
<file path=[Content_Types].xml><?xml version="1.0" encoding="utf-8"?>
<Types xmlns="http://schemas.openxmlformats.org/package/2006/content-types">
  <Default Extension="bin" ContentType="application/vnd.openxmlformats-officedocument.oleObject"/>
  <Default Extension="fntdata" ContentType="application/x-fontdata"/>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7.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8.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1.xml" ContentType="application/vnd.openxmlformats-officedocument.drawingml.chartshape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3.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4.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drawings/drawing2.xml" ContentType="application/vnd.openxmlformats-officedocument.drawingml.chartshape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3.xml" ContentType="application/vnd.openxmlformats-officedocument.drawingml.chart+xml"/>
  <Override PartName="/ppt/charts/chart14.xml" ContentType="application/vnd.openxmlformats-officedocument.drawingml.chart+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5.xml" ContentType="application/vnd.openxmlformats-officedocument.drawingml.chart+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16.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7.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8.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9.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rts/chart20.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21.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22.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rts/chart23.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37.xml" ContentType="application/vnd.openxmlformats-officedocument.presentationml.notesSlide+xml"/>
  <Override PartName="/ppt/charts/chart24.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5.xml" ContentType="application/vnd.openxmlformats-officedocument.drawingml.chart+xml"/>
  <Override PartName="/ppt/charts/style22.xml" ContentType="application/vnd.ms-office.chartstyle+xml"/>
  <Override PartName="/ppt/charts/colors22.xml" ContentType="application/vnd.ms-office.chartcolorstyl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harts/chart26.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7.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40.xml" ContentType="application/vnd.openxmlformats-officedocument.presentationml.notesSlide+xml"/>
  <Override PartName="/ppt/charts/chart28.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9.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30.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41.xml" ContentType="application/vnd.openxmlformats-officedocument.presentationml.notesSlide+xml"/>
  <Override PartName="/ppt/charts/chart31.xml" ContentType="application/vnd.openxmlformats-officedocument.drawingml.chart+xml"/>
  <Override PartName="/ppt/charts/style28.xml" ContentType="application/vnd.ms-office.chartstyle+xml"/>
  <Override PartName="/ppt/charts/colors28.xml" ContentType="application/vnd.ms-office.chartcolorstyle+xml"/>
  <Override PartName="/ppt/drawings/drawing3.xml" ContentType="application/vnd.openxmlformats-officedocument.drawingml.chartshapes+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charts/chart32.xml" ContentType="application/vnd.openxmlformats-officedocument.drawingml.chart+xml"/>
  <Override PartName="/ppt/charts/chart33.xml" ContentType="application/vnd.openxmlformats-officedocument.drawingml.chart+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charts/chart34.xml" ContentType="application/vnd.openxmlformats-officedocument.drawingml.chart+xml"/>
  <Override PartName="/ppt/charts/style29.xml" ContentType="application/vnd.ms-office.chartstyle+xml"/>
  <Override PartName="/ppt/charts/colors29.xml" ContentType="application/vnd.ms-office.chartcolorstyl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charts/chart35.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36.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37.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38.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charts/chart39.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40.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41.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charts/chart42.xml" ContentType="application/vnd.openxmlformats-officedocument.drawingml.chart+xml"/>
  <Override PartName="/ppt/charts/chart43.xml" ContentType="application/vnd.openxmlformats-officedocument.drawingml.chart+xml"/>
  <Override PartName="/ppt/charts/chart44.xml" ContentType="application/vnd.openxmlformats-officedocument.drawingml.chart+xml"/>
  <Override PartName="/ppt/charts/chart45.xml" ContentType="application/vnd.openxmlformats-officedocument.drawingml.chart+xml"/>
  <Override PartName="/ppt/notesSlides/notesSlide63.xml" ContentType="application/vnd.openxmlformats-officedocument.presentationml.notesSlide+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chart49.xml" ContentType="application/vnd.openxmlformats-officedocument.drawingml.chart+xml"/>
  <Override PartName="/ppt/notesSlides/notesSlide64.xml" ContentType="application/vnd.openxmlformats-officedocument.presentationml.notesSlide+xml"/>
  <Override PartName="/ppt/charts/chart50.xml" ContentType="application/vnd.openxmlformats-officedocument.drawingml.chart+xml"/>
  <Override PartName="/ppt/charts/chart51.xml" ContentType="application/vnd.openxmlformats-officedocument.drawingml.chart+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charts/chart55.xml" ContentType="application/vnd.openxmlformats-officedocument.drawingml.chart+xml"/>
  <Override PartName="/ppt/notesSlides/notesSlide65.xml" ContentType="application/vnd.openxmlformats-officedocument.presentationml.notesSlide+xml"/>
  <Override PartName="/ppt/charts/chart56.xml" ContentType="application/vnd.openxmlformats-officedocument.drawingml.chart+xml"/>
  <Override PartName="/ppt/charts/chart57.xml" ContentType="application/vnd.openxmlformats-officedocument.drawingml.chart+xml"/>
  <Override PartName="/ppt/charts/chart58.xml" ContentType="application/vnd.openxmlformats-officedocument.drawingml.chart+xml"/>
  <Override PartName="/ppt/charts/chart59.xml" ContentType="application/vnd.openxmlformats-officedocument.drawingml.chart+xml"/>
  <Override PartName="/ppt/charts/chart60.xml" ContentType="application/vnd.openxmlformats-officedocument.drawingml.chart+xml"/>
  <Override PartName="/ppt/charts/chart61.xml" ContentType="application/vnd.openxmlformats-officedocument.drawingml.chart+xml"/>
  <Override PartName="/ppt/notesSlides/notesSlide66.xml" ContentType="application/vnd.openxmlformats-officedocument.presentationml.notesSlide+xml"/>
  <Override PartName="/ppt/charts/chart62.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63.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64.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65.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66.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67.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68.xml" ContentType="application/vnd.openxmlformats-officedocument.drawingml.chart+xml"/>
  <Override PartName="/ppt/charts/chart69.xml" ContentType="application/vnd.openxmlformats-officedocument.drawingml.chart+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theme/themeOverride1.xml" ContentType="application/vnd.openxmlformats-officedocument.themeOverr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theme/themeOverride2.xml" ContentType="application/vnd.openxmlformats-officedocument.themeOverr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theme/themeOverride3.xml" ContentType="application/vnd.openxmlformats-officedocument.themeOverr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theme/themeOverride4.xml" ContentType="application/vnd.openxmlformats-officedocument.themeOverr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8" r:id="rId4"/>
    <p:sldMasterId id="2147483670" r:id="rId5"/>
  </p:sldMasterIdLst>
  <p:notesMasterIdLst>
    <p:notesMasterId r:id="rId122"/>
  </p:notesMasterIdLst>
  <p:sldIdLst>
    <p:sldId id="256" r:id="rId6"/>
    <p:sldId id="513" r:id="rId7"/>
    <p:sldId id="440" r:id="rId8"/>
    <p:sldId id="519" r:id="rId9"/>
    <p:sldId id="520" r:id="rId10"/>
    <p:sldId id="421" r:id="rId11"/>
    <p:sldId id="393" r:id="rId12"/>
    <p:sldId id="390" r:id="rId13"/>
    <p:sldId id="485" r:id="rId14"/>
    <p:sldId id="497" r:id="rId15"/>
    <p:sldId id="521" r:id="rId16"/>
    <p:sldId id="501" r:id="rId17"/>
    <p:sldId id="524" r:id="rId18"/>
    <p:sldId id="564" r:id="rId19"/>
    <p:sldId id="565" r:id="rId20"/>
    <p:sldId id="540" r:id="rId21"/>
    <p:sldId id="394" r:id="rId22"/>
    <p:sldId id="398" r:id="rId23"/>
    <p:sldId id="486" r:id="rId24"/>
    <p:sldId id="487" r:id="rId25"/>
    <p:sldId id="433" r:id="rId26"/>
    <p:sldId id="499" r:id="rId27"/>
    <p:sldId id="541" r:id="rId28"/>
    <p:sldId id="551" r:id="rId29"/>
    <p:sldId id="552" r:id="rId30"/>
    <p:sldId id="543" r:id="rId31"/>
    <p:sldId id="544" r:id="rId32"/>
    <p:sldId id="549" r:id="rId33"/>
    <p:sldId id="553" r:id="rId34"/>
    <p:sldId id="554" r:id="rId35"/>
    <p:sldId id="555" r:id="rId36"/>
    <p:sldId id="556" r:id="rId37"/>
    <p:sldId id="557" r:id="rId38"/>
    <p:sldId id="558" r:id="rId39"/>
    <p:sldId id="550" r:id="rId40"/>
    <p:sldId id="559" r:id="rId41"/>
    <p:sldId id="560" r:id="rId42"/>
    <p:sldId id="561" r:id="rId43"/>
    <p:sldId id="562" r:id="rId44"/>
    <p:sldId id="563" r:id="rId45"/>
    <p:sldId id="496" r:id="rId46"/>
    <p:sldId id="399" r:id="rId47"/>
    <p:sldId id="490" r:id="rId48"/>
    <p:sldId id="491" r:id="rId49"/>
    <p:sldId id="492" r:id="rId50"/>
    <p:sldId id="493" r:id="rId51"/>
    <p:sldId id="498" r:id="rId52"/>
    <p:sldId id="545" r:id="rId53"/>
    <p:sldId id="579" r:id="rId54"/>
    <p:sldId id="580" r:id="rId55"/>
    <p:sldId id="547" r:id="rId56"/>
    <p:sldId id="548" r:id="rId57"/>
    <p:sldId id="566" r:id="rId58"/>
    <p:sldId id="567" r:id="rId59"/>
    <p:sldId id="568" r:id="rId60"/>
    <p:sldId id="569" r:id="rId61"/>
    <p:sldId id="570" r:id="rId62"/>
    <p:sldId id="571" r:id="rId63"/>
    <p:sldId id="572" r:id="rId64"/>
    <p:sldId id="573" r:id="rId65"/>
    <p:sldId id="581" r:id="rId66"/>
    <p:sldId id="575" r:id="rId67"/>
    <p:sldId id="576" r:id="rId68"/>
    <p:sldId id="577" r:id="rId69"/>
    <p:sldId id="578" r:id="rId70"/>
    <p:sldId id="422" r:id="rId71"/>
    <p:sldId id="531" r:id="rId72"/>
    <p:sldId id="530" r:id="rId73"/>
    <p:sldId id="582" r:id="rId74"/>
    <p:sldId id="533" r:id="rId75"/>
    <p:sldId id="525" r:id="rId76"/>
    <p:sldId id="522" r:id="rId77"/>
    <p:sldId id="503" r:id="rId78"/>
    <p:sldId id="445" r:id="rId79"/>
    <p:sldId id="446" r:id="rId80"/>
    <p:sldId id="447" r:id="rId81"/>
    <p:sldId id="448" r:id="rId82"/>
    <p:sldId id="449" r:id="rId83"/>
    <p:sldId id="450" r:id="rId84"/>
    <p:sldId id="451" r:id="rId85"/>
    <p:sldId id="452" r:id="rId86"/>
    <p:sldId id="453" r:id="rId87"/>
    <p:sldId id="454" r:id="rId88"/>
    <p:sldId id="469" r:id="rId89"/>
    <p:sldId id="470" r:id="rId90"/>
    <p:sldId id="471" r:id="rId91"/>
    <p:sldId id="472" r:id="rId92"/>
    <p:sldId id="473" r:id="rId93"/>
    <p:sldId id="474" r:id="rId94"/>
    <p:sldId id="475" r:id="rId95"/>
    <p:sldId id="476" r:id="rId96"/>
    <p:sldId id="504" r:id="rId97"/>
    <p:sldId id="455" r:id="rId98"/>
    <p:sldId id="456" r:id="rId99"/>
    <p:sldId id="457" r:id="rId100"/>
    <p:sldId id="458" r:id="rId101"/>
    <p:sldId id="459" r:id="rId102"/>
    <p:sldId id="460" r:id="rId103"/>
    <p:sldId id="495" r:id="rId104"/>
    <p:sldId id="462" r:id="rId105"/>
    <p:sldId id="463" r:id="rId106"/>
    <p:sldId id="464" r:id="rId107"/>
    <p:sldId id="465" r:id="rId108"/>
    <p:sldId id="466" r:id="rId109"/>
    <p:sldId id="467" r:id="rId110"/>
    <p:sldId id="468" r:id="rId111"/>
    <p:sldId id="477" r:id="rId112"/>
    <p:sldId id="478" r:id="rId113"/>
    <p:sldId id="479" r:id="rId114"/>
    <p:sldId id="480" r:id="rId115"/>
    <p:sldId id="516" r:id="rId116"/>
    <p:sldId id="481" r:id="rId117"/>
    <p:sldId id="482" r:id="rId118"/>
    <p:sldId id="483" r:id="rId119"/>
    <p:sldId id="484" r:id="rId120"/>
    <p:sldId id="515" r:id="rId121"/>
  </p:sldIdLst>
  <p:sldSz cx="12192000" cy="6858000"/>
  <p:notesSz cx="6797675" cy="9926638"/>
  <p:embeddedFontLst>
    <p:embeddedFont>
      <p:font typeface="Rockwell" panose="02060603020205020403" pitchFamily="18" charset="0"/>
      <p:regular r:id="rId123"/>
      <p:bold r:id="rId124"/>
      <p:italic r:id="rId125"/>
      <p:boldItalic r:id="rId1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Default Section" id="{FF235D8D-F0D4-4AAE-9944-026CFE8AAFE4}">
          <p14:sldIdLst>
            <p14:sldId id="256"/>
            <p14:sldId id="513"/>
            <p14:sldId id="440"/>
            <p14:sldId id="519"/>
            <p14:sldId id="520"/>
            <p14:sldId id="421"/>
            <p14:sldId id="393"/>
            <p14:sldId id="390"/>
            <p14:sldId id="485"/>
            <p14:sldId id="497"/>
            <p14:sldId id="521"/>
            <p14:sldId id="501"/>
            <p14:sldId id="524"/>
            <p14:sldId id="564"/>
            <p14:sldId id="565"/>
            <p14:sldId id="540"/>
            <p14:sldId id="394"/>
            <p14:sldId id="398"/>
            <p14:sldId id="486"/>
            <p14:sldId id="487"/>
            <p14:sldId id="433"/>
            <p14:sldId id="499"/>
            <p14:sldId id="541"/>
            <p14:sldId id="551"/>
            <p14:sldId id="552"/>
            <p14:sldId id="543"/>
            <p14:sldId id="544"/>
            <p14:sldId id="549"/>
            <p14:sldId id="553"/>
            <p14:sldId id="554"/>
            <p14:sldId id="555"/>
            <p14:sldId id="556"/>
            <p14:sldId id="557"/>
            <p14:sldId id="558"/>
            <p14:sldId id="550"/>
            <p14:sldId id="559"/>
            <p14:sldId id="560"/>
            <p14:sldId id="561"/>
            <p14:sldId id="562"/>
            <p14:sldId id="563"/>
            <p14:sldId id="496"/>
            <p14:sldId id="399"/>
            <p14:sldId id="490"/>
            <p14:sldId id="491"/>
            <p14:sldId id="492"/>
            <p14:sldId id="493"/>
            <p14:sldId id="498"/>
            <p14:sldId id="545"/>
            <p14:sldId id="579"/>
            <p14:sldId id="580"/>
            <p14:sldId id="547"/>
            <p14:sldId id="548"/>
            <p14:sldId id="566"/>
            <p14:sldId id="567"/>
            <p14:sldId id="568"/>
            <p14:sldId id="569"/>
            <p14:sldId id="570"/>
            <p14:sldId id="571"/>
            <p14:sldId id="572"/>
            <p14:sldId id="573"/>
            <p14:sldId id="581"/>
            <p14:sldId id="575"/>
            <p14:sldId id="576"/>
            <p14:sldId id="577"/>
            <p14:sldId id="578"/>
            <p14:sldId id="422"/>
            <p14:sldId id="531"/>
            <p14:sldId id="530"/>
            <p14:sldId id="582"/>
            <p14:sldId id="533"/>
            <p14:sldId id="525"/>
            <p14:sldId id="522"/>
            <p14:sldId id="503"/>
            <p14:sldId id="445"/>
            <p14:sldId id="446"/>
            <p14:sldId id="447"/>
            <p14:sldId id="448"/>
            <p14:sldId id="449"/>
            <p14:sldId id="450"/>
            <p14:sldId id="451"/>
            <p14:sldId id="452"/>
            <p14:sldId id="453"/>
            <p14:sldId id="454"/>
            <p14:sldId id="469"/>
            <p14:sldId id="470"/>
            <p14:sldId id="471"/>
            <p14:sldId id="472"/>
            <p14:sldId id="473"/>
            <p14:sldId id="474"/>
            <p14:sldId id="475"/>
            <p14:sldId id="476"/>
            <p14:sldId id="504"/>
            <p14:sldId id="455"/>
            <p14:sldId id="456"/>
            <p14:sldId id="457"/>
            <p14:sldId id="458"/>
            <p14:sldId id="459"/>
            <p14:sldId id="460"/>
            <p14:sldId id="495"/>
            <p14:sldId id="462"/>
            <p14:sldId id="463"/>
            <p14:sldId id="464"/>
            <p14:sldId id="465"/>
            <p14:sldId id="466"/>
            <p14:sldId id="467"/>
            <p14:sldId id="468"/>
            <p14:sldId id="477"/>
            <p14:sldId id="478"/>
            <p14:sldId id="479"/>
            <p14:sldId id="480"/>
            <p14:sldId id="516"/>
            <p14:sldId id="481"/>
            <p14:sldId id="482"/>
            <p14:sldId id="483"/>
            <p14:sldId id="484"/>
            <p14:sldId id="515"/>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Imogen Birch" initials="" lastIdx="33" clrIdx="0"/>
  <p:cmAuthor id="1" name="Emma Bailey" initials="" lastIdx="32" clrIdx="1"/>
  <p:cmAuthor id="2" name="Alice Brett" initials="" lastIdx="32" clrIdx="2"/>
  <p:cmAuthor id="3" name="Leonie Boulton" initials="LB" lastIdx="1" clrIdx="3"/>
  <p:cmAuthor id="4" name="Kallia Manika" initials="KM" lastIdx="6"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B588C"/>
    <a:srgbClr val="F5A03D"/>
    <a:srgbClr val="F9ED6F"/>
    <a:srgbClr val="15ADD0"/>
    <a:srgbClr val="93C01F"/>
    <a:srgbClr val="FCE4D6"/>
    <a:srgbClr val="E2EFDA"/>
    <a:srgbClr val="008265"/>
    <a:srgbClr val="ED7D31"/>
    <a:srgbClr val="92D1B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02F489A-3855-4E45-9091-AE3B9502BAD3}" v="7" dt="2024-03-27T16:52:13.131"/>
  </p1510:revLst>
</p1510:revInfo>
</file>

<file path=ppt/tableStyles.xml><?xml version="1.0" encoding="utf-8"?>
<a:tblStyleLst xmlns:a="http://schemas.openxmlformats.org/drawingml/2006/main" def="{6E62EB93-AAC6-4EBA-99E5-D1D4B1179FDE}">
  <a:tblStyle styleId="{6E62EB93-AAC6-4EBA-99E5-D1D4B1179FDE}"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6ECEA"/>
          </a:solidFill>
        </a:fill>
      </a:tcStyle>
    </a:wholeTbl>
    <a:band1H>
      <a:tcTxStyle b="off" i="off"/>
      <a:tcStyle>
        <a:tcBdr/>
        <a:fill>
          <a:solidFill>
            <a:srgbClr val="CAD8D2"/>
          </a:solidFill>
        </a:fill>
      </a:tcStyle>
    </a:band1H>
    <a:band2H>
      <a:tcTxStyle b="off" i="off"/>
      <a:tcStyle>
        <a:tcBdr/>
      </a:tcStyle>
    </a:band2H>
    <a:band1V>
      <a:tcTxStyle b="off" i="off"/>
      <a:tcStyle>
        <a:tcBdr/>
        <a:fill>
          <a:solidFill>
            <a:srgbClr val="CAD8D2"/>
          </a:solidFill>
        </a:fill>
      </a:tcStyle>
    </a:band1V>
    <a:band2V>
      <a:tcTxStyle b="off" i="off"/>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798" y="96"/>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2.xml"/><Relationship Id="rId21" Type="http://schemas.openxmlformats.org/officeDocument/2006/relationships/slide" Target="slides/slide16.xml"/><Relationship Id="rId42" Type="http://schemas.openxmlformats.org/officeDocument/2006/relationships/slide" Target="slides/slide37.xml"/><Relationship Id="rId63" Type="http://schemas.openxmlformats.org/officeDocument/2006/relationships/slide" Target="slides/slide58.xml"/><Relationship Id="rId84" Type="http://schemas.openxmlformats.org/officeDocument/2006/relationships/slide" Target="slides/slide79.xml"/><Relationship Id="rId16" Type="http://schemas.openxmlformats.org/officeDocument/2006/relationships/slide" Target="slides/slide11.xml"/><Relationship Id="rId107" Type="http://schemas.openxmlformats.org/officeDocument/2006/relationships/slide" Target="slides/slide102.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102" Type="http://schemas.openxmlformats.org/officeDocument/2006/relationships/slide" Target="slides/slide97.xml"/><Relationship Id="rId123" Type="http://schemas.openxmlformats.org/officeDocument/2006/relationships/font" Target="fonts/font1.fntdata"/><Relationship Id="rId128" Type="http://schemas.openxmlformats.org/officeDocument/2006/relationships/presProps" Target="presProps.xml"/><Relationship Id="rId5" Type="http://schemas.openxmlformats.org/officeDocument/2006/relationships/slideMaster" Target="slideMasters/slideMaster2.xml"/><Relationship Id="rId90" Type="http://schemas.openxmlformats.org/officeDocument/2006/relationships/slide" Target="slides/slide85.xml"/><Relationship Id="rId95" Type="http://schemas.openxmlformats.org/officeDocument/2006/relationships/slide" Target="slides/slide90.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113" Type="http://schemas.openxmlformats.org/officeDocument/2006/relationships/slide" Target="slides/slide108.xml"/><Relationship Id="rId118" Type="http://schemas.openxmlformats.org/officeDocument/2006/relationships/slide" Target="slides/slide113.xml"/><Relationship Id="rId80" Type="http://schemas.openxmlformats.org/officeDocument/2006/relationships/slide" Target="slides/slide75.xml"/><Relationship Id="rId85" Type="http://schemas.openxmlformats.org/officeDocument/2006/relationships/slide" Target="slides/slide80.xml"/><Relationship Id="rId12" Type="http://schemas.openxmlformats.org/officeDocument/2006/relationships/slide" Target="slides/slide7.xml"/><Relationship Id="rId17" Type="http://schemas.openxmlformats.org/officeDocument/2006/relationships/slide" Target="slides/slide12.xml"/><Relationship Id="rId33" Type="http://schemas.openxmlformats.org/officeDocument/2006/relationships/slide" Target="slides/slide28.xml"/><Relationship Id="rId38" Type="http://schemas.openxmlformats.org/officeDocument/2006/relationships/slide" Target="slides/slide33.xml"/><Relationship Id="rId59" Type="http://schemas.openxmlformats.org/officeDocument/2006/relationships/slide" Target="slides/slide54.xml"/><Relationship Id="rId103" Type="http://schemas.openxmlformats.org/officeDocument/2006/relationships/slide" Target="slides/slide98.xml"/><Relationship Id="rId108" Type="http://schemas.openxmlformats.org/officeDocument/2006/relationships/slide" Target="slides/slide103.xml"/><Relationship Id="rId124" Type="http://schemas.openxmlformats.org/officeDocument/2006/relationships/font" Target="fonts/font2.fntdata"/><Relationship Id="rId129" Type="http://schemas.openxmlformats.org/officeDocument/2006/relationships/viewProps" Target="viewProps.xml"/><Relationship Id="rId54" Type="http://schemas.openxmlformats.org/officeDocument/2006/relationships/slide" Target="slides/slide49.xml"/><Relationship Id="rId70" Type="http://schemas.openxmlformats.org/officeDocument/2006/relationships/slide" Target="slides/slide65.xml"/><Relationship Id="rId75" Type="http://schemas.openxmlformats.org/officeDocument/2006/relationships/slide" Target="slides/slide70.xml"/><Relationship Id="rId91" Type="http://schemas.openxmlformats.org/officeDocument/2006/relationships/slide" Target="slides/slide86.xml"/><Relationship Id="rId96" Type="http://schemas.openxmlformats.org/officeDocument/2006/relationships/slide" Target="slides/slide91.xml"/><Relationship Id="rId1" Type="http://schemas.openxmlformats.org/officeDocument/2006/relationships/customXml" Target="../customXml/item1.xml"/><Relationship Id="rId6" Type="http://schemas.openxmlformats.org/officeDocument/2006/relationships/slide" Target="slides/slide1.xml"/><Relationship Id="rId23" Type="http://schemas.openxmlformats.org/officeDocument/2006/relationships/slide" Target="slides/slide18.xml"/><Relationship Id="rId28" Type="http://schemas.openxmlformats.org/officeDocument/2006/relationships/slide" Target="slides/slide23.xml"/><Relationship Id="rId49" Type="http://schemas.openxmlformats.org/officeDocument/2006/relationships/slide" Target="slides/slide44.xml"/><Relationship Id="rId114" Type="http://schemas.openxmlformats.org/officeDocument/2006/relationships/slide" Target="slides/slide109.xml"/><Relationship Id="rId119" Type="http://schemas.openxmlformats.org/officeDocument/2006/relationships/slide" Target="slides/slide114.xml"/><Relationship Id="rId44" Type="http://schemas.openxmlformats.org/officeDocument/2006/relationships/slide" Target="slides/slide39.xml"/><Relationship Id="rId60" Type="http://schemas.openxmlformats.org/officeDocument/2006/relationships/slide" Target="slides/slide55.xml"/><Relationship Id="rId65" Type="http://schemas.openxmlformats.org/officeDocument/2006/relationships/slide" Target="slides/slide60.xml"/><Relationship Id="rId81" Type="http://schemas.openxmlformats.org/officeDocument/2006/relationships/slide" Target="slides/slide76.xml"/><Relationship Id="rId86" Type="http://schemas.openxmlformats.org/officeDocument/2006/relationships/slide" Target="slides/slide81.xml"/><Relationship Id="rId130" Type="http://schemas.openxmlformats.org/officeDocument/2006/relationships/theme" Target="theme/theme1.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slide" Target="slides/slide10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slide" Target="slides/slide99.xml"/><Relationship Id="rId120" Type="http://schemas.openxmlformats.org/officeDocument/2006/relationships/slide" Target="slides/slide115.xml"/><Relationship Id="rId125" Type="http://schemas.openxmlformats.org/officeDocument/2006/relationships/font" Target="fonts/font3.fntdata"/><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110" Type="http://schemas.openxmlformats.org/officeDocument/2006/relationships/slide" Target="slides/slide105.xml"/><Relationship Id="rId115" Type="http://schemas.openxmlformats.org/officeDocument/2006/relationships/slide" Target="slides/slide110.xml"/><Relationship Id="rId131" Type="http://schemas.openxmlformats.org/officeDocument/2006/relationships/tableStyles" Target="tableStyles.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slide" Target="slides/slide100.xml"/><Relationship Id="rId126" Type="http://schemas.openxmlformats.org/officeDocument/2006/relationships/font" Target="fonts/font4.fntdata"/><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slide" Target="slides/slide88.xml"/><Relationship Id="rId98" Type="http://schemas.openxmlformats.org/officeDocument/2006/relationships/slide" Target="slides/slide93.xml"/><Relationship Id="rId121" Type="http://schemas.openxmlformats.org/officeDocument/2006/relationships/slide" Target="slides/slide116.xml"/><Relationship Id="rId3" Type="http://schemas.openxmlformats.org/officeDocument/2006/relationships/customXml" Target="../customXml/item3.xml"/><Relationship Id="rId25" Type="http://schemas.openxmlformats.org/officeDocument/2006/relationships/slide" Target="slides/slide20.xml"/><Relationship Id="rId46" Type="http://schemas.openxmlformats.org/officeDocument/2006/relationships/slide" Target="slides/slide41.xml"/><Relationship Id="rId67" Type="http://schemas.openxmlformats.org/officeDocument/2006/relationships/slide" Target="slides/slide62.xml"/><Relationship Id="rId116" Type="http://schemas.openxmlformats.org/officeDocument/2006/relationships/slide" Target="slides/slide111.xml"/><Relationship Id="rId20" Type="http://schemas.openxmlformats.org/officeDocument/2006/relationships/slide" Target="slides/slide15.xml"/><Relationship Id="rId41" Type="http://schemas.openxmlformats.org/officeDocument/2006/relationships/slide" Target="slides/slide36.xml"/><Relationship Id="rId62" Type="http://schemas.openxmlformats.org/officeDocument/2006/relationships/slide" Target="slides/slide57.xml"/><Relationship Id="rId83" Type="http://schemas.openxmlformats.org/officeDocument/2006/relationships/slide" Target="slides/slide78.xml"/><Relationship Id="rId88" Type="http://schemas.openxmlformats.org/officeDocument/2006/relationships/slide" Target="slides/slide83.xml"/><Relationship Id="rId111" Type="http://schemas.openxmlformats.org/officeDocument/2006/relationships/slide" Target="slides/slide106.xml"/><Relationship Id="rId132" Type="http://schemas.microsoft.com/office/2016/11/relationships/changesInfo" Target="changesInfos/changesInfo1.xml"/><Relationship Id="rId15" Type="http://schemas.openxmlformats.org/officeDocument/2006/relationships/slide" Target="slides/slide10.xml"/><Relationship Id="rId36" Type="http://schemas.openxmlformats.org/officeDocument/2006/relationships/slide" Target="slides/slide31.xml"/><Relationship Id="rId57" Type="http://schemas.openxmlformats.org/officeDocument/2006/relationships/slide" Target="slides/slide52.xml"/><Relationship Id="rId106" Type="http://schemas.openxmlformats.org/officeDocument/2006/relationships/slide" Target="slides/slide101.xml"/><Relationship Id="rId127" Type="http://schemas.openxmlformats.org/officeDocument/2006/relationships/commentAuthors" Target="commentAuthors.xml"/><Relationship Id="rId10" Type="http://schemas.openxmlformats.org/officeDocument/2006/relationships/slide" Target="slides/slide5.xml"/><Relationship Id="rId31" Type="http://schemas.openxmlformats.org/officeDocument/2006/relationships/slide" Target="slides/slide26.xml"/><Relationship Id="rId52" Type="http://schemas.openxmlformats.org/officeDocument/2006/relationships/slide" Target="slides/slide47.xml"/><Relationship Id="rId73" Type="http://schemas.openxmlformats.org/officeDocument/2006/relationships/slide" Target="slides/slide68.xml"/><Relationship Id="rId78" Type="http://schemas.openxmlformats.org/officeDocument/2006/relationships/slide" Target="slides/slide73.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122"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47" Type="http://schemas.openxmlformats.org/officeDocument/2006/relationships/slide" Target="slides/slide42.xml"/><Relationship Id="rId68" Type="http://schemas.openxmlformats.org/officeDocument/2006/relationships/slide" Target="slides/slide63.xml"/><Relationship Id="rId89" Type="http://schemas.openxmlformats.org/officeDocument/2006/relationships/slide" Target="slides/slide84.xml"/><Relationship Id="rId112" Type="http://schemas.openxmlformats.org/officeDocument/2006/relationships/slide" Target="slides/slide107.xml"/><Relationship Id="rId133"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uke Fisher" userId="92cf8c0b-1e75-4535-8605-5c81da27fffe" providerId="ADAL" clId="{302F489A-3855-4E45-9091-AE3B9502BAD3}"/>
    <pc:docChg chg="modSld">
      <pc:chgData name="Luke Fisher" userId="92cf8c0b-1e75-4535-8605-5c81da27fffe" providerId="ADAL" clId="{302F489A-3855-4E45-9091-AE3B9502BAD3}" dt="2024-03-27T16:52:13.131" v="211"/>
      <pc:docMkLst>
        <pc:docMk/>
      </pc:docMkLst>
      <pc:sldChg chg="modSp mod">
        <pc:chgData name="Luke Fisher" userId="92cf8c0b-1e75-4535-8605-5c81da27fffe" providerId="ADAL" clId="{302F489A-3855-4E45-9091-AE3B9502BAD3}" dt="2024-03-27T16:17:02.517" v="23" actId="20577"/>
        <pc:sldMkLst>
          <pc:docMk/>
          <pc:sldMk cId="2860377729" sldId="490"/>
        </pc:sldMkLst>
        <pc:spChg chg="mod">
          <ac:chgData name="Luke Fisher" userId="92cf8c0b-1e75-4535-8605-5c81da27fffe" providerId="ADAL" clId="{302F489A-3855-4E45-9091-AE3B9502BAD3}" dt="2024-03-27T16:17:02.517" v="23" actId="20577"/>
          <ac:spMkLst>
            <pc:docMk/>
            <pc:sldMk cId="2860377729" sldId="490"/>
            <ac:spMk id="14" creationId="{59A45DC8-C252-41E7-A50B-0F54B9CB0DA3}"/>
          </ac:spMkLst>
        </pc:spChg>
      </pc:sldChg>
      <pc:sldChg chg="modSp mod">
        <pc:chgData name="Luke Fisher" userId="92cf8c0b-1e75-4535-8605-5c81da27fffe" providerId="ADAL" clId="{302F489A-3855-4E45-9091-AE3B9502BAD3}" dt="2024-03-27T16:14:35.927" v="12" actId="12"/>
        <pc:sldMkLst>
          <pc:docMk/>
          <pc:sldMk cId="2949232673" sldId="520"/>
        </pc:sldMkLst>
        <pc:spChg chg="mod">
          <ac:chgData name="Luke Fisher" userId="92cf8c0b-1e75-4535-8605-5c81da27fffe" providerId="ADAL" clId="{302F489A-3855-4E45-9091-AE3B9502BAD3}" dt="2024-03-27T16:14:35.927" v="12" actId="12"/>
          <ac:spMkLst>
            <pc:docMk/>
            <pc:sldMk cId="2949232673" sldId="520"/>
            <ac:spMk id="2" creationId="{00000000-0000-0000-0000-000000000000}"/>
          </ac:spMkLst>
        </pc:spChg>
      </pc:sldChg>
      <pc:sldChg chg="modSp mod">
        <pc:chgData name="Luke Fisher" userId="92cf8c0b-1e75-4535-8605-5c81da27fffe" providerId="ADAL" clId="{302F489A-3855-4E45-9091-AE3B9502BAD3}" dt="2024-03-27T16:51:00.436" v="197" actId="20577"/>
        <pc:sldMkLst>
          <pc:docMk/>
          <pc:sldMk cId="1133490389" sldId="521"/>
        </pc:sldMkLst>
        <pc:spChg chg="mod">
          <ac:chgData name="Luke Fisher" userId="92cf8c0b-1e75-4535-8605-5c81da27fffe" providerId="ADAL" clId="{302F489A-3855-4E45-9091-AE3B9502BAD3}" dt="2024-03-27T16:51:00.436" v="197" actId="20577"/>
          <ac:spMkLst>
            <pc:docMk/>
            <pc:sldMk cId="1133490389" sldId="521"/>
            <ac:spMk id="2" creationId="{00000000-0000-0000-0000-000000000000}"/>
          </ac:spMkLst>
        </pc:spChg>
      </pc:sldChg>
      <pc:sldChg chg="modSp mod">
        <pc:chgData name="Luke Fisher" userId="92cf8c0b-1e75-4535-8605-5c81da27fffe" providerId="ADAL" clId="{302F489A-3855-4E45-9091-AE3B9502BAD3}" dt="2024-03-27T16:25:29.167" v="30" actId="20577"/>
        <pc:sldMkLst>
          <pc:docMk/>
          <pc:sldMk cId="1291420582" sldId="547"/>
        </pc:sldMkLst>
        <pc:spChg chg="mod">
          <ac:chgData name="Luke Fisher" userId="92cf8c0b-1e75-4535-8605-5c81da27fffe" providerId="ADAL" clId="{302F489A-3855-4E45-9091-AE3B9502BAD3}" dt="2024-03-27T16:25:29.167" v="30" actId="20577"/>
          <ac:spMkLst>
            <pc:docMk/>
            <pc:sldMk cId="1291420582" sldId="547"/>
            <ac:spMk id="3" creationId="{00000000-0000-0000-0000-000000000000}"/>
          </ac:spMkLst>
        </pc:spChg>
      </pc:sldChg>
      <pc:sldChg chg="modSp mod">
        <pc:chgData name="Luke Fisher" userId="92cf8c0b-1e75-4535-8605-5c81da27fffe" providerId="ADAL" clId="{302F489A-3855-4E45-9091-AE3B9502BAD3}" dt="2024-03-27T16:52:13.131" v="211"/>
        <pc:sldMkLst>
          <pc:docMk/>
          <pc:sldMk cId="3466736718" sldId="551"/>
        </pc:sldMkLst>
        <pc:graphicFrameChg chg="mod">
          <ac:chgData name="Luke Fisher" userId="92cf8c0b-1e75-4535-8605-5c81da27fffe" providerId="ADAL" clId="{302F489A-3855-4E45-9091-AE3B9502BAD3}" dt="2024-03-27T16:52:03.350" v="210" actId="1035"/>
          <ac:graphicFrameMkLst>
            <pc:docMk/>
            <pc:sldMk cId="3466736718" sldId="551"/>
            <ac:graphicFrameMk id="2" creationId="{00000000-0008-0000-0A00-000002000000}"/>
          </ac:graphicFrameMkLst>
        </pc:graphicFrameChg>
        <pc:graphicFrameChg chg="mod">
          <ac:chgData name="Luke Fisher" userId="92cf8c0b-1e75-4535-8605-5c81da27fffe" providerId="ADAL" clId="{302F489A-3855-4E45-9091-AE3B9502BAD3}" dt="2024-03-27T16:52:13.131" v="211"/>
          <ac:graphicFrameMkLst>
            <pc:docMk/>
            <pc:sldMk cId="3466736718" sldId="551"/>
            <ac:graphicFrameMk id="5" creationId="{00000000-0008-0000-0B00-000002000000}"/>
          </ac:graphicFrameMkLst>
        </pc:graphicFrameChg>
      </pc:sldChg>
      <pc:sldChg chg="modSp mod">
        <pc:chgData name="Luke Fisher" userId="92cf8c0b-1e75-4535-8605-5c81da27fffe" providerId="ADAL" clId="{302F489A-3855-4E45-9091-AE3B9502BAD3}" dt="2024-03-27T16:02:51.030" v="10" actId="20577"/>
        <pc:sldMkLst>
          <pc:docMk/>
          <pc:sldMk cId="814391764" sldId="564"/>
        </pc:sldMkLst>
        <pc:spChg chg="mod">
          <ac:chgData name="Luke Fisher" userId="92cf8c0b-1e75-4535-8605-5c81da27fffe" providerId="ADAL" clId="{302F489A-3855-4E45-9091-AE3B9502BAD3}" dt="2024-03-27T16:02:51.030" v="10" actId="20577"/>
          <ac:spMkLst>
            <pc:docMk/>
            <pc:sldMk cId="814391764" sldId="564"/>
            <ac:spMk id="18" creationId="{00000000-0000-0000-0000-000000000000}"/>
          </ac:spMkLst>
        </pc:spChg>
      </pc:sldChg>
      <pc:sldChg chg="modSp mod">
        <pc:chgData name="Luke Fisher" userId="92cf8c0b-1e75-4535-8605-5c81da27fffe" providerId="ADAL" clId="{302F489A-3855-4E45-9091-AE3B9502BAD3}" dt="2024-03-27T16:49:49.442" v="192"/>
        <pc:sldMkLst>
          <pc:docMk/>
          <pc:sldMk cId="3949277597" sldId="579"/>
        </pc:sldMkLst>
        <pc:spChg chg="mod">
          <ac:chgData name="Luke Fisher" userId="92cf8c0b-1e75-4535-8605-5c81da27fffe" providerId="ADAL" clId="{302F489A-3855-4E45-9091-AE3B9502BAD3}" dt="2024-03-27T16:49:08.398" v="175" actId="20577"/>
          <ac:spMkLst>
            <pc:docMk/>
            <pc:sldMk cId="3949277597" sldId="579"/>
            <ac:spMk id="8" creationId="{B8C66D62-35F2-8170-B451-10F5FAE3D4C6}"/>
          </ac:spMkLst>
        </pc:spChg>
        <pc:graphicFrameChg chg="mod">
          <ac:chgData name="Luke Fisher" userId="92cf8c0b-1e75-4535-8605-5c81da27fffe" providerId="ADAL" clId="{302F489A-3855-4E45-9091-AE3B9502BAD3}" dt="2024-03-27T16:49:26.301" v="188" actId="1035"/>
          <ac:graphicFrameMkLst>
            <pc:docMk/>
            <pc:sldMk cId="3949277597" sldId="579"/>
            <ac:graphicFrameMk id="4" creationId="{00000000-0008-0000-0C00-000002000000}"/>
          </ac:graphicFrameMkLst>
        </pc:graphicFrameChg>
        <pc:graphicFrameChg chg="mod">
          <ac:chgData name="Luke Fisher" userId="92cf8c0b-1e75-4535-8605-5c81da27fffe" providerId="ADAL" clId="{302F489A-3855-4E45-9091-AE3B9502BAD3}" dt="2024-03-27T16:49:49.442" v="192"/>
          <ac:graphicFrameMkLst>
            <pc:docMk/>
            <pc:sldMk cId="3949277597" sldId="579"/>
            <ac:graphicFrameMk id="9" creationId="{00000000-0008-0000-0D00-000002000000}"/>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chartUserShapes" Target="../drawings/drawing2.xml"/></Relationships>
</file>

<file path=ppt/charts/_rels/chart13.xml.rels><?xml version="1.0" encoding="UTF-8" standalone="yes"?>
<Relationships xmlns="http://schemas.openxmlformats.org/package/2006/relationships"><Relationship Id="rId1" Type="http://schemas.openxmlformats.org/officeDocument/2006/relationships/oleObject" Target="../embeddings/oleObject4.bin"/></Relationships>
</file>

<file path=ppt/charts/_rels/chart14.xml.rels><?xml version="1.0" encoding="UTF-8" standalone="yes"?>
<Relationships xmlns="http://schemas.openxmlformats.org/package/2006/relationships"><Relationship Id="rId1" Type="http://schemas.openxmlformats.org/officeDocument/2006/relationships/oleObject" Target="../embeddings/oleObject5.bin"/></Relationships>
</file>

<file path=ppt/charts/_rels/chart15.xml.rels><?xml version="1.0" encoding="UTF-8" standalone="yes"?>
<Relationships xmlns="http://schemas.openxmlformats.org/package/2006/relationships"><Relationship Id="rId1" Type="http://schemas.openxmlformats.org/officeDocument/2006/relationships/oleObject" Target="../embeddings/oleObject6.bin"/></Relationships>
</file>

<file path=ppt/charts/_rels/chart16.xml.rels><?xml version="1.0" encoding="UTF-8" standalone="yes"?>
<Relationships xmlns="http://schemas.openxmlformats.org/package/2006/relationships"><Relationship Id="rId3" Type="http://schemas.openxmlformats.org/officeDocument/2006/relationships/oleObject" Target="../embeddings/oleObject7.bin"/><Relationship Id="rId2" Type="http://schemas.microsoft.com/office/2011/relationships/chartColorStyle" Target="colors13.xml"/><Relationship Id="rId1" Type="http://schemas.microsoft.com/office/2011/relationships/chartStyle" Target="style13.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4.xml"/><Relationship Id="rId1" Type="http://schemas.microsoft.com/office/2011/relationships/chartStyle" Target="style14.xml"/></Relationships>
</file>

<file path=ppt/charts/_rels/chart18.xml.rels><?xml version="1.0" encoding="UTF-8" standalone="yes"?>
<Relationships xmlns="http://schemas.openxmlformats.org/package/2006/relationships"><Relationship Id="rId3" Type="http://schemas.openxmlformats.org/officeDocument/2006/relationships/oleObject" Target="../embeddings/oleObject8.bin"/><Relationship Id="rId2" Type="http://schemas.microsoft.com/office/2011/relationships/chartColorStyle" Target="colors15.xml"/><Relationship Id="rId1" Type="http://schemas.microsoft.com/office/2011/relationships/chartStyle" Target="style15.xml"/></Relationships>
</file>

<file path=ppt/charts/_rels/chart19.xml.rels><?xml version="1.0" encoding="UTF-8" standalone="yes"?>
<Relationships xmlns="http://schemas.openxmlformats.org/package/2006/relationships"><Relationship Id="rId3" Type="http://schemas.openxmlformats.org/officeDocument/2006/relationships/oleObject" Target="../embeddings/oleObject9.bin"/><Relationship Id="rId2" Type="http://schemas.microsoft.com/office/2011/relationships/chartColorStyle" Target="colors16.xml"/><Relationship Id="rId1" Type="http://schemas.microsoft.com/office/2011/relationships/chartStyle" Target="style16.xml"/></Relationships>
</file>

<file path=ppt/charts/_rels/chart2.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embeddings/oleObject10.bin"/><Relationship Id="rId2" Type="http://schemas.microsoft.com/office/2011/relationships/chartColorStyle" Target="colors17.xml"/><Relationship Id="rId1" Type="http://schemas.microsoft.com/office/2011/relationships/chartStyle" Target="style17.xml"/></Relationships>
</file>

<file path=ppt/charts/_rels/chart21.xml.rels><?xml version="1.0" encoding="UTF-8" standalone="yes"?>
<Relationships xmlns="http://schemas.openxmlformats.org/package/2006/relationships"><Relationship Id="rId3" Type="http://schemas.openxmlformats.org/officeDocument/2006/relationships/oleObject" Target="../embeddings/oleObject11.bin"/><Relationship Id="rId2" Type="http://schemas.microsoft.com/office/2011/relationships/chartColorStyle" Target="colors18.xml"/><Relationship Id="rId1" Type="http://schemas.microsoft.com/office/2011/relationships/chartStyle" Target="style18.xml"/></Relationships>
</file>

<file path=ppt/charts/_rels/chart22.xml.rels><?xml version="1.0" encoding="UTF-8" standalone="yes"?>
<Relationships xmlns="http://schemas.openxmlformats.org/package/2006/relationships"><Relationship Id="rId3" Type="http://schemas.openxmlformats.org/officeDocument/2006/relationships/oleObject" Target="../embeddings/oleObject12.bin"/><Relationship Id="rId2" Type="http://schemas.microsoft.com/office/2011/relationships/chartColorStyle" Target="colors19.xml"/><Relationship Id="rId1" Type="http://schemas.microsoft.com/office/2011/relationships/chartStyle" Target="style19.xml"/></Relationships>
</file>

<file path=ppt/charts/_rels/chart23.xml.rels><?xml version="1.0" encoding="UTF-8" standalone="yes"?>
<Relationships xmlns="http://schemas.openxmlformats.org/package/2006/relationships"><Relationship Id="rId3" Type="http://schemas.openxmlformats.org/officeDocument/2006/relationships/oleObject" Target="../embeddings/oleObject13.bin"/><Relationship Id="rId2" Type="http://schemas.microsoft.com/office/2011/relationships/chartColorStyle" Target="colors20.xml"/><Relationship Id="rId1" Type="http://schemas.microsoft.com/office/2011/relationships/chartStyle" Target="style20.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21.xml"/><Relationship Id="rId1" Type="http://schemas.microsoft.com/office/2011/relationships/chartStyle" Target="style21.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22.xml"/><Relationship Id="rId1" Type="http://schemas.microsoft.com/office/2011/relationships/chartStyle" Target="style22.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23.xml"/><Relationship Id="rId1" Type="http://schemas.microsoft.com/office/2011/relationships/chartStyle" Target="style23.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24.xml"/><Relationship Id="rId1" Type="http://schemas.microsoft.com/office/2011/relationships/chartStyle" Target="style24.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25.xml"/><Relationship Id="rId1" Type="http://schemas.microsoft.com/office/2011/relationships/chartStyle" Target="style25.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26.xml"/><Relationship Id="rId1" Type="http://schemas.microsoft.com/office/2011/relationships/chartStyle" Target="style26.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27.xml"/><Relationship Id="rId1" Type="http://schemas.microsoft.com/office/2011/relationships/chartStyle" Target="style27.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28.xml"/><Relationship Id="rId1" Type="http://schemas.microsoft.com/office/2011/relationships/chartStyle" Target="style28.xml"/><Relationship Id="rId4" Type="http://schemas.openxmlformats.org/officeDocument/2006/relationships/chartUserShapes" Target="../drawings/drawing3.xml"/></Relationships>
</file>

<file path=ppt/charts/_rels/chart32.xml.rels><?xml version="1.0" encoding="UTF-8" standalone="yes"?>
<Relationships xmlns="http://schemas.openxmlformats.org/package/2006/relationships"><Relationship Id="rId1" Type="http://schemas.openxmlformats.org/officeDocument/2006/relationships/oleObject" Target="../embeddings/oleObject14.bin"/></Relationships>
</file>

<file path=ppt/charts/_rels/chart33.xml.rels><?xml version="1.0" encoding="UTF-8" standalone="yes"?>
<Relationships xmlns="http://schemas.openxmlformats.org/package/2006/relationships"><Relationship Id="rId1" Type="http://schemas.openxmlformats.org/officeDocument/2006/relationships/oleObject" Target="../embeddings/oleObject15.bin"/></Relationships>
</file>

<file path=ppt/charts/_rels/chart34.xml.rels><?xml version="1.0" encoding="UTF-8" standalone="yes"?>
<Relationships xmlns="http://schemas.openxmlformats.org/package/2006/relationships"><Relationship Id="rId3" Type="http://schemas.openxmlformats.org/officeDocument/2006/relationships/oleObject" Target="../embeddings/oleObject16.bin"/><Relationship Id="rId2" Type="http://schemas.microsoft.com/office/2011/relationships/chartColorStyle" Target="colors29.xml"/><Relationship Id="rId1" Type="http://schemas.microsoft.com/office/2011/relationships/chartStyle" Target="style29.xml"/></Relationships>
</file>

<file path=ppt/charts/_rels/chart35.xml.rels><?xml version="1.0" encoding="UTF-8" standalone="yes"?>
<Relationships xmlns="http://schemas.openxmlformats.org/package/2006/relationships"><Relationship Id="rId3" Type="http://schemas.openxmlformats.org/officeDocument/2006/relationships/oleObject" Target="https://icsfs01.sharepoint.com/sites/ICS/Shared%20Documents/Shared/Research%20&amp;%20Insight1/Bespoke%20Research/CII/CII%20Trust/Results/Wave%2010/Attica%20Data/CII%20SME%20Waves%209%20and%2010%20-%20tables%20v1%20(P).xlsx" TargetMode="External"/><Relationship Id="rId2" Type="http://schemas.microsoft.com/office/2011/relationships/chartColorStyle" Target="colors30.xml"/><Relationship Id="rId1" Type="http://schemas.microsoft.com/office/2011/relationships/chartStyle" Target="style30.xml"/></Relationships>
</file>

<file path=ppt/charts/_rels/chart36.xml.rels><?xml version="1.0" encoding="UTF-8" standalone="yes"?>
<Relationships xmlns="http://schemas.openxmlformats.org/package/2006/relationships"><Relationship Id="rId3" Type="http://schemas.openxmlformats.org/officeDocument/2006/relationships/oleObject" Target="../embeddings/oleObject17.bin"/><Relationship Id="rId2" Type="http://schemas.microsoft.com/office/2011/relationships/chartColorStyle" Target="colors31.xml"/><Relationship Id="rId1" Type="http://schemas.microsoft.com/office/2011/relationships/chartStyle" Target="style31.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32.xml"/><Relationship Id="rId1" Type="http://schemas.microsoft.com/office/2011/relationships/chartStyle" Target="style32.xml"/></Relationships>
</file>

<file path=ppt/charts/_rels/chart38.xml.rels><?xml version="1.0" encoding="UTF-8" standalone="yes"?>
<Relationships xmlns="http://schemas.openxmlformats.org/package/2006/relationships"><Relationship Id="rId3" Type="http://schemas.openxmlformats.org/officeDocument/2006/relationships/oleObject" Target="../embeddings/oleObject18.bin"/><Relationship Id="rId2" Type="http://schemas.microsoft.com/office/2011/relationships/chartColorStyle" Target="colors33.xml"/><Relationship Id="rId1" Type="http://schemas.microsoft.com/office/2011/relationships/chartStyle" Target="style33.xml"/></Relationships>
</file>

<file path=ppt/charts/_rels/chart39.xml.rels><?xml version="1.0" encoding="UTF-8" standalone="yes"?>
<Relationships xmlns="http://schemas.openxmlformats.org/package/2006/relationships"><Relationship Id="rId3" Type="http://schemas.openxmlformats.org/officeDocument/2006/relationships/oleObject" Target="../embeddings/oleObject19.bin"/><Relationship Id="rId2" Type="http://schemas.microsoft.com/office/2011/relationships/chartColorStyle" Target="colors34.xml"/><Relationship Id="rId1" Type="http://schemas.microsoft.com/office/2011/relationships/chartStyle" Target="style34.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3" Type="http://schemas.openxmlformats.org/officeDocument/2006/relationships/oleObject" Target="../embeddings/oleObject20.bin"/><Relationship Id="rId2" Type="http://schemas.microsoft.com/office/2011/relationships/chartColorStyle" Target="colors35.xml"/><Relationship Id="rId1" Type="http://schemas.microsoft.com/office/2011/relationships/chartStyle" Target="style35.xml"/></Relationships>
</file>

<file path=ppt/charts/_rels/chart41.xml.rels><?xml version="1.0" encoding="UTF-8" standalone="yes"?>
<Relationships xmlns="http://schemas.openxmlformats.org/package/2006/relationships"><Relationship Id="rId3" Type="http://schemas.openxmlformats.org/officeDocument/2006/relationships/oleObject" Target="../embeddings/oleObject21.bin"/><Relationship Id="rId2" Type="http://schemas.microsoft.com/office/2011/relationships/chartColorStyle" Target="colors36.xml"/><Relationship Id="rId1" Type="http://schemas.microsoft.com/office/2011/relationships/chartStyle" Target="style36.xml"/></Relationships>
</file>

<file path=ppt/charts/_rels/chart42.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43.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44.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45.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46.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47.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48.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49.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5.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5.xml"/><Relationship Id="rId1" Type="http://schemas.microsoft.com/office/2011/relationships/chartStyle" Target="style5.xml"/></Relationships>
</file>

<file path=ppt/charts/_rels/chart50.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51.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52.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53.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54.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55.xml.rels><?xml version="1.0" encoding="UTF-8" standalone="yes"?>
<Relationships xmlns="http://schemas.openxmlformats.org/package/2006/relationships"><Relationship Id="rId1" Type="http://schemas.openxmlformats.org/officeDocument/2006/relationships/package" Target="../embeddings/Microsoft_Excel_Worksheet32.xlsx"/></Relationships>
</file>

<file path=ppt/charts/_rels/chart56.xml.rels><?xml version="1.0" encoding="UTF-8" standalone="yes"?>
<Relationships xmlns="http://schemas.openxmlformats.org/package/2006/relationships"><Relationship Id="rId1" Type="http://schemas.openxmlformats.org/officeDocument/2006/relationships/package" Target="../embeddings/Microsoft_Excel_Worksheet33.xlsx"/></Relationships>
</file>

<file path=ppt/charts/_rels/chart57.xml.rels><?xml version="1.0" encoding="UTF-8" standalone="yes"?>
<Relationships xmlns="http://schemas.openxmlformats.org/package/2006/relationships"><Relationship Id="rId1" Type="http://schemas.openxmlformats.org/officeDocument/2006/relationships/package" Target="../embeddings/Microsoft_Excel_Worksheet34.xlsx"/></Relationships>
</file>

<file path=ppt/charts/_rels/chart58.xml.rels><?xml version="1.0" encoding="UTF-8" standalone="yes"?>
<Relationships xmlns="http://schemas.openxmlformats.org/package/2006/relationships"><Relationship Id="rId1" Type="http://schemas.openxmlformats.org/officeDocument/2006/relationships/package" Target="../embeddings/Microsoft_Excel_Worksheet35.xlsx"/></Relationships>
</file>

<file path=ppt/charts/_rels/chart59.xml.rels><?xml version="1.0" encoding="UTF-8" standalone="yes"?>
<Relationships xmlns="http://schemas.openxmlformats.org/package/2006/relationships"><Relationship Id="rId1" Type="http://schemas.openxmlformats.org/officeDocument/2006/relationships/package" Target="../embeddings/Microsoft_Excel_Worksheet36.xlsx"/></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1.xml"/></Relationships>
</file>

<file path=ppt/charts/_rels/chart60.xml.rels><?xml version="1.0" encoding="UTF-8" standalone="yes"?>
<Relationships xmlns="http://schemas.openxmlformats.org/package/2006/relationships"><Relationship Id="rId1" Type="http://schemas.openxmlformats.org/officeDocument/2006/relationships/package" Target="../embeddings/Microsoft_Excel_Worksheet37.xlsx"/></Relationships>
</file>

<file path=ppt/charts/_rels/chart61.xml.rels><?xml version="1.0" encoding="UTF-8" standalone="yes"?>
<Relationships xmlns="http://schemas.openxmlformats.org/package/2006/relationships"><Relationship Id="rId1" Type="http://schemas.openxmlformats.org/officeDocument/2006/relationships/package" Target="../embeddings/Microsoft_Excel_Worksheet38.xlsx"/></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37.xml"/><Relationship Id="rId1" Type="http://schemas.microsoft.com/office/2011/relationships/chartStyle" Target="style37.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38.xml"/><Relationship Id="rId1" Type="http://schemas.microsoft.com/office/2011/relationships/chartStyle" Target="style38.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39.xml"/><Relationship Id="rId1" Type="http://schemas.microsoft.com/office/2011/relationships/chartStyle" Target="style39.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40.xml"/><Relationship Id="rId1" Type="http://schemas.microsoft.com/office/2011/relationships/chartStyle" Target="style40.xml"/></Relationships>
</file>

<file path=ppt/charts/_rels/chart66.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41.xml"/><Relationship Id="rId1" Type="http://schemas.microsoft.com/office/2011/relationships/chartStyle" Target="style41.xml"/></Relationships>
</file>

<file path=ppt/charts/_rels/chart67.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42.xml"/><Relationship Id="rId1" Type="http://schemas.microsoft.com/office/2011/relationships/chartStyle" Target="style42.xml"/></Relationships>
</file>

<file path=ppt/charts/_rels/chart68.xml.rels><?xml version="1.0" encoding="UTF-8" standalone="yes"?>
<Relationships xmlns="http://schemas.openxmlformats.org/package/2006/relationships"><Relationship Id="rId1" Type="http://schemas.openxmlformats.org/officeDocument/2006/relationships/package" Target="../embeddings/Microsoft_Excel_Worksheet45.xlsx"/></Relationships>
</file>

<file path=ppt/charts/_rels/chart69.xml.rels><?xml version="1.0" encoding="UTF-8" standalone="yes"?>
<Relationships xmlns="http://schemas.openxmlformats.org/package/2006/relationships"><Relationship Id="rId1" Type="http://schemas.openxmlformats.org/officeDocument/2006/relationships/package" Target="../embeddings/Microsoft_Excel_Worksheet46.xlsx"/></Relationships>
</file>

<file path=ppt/charts/_rels/chart7.xml.rels><?xml version="1.0" encoding="UTF-8" standalone="yes"?>
<Relationships xmlns="http://schemas.openxmlformats.org/package/2006/relationships"><Relationship Id="rId3" Type="http://schemas.openxmlformats.org/officeDocument/2006/relationships/oleObject" Target="../embeddings/oleObject3.bin"/><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204700937950658E-2"/>
          <c:y val="2.7475661323630642E-2"/>
          <c:w val="0.87254433352790051"/>
          <c:h val="0.88457272101484907"/>
        </c:manualLayout>
      </c:layout>
      <c:lineChart>
        <c:grouping val="standard"/>
        <c:varyColors val="0"/>
        <c:ser>
          <c:idx val="0"/>
          <c:order val="0"/>
          <c:tx>
            <c:strRef>
              <c:f>Sheet1!$C$31</c:f>
              <c:strCache>
                <c:ptCount val="1"/>
                <c:pt idx="0">
                  <c:v>Loyalty</c:v>
                </c:pt>
              </c:strCache>
            </c:strRef>
          </c:tx>
          <c:spPr>
            <a:ln w="19050" cap="rnd" cmpd="sng" algn="ctr">
              <a:solidFill>
                <a:srgbClr val="00785C"/>
              </a:solidFill>
              <a:round/>
            </a:ln>
            <a:effectLst/>
          </c:spPr>
          <c:marker>
            <c:symbol val="circle"/>
            <c:size val="17"/>
            <c:spPr>
              <a:solidFill>
                <a:schemeClr val="lt1"/>
              </a:solidFill>
              <a:ln>
                <a:noFill/>
              </a:ln>
              <a:effectLst/>
            </c:spPr>
          </c:marker>
          <c:dLbls>
            <c:spPr>
              <a:noFill/>
              <a:ln>
                <a:noFill/>
              </a:ln>
              <a:effectLst/>
            </c:spPr>
            <c:txPr>
              <a:bodyPr rot="0" spcFirstLastPara="1" vertOverflow="ellipsis" vert="horz" wrap="square" anchor="ctr" anchorCtr="1"/>
              <a:lstStyle/>
              <a:p>
                <a:pPr>
                  <a:defRPr sz="800" b="1" i="0" u="none" strike="noStrike" kern="1200" baseline="0">
                    <a:solidFill>
                      <a:schemeClr val="accen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Sheet1!$D$30:$Q$30</c:f>
              <c:strCache>
                <c:ptCount val="14"/>
                <c:pt idx="0">
                  <c:v>Wave 1             May '19</c:v>
                </c:pt>
                <c:pt idx="1">
                  <c:v>Wave 1&amp;2          Oct '19</c:v>
                </c:pt>
                <c:pt idx="2">
                  <c:v>Wave 2&amp;3      Feb '20</c:v>
                </c:pt>
                <c:pt idx="3">
                  <c:v>Wave 3&amp;4       May '20</c:v>
                </c:pt>
                <c:pt idx="4">
                  <c:v>Wave 4&amp;5      Sept '20</c:v>
                </c:pt>
                <c:pt idx="5">
                  <c:v>Wave 5&amp;6       Dec '20</c:v>
                </c:pt>
                <c:pt idx="6">
                  <c:v>Wave 6&amp;7       Apr '21</c:v>
                </c:pt>
                <c:pt idx="7">
                  <c:v>Wave 7&amp;8          Jul '21</c:v>
                </c:pt>
                <c:pt idx="8">
                  <c:v>Wave 8&amp;9          Dec 21</c:v>
                </c:pt>
                <c:pt idx="9">
                  <c:v>Wave 9&amp;10 Jul'22</c:v>
                </c:pt>
                <c:pt idx="10">
                  <c:v>Wave 10&amp;11        Dec '22</c:v>
                </c:pt>
                <c:pt idx="11">
                  <c:v>Wave 11&amp;12  May '23</c:v>
                </c:pt>
                <c:pt idx="12">
                  <c:v>Wave 12&amp;13       Sept '23</c:v>
                </c:pt>
                <c:pt idx="13">
                  <c:v>Wave 13&amp;14
Mar '24</c:v>
                </c:pt>
              </c:strCache>
            </c:strRef>
          </c:cat>
          <c:val>
            <c:numRef>
              <c:f>Sheet1!$D$31:$Q$31</c:f>
              <c:numCache>
                <c:formatCode>0.00</c:formatCode>
                <c:ptCount val="14"/>
                <c:pt idx="0">
                  <c:v>9.1024163920261056</c:v>
                </c:pt>
                <c:pt idx="1">
                  <c:v>9.2892542319328637</c:v>
                </c:pt>
                <c:pt idx="2">
                  <c:v>9.992561009890931</c:v>
                </c:pt>
                <c:pt idx="3">
                  <c:v>10.354520455999999</c:v>
                </c:pt>
                <c:pt idx="4">
                  <c:v>9.7282894249999998</c:v>
                </c:pt>
                <c:pt idx="5">
                  <c:v>9.0399999999999991</c:v>
                </c:pt>
                <c:pt idx="6">
                  <c:v>8.89</c:v>
                </c:pt>
                <c:pt idx="7">
                  <c:v>8.847707368</c:v>
                </c:pt>
                <c:pt idx="8">
                  <c:v>9.1577256840000008</c:v>
                </c:pt>
                <c:pt idx="9">
                  <c:v>9.25</c:v>
                </c:pt>
                <c:pt idx="10">
                  <c:v>9.4499999999999993</c:v>
                </c:pt>
                <c:pt idx="11" formatCode="General">
                  <c:v>9.7100000000000009</c:v>
                </c:pt>
                <c:pt idx="12" formatCode="General">
                  <c:v>10.02</c:v>
                </c:pt>
                <c:pt idx="13" formatCode="General">
                  <c:v>10.59</c:v>
                </c:pt>
              </c:numCache>
            </c:numRef>
          </c:val>
          <c:smooth val="0"/>
          <c:extLst>
            <c:ext xmlns:c16="http://schemas.microsoft.com/office/drawing/2014/chart" uri="{C3380CC4-5D6E-409C-BE32-E72D297353CC}">
              <c16:uniqueId val="{00000000-1542-41BE-8EF1-E7B89D41BC30}"/>
            </c:ext>
          </c:extLst>
        </c:ser>
        <c:ser>
          <c:idx val="1"/>
          <c:order val="1"/>
          <c:tx>
            <c:strRef>
              <c:f>Sheet1!$C$32</c:f>
              <c:strCache>
                <c:ptCount val="1"/>
                <c:pt idx="0">
                  <c:v>Confidence</c:v>
                </c:pt>
              </c:strCache>
            </c:strRef>
          </c:tx>
          <c:spPr>
            <a:ln w="19050" cap="rnd" cmpd="sng" algn="ctr">
              <a:solidFill>
                <a:srgbClr val="AB588C"/>
              </a:solidFill>
              <a:round/>
            </a:ln>
            <a:effectLst/>
          </c:spPr>
          <c:marker>
            <c:symbol val="circle"/>
            <c:size val="17"/>
            <c:spPr>
              <a:solidFill>
                <a:schemeClr val="lt1"/>
              </a:solidFill>
              <a:ln>
                <a:noFill/>
              </a:ln>
              <a:effectLst/>
            </c:spPr>
          </c:marker>
          <c:dLbls>
            <c:dLbl>
              <c:idx val="11"/>
              <c:layout>
                <c:manualLayout>
                  <c:x val="-2.5441093444176169E-2"/>
                  <c:y val="7.4933621791719932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542-41BE-8EF1-E7B89D41BC30}"/>
                </c:ext>
              </c:extLst>
            </c:dLbl>
            <c:dLbl>
              <c:idx val="12"/>
              <c:layout>
                <c:manualLayout>
                  <c:x val="-1.816217044352058E-2"/>
                  <c:y val="1.312201990662081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D-1542-41BE-8EF1-E7B89D41BC30}"/>
                </c:ext>
              </c:extLst>
            </c:dLbl>
            <c:spPr>
              <a:noFill/>
              <a:ln>
                <a:noFill/>
              </a:ln>
              <a:effectLst/>
            </c:spPr>
            <c:txPr>
              <a:bodyPr rot="0" spcFirstLastPara="1" vertOverflow="ellipsis" vert="horz" wrap="square" anchor="ctr" anchorCtr="1"/>
              <a:lstStyle/>
              <a:p>
                <a:pPr>
                  <a:defRPr sz="800" b="1" i="0" u="none" strike="noStrike" kern="1200" baseline="0">
                    <a:solidFill>
                      <a:srgbClr val="AB588C"/>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Sheet1!$D$30:$Q$30</c:f>
              <c:strCache>
                <c:ptCount val="14"/>
                <c:pt idx="0">
                  <c:v>Wave 1             May '19</c:v>
                </c:pt>
                <c:pt idx="1">
                  <c:v>Wave 1&amp;2          Oct '19</c:v>
                </c:pt>
                <c:pt idx="2">
                  <c:v>Wave 2&amp;3      Feb '20</c:v>
                </c:pt>
                <c:pt idx="3">
                  <c:v>Wave 3&amp;4       May '20</c:v>
                </c:pt>
                <c:pt idx="4">
                  <c:v>Wave 4&amp;5      Sept '20</c:v>
                </c:pt>
                <c:pt idx="5">
                  <c:v>Wave 5&amp;6       Dec '20</c:v>
                </c:pt>
                <c:pt idx="6">
                  <c:v>Wave 6&amp;7       Apr '21</c:v>
                </c:pt>
                <c:pt idx="7">
                  <c:v>Wave 7&amp;8          Jul '21</c:v>
                </c:pt>
                <c:pt idx="8">
                  <c:v>Wave 8&amp;9          Dec 21</c:v>
                </c:pt>
                <c:pt idx="9">
                  <c:v>Wave 9&amp;10 Jul'22</c:v>
                </c:pt>
                <c:pt idx="10">
                  <c:v>Wave 10&amp;11        Dec '22</c:v>
                </c:pt>
                <c:pt idx="11">
                  <c:v>Wave 11&amp;12  May '23</c:v>
                </c:pt>
                <c:pt idx="12">
                  <c:v>Wave 12&amp;13       Sept '23</c:v>
                </c:pt>
                <c:pt idx="13">
                  <c:v>Wave 13&amp;14
Mar '24</c:v>
                </c:pt>
              </c:strCache>
            </c:strRef>
          </c:cat>
          <c:val>
            <c:numRef>
              <c:f>Sheet1!$D$32:$Q$32</c:f>
              <c:numCache>
                <c:formatCode>0.00</c:formatCode>
                <c:ptCount val="14"/>
                <c:pt idx="0">
                  <c:v>7.4076100474830628</c:v>
                </c:pt>
                <c:pt idx="1">
                  <c:v>7.6444255255058442</c:v>
                </c:pt>
                <c:pt idx="2">
                  <c:v>8.3172500515919836</c:v>
                </c:pt>
                <c:pt idx="3">
                  <c:v>8.444438431</c:v>
                </c:pt>
                <c:pt idx="4">
                  <c:v>7.9595228479999998</c:v>
                </c:pt>
                <c:pt idx="5">
                  <c:v>7.51</c:v>
                </c:pt>
                <c:pt idx="6">
                  <c:v>7.19</c:v>
                </c:pt>
                <c:pt idx="7">
                  <c:v>7.0584083870000001</c:v>
                </c:pt>
                <c:pt idx="8">
                  <c:v>7.7023138839999996</c:v>
                </c:pt>
                <c:pt idx="9">
                  <c:v>7.94</c:v>
                </c:pt>
                <c:pt idx="10">
                  <c:v>8.0399999999999991</c:v>
                </c:pt>
                <c:pt idx="11" formatCode="General">
                  <c:v>8.43</c:v>
                </c:pt>
                <c:pt idx="12" formatCode="General">
                  <c:v>8.27</c:v>
                </c:pt>
                <c:pt idx="13" formatCode="General">
                  <c:v>8.44</c:v>
                </c:pt>
              </c:numCache>
            </c:numRef>
          </c:val>
          <c:smooth val="0"/>
          <c:extLst>
            <c:ext xmlns:c16="http://schemas.microsoft.com/office/drawing/2014/chart" uri="{C3380CC4-5D6E-409C-BE32-E72D297353CC}">
              <c16:uniqueId val="{00000002-1542-41BE-8EF1-E7B89D41BC30}"/>
            </c:ext>
          </c:extLst>
        </c:ser>
        <c:ser>
          <c:idx val="2"/>
          <c:order val="2"/>
          <c:tx>
            <c:strRef>
              <c:f>Sheet1!$C$33</c:f>
              <c:strCache>
                <c:ptCount val="1"/>
                <c:pt idx="0">
                  <c:v>Ease</c:v>
                </c:pt>
              </c:strCache>
            </c:strRef>
          </c:tx>
          <c:spPr>
            <a:ln w="19050" cap="rnd" cmpd="sng" algn="ctr">
              <a:solidFill>
                <a:srgbClr val="A9D5C0"/>
              </a:solidFill>
              <a:round/>
            </a:ln>
            <a:effectLst/>
          </c:spPr>
          <c:marker>
            <c:symbol val="circle"/>
            <c:size val="17"/>
            <c:spPr>
              <a:solidFill>
                <a:schemeClr val="lt1"/>
              </a:solidFill>
              <a:ln>
                <a:noFill/>
              </a:ln>
              <a:effectLst/>
            </c:spPr>
          </c:marker>
          <c:dLbls>
            <c:dLbl>
              <c:idx val="2"/>
              <c:layout>
                <c:manualLayout>
                  <c:x val="-2.7687570303712036E-2"/>
                  <c:y val="1.122334455667788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542-41BE-8EF1-E7B89D41BC30}"/>
                </c:ext>
              </c:extLst>
            </c:dLbl>
            <c:dLbl>
              <c:idx val="5"/>
              <c:layout>
                <c:manualLayout>
                  <c:x val="-2.2541669810184468E-2"/>
                  <c:y val="-3.3501446728525452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542-41BE-8EF1-E7B89D41BC30}"/>
                </c:ext>
              </c:extLst>
            </c:dLbl>
            <c:dLbl>
              <c:idx val="6"/>
              <c:layout>
                <c:manualLayout>
                  <c:x val="-2.7500861521654579E-2"/>
                  <c:y val="-1.901366607248960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542-41BE-8EF1-E7B89D41BC30}"/>
                </c:ext>
              </c:extLst>
            </c:dLbl>
            <c:dLbl>
              <c:idx val="7"/>
              <c:layout>
                <c:manualLayout>
                  <c:x val="-2.4264648462058731E-2"/>
                  <c:y val="1.6335364938872051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542-41BE-8EF1-E7B89D41BC30}"/>
                </c:ext>
              </c:extLst>
            </c:dLbl>
            <c:dLbl>
              <c:idx val="8"/>
              <c:delete val="1"/>
              <c:extLst>
                <c:ext xmlns:c15="http://schemas.microsoft.com/office/drawing/2012/chart" uri="{CE6537A1-D6FC-4f65-9D91-7224C49458BB}"/>
                <c:ext xmlns:c16="http://schemas.microsoft.com/office/drawing/2014/chart" uri="{C3380CC4-5D6E-409C-BE32-E72D297353CC}">
                  <c16:uniqueId val="{00000007-1542-41BE-8EF1-E7B89D41BC30}"/>
                </c:ext>
              </c:extLst>
            </c:dLbl>
            <c:dLbl>
              <c:idx val="9"/>
              <c:delete val="1"/>
              <c:extLst>
                <c:ext xmlns:c15="http://schemas.microsoft.com/office/drawing/2012/chart" uri="{CE6537A1-D6FC-4f65-9D91-7224C49458BB}"/>
                <c:ext xmlns:c16="http://schemas.microsoft.com/office/drawing/2014/chart" uri="{C3380CC4-5D6E-409C-BE32-E72D297353CC}">
                  <c16:uniqueId val="{00000008-1542-41BE-8EF1-E7B89D41BC30}"/>
                </c:ext>
              </c:extLst>
            </c:dLbl>
            <c:dLbl>
              <c:idx val="11"/>
              <c:layout>
                <c:manualLayout>
                  <c:x val="-2.4345910773311934E-2"/>
                  <c:y val="0"/>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1542-41BE-8EF1-E7B89D41BC30}"/>
                </c:ext>
              </c:extLst>
            </c:dLbl>
            <c:spPr>
              <a:noFill/>
              <a:ln>
                <a:noFill/>
              </a:ln>
              <a:effectLst/>
            </c:spPr>
            <c:txPr>
              <a:bodyPr rot="0" spcFirstLastPara="1" vertOverflow="ellipsis" vert="horz" wrap="square" anchor="ctr" anchorCtr="1"/>
              <a:lstStyle/>
              <a:p>
                <a:pPr>
                  <a:defRPr sz="800" b="1" i="0" u="none" strike="noStrike" kern="1200" baseline="0">
                    <a:solidFill>
                      <a:srgbClr val="92D1B3"/>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Sheet1!$D$30:$Q$30</c:f>
              <c:strCache>
                <c:ptCount val="14"/>
                <c:pt idx="0">
                  <c:v>Wave 1             May '19</c:v>
                </c:pt>
                <c:pt idx="1">
                  <c:v>Wave 1&amp;2          Oct '19</c:v>
                </c:pt>
                <c:pt idx="2">
                  <c:v>Wave 2&amp;3      Feb '20</c:v>
                </c:pt>
                <c:pt idx="3">
                  <c:v>Wave 3&amp;4       May '20</c:v>
                </c:pt>
                <c:pt idx="4">
                  <c:v>Wave 4&amp;5      Sept '20</c:v>
                </c:pt>
                <c:pt idx="5">
                  <c:v>Wave 5&amp;6       Dec '20</c:v>
                </c:pt>
                <c:pt idx="6">
                  <c:v>Wave 6&amp;7       Apr '21</c:v>
                </c:pt>
                <c:pt idx="7">
                  <c:v>Wave 7&amp;8          Jul '21</c:v>
                </c:pt>
                <c:pt idx="8">
                  <c:v>Wave 8&amp;9          Dec 21</c:v>
                </c:pt>
                <c:pt idx="9">
                  <c:v>Wave 9&amp;10 Jul'22</c:v>
                </c:pt>
                <c:pt idx="10">
                  <c:v>Wave 10&amp;11        Dec '22</c:v>
                </c:pt>
                <c:pt idx="11">
                  <c:v>Wave 11&amp;12  May '23</c:v>
                </c:pt>
                <c:pt idx="12">
                  <c:v>Wave 12&amp;13       Sept '23</c:v>
                </c:pt>
                <c:pt idx="13">
                  <c:v>Wave 13&amp;14
Mar '24</c:v>
                </c:pt>
              </c:strCache>
            </c:strRef>
          </c:cat>
          <c:val>
            <c:numRef>
              <c:f>Sheet1!$D$33:$Q$33</c:f>
              <c:numCache>
                <c:formatCode>0.00</c:formatCode>
                <c:ptCount val="14"/>
                <c:pt idx="0">
                  <c:v>6.6990059526853702</c:v>
                </c:pt>
                <c:pt idx="1">
                  <c:v>6.6444311506745928</c:v>
                </c:pt>
                <c:pt idx="2">
                  <c:v>6.959566638739056</c:v>
                </c:pt>
                <c:pt idx="3">
                  <c:v>7.1115463759999997</c:v>
                </c:pt>
                <c:pt idx="4">
                  <c:v>6.5935027069999999</c:v>
                </c:pt>
                <c:pt idx="5">
                  <c:v>6.14</c:v>
                </c:pt>
                <c:pt idx="6">
                  <c:v>5.68</c:v>
                </c:pt>
                <c:pt idx="7">
                  <c:v>5.8581865239999997</c:v>
                </c:pt>
                <c:pt idx="8">
                  <c:v>6.15</c:v>
                </c:pt>
                <c:pt idx="9">
                  <c:v>6.19</c:v>
                </c:pt>
                <c:pt idx="10">
                  <c:v>6.63</c:v>
                </c:pt>
                <c:pt idx="11">
                  <c:v>6.96</c:v>
                </c:pt>
                <c:pt idx="12">
                  <c:v>7.11</c:v>
                </c:pt>
                <c:pt idx="13">
                  <c:v>7.35</c:v>
                </c:pt>
              </c:numCache>
            </c:numRef>
          </c:val>
          <c:smooth val="0"/>
          <c:extLst>
            <c:ext xmlns:c16="http://schemas.microsoft.com/office/drawing/2014/chart" uri="{C3380CC4-5D6E-409C-BE32-E72D297353CC}">
              <c16:uniqueId val="{0000000A-1542-41BE-8EF1-E7B89D41BC30}"/>
            </c:ext>
          </c:extLst>
        </c:ser>
        <c:ser>
          <c:idx val="3"/>
          <c:order val="3"/>
          <c:tx>
            <c:strRef>
              <c:f>Sheet1!$C$34</c:f>
              <c:strCache>
                <c:ptCount val="1"/>
                <c:pt idx="0">
                  <c:v>Protection</c:v>
                </c:pt>
              </c:strCache>
            </c:strRef>
          </c:tx>
          <c:spPr>
            <a:ln w="19050" cap="rnd" cmpd="sng" algn="ctr">
              <a:solidFill>
                <a:srgbClr val="E20613"/>
              </a:solidFill>
              <a:round/>
            </a:ln>
            <a:effectLst/>
          </c:spPr>
          <c:marker>
            <c:symbol val="circle"/>
            <c:size val="17"/>
            <c:spPr>
              <a:solidFill>
                <a:schemeClr val="lt1"/>
              </a:solidFill>
              <a:ln>
                <a:noFill/>
              </a:ln>
              <a:effectLst/>
            </c:spPr>
          </c:marker>
          <c:dLbls>
            <c:dLbl>
              <c:idx val="0"/>
              <c:layout>
                <c:manualLayout>
                  <c:x val="-2.6836294196205809E-2"/>
                  <c:y val="-2.396556120709357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1542-41BE-8EF1-E7B89D41BC30}"/>
                </c:ext>
              </c:extLst>
            </c:dLbl>
            <c:dLbl>
              <c:idx val="1"/>
              <c:layout>
                <c:manualLayout>
                  <c:x val="-2.8845238095238139E-2"/>
                  <c:y val="-6.7340067340067337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1542-41BE-8EF1-E7B89D41BC30}"/>
                </c:ext>
              </c:extLst>
            </c:dLbl>
            <c:dLbl>
              <c:idx val="3"/>
              <c:layout>
                <c:manualLayout>
                  <c:x val="-2.6836332958380289E-2"/>
                  <c:y val="-6.7340067340068161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1542-41BE-8EF1-E7B89D41BC30}"/>
                </c:ext>
              </c:extLst>
            </c:dLbl>
            <c:dLbl>
              <c:idx val="5"/>
              <c:layout>
                <c:manualLayout>
                  <c:x val="-2.326490438695163E-2"/>
                  <c:y val="-8.9786756453423128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1542-41BE-8EF1-E7B89D41BC30}"/>
                </c:ext>
              </c:extLst>
            </c:dLbl>
            <c:dLbl>
              <c:idx val="6"/>
              <c:layout>
                <c:manualLayout>
                  <c:x val="-1.6965810102038483E-2"/>
                  <c:y val="9.2427751343916228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1542-41BE-8EF1-E7B89D41BC30}"/>
                </c:ext>
              </c:extLst>
            </c:dLbl>
            <c:dLbl>
              <c:idx val="7"/>
              <c:delete val="1"/>
              <c:extLst>
                <c:ext xmlns:c15="http://schemas.microsoft.com/office/drawing/2012/chart" uri="{CE6537A1-D6FC-4f65-9D91-7224C49458BB}"/>
                <c:ext xmlns:c16="http://schemas.microsoft.com/office/drawing/2014/chart" uri="{C3380CC4-5D6E-409C-BE32-E72D297353CC}">
                  <c16:uniqueId val="{00000010-1542-41BE-8EF1-E7B89D41BC30}"/>
                </c:ext>
              </c:extLst>
            </c:dLbl>
            <c:dLbl>
              <c:idx val="8"/>
              <c:layout>
                <c:manualLayout>
                  <c:x val="-2.7500861521654579E-2"/>
                  <c:y val="-1.901366607248960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1542-41BE-8EF1-E7B89D41BC30}"/>
                </c:ext>
              </c:extLst>
            </c:dLbl>
            <c:dLbl>
              <c:idx val="9"/>
              <c:layout>
                <c:manualLayout>
                  <c:x val="-2.2021748510634431E-2"/>
                  <c:y val="-6.9827744041673053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1542-41BE-8EF1-E7B89D41BC30}"/>
                </c:ext>
              </c:extLst>
            </c:dLbl>
            <c:dLbl>
              <c:idx val="11"/>
              <c:layout>
                <c:manualLayout>
                  <c:x val="-2.5441093444176169E-2"/>
                  <c:y val="-1.748451175140131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1542-41BE-8EF1-E7B89D41BC30}"/>
                </c:ext>
              </c:extLst>
            </c:dLbl>
            <c:dLbl>
              <c:idx val="13"/>
              <c:layout>
                <c:manualLayout>
                  <c:x val="-2.0263363921416026E-2"/>
                  <c:y val="-1.04976159252966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521-47AE-9ED3-7DE0AA859EC9}"/>
                </c:ext>
              </c:extLst>
            </c:dLbl>
            <c:spPr>
              <a:noFill/>
              <a:ln>
                <a:noFill/>
              </a:ln>
              <a:effectLst/>
            </c:spPr>
            <c:txPr>
              <a:bodyPr rot="0" spcFirstLastPara="1" vertOverflow="ellipsis" vert="horz" wrap="square" anchor="ctr" anchorCtr="1"/>
              <a:lstStyle/>
              <a:p>
                <a:pPr>
                  <a:defRPr sz="800" b="1" i="0" u="none" strike="noStrike" kern="1200" baseline="0">
                    <a:solidFill>
                      <a:srgbClr val="FF0000"/>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Sheet1!$D$30:$Q$30</c:f>
              <c:strCache>
                <c:ptCount val="14"/>
                <c:pt idx="0">
                  <c:v>Wave 1             May '19</c:v>
                </c:pt>
                <c:pt idx="1">
                  <c:v>Wave 1&amp;2          Oct '19</c:v>
                </c:pt>
                <c:pt idx="2">
                  <c:v>Wave 2&amp;3      Feb '20</c:v>
                </c:pt>
                <c:pt idx="3">
                  <c:v>Wave 3&amp;4       May '20</c:v>
                </c:pt>
                <c:pt idx="4">
                  <c:v>Wave 4&amp;5      Sept '20</c:v>
                </c:pt>
                <c:pt idx="5">
                  <c:v>Wave 5&amp;6       Dec '20</c:v>
                </c:pt>
                <c:pt idx="6">
                  <c:v>Wave 6&amp;7       Apr '21</c:v>
                </c:pt>
                <c:pt idx="7">
                  <c:v>Wave 7&amp;8          Jul '21</c:v>
                </c:pt>
                <c:pt idx="8">
                  <c:v>Wave 8&amp;9          Dec 21</c:v>
                </c:pt>
                <c:pt idx="9">
                  <c:v>Wave 9&amp;10 Jul'22</c:v>
                </c:pt>
                <c:pt idx="10">
                  <c:v>Wave 10&amp;11        Dec '22</c:v>
                </c:pt>
                <c:pt idx="11">
                  <c:v>Wave 11&amp;12  May '23</c:v>
                </c:pt>
                <c:pt idx="12">
                  <c:v>Wave 12&amp;13       Sept '23</c:v>
                </c:pt>
                <c:pt idx="13">
                  <c:v>Wave 13&amp;14
Mar '24</c:v>
                </c:pt>
              </c:strCache>
            </c:strRef>
          </c:cat>
          <c:val>
            <c:numRef>
              <c:f>Sheet1!$D$34:$Q$34</c:f>
              <c:numCache>
                <c:formatCode>0.00</c:formatCode>
                <c:ptCount val="14"/>
                <c:pt idx="0">
                  <c:v>5.9318978861544736</c:v>
                </c:pt>
                <c:pt idx="1">
                  <c:v>6.2735967018661611</c:v>
                </c:pt>
                <c:pt idx="2">
                  <c:v>7.0781008364889235</c:v>
                </c:pt>
                <c:pt idx="3">
                  <c:v>7.2555999629999999</c:v>
                </c:pt>
                <c:pt idx="4">
                  <c:v>6.5878249929999999</c:v>
                </c:pt>
                <c:pt idx="5">
                  <c:v>5.84</c:v>
                </c:pt>
                <c:pt idx="6">
                  <c:v>5.67</c:v>
                </c:pt>
                <c:pt idx="7">
                  <c:v>5.8742931729999999</c:v>
                </c:pt>
                <c:pt idx="8">
                  <c:v>6.31</c:v>
                </c:pt>
                <c:pt idx="9">
                  <c:v>6</c:v>
                </c:pt>
                <c:pt idx="10">
                  <c:v>6.39</c:v>
                </c:pt>
                <c:pt idx="11">
                  <c:v>7.08</c:v>
                </c:pt>
                <c:pt idx="12">
                  <c:v>6.81</c:v>
                </c:pt>
                <c:pt idx="13">
                  <c:v>6.8</c:v>
                </c:pt>
              </c:numCache>
            </c:numRef>
          </c:val>
          <c:smooth val="0"/>
          <c:extLst>
            <c:ext xmlns:c16="http://schemas.microsoft.com/office/drawing/2014/chart" uri="{C3380CC4-5D6E-409C-BE32-E72D297353CC}">
              <c16:uniqueId val="{00000014-1542-41BE-8EF1-E7B89D41BC30}"/>
            </c:ext>
          </c:extLst>
        </c:ser>
        <c:ser>
          <c:idx val="4"/>
          <c:order val="4"/>
          <c:tx>
            <c:strRef>
              <c:f>Sheet1!$C$35</c:f>
              <c:strCache>
                <c:ptCount val="1"/>
                <c:pt idx="0">
                  <c:v>Price</c:v>
                </c:pt>
              </c:strCache>
            </c:strRef>
          </c:tx>
          <c:spPr>
            <a:ln w="19050" cap="rnd" cmpd="sng" algn="ctr">
              <a:solidFill>
                <a:srgbClr val="F5A03D"/>
              </a:solidFill>
              <a:round/>
            </a:ln>
            <a:effectLst/>
          </c:spPr>
          <c:marker>
            <c:symbol val="circle"/>
            <c:size val="17"/>
            <c:spPr>
              <a:solidFill>
                <a:schemeClr val="lt1"/>
              </a:solidFill>
              <a:ln>
                <a:noFill/>
              </a:ln>
              <a:effectLst/>
            </c:spPr>
          </c:marker>
          <c:dLbls>
            <c:dLbl>
              <c:idx val="5"/>
              <c:layout>
                <c:manualLayout>
                  <c:x val="-2.5273809523809698E-2"/>
                  <c:y val="0"/>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1542-41BE-8EF1-E7B89D41BC30}"/>
                </c:ext>
              </c:extLst>
            </c:dLbl>
            <c:dLbl>
              <c:idx val="8"/>
              <c:layout>
                <c:manualLayout>
                  <c:x val="-2.1948124014755419E-2"/>
                  <c:y val="1.633536493887109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1542-41BE-8EF1-E7B89D41BC30}"/>
                </c:ext>
              </c:extLst>
            </c:dLbl>
            <c:dLbl>
              <c:idx val="9"/>
              <c:layout>
                <c:manualLayout>
                  <c:x val="-2.7631458785904638E-2"/>
                  <c:y val="-3.327391562685680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1542-41BE-8EF1-E7B89D41BC30}"/>
                </c:ext>
              </c:extLst>
            </c:dLbl>
            <c:dLbl>
              <c:idx val="10"/>
              <c:layout>
                <c:manualLayout>
                  <c:x val="-2.6536276115040561E-2"/>
                  <c:y val="1.748451519018884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1542-41BE-8EF1-E7B89D41BC30}"/>
                </c:ext>
              </c:extLst>
            </c:dLbl>
            <c:dLbl>
              <c:idx val="12"/>
              <c:layout>
                <c:manualLayout>
                  <c:x val="-1.816217044352058E-2"/>
                  <c:y val="2.624403981324162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E-1542-41BE-8EF1-E7B89D41BC30}"/>
                </c:ext>
              </c:extLst>
            </c:dLbl>
            <c:spPr>
              <a:noFill/>
              <a:ln>
                <a:noFill/>
              </a:ln>
              <a:effectLst/>
            </c:spPr>
            <c:txPr>
              <a:bodyPr rot="0" spcFirstLastPara="1" vertOverflow="ellipsis" vert="horz" wrap="square" anchor="ctr" anchorCtr="1"/>
              <a:lstStyle/>
              <a:p>
                <a:pPr>
                  <a:defRPr sz="800" b="1" i="0" u="none" strike="noStrike" kern="1200" baseline="0">
                    <a:solidFill>
                      <a:schemeClr val="accent5"/>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Sheet1!$D$30:$Q$30</c:f>
              <c:strCache>
                <c:ptCount val="14"/>
                <c:pt idx="0">
                  <c:v>Wave 1             May '19</c:v>
                </c:pt>
                <c:pt idx="1">
                  <c:v>Wave 1&amp;2          Oct '19</c:v>
                </c:pt>
                <c:pt idx="2">
                  <c:v>Wave 2&amp;3      Feb '20</c:v>
                </c:pt>
                <c:pt idx="3">
                  <c:v>Wave 3&amp;4       May '20</c:v>
                </c:pt>
                <c:pt idx="4">
                  <c:v>Wave 4&amp;5      Sept '20</c:v>
                </c:pt>
                <c:pt idx="5">
                  <c:v>Wave 5&amp;6       Dec '20</c:v>
                </c:pt>
                <c:pt idx="6">
                  <c:v>Wave 6&amp;7       Apr '21</c:v>
                </c:pt>
                <c:pt idx="7">
                  <c:v>Wave 7&amp;8          Jul '21</c:v>
                </c:pt>
                <c:pt idx="8">
                  <c:v>Wave 8&amp;9          Dec 21</c:v>
                </c:pt>
                <c:pt idx="9">
                  <c:v>Wave 9&amp;10 Jul'22</c:v>
                </c:pt>
                <c:pt idx="10">
                  <c:v>Wave 10&amp;11        Dec '22</c:v>
                </c:pt>
                <c:pt idx="11">
                  <c:v>Wave 11&amp;12  May '23</c:v>
                </c:pt>
                <c:pt idx="12">
                  <c:v>Wave 12&amp;13       Sept '23</c:v>
                </c:pt>
                <c:pt idx="13">
                  <c:v>Wave 13&amp;14
Mar '24</c:v>
                </c:pt>
              </c:strCache>
            </c:strRef>
          </c:cat>
          <c:val>
            <c:numRef>
              <c:f>Sheet1!$D$35:$Q$35</c:f>
              <c:numCache>
                <c:formatCode>0.00</c:formatCode>
                <c:ptCount val="14"/>
                <c:pt idx="0">
                  <c:v>5.8604162170445049</c:v>
                </c:pt>
                <c:pt idx="1">
                  <c:v>6.0957066303437273</c:v>
                </c:pt>
                <c:pt idx="2">
                  <c:v>6.50970968194527</c:v>
                </c:pt>
                <c:pt idx="3">
                  <c:v>6.340591538</c:v>
                </c:pt>
                <c:pt idx="4">
                  <c:v>5.9609525750000003</c:v>
                </c:pt>
                <c:pt idx="5">
                  <c:v>5.69</c:v>
                </c:pt>
                <c:pt idx="6">
                  <c:v>5.35</c:v>
                </c:pt>
                <c:pt idx="7">
                  <c:v>5.4221660030000001</c:v>
                </c:pt>
                <c:pt idx="8">
                  <c:v>6.16</c:v>
                </c:pt>
                <c:pt idx="9">
                  <c:v>6.32</c:v>
                </c:pt>
                <c:pt idx="10">
                  <c:v>6.26</c:v>
                </c:pt>
                <c:pt idx="11">
                  <c:v>6.75</c:v>
                </c:pt>
                <c:pt idx="12">
                  <c:v>6.79</c:v>
                </c:pt>
                <c:pt idx="13">
                  <c:v>6.73</c:v>
                </c:pt>
              </c:numCache>
            </c:numRef>
          </c:val>
          <c:smooth val="0"/>
          <c:extLst>
            <c:ext xmlns:c16="http://schemas.microsoft.com/office/drawing/2014/chart" uri="{C3380CC4-5D6E-409C-BE32-E72D297353CC}">
              <c16:uniqueId val="{00000019-1542-41BE-8EF1-E7B89D41BC30}"/>
            </c:ext>
          </c:extLst>
        </c:ser>
        <c:ser>
          <c:idx val="5"/>
          <c:order val="5"/>
          <c:tx>
            <c:strRef>
              <c:f>Sheet1!$C$36</c:f>
              <c:strCache>
                <c:ptCount val="1"/>
                <c:pt idx="0">
                  <c:v>Speed (claims)</c:v>
                </c:pt>
              </c:strCache>
            </c:strRef>
          </c:tx>
          <c:spPr>
            <a:ln w="19050" cap="rnd" cmpd="sng" algn="ctr">
              <a:solidFill>
                <a:srgbClr val="15ADD0"/>
              </a:solidFill>
              <a:round/>
            </a:ln>
            <a:effectLst/>
          </c:spPr>
          <c:marker>
            <c:symbol val="circle"/>
            <c:size val="17"/>
            <c:spPr>
              <a:solidFill>
                <a:schemeClr val="lt1"/>
              </a:solidFill>
              <a:ln>
                <a:noFill/>
              </a:ln>
              <a:effectLst/>
            </c:spPr>
          </c:marker>
          <c:dLbls>
            <c:dLbl>
              <c:idx val="2"/>
              <c:layout>
                <c:manualLayout>
                  <c:x val="-2.8026809148856392E-2"/>
                  <c:y val="-1.122334455667784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1542-41BE-8EF1-E7B89D41BC30}"/>
                </c:ext>
              </c:extLst>
            </c:dLbl>
            <c:dLbl>
              <c:idx val="5"/>
              <c:layout>
                <c:manualLayout>
                  <c:x val="-2.7654761904761904E-2"/>
                  <c:y val="1.122334455667780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1542-41BE-8EF1-E7B89D41BC30}"/>
                </c:ext>
              </c:extLst>
            </c:dLbl>
            <c:dLbl>
              <c:idx val="8"/>
              <c:delete val="1"/>
              <c:extLst>
                <c:ext xmlns:c15="http://schemas.microsoft.com/office/drawing/2012/chart" uri="{CE6537A1-D6FC-4f65-9D91-7224C49458BB}"/>
                <c:ext xmlns:c16="http://schemas.microsoft.com/office/drawing/2014/chart" uri="{C3380CC4-5D6E-409C-BE32-E72D297353CC}">
                  <c16:uniqueId val="{0000001C-1542-41BE-8EF1-E7B89D41BC30}"/>
                </c:ext>
              </c:extLst>
            </c:dLbl>
            <c:dLbl>
              <c:idx val="10"/>
              <c:layout>
                <c:manualLayout>
                  <c:x val="-2.1060362760719389E-2"/>
                  <c:y val="4.9955757686253851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1542-41BE-8EF1-E7B89D41BC30}"/>
                </c:ext>
              </c:extLst>
            </c:dLbl>
            <c:dLbl>
              <c:idx val="11"/>
              <c:layout>
                <c:manualLayout>
                  <c:x val="-2.5441093444176169E-2"/>
                  <c:y val="-1.748451175140131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1542-41BE-8EF1-E7B89D41BC30}"/>
                </c:ext>
              </c:extLst>
            </c:dLbl>
            <c:spPr>
              <a:noFill/>
              <a:ln>
                <a:noFill/>
              </a:ln>
              <a:effectLst/>
            </c:spPr>
            <c:txPr>
              <a:bodyPr rot="0" spcFirstLastPara="1" vertOverflow="ellipsis" vert="horz" wrap="square" anchor="ctr" anchorCtr="1"/>
              <a:lstStyle/>
              <a:p>
                <a:pPr>
                  <a:defRPr sz="800" b="1" i="0" u="none" strike="noStrike" kern="1200" baseline="0">
                    <a:solidFill>
                      <a:srgbClr val="15ADD0"/>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Sheet1!$D$30:$Q$30</c:f>
              <c:strCache>
                <c:ptCount val="14"/>
                <c:pt idx="0">
                  <c:v>Wave 1             May '19</c:v>
                </c:pt>
                <c:pt idx="1">
                  <c:v>Wave 1&amp;2          Oct '19</c:v>
                </c:pt>
                <c:pt idx="2">
                  <c:v>Wave 2&amp;3      Feb '20</c:v>
                </c:pt>
                <c:pt idx="3">
                  <c:v>Wave 3&amp;4       May '20</c:v>
                </c:pt>
                <c:pt idx="4">
                  <c:v>Wave 4&amp;5      Sept '20</c:v>
                </c:pt>
                <c:pt idx="5">
                  <c:v>Wave 5&amp;6       Dec '20</c:v>
                </c:pt>
                <c:pt idx="6">
                  <c:v>Wave 6&amp;7       Apr '21</c:v>
                </c:pt>
                <c:pt idx="7">
                  <c:v>Wave 7&amp;8          Jul '21</c:v>
                </c:pt>
                <c:pt idx="8">
                  <c:v>Wave 8&amp;9          Dec 21</c:v>
                </c:pt>
                <c:pt idx="9">
                  <c:v>Wave 9&amp;10 Jul'22</c:v>
                </c:pt>
                <c:pt idx="10">
                  <c:v>Wave 10&amp;11        Dec '22</c:v>
                </c:pt>
                <c:pt idx="11">
                  <c:v>Wave 11&amp;12  May '23</c:v>
                </c:pt>
                <c:pt idx="12">
                  <c:v>Wave 12&amp;13       Sept '23</c:v>
                </c:pt>
                <c:pt idx="13">
                  <c:v>Wave 13&amp;14
Mar '24</c:v>
                </c:pt>
              </c:strCache>
            </c:strRef>
          </c:cat>
          <c:val>
            <c:numRef>
              <c:f>Sheet1!$D$36:$Q$36</c:f>
              <c:numCache>
                <c:formatCode>0.00</c:formatCode>
                <c:ptCount val="14"/>
                <c:pt idx="0">
                  <c:v>5.4279895029852172</c:v>
                </c:pt>
                <c:pt idx="1">
                  <c:v>5.640775862911112</c:v>
                </c:pt>
                <c:pt idx="2">
                  <c:v>7.1973462401723074</c:v>
                </c:pt>
                <c:pt idx="3">
                  <c:v>8.2657245390000007</c:v>
                </c:pt>
                <c:pt idx="4">
                  <c:v>6.2240390919999999</c:v>
                </c:pt>
                <c:pt idx="5">
                  <c:v>5.22</c:v>
                </c:pt>
                <c:pt idx="6">
                  <c:v>4.47</c:v>
                </c:pt>
                <c:pt idx="7">
                  <c:v>4.288829722</c:v>
                </c:pt>
                <c:pt idx="8">
                  <c:v>6.17</c:v>
                </c:pt>
                <c:pt idx="9">
                  <c:v>7.47</c:v>
                </c:pt>
                <c:pt idx="10">
                  <c:v>8.77</c:v>
                </c:pt>
                <c:pt idx="11">
                  <c:v>8.77</c:v>
                </c:pt>
                <c:pt idx="12">
                  <c:v>8.33</c:v>
                </c:pt>
                <c:pt idx="13">
                  <c:v>7.71</c:v>
                </c:pt>
              </c:numCache>
            </c:numRef>
          </c:val>
          <c:smooth val="0"/>
          <c:extLst>
            <c:ext xmlns:c16="http://schemas.microsoft.com/office/drawing/2014/chart" uri="{C3380CC4-5D6E-409C-BE32-E72D297353CC}">
              <c16:uniqueId val="{0000001F-1542-41BE-8EF1-E7B89D41BC30}"/>
            </c:ext>
          </c:extLst>
        </c:ser>
        <c:ser>
          <c:idx val="6"/>
          <c:order val="6"/>
          <c:tx>
            <c:strRef>
              <c:f>Sheet1!$C$37</c:f>
              <c:strCache>
                <c:ptCount val="1"/>
                <c:pt idx="0">
                  <c:v>Respect (claims)</c:v>
                </c:pt>
              </c:strCache>
            </c:strRef>
          </c:tx>
          <c:spPr>
            <a:ln w="19050" cap="rnd" cmpd="sng" algn="ctr">
              <a:solidFill>
                <a:srgbClr val="F9ED6F"/>
              </a:solidFill>
              <a:round/>
            </a:ln>
            <a:effectLst/>
          </c:spPr>
          <c:marker>
            <c:symbol val="circle"/>
            <c:size val="17"/>
            <c:spPr>
              <a:solidFill>
                <a:schemeClr val="lt1"/>
              </a:solidFill>
              <a:ln>
                <a:noFill/>
              </a:ln>
              <a:effectLst/>
            </c:spPr>
          </c:marker>
          <c:dLbls>
            <c:dLbl>
              <c:idx val="5"/>
              <c:layout>
                <c:manualLayout>
                  <c:x val="-1.9693475815523061E-2"/>
                  <c:y val="-1.122334455667788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1542-41BE-8EF1-E7B89D41BC30}"/>
                </c:ext>
              </c:extLst>
            </c:dLbl>
            <c:dLbl>
              <c:idx val="6"/>
              <c:layout>
                <c:manualLayout>
                  <c:x val="-2.4363090203739661E-2"/>
                  <c:y val="-1.129092985319456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1542-41BE-8EF1-E7B89D41BC30}"/>
                </c:ext>
              </c:extLst>
            </c:dLbl>
            <c:dLbl>
              <c:idx val="7"/>
              <c:layout>
                <c:manualLayout>
                  <c:x val="-2.8635853742936236E-2"/>
                  <c:y val="-3.089720736779560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1542-41BE-8EF1-E7B89D41BC30}"/>
                </c:ext>
              </c:extLst>
            </c:dLbl>
            <c:dLbl>
              <c:idx val="9"/>
              <c:layout>
                <c:manualLayout>
                  <c:x val="-2.2021748510634431E-2"/>
                  <c:y val="-6.2396754500852825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1542-41BE-8EF1-E7B89D41BC30}"/>
                </c:ext>
              </c:extLst>
            </c:dLbl>
            <c:dLbl>
              <c:idx val="10"/>
              <c:layout>
                <c:manualLayout>
                  <c:x val="-2.1060362760719389E-2"/>
                  <c:y val="1.748451519018884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4-1542-41BE-8EF1-E7B89D41BC30}"/>
                </c:ext>
              </c:extLst>
            </c:dLbl>
            <c:dLbl>
              <c:idx val="11"/>
              <c:layout>
                <c:manualLayout>
                  <c:x val="-2.5441093444176169E-2"/>
                  <c:y val="-7.4933621791720391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1542-41BE-8EF1-E7B89D41BC30}"/>
                </c:ext>
              </c:extLst>
            </c:dLbl>
            <c:spPr>
              <a:noFill/>
              <a:ln>
                <a:noFill/>
              </a:ln>
              <a:effectLst/>
            </c:spPr>
            <c:txPr>
              <a:bodyPr rot="0" spcFirstLastPara="1" vertOverflow="ellipsis" vert="horz" wrap="square" anchor="ctr" anchorCtr="1"/>
              <a:lstStyle/>
              <a:p>
                <a:pPr>
                  <a:defRPr sz="800" b="1" i="0" u="none" strike="noStrike" kern="1200" baseline="0">
                    <a:solidFill>
                      <a:schemeClr val="accent6">
                        <a:lumMod val="50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Sheet1!$D$30:$Q$30</c:f>
              <c:strCache>
                <c:ptCount val="14"/>
                <c:pt idx="0">
                  <c:v>Wave 1             May '19</c:v>
                </c:pt>
                <c:pt idx="1">
                  <c:v>Wave 1&amp;2          Oct '19</c:v>
                </c:pt>
                <c:pt idx="2">
                  <c:v>Wave 2&amp;3      Feb '20</c:v>
                </c:pt>
                <c:pt idx="3">
                  <c:v>Wave 3&amp;4       May '20</c:v>
                </c:pt>
                <c:pt idx="4">
                  <c:v>Wave 4&amp;5      Sept '20</c:v>
                </c:pt>
                <c:pt idx="5">
                  <c:v>Wave 5&amp;6       Dec '20</c:v>
                </c:pt>
                <c:pt idx="6">
                  <c:v>Wave 6&amp;7       Apr '21</c:v>
                </c:pt>
                <c:pt idx="7">
                  <c:v>Wave 7&amp;8          Jul '21</c:v>
                </c:pt>
                <c:pt idx="8">
                  <c:v>Wave 8&amp;9          Dec 21</c:v>
                </c:pt>
                <c:pt idx="9">
                  <c:v>Wave 9&amp;10 Jul'22</c:v>
                </c:pt>
                <c:pt idx="10">
                  <c:v>Wave 10&amp;11        Dec '22</c:v>
                </c:pt>
                <c:pt idx="11">
                  <c:v>Wave 11&amp;12  May '23</c:v>
                </c:pt>
                <c:pt idx="12">
                  <c:v>Wave 12&amp;13       Sept '23</c:v>
                </c:pt>
                <c:pt idx="13">
                  <c:v>Wave 13&amp;14
Mar '24</c:v>
                </c:pt>
              </c:strCache>
            </c:strRef>
          </c:cat>
          <c:val>
            <c:numRef>
              <c:f>Sheet1!$D$37:$Q$37</c:f>
              <c:numCache>
                <c:formatCode>0.00</c:formatCode>
                <c:ptCount val="14"/>
                <c:pt idx="0">
                  <c:v>4.8365112523519569</c:v>
                </c:pt>
                <c:pt idx="1">
                  <c:v>4.9184862282619441</c:v>
                </c:pt>
                <c:pt idx="2">
                  <c:v>5.6569684884739724</c:v>
                </c:pt>
                <c:pt idx="3">
                  <c:v>7.8362573099999997</c:v>
                </c:pt>
                <c:pt idx="4">
                  <c:v>7.5560820739999999</c:v>
                </c:pt>
                <c:pt idx="5">
                  <c:v>5.28</c:v>
                </c:pt>
                <c:pt idx="6">
                  <c:v>3.44</c:v>
                </c:pt>
                <c:pt idx="7">
                  <c:v>4.3282711440000003</c:v>
                </c:pt>
                <c:pt idx="8">
                  <c:v>5.47</c:v>
                </c:pt>
                <c:pt idx="9">
                  <c:v>5.67</c:v>
                </c:pt>
                <c:pt idx="10">
                  <c:v>7.96</c:v>
                </c:pt>
                <c:pt idx="11">
                  <c:v>8.56</c:v>
                </c:pt>
                <c:pt idx="12">
                  <c:v>8.6</c:v>
                </c:pt>
                <c:pt idx="13">
                  <c:v>8.0500000000000007</c:v>
                </c:pt>
              </c:numCache>
            </c:numRef>
          </c:val>
          <c:smooth val="0"/>
          <c:extLst>
            <c:ext xmlns:c16="http://schemas.microsoft.com/office/drawing/2014/chart" uri="{C3380CC4-5D6E-409C-BE32-E72D297353CC}">
              <c16:uniqueId val="{00000026-1542-41BE-8EF1-E7B89D41BC30}"/>
            </c:ext>
          </c:extLst>
        </c:ser>
        <c:ser>
          <c:idx val="7"/>
          <c:order val="7"/>
          <c:tx>
            <c:strRef>
              <c:f>Sheet1!$C$38</c:f>
              <c:strCache>
                <c:ptCount val="1"/>
                <c:pt idx="0">
                  <c:v>Relationship</c:v>
                </c:pt>
              </c:strCache>
            </c:strRef>
          </c:tx>
          <c:spPr>
            <a:ln w="19050" cap="rnd" cmpd="sng" algn="ctr">
              <a:solidFill>
                <a:srgbClr val="000000"/>
              </a:solidFill>
              <a:round/>
            </a:ln>
            <a:effectLst/>
          </c:spPr>
          <c:marker>
            <c:symbol val="circle"/>
            <c:size val="17"/>
            <c:spPr>
              <a:solidFill>
                <a:schemeClr val="lt1"/>
              </a:solidFill>
              <a:ln>
                <a:noFill/>
              </a:ln>
              <a:effectLst/>
            </c:spPr>
          </c:marker>
          <c:dLbls>
            <c:dLbl>
              <c:idx val="11"/>
              <c:layout>
                <c:manualLayout>
                  <c:x val="-2.3250728102447698E-2"/>
                  <c:y val="0"/>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1542-41BE-8EF1-E7B89D41BC30}"/>
                </c:ext>
              </c:extLst>
            </c:dLbl>
            <c:spPr>
              <a:noFill/>
              <a:ln>
                <a:noFill/>
              </a:ln>
              <a:effectLst/>
            </c:spPr>
            <c:txPr>
              <a:bodyPr rot="0" spcFirstLastPara="1" vertOverflow="ellipsis" vert="horz" wrap="square" anchor="ctr" anchorCtr="1"/>
              <a:lstStyle/>
              <a:p>
                <a:pPr>
                  <a:defRPr sz="8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Sheet1!$D$30:$Q$30</c:f>
              <c:strCache>
                <c:ptCount val="14"/>
                <c:pt idx="0">
                  <c:v>Wave 1             May '19</c:v>
                </c:pt>
                <c:pt idx="1">
                  <c:v>Wave 1&amp;2          Oct '19</c:v>
                </c:pt>
                <c:pt idx="2">
                  <c:v>Wave 2&amp;3      Feb '20</c:v>
                </c:pt>
                <c:pt idx="3">
                  <c:v>Wave 3&amp;4       May '20</c:v>
                </c:pt>
                <c:pt idx="4">
                  <c:v>Wave 4&amp;5      Sept '20</c:v>
                </c:pt>
                <c:pt idx="5">
                  <c:v>Wave 5&amp;6       Dec '20</c:v>
                </c:pt>
                <c:pt idx="6">
                  <c:v>Wave 6&amp;7       Apr '21</c:v>
                </c:pt>
                <c:pt idx="7">
                  <c:v>Wave 7&amp;8          Jul '21</c:v>
                </c:pt>
                <c:pt idx="8">
                  <c:v>Wave 8&amp;9          Dec 21</c:v>
                </c:pt>
                <c:pt idx="9">
                  <c:v>Wave 9&amp;10 Jul'22</c:v>
                </c:pt>
                <c:pt idx="10">
                  <c:v>Wave 10&amp;11        Dec '22</c:v>
                </c:pt>
                <c:pt idx="11">
                  <c:v>Wave 11&amp;12  May '23</c:v>
                </c:pt>
                <c:pt idx="12">
                  <c:v>Wave 12&amp;13       Sept '23</c:v>
                </c:pt>
                <c:pt idx="13">
                  <c:v>Wave 13&amp;14
Mar '24</c:v>
                </c:pt>
              </c:strCache>
            </c:strRef>
          </c:cat>
          <c:val>
            <c:numRef>
              <c:f>Sheet1!$D$38:$Q$38</c:f>
              <c:numCache>
                <c:formatCode>0.00</c:formatCode>
                <c:ptCount val="14"/>
                <c:pt idx="0">
                  <c:v>3.9742387727998949</c:v>
                </c:pt>
                <c:pt idx="1">
                  <c:v>4.1484520083386602</c:v>
                </c:pt>
                <c:pt idx="2">
                  <c:v>4.5622317147605118</c:v>
                </c:pt>
                <c:pt idx="3">
                  <c:v>4.7463264499999998</c:v>
                </c:pt>
                <c:pt idx="4">
                  <c:v>4.2715779649999996</c:v>
                </c:pt>
                <c:pt idx="5">
                  <c:v>3.87</c:v>
                </c:pt>
                <c:pt idx="6">
                  <c:v>3.71</c:v>
                </c:pt>
                <c:pt idx="7">
                  <c:v>3.6944713920000001</c:v>
                </c:pt>
                <c:pt idx="8">
                  <c:v>3.98</c:v>
                </c:pt>
                <c:pt idx="9">
                  <c:v>3.91</c:v>
                </c:pt>
                <c:pt idx="10">
                  <c:v>4.3899999999999997</c:v>
                </c:pt>
                <c:pt idx="11">
                  <c:v>4.83</c:v>
                </c:pt>
                <c:pt idx="12">
                  <c:v>4.8</c:v>
                </c:pt>
                <c:pt idx="13">
                  <c:v>4.72</c:v>
                </c:pt>
              </c:numCache>
            </c:numRef>
          </c:val>
          <c:smooth val="0"/>
          <c:extLst>
            <c:ext xmlns:c16="http://schemas.microsoft.com/office/drawing/2014/chart" uri="{C3380CC4-5D6E-409C-BE32-E72D297353CC}">
              <c16:uniqueId val="{00000028-1542-41BE-8EF1-E7B89D41BC30}"/>
            </c:ext>
          </c:extLst>
        </c:ser>
        <c:ser>
          <c:idx val="8"/>
          <c:order val="8"/>
          <c:tx>
            <c:strRef>
              <c:f>Sheet1!$C$39</c:f>
              <c:strCache>
                <c:ptCount val="1"/>
                <c:pt idx="0">
                  <c:v>Control (claims)</c:v>
                </c:pt>
              </c:strCache>
            </c:strRef>
          </c:tx>
          <c:spPr>
            <a:ln w="19050" cap="rnd" cmpd="sng" algn="ctr">
              <a:solidFill>
                <a:srgbClr val="93C01F"/>
              </a:solidFill>
              <a:round/>
            </a:ln>
            <a:effectLst/>
          </c:spPr>
          <c:marker>
            <c:symbol val="circle"/>
            <c:size val="17"/>
            <c:spPr>
              <a:solidFill>
                <a:schemeClr val="lt1"/>
              </a:solidFill>
              <a:ln>
                <a:noFill/>
              </a:ln>
              <a:effectLst/>
            </c:spPr>
          </c:marker>
          <c:dLbls>
            <c:dLbl>
              <c:idx val="6"/>
              <c:delete val="1"/>
              <c:extLst>
                <c:ext xmlns:c15="http://schemas.microsoft.com/office/drawing/2012/chart" uri="{CE6537A1-D6FC-4f65-9D91-7224C49458BB}"/>
                <c:ext xmlns:c16="http://schemas.microsoft.com/office/drawing/2014/chart" uri="{C3380CC4-5D6E-409C-BE32-E72D297353CC}">
                  <c16:uniqueId val="{00000030-1542-41BE-8EF1-E7B89D41BC30}"/>
                </c:ext>
              </c:extLst>
            </c:dLbl>
            <c:dLbl>
              <c:idx val="8"/>
              <c:layout>
                <c:manualLayout>
                  <c:x val="-2.7500861521654579E-2"/>
                  <c:y val="-3.327391562685689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1542-41BE-8EF1-E7B89D41BC30}"/>
                </c:ext>
              </c:extLst>
            </c:dLbl>
            <c:dLbl>
              <c:idx val="9"/>
              <c:layout>
                <c:manualLayout>
                  <c:x val="-2.0926646177548532E-2"/>
                  <c:y val="-7.1301129898904648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A-1542-41BE-8EF1-E7B89D41BC30}"/>
                </c:ext>
              </c:extLst>
            </c:dLbl>
            <c:dLbl>
              <c:idx val="11"/>
              <c:layout>
                <c:manualLayout>
                  <c:x val="-2.4345910773311934E-2"/>
                  <c:y val="2.747566132363064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B-1542-41BE-8EF1-E7B89D41BC30}"/>
                </c:ext>
              </c:extLst>
            </c:dLbl>
            <c:dLbl>
              <c:idx val="12"/>
              <c:layout>
                <c:manualLayout>
                  <c:x val="-2.1313960660363902E-2"/>
                  <c:y val="-1.312201990662086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F-1542-41BE-8EF1-E7B89D41BC30}"/>
                </c:ext>
              </c:extLst>
            </c:dLbl>
            <c:dLbl>
              <c:idx val="13"/>
              <c:layout>
                <c:manualLayout>
                  <c:x val="-2.0263363921416026E-2"/>
                  <c:y val="2.099523185059320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521-47AE-9ED3-7DE0AA859EC9}"/>
                </c:ext>
              </c:extLst>
            </c:dLbl>
            <c:spPr>
              <a:noFill/>
              <a:ln>
                <a:noFill/>
              </a:ln>
              <a:effectLst/>
            </c:spPr>
            <c:txPr>
              <a:bodyPr rot="0" spcFirstLastPara="1" vertOverflow="ellipsis" vert="horz" wrap="square" anchor="ctr" anchorCtr="1"/>
              <a:lstStyle/>
              <a:p>
                <a:pPr>
                  <a:defRPr sz="800" b="1" i="0" u="none" strike="noStrike" kern="1200" baseline="0">
                    <a:solidFill>
                      <a:srgbClr val="93C01F"/>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Sheet1!$D$30:$Q$30</c:f>
              <c:strCache>
                <c:ptCount val="14"/>
                <c:pt idx="0">
                  <c:v>Wave 1             May '19</c:v>
                </c:pt>
                <c:pt idx="1">
                  <c:v>Wave 1&amp;2          Oct '19</c:v>
                </c:pt>
                <c:pt idx="2">
                  <c:v>Wave 2&amp;3      Feb '20</c:v>
                </c:pt>
                <c:pt idx="3">
                  <c:v>Wave 3&amp;4       May '20</c:v>
                </c:pt>
                <c:pt idx="4">
                  <c:v>Wave 4&amp;5      Sept '20</c:v>
                </c:pt>
                <c:pt idx="5">
                  <c:v>Wave 5&amp;6       Dec '20</c:v>
                </c:pt>
                <c:pt idx="6">
                  <c:v>Wave 6&amp;7       Apr '21</c:v>
                </c:pt>
                <c:pt idx="7">
                  <c:v>Wave 7&amp;8          Jul '21</c:v>
                </c:pt>
                <c:pt idx="8">
                  <c:v>Wave 8&amp;9          Dec 21</c:v>
                </c:pt>
                <c:pt idx="9">
                  <c:v>Wave 9&amp;10 Jul'22</c:v>
                </c:pt>
                <c:pt idx="10">
                  <c:v>Wave 10&amp;11        Dec '22</c:v>
                </c:pt>
                <c:pt idx="11">
                  <c:v>Wave 11&amp;12  May '23</c:v>
                </c:pt>
                <c:pt idx="12">
                  <c:v>Wave 12&amp;13       Sept '23</c:v>
                </c:pt>
                <c:pt idx="13">
                  <c:v>Wave 13&amp;14
Mar '24</c:v>
                </c:pt>
              </c:strCache>
            </c:strRef>
          </c:cat>
          <c:val>
            <c:numRef>
              <c:f>Sheet1!$D$39:$Q$39</c:f>
              <c:numCache>
                <c:formatCode>0.00</c:formatCode>
                <c:ptCount val="14"/>
                <c:pt idx="0">
                  <c:v>3.4251025987454491</c:v>
                </c:pt>
                <c:pt idx="1">
                  <c:v>3.5913772795174421</c:v>
                </c:pt>
                <c:pt idx="2">
                  <c:v>4.3149627418402119</c:v>
                </c:pt>
                <c:pt idx="3">
                  <c:v>5.7785776650000003</c:v>
                </c:pt>
                <c:pt idx="4">
                  <c:v>4.935658943</c:v>
                </c:pt>
                <c:pt idx="5">
                  <c:v>4.6500000000000004</c:v>
                </c:pt>
                <c:pt idx="6">
                  <c:v>3.49</c:v>
                </c:pt>
                <c:pt idx="7">
                  <c:v>2.5138983819999998</c:v>
                </c:pt>
                <c:pt idx="8">
                  <c:v>4.03</c:v>
                </c:pt>
                <c:pt idx="9">
                  <c:v>6.27</c:v>
                </c:pt>
                <c:pt idx="10">
                  <c:v>9.11</c:v>
                </c:pt>
                <c:pt idx="11">
                  <c:v>8.3699999999999992</c:v>
                </c:pt>
                <c:pt idx="12">
                  <c:v>7.16</c:v>
                </c:pt>
                <c:pt idx="13">
                  <c:v>6.74</c:v>
                </c:pt>
              </c:numCache>
            </c:numRef>
          </c:val>
          <c:smooth val="0"/>
          <c:extLst>
            <c:ext xmlns:c16="http://schemas.microsoft.com/office/drawing/2014/chart" uri="{C3380CC4-5D6E-409C-BE32-E72D297353CC}">
              <c16:uniqueId val="{0000002C-1542-41BE-8EF1-E7B89D41BC30}"/>
            </c:ext>
          </c:extLst>
        </c:ser>
        <c:dLbls>
          <c:dLblPos val="ctr"/>
          <c:showLegendKey val="0"/>
          <c:showVal val="1"/>
          <c:showCatName val="0"/>
          <c:showSerName val="0"/>
          <c:showPercent val="0"/>
          <c:showBubbleSize val="0"/>
        </c:dLbls>
        <c:marker val="1"/>
        <c:smooth val="0"/>
        <c:axId val="1237706959"/>
        <c:axId val="1237715695"/>
      </c:lineChart>
      <c:catAx>
        <c:axId val="1237706959"/>
        <c:scaling>
          <c:orientation val="minMax"/>
        </c:scaling>
        <c:delete val="0"/>
        <c:axPos val="b"/>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n-US"/>
          </a:p>
        </c:txPr>
        <c:crossAx val="1237715695"/>
        <c:crosses val="autoZero"/>
        <c:auto val="1"/>
        <c:lblAlgn val="ctr"/>
        <c:lblOffset val="100"/>
        <c:noMultiLvlLbl val="0"/>
      </c:catAx>
      <c:valAx>
        <c:axId val="1237715695"/>
        <c:scaling>
          <c:orientation val="minMax"/>
          <c:min val="2"/>
        </c:scaling>
        <c:delete val="1"/>
        <c:axPos val="l"/>
        <c:numFmt formatCode="0.00" sourceLinked="1"/>
        <c:majorTickMark val="none"/>
        <c:minorTickMark val="none"/>
        <c:tickLblPos val="nextTo"/>
        <c:crossAx val="1237706959"/>
        <c:crosses val="autoZero"/>
        <c:crossBetween val="between"/>
      </c:valAx>
      <c:spPr>
        <a:noFill/>
        <a:ln>
          <a:noFill/>
        </a:ln>
        <a:effectLst/>
      </c:spPr>
    </c:plotArea>
    <c:legend>
      <c:legendPos val="r"/>
      <c:layout>
        <c:manualLayout>
          <c:xMode val="edge"/>
          <c:yMode val="edge"/>
          <c:x val="0.87742679574281657"/>
          <c:y val="0.19082578627763219"/>
          <c:w val="0.12257318946254903"/>
          <c:h val="0.45825957793797895"/>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dk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9525" cap="flat" cmpd="sng" algn="ctr">
      <a:noFill/>
      <a:round/>
    </a:ln>
    <a:effectLst/>
  </c:spPr>
  <c:txPr>
    <a:bodyPr/>
    <a:lstStyle/>
    <a:p>
      <a:pPr>
        <a:defRPr sz="800"/>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tx1">
                    <a:lumMod val="65000"/>
                    <a:lumOff val="35000"/>
                  </a:schemeClr>
                </a:solidFill>
                <a:latin typeface="Calibri Light" panose="020F0302020204030204" pitchFamily="34" charset="0"/>
                <a:ea typeface="+mn-ea"/>
                <a:cs typeface="Calibri Light" panose="020F0302020204030204" pitchFamily="34" charset="0"/>
              </a:defRPr>
            </a:pPr>
            <a:r>
              <a:rPr lang="en-GB">
                <a:solidFill>
                  <a:schemeClr val="tx1"/>
                </a:solidFill>
                <a:latin typeface="+mj-lt"/>
              </a:rPr>
              <a:t>White/ White</a:t>
            </a:r>
            <a:r>
              <a:rPr lang="en-GB" baseline="0">
                <a:solidFill>
                  <a:schemeClr val="tx1"/>
                </a:solidFill>
                <a:latin typeface="+mj-lt"/>
              </a:rPr>
              <a:t> British</a:t>
            </a:r>
            <a:endParaRPr lang="en-GB">
              <a:solidFill>
                <a:schemeClr val="tx1"/>
              </a:solidFill>
              <a:latin typeface="+mj-lt"/>
            </a:endParaRPr>
          </a:p>
        </c:rich>
      </c:tx>
      <c:layout>
        <c:manualLayout>
          <c:xMode val="edge"/>
          <c:yMode val="edge"/>
          <c:x val="0.3319787266922517"/>
          <c:y val="1.6080189923503033E-2"/>
        </c:manualLayout>
      </c:layout>
      <c:overlay val="0"/>
      <c:spPr>
        <a:noFill/>
        <a:ln>
          <a:noFill/>
        </a:ln>
        <a:effectLst/>
      </c:spPr>
      <c:txPr>
        <a:bodyPr rot="0" spcFirstLastPara="1" vertOverflow="ellipsis" vert="horz" wrap="square" anchor="ctr" anchorCtr="1"/>
        <a:lstStyle/>
        <a:p>
          <a:pPr>
            <a:defRPr sz="1440" b="0" i="0" u="none" strike="noStrike" kern="1200" spc="0" baseline="0">
              <a:solidFill>
                <a:schemeClr val="tx1">
                  <a:lumMod val="65000"/>
                  <a:lumOff val="35000"/>
                </a:schemeClr>
              </a:solidFill>
              <a:latin typeface="Calibri Light" panose="020F0302020204030204" pitchFamily="34" charset="0"/>
              <a:ea typeface="+mn-ea"/>
              <a:cs typeface="Calibri Light" panose="020F0302020204030204" pitchFamily="34" charset="0"/>
            </a:defRPr>
          </a:pPr>
          <a:endParaRPr lang="en-US"/>
        </a:p>
      </c:txPr>
    </c:title>
    <c:autoTitleDeleted val="0"/>
    <c:plotArea>
      <c:layout>
        <c:manualLayout>
          <c:layoutTarget val="inner"/>
          <c:xMode val="edge"/>
          <c:yMode val="edge"/>
          <c:x val="1.8052514856173017E-2"/>
          <c:y val="0.14034804130983111"/>
          <c:w val="0.67381036305956998"/>
          <c:h val="0.73051748551227391"/>
        </c:manualLayout>
      </c:layout>
      <c:barChart>
        <c:barDir val="bar"/>
        <c:grouping val="clustered"/>
        <c:varyColors val="0"/>
        <c:ser>
          <c:idx val="0"/>
          <c:order val="0"/>
          <c:tx>
            <c:strRef>
              <c:f>Sheet1!$D$1</c:f>
              <c:strCache>
                <c:ptCount val="1"/>
                <c:pt idx="0">
                  <c:v>Opportunity score</c:v>
                </c:pt>
              </c:strCache>
            </c:strRef>
          </c:tx>
          <c:spPr>
            <a:solidFill>
              <a:schemeClr val="accent1"/>
            </a:solidFill>
            <a:ln>
              <a:noFill/>
            </a:ln>
            <a:effectLst/>
          </c:spPr>
          <c:invertIfNegative val="0"/>
          <c:dLbls>
            <c:dLbl>
              <c:idx val="5"/>
              <c:layout>
                <c:manualLayout>
                  <c:x val="-4.838709677419473E-3"/>
                  <c:y val="5.360063307834344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C76-4A6C-ADCA-C3D448FD928B}"/>
                </c:ext>
              </c:extLst>
            </c:dLbl>
            <c:dLbl>
              <c:idx val="7"/>
              <c:layout>
                <c:manualLayout>
                  <c:x val="-5.5694885363538182E-3"/>
                  <c:y val="-8.053506706707127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C76-4A6C-ADCA-C3D448FD928B}"/>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j-lt"/>
                    <a:ea typeface="+mn-ea"/>
                    <a:cs typeface="Calibri Light" panose="020F03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Loyalty</c:v>
                </c:pt>
                <c:pt idx="1">
                  <c:v>Confidence</c:v>
                </c:pt>
                <c:pt idx="2">
                  <c:v>Respect (claims)</c:v>
                </c:pt>
                <c:pt idx="3">
                  <c:v>Speed (claims)</c:v>
                </c:pt>
                <c:pt idx="4">
                  <c:v>Ease</c:v>
                </c:pt>
                <c:pt idx="5">
                  <c:v>Control (claims)</c:v>
                </c:pt>
                <c:pt idx="6">
                  <c:v>Price</c:v>
                </c:pt>
                <c:pt idx="7">
                  <c:v>Protection</c:v>
                </c:pt>
                <c:pt idx="8">
                  <c:v>Relationship</c:v>
                </c:pt>
              </c:strCache>
            </c:strRef>
          </c:cat>
          <c:val>
            <c:numRef>
              <c:f>Sheet1!$D$2:$D$10</c:f>
              <c:numCache>
                <c:formatCode>0.00</c:formatCode>
                <c:ptCount val="9"/>
                <c:pt idx="0">
                  <c:v>11.05</c:v>
                </c:pt>
                <c:pt idx="1">
                  <c:v>8.56</c:v>
                </c:pt>
                <c:pt idx="2">
                  <c:v>8.2799999999999994</c:v>
                </c:pt>
                <c:pt idx="3">
                  <c:v>7.8</c:v>
                </c:pt>
                <c:pt idx="4">
                  <c:v>7.39</c:v>
                </c:pt>
                <c:pt idx="5">
                  <c:v>6.92</c:v>
                </c:pt>
                <c:pt idx="6">
                  <c:v>6.84</c:v>
                </c:pt>
                <c:pt idx="7">
                  <c:v>6.83</c:v>
                </c:pt>
                <c:pt idx="8">
                  <c:v>4.72</c:v>
                </c:pt>
              </c:numCache>
            </c:numRef>
          </c:val>
          <c:extLst>
            <c:ext xmlns:c16="http://schemas.microsoft.com/office/drawing/2014/chart" uri="{C3380CC4-5D6E-409C-BE32-E72D297353CC}">
              <c16:uniqueId val="{00000002-9C76-4A6C-ADCA-C3D448FD928B}"/>
            </c:ext>
          </c:extLst>
        </c:ser>
        <c:dLbls>
          <c:dLblPos val="outEnd"/>
          <c:showLegendKey val="0"/>
          <c:showVal val="1"/>
          <c:showCatName val="0"/>
          <c:showSerName val="0"/>
          <c:showPercent val="0"/>
          <c:showBubbleSize val="0"/>
        </c:dLbls>
        <c:gapWidth val="150"/>
        <c:axId val="186519552"/>
        <c:axId val="183276608"/>
        <c:extLst/>
      </c:barChart>
      <c:catAx>
        <c:axId val="18651955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j-lt"/>
                <a:ea typeface="+mn-ea"/>
                <a:cs typeface="Calibri Light" panose="020F0302020204030204" pitchFamily="34" charset="0"/>
              </a:defRPr>
            </a:pPr>
            <a:endParaRPr lang="en-US"/>
          </a:p>
        </c:txPr>
        <c:crossAx val="183276608"/>
        <c:crosses val="autoZero"/>
        <c:auto val="1"/>
        <c:lblAlgn val="ctr"/>
        <c:lblOffset val="100"/>
        <c:noMultiLvlLbl val="0"/>
      </c:catAx>
      <c:valAx>
        <c:axId val="183276608"/>
        <c:scaling>
          <c:orientation val="minMax"/>
        </c:scaling>
        <c:delete val="1"/>
        <c:axPos val="t"/>
        <c:numFmt formatCode="0.00" sourceLinked="1"/>
        <c:majorTickMark val="none"/>
        <c:minorTickMark val="none"/>
        <c:tickLblPos val="nextTo"/>
        <c:crossAx val="186519552"/>
        <c:crosses val="autoZero"/>
        <c:crossBetween val="between"/>
      </c:valAx>
      <c:spPr>
        <a:noFill/>
        <a:ln>
          <a:noFill/>
        </a:ln>
        <a:effectLst/>
      </c:spPr>
    </c:plotArea>
    <c:plotVisOnly val="1"/>
    <c:dispBlanksAs val="gap"/>
    <c:showDLblsOverMax val="0"/>
  </c:chart>
  <c:spPr>
    <a:noFill/>
    <a:ln>
      <a:noFill/>
    </a:ln>
    <a:effectLst/>
  </c:spPr>
  <c:txPr>
    <a:bodyPr/>
    <a:lstStyle/>
    <a:p>
      <a:pPr>
        <a:defRPr sz="1200">
          <a:latin typeface="Calibri Light" panose="020F0302020204030204" pitchFamily="34" charset="0"/>
          <a:cs typeface="Calibri Light" panose="020F0302020204030204" pitchFamily="34" charset="0"/>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tx1">
                    <a:lumMod val="65000"/>
                    <a:lumOff val="35000"/>
                  </a:schemeClr>
                </a:solidFill>
                <a:latin typeface="Calibri Light" panose="020F0302020204030204" pitchFamily="34" charset="0"/>
                <a:ea typeface="+mn-ea"/>
                <a:cs typeface="Calibri Light" panose="020F0302020204030204" pitchFamily="34" charset="0"/>
              </a:defRPr>
            </a:pPr>
            <a:r>
              <a:rPr lang="en-GB">
                <a:solidFill>
                  <a:schemeClr val="tx1"/>
                </a:solidFill>
                <a:latin typeface="+mj-lt"/>
              </a:rPr>
              <a:t>Ethnic minorities</a:t>
            </a:r>
          </a:p>
        </c:rich>
      </c:tx>
      <c:layout>
        <c:manualLayout>
          <c:xMode val="edge"/>
          <c:yMode val="edge"/>
          <c:x val="0.37197358899452959"/>
          <c:y val="1.6080189923503033E-2"/>
        </c:manualLayout>
      </c:layout>
      <c:overlay val="0"/>
      <c:spPr>
        <a:noFill/>
        <a:ln>
          <a:noFill/>
        </a:ln>
        <a:effectLst/>
      </c:spPr>
      <c:txPr>
        <a:bodyPr rot="0" spcFirstLastPara="1" vertOverflow="ellipsis" vert="horz" wrap="square" anchor="ctr" anchorCtr="1"/>
        <a:lstStyle/>
        <a:p>
          <a:pPr>
            <a:defRPr sz="1440" b="0" i="0" u="none" strike="noStrike" kern="1200" spc="0" baseline="0">
              <a:solidFill>
                <a:schemeClr val="tx1">
                  <a:lumMod val="65000"/>
                  <a:lumOff val="35000"/>
                </a:schemeClr>
              </a:solidFill>
              <a:latin typeface="Calibri Light" panose="020F0302020204030204" pitchFamily="34" charset="0"/>
              <a:ea typeface="+mn-ea"/>
              <a:cs typeface="Calibri Light" panose="020F0302020204030204" pitchFamily="34" charset="0"/>
            </a:defRPr>
          </a:pPr>
          <a:endParaRPr lang="en-US"/>
        </a:p>
      </c:txPr>
    </c:title>
    <c:autoTitleDeleted val="0"/>
    <c:plotArea>
      <c:layout>
        <c:manualLayout>
          <c:layoutTarget val="inner"/>
          <c:xMode val="edge"/>
          <c:yMode val="edge"/>
          <c:x val="0.28904048546294731"/>
          <c:y val="0.14783814297019257"/>
          <c:w val="0.58426127937221117"/>
          <c:h val="0.73086573463466098"/>
        </c:manualLayout>
      </c:layout>
      <c:barChart>
        <c:barDir val="bar"/>
        <c:grouping val="clustered"/>
        <c:varyColors val="0"/>
        <c:ser>
          <c:idx val="0"/>
          <c:order val="0"/>
          <c:tx>
            <c:strRef>
              <c:f>Sheet1!$D$1</c:f>
              <c:strCache>
                <c:ptCount val="1"/>
                <c:pt idx="0">
                  <c:v>Opportunity score</c:v>
                </c:pt>
              </c:strCache>
            </c:strRef>
          </c:tx>
          <c:spPr>
            <a:solidFill>
              <a:schemeClr val="accent2"/>
            </a:solidFill>
            <a:ln>
              <a:noFill/>
            </a:ln>
            <a:effectLst/>
          </c:spPr>
          <c:invertIfNegative val="0"/>
          <c:dLbls>
            <c:dLbl>
              <c:idx val="5"/>
              <c:layout>
                <c:manualLayout>
                  <c:x val="-4.838709677419473E-3"/>
                  <c:y val="5.360063307834344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664-479F-95D1-753C8429A233}"/>
                </c:ext>
              </c:extLst>
            </c:dLbl>
            <c:dLbl>
              <c:idx val="7"/>
              <c:layout>
                <c:manualLayout>
                  <c:x val="-8.4335623027953516E-3"/>
                  <c:y val="2.68024268003165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664-479F-95D1-753C8429A233}"/>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j-lt"/>
                    <a:ea typeface="+mn-ea"/>
                    <a:cs typeface="Calibri Light" panose="020F03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Speed (claims)</c:v>
                </c:pt>
                <c:pt idx="1">
                  <c:v>Confidence</c:v>
                </c:pt>
                <c:pt idx="2">
                  <c:v>Respect (claims)</c:v>
                </c:pt>
                <c:pt idx="3">
                  <c:v>Ease</c:v>
                </c:pt>
                <c:pt idx="4">
                  <c:v>Protection</c:v>
                </c:pt>
                <c:pt idx="5">
                  <c:v>Loyalty</c:v>
                </c:pt>
                <c:pt idx="6">
                  <c:v>Control (claims)</c:v>
                </c:pt>
                <c:pt idx="7">
                  <c:v>Price</c:v>
                </c:pt>
                <c:pt idx="8">
                  <c:v>Relationship</c:v>
                </c:pt>
              </c:strCache>
            </c:strRef>
          </c:cat>
          <c:val>
            <c:numRef>
              <c:f>Sheet1!$D$2:$D$10</c:f>
              <c:numCache>
                <c:formatCode>0.00</c:formatCode>
                <c:ptCount val="9"/>
                <c:pt idx="0">
                  <c:v>7.34</c:v>
                </c:pt>
                <c:pt idx="1">
                  <c:v>7.3</c:v>
                </c:pt>
                <c:pt idx="2">
                  <c:v>7.12</c:v>
                </c:pt>
                <c:pt idx="3">
                  <c:v>6.82</c:v>
                </c:pt>
                <c:pt idx="4">
                  <c:v>6.63</c:v>
                </c:pt>
                <c:pt idx="5">
                  <c:v>6.22</c:v>
                </c:pt>
                <c:pt idx="6">
                  <c:v>6.01</c:v>
                </c:pt>
                <c:pt idx="7">
                  <c:v>5.75</c:v>
                </c:pt>
                <c:pt idx="8">
                  <c:v>4.79</c:v>
                </c:pt>
              </c:numCache>
            </c:numRef>
          </c:val>
          <c:extLst>
            <c:ext xmlns:c16="http://schemas.microsoft.com/office/drawing/2014/chart" uri="{C3380CC4-5D6E-409C-BE32-E72D297353CC}">
              <c16:uniqueId val="{00000002-9664-479F-95D1-753C8429A233}"/>
            </c:ext>
          </c:extLst>
        </c:ser>
        <c:dLbls>
          <c:dLblPos val="outEnd"/>
          <c:showLegendKey val="0"/>
          <c:showVal val="1"/>
          <c:showCatName val="0"/>
          <c:showSerName val="0"/>
          <c:showPercent val="0"/>
          <c:showBubbleSize val="0"/>
        </c:dLbls>
        <c:gapWidth val="150"/>
        <c:axId val="193051648"/>
        <c:axId val="183278912"/>
        <c:extLst/>
      </c:barChart>
      <c:catAx>
        <c:axId val="19305164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j-lt"/>
                <a:ea typeface="+mn-ea"/>
                <a:cs typeface="Calibri Light" panose="020F0302020204030204" pitchFamily="34" charset="0"/>
              </a:defRPr>
            </a:pPr>
            <a:endParaRPr lang="en-US"/>
          </a:p>
        </c:txPr>
        <c:crossAx val="183278912"/>
        <c:crosses val="autoZero"/>
        <c:auto val="1"/>
        <c:lblAlgn val="ctr"/>
        <c:lblOffset val="100"/>
        <c:noMultiLvlLbl val="0"/>
      </c:catAx>
      <c:valAx>
        <c:axId val="183278912"/>
        <c:scaling>
          <c:orientation val="minMax"/>
        </c:scaling>
        <c:delete val="1"/>
        <c:axPos val="t"/>
        <c:numFmt formatCode="0.00" sourceLinked="1"/>
        <c:majorTickMark val="none"/>
        <c:minorTickMark val="none"/>
        <c:tickLblPos val="nextTo"/>
        <c:crossAx val="193051648"/>
        <c:crosses val="autoZero"/>
        <c:crossBetween val="between"/>
      </c:valAx>
      <c:spPr>
        <a:noFill/>
        <a:ln>
          <a:noFill/>
        </a:ln>
        <a:effectLst/>
      </c:spPr>
    </c:plotArea>
    <c:plotVisOnly val="1"/>
    <c:dispBlanksAs val="gap"/>
    <c:showDLblsOverMax val="0"/>
  </c:chart>
  <c:spPr>
    <a:noFill/>
    <a:ln>
      <a:noFill/>
    </a:ln>
    <a:effectLst/>
  </c:spPr>
  <c:txPr>
    <a:bodyPr/>
    <a:lstStyle/>
    <a:p>
      <a:pPr>
        <a:defRPr sz="1200">
          <a:latin typeface="Calibri Light" panose="020F0302020204030204" pitchFamily="34" charset="0"/>
          <a:cs typeface="Calibri Light" panose="020F0302020204030204" pitchFamily="34" charset="0"/>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276431124160292E-2"/>
          <c:y val="9.0933868524617864E-2"/>
          <c:w val="0.85887541664709899"/>
          <c:h val="0.55784809207806052"/>
        </c:manualLayout>
      </c:layout>
      <c:barChart>
        <c:barDir val="col"/>
        <c:grouping val="percentStacked"/>
        <c:varyColors val="0"/>
        <c:ser>
          <c:idx val="7"/>
          <c:order val="7"/>
          <c:tx>
            <c:strRef>
              <c:f>Sheet1!$A$9</c:f>
              <c:strCache>
                <c:ptCount val="1"/>
                <c:pt idx="0">
                  <c:v>Dissatisfied</c:v>
                </c:pt>
              </c:strCache>
            </c:strRef>
          </c:tx>
          <c:spPr>
            <a:solidFill>
              <a:srgbClr val="F5A03D"/>
            </a:solidFill>
            <a:ln>
              <a:solidFill>
                <a:schemeClr val="bg1"/>
              </a:solid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DF0-4FE4-84D6-BF0E6DFD5179}"/>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A88-49F3-BF48-773E2FC74CC9}"/>
                </c:ext>
              </c:extLst>
            </c:dLbl>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A88-49F3-BF48-773E2FC74CC9}"/>
                </c:ext>
              </c:extLst>
            </c:dLbl>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A88-49F3-BF48-773E2FC74CC9}"/>
                </c:ext>
              </c:extLst>
            </c:dLbl>
            <c:dLbl>
              <c:idx val="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353-4445-A56B-ABC51CBDBE4A}"/>
                </c:ext>
              </c:extLst>
            </c:dLbl>
            <c:dLbl>
              <c:idx val="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DF0-4FE4-84D6-BF0E6DFD5179}"/>
                </c:ext>
              </c:extLst>
            </c:dLbl>
            <c:dLbl>
              <c:idx val="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A88-49F3-BF48-773E2FC74CC9}"/>
                </c:ext>
              </c:extLst>
            </c:dLbl>
            <c:dLbl>
              <c:idx val="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950-43F4-83C2-65454A6536FE}"/>
                </c:ext>
              </c:extLst>
            </c:dLbl>
            <c:dLbl>
              <c:idx val="9"/>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A88-49F3-BF48-773E2FC74CC9}"/>
                </c:ext>
              </c:extLst>
            </c:dLbl>
            <c:dLbl>
              <c:idx val="1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A88-49F3-BF48-773E2FC74CC9}"/>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Sheet1!$B$1:$O$1</c:f>
              <c:strCache>
                <c:ptCount val="11"/>
                <c:pt idx="0">
                  <c:v>18-34</c:v>
                </c:pt>
                <c:pt idx="1">
                  <c:v>35-54</c:v>
                </c:pt>
                <c:pt idx="2">
                  <c:v>55 or older</c:v>
                </c:pt>
                <c:pt idx="3">
                  <c:v>Male</c:v>
                </c:pt>
                <c:pt idx="4">
                  <c:v>Female</c:v>
                </c:pt>
                <c:pt idx="5">
                  <c:v>White/ White British</c:v>
                </c:pt>
                <c:pt idx="6">
                  <c:v>Ethnic minorities</c:v>
                </c:pt>
                <c:pt idx="7">
                  <c:v>Motor</c:v>
                </c:pt>
                <c:pt idx="8">
                  <c:v>Travel</c:v>
                </c:pt>
                <c:pt idx="9">
                  <c:v>Buildings and/or Contents</c:v>
                </c:pt>
                <c:pt idx="10">
                  <c:v>Total</c:v>
                </c:pt>
              </c:strCache>
            </c:strRef>
          </c:cat>
          <c:val>
            <c:numRef>
              <c:f>Sheet1!$B$9:$O$9</c:f>
              <c:numCache>
                <c:formatCode>0%</c:formatCode>
                <c:ptCount val="11"/>
                <c:pt idx="0">
                  <c:v>8.5106382980000006E-2</c:v>
                </c:pt>
                <c:pt idx="1">
                  <c:v>3.5714285719999996E-2</c:v>
                </c:pt>
                <c:pt idx="2">
                  <c:v>1.570680629E-2</c:v>
                </c:pt>
                <c:pt idx="3">
                  <c:v>4.3933054390000004E-2</c:v>
                </c:pt>
                <c:pt idx="4">
                  <c:v>4.0462427740000001E-2</c:v>
                </c:pt>
                <c:pt idx="5">
                  <c:v>3.7610619469999995E-2</c:v>
                </c:pt>
                <c:pt idx="6">
                  <c:v>7.4468085109999999E-2</c:v>
                </c:pt>
                <c:pt idx="7">
                  <c:v>3.7815126060000002E-2</c:v>
                </c:pt>
                <c:pt idx="8">
                  <c:v>3.8297872349999998E-2</c:v>
                </c:pt>
                <c:pt idx="9">
                  <c:v>5.1903114190000002E-2</c:v>
                </c:pt>
                <c:pt idx="10">
                  <c:v>4.2000000000000003E-2</c:v>
                </c:pt>
              </c:numCache>
            </c:numRef>
          </c:val>
          <c:extLst>
            <c:ext xmlns:c16="http://schemas.microsoft.com/office/drawing/2014/chart" uri="{C3380CC4-5D6E-409C-BE32-E72D297353CC}">
              <c16:uniqueId val="{00000002-ADF0-4FE4-84D6-BF0E6DFD5179}"/>
            </c:ext>
          </c:extLst>
        </c:ser>
        <c:ser>
          <c:idx val="8"/>
          <c:order val="8"/>
          <c:tx>
            <c:strRef>
              <c:f>Sheet1!$A$10</c:f>
              <c:strCache>
                <c:ptCount val="1"/>
                <c:pt idx="0">
                  <c:v>Neither satisfied nor dissatisfied</c:v>
                </c:pt>
              </c:strCache>
            </c:strRef>
          </c:tx>
          <c:spPr>
            <a:solidFill>
              <a:schemeClr val="tx2">
                <a:lumMod val="75000"/>
              </a:schemeClr>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Sheet1!$B$1:$O$1</c:f>
              <c:strCache>
                <c:ptCount val="11"/>
                <c:pt idx="0">
                  <c:v>18-34</c:v>
                </c:pt>
                <c:pt idx="1">
                  <c:v>35-54</c:v>
                </c:pt>
                <c:pt idx="2">
                  <c:v>55 or older</c:v>
                </c:pt>
                <c:pt idx="3">
                  <c:v>Male</c:v>
                </c:pt>
                <c:pt idx="4">
                  <c:v>Female</c:v>
                </c:pt>
                <c:pt idx="5">
                  <c:v>White/ White British</c:v>
                </c:pt>
                <c:pt idx="6">
                  <c:v>Ethnic minorities</c:v>
                </c:pt>
                <c:pt idx="7">
                  <c:v>Motor</c:v>
                </c:pt>
                <c:pt idx="8">
                  <c:v>Travel</c:v>
                </c:pt>
                <c:pt idx="9">
                  <c:v>Buildings and/or Contents</c:v>
                </c:pt>
                <c:pt idx="10">
                  <c:v>Total</c:v>
                </c:pt>
              </c:strCache>
            </c:strRef>
          </c:cat>
          <c:val>
            <c:numRef>
              <c:f>Sheet1!$B$10:$O$10</c:f>
              <c:numCache>
                <c:formatCode>0%</c:formatCode>
                <c:ptCount val="11"/>
                <c:pt idx="0">
                  <c:v>0.12056737589000001</c:v>
                </c:pt>
                <c:pt idx="1">
                  <c:v>0.11607142857</c:v>
                </c:pt>
                <c:pt idx="2">
                  <c:v>9.947643979000001E-2</c:v>
                </c:pt>
                <c:pt idx="3">
                  <c:v>0.12133891213</c:v>
                </c:pt>
                <c:pt idx="4">
                  <c:v>0.10019267823</c:v>
                </c:pt>
                <c:pt idx="5">
                  <c:v>0.10730088496000001</c:v>
                </c:pt>
                <c:pt idx="6">
                  <c:v>0.13829787233999999</c:v>
                </c:pt>
                <c:pt idx="7">
                  <c:v>0.10084033614000001</c:v>
                </c:pt>
                <c:pt idx="8">
                  <c:v>0.12765957447000001</c:v>
                </c:pt>
                <c:pt idx="9">
                  <c:v>0.11418685121</c:v>
                </c:pt>
                <c:pt idx="10">
                  <c:v>0.111</c:v>
                </c:pt>
              </c:numCache>
            </c:numRef>
          </c:val>
          <c:extLst>
            <c:ext xmlns:c16="http://schemas.microsoft.com/office/drawing/2014/chart" uri="{C3380CC4-5D6E-409C-BE32-E72D297353CC}">
              <c16:uniqueId val="{00000003-ADF0-4FE4-84D6-BF0E6DFD5179}"/>
            </c:ext>
          </c:extLst>
        </c:ser>
        <c:ser>
          <c:idx val="9"/>
          <c:order val="9"/>
          <c:tx>
            <c:strRef>
              <c:f>Sheet1!$A$11</c:f>
              <c:strCache>
                <c:ptCount val="1"/>
                <c:pt idx="0">
                  <c:v>Satisfied</c:v>
                </c:pt>
              </c:strCache>
            </c:strRef>
          </c:tx>
          <c:spPr>
            <a:solidFill>
              <a:srgbClr val="93C01F"/>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Sheet1!$B$1:$O$1</c:f>
              <c:strCache>
                <c:ptCount val="11"/>
                <c:pt idx="0">
                  <c:v>18-34</c:v>
                </c:pt>
                <c:pt idx="1">
                  <c:v>35-54</c:v>
                </c:pt>
                <c:pt idx="2">
                  <c:v>55 or older</c:v>
                </c:pt>
                <c:pt idx="3">
                  <c:v>Male</c:v>
                </c:pt>
                <c:pt idx="4">
                  <c:v>Female</c:v>
                </c:pt>
                <c:pt idx="5">
                  <c:v>White/ White British</c:v>
                </c:pt>
                <c:pt idx="6">
                  <c:v>Ethnic minorities</c:v>
                </c:pt>
                <c:pt idx="7">
                  <c:v>Motor</c:v>
                </c:pt>
                <c:pt idx="8">
                  <c:v>Travel</c:v>
                </c:pt>
                <c:pt idx="9">
                  <c:v>Buildings and/or Contents</c:v>
                </c:pt>
                <c:pt idx="10">
                  <c:v>Total</c:v>
                </c:pt>
              </c:strCache>
            </c:strRef>
          </c:cat>
          <c:val>
            <c:numRef>
              <c:f>Sheet1!$B$11:$O$11</c:f>
              <c:numCache>
                <c:formatCode>0%</c:formatCode>
                <c:ptCount val="11"/>
                <c:pt idx="0">
                  <c:v>0.79432624114000006</c:v>
                </c:pt>
                <c:pt idx="1">
                  <c:v>0.84821428571999991</c:v>
                </c:pt>
                <c:pt idx="2">
                  <c:v>0.88481675393000003</c:v>
                </c:pt>
                <c:pt idx="3">
                  <c:v>0.83472803347000013</c:v>
                </c:pt>
                <c:pt idx="4">
                  <c:v>0.85934489403000003</c:v>
                </c:pt>
                <c:pt idx="5">
                  <c:v>0.85508849558</c:v>
                </c:pt>
                <c:pt idx="6">
                  <c:v>0.78723404254999996</c:v>
                </c:pt>
                <c:pt idx="7">
                  <c:v>0.86134453781999998</c:v>
                </c:pt>
                <c:pt idx="8">
                  <c:v>0.83404255318999998</c:v>
                </c:pt>
                <c:pt idx="9">
                  <c:v>0.83391003460000002</c:v>
                </c:pt>
                <c:pt idx="10">
                  <c:v>0.84700000000000009</c:v>
                </c:pt>
              </c:numCache>
            </c:numRef>
          </c:val>
          <c:extLst>
            <c:ext xmlns:c16="http://schemas.microsoft.com/office/drawing/2014/chart" uri="{C3380CC4-5D6E-409C-BE32-E72D297353CC}">
              <c16:uniqueId val="{00000004-ADF0-4FE4-84D6-BF0E6DFD5179}"/>
            </c:ext>
          </c:extLst>
        </c:ser>
        <c:dLbls>
          <c:showLegendKey val="0"/>
          <c:showVal val="0"/>
          <c:showCatName val="0"/>
          <c:showSerName val="0"/>
          <c:showPercent val="0"/>
          <c:showBubbleSize val="0"/>
        </c:dLbls>
        <c:gapWidth val="150"/>
        <c:overlap val="100"/>
        <c:axId val="185079808"/>
        <c:axId val="179168960"/>
        <c:extLst>
          <c:ext xmlns:c15="http://schemas.microsoft.com/office/drawing/2012/chart" uri="{02D57815-91ED-43cb-92C2-25804820EDAC}">
            <c15:filteredBarSeries>
              <c15:ser>
                <c:idx val="0"/>
                <c:order val="0"/>
                <c:tx>
                  <c:strRef>
                    <c:extLst>
                      <c:ext uri="{02D57815-91ED-43cb-92C2-25804820EDAC}">
                        <c15:formulaRef>
                          <c15:sqref>Sheet1!$A$2</c15:sqref>
                        </c15:formulaRef>
                      </c:ext>
                    </c:extLst>
                    <c:strCache>
                      <c:ptCount val="1"/>
                      <c:pt idx="0">
                        <c:v>Extremely dissatisfied</c:v>
                      </c:pt>
                    </c:strCache>
                  </c:strRef>
                </c:tx>
                <c:spPr>
                  <a:solidFill>
                    <a:srgbClr val="F5A03D"/>
                  </a:solidFill>
                  <a:ln>
                    <a:solidFill>
                      <a:schemeClr val="tx2"/>
                    </a:solidFill>
                  </a:ln>
                  <a:effectLst/>
                </c:spPr>
                <c:invertIfNegative val="0"/>
                <c:cat>
                  <c:strRef>
                    <c:extLst>
                      <c:ext uri="{02D57815-91ED-43cb-92C2-25804820EDAC}">
                        <c15:formulaRef>
                          <c15:sqref>Sheet1!$B$1:$O$1</c15:sqref>
                        </c15:formulaRef>
                      </c:ext>
                    </c:extLst>
                    <c:strCache>
                      <c:ptCount val="11"/>
                      <c:pt idx="0">
                        <c:v>18-34</c:v>
                      </c:pt>
                      <c:pt idx="1">
                        <c:v>35-54</c:v>
                      </c:pt>
                      <c:pt idx="2">
                        <c:v>55 or older</c:v>
                      </c:pt>
                      <c:pt idx="3">
                        <c:v>Male</c:v>
                      </c:pt>
                      <c:pt idx="4">
                        <c:v>Female</c:v>
                      </c:pt>
                      <c:pt idx="5">
                        <c:v>White/ White British</c:v>
                      </c:pt>
                      <c:pt idx="6">
                        <c:v>Ethnic minorities</c:v>
                      </c:pt>
                      <c:pt idx="7">
                        <c:v>Motor</c:v>
                      </c:pt>
                      <c:pt idx="8">
                        <c:v>Travel</c:v>
                      </c:pt>
                      <c:pt idx="9">
                        <c:v>Buildings and/or Contents</c:v>
                      </c:pt>
                      <c:pt idx="10">
                        <c:v>Total</c:v>
                      </c:pt>
                    </c:strCache>
                  </c:strRef>
                </c:cat>
                <c:val>
                  <c:numRef>
                    <c:extLst>
                      <c:ext uri="{02D57815-91ED-43cb-92C2-25804820EDAC}">
                        <c15:formulaRef>
                          <c15:sqref>Sheet1!$B$2:$O$2</c15:sqref>
                        </c15:formulaRef>
                      </c:ext>
                    </c:extLst>
                    <c:numCache>
                      <c:formatCode>0.00%</c:formatCode>
                      <c:ptCount val="11"/>
                      <c:pt idx="0">
                        <c:v>7.0921985799999995E-3</c:v>
                      </c:pt>
                      <c:pt idx="1">
                        <c:v>0</c:v>
                      </c:pt>
                      <c:pt idx="2">
                        <c:v>2.6178010499999997E-3</c:v>
                      </c:pt>
                      <c:pt idx="3">
                        <c:v>4.1841004199999997E-3</c:v>
                      </c:pt>
                      <c:pt idx="4">
                        <c:v>1.9267822700000002E-3</c:v>
                      </c:pt>
                      <c:pt idx="5">
                        <c:v>3.31858407E-3</c:v>
                      </c:pt>
                      <c:pt idx="6">
                        <c:v>0</c:v>
                      </c:pt>
                      <c:pt idx="7">
                        <c:v>2.10084034E-3</c:v>
                      </c:pt>
                      <c:pt idx="8">
                        <c:v>8.5106382999999997E-3</c:v>
                      </c:pt>
                      <c:pt idx="9">
                        <c:v>0</c:v>
                      </c:pt>
                      <c:pt idx="10">
                        <c:v>3.0000000000000001E-3</c:v>
                      </c:pt>
                    </c:numCache>
                  </c:numRef>
                </c:val>
                <c:extLst>
                  <c:ext xmlns:c16="http://schemas.microsoft.com/office/drawing/2014/chart" uri="{C3380CC4-5D6E-409C-BE32-E72D297353CC}">
                    <c16:uniqueId val="{00000005-ADF0-4FE4-84D6-BF0E6DFD5179}"/>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Sheet1!$A$3</c15:sqref>
                        </c15:formulaRef>
                      </c:ext>
                    </c:extLst>
                    <c:strCache>
                      <c:ptCount val="1"/>
                      <c:pt idx="0">
                        <c:v>Dissatisfied</c:v>
                      </c:pt>
                    </c:strCache>
                  </c:strRef>
                </c:tx>
                <c:spPr>
                  <a:solidFill>
                    <a:schemeClr val="accent2"/>
                  </a:solidFill>
                  <a:ln>
                    <a:noFill/>
                  </a:ln>
                  <a:effectLst/>
                </c:spPr>
                <c:invertIfNegative val="0"/>
                <c:cat>
                  <c:strRef>
                    <c:extLst xmlns:c15="http://schemas.microsoft.com/office/drawing/2012/chart">
                      <c:ext xmlns:c15="http://schemas.microsoft.com/office/drawing/2012/chart" uri="{02D57815-91ED-43cb-92C2-25804820EDAC}">
                        <c15:formulaRef>
                          <c15:sqref>Sheet1!$B$1:$O$1</c15:sqref>
                        </c15:formulaRef>
                      </c:ext>
                    </c:extLst>
                    <c:strCache>
                      <c:ptCount val="11"/>
                      <c:pt idx="0">
                        <c:v>18-34</c:v>
                      </c:pt>
                      <c:pt idx="1">
                        <c:v>35-54</c:v>
                      </c:pt>
                      <c:pt idx="2">
                        <c:v>55 or older</c:v>
                      </c:pt>
                      <c:pt idx="3">
                        <c:v>Male</c:v>
                      </c:pt>
                      <c:pt idx="4">
                        <c:v>Female</c:v>
                      </c:pt>
                      <c:pt idx="5">
                        <c:v>White/ White British</c:v>
                      </c:pt>
                      <c:pt idx="6">
                        <c:v>Ethnic minorities</c:v>
                      </c:pt>
                      <c:pt idx="7">
                        <c:v>Motor</c:v>
                      </c:pt>
                      <c:pt idx="8">
                        <c:v>Travel</c:v>
                      </c:pt>
                      <c:pt idx="9">
                        <c:v>Buildings and/or Contents</c:v>
                      </c:pt>
                      <c:pt idx="10">
                        <c:v>Total</c:v>
                      </c:pt>
                    </c:strCache>
                  </c:strRef>
                </c:cat>
                <c:val>
                  <c:numRef>
                    <c:extLst xmlns:c15="http://schemas.microsoft.com/office/drawing/2012/chart">
                      <c:ext xmlns:c15="http://schemas.microsoft.com/office/drawing/2012/chart" uri="{02D57815-91ED-43cb-92C2-25804820EDAC}">
                        <c15:formulaRef>
                          <c15:sqref>Sheet1!$B$3:$O$3</c15:sqref>
                        </c15:formulaRef>
                      </c:ext>
                    </c:extLst>
                    <c:numCache>
                      <c:formatCode>0.00%</c:formatCode>
                      <c:ptCount val="11"/>
                      <c:pt idx="0">
                        <c:v>1.4184397159999999E-2</c:v>
                      </c:pt>
                      <c:pt idx="1">
                        <c:v>1.7857142859999998E-2</c:v>
                      </c:pt>
                      <c:pt idx="2">
                        <c:v>5.2356020999999994E-3</c:v>
                      </c:pt>
                      <c:pt idx="3">
                        <c:v>1.8828451879999999E-2</c:v>
                      </c:pt>
                      <c:pt idx="4">
                        <c:v>5.7803468199999998E-3</c:v>
                      </c:pt>
                      <c:pt idx="5">
                        <c:v>1.1061946899999999E-2</c:v>
                      </c:pt>
                      <c:pt idx="6">
                        <c:v>1.0638297870000001E-2</c:v>
                      </c:pt>
                      <c:pt idx="7">
                        <c:v>8.403361350000001E-3</c:v>
                      </c:pt>
                      <c:pt idx="8">
                        <c:v>1.7021276599999999E-2</c:v>
                      </c:pt>
                      <c:pt idx="9">
                        <c:v>1.3840830449999999E-2</c:v>
                      </c:pt>
                      <c:pt idx="10">
                        <c:v>1.2E-2</c:v>
                      </c:pt>
                    </c:numCache>
                  </c:numRef>
                </c:val>
                <c:extLst xmlns:c15="http://schemas.microsoft.com/office/drawing/2012/chart">
                  <c:ext xmlns:c16="http://schemas.microsoft.com/office/drawing/2014/chart" uri="{C3380CC4-5D6E-409C-BE32-E72D297353CC}">
                    <c16:uniqueId val="{00000006-ADF0-4FE4-84D6-BF0E6DFD5179}"/>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Sheet1!$A$4</c15:sqref>
                        </c15:formulaRef>
                      </c:ext>
                    </c:extLst>
                    <c:strCache>
                      <c:ptCount val="1"/>
                      <c:pt idx="0">
                        <c:v>Slightly dissatisfied</c:v>
                      </c:pt>
                    </c:strCache>
                  </c:strRef>
                </c:tx>
                <c:spPr>
                  <a:solidFill>
                    <a:schemeClr val="accent3"/>
                  </a:solidFill>
                  <a:ln>
                    <a:noFill/>
                  </a:ln>
                  <a:effectLst/>
                </c:spPr>
                <c:invertIfNegative val="0"/>
                <c:cat>
                  <c:strRef>
                    <c:extLst xmlns:c15="http://schemas.microsoft.com/office/drawing/2012/chart">
                      <c:ext xmlns:c15="http://schemas.microsoft.com/office/drawing/2012/chart" uri="{02D57815-91ED-43cb-92C2-25804820EDAC}">
                        <c15:formulaRef>
                          <c15:sqref>Sheet1!$B$1:$O$1</c15:sqref>
                        </c15:formulaRef>
                      </c:ext>
                    </c:extLst>
                    <c:strCache>
                      <c:ptCount val="11"/>
                      <c:pt idx="0">
                        <c:v>18-34</c:v>
                      </c:pt>
                      <c:pt idx="1">
                        <c:v>35-54</c:v>
                      </c:pt>
                      <c:pt idx="2">
                        <c:v>55 or older</c:v>
                      </c:pt>
                      <c:pt idx="3">
                        <c:v>Male</c:v>
                      </c:pt>
                      <c:pt idx="4">
                        <c:v>Female</c:v>
                      </c:pt>
                      <c:pt idx="5">
                        <c:v>White/ White British</c:v>
                      </c:pt>
                      <c:pt idx="6">
                        <c:v>Ethnic minorities</c:v>
                      </c:pt>
                      <c:pt idx="7">
                        <c:v>Motor</c:v>
                      </c:pt>
                      <c:pt idx="8">
                        <c:v>Travel</c:v>
                      </c:pt>
                      <c:pt idx="9">
                        <c:v>Buildings and/or Contents</c:v>
                      </c:pt>
                      <c:pt idx="10">
                        <c:v>Total</c:v>
                      </c:pt>
                    </c:strCache>
                  </c:strRef>
                </c:cat>
                <c:val>
                  <c:numRef>
                    <c:extLst xmlns:c15="http://schemas.microsoft.com/office/drawing/2012/chart">
                      <c:ext xmlns:c15="http://schemas.microsoft.com/office/drawing/2012/chart" uri="{02D57815-91ED-43cb-92C2-25804820EDAC}">
                        <c15:formulaRef>
                          <c15:sqref>Sheet1!$B$4:$O$4</c15:sqref>
                        </c15:formulaRef>
                      </c:ext>
                    </c:extLst>
                    <c:numCache>
                      <c:formatCode>0.00%</c:formatCode>
                      <c:ptCount val="11"/>
                      <c:pt idx="0">
                        <c:v>6.3829787240000005E-2</c:v>
                      </c:pt>
                      <c:pt idx="1">
                        <c:v>1.7857142859999998E-2</c:v>
                      </c:pt>
                      <c:pt idx="2">
                        <c:v>7.8534031399999996E-3</c:v>
                      </c:pt>
                      <c:pt idx="3">
                        <c:v>2.0920502090000001E-2</c:v>
                      </c:pt>
                      <c:pt idx="4">
                        <c:v>3.275529865E-2</c:v>
                      </c:pt>
                      <c:pt idx="5">
                        <c:v>2.3230088499999999E-2</c:v>
                      </c:pt>
                      <c:pt idx="6">
                        <c:v>6.3829787240000005E-2</c:v>
                      </c:pt>
                      <c:pt idx="7">
                        <c:v>2.731092437E-2</c:v>
                      </c:pt>
                      <c:pt idx="8">
                        <c:v>1.276595745E-2</c:v>
                      </c:pt>
                      <c:pt idx="9">
                        <c:v>3.8062283740000001E-2</c:v>
                      </c:pt>
                      <c:pt idx="10">
                        <c:v>2.7000000000000003E-2</c:v>
                      </c:pt>
                    </c:numCache>
                  </c:numRef>
                </c:val>
                <c:extLst xmlns:c15="http://schemas.microsoft.com/office/drawing/2012/chart">
                  <c:ext xmlns:c16="http://schemas.microsoft.com/office/drawing/2014/chart" uri="{C3380CC4-5D6E-409C-BE32-E72D297353CC}">
                    <c16:uniqueId val="{00000007-ADF0-4FE4-84D6-BF0E6DFD5179}"/>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Sheet1!$A$5</c15:sqref>
                        </c15:formulaRef>
                      </c:ext>
                    </c:extLst>
                    <c:strCache>
                      <c:ptCount val="1"/>
                      <c:pt idx="0">
                        <c:v>Neither satisfied nor dissatisfied</c:v>
                      </c:pt>
                    </c:strCache>
                  </c:strRef>
                </c:tx>
                <c:spPr>
                  <a:solidFill>
                    <a:schemeClr val="accent4"/>
                  </a:solidFill>
                  <a:ln>
                    <a:noFill/>
                  </a:ln>
                  <a:effectLst/>
                </c:spPr>
                <c:invertIfNegative val="0"/>
                <c:cat>
                  <c:strRef>
                    <c:extLst xmlns:c15="http://schemas.microsoft.com/office/drawing/2012/chart">
                      <c:ext xmlns:c15="http://schemas.microsoft.com/office/drawing/2012/chart" uri="{02D57815-91ED-43cb-92C2-25804820EDAC}">
                        <c15:formulaRef>
                          <c15:sqref>Sheet1!$B$1:$O$1</c15:sqref>
                        </c15:formulaRef>
                      </c:ext>
                    </c:extLst>
                    <c:strCache>
                      <c:ptCount val="11"/>
                      <c:pt idx="0">
                        <c:v>18-34</c:v>
                      </c:pt>
                      <c:pt idx="1">
                        <c:v>35-54</c:v>
                      </c:pt>
                      <c:pt idx="2">
                        <c:v>55 or older</c:v>
                      </c:pt>
                      <c:pt idx="3">
                        <c:v>Male</c:v>
                      </c:pt>
                      <c:pt idx="4">
                        <c:v>Female</c:v>
                      </c:pt>
                      <c:pt idx="5">
                        <c:v>White/ White British</c:v>
                      </c:pt>
                      <c:pt idx="6">
                        <c:v>Ethnic minorities</c:v>
                      </c:pt>
                      <c:pt idx="7">
                        <c:v>Motor</c:v>
                      </c:pt>
                      <c:pt idx="8">
                        <c:v>Travel</c:v>
                      </c:pt>
                      <c:pt idx="9">
                        <c:v>Buildings and/or Contents</c:v>
                      </c:pt>
                      <c:pt idx="10">
                        <c:v>Total</c:v>
                      </c:pt>
                    </c:strCache>
                  </c:strRef>
                </c:cat>
                <c:val>
                  <c:numRef>
                    <c:extLst xmlns:c15="http://schemas.microsoft.com/office/drawing/2012/chart">
                      <c:ext xmlns:c15="http://schemas.microsoft.com/office/drawing/2012/chart" uri="{02D57815-91ED-43cb-92C2-25804820EDAC}">
                        <c15:formulaRef>
                          <c15:sqref>Sheet1!$B$5:$O$5</c15:sqref>
                        </c15:formulaRef>
                      </c:ext>
                    </c:extLst>
                    <c:numCache>
                      <c:formatCode>0.00%</c:formatCode>
                      <c:ptCount val="11"/>
                      <c:pt idx="0">
                        <c:v>0.12056737589000001</c:v>
                      </c:pt>
                      <c:pt idx="1">
                        <c:v>0.11607142857</c:v>
                      </c:pt>
                      <c:pt idx="2">
                        <c:v>9.947643979000001E-2</c:v>
                      </c:pt>
                      <c:pt idx="3">
                        <c:v>0.12133891213</c:v>
                      </c:pt>
                      <c:pt idx="4">
                        <c:v>0.10019267823</c:v>
                      </c:pt>
                      <c:pt idx="5">
                        <c:v>0.10730088496000001</c:v>
                      </c:pt>
                      <c:pt idx="6">
                        <c:v>0.13829787233999999</c:v>
                      </c:pt>
                      <c:pt idx="7">
                        <c:v>0.10084033614000001</c:v>
                      </c:pt>
                      <c:pt idx="8">
                        <c:v>0.12765957447000001</c:v>
                      </c:pt>
                      <c:pt idx="9">
                        <c:v>0.11418685121</c:v>
                      </c:pt>
                      <c:pt idx="10">
                        <c:v>0.111</c:v>
                      </c:pt>
                    </c:numCache>
                  </c:numRef>
                </c:val>
                <c:extLst xmlns:c15="http://schemas.microsoft.com/office/drawing/2012/chart">
                  <c:ext xmlns:c16="http://schemas.microsoft.com/office/drawing/2014/chart" uri="{C3380CC4-5D6E-409C-BE32-E72D297353CC}">
                    <c16:uniqueId val="{00000008-ADF0-4FE4-84D6-BF0E6DFD5179}"/>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Sheet1!$A$6</c15:sqref>
                        </c15:formulaRef>
                      </c:ext>
                    </c:extLst>
                    <c:strCache>
                      <c:ptCount val="1"/>
                      <c:pt idx="0">
                        <c:v>Slightly satisfied</c:v>
                      </c:pt>
                    </c:strCache>
                  </c:strRef>
                </c:tx>
                <c:spPr>
                  <a:solidFill>
                    <a:schemeClr val="accent5"/>
                  </a:solidFill>
                  <a:ln>
                    <a:noFill/>
                  </a:ln>
                  <a:effectLst/>
                </c:spPr>
                <c:invertIfNegative val="0"/>
                <c:cat>
                  <c:strRef>
                    <c:extLst xmlns:c15="http://schemas.microsoft.com/office/drawing/2012/chart">
                      <c:ext xmlns:c15="http://schemas.microsoft.com/office/drawing/2012/chart" uri="{02D57815-91ED-43cb-92C2-25804820EDAC}">
                        <c15:formulaRef>
                          <c15:sqref>Sheet1!$B$1:$O$1</c15:sqref>
                        </c15:formulaRef>
                      </c:ext>
                    </c:extLst>
                    <c:strCache>
                      <c:ptCount val="11"/>
                      <c:pt idx="0">
                        <c:v>18-34</c:v>
                      </c:pt>
                      <c:pt idx="1">
                        <c:v>35-54</c:v>
                      </c:pt>
                      <c:pt idx="2">
                        <c:v>55 or older</c:v>
                      </c:pt>
                      <c:pt idx="3">
                        <c:v>Male</c:v>
                      </c:pt>
                      <c:pt idx="4">
                        <c:v>Female</c:v>
                      </c:pt>
                      <c:pt idx="5">
                        <c:v>White/ White British</c:v>
                      </c:pt>
                      <c:pt idx="6">
                        <c:v>Ethnic minorities</c:v>
                      </c:pt>
                      <c:pt idx="7">
                        <c:v>Motor</c:v>
                      </c:pt>
                      <c:pt idx="8">
                        <c:v>Travel</c:v>
                      </c:pt>
                      <c:pt idx="9">
                        <c:v>Buildings and/or Contents</c:v>
                      </c:pt>
                      <c:pt idx="10">
                        <c:v>Total</c:v>
                      </c:pt>
                    </c:strCache>
                  </c:strRef>
                </c:cat>
                <c:val>
                  <c:numRef>
                    <c:extLst xmlns:c15="http://schemas.microsoft.com/office/drawing/2012/chart">
                      <c:ext xmlns:c15="http://schemas.microsoft.com/office/drawing/2012/chart" uri="{02D57815-91ED-43cb-92C2-25804820EDAC}">
                        <c15:formulaRef>
                          <c15:sqref>Sheet1!$B$6:$O$6</c15:sqref>
                        </c15:formulaRef>
                      </c:ext>
                    </c:extLst>
                    <c:numCache>
                      <c:formatCode>0.00%</c:formatCode>
                      <c:ptCount val="11"/>
                      <c:pt idx="0">
                        <c:v>0.23758865248</c:v>
                      </c:pt>
                      <c:pt idx="1">
                        <c:v>0.18154761905</c:v>
                      </c:pt>
                      <c:pt idx="2">
                        <c:v>0.14397905759000001</c:v>
                      </c:pt>
                      <c:pt idx="3">
                        <c:v>0.16736401674000001</c:v>
                      </c:pt>
                      <c:pt idx="4">
                        <c:v>0.19653179191</c:v>
                      </c:pt>
                      <c:pt idx="5">
                        <c:v>0.17809734512999997</c:v>
                      </c:pt>
                      <c:pt idx="6">
                        <c:v>0.23404255319</c:v>
                      </c:pt>
                      <c:pt idx="7">
                        <c:v>0.17226890755999999</c:v>
                      </c:pt>
                      <c:pt idx="8">
                        <c:v>0.20851063830000002</c:v>
                      </c:pt>
                      <c:pt idx="9">
                        <c:v>0.17993079584999999</c:v>
                      </c:pt>
                      <c:pt idx="10">
                        <c:v>0.183</c:v>
                      </c:pt>
                    </c:numCache>
                  </c:numRef>
                </c:val>
                <c:extLst xmlns:c15="http://schemas.microsoft.com/office/drawing/2012/chart">
                  <c:ext xmlns:c16="http://schemas.microsoft.com/office/drawing/2014/chart" uri="{C3380CC4-5D6E-409C-BE32-E72D297353CC}">
                    <c16:uniqueId val="{00000009-ADF0-4FE4-84D6-BF0E6DFD5179}"/>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Sheet1!$A$7</c15:sqref>
                        </c15:formulaRef>
                      </c:ext>
                    </c:extLst>
                    <c:strCache>
                      <c:ptCount val="1"/>
                      <c:pt idx="0">
                        <c:v>Satisfied</c:v>
                      </c:pt>
                    </c:strCache>
                  </c:strRef>
                </c:tx>
                <c:spPr>
                  <a:solidFill>
                    <a:schemeClr val="accent6"/>
                  </a:solidFill>
                  <a:ln>
                    <a:noFill/>
                  </a:ln>
                  <a:effectLst/>
                </c:spPr>
                <c:invertIfNegative val="0"/>
                <c:cat>
                  <c:strRef>
                    <c:extLst xmlns:c15="http://schemas.microsoft.com/office/drawing/2012/chart">
                      <c:ext xmlns:c15="http://schemas.microsoft.com/office/drawing/2012/chart" uri="{02D57815-91ED-43cb-92C2-25804820EDAC}">
                        <c15:formulaRef>
                          <c15:sqref>Sheet1!$B$1:$O$1</c15:sqref>
                        </c15:formulaRef>
                      </c:ext>
                    </c:extLst>
                    <c:strCache>
                      <c:ptCount val="11"/>
                      <c:pt idx="0">
                        <c:v>18-34</c:v>
                      </c:pt>
                      <c:pt idx="1">
                        <c:v>35-54</c:v>
                      </c:pt>
                      <c:pt idx="2">
                        <c:v>55 or older</c:v>
                      </c:pt>
                      <c:pt idx="3">
                        <c:v>Male</c:v>
                      </c:pt>
                      <c:pt idx="4">
                        <c:v>Female</c:v>
                      </c:pt>
                      <c:pt idx="5">
                        <c:v>White/ White British</c:v>
                      </c:pt>
                      <c:pt idx="6">
                        <c:v>Ethnic minorities</c:v>
                      </c:pt>
                      <c:pt idx="7">
                        <c:v>Motor</c:v>
                      </c:pt>
                      <c:pt idx="8">
                        <c:v>Travel</c:v>
                      </c:pt>
                      <c:pt idx="9">
                        <c:v>Buildings and/or Contents</c:v>
                      </c:pt>
                      <c:pt idx="10">
                        <c:v>Total</c:v>
                      </c:pt>
                    </c:strCache>
                  </c:strRef>
                </c:cat>
                <c:val>
                  <c:numRef>
                    <c:extLst xmlns:c15="http://schemas.microsoft.com/office/drawing/2012/chart">
                      <c:ext xmlns:c15="http://schemas.microsoft.com/office/drawing/2012/chart" uri="{02D57815-91ED-43cb-92C2-25804820EDAC}">
                        <c15:formulaRef>
                          <c15:sqref>Sheet1!$B$7:$O$7</c15:sqref>
                        </c15:formulaRef>
                      </c:ext>
                    </c:extLst>
                    <c:numCache>
                      <c:formatCode>0.00%</c:formatCode>
                      <c:ptCount val="11"/>
                      <c:pt idx="0">
                        <c:v>0.43262411348000002</c:v>
                      </c:pt>
                      <c:pt idx="1">
                        <c:v>0.50297619047999997</c:v>
                      </c:pt>
                      <c:pt idx="2">
                        <c:v>0.56806282723000001</c:v>
                      </c:pt>
                      <c:pt idx="3">
                        <c:v>0.48953974895000002</c:v>
                      </c:pt>
                      <c:pt idx="4">
                        <c:v>0.52601156068999999</c:v>
                      </c:pt>
                      <c:pt idx="5">
                        <c:v>0.51769911504999999</c:v>
                      </c:pt>
                      <c:pt idx="6">
                        <c:v>0.42553191488999997</c:v>
                      </c:pt>
                      <c:pt idx="7">
                        <c:v>0.52941176470999995</c:v>
                      </c:pt>
                      <c:pt idx="8">
                        <c:v>0.48085106383000004</c:v>
                      </c:pt>
                      <c:pt idx="9">
                        <c:v>0.49480968857999996</c:v>
                      </c:pt>
                      <c:pt idx="10">
                        <c:v>0.50800000000000001</c:v>
                      </c:pt>
                    </c:numCache>
                  </c:numRef>
                </c:val>
                <c:extLst xmlns:c15="http://schemas.microsoft.com/office/drawing/2012/chart">
                  <c:ext xmlns:c16="http://schemas.microsoft.com/office/drawing/2014/chart" uri="{C3380CC4-5D6E-409C-BE32-E72D297353CC}">
                    <c16:uniqueId val="{0000000A-ADF0-4FE4-84D6-BF0E6DFD5179}"/>
                  </c:ext>
                </c:extLst>
              </c15:ser>
            </c15:filteredBarSeries>
            <c15:filteredBarSeries>
              <c15:ser>
                <c:idx val="6"/>
                <c:order val="6"/>
                <c:tx>
                  <c:strRef>
                    <c:extLst xmlns:c15="http://schemas.microsoft.com/office/drawing/2012/chart">
                      <c:ext xmlns:c15="http://schemas.microsoft.com/office/drawing/2012/chart" uri="{02D57815-91ED-43cb-92C2-25804820EDAC}">
                        <c15:formulaRef>
                          <c15:sqref>Sheet1!$A$8</c15:sqref>
                        </c15:formulaRef>
                      </c:ext>
                    </c:extLst>
                    <c:strCache>
                      <c:ptCount val="1"/>
                      <c:pt idx="0">
                        <c:v>Extremely satisfied </c:v>
                      </c:pt>
                    </c:strCache>
                  </c:strRef>
                </c:tx>
                <c:spPr>
                  <a:solidFill>
                    <a:schemeClr val="accent1">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Sheet1!$B$1:$O$1</c15:sqref>
                        </c15:formulaRef>
                      </c:ext>
                    </c:extLst>
                    <c:strCache>
                      <c:ptCount val="11"/>
                      <c:pt idx="0">
                        <c:v>18-34</c:v>
                      </c:pt>
                      <c:pt idx="1">
                        <c:v>35-54</c:v>
                      </c:pt>
                      <c:pt idx="2">
                        <c:v>55 or older</c:v>
                      </c:pt>
                      <c:pt idx="3">
                        <c:v>Male</c:v>
                      </c:pt>
                      <c:pt idx="4">
                        <c:v>Female</c:v>
                      </c:pt>
                      <c:pt idx="5">
                        <c:v>White/ White British</c:v>
                      </c:pt>
                      <c:pt idx="6">
                        <c:v>Ethnic minorities</c:v>
                      </c:pt>
                      <c:pt idx="7">
                        <c:v>Motor</c:v>
                      </c:pt>
                      <c:pt idx="8">
                        <c:v>Travel</c:v>
                      </c:pt>
                      <c:pt idx="9">
                        <c:v>Buildings and/or Contents</c:v>
                      </c:pt>
                      <c:pt idx="10">
                        <c:v>Total</c:v>
                      </c:pt>
                    </c:strCache>
                  </c:strRef>
                </c:cat>
                <c:val>
                  <c:numRef>
                    <c:extLst xmlns:c15="http://schemas.microsoft.com/office/drawing/2012/chart">
                      <c:ext xmlns:c15="http://schemas.microsoft.com/office/drawing/2012/chart" uri="{02D57815-91ED-43cb-92C2-25804820EDAC}">
                        <c15:formulaRef>
                          <c15:sqref>Sheet1!$B$8:$O$8</c15:sqref>
                        </c15:formulaRef>
                      </c:ext>
                    </c:extLst>
                    <c:numCache>
                      <c:formatCode>0.00%</c:formatCode>
                      <c:ptCount val="11"/>
                      <c:pt idx="0">
                        <c:v>0.12411347517999999</c:v>
                      </c:pt>
                      <c:pt idx="1">
                        <c:v>0.16369047618999999</c:v>
                      </c:pt>
                      <c:pt idx="2">
                        <c:v>0.17277486911000001</c:v>
                      </c:pt>
                      <c:pt idx="3">
                        <c:v>0.17782426778000002</c:v>
                      </c:pt>
                      <c:pt idx="4">
                        <c:v>0.13680154143000001</c:v>
                      </c:pt>
                      <c:pt idx="5">
                        <c:v>0.1592920354</c:v>
                      </c:pt>
                      <c:pt idx="6">
                        <c:v>0.12765957447000001</c:v>
                      </c:pt>
                      <c:pt idx="7">
                        <c:v>0.15966386555000001</c:v>
                      </c:pt>
                      <c:pt idx="8">
                        <c:v>0.14468085106</c:v>
                      </c:pt>
                      <c:pt idx="9">
                        <c:v>0.15916955017000001</c:v>
                      </c:pt>
                      <c:pt idx="10">
                        <c:v>0.156</c:v>
                      </c:pt>
                    </c:numCache>
                  </c:numRef>
                </c:val>
                <c:extLst xmlns:c15="http://schemas.microsoft.com/office/drawing/2012/chart">
                  <c:ext xmlns:c16="http://schemas.microsoft.com/office/drawing/2014/chart" uri="{C3380CC4-5D6E-409C-BE32-E72D297353CC}">
                    <c16:uniqueId val="{0000000B-ADF0-4FE4-84D6-BF0E6DFD5179}"/>
                  </c:ext>
                </c:extLst>
              </c15:ser>
            </c15:filteredBarSeries>
          </c:ext>
        </c:extLst>
      </c:barChart>
      <c:catAx>
        <c:axId val="1850798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179168960"/>
        <c:crosses val="autoZero"/>
        <c:auto val="1"/>
        <c:lblAlgn val="ctr"/>
        <c:lblOffset val="100"/>
        <c:noMultiLvlLbl val="0"/>
      </c:catAx>
      <c:valAx>
        <c:axId val="179168960"/>
        <c:scaling>
          <c:orientation val="minMax"/>
        </c:scaling>
        <c:delete val="1"/>
        <c:axPos val="l"/>
        <c:numFmt formatCode="0%" sourceLinked="1"/>
        <c:majorTickMark val="none"/>
        <c:minorTickMark val="none"/>
        <c:tickLblPos val="nextTo"/>
        <c:crossAx val="185079808"/>
        <c:crosses val="autoZero"/>
        <c:crossBetween val="between"/>
      </c:valAx>
      <c:spPr>
        <a:noFill/>
        <a:ln>
          <a:noFill/>
        </a:ln>
        <a:effectLst/>
      </c:spPr>
    </c:plotArea>
    <c:legend>
      <c:legendPos val="r"/>
      <c:layout>
        <c:manualLayout>
          <c:xMode val="edge"/>
          <c:yMode val="edge"/>
          <c:x val="0.8832459640631809"/>
          <c:y val="9.9130264227758308E-2"/>
          <c:w val="0.11044267566226006"/>
          <c:h val="0.56131933536944956"/>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100">
          <a:solidFill>
            <a:schemeClr val="tx1"/>
          </a:solidFill>
        </a:defRPr>
      </a:pPr>
      <a:endParaRPr lang="en-US"/>
    </a:p>
  </c:txPr>
  <c:externalData r:id="rId3">
    <c:autoUpdate val="0"/>
  </c:externalData>
  <c:userShapes r:id="rId4"/>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tlCol="0" anchor="t"/>
          <a:lstStyle/>
          <a:p>
            <a:pPr algn="ctr">
              <a:defRPr sz="1400">
                <a:solidFill>
                  <a:schemeClr val="bg2"/>
                </a:solidFill>
              </a:defRPr>
            </a:pPr>
            <a:r>
              <a:rPr lang="en-GB" sz="1400">
                <a:solidFill>
                  <a:schemeClr val="bg2"/>
                </a:solidFill>
              </a:rPr>
              <a:t>% of 1,000 Consumers who have claimed in last 12 months</a:t>
            </a:r>
            <a:endParaRPr lang="en-US" sz="1400">
              <a:solidFill>
                <a:schemeClr val="bg2"/>
              </a:solidFill>
            </a:endParaRPr>
          </a:p>
        </c:rich>
      </c:tx>
      <c:layout>
        <c:manualLayout>
          <c:xMode val="edge"/>
          <c:yMode val="edge"/>
          <c:x val="0.10747082913918916"/>
          <c:y val="0.12551733496166631"/>
        </c:manualLayout>
      </c:layout>
      <c:overlay val="0"/>
    </c:title>
    <c:autoTitleDeleted val="0"/>
    <c:plotArea>
      <c:layout/>
      <c:barChart>
        <c:barDir val="col"/>
        <c:grouping val="clustered"/>
        <c:varyColors val="1"/>
        <c:ser>
          <c:idx val="0"/>
          <c:order val="0"/>
          <c:tx>
            <c:v>Claimed in last 12 months</c:v>
          </c:tx>
          <c:spPr>
            <a:solidFill>
              <a:srgbClr val="008265"/>
            </a:solidFill>
            <a:ln>
              <a:solidFill>
                <a:schemeClr val="accent1"/>
              </a:solidFill>
            </a:ln>
          </c:spPr>
          <c:invertIfNegative val="1"/>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'[CII Consumer - Wave 13 and 14 report March 2024.xlsx]Claimed in last 12 months'!$Q$4:$Q$5</c:f>
              <c:strCache>
                <c:ptCount val="2"/>
                <c:pt idx="0">
                  <c:v>Yes</c:v>
                </c:pt>
                <c:pt idx="1">
                  <c:v>No</c:v>
                </c:pt>
              </c:strCache>
            </c:strRef>
          </c:cat>
          <c:val>
            <c:numRef>
              <c:f>'[CII Consumer - Wave 13 and 14 report March 2024.xlsx]Claimed in last 12 months'!$S$4:$S$5</c:f>
              <c:numCache>
                <c:formatCode>0</c:formatCode>
                <c:ptCount val="2"/>
                <c:pt idx="0">
                  <c:v>17.100000000000001</c:v>
                </c:pt>
                <c:pt idx="1">
                  <c:v>82.9</c:v>
                </c:pt>
              </c:numCache>
            </c:numRef>
          </c:val>
          <c:extLst>
            <c:ext xmlns:c14="http://schemas.microsoft.com/office/drawing/2007/8/2/chart" uri="{6F2FDCE9-48DA-4B69-8628-5D25D57E5C99}">
              <c14:invertSolidFillFmt>
                <c14:spPr xmlns:c14="http://schemas.microsoft.com/office/drawing/2007/8/2/chart">
                  <a:solidFill>
                    <a:srgbClr val="FFFFFF"/>
                  </a:solidFill>
                  <a:ln>
                    <a:solidFill>
                      <a:schemeClr val="accent1"/>
                    </a:solidFill>
                  </a:ln>
                </c14:spPr>
              </c14:invertSolidFillFmt>
            </c:ext>
            <c:ext xmlns:c16="http://schemas.microsoft.com/office/drawing/2014/chart" uri="{C3380CC4-5D6E-409C-BE32-E72D297353CC}">
              <c16:uniqueId val="{00000000-8308-4ADA-8F5F-3D9E86F3D8CF}"/>
            </c:ext>
          </c:extLst>
        </c:ser>
        <c:dLbls>
          <c:showLegendKey val="0"/>
          <c:showVal val="0"/>
          <c:showCatName val="0"/>
          <c:showSerName val="0"/>
          <c:showPercent val="0"/>
          <c:showBubbleSize val="0"/>
        </c:dLbls>
        <c:gapWidth val="150"/>
        <c:axId val="192479464"/>
        <c:axId val="193976072"/>
      </c:barChart>
      <c:catAx>
        <c:axId val="192479464"/>
        <c:scaling>
          <c:orientation val="minMax"/>
        </c:scaling>
        <c:delete val="0"/>
        <c:axPos val="b"/>
        <c:title>
          <c:tx>
            <c:rich>
              <a:bodyPr rtlCol="0" anchor="t"/>
              <a:lstStyle/>
              <a:p>
                <a:pPr algn="l">
                  <a:defRPr/>
                </a:pPr>
                <a:r>
                  <a:rPr lang="en-GB"/>
                  <a:t>Claimed in last 12 months?</a:t>
                </a:r>
                <a:endParaRPr lang="en-US" sz="1100"/>
              </a:p>
            </c:rich>
          </c:tx>
          <c:overlay val="0"/>
        </c:title>
        <c:numFmt formatCode="General" sourceLinked="0"/>
        <c:majorTickMark val="cross"/>
        <c:minorTickMark val="none"/>
        <c:tickLblPos val="nextTo"/>
        <c:crossAx val="193976072"/>
        <c:crosses val="autoZero"/>
        <c:auto val="1"/>
        <c:lblAlgn val="ctr"/>
        <c:lblOffset val="100"/>
        <c:noMultiLvlLbl val="1"/>
      </c:catAx>
      <c:valAx>
        <c:axId val="193976072"/>
        <c:scaling>
          <c:orientation val="minMax"/>
        </c:scaling>
        <c:delete val="0"/>
        <c:axPos val="l"/>
        <c:title>
          <c:tx>
            <c:rich>
              <a:bodyPr rtlCol="0" anchor="t"/>
              <a:lstStyle/>
              <a:p>
                <a:pPr algn="l">
                  <a:defRPr/>
                </a:pPr>
                <a:r>
                  <a:rPr lang="en-GB"/>
                  <a:t>% of Respondents</a:t>
                </a:r>
                <a:endParaRPr lang="en-US" sz="1100"/>
              </a:p>
            </c:rich>
          </c:tx>
          <c:overlay val="0"/>
        </c:title>
        <c:numFmt formatCode="0" sourceLinked="1"/>
        <c:majorTickMark val="cross"/>
        <c:minorTickMark val="none"/>
        <c:tickLblPos val="nextTo"/>
        <c:crossAx val="192479464"/>
        <c:crosses val="autoZero"/>
        <c:crossBetween val="between"/>
      </c:valAx>
    </c:plotArea>
    <c:legend>
      <c:legendPos val="tr"/>
      <c:overlay val="0"/>
    </c:legend>
    <c:plotVisOnly val="1"/>
    <c:dispBlanksAs val="zero"/>
    <c:showDLblsOverMax val="1"/>
  </c:chart>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tlCol="0" anchor="t"/>
          <a:lstStyle/>
          <a:p>
            <a:pPr algn="l">
              <a:defRPr sz="1400">
                <a:solidFill>
                  <a:schemeClr val="bg2"/>
                </a:solidFill>
              </a:defRPr>
            </a:pPr>
            <a:r>
              <a:rPr lang="en-GB" sz="1400">
                <a:solidFill>
                  <a:schemeClr val="bg2"/>
                </a:solidFill>
              </a:rPr>
              <a:t>% of 171 claimed</a:t>
            </a:r>
            <a:r>
              <a:rPr lang="en-GB" sz="1400" baseline="0">
                <a:solidFill>
                  <a:schemeClr val="bg2"/>
                </a:solidFill>
              </a:rPr>
              <a:t> on which policy?</a:t>
            </a:r>
            <a:endParaRPr lang="en-US" sz="1400">
              <a:solidFill>
                <a:schemeClr val="bg2"/>
              </a:solidFill>
            </a:endParaRPr>
          </a:p>
        </c:rich>
      </c:tx>
      <c:layout>
        <c:manualLayout>
          <c:xMode val="edge"/>
          <c:yMode val="edge"/>
          <c:x val="0.1006388888888889"/>
          <c:y val="0.12177354526093849"/>
        </c:manualLayout>
      </c:layout>
      <c:overlay val="0"/>
    </c:title>
    <c:autoTitleDeleted val="0"/>
    <c:plotArea>
      <c:layout/>
      <c:barChart>
        <c:barDir val="col"/>
        <c:grouping val="clustered"/>
        <c:varyColors val="1"/>
        <c:ser>
          <c:idx val="0"/>
          <c:order val="0"/>
          <c:tx>
            <c:v>Policies claimed on</c:v>
          </c:tx>
          <c:spPr>
            <a:solidFill>
              <a:srgbClr val="696969"/>
            </a:solidFill>
          </c:spPr>
          <c:invertIfNegative val="1"/>
          <c:dPt>
            <c:idx val="0"/>
            <c:invertIfNegative val="1"/>
            <c:bubble3D val="0"/>
            <c:spPr>
              <a:solidFill>
                <a:srgbClr val="15ADD0"/>
              </a:solidFill>
            </c:spPr>
            <c:extLst>
              <c:ext xmlns:c16="http://schemas.microsoft.com/office/drawing/2014/chart" uri="{C3380CC4-5D6E-409C-BE32-E72D297353CC}">
                <c16:uniqueId val="{00000001-BE89-4180-B02E-DEF46D854FED}"/>
              </c:ext>
            </c:extLst>
          </c:dPt>
          <c:dPt>
            <c:idx val="1"/>
            <c:invertIfNegative val="1"/>
            <c:bubble3D val="0"/>
            <c:spPr>
              <a:solidFill>
                <a:srgbClr val="93C01F"/>
              </a:solidFill>
            </c:spPr>
            <c:extLst>
              <c:ext xmlns:c16="http://schemas.microsoft.com/office/drawing/2014/chart" uri="{C3380CC4-5D6E-409C-BE32-E72D297353CC}">
                <c16:uniqueId val="{00000002-BE89-4180-B02E-DEF46D854FED}"/>
              </c:ext>
            </c:extLst>
          </c:dPt>
          <c:dPt>
            <c:idx val="2"/>
            <c:invertIfNegative val="1"/>
            <c:bubble3D val="0"/>
            <c:spPr>
              <a:solidFill>
                <a:srgbClr val="008265"/>
              </a:solidFill>
            </c:spPr>
            <c:extLst>
              <c:ext xmlns:c16="http://schemas.microsoft.com/office/drawing/2014/chart" uri="{C3380CC4-5D6E-409C-BE32-E72D297353CC}">
                <c16:uniqueId val="{00000003-BE89-4180-B02E-DEF46D854FED}"/>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'[CII Consumer - Wave 13 and 14 report March 2024.xlsx]Policies claimed on'!$Q$4:$Q$6</c:f>
              <c:strCache>
                <c:ptCount val="3"/>
                <c:pt idx="0">
                  <c:v>Travel</c:v>
                </c:pt>
                <c:pt idx="1">
                  <c:v>Buildings and/or Contents</c:v>
                </c:pt>
                <c:pt idx="2">
                  <c:v>Motor</c:v>
                </c:pt>
              </c:strCache>
            </c:strRef>
          </c:cat>
          <c:val>
            <c:numRef>
              <c:f>'[CII Consumer - Wave 13 and 14 report March 2024.xlsx]Policies claimed on'!$S$4:$S$6</c:f>
              <c:numCache>
                <c:formatCode>0</c:formatCode>
                <c:ptCount val="3"/>
                <c:pt idx="0">
                  <c:v>38.011695906999996</c:v>
                </c:pt>
                <c:pt idx="1">
                  <c:v>43.274853800999999</c:v>
                </c:pt>
                <c:pt idx="2">
                  <c:v>67.251461988000003</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 xmlns:c16="http://schemas.microsoft.com/office/drawing/2014/chart" uri="{C3380CC4-5D6E-409C-BE32-E72D297353CC}">
              <c16:uniqueId val="{00000000-BE89-4180-B02E-DEF46D854FED}"/>
            </c:ext>
          </c:extLst>
        </c:ser>
        <c:dLbls>
          <c:showLegendKey val="0"/>
          <c:showVal val="0"/>
          <c:showCatName val="0"/>
          <c:showSerName val="0"/>
          <c:showPercent val="0"/>
          <c:showBubbleSize val="0"/>
        </c:dLbls>
        <c:gapWidth val="150"/>
        <c:axId val="193977248"/>
        <c:axId val="193977640"/>
      </c:barChart>
      <c:catAx>
        <c:axId val="193977248"/>
        <c:scaling>
          <c:orientation val="minMax"/>
        </c:scaling>
        <c:delete val="0"/>
        <c:axPos val="b"/>
        <c:title>
          <c:tx>
            <c:rich>
              <a:bodyPr rtlCol="0" anchor="t"/>
              <a:lstStyle/>
              <a:p>
                <a:pPr algn="l">
                  <a:defRPr/>
                </a:pPr>
                <a:r>
                  <a:rPr lang="en-GB"/>
                  <a:t>Policies claimed on?</a:t>
                </a:r>
                <a:endParaRPr lang="en-US" sz="1100"/>
              </a:p>
            </c:rich>
          </c:tx>
          <c:overlay val="0"/>
        </c:title>
        <c:numFmt formatCode="General" sourceLinked="0"/>
        <c:majorTickMark val="cross"/>
        <c:minorTickMark val="none"/>
        <c:tickLblPos val="nextTo"/>
        <c:crossAx val="193977640"/>
        <c:crosses val="autoZero"/>
        <c:auto val="1"/>
        <c:lblAlgn val="ctr"/>
        <c:lblOffset val="100"/>
        <c:noMultiLvlLbl val="1"/>
      </c:catAx>
      <c:valAx>
        <c:axId val="193977640"/>
        <c:scaling>
          <c:orientation val="minMax"/>
        </c:scaling>
        <c:delete val="0"/>
        <c:axPos val="l"/>
        <c:title>
          <c:tx>
            <c:rich>
              <a:bodyPr rtlCol="0" anchor="t"/>
              <a:lstStyle/>
              <a:p>
                <a:pPr algn="l">
                  <a:defRPr/>
                </a:pPr>
                <a:r>
                  <a:rPr lang="en-GB"/>
                  <a:t>% of Respondents</a:t>
                </a:r>
                <a:endParaRPr lang="en-US" sz="1100"/>
              </a:p>
            </c:rich>
          </c:tx>
          <c:overlay val="0"/>
        </c:title>
        <c:numFmt formatCode="0" sourceLinked="1"/>
        <c:majorTickMark val="cross"/>
        <c:minorTickMark val="none"/>
        <c:tickLblPos val="nextTo"/>
        <c:crossAx val="193977248"/>
        <c:crosses val="autoZero"/>
        <c:crossBetween val="between"/>
      </c:valAx>
    </c:plotArea>
    <c:legend>
      <c:legendPos val="tr"/>
      <c:layout>
        <c:manualLayout>
          <c:xMode val="edge"/>
          <c:yMode val="edge"/>
          <c:x val="0.67906597222222209"/>
          <c:y val="0.25473124722831053"/>
          <c:w val="0.28786111111111112"/>
          <c:h val="0.16279166436083808"/>
        </c:manualLayout>
      </c:layout>
      <c:overlay val="0"/>
    </c:legend>
    <c:plotVisOnly val="1"/>
    <c:dispBlanksAs val="zero"/>
    <c:showDLblsOverMax val="1"/>
  </c:chart>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tlCol="0" anchor="t"/>
          <a:lstStyle/>
          <a:p>
            <a:pPr algn="l">
              <a:defRPr/>
            </a:pPr>
            <a:r>
              <a:rPr lang="en-GB"/>
              <a:t>Size of claim</a:t>
            </a:r>
          </a:p>
        </c:rich>
      </c:tx>
      <c:layout>
        <c:manualLayout>
          <c:xMode val="edge"/>
          <c:yMode val="edge"/>
          <c:x val="0.41441214379452568"/>
          <c:y val="0.10399999999999998"/>
        </c:manualLayout>
      </c:layout>
      <c:overlay val="0"/>
    </c:title>
    <c:autoTitleDeleted val="0"/>
    <c:plotArea>
      <c:layout>
        <c:manualLayout>
          <c:layoutTarget val="inner"/>
          <c:xMode val="edge"/>
          <c:yMode val="edge"/>
          <c:x val="7.4584622234720677E-2"/>
          <c:y val="0.12820682414698162"/>
          <c:w val="0.90775145294338222"/>
          <c:h val="0.78946834645669306"/>
        </c:manualLayout>
      </c:layout>
      <c:barChart>
        <c:barDir val="col"/>
        <c:grouping val="clustered"/>
        <c:varyColors val="1"/>
        <c:ser>
          <c:idx val="0"/>
          <c:order val="0"/>
          <c:tx>
            <c:strRef>
              <c:f>'[CII Consumer - Wave 13 and 14 report March 2024.xlsx]Size of claim'!$C$30</c:f>
              <c:strCache>
                <c:ptCount val="1"/>
                <c:pt idx="0">
                  <c:v>% of Consumer Respondents</c:v>
                </c:pt>
              </c:strCache>
            </c:strRef>
          </c:tx>
          <c:spPr>
            <a:solidFill>
              <a:srgbClr val="008265"/>
            </a:solidFill>
          </c:spPr>
          <c:invertIfNegative val="1"/>
          <c:dLbls>
            <c:spPr>
              <a:noFill/>
              <a:ln>
                <a:noFill/>
              </a:ln>
              <a:effectLst/>
            </c:sp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0"/>
              </c:ext>
            </c:extLst>
          </c:dLbls>
          <c:cat>
            <c:strRef>
              <c:f>'[CII Consumer - Wave 13 and 14 report March 2024.xlsx]Size of claim'!$B$31:$B$33</c:f>
              <c:strCache>
                <c:ptCount val="3"/>
                <c:pt idx="0">
                  <c:v>1 - 4 (Very low monetary value)</c:v>
                </c:pt>
                <c:pt idx="1">
                  <c:v>5 - 7</c:v>
                </c:pt>
                <c:pt idx="2">
                  <c:v>8 - 10 (Very high monetary value)</c:v>
                </c:pt>
              </c:strCache>
            </c:strRef>
          </c:cat>
          <c:val>
            <c:numRef>
              <c:f>'[CII Consumer - Wave 13 and 14 report March 2024.xlsx]Size of claim'!$C$31:$C$33</c:f>
              <c:numCache>
                <c:formatCode>0%</c:formatCode>
                <c:ptCount val="3"/>
                <c:pt idx="0">
                  <c:v>0.12121212121212122</c:v>
                </c:pt>
                <c:pt idx="1">
                  <c:v>0.32121212121212123</c:v>
                </c:pt>
                <c:pt idx="2">
                  <c:v>0.55757575757575761</c:v>
                </c:pt>
              </c:numCache>
            </c:numRef>
          </c:val>
          <c:extLst xmlns:c15="http://schemas.microsoft.com/office/drawing/2012/chart">
            <c:ext xmlns:c14="http://schemas.microsoft.com/office/drawing/2007/8/2/chart" uri="{6F2FDCE9-48DA-4B69-8628-5D25D57E5C99}">
              <c14:invertSolidFillFmt>
                <c14:spPr xmlns:c14="http://schemas.microsoft.com/office/drawing/2007/8/2/chart">
                  <a:solidFill>
                    <a:srgbClr val="FFFFFF"/>
                  </a:solidFill>
                </c14:spPr>
              </c14:invertSolidFillFmt>
            </c:ext>
            <c:ext xmlns:c16="http://schemas.microsoft.com/office/drawing/2014/chart" uri="{C3380CC4-5D6E-409C-BE32-E72D297353CC}">
              <c16:uniqueId val="{00000000-0C08-4C7D-8FEE-2D11490BF935}"/>
            </c:ext>
          </c:extLst>
        </c:ser>
        <c:dLbls>
          <c:showLegendKey val="0"/>
          <c:showVal val="0"/>
          <c:showCatName val="0"/>
          <c:showSerName val="0"/>
          <c:showPercent val="0"/>
          <c:showBubbleSize val="0"/>
        </c:dLbls>
        <c:gapWidth val="150"/>
        <c:axId val="152063816"/>
        <c:axId val="152052056"/>
        <c:extLst/>
      </c:barChart>
      <c:catAx>
        <c:axId val="152063816"/>
        <c:scaling>
          <c:orientation val="minMax"/>
        </c:scaling>
        <c:delete val="0"/>
        <c:axPos val="b"/>
        <c:title>
          <c:tx>
            <c:rich>
              <a:bodyPr rtlCol="0" anchor="t"/>
              <a:lstStyle/>
              <a:p>
                <a:pPr algn="l">
                  <a:defRPr/>
                </a:pPr>
                <a:r>
                  <a:rPr lang="en-GB"/>
                  <a:t>Monetary Value of Claim</a:t>
                </a:r>
                <a:endParaRPr lang="en-US" sz="1100"/>
              </a:p>
            </c:rich>
          </c:tx>
          <c:overlay val="0"/>
        </c:title>
        <c:numFmt formatCode="General" sourceLinked="0"/>
        <c:majorTickMark val="cross"/>
        <c:minorTickMark val="none"/>
        <c:tickLblPos val="nextTo"/>
        <c:crossAx val="152052056"/>
        <c:crosses val="autoZero"/>
        <c:auto val="1"/>
        <c:lblAlgn val="ctr"/>
        <c:lblOffset val="100"/>
        <c:noMultiLvlLbl val="1"/>
      </c:catAx>
      <c:valAx>
        <c:axId val="152052056"/>
        <c:scaling>
          <c:orientation val="minMax"/>
        </c:scaling>
        <c:delete val="0"/>
        <c:axPos val="l"/>
        <c:title>
          <c:tx>
            <c:rich>
              <a:bodyPr rtlCol="0" anchor="t"/>
              <a:lstStyle/>
              <a:p>
                <a:pPr algn="l">
                  <a:defRPr/>
                </a:pPr>
                <a:r>
                  <a:rPr lang="en-GB"/>
                  <a:t>% of Respondents</a:t>
                </a:r>
                <a:endParaRPr lang="en-US" sz="1100"/>
              </a:p>
            </c:rich>
          </c:tx>
          <c:overlay val="0"/>
        </c:title>
        <c:numFmt formatCode="0%" sourceLinked="1"/>
        <c:majorTickMark val="cross"/>
        <c:minorTickMark val="none"/>
        <c:tickLblPos val="nextTo"/>
        <c:crossAx val="152063816"/>
        <c:crosses val="autoZero"/>
        <c:crossBetween val="between"/>
      </c:valAx>
    </c:plotArea>
    <c:plotVisOnly val="1"/>
    <c:dispBlanksAs val="zero"/>
    <c:showDLblsOverMax val="1"/>
  </c:chart>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bg2"/>
                </a:solidFill>
                <a:latin typeface="Arial" panose="020B0604020202020204" pitchFamily="34" charset="0"/>
                <a:ea typeface="+mn-ea"/>
                <a:cs typeface="Arial" panose="020B0604020202020204" pitchFamily="34" charset="0"/>
              </a:defRPr>
            </a:pPr>
            <a:r>
              <a:rPr lang="en-GB" sz="1400" b="1">
                <a:solidFill>
                  <a:schemeClr val="bg2"/>
                </a:solidFill>
              </a:rPr>
              <a:t>Overall</a:t>
            </a:r>
          </a:p>
        </c:rich>
      </c:tx>
      <c:layout>
        <c:manualLayout>
          <c:xMode val="edge"/>
          <c:yMode val="edge"/>
          <c:x val="0.36178137470401228"/>
          <c:y val="2.3148148148148147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bg2"/>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42873455596330851"/>
          <c:y val="0.16284740449110527"/>
          <c:w val="0.57126544403669144"/>
          <c:h val="0.78622666958296883"/>
        </c:manualLayout>
      </c:layout>
      <c:barChart>
        <c:barDir val="bar"/>
        <c:grouping val="clustered"/>
        <c:varyColors val="0"/>
        <c:ser>
          <c:idx val="0"/>
          <c:order val="0"/>
          <c:spPr>
            <a:solidFill>
              <a:schemeClr val="accent1"/>
            </a:solidFill>
            <a:ln>
              <a:noFill/>
            </a:ln>
            <a:effectLst/>
          </c:spPr>
          <c:invertIfNegative val="0"/>
          <c:dPt>
            <c:idx val="1"/>
            <c:invertIfNegative val="0"/>
            <c:bubble3D val="0"/>
            <c:spPr>
              <a:solidFill>
                <a:srgbClr val="93C01F"/>
              </a:solidFill>
              <a:ln>
                <a:noFill/>
              </a:ln>
              <a:effectLst/>
            </c:spPr>
            <c:extLst>
              <c:ext xmlns:c16="http://schemas.microsoft.com/office/drawing/2014/chart" uri="{C3380CC4-5D6E-409C-BE32-E72D297353CC}">
                <c16:uniqueId val="{00000001-0C78-4FF3-8D1A-BC5E82D0CAC5}"/>
              </c:ext>
            </c:extLst>
          </c:dPt>
          <c:dPt>
            <c:idx val="2"/>
            <c:invertIfNegative val="0"/>
            <c:bubble3D val="0"/>
            <c:spPr>
              <a:solidFill>
                <a:srgbClr val="15ADD0"/>
              </a:solidFill>
              <a:ln>
                <a:noFill/>
              </a:ln>
              <a:effectLst/>
            </c:spPr>
            <c:extLst>
              <c:ext xmlns:c16="http://schemas.microsoft.com/office/drawing/2014/chart" uri="{C3380CC4-5D6E-409C-BE32-E72D297353CC}">
                <c16:uniqueId val="{00000002-0C78-4FF3-8D1A-BC5E82D0CAC5}"/>
              </c:ext>
            </c:extLst>
          </c:dPt>
          <c:dPt>
            <c:idx val="3"/>
            <c:invertIfNegative val="0"/>
            <c:bubble3D val="0"/>
            <c:spPr>
              <a:solidFill>
                <a:srgbClr val="F9ED6F"/>
              </a:solidFill>
              <a:ln>
                <a:noFill/>
              </a:ln>
              <a:effectLst/>
            </c:spPr>
            <c:extLst>
              <c:ext xmlns:c16="http://schemas.microsoft.com/office/drawing/2014/chart" uri="{C3380CC4-5D6E-409C-BE32-E72D297353CC}">
                <c16:uniqueId val="{00000003-0C78-4FF3-8D1A-BC5E82D0CAC5}"/>
              </c:ext>
            </c:extLst>
          </c:dPt>
          <c:dPt>
            <c:idx val="4"/>
            <c:invertIfNegative val="0"/>
            <c:bubble3D val="0"/>
            <c:spPr>
              <a:solidFill>
                <a:srgbClr val="AB588C"/>
              </a:solidFill>
              <a:ln>
                <a:noFill/>
              </a:ln>
              <a:effectLst/>
            </c:spPr>
            <c:extLst>
              <c:ext xmlns:c16="http://schemas.microsoft.com/office/drawing/2014/chart" uri="{C3380CC4-5D6E-409C-BE32-E72D297353CC}">
                <c16:uniqueId val="{00000004-0C78-4FF3-8D1A-BC5E82D0CAC5}"/>
              </c:ext>
            </c:extLst>
          </c:dPt>
          <c:dPt>
            <c:idx val="5"/>
            <c:invertIfNegative val="0"/>
            <c:bubble3D val="0"/>
            <c:spPr>
              <a:solidFill>
                <a:srgbClr val="F5A03D"/>
              </a:solidFill>
              <a:ln>
                <a:noFill/>
              </a:ln>
              <a:effectLst/>
            </c:spPr>
            <c:extLst>
              <c:ext xmlns:c16="http://schemas.microsoft.com/office/drawing/2014/chart" uri="{C3380CC4-5D6E-409C-BE32-E72D297353CC}">
                <c16:uniqueId val="{00000005-0C78-4FF3-8D1A-BC5E82D0CAC5}"/>
              </c:ext>
            </c:extLst>
          </c:dPt>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'[CII Consumer - Wave 13 and 14 report March 2024.xlsx]Insurance purchase channel'!$G$26:$G$31</c:f>
              <c:strCache>
                <c:ptCount val="6"/>
                <c:pt idx="0">
                  <c:v>Price comparison site</c:v>
                </c:pt>
                <c:pt idx="1">
                  <c:v>Bought direct from provider</c:v>
                </c:pt>
                <c:pt idx="2">
                  <c:v>Insurance broker</c:v>
                </c:pt>
                <c:pt idx="3">
                  <c:v>Bank or building society</c:v>
                </c:pt>
                <c:pt idx="4">
                  <c:v>Other (retailer, through employer)</c:v>
                </c:pt>
                <c:pt idx="5">
                  <c:v>Don't know</c:v>
                </c:pt>
              </c:strCache>
            </c:strRef>
          </c:cat>
          <c:val>
            <c:numRef>
              <c:f>'[CII Consumer - Wave 13 and 14 report March 2024.xlsx]Insurance purchase channel'!$H$26:$H$31</c:f>
              <c:numCache>
                <c:formatCode>0%</c:formatCode>
                <c:ptCount val="6"/>
                <c:pt idx="0">
                  <c:v>0.38799999999999996</c:v>
                </c:pt>
                <c:pt idx="1">
                  <c:v>0.34799999999999998</c:v>
                </c:pt>
                <c:pt idx="2">
                  <c:v>9.3000000000000013E-2</c:v>
                </c:pt>
                <c:pt idx="3">
                  <c:v>8.5000000000000006E-2</c:v>
                </c:pt>
                <c:pt idx="4">
                  <c:v>7.6999999999999999E-2</c:v>
                </c:pt>
                <c:pt idx="5">
                  <c:v>9.0000000000000011E-3</c:v>
                </c:pt>
              </c:numCache>
            </c:numRef>
          </c:val>
          <c:extLst>
            <c:ext xmlns:c16="http://schemas.microsoft.com/office/drawing/2014/chart" uri="{C3380CC4-5D6E-409C-BE32-E72D297353CC}">
              <c16:uniqueId val="{00000000-0C78-4FF3-8D1A-BC5E82D0CAC5}"/>
            </c:ext>
          </c:extLst>
        </c:ser>
        <c:dLbls>
          <c:showLegendKey val="0"/>
          <c:showVal val="0"/>
          <c:showCatName val="0"/>
          <c:showSerName val="0"/>
          <c:showPercent val="0"/>
          <c:showBubbleSize val="0"/>
        </c:dLbls>
        <c:gapWidth val="50"/>
        <c:axId val="1777921071"/>
        <c:axId val="1722721583"/>
      </c:barChart>
      <c:catAx>
        <c:axId val="1777921071"/>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722721583"/>
        <c:crosses val="autoZero"/>
        <c:auto val="1"/>
        <c:lblAlgn val="ctr"/>
        <c:lblOffset val="100"/>
        <c:noMultiLvlLbl val="0"/>
      </c:catAx>
      <c:valAx>
        <c:axId val="1722721583"/>
        <c:scaling>
          <c:orientation val="minMax"/>
        </c:scaling>
        <c:delete val="1"/>
        <c:axPos val="t"/>
        <c:numFmt formatCode="0%" sourceLinked="1"/>
        <c:majorTickMark val="none"/>
        <c:minorTickMark val="none"/>
        <c:tickLblPos val="nextTo"/>
        <c:crossAx val="1777921071"/>
        <c:crosses val="autoZero"/>
        <c:crossBetween val="between"/>
      </c:valAx>
      <c:spPr>
        <a:noFill/>
        <a:ln>
          <a:noFill/>
        </a:ln>
        <a:effectLst/>
      </c:spPr>
    </c:plotArea>
    <c:plotVisOnly val="1"/>
    <c:dispBlanksAs val="gap"/>
    <c:showDLblsOverMax val="0"/>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1" i="0" u="none" strike="noStrike" kern="1200" spc="0" baseline="0">
              <a:solidFill>
                <a:schemeClr val="bg2"/>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50498862642169728"/>
          <c:y val="0.15232067510548522"/>
          <c:w val="0.43667804024496942"/>
          <c:h val="0.80126582278481018"/>
        </c:manualLayout>
      </c:layout>
      <c:barChart>
        <c:barDir val="bar"/>
        <c:grouping val="clustered"/>
        <c:varyColors val="0"/>
        <c:ser>
          <c:idx val="0"/>
          <c:order val="0"/>
          <c:tx>
            <c:strRef>
              <c:f>'189'!$C$30</c:f>
              <c:strCache>
                <c:ptCount val="1"/>
                <c:pt idx="0">
                  <c:v>Overall</c:v>
                </c:pt>
              </c:strCache>
            </c:strRef>
          </c:tx>
          <c:spPr>
            <a:solidFill>
              <a:schemeClr val="accent1"/>
            </a:solidFill>
            <a:ln>
              <a:noFill/>
            </a:ln>
            <a:effectLst/>
          </c:spPr>
          <c:invertIfNegative val="0"/>
          <c:dPt>
            <c:idx val="1"/>
            <c:invertIfNegative val="0"/>
            <c:bubble3D val="0"/>
            <c:spPr>
              <a:solidFill>
                <a:srgbClr val="93C01F"/>
              </a:solidFill>
              <a:ln>
                <a:noFill/>
              </a:ln>
              <a:effectLst/>
            </c:spPr>
            <c:extLst>
              <c:ext xmlns:c16="http://schemas.microsoft.com/office/drawing/2014/chart" uri="{C3380CC4-5D6E-409C-BE32-E72D297353CC}">
                <c16:uniqueId val="{00000001-5145-41D7-8F96-E41882B6E2DE}"/>
              </c:ext>
            </c:extLst>
          </c:dPt>
          <c:dPt>
            <c:idx val="2"/>
            <c:invertIfNegative val="0"/>
            <c:bubble3D val="0"/>
            <c:spPr>
              <a:solidFill>
                <a:srgbClr val="15ADD0"/>
              </a:solidFill>
              <a:ln>
                <a:noFill/>
              </a:ln>
              <a:effectLst/>
            </c:spPr>
            <c:extLst>
              <c:ext xmlns:c16="http://schemas.microsoft.com/office/drawing/2014/chart" uri="{C3380CC4-5D6E-409C-BE32-E72D297353CC}">
                <c16:uniqueId val="{00000002-5145-41D7-8F96-E41882B6E2DE}"/>
              </c:ext>
            </c:extLst>
          </c:dPt>
          <c:dPt>
            <c:idx val="3"/>
            <c:invertIfNegative val="0"/>
            <c:bubble3D val="0"/>
            <c:spPr>
              <a:solidFill>
                <a:srgbClr val="F9ED6F"/>
              </a:solidFill>
              <a:ln>
                <a:noFill/>
              </a:ln>
              <a:effectLst/>
            </c:spPr>
            <c:extLst>
              <c:ext xmlns:c16="http://schemas.microsoft.com/office/drawing/2014/chart" uri="{C3380CC4-5D6E-409C-BE32-E72D297353CC}">
                <c16:uniqueId val="{00000003-5145-41D7-8F96-E41882B6E2DE}"/>
              </c:ext>
            </c:extLst>
          </c:dPt>
          <c:dPt>
            <c:idx val="4"/>
            <c:invertIfNegative val="0"/>
            <c:bubble3D val="0"/>
            <c:spPr>
              <a:solidFill>
                <a:srgbClr val="AB588C"/>
              </a:solidFill>
              <a:ln>
                <a:noFill/>
              </a:ln>
              <a:effectLst/>
            </c:spPr>
            <c:extLst>
              <c:ext xmlns:c16="http://schemas.microsoft.com/office/drawing/2014/chart" uri="{C3380CC4-5D6E-409C-BE32-E72D297353CC}">
                <c16:uniqueId val="{00000004-5145-41D7-8F96-E41882B6E2DE}"/>
              </c:ext>
            </c:extLst>
          </c:dPt>
          <c:dPt>
            <c:idx val="5"/>
            <c:invertIfNegative val="0"/>
            <c:bubble3D val="0"/>
            <c:spPr>
              <a:solidFill>
                <a:srgbClr val="F5A03D"/>
              </a:solidFill>
              <a:ln>
                <a:noFill/>
              </a:ln>
              <a:effectLst/>
            </c:spPr>
            <c:extLst>
              <c:ext xmlns:c16="http://schemas.microsoft.com/office/drawing/2014/chart" uri="{C3380CC4-5D6E-409C-BE32-E72D297353CC}">
                <c16:uniqueId val="{00000005-5145-41D7-8F96-E41882B6E2DE}"/>
              </c:ext>
            </c:extLst>
          </c:dPt>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'189'!$B$31:$B$36</c:f>
              <c:strCache>
                <c:ptCount val="6"/>
                <c:pt idx="0">
                  <c:v>Price comparison site</c:v>
                </c:pt>
                <c:pt idx="1">
                  <c:v>Bought direct from provider</c:v>
                </c:pt>
                <c:pt idx="2">
                  <c:v>Insurance broker</c:v>
                </c:pt>
                <c:pt idx="3">
                  <c:v>Bank or building society</c:v>
                </c:pt>
                <c:pt idx="4">
                  <c:v>Other (retailer, through employer)</c:v>
                </c:pt>
                <c:pt idx="5">
                  <c:v>Don't know</c:v>
                </c:pt>
              </c:strCache>
            </c:strRef>
          </c:cat>
          <c:val>
            <c:numRef>
              <c:f>'189'!$C$31:$C$36</c:f>
              <c:numCache>
                <c:formatCode>0%</c:formatCode>
                <c:ptCount val="6"/>
                <c:pt idx="0">
                  <c:v>0.35</c:v>
                </c:pt>
                <c:pt idx="1">
                  <c:v>0.35</c:v>
                </c:pt>
                <c:pt idx="2">
                  <c:v>0.13</c:v>
                </c:pt>
                <c:pt idx="3">
                  <c:v>7.5848303389999996E-2</c:v>
                </c:pt>
                <c:pt idx="4">
                  <c:v>0.08</c:v>
                </c:pt>
                <c:pt idx="5">
                  <c:v>7.9840319400000005E-3</c:v>
                </c:pt>
              </c:numCache>
            </c:numRef>
          </c:val>
          <c:extLst>
            <c:ext xmlns:c16="http://schemas.microsoft.com/office/drawing/2014/chart" uri="{C3380CC4-5D6E-409C-BE32-E72D297353CC}">
              <c16:uniqueId val="{00000000-5145-41D7-8F96-E41882B6E2DE}"/>
            </c:ext>
          </c:extLst>
        </c:ser>
        <c:dLbls>
          <c:showLegendKey val="0"/>
          <c:showVal val="0"/>
          <c:showCatName val="0"/>
          <c:showSerName val="0"/>
          <c:showPercent val="0"/>
          <c:showBubbleSize val="0"/>
        </c:dLbls>
        <c:gapWidth val="60"/>
        <c:axId val="614320815"/>
        <c:axId val="614321231"/>
      </c:barChart>
      <c:catAx>
        <c:axId val="614320815"/>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614321231"/>
        <c:crosses val="autoZero"/>
        <c:auto val="1"/>
        <c:lblAlgn val="ctr"/>
        <c:lblOffset val="100"/>
        <c:noMultiLvlLbl val="0"/>
      </c:catAx>
      <c:valAx>
        <c:axId val="614321231"/>
        <c:scaling>
          <c:orientation val="minMax"/>
        </c:scaling>
        <c:delete val="1"/>
        <c:axPos val="t"/>
        <c:numFmt formatCode="0%" sourceLinked="1"/>
        <c:majorTickMark val="none"/>
        <c:minorTickMark val="none"/>
        <c:tickLblPos val="nextTo"/>
        <c:crossAx val="614320815"/>
        <c:crosses val="autoZero"/>
        <c:crossBetween val="between"/>
      </c:valAx>
      <c:spPr>
        <a:noFill/>
        <a:ln>
          <a:noFill/>
        </a:ln>
        <a:effectLst/>
      </c:spPr>
    </c:plotArea>
    <c:plotVisOnly val="1"/>
    <c:dispBlanksAs val="gap"/>
    <c:showDLblsOverMax val="0"/>
  </c:chart>
  <c:spPr>
    <a:noFill/>
    <a:ln>
      <a:noFill/>
    </a:ln>
    <a:effectLst/>
  </c:spPr>
  <c:txPr>
    <a:bodyPr/>
    <a:lstStyle/>
    <a:p>
      <a:pPr>
        <a:defRPr sz="1050">
          <a:latin typeface="Arial" panose="020B0604020202020204" pitchFamily="34" charset="0"/>
          <a:cs typeface="Arial" panose="020B0604020202020204" pitchFamily="34" charset="0"/>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bg2"/>
                </a:solidFill>
                <a:latin typeface="+mn-lt"/>
                <a:ea typeface="+mn-ea"/>
                <a:cs typeface="+mn-cs"/>
              </a:defRPr>
            </a:pPr>
            <a:r>
              <a:rPr lang="en-GB" b="1">
                <a:solidFill>
                  <a:schemeClr val="bg2"/>
                </a:solidFill>
              </a:rPr>
              <a:t>By</a:t>
            </a:r>
            <a:r>
              <a:rPr lang="en-GB" b="1" baseline="0">
                <a:solidFill>
                  <a:schemeClr val="bg2"/>
                </a:solidFill>
              </a:rPr>
              <a:t> Age</a:t>
            </a:r>
            <a:endParaRPr lang="en-GB" b="1">
              <a:solidFill>
                <a:schemeClr val="bg2"/>
              </a:solidFill>
            </a:endParaRP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bg2"/>
              </a:solidFill>
              <a:latin typeface="+mn-lt"/>
              <a:ea typeface="+mn-ea"/>
              <a:cs typeface="+mn-cs"/>
            </a:defRPr>
          </a:pPr>
          <a:endParaRPr lang="en-US"/>
        </a:p>
      </c:txPr>
    </c:title>
    <c:autoTitleDeleted val="0"/>
    <c:plotArea>
      <c:layout/>
      <c:barChart>
        <c:barDir val="col"/>
        <c:grouping val="clustered"/>
        <c:varyColors val="0"/>
        <c:ser>
          <c:idx val="0"/>
          <c:order val="0"/>
          <c:tx>
            <c:strRef>
              <c:f>'[CII Consumer Waves 12 and 13 - tables v1 (P).xlsx]172'!$H$27</c:f>
              <c:strCache>
                <c:ptCount val="1"/>
                <c:pt idx="0">
                  <c:v>18-34</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'[CII Consumer Waves 12 and 13 - tables v1 (P).xlsx]172'!$G$28:$G$33</c:f>
              <c:strCache>
                <c:ptCount val="6"/>
                <c:pt idx="0">
                  <c:v>Price comparison site</c:v>
                </c:pt>
                <c:pt idx="1">
                  <c:v>Bought direct from provider</c:v>
                </c:pt>
                <c:pt idx="2">
                  <c:v>Insurance broker</c:v>
                </c:pt>
                <c:pt idx="3">
                  <c:v>Bank or building society</c:v>
                </c:pt>
                <c:pt idx="4">
                  <c:v>Other (retailer, through employer)</c:v>
                </c:pt>
                <c:pt idx="5">
                  <c:v>Don't know</c:v>
                </c:pt>
              </c:strCache>
            </c:strRef>
          </c:cat>
          <c:val>
            <c:numRef>
              <c:f>'[CII Consumer Waves 12 and 13 - tables v1 (P).xlsx]172'!$H$28:$H$33</c:f>
              <c:numCache>
                <c:formatCode>0%</c:formatCode>
                <c:ptCount val="6"/>
                <c:pt idx="0">
                  <c:v>0.27838827839000002</c:v>
                </c:pt>
                <c:pt idx="1">
                  <c:v>0.27838827839000002</c:v>
                </c:pt>
                <c:pt idx="2">
                  <c:v>0.20146520146999999</c:v>
                </c:pt>
                <c:pt idx="3">
                  <c:v>8.4249084249999995E-2</c:v>
                </c:pt>
                <c:pt idx="4">
                  <c:v>0.15</c:v>
                </c:pt>
                <c:pt idx="5">
                  <c:v>1.0989010990000001E-2</c:v>
                </c:pt>
              </c:numCache>
            </c:numRef>
          </c:val>
          <c:extLst>
            <c:ext xmlns:c16="http://schemas.microsoft.com/office/drawing/2014/chart" uri="{C3380CC4-5D6E-409C-BE32-E72D297353CC}">
              <c16:uniqueId val="{00000000-6A41-49B6-8E9E-8DED49A41B44}"/>
            </c:ext>
          </c:extLst>
        </c:ser>
        <c:ser>
          <c:idx val="1"/>
          <c:order val="1"/>
          <c:tx>
            <c:strRef>
              <c:f>'[CII Consumer Waves 12 and 13 - tables v1 (P).xlsx]172'!$I$27</c:f>
              <c:strCache>
                <c:ptCount val="1"/>
                <c:pt idx="0">
                  <c:v>35-54</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'[CII Consumer Waves 12 and 13 - tables v1 (P).xlsx]172'!$G$28:$G$33</c:f>
              <c:strCache>
                <c:ptCount val="6"/>
                <c:pt idx="0">
                  <c:v>Price comparison site</c:v>
                </c:pt>
                <c:pt idx="1">
                  <c:v>Bought direct from provider</c:v>
                </c:pt>
                <c:pt idx="2">
                  <c:v>Insurance broker</c:v>
                </c:pt>
                <c:pt idx="3">
                  <c:v>Bank or building society</c:v>
                </c:pt>
                <c:pt idx="4">
                  <c:v>Other (retailer, through employer)</c:v>
                </c:pt>
                <c:pt idx="5">
                  <c:v>Don't know</c:v>
                </c:pt>
              </c:strCache>
            </c:strRef>
          </c:cat>
          <c:val>
            <c:numRef>
              <c:f>'[CII Consumer Waves 12 and 13 - tables v1 (P).xlsx]172'!$I$28:$I$33</c:f>
              <c:numCache>
                <c:formatCode>0%</c:formatCode>
                <c:ptCount val="6"/>
                <c:pt idx="0">
                  <c:v>0.37910447760999999</c:v>
                </c:pt>
                <c:pt idx="1">
                  <c:v>0.28955223880999997</c:v>
                </c:pt>
                <c:pt idx="2">
                  <c:v>0.17313432836000001</c:v>
                </c:pt>
                <c:pt idx="3">
                  <c:v>6.865671642E-2</c:v>
                </c:pt>
                <c:pt idx="4">
                  <c:v>0.09</c:v>
                </c:pt>
                <c:pt idx="5">
                  <c:v>2.9850746299999995E-3</c:v>
                </c:pt>
              </c:numCache>
            </c:numRef>
          </c:val>
          <c:extLst>
            <c:ext xmlns:c16="http://schemas.microsoft.com/office/drawing/2014/chart" uri="{C3380CC4-5D6E-409C-BE32-E72D297353CC}">
              <c16:uniqueId val="{00000001-6A41-49B6-8E9E-8DED49A41B44}"/>
            </c:ext>
          </c:extLst>
        </c:ser>
        <c:ser>
          <c:idx val="2"/>
          <c:order val="2"/>
          <c:tx>
            <c:strRef>
              <c:f>'[CII Consumer Waves 12 and 13 - tables v1 (P).xlsx]172'!$J$27</c:f>
              <c:strCache>
                <c:ptCount val="1"/>
                <c:pt idx="0">
                  <c:v>55+</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'[CII Consumer Waves 12 and 13 - tables v1 (P).xlsx]172'!$G$28:$G$33</c:f>
              <c:strCache>
                <c:ptCount val="6"/>
                <c:pt idx="0">
                  <c:v>Price comparison site</c:v>
                </c:pt>
                <c:pt idx="1">
                  <c:v>Bought direct from provider</c:v>
                </c:pt>
                <c:pt idx="2">
                  <c:v>Insurance broker</c:v>
                </c:pt>
                <c:pt idx="3">
                  <c:v>Bank or building society</c:v>
                </c:pt>
                <c:pt idx="4">
                  <c:v>Other (retailer, through employer)</c:v>
                </c:pt>
                <c:pt idx="5">
                  <c:v>Don't know</c:v>
                </c:pt>
              </c:strCache>
            </c:strRef>
          </c:cat>
          <c:val>
            <c:numRef>
              <c:f>'[CII Consumer Waves 12 and 13 - tables v1 (P).xlsx]172'!$J$28:$J$33</c:f>
              <c:numCache>
                <c:formatCode>0%</c:formatCode>
                <c:ptCount val="6"/>
                <c:pt idx="0">
                  <c:v>0.35969387754999999</c:v>
                </c:pt>
                <c:pt idx="1">
                  <c:v>0.45663265306</c:v>
                </c:pt>
                <c:pt idx="2">
                  <c:v>4.0816326529999995E-2</c:v>
                </c:pt>
                <c:pt idx="3">
                  <c:v>9.1836734690000005E-2</c:v>
                </c:pt>
                <c:pt idx="4">
                  <c:v>0.04</c:v>
                </c:pt>
                <c:pt idx="5">
                  <c:v>1.2755102039999999E-2</c:v>
                </c:pt>
              </c:numCache>
            </c:numRef>
          </c:val>
          <c:extLst>
            <c:ext xmlns:c16="http://schemas.microsoft.com/office/drawing/2014/chart" uri="{C3380CC4-5D6E-409C-BE32-E72D297353CC}">
              <c16:uniqueId val="{00000002-6A41-49B6-8E9E-8DED49A41B44}"/>
            </c:ext>
          </c:extLst>
        </c:ser>
        <c:dLbls>
          <c:showLegendKey val="0"/>
          <c:showVal val="0"/>
          <c:showCatName val="0"/>
          <c:showSerName val="0"/>
          <c:showPercent val="0"/>
          <c:showBubbleSize val="0"/>
        </c:dLbls>
        <c:gapWidth val="219"/>
        <c:overlap val="-15"/>
        <c:axId val="1986060799"/>
        <c:axId val="1801216"/>
      </c:barChart>
      <c:catAx>
        <c:axId val="19860607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801216"/>
        <c:crosses val="autoZero"/>
        <c:auto val="1"/>
        <c:lblAlgn val="ctr"/>
        <c:lblOffset val="100"/>
        <c:noMultiLvlLbl val="0"/>
      </c:catAx>
      <c:valAx>
        <c:axId val="1801216"/>
        <c:scaling>
          <c:orientation val="minMax"/>
        </c:scaling>
        <c:delete val="1"/>
        <c:axPos val="l"/>
        <c:numFmt formatCode="0%" sourceLinked="1"/>
        <c:majorTickMark val="none"/>
        <c:minorTickMark val="none"/>
        <c:tickLblPos val="nextTo"/>
        <c:crossAx val="198606079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rgbClr val="008265"/>
                </a:solidFill>
                <a:latin typeface="Arial" panose="020B0604020202020204" pitchFamily="34" charset="0"/>
                <a:ea typeface="+mn-ea"/>
                <a:cs typeface="Arial" panose="020B0604020202020204" pitchFamily="34" charset="0"/>
              </a:defRPr>
            </a:pPr>
            <a:r>
              <a:rPr lang="en-US" b="1">
                <a:solidFill>
                  <a:srgbClr val="008265"/>
                </a:solidFill>
              </a:rPr>
              <a:t>By Age</a:t>
            </a:r>
          </a:p>
        </c:rich>
      </c:tx>
      <c:overlay val="0"/>
      <c:spPr>
        <a:noFill/>
        <a:ln>
          <a:noFill/>
        </a:ln>
        <a:effectLst/>
      </c:spPr>
      <c:txPr>
        <a:bodyPr rot="0" spcFirstLastPara="1" vertOverflow="ellipsis" vert="horz" wrap="square" anchor="ctr" anchorCtr="1"/>
        <a:lstStyle/>
        <a:p>
          <a:pPr>
            <a:defRPr sz="1400" b="1" i="0" u="none" strike="noStrike" kern="1200" spc="0" baseline="0">
              <a:solidFill>
                <a:srgbClr val="008265"/>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0"/>
          <c:order val="0"/>
          <c:tx>
            <c:strRef>
              <c:f>'[CII Consumer Waves 13 and 14 - tables v1 (P).xlsx]183'!$L$25</c:f>
              <c:strCache>
                <c:ptCount val="1"/>
                <c:pt idx="0">
                  <c:v>18-34</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'[CII Consumer Waves 13 and 14 - tables v1 (P).xlsx]183'!$K$26:$K$31</c:f>
              <c:strCache>
                <c:ptCount val="6"/>
                <c:pt idx="0">
                  <c:v>Price comparison site</c:v>
                </c:pt>
                <c:pt idx="1">
                  <c:v>Bought direct from provider</c:v>
                </c:pt>
                <c:pt idx="2">
                  <c:v>Insurance broker</c:v>
                </c:pt>
                <c:pt idx="3">
                  <c:v>Bank or building society</c:v>
                </c:pt>
                <c:pt idx="4">
                  <c:v>Other (retailer, through employer)</c:v>
                </c:pt>
                <c:pt idx="5">
                  <c:v>Don't know</c:v>
                </c:pt>
              </c:strCache>
            </c:strRef>
          </c:cat>
          <c:val>
            <c:numRef>
              <c:f>'[CII Consumer Waves 13 and 14 - tables v1 (P).xlsx]183'!$L$26:$L$31</c:f>
              <c:numCache>
                <c:formatCode>0%</c:formatCode>
                <c:ptCount val="6"/>
                <c:pt idx="0">
                  <c:v>0.32624113474999999</c:v>
                </c:pt>
                <c:pt idx="1">
                  <c:v>0.29432624114</c:v>
                </c:pt>
                <c:pt idx="2">
                  <c:v>0.13475177305</c:v>
                </c:pt>
                <c:pt idx="3">
                  <c:v>7.8014184400000006E-2</c:v>
                </c:pt>
                <c:pt idx="4">
                  <c:v>0.15602836880000001</c:v>
                </c:pt>
                <c:pt idx="5">
                  <c:v>1.0638297870000001E-2</c:v>
                </c:pt>
              </c:numCache>
            </c:numRef>
          </c:val>
          <c:extLst>
            <c:ext xmlns:c16="http://schemas.microsoft.com/office/drawing/2014/chart" uri="{C3380CC4-5D6E-409C-BE32-E72D297353CC}">
              <c16:uniqueId val="{00000000-92ED-4B8A-BCDE-9AECA2FBC23D}"/>
            </c:ext>
          </c:extLst>
        </c:ser>
        <c:ser>
          <c:idx val="1"/>
          <c:order val="1"/>
          <c:tx>
            <c:strRef>
              <c:f>'[CII Consumer Waves 13 and 14 - tables v1 (P).xlsx]183'!$M$25</c:f>
              <c:strCache>
                <c:ptCount val="1"/>
                <c:pt idx="0">
                  <c:v>35-54</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'[CII Consumer Waves 13 and 14 - tables v1 (P).xlsx]183'!$K$26:$K$31</c:f>
              <c:strCache>
                <c:ptCount val="6"/>
                <c:pt idx="0">
                  <c:v>Price comparison site</c:v>
                </c:pt>
                <c:pt idx="1">
                  <c:v>Bought direct from provider</c:v>
                </c:pt>
                <c:pt idx="2">
                  <c:v>Insurance broker</c:v>
                </c:pt>
                <c:pt idx="3">
                  <c:v>Bank or building society</c:v>
                </c:pt>
                <c:pt idx="4">
                  <c:v>Other (retailer, through employer)</c:v>
                </c:pt>
                <c:pt idx="5">
                  <c:v>Don't know</c:v>
                </c:pt>
              </c:strCache>
            </c:strRef>
          </c:cat>
          <c:val>
            <c:numRef>
              <c:f>'[CII Consumer Waves 13 and 14 - tables v1 (P).xlsx]183'!$M$26:$M$31</c:f>
              <c:numCache>
                <c:formatCode>0%</c:formatCode>
                <c:ptCount val="6"/>
                <c:pt idx="0">
                  <c:v>0.46130952381000001</c:v>
                </c:pt>
                <c:pt idx="1">
                  <c:v>0.26190476191000001</c:v>
                </c:pt>
                <c:pt idx="2">
                  <c:v>0.12202380952</c:v>
                </c:pt>
                <c:pt idx="3">
                  <c:v>7.7380952379999993E-2</c:v>
                </c:pt>
                <c:pt idx="4">
                  <c:v>7.142857142999999E-2</c:v>
                </c:pt>
                <c:pt idx="5">
                  <c:v>5.9523809499999998E-3</c:v>
                </c:pt>
              </c:numCache>
            </c:numRef>
          </c:val>
          <c:extLst>
            <c:ext xmlns:c16="http://schemas.microsoft.com/office/drawing/2014/chart" uri="{C3380CC4-5D6E-409C-BE32-E72D297353CC}">
              <c16:uniqueId val="{00000001-92ED-4B8A-BCDE-9AECA2FBC23D}"/>
            </c:ext>
          </c:extLst>
        </c:ser>
        <c:ser>
          <c:idx val="2"/>
          <c:order val="2"/>
          <c:tx>
            <c:strRef>
              <c:f>'[CII Consumer Waves 13 and 14 - tables v1 (P).xlsx]183'!$N$25</c:f>
              <c:strCache>
                <c:ptCount val="1"/>
                <c:pt idx="0">
                  <c:v>55+</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'[CII Consumer Waves 13 and 14 - tables v1 (P).xlsx]183'!$K$26:$K$31</c:f>
              <c:strCache>
                <c:ptCount val="6"/>
                <c:pt idx="0">
                  <c:v>Price comparison site</c:v>
                </c:pt>
                <c:pt idx="1">
                  <c:v>Bought direct from provider</c:v>
                </c:pt>
                <c:pt idx="2">
                  <c:v>Insurance broker</c:v>
                </c:pt>
                <c:pt idx="3">
                  <c:v>Bank or building society</c:v>
                </c:pt>
                <c:pt idx="4">
                  <c:v>Other (retailer, through employer)</c:v>
                </c:pt>
                <c:pt idx="5">
                  <c:v>Don't know</c:v>
                </c:pt>
              </c:strCache>
            </c:strRef>
          </c:cat>
          <c:val>
            <c:numRef>
              <c:f>'[CII Consumer Waves 13 and 14 - tables v1 (P).xlsx]183'!$N$26:$N$31</c:f>
              <c:numCache>
                <c:formatCode>0%</c:formatCode>
                <c:ptCount val="6"/>
                <c:pt idx="0">
                  <c:v>0.36910994763999999</c:v>
                </c:pt>
                <c:pt idx="1">
                  <c:v>0.46335078533999996</c:v>
                </c:pt>
                <c:pt idx="2">
                  <c:v>3.6649214659999999E-2</c:v>
                </c:pt>
                <c:pt idx="3">
                  <c:v>9.6858638740000003E-2</c:v>
                </c:pt>
                <c:pt idx="4">
                  <c:v>2.356020943E-2</c:v>
                </c:pt>
                <c:pt idx="5">
                  <c:v>1.0471204190000001E-2</c:v>
                </c:pt>
              </c:numCache>
            </c:numRef>
          </c:val>
          <c:extLst>
            <c:ext xmlns:c16="http://schemas.microsoft.com/office/drawing/2014/chart" uri="{C3380CC4-5D6E-409C-BE32-E72D297353CC}">
              <c16:uniqueId val="{00000002-92ED-4B8A-BCDE-9AECA2FBC23D}"/>
            </c:ext>
          </c:extLst>
        </c:ser>
        <c:dLbls>
          <c:showLegendKey val="0"/>
          <c:showVal val="0"/>
          <c:showCatName val="0"/>
          <c:showSerName val="0"/>
          <c:showPercent val="0"/>
          <c:showBubbleSize val="0"/>
        </c:dLbls>
        <c:gapWidth val="219"/>
        <c:overlap val="-13"/>
        <c:axId val="1986074239"/>
        <c:axId val="1803696"/>
      </c:barChart>
      <c:catAx>
        <c:axId val="19860742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803696"/>
        <c:crosses val="autoZero"/>
        <c:auto val="1"/>
        <c:lblAlgn val="ctr"/>
        <c:lblOffset val="100"/>
        <c:noMultiLvlLbl val="0"/>
      </c:catAx>
      <c:valAx>
        <c:axId val="1803696"/>
        <c:scaling>
          <c:orientation val="minMax"/>
        </c:scaling>
        <c:delete val="1"/>
        <c:axPos val="l"/>
        <c:numFmt formatCode="0%" sourceLinked="1"/>
        <c:majorTickMark val="none"/>
        <c:minorTickMark val="none"/>
        <c:tickLblPos val="nextTo"/>
        <c:crossAx val="198607423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6534776902887142E-2"/>
          <c:y val="2.5428331875182269E-2"/>
          <c:w val="0.94270550304796519"/>
          <c:h val="0.95577579691026193"/>
        </c:manualLayout>
      </c:layout>
      <c:bubbleChart>
        <c:varyColors val="0"/>
        <c:ser>
          <c:idx val="2"/>
          <c:order val="0"/>
          <c:tx>
            <c:strRef>
              <c:f>'[CII Consumer - Wave 13 and 14 report March 2024.xlsx]Opp. score by theme'!$B$4</c:f>
              <c:strCache>
                <c:ptCount val="1"/>
                <c:pt idx="0">
                  <c:v>Loyalty</c:v>
                </c:pt>
              </c:strCache>
            </c:strRef>
          </c:tx>
          <c:spPr>
            <a:solidFill>
              <a:srgbClr val="008265"/>
            </a:solidFill>
            <a:ln w="25400">
              <a:noFill/>
            </a:ln>
            <a:effectLst/>
          </c:spPr>
          <c:invertIfNegative val="0"/>
          <c:dLbls>
            <c:dLbl>
              <c:idx val="0"/>
              <c:layout>
                <c:manualLayout>
                  <c:x val="-5.0802578249147428E-3"/>
                  <c:y val="1.4633356832917862E-2"/>
                </c:manualLayout>
              </c:layout>
              <c:dLblPos val="r"/>
              <c:showLegendKey val="1"/>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0-777A-4F61-BED9-CB2F82FA3ADA}"/>
                </c:ext>
              </c:extLst>
            </c:dLbl>
            <c:spPr>
              <a:noFill/>
              <a:ln>
                <a:noFill/>
              </a:ln>
              <a:effectLst/>
            </c:spPr>
            <c:txPr>
              <a:bodyPr rot="0" spcFirstLastPara="1" vertOverflow="ellipsis" vert="horz" wrap="square" lIns="38100" tIns="19050" rIns="38100" bIns="19050" anchor="ctr" anchorCtr="0">
                <a:spAutoFit/>
              </a:bodyPr>
              <a:lstStyle/>
              <a:p>
                <a:pPr algn="ctr">
                  <a:defRPr lang="en-GB"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t"/>
            <c:showLegendKey val="1"/>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'[CII Consumer - Wave 13 and 14 report March 2024.xlsx]Opp. score by theme'!$C$4</c:f>
              <c:numCache>
                <c:formatCode>0.00</c:formatCode>
                <c:ptCount val="1"/>
                <c:pt idx="0">
                  <c:v>6.78</c:v>
                </c:pt>
              </c:numCache>
            </c:numRef>
          </c:xVal>
          <c:yVal>
            <c:numRef>
              <c:f>'[CII Consumer - Wave 13 and 14 report March 2024.xlsx]Opp. score by theme'!$D$4</c:f>
              <c:numCache>
                <c:formatCode>0.00</c:formatCode>
                <c:ptCount val="1"/>
                <c:pt idx="0">
                  <c:v>2.9722090759999999</c:v>
                </c:pt>
              </c:numCache>
            </c:numRef>
          </c:yVal>
          <c:bubbleSize>
            <c:numRef>
              <c:f>'[CII Consumer - Wave 13 and 14 report March 2024.xlsx]Opp. score by theme'!$E$4</c:f>
              <c:numCache>
                <c:formatCode>0.00</c:formatCode>
                <c:ptCount val="1"/>
                <c:pt idx="0">
                  <c:v>10.587790925</c:v>
                </c:pt>
              </c:numCache>
            </c:numRef>
          </c:bubbleSize>
          <c:bubble3D val="0"/>
          <c:extLst>
            <c:ext xmlns:c16="http://schemas.microsoft.com/office/drawing/2014/chart" uri="{C3380CC4-5D6E-409C-BE32-E72D297353CC}">
              <c16:uniqueId val="{00000001-777A-4F61-BED9-CB2F82FA3ADA}"/>
            </c:ext>
          </c:extLst>
        </c:ser>
        <c:ser>
          <c:idx val="0"/>
          <c:order val="1"/>
          <c:tx>
            <c:strRef>
              <c:f>'[CII Consumer - Wave 13 and 14 report March 2024.xlsx]Opp. score by theme'!$B$5</c:f>
              <c:strCache>
                <c:ptCount val="1"/>
                <c:pt idx="0">
                  <c:v>Confidence</c:v>
                </c:pt>
              </c:strCache>
            </c:strRef>
          </c:tx>
          <c:spPr>
            <a:solidFill>
              <a:srgbClr val="AB588C"/>
            </a:solidFill>
            <a:ln w="25400">
              <a:noFill/>
            </a:ln>
            <a:effectLst/>
          </c:spPr>
          <c:invertIfNegative val="0"/>
          <c:dLbls>
            <c:dLbl>
              <c:idx val="0"/>
              <c:layout>
                <c:manualLayout>
                  <c:x val="-6.0201528436705738E-2"/>
                  <c:y val="7.1623093376673108E-2"/>
                </c:manualLayout>
              </c:layout>
              <c:dLblPos val="r"/>
              <c:showLegendKey val="1"/>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2-777A-4F61-BED9-CB2F82FA3ADA}"/>
                </c:ext>
              </c:extLst>
            </c:dLbl>
            <c:spPr>
              <a:noFill/>
              <a:ln>
                <a:noFill/>
              </a:ln>
              <a:effectLst/>
            </c:spPr>
            <c:txPr>
              <a:bodyPr rot="0" spcFirstLastPara="1" vertOverflow="ellipsis" vert="horz" wrap="square" lIns="38100" tIns="19050" rIns="38100" bIns="19050" anchor="ctr" anchorCtr="0">
                <a:spAutoFit/>
              </a:bodyPr>
              <a:lstStyle/>
              <a:p>
                <a:pPr algn="ctr">
                  <a:defRPr lang="en-GB"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r"/>
            <c:showLegendKey val="1"/>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'[CII Consumer - Wave 13 and 14 report March 2024.xlsx]Opp. score by theme'!$C$5</c:f>
              <c:numCache>
                <c:formatCode>0.00</c:formatCode>
                <c:ptCount val="1"/>
                <c:pt idx="0">
                  <c:v>7.2922222220000004</c:v>
                </c:pt>
              </c:numCache>
            </c:numRef>
          </c:xVal>
          <c:yVal>
            <c:numRef>
              <c:f>'[CII Consumer - Wave 13 and 14 report March 2024.xlsx]Opp. score by theme'!$D$5</c:f>
              <c:numCache>
                <c:formatCode>0.00</c:formatCode>
                <c:ptCount val="1"/>
                <c:pt idx="0">
                  <c:v>6.1480836679999999</c:v>
                </c:pt>
              </c:numCache>
            </c:numRef>
          </c:yVal>
          <c:bubbleSize>
            <c:numRef>
              <c:f>'[CII Consumer - Wave 13 and 14 report March 2024.xlsx]Opp. score by theme'!$E$5</c:f>
              <c:numCache>
                <c:formatCode>0.00</c:formatCode>
                <c:ptCount val="1"/>
                <c:pt idx="0">
                  <c:v>8.4363607770000009</c:v>
                </c:pt>
              </c:numCache>
            </c:numRef>
          </c:bubbleSize>
          <c:bubble3D val="0"/>
          <c:extLst>
            <c:ext xmlns:c16="http://schemas.microsoft.com/office/drawing/2014/chart" uri="{C3380CC4-5D6E-409C-BE32-E72D297353CC}">
              <c16:uniqueId val="{00000003-777A-4F61-BED9-CB2F82FA3ADA}"/>
            </c:ext>
          </c:extLst>
        </c:ser>
        <c:ser>
          <c:idx val="1"/>
          <c:order val="2"/>
          <c:tx>
            <c:strRef>
              <c:f>'[CII Consumer - Wave 13 and 14 report March 2024.xlsx]Opp. score by theme'!$B$6</c:f>
              <c:strCache>
                <c:ptCount val="1"/>
                <c:pt idx="0">
                  <c:v>Respect (claims)</c:v>
                </c:pt>
              </c:strCache>
            </c:strRef>
          </c:tx>
          <c:spPr>
            <a:solidFill>
              <a:srgbClr val="F9ED6F"/>
            </a:solidFill>
            <a:ln w="25400">
              <a:noFill/>
            </a:ln>
            <a:effectLst/>
          </c:spPr>
          <c:invertIfNegative val="0"/>
          <c:dLbls>
            <c:dLbl>
              <c:idx val="0"/>
              <c:layout>
                <c:manualLayout>
                  <c:x val="-2.4178444571400183E-3"/>
                  <c:y val="2.3488104912152884E-2"/>
                </c:manualLayout>
              </c:layout>
              <c:dLblPos val="r"/>
              <c:showLegendKey val="1"/>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4-777A-4F61-BED9-CB2F82FA3ADA}"/>
                </c:ext>
              </c:extLst>
            </c:dLbl>
            <c:spPr>
              <a:noFill/>
              <a:ln>
                <a:noFill/>
              </a:ln>
              <a:effectLst/>
            </c:spPr>
            <c:txPr>
              <a:bodyPr rot="0" spcFirstLastPara="1" vertOverflow="ellipsis" vert="horz" wrap="square" lIns="38100" tIns="19050" rIns="38100" bIns="19050" anchor="ctr" anchorCtr="0">
                <a:spAutoFit/>
              </a:bodyPr>
              <a:lstStyle/>
              <a:p>
                <a:pPr algn="ctr">
                  <a:defRPr lang="en-GB"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t"/>
            <c:showLegendKey val="1"/>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'[CII Consumer - Wave 13 and 14 report March 2024.xlsx]Opp. score by theme'!$C$6</c:f>
              <c:numCache>
                <c:formatCode>0.00</c:formatCode>
                <c:ptCount val="1"/>
                <c:pt idx="0">
                  <c:v>7.3131313130000004</c:v>
                </c:pt>
              </c:numCache>
            </c:numRef>
          </c:xVal>
          <c:yVal>
            <c:numRef>
              <c:f>'[CII Consumer - Wave 13 and 14 report March 2024.xlsx]Opp. score by theme'!$D$6</c:f>
              <c:numCache>
                <c:formatCode>0.00</c:formatCode>
                <c:ptCount val="1"/>
                <c:pt idx="0">
                  <c:v>6.576821818</c:v>
                </c:pt>
              </c:numCache>
            </c:numRef>
          </c:yVal>
          <c:bubbleSize>
            <c:numRef>
              <c:f>'[CII Consumer - Wave 13 and 14 report March 2024.xlsx]Opp. score by theme'!$E$6</c:f>
              <c:numCache>
                <c:formatCode>0.00</c:formatCode>
                <c:ptCount val="1"/>
                <c:pt idx="0">
                  <c:v>8.0494408079999999</c:v>
                </c:pt>
              </c:numCache>
            </c:numRef>
          </c:bubbleSize>
          <c:bubble3D val="0"/>
          <c:extLst>
            <c:ext xmlns:c16="http://schemas.microsoft.com/office/drawing/2014/chart" uri="{C3380CC4-5D6E-409C-BE32-E72D297353CC}">
              <c16:uniqueId val="{00000005-777A-4F61-BED9-CB2F82FA3ADA}"/>
            </c:ext>
          </c:extLst>
        </c:ser>
        <c:ser>
          <c:idx val="3"/>
          <c:order val="3"/>
          <c:tx>
            <c:strRef>
              <c:f>'[CII Consumer - Wave 13 and 14 report March 2024.xlsx]Opp. score by theme'!$B$7</c:f>
              <c:strCache>
                <c:ptCount val="1"/>
                <c:pt idx="0">
                  <c:v>Speed (claims)</c:v>
                </c:pt>
              </c:strCache>
            </c:strRef>
          </c:tx>
          <c:spPr>
            <a:solidFill>
              <a:srgbClr val="15ADD0"/>
            </a:solidFill>
            <a:ln w="25400">
              <a:noFill/>
            </a:ln>
            <a:effectLst/>
          </c:spPr>
          <c:invertIfNegative val="0"/>
          <c:dLbls>
            <c:dLbl>
              <c:idx val="0"/>
              <c:layout>
                <c:manualLayout>
                  <c:x val="1.8598408637406128E-2"/>
                  <c:y val="1.0836252230037082E-2"/>
                </c:manualLayout>
              </c:layout>
              <c:dLblPos val="r"/>
              <c:showLegendKey val="1"/>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6-777A-4F61-BED9-CB2F82FA3ADA}"/>
                </c:ext>
              </c:extLst>
            </c:dLbl>
            <c:spPr>
              <a:noFill/>
              <a:ln>
                <a:noFill/>
              </a:ln>
              <a:effectLst/>
            </c:spPr>
            <c:txPr>
              <a:bodyPr rot="0" spcFirstLastPara="1" vertOverflow="ellipsis" vert="horz" wrap="square" lIns="38100" tIns="19050" rIns="38100" bIns="19050" anchor="ctr" anchorCtr="0">
                <a:spAutoFit/>
              </a:bodyPr>
              <a:lstStyle/>
              <a:p>
                <a:pPr algn="ctr">
                  <a:defRPr lang="en-GB"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r"/>
            <c:showLegendKey val="1"/>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'[CII Consumer - Wave 13 and 14 report March 2024.xlsx]Opp. score by theme'!$C$7</c:f>
              <c:numCache>
                <c:formatCode>0.00</c:formatCode>
                <c:ptCount val="1"/>
                <c:pt idx="0">
                  <c:v>7.3636363640000004</c:v>
                </c:pt>
              </c:numCache>
            </c:numRef>
          </c:xVal>
          <c:yVal>
            <c:numRef>
              <c:f>'[CII Consumer - Wave 13 and 14 report March 2024.xlsx]Opp. score by theme'!$D$7</c:f>
              <c:numCache>
                <c:formatCode>0.00</c:formatCode>
                <c:ptCount val="1"/>
                <c:pt idx="0">
                  <c:v>7.0134826410000004</c:v>
                </c:pt>
              </c:numCache>
            </c:numRef>
          </c:yVal>
          <c:bubbleSize>
            <c:numRef>
              <c:f>'[CII Consumer - Wave 13 and 14 report March 2024.xlsx]Opp. score by theme'!$E$7</c:f>
              <c:numCache>
                <c:formatCode>0.00</c:formatCode>
                <c:ptCount val="1"/>
                <c:pt idx="0">
                  <c:v>7.7137900860000004</c:v>
                </c:pt>
              </c:numCache>
            </c:numRef>
          </c:bubbleSize>
          <c:bubble3D val="0"/>
          <c:extLst>
            <c:ext xmlns:c16="http://schemas.microsoft.com/office/drawing/2014/chart" uri="{C3380CC4-5D6E-409C-BE32-E72D297353CC}">
              <c16:uniqueId val="{00000007-777A-4F61-BED9-CB2F82FA3ADA}"/>
            </c:ext>
          </c:extLst>
        </c:ser>
        <c:ser>
          <c:idx val="4"/>
          <c:order val="4"/>
          <c:tx>
            <c:strRef>
              <c:f>'[CII Consumer - Wave 13 and 14 report March 2024.xlsx]Opp. score by theme'!$B$8</c:f>
              <c:strCache>
                <c:ptCount val="1"/>
                <c:pt idx="0">
                  <c:v>Ease</c:v>
                </c:pt>
              </c:strCache>
            </c:strRef>
          </c:tx>
          <c:spPr>
            <a:solidFill>
              <a:srgbClr val="92D1B3"/>
            </a:solidFill>
            <a:ln w="25400">
              <a:noFill/>
            </a:ln>
            <a:effectLst/>
          </c:spPr>
          <c:invertIfNegative val="0"/>
          <c:dLbls>
            <c:dLbl>
              <c:idx val="0"/>
              <c:layout>
                <c:manualLayout>
                  <c:x val="-0.18327396772564319"/>
                  <c:y val="-9.2665489767515721E-2"/>
                </c:manualLayout>
              </c:layout>
              <c:dLblPos val="r"/>
              <c:showLegendKey val="1"/>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8-777A-4F61-BED9-CB2F82FA3ADA}"/>
                </c:ext>
              </c:extLst>
            </c:dLbl>
            <c:spPr>
              <a:noFill/>
              <a:ln>
                <a:noFill/>
              </a:ln>
              <a:effectLst/>
            </c:spPr>
            <c:txPr>
              <a:bodyPr rot="0" spcFirstLastPara="1" vertOverflow="ellipsis" vert="horz" wrap="square" lIns="38100" tIns="19050" rIns="38100" bIns="19050" anchor="ctr" anchorCtr="0">
                <a:spAutoFit/>
              </a:bodyPr>
              <a:lstStyle/>
              <a:p>
                <a:pPr algn="ctr">
                  <a:defRPr lang="en-GB"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b"/>
            <c:showLegendKey val="1"/>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'[CII Consumer - Wave 13 and 14 report March 2024.xlsx]Opp. score by theme'!$C$8</c:f>
              <c:numCache>
                <c:formatCode>0.00</c:formatCode>
                <c:ptCount val="1"/>
                <c:pt idx="0">
                  <c:v>7.0185714289999996</c:v>
                </c:pt>
              </c:numCache>
            </c:numRef>
          </c:xVal>
          <c:yVal>
            <c:numRef>
              <c:f>'[CII Consumer - Wave 13 and 14 report March 2024.xlsx]Opp. score by theme'!$D$8</c:f>
              <c:numCache>
                <c:formatCode>0.00</c:formatCode>
                <c:ptCount val="1"/>
                <c:pt idx="0">
                  <c:v>6.684761806</c:v>
                </c:pt>
              </c:numCache>
            </c:numRef>
          </c:yVal>
          <c:bubbleSize>
            <c:numRef>
              <c:f>'[CII Consumer - Wave 13 and 14 report March 2024.xlsx]Opp. score by theme'!$E$8</c:f>
              <c:numCache>
                <c:formatCode>0.00</c:formatCode>
                <c:ptCount val="1"/>
                <c:pt idx="0">
                  <c:v>7.3523810510000001</c:v>
                </c:pt>
              </c:numCache>
            </c:numRef>
          </c:bubbleSize>
          <c:bubble3D val="0"/>
          <c:extLst>
            <c:ext xmlns:c16="http://schemas.microsoft.com/office/drawing/2014/chart" uri="{C3380CC4-5D6E-409C-BE32-E72D297353CC}">
              <c16:uniqueId val="{00000009-777A-4F61-BED9-CB2F82FA3ADA}"/>
            </c:ext>
          </c:extLst>
        </c:ser>
        <c:ser>
          <c:idx val="5"/>
          <c:order val="5"/>
          <c:tx>
            <c:strRef>
              <c:f>'[CII Consumer - Wave 13 and 14 report March 2024.xlsx]Opp. score by theme'!$B$9</c:f>
              <c:strCache>
                <c:ptCount val="1"/>
                <c:pt idx="0">
                  <c:v>Protection</c:v>
                </c:pt>
              </c:strCache>
            </c:strRef>
          </c:tx>
          <c:spPr>
            <a:solidFill>
              <a:srgbClr val="E20613"/>
            </a:solidFill>
            <a:ln w="25400">
              <a:noFill/>
            </a:ln>
            <a:effectLst/>
          </c:spPr>
          <c:invertIfNegative val="0"/>
          <c:dLbls>
            <c:dLbl>
              <c:idx val="0"/>
              <c:layout>
                <c:manualLayout>
                  <c:x val="-0.32148190466727938"/>
                  <c:y val="-1.8162916468181779E-2"/>
                </c:manualLayout>
              </c:layout>
              <c:dLblPos val="r"/>
              <c:showLegendKey val="1"/>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A-777A-4F61-BED9-CB2F82FA3ADA}"/>
                </c:ext>
              </c:extLst>
            </c:dLbl>
            <c:spPr>
              <a:noFill/>
              <a:ln>
                <a:noFill/>
              </a:ln>
              <a:effectLst/>
            </c:spPr>
            <c:txPr>
              <a:bodyPr rot="0" spcFirstLastPara="1" vertOverflow="ellipsis" vert="horz" wrap="square" lIns="38100" tIns="19050" rIns="38100" bIns="19050" anchor="ctr" anchorCtr="0">
                <a:spAutoFit/>
              </a:bodyPr>
              <a:lstStyle/>
              <a:p>
                <a:pPr algn="ctr">
                  <a:defRPr lang="en-GB"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t"/>
            <c:showLegendKey val="1"/>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'[CII Consumer - Wave 13 and 14 report March 2024.xlsx]Opp. score by theme'!$C$9</c:f>
              <c:numCache>
                <c:formatCode>0.00</c:formatCode>
                <c:ptCount val="1"/>
                <c:pt idx="0">
                  <c:v>6.22</c:v>
                </c:pt>
              </c:numCache>
            </c:numRef>
          </c:xVal>
          <c:yVal>
            <c:numRef>
              <c:f>'[CII Consumer - Wave 13 and 14 report March 2024.xlsx]Opp. score by theme'!$D$9</c:f>
              <c:numCache>
                <c:formatCode>0.00</c:formatCode>
                <c:ptCount val="1"/>
                <c:pt idx="0">
                  <c:v>5.6362917220000002</c:v>
                </c:pt>
              </c:numCache>
            </c:numRef>
          </c:yVal>
          <c:bubbleSize>
            <c:numRef>
              <c:f>'[CII Consumer - Wave 13 and 14 report March 2024.xlsx]Opp. score by theme'!$E$9</c:f>
              <c:numCache>
                <c:formatCode>0.00</c:formatCode>
                <c:ptCount val="1"/>
                <c:pt idx="0">
                  <c:v>6.8037082780000002</c:v>
                </c:pt>
              </c:numCache>
            </c:numRef>
          </c:bubbleSize>
          <c:bubble3D val="0"/>
          <c:extLst>
            <c:ext xmlns:c16="http://schemas.microsoft.com/office/drawing/2014/chart" uri="{C3380CC4-5D6E-409C-BE32-E72D297353CC}">
              <c16:uniqueId val="{0000000B-777A-4F61-BED9-CB2F82FA3ADA}"/>
            </c:ext>
          </c:extLst>
        </c:ser>
        <c:ser>
          <c:idx val="6"/>
          <c:order val="6"/>
          <c:tx>
            <c:strRef>
              <c:f>'[CII Consumer - Wave 13 and 14 report March 2024.xlsx]Opp. score by theme'!$B$10</c:f>
              <c:strCache>
                <c:ptCount val="1"/>
                <c:pt idx="0">
                  <c:v>Control (claims)</c:v>
                </c:pt>
              </c:strCache>
            </c:strRef>
          </c:tx>
          <c:spPr>
            <a:solidFill>
              <a:srgbClr val="93C01F"/>
            </a:solidFill>
            <a:ln w="25400">
              <a:noFill/>
            </a:ln>
            <a:effectLst/>
          </c:spPr>
          <c:invertIfNegative val="0"/>
          <c:dLbls>
            <c:dLbl>
              <c:idx val="0"/>
              <c:layout>
                <c:manualLayout>
                  <c:x val="-0.346043183910618"/>
                  <c:y val="-0.13611837459908271"/>
                </c:manualLayout>
              </c:layout>
              <c:dLblPos val="r"/>
              <c:showLegendKey val="1"/>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C-777A-4F61-BED9-CB2F82FA3ADA}"/>
                </c:ext>
              </c:extLst>
            </c:dLbl>
            <c:spPr>
              <a:noFill/>
              <a:ln>
                <a:noFill/>
              </a:ln>
              <a:effectLst/>
            </c:spPr>
            <c:txPr>
              <a:bodyPr rot="0" spcFirstLastPara="1" vertOverflow="ellipsis" vert="horz" wrap="square" lIns="38100" tIns="19050" rIns="38100" bIns="19050" anchor="ctr" anchorCtr="0">
                <a:spAutoFit/>
              </a:bodyPr>
              <a:lstStyle/>
              <a:p>
                <a:pPr algn="ctr">
                  <a:defRPr lang="en-GB"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t"/>
            <c:showLegendKey val="1"/>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'[CII Consumer - Wave 13 and 14 report March 2024.xlsx]Opp. score by theme'!$C$10</c:f>
              <c:numCache>
                <c:formatCode>0.00</c:formatCode>
                <c:ptCount val="1"/>
                <c:pt idx="0">
                  <c:v>6.525252525</c:v>
                </c:pt>
              </c:numCache>
            </c:numRef>
          </c:xVal>
          <c:yVal>
            <c:numRef>
              <c:f>'[CII Consumer - Wave 13 and 14 report March 2024.xlsx]Opp. score by theme'!$D$10</c:f>
              <c:numCache>
                <c:formatCode>0.00</c:formatCode>
                <c:ptCount val="1"/>
                <c:pt idx="0">
                  <c:v>6.3092769860000004</c:v>
                </c:pt>
              </c:numCache>
            </c:numRef>
          </c:yVal>
          <c:bubbleSize>
            <c:numRef>
              <c:f>'[CII Consumer - Wave 13 and 14 report March 2024.xlsx]Opp. score by theme'!$E$10</c:f>
              <c:numCache>
                <c:formatCode>0.00</c:formatCode>
                <c:ptCount val="1"/>
                <c:pt idx="0">
                  <c:v>6.7412280649999996</c:v>
                </c:pt>
              </c:numCache>
            </c:numRef>
          </c:bubbleSize>
          <c:bubble3D val="0"/>
          <c:extLst>
            <c:ext xmlns:c16="http://schemas.microsoft.com/office/drawing/2014/chart" uri="{C3380CC4-5D6E-409C-BE32-E72D297353CC}">
              <c16:uniqueId val="{0000000D-777A-4F61-BED9-CB2F82FA3ADA}"/>
            </c:ext>
          </c:extLst>
        </c:ser>
        <c:ser>
          <c:idx val="7"/>
          <c:order val="7"/>
          <c:tx>
            <c:strRef>
              <c:f>'[CII Consumer - Wave 13 and 14 report March 2024.xlsx]Opp. score by theme'!$B$11</c:f>
              <c:strCache>
                <c:ptCount val="1"/>
                <c:pt idx="0">
                  <c:v>Price</c:v>
                </c:pt>
              </c:strCache>
            </c:strRef>
          </c:tx>
          <c:spPr>
            <a:solidFill>
              <a:srgbClr val="F5A03D"/>
            </a:solidFill>
            <a:ln w="25400">
              <a:noFill/>
            </a:ln>
            <a:effectLst/>
          </c:spPr>
          <c:invertIfNegative val="0"/>
          <c:dLbls>
            <c:dLbl>
              <c:idx val="0"/>
              <c:layout>
                <c:manualLayout>
                  <c:x val="-0.217013230489046"/>
                  <c:y val="5.0441361916770825E-3"/>
                </c:manualLayout>
              </c:layout>
              <c:dLblPos val="r"/>
              <c:showLegendKey val="1"/>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E-777A-4F61-BED9-CB2F82FA3ADA}"/>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l"/>
            <c:showLegendKey val="1"/>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'[CII Consumer - Wave 13 and 14 report March 2024.xlsx]Opp. score by theme'!$C$11</c:f>
              <c:numCache>
                <c:formatCode>0.00</c:formatCode>
                <c:ptCount val="1"/>
                <c:pt idx="0">
                  <c:v>5.5716666669999997</c:v>
                </c:pt>
              </c:numCache>
            </c:numRef>
          </c:xVal>
          <c:yVal>
            <c:numRef>
              <c:f>'[CII Consumer - Wave 13 and 14 report March 2024.xlsx]Opp. score by theme'!$D$11</c:f>
              <c:numCache>
                <c:formatCode>0.00</c:formatCode>
                <c:ptCount val="1"/>
                <c:pt idx="0">
                  <c:v>4.4171840080000004</c:v>
                </c:pt>
              </c:numCache>
            </c:numRef>
          </c:yVal>
          <c:bubbleSize>
            <c:numRef>
              <c:f>'[CII Consumer - Wave 13 and 14 report March 2024.xlsx]Opp. score by theme'!$E$11</c:f>
              <c:numCache>
                <c:formatCode>0.00</c:formatCode>
                <c:ptCount val="1"/>
                <c:pt idx="0">
                  <c:v>6.7261493259999998</c:v>
                </c:pt>
              </c:numCache>
            </c:numRef>
          </c:bubbleSize>
          <c:bubble3D val="0"/>
          <c:extLst>
            <c:ext xmlns:c16="http://schemas.microsoft.com/office/drawing/2014/chart" uri="{C3380CC4-5D6E-409C-BE32-E72D297353CC}">
              <c16:uniqueId val="{0000000F-777A-4F61-BED9-CB2F82FA3ADA}"/>
            </c:ext>
          </c:extLst>
        </c:ser>
        <c:ser>
          <c:idx val="8"/>
          <c:order val="8"/>
          <c:tx>
            <c:strRef>
              <c:f>'[CII Consumer - Wave 13 and 14 report March 2024.xlsx]Opp. score by theme'!$B$12</c:f>
              <c:strCache>
                <c:ptCount val="1"/>
                <c:pt idx="0">
                  <c:v>Relationship</c:v>
                </c:pt>
              </c:strCache>
            </c:strRef>
          </c:tx>
          <c:spPr>
            <a:solidFill>
              <a:schemeClr val="tx1"/>
            </a:solidFill>
            <a:ln w="25400">
              <a:noFill/>
            </a:ln>
            <a:effectLst/>
          </c:spPr>
          <c:invertIfNegative val="0"/>
          <c:dLbls>
            <c:dLbl>
              <c:idx val="0"/>
              <c:layout>
                <c:manualLayout>
                  <c:x val="-0.20585498241291267"/>
                  <c:y val="5.5485498108448932E-2"/>
                </c:manualLayout>
              </c:layout>
              <c:dLblPos val="r"/>
              <c:showLegendKey val="1"/>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0-777A-4F61-BED9-CB2F82FA3ADA}"/>
                </c:ext>
              </c:extLst>
            </c:dLbl>
            <c:spPr>
              <a:noFill/>
              <a:ln>
                <a:noFill/>
              </a:ln>
              <a:effectLst/>
            </c:spPr>
            <c:txPr>
              <a:bodyPr rot="0" spcFirstLastPara="1" vertOverflow="ellipsis" vert="horz" wrap="square" lIns="38100" tIns="19050" rIns="38100" bIns="19050" anchor="ctr" anchorCtr="0">
                <a:spAutoFit/>
              </a:bodyPr>
              <a:lstStyle/>
              <a:p>
                <a:pPr algn="ctr">
                  <a:defRPr lang="en-GB"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l"/>
            <c:showLegendKey val="1"/>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'[CII Consumer - Wave 13 and 14 report March 2024.xlsx]Opp. score by theme'!$C$12</c:f>
              <c:numCache>
                <c:formatCode>0.00</c:formatCode>
                <c:ptCount val="1"/>
                <c:pt idx="0">
                  <c:v>3.89</c:v>
                </c:pt>
              </c:numCache>
            </c:numRef>
          </c:xVal>
          <c:yVal>
            <c:numRef>
              <c:f>'[CII Consumer - Wave 13 and 14 report March 2024.xlsx]Opp. score by theme'!$D$12</c:f>
              <c:numCache>
                <c:formatCode>0.00</c:formatCode>
                <c:ptCount val="1"/>
                <c:pt idx="0">
                  <c:v>3.05660211</c:v>
                </c:pt>
              </c:numCache>
            </c:numRef>
          </c:yVal>
          <c:bubbleSize>
            <c:numRef>
              <c:f>'[CII Consumer - Wave 13 and 14 report March 2024.xlsx]Opp. score by theme'!$E$12</c:f>
              <c:numCache>
                <c:formatCode>0.00</c:formatCode>
                <c:ptCount val="1"/>
                <c:pt idx="0">
                  <c:v>4.7233978910000003</c:v>
                </c:pt>
              </c:numCache>
            </c:numRef>
          </c:bubbleSize>
          <c:bubble3D val="0"/>
          <c:extLst>
            <c:ext xmlns:c16="http://schemas.microsoft.com/office/drawing/2014/chart" uri="{C3380CC4-5D6E-409C-BE32-E72D297353CC}">
              <c16:uniqueId val="{00000011-777A-4F61-BED9-CB2F82FA3ADA}"/>
            </c:ext>
          </c:extLst>
        </c:ser>
        <c:dLbls>
          <c:showLegendKey val="0"/>
          <c:showVal val="0"/>
          <c:showCatName val="0"/>
          <c:showSerName val="0"/>
          <c:showPercent val="0"/>
          <c:showBubbleSize val="0"/>
        </c:dLbls>
        <c:bubbleScale val="60"/>
        <c:showNegBubbles val="0"/>
        <c:axId val="193973328"/>
        <c:axId val="193970976"/>
      </c:bubbleChart>
      <c:valAx>
        <c:axId val="193973328"/>
        <c:scaling>
          <c:orientation val="minMax"/>
          <c:max val="10"/>
          <c:min val="0"/>
        </c:scaling>
        <c:delete val="1"/>
        <c:axPos val="b"/>
        <c:numFmt formatCode="0.00" sourceLinked="1"/>
        <c:majorTickMark val="out"/>
        <c:minorTickMark val="none"/>
        <c:tickLblPos val="nextTo"/>
        <c:crossAx val="193970976"/>
        <c:crosses val="autoZero"/>
        <c:crossBetween val="midCat"/>
      </c:valAx>
      <c:valAx>
        <c:axId val="193970976"/>
        <c:scaling>
          <c:orientation val="minMax"/>
          <c:max val="10"/>
        </c:scaling>
        <c:delete val="1"/>
        <c:axPos val="l"/>
        <c:numFmt formatCode="0.00" sourceLinked="1"/>
        <c:majorTickMark val="out"/>
        <c:minorTickMark val="none"/>
        <c:tickLblPos val="nextTo"/>
        <c:crossAx val="193973328"/>
        <c:crosses val="autoZero"/>
        <c:crossBetween val="midCat"/>
      </c:valAx>
      <c:spPr>
        <a:noFill/>
        <a:ln>
          <a:solidFill>
            <a:schemeClr val="tx1"/>
          </a:solid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spc="0" baseline="0">
                <a:solidFill>
                  <a:srgbClr val="008265"/>
                </a:solidFill>
                <a:latin typeface="Arial" panose="020B0604020202020204" pitchFamily="34" charset="0"/>
                <a:ea typeface="+mn-ea"/>
                <a:cs typeface="Arial" panose="020B0604020202020204" pitchFamily="34" charset="0"/>
              </a:defRPr>
            </a:pPr>
            <a:r>
              <a:rPr lang="en-US" b="1">
                <a:solidFill>
                  <a:srgbClr val="008265"/>
                </a:solidFill>
              </a:rPr>
              <a:t>Overall Consumer Financial Well-being</a:t>
            </a:r>
          </a:p>
        </c:rich>
      </c:tx>
      <c:overlay val="0"/>
      <c:spPr>
        <a:noFill/>
        <a:ln>
          <a:noFill/>
        </a:ln>
        <a:effectLst/>
      </c:spPr>
      <c:txPr>
        <a:bodyPr rot="0" spcFirstLastPara="1" vertOverflow="ellipsis" vert="horz" wrap="square" anchor="ctr" anchorCtr="1"/>
        <a:lstStyle/>
        <a:p>
          <a:pPr>
            <a:defRPr sz="1440" b="1" i="0" u="none" strike="noStrike" kern="1200" spc="0" baseline="0">
              <a:solidFill>
                <a:srgbClr val="008265"/>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'[CII Consumer - Wave 13 and 14 report March 2024.xlsx]Financial well-being'!$J$36:$J$38</c:f>
              <c:strCache>
                <c:ptCount val="3"/>
                <c:pt idx="0">
                  <c:v>Very poor/ poor</c:v>
                </c:pt>
                <c:pt idx="1">
                  <c:v>Average</c:v>
                </c:pt>
                <c:pt idx="2">
                  <c:v>Good/ very good</c:v>
                </c:pt>
              </c:strCache>
            </c:strRef>
          </c:cat>
          <c:val>
            <c:numRef>
              <c:f>'[CII Consumer - Wave 13 and 14 report March 2024.xlsx]Financial well-being'!$K$36:$K$38</c:f>
              <c:numCache>
                <c:formatCode>0%</c:formatCode>
                <c:ptCount val="3"/>
                <c:pt idx="0">
                  <c:v>0.13</c:v>
                </c:pt>
                <c:pt idx="1">
                  <c:v>0.37</c:v>
                </c:pt>
                <c:pt idx="2">
                  <c:v>0.49</c:v>
                </c:pt>
              </c:numCache>
            </c:numRef>
          </c:val>
          <c:extLst>
            <c:ext xmlns:c16="http://schemas.microsoft.com/office/drawing/2014/chart" uri="{C3380CC4-5D6E-409C-BE32-E72D297353CC}">
              <c16:uniqueId val="{00000000-0581-4212-B8E6-4362B9ED0E87}"/>
            </c:ext>
          </c:extLst>
        </c:ser>
        <c:dLbls>
          <c:showLegendKey val="0"/>
          <c:showVal val="0"/>
          <c:showCatName val="0"/>
          <c:showSerName val="0"/>
          <c:showPercent val="0"/>
          <c:showBubbleSize val="0"/>
        </c:dLbls>
        <c:gapWidth val="100"/>
        <c:overlap val="-27"/>
        <c:axId val="1058766591"/>
        <c:axId val="1058756511"/>
      </c:barChart>
      <c:catAx>
        <c:axId val="10587665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058756511"/>
        <c:crosses val="autoZero"/>
        <c:auto val="1"/>
        <c:lblAlgn val="ctr"/>
        <c:lblOffset val="100"/>
        <c:noMultiLvlLbl val="0"/>
      </c:catAx>
      <c:valAx>
        <c:axId val="1058756511"/>
        <c:scaling>
          <c:orientation val="minMax"/>
        </c:scaling>
        <c:delete val="1"/>
        <c:axPos val="l"/>
        <c:numFmt formatCode="0%" sourceLinked="1"/>
        <c:majorTickMark val="none"/>
        <c:minorTickMark val="none"/>
        <c:tickLblPos val="nextTo"/>
        <c:crossAx val="1058766591"/>
        <c:crosses val="autoZero"/>
        <c:crossBetween val="between"/>
      </c:valAx>
      <c:spPr>
        <a:noFill/>
        <a:ln>
          <a:noFill/>
        </a:ln>
        <a:effectLst/>
      </c:spPr>
    </c:plotArea>
    <c:plotVisOnly val="1"/>
    <c:dispBlanksAs val="gap"/>
    <c:showDLblsOverMax val="0"/>
  </c:chart>
  <c:spPr>
    <a:noFill/>
    <a:ln>
      <a:noFill/>
    </a:ln>
    <a:effectLst/>
  </c:spPr>
  <c:txPr>
    <a:bodyPr/>
    <a:lstStyle/>
    <a:p>
      <a:pPr>
        <a:defRPr sz="1200">
          <a:latin typeface="Arial" panose="020B0604020202020204" pitchFamily="34" charset="0"/>
          <a:cs typeface="Arial" panose="020B0604020202020204" pitchFamily="34" charset="0"/>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20" b="1" i="0" u="none" strike="noStrike" kern="1200" spc="0" baseline="0">
                <a:solidFill>
                  <a:srgbClr val="008265"/>
                </a:solidFill>
                <a:latin typeface="Arial" panose="020B0604020202020204" pitchFamily="34" charset="0"/>
                <a:ea typeface="+mn-ea"/>
                <a:cs typeface="Arial" panose="020B0604020202020204" pitchFamily="34" charset="0"/>
              </a:defRPr>
            </a:pPr>
            <a:r>
              <a:rPr lang="en-GB" b="1">
                <a:solidFill>
                  <a:srgbClr val="008265"/>
                </a:solidFill>
              </a:rPr>
              <a:t>By Gender</a:t>
            </a:r>
          </a:p>
        </c:rich>
      </c:tx>
      <c:layout>
        <c:manualLayout>
          <c:xMode val="edge"/>
          <c:yMode val="edge"/>
          <c:x val="0.39234234189801298"/>
          <c:y val="9.9708080233831375E-2"/>
        </c:manualLayout>
      </c:layout>
      <c:overlay val="0"/>
      <c:spPr>
        <a:noFill/>
        <a:ln>
          <a:noFill/>
        </a:ln>
        <a:effectLst/>
      </c:spPr>
      <c:txPr>
        <a:bodyPr rot="0" spcFirstLastPara="1" vertOverflow="ellipsis" vert="horz" wrap="square" anchor="ctr" anchorCtr="1"/>
        <a:lstStyle/>
        <a:p>
          <a:pPr>
            <a:defRPr sz="1320" b="1" i="0" u="none" strike="noStrike" kern="1200" spc="0" baseline="0">
              <a:solidFill>
                <a:srgbClr val="008265"/>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0"/>
          <c:order val="0"/>
          <c:tx>
            <c:strRef>
              <c:f>'[Working sheet.xlsx]Sheet1'!$G$18</c:f>
              <c:strCache>
                <c:ptCount val="1"/>
                <c:pt idx="0">
                  <c:v>Male</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'[Working sheet.xlsx]Sheet1'!$F$19:$F$21</c:f>
              <c:strCache>
                <c:ptCount val="3"/>
                <c:pt idx="0">
                  <c:v>Very poor / poor</c:v>
                </c:pt>
                <c:pt idx="1">
                  <c:v>Average</c:v>
                </c:pt>
                <c:pt idx="2">
                  <c:v>Good / very good</c:v>
                </c:pt>
              </c:strCache>
            </c:strRef>
          </c:cat>
          <c:val>
            <c:numRef>
              <c:f>'[Working sheet.xlsx]Sheet1'!$G$19:$G$21</c:f>
              <c:numCache>
                <c:formatCode>0%</c:formatCode>
                <c:ptCount val="3"/>
                <c:pt idx="0">
                  <c:v>0.12</c:v>
                </c:pt>
                <c:pt idx="1">
                  <c:v>0.34</c:v>
                </c:pt>
                <c:pt idx="2">
                  <c:v>0.54</c:v>
                </c:pt>
              </c:numCache>
            </c:numRef>
          </c:val>
          <c:extLst>
            <c:ext xmlns:c16="http://schemas.microsoft.com/office/drawing/2014/chart" uri="{C3380CC4-5D6E-409C-BE32-E72D297353CC}">
              <c16:uniqueId val="{00000000-4DAE-44E9-B8DC-A86E51DDFBD1}"/>
            </c:ext>
          </c:extLst>
        </c:ser>
        <c:ser>
          <c:idx val="1"/>
          <c:order val="1"/>
          <c:tx>
            <c:strRef>
              <c:f>'[Working sheet.xlsx]Sheet1'!$H$18</c:f>
              <c:strCache>
                <c:ptCount val="1"/>
                <c:pt idx="0">
                  <c:v>Female</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'[Working sheet.xlsx]Sheet1'!$F$19:$F$21</c:f>
              <c:strCache>
                <c:ptCount val="3"/>
                <c:pt idx="0">
                  <c:v>Very poor / poor</c:v>
                </c:pt>
                <c:pt idx="1">
                  <c:v>Average</c:v>
                </c:pt>
                <c:pt idx="2">
                  <c:v>Good / very good</c:v>
                </c:pt>
              </c:strCache>
            </c:strRef>
          </c:cat>
          <c:val>
            <c:numRef>
              <c:f>'[Working sheet.xlsx]Sheet1'!$H$19:$H$21</c:f>
              <c:numCache>
                <c:formatCode>0%</c:formatCode>
                <c:ptCount val="3"/>
                <c:pt idx="0">
                  <c:v>0.15</c:v>
                </c:pt>
                <c:pt idx="1">
                  <c:v>0.4</c:v>
                </c:pt>
                <c:pt idx="2">
                  <c:v>0.45</c:v>
                </c:pt>
              </c:numCache>
            </c:numRef>
          </c:val>
          <c:extLst>
            <c:ext xmlns:c16="http://schemas.microsoft.com/office/drawing/2014/chart" uri="{C3380CC4-5D6E-409C-BE32-E72D297353CC}">
              <c16:uniqueId val="{00000001-4DAE-44E9-B8DC-A86E51DDFBD1}"/>
            </c:ext>
          </c:extLst>
        </c:ser>
        <c:dLbls>
          <c:showLegendKey val="0"/>
          <c:showVal val="0"/>
          <c:showCatName val="0"/>
          <c:showSerName val="0"/>
          <c:showPercent val="0"/>
          <c:showBubbleSize val="0"/>
        </c:dLbls>
        <c:gapWidth val="219"/>
        <c:overlap val="-27"/>
        <c:axId val="1257727743"/>
        <c:axId val="1257716703"/>
      </c:barChart>
      <c:catAx>
        <c:axId val="12577277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257716703"/>
        <c:crosses val="autoZero"/>
        <c:auto val="1"/>
        <c:lblAlgn val="ctr"/>
        <c:lblOffset val="100"/>
        <c:noMultiLvlLbl val="0"/>
      </c:catAx>
      <c:valAx>
        <c:axId val="1257716703"/>
        <c:scaling>
          <c:orientation val="minMax"/>
        </c:scaling>
        <c:delete val="1"/>
        <c:axPos val="l"/>
        <c:numFmt formatCode="0%" sourceLinked="1"/>
        <c:majorTickMark val="none"/>
        <c:minorTickMark val="none"/>
        <c:tickLblPos val="nextTo"/>
        <c:crossAx val="1257727743"/>
        <c:crosses val="autoZero"/>
        <c:crossBetween val="between"/>
      </c:valAx>
      <c:spPr>
        <a:noFill/>
        <a:ln>
          <a:noFill/>
        </a:ln>
        <a:effectLst/>
      </c:spPr>
    </c:plotArea>
    <c:legend>
      <c:legendPos val="b"/>
      <c:layout>
        <c:manualLayout>
          <c:xMode val="edge"/>
          <c:yMode val="edge"/>
          <c:x val="0.3509323065450356"/>
          <c:y val="0.82306503285194199"/>
          <c:w val="0.31066256253847002"/>
          <c:h val="0.10655279286535345"/>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20" b="1" i="0" u="none" strike="noStrike" kern="1200" spc="0" baseline="0">
                <a:solidFill>
                  <a:srgbClr val="008265"/>
                </a:solidFill>
                <a:latin typeface="Arial" panose="020B0604020202020204" pitchFamily="34" charset="0"/>
                <a:ea typeface="+mn-ea"/>
                <a:cs typeface="Arial" panose="020B0604020202020204" pitchFamily="34" charset="0"/>
              </a:defRPr>
            </a:pPr>
            <a:r>
              <a:rPr lang="en-US" b="1">
                <a:solidFill>
                  <a:srgbClr val="008265"/>
                </a:solidFill>
              </a:rPr>
              <a:t>By claimed in the past year</a:t>
            </a:r>
          </a:p>
        </c:rich>
      </c:tx>
      <c:layout>
        <c:manualLayout>
          <c:xMode val="edge"/>
          <c:yMode val="edge"/>
          <c:x val="0.27436789151356078"/>
          <c:y val="7.4924422411925873E-2"/>
        </c:manualLayout>
      </c:layout>
      <c:overlay val="0"/>
      <c:spPr>
        <a:noFill/>
        <a:ln>
          <a:noFill/>
        </a:ln>
        <a:effectLst/>
      </c:spPr>
      <c:txPr>
        <a:bodyPr rot="0" spcFirstLastPara="1" vertOverflow="ellipsis" vert="horz" wrap="square" anchor="ctr" anchorCtr="1"/>
        <a:lstStyle/>
        <a:p>
          <a:pPr>
            <a:defRPr sz="1320" b="1" i="0" u="none" strike="noStrike" kern="1200" spc="0" baseline="0">
              <a:solidFill>
                <a:srgbClr val="008265"/>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0"/>
          <c:order val="0"/>
          <c:tx>
            <c:strRef>
              <c:f>'[Working sheet.xlsx]Sheet1'!$O$3:$O$4</c:f>
              <c:strCache>
                <c:ptCount val="2"/>
                <c:pt idx="0">
                  <c:v>Claimed in past year</c:v>
                </c:pt>
                <c:pt idx="1">
                  <c:v>Yes</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'[Working sheet.xlsx]Sheet1'!$N$5:$N$7</c:f>
              <c:strCache>
                <c:ptCount val="3"/>
                <c:pt idx="0">
                  <c:v>Very poor / poor</c:v>
                </c:pt>
                <c:pt idx="1">
                  <c:v>Average</c:v>
                </c:pt>
                <c:pt idx="2">
                  <c:v>Good / very good</c:v>
                </c:pt>
              </c:strCache>
            </c:strRef>
          </c:cat>
          <c:val>
            <c:numRef>
              <c:f>'[Working sheet.xlsx]Sheet1'!$O$5:$O$7</c:f>
              <c:numCache>
                <c:formatCode>0%</c:formatCode>
                <c:ptCount val="3"/>
                <c:pt idx="0">
                  <c:v>0.08</c:v>
                </c:pt>
                <c:pt idx="1">
                  <c:v>0.2</c:v>
                </c:pt>
                <c:pt idx="2">
                  <c:v>0.7</c:v>
                </c:pt>
              </c:numCache>
            </c:numRef>
          </c:val>
          <c:extLst>
            <c:ext xmlns:c16="http://schemas.microsoft.com/office/drawing/2014/chart" uri="{C3380CC4-5D6E-409C-BE32-E72D297353CC}">
              <c16:uniqueId val="{00000000-0CD2-4459-A840-A043131E7237}"/>
            </c:ext>
          </c:extLst>
        </c:ser>
        <c:ser>
          <c:idx val="1"/>
          <c:order val="1"/>
          <c:tx>
            <c:strRef>
              <c:f>'[Working sheet.xlsx]Sheet1'!$P$3:$P$4</c:f>
              <c:strCache>
                <c:ptCount val="2"/>
                <c:pt idx="0">
                  <c:v>Claimed in past year</c:v>
                </c:pt>
                <c:pt idx="1">
                  <c:v>No</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'[Working sheet.xlsx]Sheet1'!$N$5:$N$7</c:f>
              <c:strCache>
                <c:ptCount val="3"/>
                <c:pt idx="0">
                  <c:v>Very poor / poor</c:v>
                </c:pt>
                <c:pt idx="1">
                  <c:v>Average</c:v>
                </c:pt>
                <c:pt idx="2">
                  <c:v>Good / very good</c:v>
                </c:pt>
              </c:strCache>
            </c:strRef>
          </c:cat>
          <c:val>
            <c:numRef>
              <c:f>'[Working sheet.xlsx]Sheet1'!$P$5:$P$7</c:f>
              <c:numCache>
                <c:formatCode>0%</c:formatCode>
                <c:ptCount val="3"/>
                <c:pt idx="0">
                  <c:v>0.14000000000000001</c:v>
                </c:pt>
                <c:pt idx="1">
                  <c:v>0.41</c:v>
                </c:pt>
                <c:pt idx="2">
                  <c:v>0.45</c:v>
                </c:pt>
              </c:numCache>
            </c:numRef>
          </c:val>
          <c:extLst>
            <c:ext xmlns:c16="http://schemas.microsoft.com/office/drawing/2014/chart" uri="{C3380CC4-5D6E-409C-BE32-E72D297353CC}">
              <c16:uniqueId val="{00000001-0CD2-4459-A840-A043131E7237}"/>
            </c:ext>
          </c:extLst>
        </c:ser>
        <c:dLbls>
          <c:showLegendKey val="0"/>
          <c:showVal val="0"/>
          <c:showCatName val="0"/>
          <c:showSerName val="0"/>
          <c:showPercent val="0"/>
          <c:showBubbleSize val="0"/>
        </c:dLbls>
        <c:gapWidth val="219"/>
        <c:overlap val="-27"/>
        <c:axId val="1257718623"/>
        <c:axId val="1257721983"/>
      </c:barChart>
      <c:catAx>
        <c:axId val="12577186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257721983"/>
        <c:crosses val="autoZero"/>
        <c:auto val="1"/>
        <c:lblAlgn val="ctr"/>
        <c:lblOffset val="100"/>
        <c:noMultiLvlLbl val="0"/>
      </c:catAx>
      <c:valAx>
        <c:axId val="1257721983"/>
        <c:scaling>
          <c:orientation val="minMax"/>
        </c:scaling>
        <c:delete val="1"/>
        <c:axPos val="l"/>
        <c:numFmt formatCode="0%" sourceLinked="1"/>
        <c:majorTickMark val="none"/>
        <c:minorTickMark val="none"/>
        <c:tickLblPos val="nextTo"/>
        <c:crossAx val="125771862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ubbleChart>
        <c:varyColors val="0"/>
        <c:ser>
          <c:idx val="0"/>
          <c:order val="0"/>
          <c:spPr>
            <a:solidFill>
              <a:schemeClr val="accent1">
                <a:alpha val="75000"/>
              </a:schemeClr>
            </a:solidFill>
            <a:ln>
              <a:noFill/>
            </a:ln>
            <a:effectLst/>
          </c:spPr>
          <c:invertIfNegative val="0"/>
          <c:dPt>
            <c:idx val="0"/>
            <c:invertIfNegative val="0"/>
            <c:bubble3D val="0"/>
            <c:spPr>
              <a:solidFill>
                <a:srgbClr val="15ADD0"/>
              </a:solidFill>
              <a:ln>
                <a:noFill/>
              </a:ln>
              <a:effectLst/>
            </c:spPr>
            <c:extLst>
              <c:ext xmlns:c16="http://schemas.microsoft.com/office/drawing/2014/chart" uri="{C3380CC4-5D6E-409C-BE32-E72D297353CC}">
                <c16:uniqueId val="{00000001-1D4D-44A7-B717-DB09B95C0E5E}"/>
              </c:ext>
            </c:extLst>
          </c:dPt>
          <c:dPt>
            <c:idx val="1"/>
            <c:invertIfNegative val="0"/>
            <c:bubble3D val="0"/>
            <c:spPr>
              <a:solidFill>
                <a:srgbClr val="008265"/>
              </a:solidFill>
              <a:ln>
                <a:noFill/>
              </a:ln>
              <a:effectLst/>
            </c:spPr>
            <c:extLst>
              <c:ext xmlns:c16="http://schemas.microsoft.com/office/drawing/2014/chart" uri="{C3380CC4-5D6E-409C-BE32-E72D297353CC}">
                <c16:uniqueId val="{00000003-1D4D-44A7-B717-DB09B95C0E5E}"/>
              </c:ext>
            </c:extLst>
          </c:dPt>
          <c:dPt>
            <c:idx val="2"/>
            <c:invertIfNegative val="0"/>
            <c:bubble3D val="0"/>
            <c:spPr>
              <a:solidFill>
                <a:srgbClr val="008265"/>
              </a:solidFill>
              <a:ln>
                <a:noFill/>
              </a:ln>
              <a:effectLst/>
            </c:spPr>
            <c:extLst>
              <c:ext xmlns:c16="http://schemas.microsoft.com/office/drawing/2014/chart" uri="{C3380CC4-5D6E-409C-BE32-E72D297353CC}">
                <c16:uniqueId val="{00000005-1D4D-44A7-B717-DB09B95C0E5E}"/>
              </c:ext>
            </c:extLst>
          </c:dPt>
          <c:dPt>
            <c:idx val="3"/>
            <c:invertIfNegative val="0"/>
            <c:bubble3D val="0"/>
            <c:spPr>
              <a:solidFill>
                <a:srgbClr val="008265"/>
              </a:solidFill>
              <a:ln>
                <a:noFill/>
              </a:ln>
              <a:effectLst/>
            </c:spPr>
            <c:extLst>
              <c:ext xmlns:c16="http://schemas.microsoft.com/office/drawing/2014/chart" uri="{C3380CC4-5D6E-409C-BE32-E72D297353CC}">
                <c16:uniqueId val="{00000007-1D4D-44A7-B717-DB09B95C0E5E}"/>
              </c:ext>
            </c:extLst>
          </c:dPt>
          <c:dPt>
            <c:idx val="4"/>
            <c:invertIfNegative val="0"/>
            <c:bubble3D val="0"/>
            <c:spPr>
              <a:solidFill>
                <a:srgbClr val="F5A03D"/>
              </a:solidFill>
              <a:ln>
                <a:noFill/>
              </a:ln>
              <a:effectLst/>
            </c:spPr>
            <c:extLst>
              <c:ext xmlns:c16="http://schemas.microsoft.com/office/drawing/2014/chart" uri="{C3380CC4-5D6E-409C-BE32-E72D297353CC}">
                <c16:uniqueId val="{00000009-1D4D-44A7-B717-DB09B95C0E5E}"/>
              </c:ext>
            </c:extLst>
          </c:dPt>
          <c:dLbls>
            <c:dLbl>
              <c:idx val="0"/>
              <c:layout>
                <c:manualLayout>
                  <c:x val="-1.0899182561308035E-2"/>
                  <c:y val="-0.25806448599178605"/>
                </c:manualLayout>
              </c:layout>
              <c:tx>
                <c:rich>
                  <a:bodyPr/>
                  <a:lstStyle/>
                  <a:p>
                    <a:fld id="{021C9636-1B7B-4ADB-8BC8-AB1215068F4A}"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1D4D-44A7-B717-DB09B95C0E5E}"/>
                </c:ext>
              </c:extLst>
            </c:dLbl>
            <c:dLbl>
              <c:idx val="1"/>
              <c:layout>
                <c:manualLayout>
                  <c:x val="-8.189144589337758E-3"/>
                  <c:y val="0.13348163068540658"/>
                </c:manualLayout>
              </c:layout>
              <c:tx>
                <c:rich>
                  <a:bodyPr/>
                  <a:lstStyle/>
                  <a:p>
                    <a:fld id="{407FB475-EB39-4A8E-823C-017E4953A545}"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1D4D-44A7-B717-DB09B95C0E5E}"/>
                </c:ext>
              </c:extLst>
            </c:dLbl>
            <c:dLbl>
              <c:idx val="2"/>
              <c:layout>
                <c:manualLayout>
                  <c:x val="4.5413260672116255E-2"/>
                  <c:y val="-0.1423804060644337"/>
                </c:manualLayout>
              </c:layout>
              <c:tx>
                <c:rich>
                  <a:bodyPr/>
                  <a:lstStyle/>
                  <a:p>
                    <a:fld id="{8552049F-4743-4ADA-95F6-55E839044A6F}"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1D4D-44A7-B717-DB09B95C0E5E}"/>
                </c:ext>
              </c:extLst>
            </c:dLbl>
            <c:dLbl>
              <c:idx val="3"/>
              <c:layout>
                <c:manualLayout>
                  <c:x val="-0.40785549905704321"/>
                  <c:y val="-8.8987753790271042E-3"/>
                </c:manualLayout>
              </c:layout>
              <c:tx>
                <c:rich>
                  <a:bodyPr/>
                  <a:lstStyle/>
                  <a:p>
                    <a:fld id="{FEED2A76-FF2C-49E8-B894-0742867D934B}"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7-1D4D-44A7-B717-DB09B95C0E5E}"/>
                </c:ext>
              </c:extLst>
            </c:dLbl>
            <c:dLbl>
              <c:idx val="4"/>
              <c:layout>
                <c:manualLayout>
                  <c:x val="-0.21196763757484369"/>
                  <c:y val="0.21653686755632609"/>
                </c:manualLayout>
              </c:layout>
              <c:tx>
                <c:rich>
                  <a:bodyPr/>
                  <a:lstStyle/>
                  <a:p>
                    <a:fld id="{8FAEDAB6-3855-4733-8133-ECEF22986FBE}"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9-1D4D-44A7-B717-DB09B95C0E5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xVal>
            <c:numRef>
              <c:f>'[CII SME - Wave 13 and 14 report March 2024.xlsx]Ranked Opp. score by statement'!$H$3:$H$7</c:f>
              <c:numCache>
                <c:formatCode>0.00</c:formatCode>
                <c:ptCount val="5"/>
                <c:pt idx="0">
                  <c:v>7.4639769449999998</c:v>
                </c:pt>
                <c:pt idx="1">
                  <c:v>6.9733333330000002</c:v>
                </c:pt>
                <c:pt idx="2">
                  <c:v>6.9533333329999998</c:v>
                </c:pt>
                <c:pt idx="3">
                  <c:v>6.96</c:v>
                </c:pt>
                <c:pt idx="4">
                  <c:v>6.4466666669999997</c:v>
                </c:pt>
              </c:numCache>
            </c:numRef>
          </c:xVal>
          <c:yVal>
            <c:numRef>
              <c:f>'[CII SME - Wave 13 and 14 report March 2024.xlsx]Ranked Opp. score by statement'!$I$3:$I$7</c:f>
              <c:numCache>
                <c:formatCode>0.00</c:formatCode>
                <c:ptCount val="5"/>
                <c:pt idx="0">
                  <c:v>6.3636363640000004</c:v>
                </c:pt>
                <c:pt idx="1">
                  <c:v>5.4134815850000004</c:v>
                </c:pt>
                <c:pt idx="2">
                  <c:v>5.4888268160000004</c:v>
                </c:pt>
                <c:pt idx="3">
                  <c:v>5.67493113</c:v>
                </c:pt>
                <c:pt idx="4">
                  <c:v>4.7699929230000002</c:v>
                </c:pt>
              </c:numCache>
            </c:numRef>
          </c:yVal>
          <c:bubbleSize>
            <c:numRef>
              <c:f>'[CII SME - Wave 13 and 14 report March 2024.xlsx]Ranked Opp. score by statement'!$J$3:$J$7</c:f>
              <c:numCache>
                <c:formatCode>0.00</c:formatCode>
                <c:ptCount val="5"/>
                <c:pt idx="0">
                  <c:v>8.564317527</c:v>
                </c:pt>
                <c:pt idx="1">
                  <c:v>8.5331850819999993</c:v>
                </c:pt>
                <c:pt idx="2">
                  <c:v>8.4178398510000001</c:v>
                </c:pt>
                <c:pt idx="3">
                  <c:v>8.2450688710000009</c:v>
                </c:pt>
                <c:pt idx="4">
                  <c:v>8.1233404109999992</c:v>
                </c:pt>
              </c:numCache>
            </c:numRef>
          </c:bubbleSize>
          <c:bubble3D val="0"/>
          <c:extLst>
            <c:ext xmlns:c15="http://schemas.microsoft.com/office/drawing/2012/chart" uri="{02D57815-91ED-43cb-92C2-25804820EDAC}">
              <c15:datalabelsRange>
                <c15:f>'[CII SME - Wave 13 and 14 report March 2024.xlsx]Ranked Opp. score by statement'!$G$3:$G$7</c15:f>
                <c15:dlblRangeCache>
                  <c:ptCount val="5"/>
                  <c:pt idx="0">
                    <c:v>I knew what I needed to do to make a claim</c:v>
                  </c:pt>
                  <c:pt idx="1">
                    <c:v>I got a discount for staying with the same company</c:v>
                  </c:pt>
                  <c:pt idx="2">
                    <c:v>My provider takes my loyalty into account when calculating renewal quotes after I have claimed</c:v>
                  </c:pt>
                  <c:pt idx="3">
                    <c:v>My premium doesn’t increase because I’m not a new customer anymore</c:v>
                  </c:pt>
                  <c:pt idx="4">
                    <c:v>My insurance provider matched a cheaper price from a competitors quote</c:v>
                  </c:pt>
                </c15:dlblRangeCache>
              </c15:datalabelsRange>
            </c:ext>
            <c:ext xmlns:c16="http://schemas.microsoft.com/office/drawing/2014/chart" uri="{C3380CC4-5D6E-409C-BE32-E72D297353CC}">
              <c16:uniqueId val="{0000000A-1D4D-44A7-B717-DB09B95C0E5E}"/>
            </c:ext>
          </c:extLst>
        </c:ser>
        <c:dLbls>
          <c:showLegendKey val="0"/>
          <c:showVal val="0"/>
          <c:showCatName val="0"/>
          <c:showSerName val="0"/>
          <c:showPercent val="0"/>
          <c:showBubbleSize val="0"/>
        </c:dLbls>
        <c:bubbleScale val="120"/>
        <c:showNegBubbles val="0"/>
        <c:axId val="1275467871"/>
        <c:axId val="1275468351"/>
      </c:bubbleChart>
      <c:valAx>
        <c:axId val="1275467871"/>
        <c:scaling>
          <c:orientation val="minMax"/>
          <c:max val="10"/>
          <c:min val="0"/>
        </c:scaling>
        <c:delete val="1"/>
        <c:axPos val="b"/>
        <c:numFmt formatCode="0.00" sourceLinked="1"/>
        <c:majorTickMark val="none"/>
        <c:minorTickMark val="none"/>
        <c:tickLblPos val="nextTo"/>
        <c:crossAx val="1275468351"/>
        <c:crosses val="autoZero"/>
        <c:crossBetween val="midCat"/>
      </c:valAx>
      <c:valAx>
        <c:axId val="1275468351"/>
        <c:scaling>
          <c:orientation val="minMax"/>
          <c:max val="10"/>
        </c:scaling>
        <c:delete val="1"/>
        <c:axPos val="l"/>
        <c:numFmt formatCode="0.00" sourceLinked="1"/>
        <c:majorTickMark val="none"/>
        <c:minorTickMark val="none"/>
        <c:tickLblPos val="nextTo"/>
        <c:crossAx val="1275467871"/>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solidFill>
                <a:latin typeface="Arial (Body)"/>
                <a:ea typeface="+mn-ea"/>
                <a:cs typeface="+mn-cs"/>
              </a:defRPr>
            </a:pPr>
            <a:r>
              <a:rPr lang="en-US" sz="1200"/>
              <a:t>Female</a:t>
            </a:r>
          </a:p>
        </c:rich>
      </c:tx>
      <c:layout>
        <c:manualLayout>
          <c:xMode val="edge"/>
          <c:yMode val="edge"/>
          <c:x val="0.45386354848175636"/>
          <c:y val="1.2865396645086026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solidFill>
              <a:latin typeface="Arial (Body)"/>
              <a:ea typeface="+mn-ea"/>
              <a:cs typeface="+mn-cs"/>
            </a:defRPr>
          </a:pPr>
          <a:endParaRPr lang="en-US"/>
        </a:p>
      </c:txPr>
    </c:title>
    <c:autoTitleDeleted val="0"/>
    <c:plotArea>
      <c:layout>
        <c:manualLayout>
          <c:layoutTarget val="inner"/>
          <c:xMode val="edge"/>
          <c:yMode val="edge"/>
          <c:x val="0.27265643491598995"/>
          <c:y val="0.13490093215644858"/>
          <c:w val="0.47716683395786963"/>
          <c:h val="0.86509906784355139"/>
        </c:manualLayout>
      </c:layout>
      <c:barChart>
        <c:barDir val="bar"/>
        <c:grouping val="clustered"/>
        <c:varyColors val="0"/>
        <c:ser>
          <c:idx val="0"/>
          <c:order val="0"/>
          <c:tx>
            <c:strRef>
              <c:f>Sheet1!$D$1</c:f>
              <c:strCache>
                <c:ptCount val="1"/>
                <c:pt idx="0">
                  <c:v> Opportunity score</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Body)"/>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Loyalty</c:v>
                </c:pt>
                <c:pt idx="1">
                  <c:v>Speed (claims)</c:v>
                </c:pt>
                <c:pt idx="2">
                  <c:v>Control (claims)</c:v>
                </c:pt>
                <c:pt idx="3">
                  <c:v>Confidence</c:v>
                </c:pt>
                <c:pt idx="4">
                  <c:v>Ease</c:v>
                </c:pt>
                <c:pt idx="5">
                  <c:v>Respect (claims)</c:v>
                </c:pt>
                <c:pt idx="6">
                  <c:v>Protection</c:v>
                </c:pt>
                <c:pt idx="7">
                  <c:v>Price</c:v>
                </c:pt>
                <c:pt idx="8">
                  <c:v>Relationship</c:v>
                </c:pt>
              </c:strCache>
            </c:strRef>
          </c:cat>
          <c:val>
            <c:numRef>
              <c:f>Sheet1!$D$2:$D$10</c:f>
              <c:numCache>
                <c:formatCode>0.00</c:formatCode>
                <c:ptCount val="9"/>
                <c:pt idx="0">
                  <c:v>7.5305034290000004</c:v>
                </c:pt>
                <c:pt idx="1">
                  <c:v>7.4801156070000001</c:v>
                </c:pt>
                <c:pt idx="2">
                  <c:v>7.1501370849999999</c:v>
                </c:pt>
                <c:pt idx="3">
                  <c:v>7.104837109</c:v>
                </c:pt>
                <c:pt idx="4">
                  <c:v>6.6638642910000003</c:v>
                </c:pt>
                <c:pt idx="5">
                  <c:v>6.6290847739999998</c:v>
                </c:pt>
                <c:pt idx="6">
                  <c:v>6.4700843030000001</c:v>
                </c:pt>
                <c:pt idx="7">
                  <c:v>6.1529517770000002</c:v>
                </c:pt>
                <c:pt idx="8">
                  <c:v>5.4538727050000002</c:v>
                </c:pt>
              </c:numCache>
            </c:numRef>
          </c:val>
          <c:extLst>
            <c:ext xmlns:c16="http://schemas.microsoft.com/office/drawing/2014/chart" uri="{C3380CC4-5D6E-409C-BE32-E72D297353CC}">
              <c16:uniqueId val="{00000000-634A-4AD9-A2BF-CDFB3A0ACCD1}"/>
            </c:ext>
          </c:extLst>
        </c:ser>
        <c:dLbls>
          <c:showLegendKey val="0"/>
          <c:showVal val="0"/>
          <c:showCatName val="0"/>
          <c:showSerName val="0"/>
          <c:showPercent val="0"/>
          <c:showBubbleSize val="0"/>
        </c:dLbls>
        <c:gapWidth val="182"/>
        <c:axId val="194975232"/>
        <c:axId val="195279040"/>
      </c:barChart>
      <c:catAx>
        <c:axId val="19497523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Body)"/>
                <a:ea typeface="+mn-ea"/>
                <a:cs typeface="+mn-cs"/>
              </a:defRPr>
            </a:pPr>
            <a:endParaRPr lang="en-US"/>
          </a:p>
        </c:txPr>
        <c:crossAx val="195279040"/>
        <c:crosses val="autoZero"/>
        <c:auto val="1"/>
        <c:lblAlgn val="ctr"/>
        <c:lblOffset val="100"/>
        <c:noMultiLvlLbl val="0"/>
      </c:catAx>
      <c:valAx>
        <c:axId val="195279040"/>
        <c:scaling>
          <c:orientation val="minMax"/>
        </c:scaling>
        <c:delete val="1"/>
        <c:axPos val="t"/>
        <c:numFmt formatCode="0.00" sourceLinked="1"/>
        <c:majorTickMark val="none"/>
        <c:minorTickMark val="none"/>
        <c:tickLblPos val="nextTo"/>
        <c:crossAx val="194975232"/>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latin typeface="Arial (Body)"/>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solidFill>
                <a:latin typeface="Arial (Body)"/>
                <a:ea typeface="+mn-ea"/>
                <a:cs typeface="+mn-cs"/>
              </a:defRPr>
            </a:pPr>
            <a:r>
              <a:rPr lang="en-US" sz="1200"/>
              <a:t>Male</a:t>
            </a:r>
          </a:p>
        </c:rich>
      </c:tx>
      <c:layout>
        <c:manualLayout>
          <c:xMode val="edge"/>
          <c:yMode val="edge"/>
          <c:x val="0.45386354848175636"/>
          <c:y val="1.2865396645086026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solidFill>
              <a:latin typeface="Arial (Body)"/>
              <a:ea typeface="+mn-ea"/>
              <a:cs typeface="+mn-cs"/>
            </a:defRPr>
          </a:pPr>
          <a:endParaRPr lang="en-US"/>
        </a:p>
      </c:txPr>
    </c:title>
    <c:autoTitleDeleted val="0"/>
    <c:plotArea>
      <c:layout>
        <c:manualLayout>
          <c:layoutTarget val="inner"/>
          <c:xMode val="edge"/>
          <c:yMode val="edge"/>
          <c:x val="0.29645269832790622"/>
          <c:y val="0.10672835715858657"/>
          <c:w val="0.49512843662936412"/>
          <c:h val="0.86610957247370557"/>
        </c:manualLayout>
      </c:layout>
      <c:barChart>
        <c:barDir val="bar"/>
        <c:grouping val="clustered"/>
        <c:varyColors val="0"/>
        <c:ser>
          <c:idx val="0"/>
          <c:order val="0"/>
          <c:tx>
            <c:strRef>
              <c:f>Sheet1!$D$1</c:f>
              <c:strCache>
                <c:ptCount val="1"/>
                <c:pt idx="0">
                  <c:v> Opportunity score</c:v>
                </c:pt>
              </c:strCache>
            </c:strRef>
          </c:tx>
          <c:spPr>
            <a:solidFill>
              <a:srgbClr val="15ADD0"/>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Body)"/>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Loyalty</c:v>
                </c:pt>
                <c:pt idx="1">
                  <c:v>Confidence</c:v>
                </c:pt>
                <c:pt idx="2">
                  <c:v>Control (claims)</c:v>
                </c:pt>
                <c:pt idx="3">
                  <c:v>Speed (claims)</c:v>
                </c:pt>
                <c:pt idx="4">
                  <c:v>Protection</c:v>
                </c:pt>
                <c:pt idx="5">
                  <c:v>Ease</c:v>
                </c:pt>
                <c:pt idx="6">
                  <c:v>Respect (claims)</c:v>
                </c:pt>
                <c:pt idx="7">
                  <c:v>Price</c:v>
                </c:pt>
                <c:pt idx="8">
                  <c:v>Relationship</c:v>
                </c:pt>
              </c:strCache>
            </c:strRef>
          </c:cat>
          <c:val>
            <c:numRef>
              <c:f>Sheet1!$D$2:$D$10</c:f>
              <c:numCache>
                <c:formatCode>0.00</c:formatCode>
                <c:ptCount val="9"/>
                <c:pt idx="0">
                  <c:v>7.1238770740000001</c:v>
                </c:pt>
                <c:pt idx="1">
                  <c:v>7.0867905929999999</c:v>
                </c:pt>
                <c:pt idx="2">
                  <c:v>6.6865501439999999</c:v>
                </c:pt>
                <c:pt idx="3">
                  <c:v>6.5659802230000004</c:v>
                </c:pt>
                <c:pt idx="4">
                  <c:v>6.5431273040000004</c:v>
                </c:pt>
                <c:pt idx="5">
                  <c:v>6.4215732680000004</c:v>
                </c:pt>
                <c:pt idx="6">
                  <c:v>5.8175198410000002</c:v>
                </c:pt>
                <c:pt idx="7">
                  <c:v>5.6333755740000004</c:v>
                </c:pt>
                <c:pt idx="8">
                  <c:v>5.227235072</c:v>
                </c:pt>
              </c:numCache>
            </c:numRef>
          </c:val>
          <c:extLst>
            <c:ext xmlns:c16="http://schemas.microsoft.com/office/drawing/2014/chart" uri="{C3380CC4-5D6E-409C-BE32-E72D297353CC}">
              <c16:uniqueId val="{00000000-40EA-4CFA-90ED-8C58CF9A382A}"/>
            </c:ext>
          </c:extLst>
        </c:ser>
        <c:dLbls>
          <c:showLegendKey val="0"/>
          <c:showVal val="0"/>
          <c:showCatName val="0"/>
          <c:showSerName val="0"/>
          <c:showPercent val="0"/>
          <c:showBubbleSize val="0"/>
        </c:dLbls>
        <c:gapWidth val="182"/>
        <c:axId val="195028480"/>
        <c:axId val="176685632"/>
      </c:barChart>
      <c:catAx>
        <c:axId val="19502848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Body)"/>
                <a:ea typeface="+mn-ea"/>
                <a:cs typeface="+mn-cs"/>
              </a:defRPr>
            </a:pPr>
            <a:endParaRPr lang="en-US"/>
          </a:p>
        </c:txPr>
        <c:crossAx val="176685632"/>
        <c:crosses val="autoZero"/>
        <c:auto val="1"/>
        <c:lblAlgn val="ctr"/>
        <c:lblOffset val="100"/>
        <c:noMultiLvlLbl val="0"/>
      </c:catAx>
      <c:valAx>
        <c:axId val="176685632"/>
        <c:scaling>
          <c:orientation val="minMax"/>
        </c:scaling>
        <c:delete val="1"/>
        <c:axPos val="t"/>
        <c:numFmt formatCode="0.00" sourceLinked="1"/>
        <c:majorTickMark val="none"/>
        <c:minorTickMark val="none"/>
        <c:tickLblPos val="nextTo"/>
        <c:crossAx val="195028480"/>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latin typeface="Arial (Body)"/>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tx1">
                    <a:lumMod val="65000"/>
                    <a:lumOff val="35000"/>
                  </a:schemeClr>
                </a:solidFill>
                <a:latin typeface="+mj-lt"/>
                <a:ea typeface="+mn-ea"/>
                <a:cs typeface="Calibri Light" panose="020F0302020204030204" pitchFamily="34" charset="0"/>
              </a:defRPr>
            </a:pPr>
            <a:r>
              <a:rPr lang="en-GB">
                <a:solidFill>
                  <a:schemeClr val="tx1"/>
                </a:solidFill>
                <a:latin typeface="+mj-lt"/>
              </a:rPr>
              <a:t>White/ White British</a:t>
            </a:r>
          </a:p>
        </c:rich>
      </c:tx>
      <c:layout>
        <c:manualLayout>
          <c:xMode val="edge"/>
          <c:yMode val="edge"/>
          <c:x val="0.34580082376424609"/>
          <c:y val="4.8240569770509098E-2"/>
        </c:manualLayout>
      </c:layout>
      <c:overlay val="0"/>
      <c:spPr>
        <a:noFill/>
        <a:ln>
          <a:noFill/>
        </a:ln>
        <a:effectLst/>
      </c:spPr>
      <c:txPr>
        <a:bodyPr rot="0" spcFirstLastPara="1" vertOverflow="ellipsis" vert="horz" wrap="square" anchor="ctr" anchorCtr="1"/>
        <a:lstStyle/>
        <a:p>
          <a:pPr>
            <a:defRPr sz="1440" b="0" i="0" u="none" strike="noStrike" kern="1200" spc="0" baseline="0">
              <a:solidFill>
                <a:schemeClr val="tx1">
                  <a:lumMod val="65000"/>
                  <a:lumOff val="35000"/>
                </a:schemeClr>
              </a:solidFill>
              <a:latin typeface="+mj-lt"/>
              <a:ea typeface="+mn-ea"/>
              <a:cs typeface="Calibri Light" panose="020F0302020204030204" pitchFamily="34" charset="0"/>
            </a:defRPr>
          </a:pPr>
          <a:endParaRPr lang="en-US"/>
        </a:p>
      </c:txPr>
    </c:title>
    <c:autoTitleDeleted val="0"/>
    <c:plotArea>
      <c:layout>
        <c:manualLayout>
          <c:layoutTarget val="inner"/>
          <c:xMode val="edge"/>
          <c:yMode val="edge"/>
          <c:x val="0.3566385945830739"/>
          <c:y val="0.19387897652334479"/>
          <c:w val="0.58479078141137497"/>
          <c:h val="0.62366446847797419"/>
        </c:manualLayout>
      </c:layout>
      <c:barChart>
        <c:barDir val="bar"/>
        <c:grouping val="clustered"/>
        <c:varyColors val="0"/>
        <c:ser>
          <c:idx val="0"/>
          <c:order val="0"/>
          <c:tx>
            <c:strRef>
              <c:f>Sheet1!$D$1</c:f>
              <c:strCache>
                <c:ptCount val="1"/>
                <c:pt idx="0">
                  <c:v> Opportunity score</c:v>
                </c:pt>
              </c:strCache>
            </c:strRef>
          </c:tx>
          <c:spPr>
            <a:solidFill>
              <a:schemeClr val="accent1"/>
            </a:solidFill>
            <a:ln>
              <a:noFill/>
            </a:ln>
            <a:effectLst/>
          </c:spPr>
          <c:invertIfNegative val="0"/>
          <c:dLbls>
            <c:dLbl>
              <c:idx val="5"/>
              <c:layout>
                <c:manualLayout>
                  <c:x val="-4.838709677419473E-3"/>
                  <c:y val="5.360063307834344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390-485E-A03F-01F5515498C8}"/>
                </c:ext>
              </c:extLst>
            </c:dLbl>
            <c:dLbl>
              <c:idx val="7"/>
              <c:layout>
                <c:manualLayout>
                  <c:x val="-8.256040722760179E-3"/>
                  <c:y val="2.1102611438340043E-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390-485E-A03F-01F5515498C8}"/>
                </c:ext>
              </c:extLst>
            </c:dLbl>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j-lt"/>
                    <a:ea typeface="+mn-ea"/>
                    <a:cs typeface="Calibri Light" panose="020F03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Loyalty</c:v>
                </c:pt>
                <c:pt idx="1">
                  <c:v>Control (claims)</c:v>
                </c:pt>
                <c:pt idx="2">
                  <c:v>Confidence</c:v>
                </c:pt>
                <c:pt idx="3">
                  <c:v>Speed (claims)</c:v>
                </c:pt>
                <c:pt idx="4">
                  <c:v>Protection</c:v>
                </c:pt>
                <c:pt idx="5">
                  <c:v>Ease</c:v>
                </c:pt>
                <c:pt idx="6">
                  <c:v>Respect (claims)</c:v>
                </c:pt>
                <c:pt idx="7">
                  <c:v>Price</c:v>
                </c:pt>
                <c:pt idx="8">
                  <c:v>Relationship</c:v>
                </c:pt>
              </c:strCache>
            </c:strRef>
          </c:cat>
          <c:val>
            <c:numRef>
              <c:f>Sheet1!$D$2:$D$10</c:f>
              <c:numCache>
                <c:formatCode>0.00</c:formatCode>
                <c:ptCount val="9"/>
                <c:pt idx="0">
                  <c:v>7.4208501470000003</c:v>
                </c:pt>
                <c:pt idx="1">
                  <c:v>7.2655202980000002</c:v>
                </c:pt>
                <c:pt idx="2">
                  <c:v>7.1691222489999999</c:v>
                </c:pt>
                <c:pt idx="3">
                  <c:v>7.0637911899999999</c:v>
                </c:pt>
                <c:pt idx="4">
                  <c:v>6.6296419430000002</c:v>
                </c:pt>
                <c:pt idx="5">
                  <c:v>6.5858655800000001</c:v>
                </c:pt>
                <c:pt idx="6">
                  <c:v>6.3121130030000003</c:v>
                </c:pt>
                <c:pt idx="7">
                  <c:v>6.1451357580000003</c:v>
                </c:pt>
                <c:pt idx="8">
                  <c:v>5.3136176160000002</c:v>
                </c:pt>
              </c:numCache>
            </c:numRef>
          </c:val>
          <c:extLst>
            <c:ext xmlns:c16="http://schemas.microsoft.com/office/drawing/2014/chart" uri="{C3380CC4-5D6E-409C-BE32-E72D297353CC}">
              <c16:uniqueId val="{00000002-5390-485E-A03F-01F5515498C8}"/>
            </c:ext>
          </c:extLst>
        </c:ser>
        <c:dLbls>
          <c:dLblPos val="outEnd"/>
          <c:showLegendKey val="0"/>
          <c:showVal val="1"/>
          <c:showCatName val="0"/>
          <c:showSerName val="0"/>
          <c:showPercent val="0"/>
          <c:showBubbleSize val="0"/>
        </c:dLbls>
        <c:gapWidth val="150"/>
        <c:axId val="197234176"/>
        <c:axId val="176689088"/>
        <c:extLst/>
      </c:barChart>
      <c:catAx>
        <c:axId val="1972341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j-lt"/>
                <a:ea typeface="+mn-ea"/>
                <a:cs typeface="Calibri Light" panose="020F0302020204030204" pitchFamily="34" charset="0"/>
              </a:defRPr>
            </a:pPr>
            <a:endParaRPr lang="en-US"/>
          </a:p>
        </c:txPr>
        <c:crossAx val="176689088"/>
        <c:crosses val="autoZero"/>
        <c:auto val="1"/>
        <c:lblAlgn val="ctr"/>
        <c:lblOffset val="100"/>
        <c:noMultiLvlLbl val="0"/>
      </c:catAx>
      <c:valAx>
        <c:axId val="176689088"/>
        <c:scaling>
          <c:orientation val="minMax"/>
        </c:scaling>
        <c:delete val="1"/>
        <c:axPos val="t"/>
        <c:numFmt formatCode="0.00" sourceLinked="1"/>
        <c:majorTickMark val="none"/>
        <c:minorTickMark val="none"/>
        <c:tickLblPos val="nextTo"/>
        <c:crossAx val="197234176"/>
        <c:crosses val="autoZero"/>
        <c:crossBetween val="between"/>
      </c:valAx>
      <c:spPr>
        <a:noFill/>
        <a:ln>
          <a:noFill/>
        </a:ln>
        <a:effectLst/>
      </c:spPr>
    </c:plotArea>
    <c:plotVisOnly val="1"/>
    <c:dispBlanksAs val="gap"/>
    <c:showDLblsOverMax val="0"/>
  </c:chart>
  <c:spPr>
    <a:noFill/>
    <a:ln>
      <a:noFill/>
    </a:ln>
    <a:effectLst/>
  </c:spPr>
  <c:txPr>
    <a:bodyPr/>
    <a:lstStyle/>
    <a:p>
      <a:pPr>
        <a:defRPr sz="1200">
          <a:latin typeface="Calibri Light" panose="020F0302020204030204" pitchFamily="34" charset="0"/>
          <a:cs typeface="Calibri Light" panose="020F0302020204030204" pitchFamily="34" charset="0"/>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tx1">
                    <a:lumMod val="65000"/>
                    <a:lumOff val="35000"/>
                  </a:schemeClr>
                </a:solidFill>
                <a:latin typeface="+mj-lt"/>
                <a:ea typeface="+mn-ea"/>
                <a:cs typeface="Calibri Light" panose="020F0302020204030204" pitchFamily="34" charset="0"/>
              </a:defRPr>
            </a:pPr>
            <a:r>
              <a:rPr lang="en-GB">
                <a:solidFill>
                  <a:schemeClr val="tx1"/>
                </a:solidFill>
                <a:latin typeface="+mj-lt"/>
              </a:rPr>
              <a:t>Ethnic minorities</a:t>
            </a:r>
          </a:p>
        </c:rich>
      </c:tx>
      <c:layout>
        <c:manualLayout>
          <c:xMode val="edge"/>
          <c:yMode val="edge"/>
          <c:x val="0.43380185980142294"/>
          <c:y val="4.8240569770509098E-2"/>
        </c:manualLayout>
      </c:layout>
      <c:overlay val="0"/>
      <c:spPr>
        <a:noFill/>
        <a:ln>
          <a:noFill/>
        </a:ln>
        <a:effectLst/>
      </c:spPr>
      <c:txPr>
        <a:bodyPr rot="0" spcFirstLastPara="1" vertOverflow="ellipsis" vert="horz" wrap="square" anchor="ctr" anchorCtr="1"/>
        <a:lstStyle/>
        <a:p>
          <a:pPr>
            <a:defRPr sz="1440" b="0" i="0" u="none" strike="noStrike" kern="1200" spc="0" baseline="0">
              <a:solidFill>
                <a:schemeClr val="tx1">
                  <a:lumMod val="65000"/>
                  <a:lumOff val="35000"/>
                </a:schemeClr>
              </a:solidFill>
              <a:latin typeface="+mj-lt"/>
              <a:ea typeface="+mn-ea"/>
              <a:cs typeface="Calibri Light" panose="020F0302020204030204" pitchFamily="34" charset="0"/>
            </a:defRPr>
          </a:pPr>
          <a:endParaRPr lang="en-US"/>
        </a:p>
      </c:txPr>
    </c:title>
    <c:autoTitleDeleted val="0"/>
    <c:plotArea>
      <c:layout>
        <c:manualLayout>
          <c:layoutTarget val="inner"/>
          <c:xMode val="edge"/>
          <c:yMode val="edge"/>
          <c:x val="0.3566385945830739"/>
          <c:y val="0.19387897652334479"/>
          <c:w val="0.6080852341689833"/>
          <c:h val="0.62366446847797419"/>
        </c:manualLayout>
      </c:layout>
      <c:barChart>
        <c:barDir val="bar"/>
        <c:grouping val="clustered"/>
        <c:varyColors val="0"/>
        <c:ser>
          <c:idx val="0"/>
          <c:order val="0"/>
          <c:tx>
            <c:strRef>
              <c:f>Sheet1!$D$1</c:f>
              <c:strCache>
                <c:ptCount val="1"/>
                <c:pt idx="0">
                  <c:v> Opportunity score</c:v>
                </c:pt>
              </c:strCache>
            </c:strRef>
          </c:tx>
          <c:spPr>
            <a:solidFill>
              <a:srgbClr val="93C01F"/>
            </a:solidFill>
            <a:ln>
              <a:noFill/>
            </a:ln>
            <a:effectLst/>
          </c:spPr>
          <c:invertIfNegative val="0"/>
          <c:dLbls>
            <c:dLbl>
              <c:idx val="5"/>
              <c:layout>
                <c:manualLayout>
                  <c:x val="-4.838709677419473E-3"/>
                  <c:y val="5.360063307834344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3A1-4CCE-BF9A-57691181A774}"/>
                </c:ext>
              </c:extLst>
            </c:dLbl>
            <c:dLbl>
              <c:idx val="7"/>
              <c:layout>
                <c:manualLayout>
                  <c:x val="-1.1290320268337563E-2"/>
                  <c:y val="2.1102611438340043E-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3A1-4CCE-BF9A-57691181A774}"/>
                </c:ext>
              </c:extLst>
            </c:dLbl>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j-lt"/>
                    <a:ea typeface="+mn-ea"/>
                    <a:cs typeface="Calibri Light" panose="020F03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Speed (claims)</c:v>
                </c:pt>
                <c:pt idx="1">
                  <c:v>Loyalty</c:v>
                </c:pt>
                <c:pt idx="2">
                  <c:v>Confidence</c:v>
                </c:pt>
                <c:pt idx="3">
                  <c:v>Ease</c:v>
                </c:pt>
                <c:pt idx="4">
                  <c:v>Respect (claims)</c:v>
                </c:pt>
                <c:pt idx="5">
                  <c:v>Control (claims)</c:v>
                </c:pt>
                <c:pt idx="6">
                  <c:v>Protection</c:v>
                </c:pt>
                <c:pt idx="7">
                  <c:v>Relationship</c:v>
                </c:pt>
                <c:pt idx="8">
                  <c:v>Price</c:v>
                </c:pt>
              </c:strCache>
            </c:strRef>
          </c:cat>
          <c:val>
            <c:numRef>
              <c:f>Sheet1!$D$2:$D$10</c:f>
              <c:numCache>
                <c:formatCode>0.00</c:formatCode>
                <c:ptCount val="9"/>
                <c:pt idx="0">
                  <c:v>7.3451125309999998</c:v>
                </c:pt>
                <c:pt idx="1">
                  <c:v>6.8007924710000003</c:v>
                </c:pt>
                <c:pt idx="2">
                  <c:v>6.6298824979999997</c:v>
                </c:pt>
                <c:pt idx="3">
                  <c:v>6.5811413849999996</c:v>
                </c:pt>
                <c:pt idx="4">
                  <c:v>6.1438923069999998</c:v>
                </c:pt>
                <c:pt idx="5">
                  <c:v>5.8592286659999999</c:v>
                </c:pt>
                <c:pt idx="6">
                  <c:v>5.6222985049999998</c:v>
                </c:pt>
                <c:pt idx="7">
                  <c:v>5.4653377089999999</c:v>
                </c:pt>
                <c:pt idx="8">
                  <c:v>4.9831529269999999</c:v>
                </c:pt>
              </c:numCache>
            </c:numRef>
          </c:val>
          <c:extLst>
            <c:ext xmlns:c16="http://schemas.microsoft.com/office/drawing/2014/chart" uri="{C3380CC4-5D6E-409C-BE32-E72D297353CC}">
              <c16:uniqueId val="{00000002-53A1-4CCE-BF9A-57691181A774}"/>
            </c:ext>
          </c:extLst>
        </c:ser>
        <c:dLbls>
          <c:dLblPos val="outEnd"/>
          <c:showLegendKey val="0"/>
          <c:showVal val="1"/>
          <c:showCatName val="0"/>
          <c:showSerName val="0"/>
          <c:showPercent val="0"/>
          <c:showBubbleSize val="0"/>
        </c:dLbls>
        <c:gapWidth val="150"/>
        <c:axId val="197255680"/>
        <c:axId val="176691968"/>
        <c:extLst/>
      </c:barChart>
      <c:catAx>
        <c:axId val="19725568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j-lt"/>
                <a:ea typeface="+mn-ea"/>
                <a:cs typeface="Calibri Light" panose="020F0302020204030204" pitchFamily="34" charset="0"/>
              </a:defRPr>
            </a:pPr>
            <a:endParaRPr lang="en-US"/>
          </a:p>
        </c:txPr>
        <c:crossAx val="176691968"/>
        <c:crosses val="autoZero"/>
        <c:auto val="1"/>
        <c:lblAlgn val="ctr"/>
        <c:lblOffset val="100"/>
        <c:noMultiLvlLbl val="0"/>
      </c:catAx>
      <c:valAx>
        <c:axId val="176691968"/>
        <c:scaling>
          <c:orientation val="minMax"/>
        </c:scaling>
        <c:delete val="1"/>
        <c:axPos val="t"/>
        <c:numFmt formatCode="0.00" sourceLinked="1"/>
        <c:majorTickMark val="none"/>
        <c:minorTickMark val="none"/>
        <c:tickLblPos val="nextTo"/>
        <c:crossAx val="197255680"/>
        <c:crosses val="autoZero"/>
        <c:crossBetween val="between"/>
      </c:valAx>
      <c:spPr>
        <a:noFill/>
        <a:ln>
          <a:noFill/>
        </a:ln>
        <a:effectLst/>
      </c:spPr>
    </c:plotArea>
    <c:plotVisOnly val="1"/>
    <c:dispBlanksAs val="gap"/>
    <c:showDLblsOverMax val="0"/>
  </c:chart>
  <c:spPr>
    <a:noFill/>
    <a:ln>
      <a:noFill/>
    </a:ln>
    <a:effectLst/>
  </c:spPr>
  <c:txPr>
    <a:bodyPr/>
    <a:lstStyle/>
    <a:p>
      <a:pPr>
        <a:defRPr sz="1200">
          <a:latin typeface="Calibri Light" panose="020F0302020204030204" pitchFamily="34" charset="0"/>
          <a:cs typeface="Calibri Light" panose="020F0302020204030204" pitchFamily="34" charset="0"/>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tx1"/>
                </a:solidFill>
                <a:latin typeface="+mj-lt"/>
                <a:ea typeface="+mn-ea"/>
                <a:cs typeface="Calibri Light" panose="020F0302020204030204" pitchFamily="34" charset="0"/>
              </a:defRPr>
            </a:pPr>
            <a:r>
              <a:rPr lang="en-GB"/>
              <a:t>1-5 employees</a:t>
            </a:r>
          </a:p>
        </c:rich>
      </c:tx>
      <c:layout>
        <c:manualLayout>
          <c:xMode val="edge"/>
          <c:yMode val="edge"/>
          <c:x val="0.36390953724965563"/>
          <c:y val="5.6622510651039196E-2"/>
        </c:manualLayout>
      </c:layout>
      <c:overlay val="0"/>
      <c:spPr>
        <a:noFill/>
        <a:ln>
          <a:noFill/>
        </a:ln>
        <a:effectLst/>
      </c:spPr>
      <c:txPr>
        <a:bodyPr rot="0" spcFirstLastPara="1" vertOverflow="ellipsis" vert="horz" wrap="square" anchor="ctr" anchorCtr="1"/>
        <a:lstStyle/>
        <a:p>
          <a:pPr>
            <a:defRPr sz="1440" b="0" i="0" u="none" strike="noStrike" kern="1200" spc="0" baseline="0">
              <a:solidFill>
                <a:schemeClr val="tx1"/>
              </a:solidFill>
              <a:latin typeface="+mj-lt"/>
              <a:ea typeface="+mn-ea"/>
              <a:cs typeface="Calibri Light" panose="020F0302020204030204" pitchFamily="34" charset="0"/>
            </a:defRPr>
          </a:pPr>
          <a:endParaRPr lang="en-US"/>
        </a:p>
      </c:txPr>
    </c:title>
    <c:autoTitleDeleted val="0"/>
    <c:plotArea>
      <c:layout>
        <c:manualLayout>
          <c:layoutTarget val="inner"/>
          <c:xMode val="edge"/>
          <c:yMode val="edge"/>
          <c:x val="0.42498102421378703"/>
          <c:y val="0.2044929570034292"/>
          <c:w val="0.54028133323585603"/>
          <c:h val="0.71181264890386886"/>
        </c:manualLayout>
      </c:layout>
      <c:barChart>
        <c:barDir val="bar"/>
        <c:grouping val="clustered"/>
        <c:varyColors val="0"/>
        <c:ser>
          <c:idx val="0"/>
          <c:order val="0"/>
          <c:tx>
            <c:strRef>
              <c:f>Sheet1!$D$1</c:f>
              <c:strCache>
                <c:ptCount val="1"/>
                <c:pt idx="0">
                  <c:v> Opportunity score</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j-lt"/>
                    <a:ea typeface="+mn-ea"/>
                    <a:cs typeface="Calibri Light" panose="020F03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Loyalty</c:v>
                </c:pt>
                <c:pt idx="1">
                  <c:v>Confidence</c:v>
                </c:pt>
                <c:pt idx="2">
                  <c:v>Speed (claims)</c:v>
                </c:pt>
                <c:pt idx="3">
                  <c:v>Ease</c:v>
                </c:pt>
                <c:pt idx="4">
                  <c:v>Protection</c:v>
                </c:pt>
                <c:pt idx="5">
                  <c:v>Price</c:v>
                </c:pt>
                <c:pt idx="6">
                  <c:v>Respect (claims)</c:v>
                </c:pt>
                <c:pt idx="7">
                  <c:v>Control (claims)</c:v>
                </c:pt>
                <c:pt idx="8">
                  <c:v>Relationship</c:v>
                </c:pt>
              </c:strCache>
            </c:strRef>
          </c:cat>
          <c:val>
            <c:numRef>
              <c:f>Sheet1!$D$2:$D$10</c:f>
              <c:numCache>
                <c:formatCode>0.00</c:formatCode>
                <c:ptCount val="9"/>
                <c:pt idx="0">
                  <c:v>7.9779831410000002</c:v>
                </c:pt>
                <c:pt idx="1">
                  <c:v>7.5403899379999997</c:v>
                </c:pt>
                <c:pt idx="2">
                  <c:v>7.1375519909999996</c:v>
                </c:pt>
                <c:pt idx="3">
                  <c:v>6.7860983099999999</c:v>
                </c:pt>
                <c:pt idx="4">
                  <c:v>6.7341819139999997</c:v>
                </c:pt>
                <c:pt idx="5">
                  <c:v>6.2523134110000003</c:v>
                </c:pt>
                <c:pt idx="6">
                  <c:v>5.4119947100000001</c:v>
                </c:pt>
                <c:pt idx="7">
                  <c:v>5.2941176470000002</c:v>
                </c:pt>
                <c:pt idx="8">
                  <c:v>4.0489186559999997</c:v>
                </c:pt>
              </c:numCache>
            </c:numRef>
          </c:val>
          <c:extLst>
            <c:ext xmlns:c16="http://schemas.microsoft.com/office/drawing/2014/chart" uri="{C3380CC4-5D6E-409C-BE32-E72D297353CC}">
              <c16:uniqueId val="{00000000-3FA0-4632-8043-16F1DFA6F147}"/>
            </c:ext>
          </c:extLst>
        </c:ser>
        <c:dLbls>
          <c:dLblPos val="outEnd"/>
          <c:showLegendKey val="0"/>
          <c:showVal val="1"/>
          <c:showCatName val="0"/>
          <c:showSerName val="0"/>
          <c:showPercent val="0"/>
          <c:showBubbleSize val="0"/>
        </c:dLbls>
        <c:gapWidth val="150"/>
        <c:axId val="197257728"/>
        <c:axId val="179171840"/>
      </c:barChart>
      <c:catAx>
        <c:axId val="19725772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j-lt"/>
                <a:ea typeface="+mn-ea"/>
                <a:cs typeface="Calibri Light" panose="020F0302020204030204" pitchFamily="34" charset="0"/>
              </a:defRPr>
            </a:pPr>
            <a:endParaRPr lang="en-US"/>
          </a:p>
        </c:txPr>
        <c:crossAx val="179171840"/>
        <c:crosses val="autoZero"/>
        <c:auto val="1"/>
        <c:lblAlgn val="ctr"/>
        <c:lblOffset val="100"/>
        <c:noMultiLvlLbl val="0"/>
      </c:catAx>
      <c:valAx>
        <c:axId val="179171840"/>
        <c:scaling>
          <c:orientation val="minMax"/>
        </c:scaling>
        <c:delete val="1"/>
        <c:axPos val="t"/>
        <c:numFmt formatCode="0.00" sourceLinked="1"/>
        <c:majorTickMark val="none"/>
        <c:minorTickMark val="none"/>
        <c:tickLblPos val="nextTo"/>
        <c:crossAx val="197257728"/>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latin typeface="+mj-lt"/>
          <a:cs typeface="Calibri Light" panose="020F0302020204030204" pitchFamily="34" charset="0"/>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tx1"/>
                </a:solidFill>
                <a:latin typeface="+mj-lt"/>
                <a:ea typeface="+mn-ea"/>
                <a:cs typeface="Calibri Light" panose="020F0302020204030204" pitchFamily="34" charset="0"/>
              </a:defRPr>
            </a:pPr>
            <a:r>
              <a:rPr lang="en-GB"/>
              <a:t>6-20 employees</a:t>
            </a:r>
          </a:p>
        </c:rich>
      </c:tx>
      <c:layout>
        <c:manualLayout>
          <c:xMode val="edge"/>
          <c:yMode val="edge"/>
          <c:x val="0.36390953724965563"/>
          <c:y val="5.6622510651039196E-2"/>
        </c:manualLayout>
      </c:layout>
      <c:overlay val="0"/>
      <c:spPr>
        <a:noFill/>
        <a:ln>
          <a:noFill/>
        </a:ln>
        <a:effectLst/>
      </c:spPr>
      <c:txPr>
        <a:bodyPr rot="0" spcFirstLastPara="1" vertOverflow="ellipsis" vert="horz" wrap="square" anchor="ctr" anchorCtr="1"/>
        <a:lstStyle/>
        <a:p>
          <a:pPr>
            <a:defRPr sz="1440" b="0" i="0" u="none" strike="noStrike" kern="1200" spc="0" baseline="0">
              <a:solidFill>
                <a:schemeClr val="tx1"/>
              </a:solidFill>
              <a:latin typeface="+mj-lt"/>
              <a:ea typeface="+mn-ea"/>
              <a:cs typeface="Calibri Light" panose="020F0302020204030204" pitchFamily="34" charset="0"/>
            </a:defRPr>
          </a:pPr>
          <a:endParaRPr lang="en-US"/>
        </a:p>
      </c:txPr>
    </c:title>
    <c:autoTitleDeleted val="0"/>
    <c:plotArea>
      <c:layout>
        <c:manualLayout>
          <c:layoutTarget val="inner"/>
          <c:xMode val="edge"/>
          <c:yMode val="edge"/>
          <c:x val="0.42498102421378703"/>
          <c:y val="0.2044929570034292"/>
          <c:w val="0.5402813203044331"/>
          <c:h val="0.71181264890386886"/>
        </c:manualLayout>
      </c:layout>
      <c:barChart>
        <c:barDir val="bar"/>
        <c:grouping val="clustered"/>
        <c:varyColors val="0"/>
        <c:ser>
          <c:idx val="0"/>
          <c:order val="0"/>
          <c:tx>
            <c:strRef>
              <c:f>Sheet1!$D$1</c:f>
              <c:strCache>
                <c:ptCount val="1"/>
                <c:pt idx="0">
                  <c:v> Opportunity score</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j-lt"/>
                    <a:ea typeface="+mn-ea"/>
                    <a:cs typeface="Calibri Light" panose="020F03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Loyalty</c:v>
                </c:pt>
                <c:pt idx="1">
                  <c:v>Confidence</c:v>
                </c:pt>
                <c:pt idx="2">
                  <c:v>Speed (claims)</c:v>
                </c:pt>
                <c:pt idx="3">
                  <c:v>Ease</c:v>
                </c:pt>
                <c:pt idx="4">
                  <c:v>Control (claims)</c:v>
                </c:pt>
                <c:pt idx="5">
                  <c:v>Protection</c:v>
                </c:pt>
                <c:pt idx="6">
                  <c:v>Price</c:v>
                </c:pt>
                <c:pt idx="7">
                  <c:v>Respect (claims)</c:v>
                </c:pt>
                <c:pt idx="8">
                  <c:v>Relationship</c:v>
                </c:pt>
              </c:strCache>
            </c:strRef>
          </c:cat>
          <c:val>
            <c:numRef>
              <c:f>Sheet1!$D$2:$D$10</c:f>
              <c:numCache>
                <c:formatCode>0.00</c:formatCode>
                <c:ptCount val="9"/>
                <c:pt idx="0">
                  <c:v>7.1107401320000001</c:v>
                </c:pt>
                <c:pt idx="1">
                  <c:v>6.7513876460000004</c:v>
                </c:pt>
                <c:pt idx="2">
                  <c:v>6.6790260559999997</c:v>
                </c:pt>
                <c:pt idx="3">
                  <c:v>5.9954363930000003</c:v>
                </c:pt>
                <c:pt idx="4">
                  <c:v>5.9782801210000001</c:v>
                </c:pt>
                <c:pt idx="5">
                  <c:v>5.8536615110000003</c:v>
                </c:pt>
                <c:pt idx="6">
                  <c:v>5.6246904649999996</c:v>
                </c:pt>
                <c:pt idx="7">
                  <c:v>5.611320128</c:v>
                </c:pt>
                <c:pt idx="8">
                  <c:v>5.2435731050000003</c:v>
                </c:pt>
              </c:numCache>
            </c:numRef>
          </c:val>
          <c:extLst>
            <c:ext xmlns:c16="http://schemas.microsoft.com/office/drawing/2014/chart" uri="{C3380CC4-5D6E-409C-BE32-E72D297353CC}">
              <c16:uniqueId val="{00000000-D969-45FB-B471-69BDEA00946D}"/>
            </c:ext>
          </c:extLst>
        </c:ser>
        <c:dLbls>
          <c:dLblPos val="outEnd"/>
          <c:showLegendKey val="0"/>
          <c:showVal val="1"/>
          <c:showCatName val="0"/>
          <c:showSerName val="0"/>
          <c:showPercent val="0"/>
          <c:showBubbleSize val="0"/>
        </c:dLbls>
        <c:gapWidth val="150"/>
        <c:axId val="198384640"/>
        <c:axId val="195928640"/>
      </c:barChart>
      <c:catAx>
        <c:axId val="19838464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j-lt"/>
                <a:ea typeface="+mn-ea"/>
                <a:cs typeface="Calibri Light" panose="020F0302020204030204" pitchFamily="34" charset="0"/>
              </a:defRPr>
            </a:pPr>
            <a:endParaRPr lang="en-US"/>
          </a:p>
        </c:txPr>
        <c:crossAx val="195928640"/>
        <c:crosses val="autoZero"/>
        <c:auto val="1"/>
        <c:lblAlgn val="ctr"/>
        <c:lblOffset val="100"/>
        <c:noMultiLvlLbl val="0"/>
      </c:catAx>
      <c:valAx>
        <c:axId val="195928640"/>
        <c:scaling>
          <c:orientation val="minMax"/>
        </c:scaling>
        <c:delete val="1"/>
        <c:axPos val="t"/>
        <c:numFmt formatCode="0.00" sourceLinked="1"/>
        <c:majorTickMark val="none"/>
        <c:minorTickMark val="none"/>
        <c:tickLblPos val="nextTo"/>
        <c:crossAx val="198384640"/>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latin typeface="+mj-lt"/>
          <a:cs typeface="Calibri Light" panose="020F030202020403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1.6376843206752912E-2"/>
          <c:w val="0.89106053174385125"/>
          <c:h val="0.86663790752490222"/>
        </c:manualLayout>
      </c:layout>
      <c:barChart>
        <c:barDir val="col"/>
        <c:grouping val="stacked"/>
        <c:varyColors val="0"/>
        <c:ser>
          <c:idx val="0"/>
          <c:order val="0"/>
          <c:tx>
            <c:strRef>
              <c:f>Sheet1!$A$2</c:f>
              <c:strCache>
                <c:ptCount val="1"/>
                <c:pt idx="0">
                  <c:v>Extremely dissatisfied</c:v>
                </c:pt>
              </c:strCache>
            </c:strRef>
          </c:tx>
          <c:spPr>
            <a:solidFill>
              <a:srgbClr val="D0760A"/>
            </a:solidFill>
            <a:ln>
              <a:solidFill>
                <a:schemeClr val="tx2"/>
              </a:solidFill>
            </a:ln>
            <a:effectLst/>
          </c:spPr>
          <c:invertIfNegative val="0"/>
          <c:dLbls>
            <c:delete val="1"/>
          </c:dLbls>
          <c:cat>
            <c:strRef>
              <c:f>Sheet1!$B$1:$N$1</c:f>
              <c:strCache>
                <c:ptCount val="13"/>
                <c:pt idx="0">
                  <c:v>Wave 1&amp;2
Oct '19</c:v>
                </c:pt>
                <c:pt idx="1">
                  <c:v>Wave 2&amp;3
Feb '20</c:v>
                </c:pt>
                <c:pt idx="2">
                  <c:v>Wave 3&amp;4
May '20</c:v>
                </c:pt>
                <c:pt idx="3">
                  <c:v>Wave 4&amp;5
Sept '20</c:v>
                </c:pt>
                <c:pt idx="4">
                  <c:v>Wave 5&amp;6
Dec '20</c:v>
                </c:pt>
                <c:pt idx="5">
                  <c:v>Wave 6&amp;7
Apr '21</c:v>
                </c:pt>
                <c:pt idx="6">
                  <c:v>Wave 7&amp;8
Jul '21</c:v>
                </c:pt>
                <c:pt idx="7">
                  <c:v>Wave 8&amp;9
Dec '21</c:v>
                </c:pt>
                <c:pt idx="8">
                  <c:v>Wave 9&amp;10
Jul '22</c:v>
                </c:pt>
                <c:pt idx="9">
                  <c:v>Wave 10&amp;11 Dec'22</c:v>
                </c:pt>
                <c:pt idx="10">
                  <c:v>Wave 11&amp;12 May '23</c:v>
                </c:pt>
                <c:pt idx="11">
                  <c:v>Wave 12&amp;13 Sept '23</c:v>
                </c:pt>
                <c:pt idx="12">
                  <c:v>Wave 13&amp;14
Mar '24</c:v>
                </c:pt>
              </c:strCache>
            </c:strRef>
          </c:cat>
          <c:val>
            <c:numRef>
              <c:f>Sheet1!$B$2:$N$2</c:f>
              <c:numCache>
                <c:formatCode>0%</c:formatCode>
                <c:ptCount val="13"/>
                <c:pt idx="0">
                  <c:v>0.01</c:v>
                </c:pt>
                <c:pt idx="1">
                  <c:v>0.01</c:v>
                </c:pt>
                <c:pt idx="2">
                  <c:v>0.01</c:v>
                </c:pt>
                <c:pt idx="3">
                  <c:v>0.01</c:v>
                </c:pt>
                <c:pt idx="4">
                  <c:v>0.01</c:v>
                </c:pt>
                <c:pt idx="5">
                  <c:v>0.01</c:v>
                </c:pt>
                <c:pt idx="6">
                  <c:v>0.01</c:v>
                </c:pt>
                <c:pt idx="7">
                  <c:v>0.01</c:v>
                </c:pt>
                <c:pt idx="8">
                  <c:v>0.01</c:v>
                </c:pt>
                <c:pt idx="9">
                  <c:v>0.01</c:v>
                </c:pt>
                <c:pt idx="10">
                  <c:v>0.01</c:v>
                </c:pt>
                <c:pt idx="11">
                  <c:v>0.01</c:v>
                </c:pt>
                <c:pt idx="12">
                  <c:v>0</c:v>
                </c:pt>
              </c:numCache>
            </c:numRef>
          </c:val>
          <c:extLst>
            <c:ext xmlns:c16="http://schemas.microsoft.com/office/drawing/2014/chart" uri="{C3380CC4-5D6E-409C-BE32-E72D297353CC}">
              <c16:uniqueId val="{00000000-3A33-4950-B0CC-1C4A6C1386EB}"/>
            </c:ext>
          </c:extLst>
        </c:ser>
        <c:ser>
          <c:idx val="1"/>
          <c:order val="1"/>
          <c:tx>
            <c:strRef>
              <c:f>Sheet1!$A$3</c:f>
              <c:strCache>
                <c:ptCount val="1"/>
                <c:pt idx="0">
                  <c:v>Dissatisfied</c:v>
                </c:pt>
              </c:strCache>
            </c:strRef>
          </c:tx>
          <c:spPr>
            <a:solidFill>
              <a:srgbClr val="F5A03D"/>
            </a:solidFill>
            <a:ln>
              <a:solidFill>
                <a:schemeClr val="tx2"/>
              </a:solidFill>
            </a:ln>
            <a:effectLst/>
          </c:spPr>
          <c:invertIfNegative val="0"/>
          <c:dLbls>
            <c:delete val="1"/>
          </c:dLbls>
          <c:cat>
            <c:strRef>
              <c:f>Sheet1!$B$1:$N$1</c:f>
              <c:strCache>
                <c:ptCount val="13"/>
                <c:pt idx="0">
                  <c:v>Wave 1&amp;2
Oct '19</c:v>
                </c:pt>
                <c:pt idx="1">
                  <c:v>Wave 2&amp;3
Feb '20</c:v>
                </c:pt>
                <c:pt idx="2">
                  <c:v>Wave 3&amp;4
May '20</c:v>
                </c:pt>
                <c:pt idx="3">
                  <c:v>Wave 4&amp;5
Sept '20</c:v>
                </c:pt>
                <c:pt idx="4">
                  <c:v>Wave 5&amp;6
Dec '20</c:v>
                </c:pt>
                <c:pt idx="5">
                  <c:v>Wave 6&amp;7
Apr '21</c:v>
                </c:pt>
                <c:pt idx="6">
                  <c:v>Wave 7&amp;8
Jul '21</c:v>
                </c:pt>
                <c:pt idx="7">
                  <c:v>Wave 8&amp;9
Dec '21</c:v>
                </c:pt>
                <c:pt idx="8">
                  <c:v>Wave 9&amp;10
Jul '22</c:v>
                </c:pt>
                <c:pt idx="9">
                  <c:v>Wave 10&amp;11 Dec'22</c:v>
                </c:pt>
                <c:pt idx="10">
                  <c:v>Wave 11&amp;12 May '23</c:v>
                </c:pt>
                <c:pt idx="11">
                  <c:v>Wave 12&amp;13 Sept '23</c:v>
                </c:pt>
                <c:pt idx="12">
                  <c:v>Wave 13&amp;14
Mar '24</c:v>
                </c:pt>
              </c:strCache>
            </c:strRef>
          </c:cat>
          <c:val>
            <c:numRef>
              <c:f>Sheet1!$B$3:$N$3</c:f>
              <c:numCache>
                <c:formatCode>0%</c:formatCode>
                <c:ptCount val="13"/>
                <c:pt idx="0">
                  <c:v>0.01</c:v>
                </c:pt>
                <c:pt idx="1">
                  <c:v>0</c:v>
                </c:pt>
                <c:pt idx="2">
                  <c:v>0.01</c:v>
                </c:pt>
                <c:pt idx="3">
                  <c:v>0.01</c:v>
                </c:pt>
                <c:pt idx="4">
                  <c:v>0.01</c:v>
                </c:pt>
                <c:pt idx="5">
                  <c:v>0.01</c:v>
                </c:pt>
                <c:pt idx="6">
                  <c:v>0.01</c:v>
                </c:pt>
                <c:pt idx="7">
                  <c:v>0.01</c:v>
                </c:pt>
                <c:pt idx="8">
                  <c:v>0.01</c:v>
                </c:pt>
                <c:pt idx="9">
                  <c:v>0.01</c:v>
                </c:pt>
                <c:pt idx="10">
                  <c:v>0.01</c:v>
                </c:pt>
                <c:pt idx="11">
                  <c:v>0.01</c:v>
                </c:pt>
                <c:pt idx="12">
                  <c:v>0.01</c:v>
                </c:pt>
              </c:numCache>
            </c:numRef>
          </c:val>
          <c:extLst>
            <c:ext xmlns:c16="http://schemas.microsoft.com/office/drawing/2014/chart" uri="{C3380CC4-5D6E-409C-BE32-E72D297353CC}">
              <c16:uniqueId val="{00000001-3A33-4950-B0CC-1C4A6C1386EB}"/>
            </c:ext>
          </c:extLst>
        </c:ser>
        <c:ser>
          <c:idx val="2"/>
          <c:order val="2"/>
          <c:tx>
            <c:strRef>
              <c:f>Sheet1!$A$4</c:f>
              <c:strCache>
                <c:ptCount val="1"/>
                <c:pt idx="0">
                  <c:v>Slightly dissatisfied</c:v>
                </c:pt>
              </c:strCache>
            </c:strRef>
          </c:tx>
          <c:spPr>
            <a:solidFill>
              <a:schemeClr val="accent5">
                <a:lumMod val="40000"/>
                <a:lumOff val="60000"/>
              </a:schemeClr>
            </a:solidFill>
            <a:ln>
              <a:solidFill>
                <a:schemeClr val="tx2"/>
              </a:solidFill>
            </a:ln>
            <a:effectLst/>
          </c:spPr>
          <c:invertIfNegative val="0"/>
          <c:dLbls>
            <c:delete val="1"/>
          </c:dLbls>
          <c:cat>
            <c:strRef>
              <c:f>Sheet1!$B$1:$N$1</c:f>
              <c:strCache>
                <c:ptCount val="13"/>
                <c:pt idx="0">
                  <c:v>Wave 1&amp;2
Oct '19</c:v>
                </c:pt>
                <c:pt idx="1">
                  <c:v>Wave 2&amp;3
Feb '20</c:v>
                </c:pt>
                <c:pt idx="2">
                  <c:v>Wave 3&amp;4
May '20</c:v>
                </c:pt>
                <c:pt idx="3">
                  <c:v>Wave 4&amp;5
Sept '20</c:v>
                </c:pt>
                <c:pt idx="4">
                  <c:v>Wave 5&amp;6
Dec '20</c:v>
                </c:pt>
                <c:pt idx="5">
                  <c:v>Wave 6&amp;7
Apr '21</c:v>
                </c:pt>
                <c:pt idx="6">
                  <c:v>Wave 7&amp;8
Jul '21</c:v>
                </c:pt>
                <c:pt idx="7">
                  <c:v>Wave 8&amp;9
Dec '21</c:v>
                </c:pt>
                <c:pt idx="8">
                  <c:v>Wave 9&amp;10
Jul '22</c:v>
                </c:pt>
                <c:pt idx="9">
                  <c:v>Wave 10&amp;11 Dec'22</c:v>
                </c:pt>
                <c:pt idx="10">
                  <c:v>Wave 11&amp;12 May '23</c:v>
                </c:pt>
                <c:pt idx="11">
                  <c:v>Wave 12&amp;13 Sept '23</c:v>
                </c:pt>
                <c:pt idx="12">
                  <c:v>Wave 13&amp;14
Mar '24</c:v>
                </c:pt>
              </c:strCache>
            </c:strRef>
          </c:cat>
          <c:val>
            <c:numRef>
              <c:f>Sheet1!$B$4:$N$4</c:f>
              <c:numCache>
                <c:formatCode>0%</c:formatCode>
                <c:ptCount val="13"/>
                <c:pt idx="0">
                  <c:v>0.03</c:v>
                </c:pt>
                <c:pt idx="1">
                  <c:v>0.03</c:v>
                </c:pt>
                <c:pt idx="2">
                  <c:v>0.02</c:v>
                </c:pt>
                <c:pt idx="3">
                  <c:v>0.02</c:v>
                </c:pt>
                <c:pt idx="4">
                  <c:v>0.03</c:v>
                </c:pt>
                <c:pt idx="5">
                  <c:v>0.03</c:v>
                </c:pt>
                <c:pt idx="6">
                  <c:v>0.04</c:v>
                </c:pt>
                <c:pt idx="7">
                  <c:v>0.03</c:v>
                </c:pt>
                <c:pt idx="8">
                  <c:v>0.03</c:v>
                </c:pt>
                <c:pt idx="9">
                  <c:v>0.03</c:v>
                </c:pt>
                <c:pt idx="10">
                  <c:v>0.03</c:v>
                </c:pt>
                <c:pt idx="11">
                  <c:v>0.02</c:v>
                </c:pt>
                <c:pt idx="12">
                  <c:v>0.03</c:v>
                </c:pt>
              </c:numCache>
            </c:numRef>
          </c:val>
          <c:extLst>
            <c:ext xmlns:c16="http://schemas.microsoft.com/office/drawing/2014/chart" uri="{C3380CC4-5D6E-409C-BE32-E72D297353CC}">
              <c16:uniqueId val="{00000002-3A33-4950-B0CC-1C4A6C1386EB}"/>
            </c:ext>
          </c:extLst>
        </c:ser>
        <c:ser>
          <c:idx val="3"/>
          <c:order val="3"/>
          <c:tx>
            <c:strRef>
              <c:f>Sheet1!$A$5</c:f>
              <c:strCache>
                <c:ptCount val="1"/>
                <c:pt idx="0">
                  <c:v>Neither satisfied nor dissatisfied</c:v>
                </c:pt>
              </c:strCache>
            </c:strRef>
          </c:tx>
          <c:spPr>
            <a:solidFill>
              <a:schemeClr val="tx2">
                <a:lumMod val="75000"/>
              </a:schemeClr>
            </a:solidFill>
            <a:ln>
              <a:solidFill>
                <a:schemeClr val="tx2"/>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Sheet1!$B$1:$N$1</c:f>
              <c:strCache>
                <c:ptCount val="13"/>
                <c:pt idx="0">
                  <c:v>Wave 1&amp;2
Oct '19</c:v>
                </c:pt>
                <c:pt idx="1">
                  <c:v>Wave 2&amp;3
Feb '20</c:v>
                </c:pt>
                <c:pt idx="2">
                  <c:v>Wave 3&amp;4
May '20</c:v>
                </c:pt>
                <c:pt idx="3">
                  <c:v>Wave 4&amp;5
Sept '20</c:v>
                </c:pt>
                <c:pt idx="4">
                  <c:v>Wave 5&amp;6
Dec '20</c:v>
                </c:pt>
                <c:pt idx="5">
                  <c:v>Wave 6&amp;7
Apr '21</c:v>
                </c:pt>
                <c:pt idx="6">
                  <c:v>Wave 7&amp;8
Jul '21</c:v>
                </c:pt>
                <c:pt idx="7">
                  <c:v>Wave 8&amp;9
Dec '21</c:v>
                </c:pt>
                <c:pt idx="8">
                  <c:v>Wave 9&amp;10
Jul '22</c:v>
                </c:pt>
                <c:pt idx="9">
                  <c:v>Wave 10&amp;11 Dec'22</c:v>
                </c:pt>
                <c:pt idx="10">
                  <c:v>Wave 11&amp;12 May '23</c:v>
                </c:pt>
                <c:pt idx="11">
                  <c:v>Wave 12&amp;13 Sept '23</c:v>
                </c:pt>
                <c:pt idx="12">
                  <c:v>Wave 13&amp;14
Mar '24</c:v>
                </c:pt>
              </c:strCache>
            </c:strRef>
          </c:cat>
          <c:val>
            <c:numRef>
              <c:f>Sheet1!$B$5:$N$5</c:f>
              <c:numCache>
                <c:formatCode>0%</c:formatCode>
                <c:ptCount val="13"/>
                <c:pt idx="0">
                  <c:v>0.12</c:v>
                </c:pt>
                <c:pt idx="1">
                  <c:v>0.12</c:v>
                </c:pt>
                <c:pt idx="2">
                  <c:v>0.12</c:v>
                </c:pt>
                <c:pt idx="3">
                  <c:v>0.13</c:v>
                </c:pt>
                <c:pt idx="4">
                  <c:v>0.12</c:v>
                </c:pt>
                <c:pt idx="5">
                  <c:v>0.11</c:v>
                </c:pt>
                <c:pt idx="6">
                  <c:v>0.12</c:v>
                </c:pt>
                <c:pt idx="7">
                  <c:v>0.1</c:v>
                </c:pt>
                <c:pt idx="8">
                  <c:v>0.09</c:v>
                </c:pt>
                <c:pt idx="9">
                  <c:v>0.1</c:v>
                </c:pt>
                <c:pt idx="10">
                  <c:v>0.12</c:v>
                </c:pt>
                <c:pt idx="11">
                  <c:v>0.11</c:v>
                </c:pt>
                <c:pt idx="12">
                  <c:v>0.11</c:v>
                </c:pt>
              </c:numCache>
            </c:numRef>
          </c:val>
          <c:extLst>
            <c:ext xmlns:c16="http://schemas.microsoft.com/office/drawing/2014/chart" uri="{C3380CC4-5D6E-409C-BE32-E72D297353CC}">
              <c16:uniqueId val="{00000003-3A33-4950-B0CC-1C4A6C1386EB}"/>
            </c:ext>
          </c:extLst>
        </c:ser>
        <c:ser>
          <c:idx val="4"/>
          <c:order val="4"/>
          <c:tx>
            <c:strRef>
              <c:f>Sheet1!$A$6</c:f>
              <c:strCache>
                <c:ptCount val="1"/>
                <c:pt idx="0">
                  <c:v>Slightly satisfied</c:v>
                </c:pt>
              </c:strCache>
            </c:strRef>
          </c:tx>
          <c:spPr>
            <a:solidFill>
              <a:schemeClr val="accent2">
                <a:lumMod val="40000"/>
                <a:lumOff val="60000"/>
              </a:schemeClr>
            </a:solidFill>
            <a:ln>
              <a:solidFill>
                <a:schemeClr val="tx2"/>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Sheet1!$B$1:$N$1</c:f>
              <c:strCache>
                <c:ptCount val="13"/>
                <c:pt idx="0">
                  <c:v>Wave 1&amp;2
Oct '19</c:v>
                </c:pt>
                <c:pt idx="1">
                  <c:v>Wave 2&amp;3
Feb '20</c:v>
                </c:pt>
                <c:pt idx="2">
                  <c:v>Wave 3&amp;4
May '20</c:v>
                </c:pt>
                <c:pt idx="3">
                  <c:v>Wave 4&amp;5
Sept '20</c:v>
                </c:pt>
                <c:pt idx="4">
                  <c:v>Wave 5&amp;6
Dec '20</c:v>
                </c:pt>
                <c:pt idx="5">
                  <c:v>Wave 6&amp;7
Apr '21</c:v>
                </c:pt>
                <c:pt idx="6">
                  <c:v>Wave 7&amp;8
Jul '21</c:v>
                </c:pt>
                <c:pt idx="7">
                  <c:v>Wave 8&amp;9
Dec '21</c:v>
                </c:pt>
                <c:pt idx="8">
                  <c:v>Wave 9&amp;10
Jul '22</c:v>
                </c:pt>
                <c:pt idx="9">
                  <c:v>Wave 10&amp;11 Dec'22</c:v>
                </c:pt>
                <c:pt idx="10">
                  <c:v>Wave 11&amp;12 May '23</c:v>
                </c:pt>
                <c:pt idx="11">
                  <c:v>Wave 12&amp;13 Sept '23</c:v>
                </c:pt>
                <c:pt idx="12">
                  <c:v>Wave 13&amp;14
Mar '24</c:v>
                </c:pt>
              </c:strCache>
            </c:strRef>
          </c:cat>
          <c:val>
            <c:numRef>
              <c:f>Sheet1!$B$6:$N$6</c:f>
              <c:numCache>
                <c:formatCode>0%</c:formatCode>
                <c:ptCount val="13"/>
                <c:pt idx="0">
                  <c:v>0.17</c:v>
                </c:pt>
                <c:pt idx="1">
                  <c:v>0.17</c:v>
                </c:pt>
                <c:pt idx="2">
                  <c:v>0.18</c:v>
                </c:pt>
                <c:pt idx="3">
                  <c:v>0.17</c:v>
                </c:pt>
                <c:pt idx="4">
                  <c:v>0.17</c:v>
                </c:pt>
                <c:pt idx="5">
                  <c:v>0.18</c:v>
                </c:pt>
                <c:pt idx="6">
                  <c:v>0.17</c:v>
                </c:pt>
                <c:pt idx="7">
                  <c:v>0.18</c:v>
                </c:pt>
                <c:pt idx="8">
                  <c:v>0.18</c:v>
                </c:pt>
                <c:pt idx="9">
                  <c:v>0.16</c:v>
                </c:pt>
                <c:pt idx="10">
                  <c:v>0.15</c:v>
                </c:pt>
                <c:pt idx="11">
                  <c:v>0.18</c:v>
                </c:pt>
                <c:pt idx="12">
                  <c:v>0.18</c:v>
                </c:pt>
              </c:numCache>
            </c:numRef>
          </c:val>
          <c:extLst>
            <c:ext xmlns:c16="http://schemas.microsoft.com/office/drawing/2014/chart" uri="{C3380CC4-5D6E-409C-BE32-E72D297353CC}">
              <c16:uniqueId val="{00000004-3A33-4950-B0CC-1C4A6C1386EB}"/>
            </c:ext>
          </c:extLst>
        </c:ser>
        <c:ser>
          <c:idx val="5"/>
          <c:order val="5"/>
          <c:tx>
            <c:strRef>
              <c:f>Sheet1!$A$7</c:f>
              <c:strCache>
                <c:ptCount val="1"/>
                <c:pt idx="0">
                  <c:v>Satisfied</c:v>
                </c:pt>
              </c:strCache>
            </c:strRef>
          </c:tx>
          <c:spPr>
            <a:solidFill>
              <a:srgbClr val="93C01F"/>
            </a:solidFill>
            <a:ln>
              <a:solidFill>
                <a:schemeClr val="tx2"/>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Sheet1!$B$1:$N$1</c:f>
              <c:strCache>
                <c:ptCount val="13"/>
                <c:pt idx="0">
                  <c:v>Wave 1&amp;2
Oct '19</c:v>
                </c:pt>
                <c:pt idx="1">
                  <c:v>Wave 2&amp;3
Feb '20</c:v>
                </c:pt>
                <c:pt idx="2">
                  <c:v>Wave 3&amp;4
May '20</c:v>
                </c:pt>
                <c:pt idx="3">
                  <c:v>Wave 4&amp;5
Sept '20</c:v>
                </c:pt>
                <c:pt idx="4">
                  <c:v>Wave 5&amp;6
Dec '20</c:v>
                </c:pt>
                <c:pt idx="5">
                  <c:v>Wave 6&amp;7
Apr '21</c:v>
                </c:pt>
                <c:pt idx="6">
                  <c:v>Wave 7&amp;8
Jul '21</c:v>
                </c:pt>
                <c:pt idx="7">
                  <c:v>Wave 8&amp;9
Dec '21</c:v>
                </c:pt>
                <c:pt idx="8">
                  <c:v>Wave 9&amp;10
Jul '22</c:v>
                </c:pt>
                <c:pt idx="9">
                  <c:v>Wave 10&amp;11 Dec'22</c:v>
                </c:pt>
                <c:pt idx="10">
                  <c:v>Wave 11&amp;12 May '23</c:v>
                </c:pt>
                <c:pt idx="11">
                  <c:v>Wave 12&amp;13 Sept '23</c:v>
                </c:pt>
                <c:pt idx="12">
                  <c:v>Wave 13&amp;14
Mar '24</c:v>
                </c:pt>
              </c:strCache>
            </c:strRef>
          </c:cat>
          <c:val>
            <c:numRef>
              <c:f>Sheet1!$B$7:$N$7</c:f>
              <c:numCache>
                <c:formatCode>0%</c:formatCode>
                <c:ptCount val="13"/>
                <c:pt idx="0">
                  <c:v>0.49</c:v>
                </c:pt>
                <c:pt idx="1">
                  <c:v>0.49</c:v>
                </c:pt>
                <c:pt idx="2">
                  <c:v>0.49</c:v>
                </c:pt>
                <c:pt idx="3">
                  <c:v>0.49</c:v>
                </c:pt>
                <c:pt idx="4">
                  <c:v>0.51</c:v>
                </c:pt>
                <c:pt idx="5">
                  <c:v>0.5</c:v>
                </c:pt>
                <c:pt idx="6">
                  <c:v>0.48</c:v>
                </c:pt>
                <c:pt idx="7">
                  <c:v>0.49</c:v>
                </c:pt>
                <c:pt idx="8">
                  <c:v>0.5</c:v>
                </c:pt>
                <c:pt idx="9">
                  <c:v>0.5</c:v>
                </c:pt>
                <c:pt idx="10">
                  <c:v>0.5</c:v>
                </c:pt>
                <c:pt idx="11">
                  <c:v>0.5</c:v>
                </c:pt>
                <c:pt idx="12">
                  <c:v>0.51</c:v>
                </c:pt>
              </c:numCache>
            </c:numRef>
          </c:val>
          <c:extLst>
            <c:ext xmlns:c16="http://schemas.microsoft.com/office/drawing/2014/chart" uri="{C3380CC4-5D6E-409C-BE32-E72D297353CC}">
              <c16:uniqueId val="{00000005-3A33-4950-B0CC-1C4A6C1386EB}"/>
            </c:ext>
          </c:extLst>
        </c:ser>
        <c:ser>
          <c:idx val="6"/>
          <c:order val="6"/>
          <c:tx>
            <c:strRef>
              <c:f>Sheet1!$A$8</c:f>
              <c:strCache>
                <c:ptCount val="1"/>
                <c:pt idx="0">
                  <c:v>Extremely satisfied </c:v>
                </c:pt>
              </c:strCache>
            </c:strRef>
          </c:tx>
          <c:spPr>
            <a:solidFill>
              <a:srgbClr val="008265"/>
            </a:solidFill>
            <a:ln>
              <a:solidFill>
                <a:schemeClr val="tx2"/>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Sheet1!$B$1:$N$1</c:f>
              <c:strCache>
                <c:ptCount val="13"/>
                <c:pt idx="0">
                  <c:v>Wave 1&amp;2
Oct '19</c:v>
                </c:pt>
                <c:pt idx="1">
                  <c:v>Wave 2&amp;3
Feb '20</c:v>
                </c:pt>
                <c:pt idx="2">
                  <c:v>Wave 3&amp;4
May '20</c:v>
                </c:pt>
                <c:pt idx="3">
                  <c:v>Wave 4&amp;5
Sept '20</c:v>
                </c:pt>
                <c:pt idx="4">
                  <c:v>Wave 5&amp;6
Dec '20</c:v>
                </c:pt>
                <c:pt idx="5">
                  <c:v>Wave 6&amp;7
Apr '21</c:v>
                </c:pt>
                <c:pt idx="6">
                  <c:v>Wave 7&amp;8
Jul '21</c:v>
                </c:pt>
                <c:pt idx="7">
                  <c:v>Wave 8&amp;9
Dec '21</c:v>
                </c:pt>
                <c:pt idx="8">
                  <c:v>Wave 9&amp;10
Jul '22</c:v>
                </c:pt>
                <c:pt idx="9">
                  <c:v>Wave 10&amp;11 Dec'22</c:v>
                </c:pt>
                <c:pt idx="10">
                  <c:v>Wave 11&amp;12 May '23</c:v>
                </c:pt>
                <c:pt idx="11">
                  <c:v>Wave 12&amp;13 Sept '23</c:v>
                </c:pt>
                <c:pt idx="12">
                  <c:v>Wave 13&amp;14
Mar '24</c:v>
                </c:pt>
              </c:strCache>
            </c:strRef>
          </c:cat>
          <c:val>
            <c:numRef>
              <c:f>Sheet1!$B$8:$N$8</c:f>
              <c:numCache>
                <c:formatCode>0%</c:formatCode>
                <c:ptCount val="13"/>
                <c:pt idx="0">
                  <c:v>0.18</c:v>
                </c:pt>
                <c:pt idx="1">
                  <c:v>0.18</c:v>
                </c:pt>
                <c:pt idx="2">
                  <c:v>0.17</c:v>
                </c:pt>
                <c:pt idx="3">
                  <c:v>0.16</c:v>
                </c:pt>
                <c:pt idx="4">
                  <c:v>0.16</c:v>
                </c:pt>
                <c:pt idx="5">
                  <c:v>0.15</c:v>
                </c:pt>
                <c:pt idx="6">
                  <c:v>0.17</c:v>
                </c:pt>
                <c:pt idx="7">
                  <c:v>0.18</c:v>
                </c:pt>
                <c:pt idx="8">
                  <c:v>0.18</c:v>
                </c:pt>
                <c:pt idx="9">
                  <c:v>0.19</c:v>
                </c:pt>
                <c:pt idx="10">
                  <c:v>0.18</c:v>
                </c:pt>
                <c:pt idx="11">
                  <c:v>0.18</c:v>
                </c:pt>
                <c:pt idx="12">
                  <c:v>0.16</c:v>
                </c:pt>
              </c:numCache>
            </c:numRef>
          </c:val>
          <c:extLst>
            <c:ext xmlns:c16="http://schemas.microsoft.com/office/drawing/2014/chart" uri="{C3380CC4-5D6E-409C-BE32-E72D297353CC}">
              <c16:uniqueId val="{00000006-3A33-4950-B0CC-1C4A6C1386EB}"/>
            </c:ext>
          </c:extLst>
        </c:ser>
        <c:dLbls>
          <c:dLblPos val="ctr"/>
          <c:showLegendKey val="0"/>
          <c:showVal val="1"/>
          <c:showCatName val="0"/>
          <c:showSerName val="0"/>
          <c:showPercent val="0"/>
          <c:showBubbleSize val="0"/>
        </c:dLbls>
        <c:gapWidth val="37"/>
        <c:overlap val="100"/>
        <c:axId val="111881728"/>
        <c:axId val="213415552"/>
        <c:extLst/>
      </c:barChart>
      <c:catAx>
        <c:axId val="11188172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213415552"/>
        <c:crosses val="autoZero"/>
        <c:auto val="1"/>
        <c:lblAlgn val="ctr"/>
        <c:lblOffset val="100"/>
        <c:noMultiLvlLbl val="0"/>
      </c:catAx>
      <c:valAx>
        <c:axId val="213415552"/>
        <c:scaling>
          <c:orientation val="minMax"/>
          <c:max val="1.2"/>
        </c:scaling>
        <c:delete val="1"/>
        <c:axPos val="l"/>
        <c:numFmt formatCode="0%" sourceLinked="1"/>
        <c:majorTickMark val="out"/>
        <c:minorTickMark val="none"/>
        <c:tickLblPos val="nextTo"/>
        <c:crossAx val="111881728"/>
        <c:crosses val="autoZero"/>
        <c:crossBetween val="between"/>
      </c:valAx>
      <c:spPr>
        <a:noFill/>
        <a:ln>
          <a:noFill/>
        </a:ln>
        <a:effectLst/>
      </c:spPr>
    </c:plotArea>
    <c:legend>
      <c:legendPos val="r"/>
      <c:layout>
        <c:manualLayout>
          <c:xMode val="edge"/>
          <c:yMode val="edge"/>
          <c:x val="0.89045432242843481"/>
          <c:y val="0.14604072726072559"/>
          <c:w val="0.1031882388384609"/>
          <c:h val="0.83608431661318583"/>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100">
          <a:solidFill>
            <a:schemeClr val="tx1"/>
          </a:solidFill>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tx1"/>
                </a:solidFill>
                <a:latin typeface="+mj-lt"/>
                <a:ea typeface="+mn-ea"/>
                <a:cs typeface="Calibri Light" panose="020F0302020204030204" pitchFamily="34" charset="0"/>
              </a:defRPr>
            </a:pPr>
            <a:r>
              <a:rPr lang="en-GB"/>
              <a:t>More than 20 employees</a:t>
            </a:r>
          </a:p>
        </c:rich>
      </c:tx>
      <c:layout>
        <c:manualLayout>
          <c:xMode val="edge"/>
          <c:yMode val="edge"/>
          <c:x val="0.29445697769401386"/>
          <c:y val="5.6622510651039196E-2"/>
        </c:manualLayout>
      </c:layout>
      <c:overlay val="0"/>
      <c:spPr>
        <a:noFill/>
        <a:ln>
          <a:noFill/>
        </a:ln>
        <a:effectLst/>
      </c:spPr>
      <c:txPr>
        <a:bodyPr rot="0" spcFirstLastPara="1" vertOverflow="ellipsis" vert="horz" wrap="square" anchor="ctr" anchorCtr="1"/>
        <a:lstStyle/>
        <a:p>
          <a:pPr>
            <a:defRPr sz="1440" b="0" i="0" u="none" strike="noStrike" kern="1200" spc="0" baseline="0">
              <a:solidFill>
                <a:schemeClr val="tx1"/>
              </a:solidFill>
              <a:latin typeface="+mj-lt"/>
              <a:ea typeface="+mn-ea"/>
              <a:cs typeface="Calibri Light" panose="020F0302020204030204" pitchFamily="34" charset="0"/>
            </a:defRPr>
          </a:pPr>
          <a:endParaRPr lang="en-US"/>
        </a:p>
      </c:txPr>
    </c:title>
    <c:autoTitleDeleted val="0"/>
    <c:plotArea>
      <c:layout>
        <c:manualLayout>
          <c:layoutTarget val="inner"/>
          <c:xMode val="edge"/>
          <c:yMode val="edge"/>
          <c:x val="0.42498102421378703"/>
          <c:y val="0.2044929570034292"/>
          <c:w val="0.56221372046395346"/>
          <c:h val="0.71181264890386886"/>
        </c:manualLayout>
      </c:layout>
      <c:barChart>
        <c:barDir val="bar"/>
        <c:grouping val="clustered"/>
        <c:varyColors val="0"/>
        <c:ser>
          <c:idx val="0"/>
          <c:order val="0"/>
          <c:tx>
            <c:strRef>
              <c:f>Sheet1!$D$1</c:f>
              <c:strCache>
                <c:ptCount val="1"/>
                <c:pt idx="0">
                  <c:v> Opportunity score</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j-lt"/>
                    <a:ea typeface="+mn-ea"/>
                    <a:cs typeface="Calibri Light" panose="020F03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Control (claims)</c:v>
                </c:pt>
                <c:pt idx="1">
                  <c:v>Speed (claims)</c:v>
                </c:pt>
                <c:pt idx="2">
                  <c:v>Loyalty</c:v>
                </c:pt>
                <c:pt idx="3">
                  <c:v>Confidence</c:v>
                </c:pt>
                <c:pt idx="4">
                  <c:v>Respect (claims)</c:v>
                </c:pt>
                <c:pt idx="5">
                  <c:v>Protection</c:v>
                </c:pt>
                <c:pt idx="6">
                  <c:v>Ease</c:v>
                </c:pt>
                <c:pt idx="7">
                  <c:v>Relationship</c:v>
                </c:pt>
                <c:pt idx="8">
                  <c:v>Price</c:v>
                </c:pt>
              </c:strCache>
            </c:strRef>
          </c:cat>
          <c:val>
            <c:numRef>
              <c:f>Sheet1!$D$2:$D$10</c:f>
              <c:numCache>
                <c:formatCode>0.00</c:formatCode>
                <c:ptCount val="9"/>
                <c:pt idx="0">
                  <c:v>8.0937091080000005</c:v>
                </c:pt>
                <c:pt idx="1">
                  <c:v>7.4568371280000001</c:v>
                </c:pt>
                <c:pt idx="2">
                  <c:v>7.293770565</c:v>
                </c:pt>
                <c:pt idx="3">
                  <c:v>7.1642608120000002</c:v>
                </c:pt>
                <c:pt idx="4">
                  <c:v>7.0443636009999997</c:v>
                </c:pt>
                <c:pt idx="5">
                  <c:v>6.9057733219999999</c:v>
                </c:pt>
                <c:pt idx="6">
                  <c:v>6.8990541070000004</c:v>
                </c:pt>
                <c:pt idx="7">
                  <c:v>6.1081961509999996</c:v>
                </c:pt>
                <c:pt idx="8">
                  <c:v>6.0600497400000002</c:v>
                </c:pt>
              </c:numCache>
            </c:numRef>
          </c:val>
          <c:extLst>
            <c:ext xmlns:c16="http://schemas.microsoft.com/office/drawing/2014/chart" uri="{C3380CC4-5D6E-409C-BE32-E72D297353CC}">
              <c16:uniqueId val="{00000000-B035-4C7B-B8DE-643CBF8F42EB}"/>
            </c:ext>
          </c:extLst>
        </c:ser>
        <c:dLbls>
          <c:dLblPos val="outEnd"/>
          <c:showLegendKey val="0"/>
          <c:showVal val="1"/>
          <c:showCatName val="0"/>
          <c:showSerName val="0"/>
          <c:showPercent val="0"/>
          <c:showBubbleSize val="0"/>
        </c:dLbls>
        <c:gapWidth val="150"/>
        <c:axId val="198384128"/>
        <c:axId val="195930368"/>
      </c:barChart>
      <c:catAx>
        <c:axId val="19838412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j-lt"/>
                <a:ea typeface="+mn-ea"/>
                <a:cs typeface="Calibri Light" panose="020F0302020204030204" pitchFamily="34" charset="0"/>
              </a:defRPr>
            </a:pPr>
            <a:endParaRPr lang="en-US"/>
          </a:p>
        </c:txPr>
        <c:crossAx val="195930368"/>
        <c:crosses val="autoZero"/>
        <c:auto val="1"/>
        <c:lblAlgn val="ctr"/>
        <c:lblOffset val="100"/>
        <c:noMultiLvlLbl val="0"/>
      </c:catAx>
      <c:valAx>
        <c:axId val="195930368"/>
        <c:scaling>
          <c:orientation val="minMax"/>
        </c:scaling>
        <c:delete val="1"/>
        <c:axPos val="t"/>
        <c:numFmt formatCode="0.00" sourceLinked="1"/>
        <c:majorTickMark val="none"/>
        <c:minorTickMark val="none"/>
        <c:tickLblPos val="nextTo"/>
        <c:crossAx val="198384128"/>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latin typeface="+mj-lt"/>
          <a:cs typeface="Calibri Light" panose="020F0302020204030204" pitchFamily="34" charset="0"/>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5337927767218438E-4"/>
          <c:y val="0.23288527793914468"/>
          <c:w val="0.9250833271885931"/>
          <c:h val="0.50134499164732849"/>
        </c:manualLayout>
      </c:layout>
      <c:barChart>
        <c:barDir val="col"/>
        <c:grouping val="percentStacked"/>
        <c:varyColors val="0"/>
        <c:ser>
          <c:idx val="7"/>
          <c:order val="7"/>
          <c:tx>
            <c:strRef>
              <c:f>Sheet1!$A$9</c:f>
              <c:strCache>
                <c:ptCount val="1"/>
                <c:pt idx="0">
                  <c:v>Dissatisfied</c:v>
                </c:pt>
              </c:strCache>
            </c:strRef>
          </c:tx>
          <c:spPr>
            <a:solidFill>
              <a:srgbClr val="F5A03D"/>
            </a:solidFill>
            <a:ln>
              <a:solidFill>
                <a:schemeClr val="tx2"/>
              </a:solidFill>
            </a:ln>
            <a:effectLst/>
          </c:spPr>
          <c:invertIfNegative val="0"/>
          <c:dLbls>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457-4119-9755-DA1760641721}"/>
                </c:ext>
              </c:extLst>
            </c:dLbl>
            <c:dLbl>
              <c:idx val="2"/>
              <c:delete val="1"/>
              <c:extLst>
                <c:ext xmlns:c15="http://schemas.microsoft.com/office/drawing/2012/chart" uri="{CE6537A1-D6FC-4f65-9D91-7224C49458BB}"/>
                <c:ext xmlns:c16="http://schemas.microsoft.com/office/drawing/2014/chart" uri="{C3380CC4-5D6E-409C-BE32-E72D297353CC}">
                  <c16:uniqueId val="{00000001-F457-4119-9755-DA1760641721}"/>
                </c:ext>
              </c:extLst>
            </c:dLbl>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457-4119-9755-DA1760641721}"/>
                </c:ext>
              </c:extLst>
            </c:dLbl>
            <c:dLbl>
              <c:idx val="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457-4119-9755-DA1760641721}"/>
                </c:ext>
              </c:extLst>
            </c:dLbl>
            <c:dLbl>
              <c:idx val="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88C-4437-90AA-EEF46DD6E1A1}"/>
                </c:ext>
              </c:extLst>
            </c:dLbl>
            <c:dLbl>
              <c:idx val="9"/>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457-4119-9755-DA1760641721}"/>
                </c:ext>
              </c:extLst>
            </c:dLbl>
            <c:dLbl>
              <c:idx val="1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457-4119-9755-DA1760641721}"/>
                </c:ext>
              </c:extLst>
            </c:dLbl>
            <c:dLbl>
              <c:idx val="1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88C-4437-90AA-EEF46DD6E1A1}"/>
                </c:ext>
              </c:extLst>
            </c:dLbl>
            <c:dLbl>
              <c:idx val="1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457-4119-9755-DA1760641721}"/>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Sheet1!$B$1:$S$1</c:f>
              <c:strCache>
                <c:ptCount val="15"/>
                <c:pt idx="0">
                  <c:v>18-34</c:v>
                </c:pt>
                <c:pt idx="1">
                  <c:v>35-54</c:v>
                </c:pt>
                <c:pt idx="2">
                  <c:v>55 or older</c:v>
                </c:pt>
                <c:pt idx="3">
                  <c:v>Male</c:v>
                </c:pt>
                <c:pt idx="4">
                  <c:v>Female</c:v>
                </c:pt>
                <c:pt idx="5">
                  <c:v>White/ White British</c:v>
                </c:pt>
                <c:pt idx="6">
                  <c:v>Ethnic minorities</c:v>
                </c:pt>
                <c:pt idx="7">
                  <c:v>1-5 employees</c:v>
                </c:pt>
                <c:pt idx="8">
                  <c:v>6-20 employees</c:v>
                </c:pt>
                <c:pt idx="9">
                  <c:v>More than 20 employees</c:v>
                </c:pt>
                <c:pt idx="10">
                  <c:v>Motor</c:v>
                </c:pt>
                <c:pt idx="11">
                  <c:v>Employers' Liability</c:v>
                </c:pt>
                <c:pt idx="12">
                  <c:v>Buildings and/or Contents</c:v>
                </c:pt>
                <c:pt idx="13">
                  <c:v>Business interruption</c:v>
                </c:pt>
                <c:pt idx="14">
                  <c:v>Total</c:v>
                </c:pt>
              </c:strCache>
            </c:strRef>
          </c:cat>
          <c:val>
            <c:numRef>
              <c:f>Sheet1!$B$9:$S$9</c:f>
              <c:numCache>
                <c:formatCode>0%</c:formatCode>
                <c:ptCount val="15"/>
                <c:pt idx="0">
                  <c:v>0.08</c:v>
                </c:pt>
                <c:pt idx="1">
                  <c:v>0.04</c:v>
                </c:pt>
                <c:pt idx="2">
                  <c:v>0</c:v>
                </c:pt>
                <c:pt idx="3">
                  <c:v>0.06</c:v>
                </c:pt>
                <c:pt idx="4">
                  <c:v>0.05</c:v>
                </c:pt>
                <c:pt idx="5">
                  <c:v>0.05</c:v>
                </c:pt>
                <c:pt idx="6">
                  <c:v>7.0000000000000007E-2</c:v>
                </c:pt>
                <c:pt idx="7">
                  <c:v>0.06</c:v>
                </c:pt>
                <c:pt idx="8">
                  <c:v>0.06</c:v>
                </c:pt>
                <c:pt idx="9">
                  <c:v>0.04</c:v>
                </c:pt>
                <c:pt idx="10">
                  <c:v>0.04</c:v>
                </c:pt>
                <c:pt idx="11">
                  <c:v>0.05</c:v>
                </c:pt>
                <c:pt idx="12">
                  <c:v>7.0000000000000007E-2</c:v>
                </c:pt>
                <c:pt idx="13">
                  <c:v>0.05</c:v>
                </c:pt>
                <c:pt idx="14">
                  <c:v>0.05</c:v>
                </c:pt>
              </c:numCache>
            </c:numRef>
          </c:val>
          <c:extLst>
            <c:ext xmlns:c16="http://schemas.microsoft.com/office/drawing/2014/chart" uri="{C3380CC4-5D6E-409C-BE32-E72D297353CC}">
              <c16:uniqueId val="{00000007-F457-4119-9755-DA1760641721}"/>
            </c:ext>
          </c:extLst>
        </c:ser>
        <c:ser>
          <c:idx val="8"/>
          <c:order val="8"/>
          <c:tx>
            <c:strRef>
              <c:f>Sheet1!$A$10</c:f>
              <c:strCache>
                <c:ptCount val="1"/>
                <c:pt idx="0">
                  <c:v>Neither satisfied nor dissatisfied</c:v>
                </c:pt>
              </c:strCache>
            </c:strRef>
          </c:tx>
          <c:spPr>
            <a:solidFill>
              <a:schemeClr val="tx2">
                <a:lumMod val="75000"/>
              </a:schemeClr>
            </a:solidFill>
            <a:ln>
              <a:solidFill>
                <a:schemeClr val="tx2"/>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Sheet1!$B$1:$S$1</c:f>
              <c:strCache>
                <c:ptCount val="15"/>
                <c:pt idx="0">
                  <c:v>18-34</c:v>
                </c:pt>
                <c:pt idx="1">
                  <c:v>35-54</c:v>
                </c:pt>
                <c:pt idx="2">
                  <c:v>55 or older</c:v>
                </c:pt>
                <c:pt idx="3">
                  <c:v>Male</c:v>
                </c:pt>
                <c:pt idx="4">
                  <c:v>Female</c:v>
                </c:pt>
                <c:pt idx="5">
                  <c:v>White/ White British</c:v>
                </c:pt>
                <c:pt idx="6">
                  <c:v>Ethnic minorities</c:v>
                </c:pt>
                <c:pt idx="7">
                  <c:v>1-5 employees</c:v>
                </c:pt>
                <c:pt idx="8">
                  <c:v>6-20 employees</c:v>
                </c:pt>
                <c:pt idx="9">
                  <c:v>More than 20 employees</c:v>
                </c:pt>
                <c:pt idx="10">
                  <c:v>Motor</c:v>
                </c:pt>
                <c:pt idx="11">
                  <c:v>Employers' Liability</c:v>
                </c:pt>
                <c:pt idx="12">
                  <c:v>Buildings and/or Contents</c:v>
                </c:pt>
                <c:pt idx="13">
                  <c:v>Business interruption</c:v>
                </c:pt>
                <c:pt idx="14">
                  <c:v>Total</c:v>
                </c:pt>
              </c:strCache>
            </c:strRef>
          </c:cat>
          <c:val>
            <c:numRef>
              <c:f>Sheet1!$B$10:$S$10</c:f>
              <c:numCache>
                <c:formatCode>0%</c:formatCode>
                <c:ptCount val="15"/>
                <c:pt idx="0">
                  <c:v>0.12</c:v>
                </c:pt>
                <c:pt idx="1">
                  <c:v>0.12</c:v>
                </c:pt>
                <c:pt idx="2">
                  <c:v>0.18</c:v>
                </c:pt>
                <c:pt idx="3">
                  <c:v>0.12</c:v>
                </c:pt>
                <c:pt idx="4">
                  <c:v>0.13</c:v>
                </c:pt>
                <c:pt idx="5">
                  <c:v>0.13</c:v>
                </c:pt>
                <c:pt idx="6">
                  <c:v>0.1</c:v>
                </c:pt>
                <c:pt idx="7">
                  <c:v>0.18</c:v>
                </c:pt>
                <c:pt idx="8">
                  <c:v>0.12</c:v>
                </c:pt>
                <c:pt idx="9">
                  <c:v>0.11</c:v>
                </c:pt>
                <c:pt idx="10">
                  <c:v>0.12</c:v>
                </c:pt>
                <c:pt idx="11">
                  <c:v>0.12</c:v>
                </c:pt>
                <c:pt idx="12">
                  <c:v>0.1</c:v>
                </c:pt>
                <c:pt idx="13">
                  <c:v>0.19</c:v>
                </c:pt>
                <c:pt idx="14">
                  <c:v>0.13</c:v>
                </c:pt>
              </c:numCache>
            </c:numRef>
          </c:val>
          <c:extLst>
            <c:ext xmlns:c16="http://schemas.microsoft.com/office/drawing/2014/chart" uri="{C3380CC4-5D6E-409C-BE32-E72D297353CC}">
              <c16:uniqueId val="{00000008-F457-4119-9755-DA1760641721}"/>
            </c:ext>
          </c:extLst>
        </c:ser>
        <c:ser>
          <c:idx val="9"/>
          <c:order val="9"/>
          <c:tx>
            <c:strRef>
              <c:f>Sheet1!$A$11</c:f>
              <c:strCache>
                <c:ptCount val="1"/>
                <c:pt idx="0">
                  <c:v>Satisfied</c:v>
                </c:pt>
              </c:strCache>
            </c:strRef>
          </c:tx>
          <c:spPr>
            <a:solidFill>
              <a:srgbClr val="93C01F"/>
            </a:solidFill>
            <a:ln>
              <a:solidFill>
                <a:schemeClr val="tx2"/>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Sheet1!$B$1:$S$1</c:f>
              <c:strCache>
                <c:ptCount val="15"/>
                <c:pt idx="0">
                  <c:v>18-34</c:v>
                </c:pt>
                <c:pt idx="1">
                  <c:v>35-54</c:v>
                </c:pt>
                <c:pt idx="2">
                  <c:v>55 or older</c:v>
                </c:pt>
                <c:pt idx="3">
                  <c:v>Male</c:v>
                </c:pt>
                <c:pt idx="4">
                  <c:v>Female</c:v>
                </c:pt>
                <c:pt idx="5">
                  <c:v>White/ White British</c:v>
                </c:pt>
                <c:pt idx="6">
                  <c:v>Ethnic minorities</c:v>
                </c:pt>
                <c:pt idx="7">
                  <c:v>1-5 employees</c:v>
                </c:pt>
                <c:pt idx="8">
                  <c:v>6-20 employees</c:v>
                </c:pt>
                <c:pt idx="9">
                  <c:v>More than 20 employees</c:v>
                </c:pt>
                <c:pt idx="10">
                  <c:v>Motor</c:v>
                </c:pt>
                <c:pt idx="11">
                  <c:v>Employers' Liability</c:v>
                </c:pt>
                <c:pt idx="12">
                  <c:v>Buildings and/or Contents</c:v>
                </c:pt>
                <c:pt idx="13">
                  <c:v>Business interruption</c:v>
                </c:pt>
                <c:pt idx="14">
                  <c:v>Total</c:v>
                </c:pt>
              </c:strCache>
            </c:strRef>
          </c:cat>
          <c:val>
            <c:numRef>
              <c:f>Sheet1!$B$11:$S$11</c:f>
              <c:numCache>
                <c:formatCode>0%</c:formatCode>
                <c:ptCount val="15"/>
                <c:pt idx="0">
                  <c:v>0.8</c:v>
                </c:pt>
                <c:pt idx="1">
                  <c:v>0.84</c:v>
                </c:pt>
                <c:pt idx="2">
                  <c:v>0.82</c:v>
                </c:pt>
                <c:pt idx="3">
                  <c:v>0.83</c:v>
                </c:pt>
                <c:pt idx="4">
                  <c:v>0.82</c:v>
                </c:pt>
                <c:pt idx="5">
                  <c:v>0.82</c:v>
                </c:pt>
                <c:pt idx="6">
                  <c:v>0.83</c:v>
                </c:pt>
                <c:pt idx="7">
                  <c:v>0.76</c:v>
                </c:pt>
                <c:pt idx="8">
                  <c:v>0.82</c:v>
                </c:pt>
                <c:pt idx="9">
                  <c:v>0.85</c:v>
                </c:pt>
                <c:pt idx="10">
                  <c:v>0.84</c:v>
                </c:pt>
                <c:pt idx="11">
                  <c:v>0.84</c:v>
                </c:pt>
                <c:pt idx="12">
                  <c:v>0.83</c:v>
                </c:pt>
                <c:pt idx="13">
                  <c:v>0.76</c:v>
                </c:pt>
                <c:pt idx="14">
                  <c:v>0.82</c:v>
                </c:pt>
              </c:numCache>
            </c:numRef>
          </c:val>
          <c:extLst>
            <c:ext xmlns:c16="http://schemas.microsoft.com/office/drawing/2014/chart" uri="{C3380CC4-5D6E-409C-BE32-E72D297353CC}">
              <c16:uniqueId val="{00000009-F457-4119-9755-DA1760641721}"/>
            </c:ext>
          </c:extLst>
        </c:ser>
        <c:dLbls>
          <c:showLegendKey val="0"/>
          <c:showVal val="0"/>
          <c:showCatName val="0"/>
          <c:showSerName val="0"/>
          <c:showPercent val="0"/>
          <c:showBubbleSize val="0"/>
        </c:dLbls>
        <c:gapWidth val="150"/>
        <c:overlap val="100"/>
        <c:axId val="198493184"/>
        <c:axId val="195277312"/>
        <c:extLst>
          <c:ext xmlns:c15="http://schemas.microsoft.com/office/drawing/2012/chart" uri="{02D57815-91ED-43cb-92C2-25804820EDAC}">
            <c15:filteredBarSeries>
              <c15:ser>
                <c:idx val="0"/>
                <c:order val="0"/>
                <c:tx>
                  <c:strRef>
                    <c:extLst>
                      <c:ext uri="{02D57815-91ED-43cb-92C2-25804820EDAC}">
                        <c15:formulaRef>
                          <c15:sqref>Sheet1!$A$2</c15:sqref>
                        </c15:formulaRef>
                      </c:ext>
                    </c:extLst>
                    <c:strCache>
                      <c:ptCount val="1"/>
                      <c:pt idx="0">
                        <c:v>Extremely dissatisfied</c:v>
                      </c:pt>
                    </c:strCache>
                  </c:strRef>
                </c:tx>
                <c:spPr>
                  <a:solidFill>
                    <a:srgbClr val="F5A03D"/>
                  </a:solidFill>
                  <a:ln>
                    <a:solidFill>
                      <a:schemeClr val="tx2"/>
                    </a:solidFill>
                  </a:ln>
                  <a:effectLst/>
                </c:spPr>
                <c:invertIfNegative val="0"/>
                <c:dLbls>
                  <c:dLbl>
                    <c:idx val="1"/>
                    <c:delete val="1"/>
                    <c:extLst>
                      <c:ext uri="{CE6537A1-D6FC-4f65-9D91-7224C49458BB}"/>
                      <c:ext xmlns:c16="http://schemas.microsoft.com/office/drawing/2014/chart" uri="{C3380CC4-5D6E-409C-BE32-E72D297353CC}">
                        <c16:uniqueId val="{0000000A-F457-4119-9755-DA1760641721}"/>
                      </c:ext>
                    </c:extLst>
                  </c:dLbl>
                  <c:dLbl>
                    <c:idx val="2"/>
                    <c:delete val="1"/>
                    <c:extLst>
                      <c:ext uri="{CE6537A1-D6FC-4f65-9D91-7224C49458BB}"/>
                      <c:ext xmlns:c16="http://schemas.microsoft.com/office/drawing/2014/chart" uri="{C3380CC4-5D6E-409C-BE32-E72D297353CC}">
                        <c16:uniqueId val="{0000000B-F457-4119-9755-DA1760641721}"/>
                      </c:ext>
                    </c:extLst>
                  </c:dLbl>
                  <c:dLbl>
                    <c:idx val="4"/>
                    <c:delete val="1"/>
                    <c:extLst>
                      <c:ext uri="{CE6537A1-D6FC-4f65-9D91-7224C49458BB}"/>
                      <c:ext xmlns:c16="http://schemas.microsoft.com/office/drawing/2014/chart" uri="{C3380CC4-5D6E-409C-BE32-E72D297353CC}">
                        <c16:uniqueId val="{0000000C-F457-4119-9755-DA1760641721}"/>
                      </c:ext>
                    </c:extLst>
                  </c:dLbl>
                  <c:dLbl>
                    <c:idx val="5"/>
                    <c:delete val="1"/>
                    <c:extLst>
                      <c:ext uri="{CE6537A1-D6FC-4f65-9D91-7224C49458BB}"/>
                      <c:ext xmlns:c16="http://schemas.microsoft.com/office/drawing/2014/chart" uri="{C3380CC4-5D6E-409C-BE32-E72D297353CC}">
                        <c16:uniqueId val="{0000000D-F457-4119-9755-DA1760641721}"/>
                      </c:ext>
                    </c:extLst>
                  </c:dLbl>
                  <c:dLbl>
                    <c:idx val="9"/>
                    <c:delete val="1"/>
                    <c:extLst>
                      <c:ext uri="{CE6537A1-D6FC-4f65-9D91-7224C49458BB}"/>
                      <c:ext xmlns:c16="http://schemas.microsoft.com/office/drawing/2014/chart" uri="{C3380CC4-5D6E-409C-BE32-E72D297353CC}">
                        <c16:uniqueId val="{0000000E-F457-4119-9755-DA1760641721}"/>
                      </c:ext>
                    </c:extLst>
                  </c:dLbl>
                  <c:dLbl>
                    <c:idx val="10"/>
                    <c:delete val="1"/>
                    <c:extLst>
                      <c:ext uri="{CE6537A1-D6FC-4f65-9D91-7224C49458BB}"/>
                      <c:ext xmlns:c16="http://schemas.microsoft.com/office/drawing/2014/chart" uri="{C3380CC4-5D6E-409C-BE32-E72D297353CC}">
                        <c16:uniqueId val="{0000000F-F457-4119-9755-DA1760641721}"/>
                      </c:ext>
                    </c:extLst>
                  </c:dLbl>
                  <c:dLbl>
                    <c:idx val="12"/>
                    <c:delete val="1"/>
                    <c:extLst>
                      <c:ext uri="{CE6537A1-D6FC-4f65-9D91-7224C49458BB}"/>
                      <c:ext xmlns:c16="http://schemas.microsoft.com/office/drawing/2014/chart" uri="{C3380CC4-5D6E-409C-BE32-E72D297353CC}">
                        <c16:uniqueId val="{00000010-F457-4119-9755-DA1760641721}"/>
                      </c:ext>
                    </c:extLst>
                  </c:dLbl>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Sheet1!$B$1:$S$1</c15:sqref>
                        </c15:formulaRef>
                      </c:ext>
                    </c:extLst>
                    <c:strCache>
                      <c:ptCount val="15"/>
                      <c:pt idx="0">
                        <c:v>18-34</c:v>
                      </c:pt>
                      <c:pt idx="1">
                        <c:v>35-54</c:v>
                      </c:pt>
                      <c:pt idx="2">
                        <c:v>55 or older</c:v>
                      </c:pt>
                      <c:pt idx="3">
                        <c:v>Male</c:v>
                      </c:pt>
                      <c:pt idx="4">
                        <c:v>Female</c:v>
                      </c:pt>
                      <c:pt idx="5">
                        <c:v>White/ White British</c:v>
                      </c:pt>
                      <c:pt idx="6">
                        <c:v>Ethnic minorities</c:v>
                      </c:pt>
                      <c:pt idx="7">
                        <c:v>1-5 employees</c:v>
                      </c:pt>
                      <c:pt idx="8">
                        <c:v>6-20 employees</c:v>
                      </c:pt>
                      <c:pt idx="9">
                        <c:v>More than 20 employees</c:v>
                      </c:pt>
                      <c:pt idx="10">
                        <c:v>Motor</c:v>
                      </c:pt>
                      <c:pt idx="11">
                        <c:v>Employers' Liability</c:v>
                      </c:pt>
                      <c:pt idx="12">
                        <c:v>Buildings and/or Contents</c:v>
                      </c:pt>
                      <c:pt idx="13">
                        <c:v>Business interruption</c:v>
                      </c:pt>
                      <c:pt idx="14">
                        <c:v>Total</c:v>
                      </c:pt>
                    </c:strCache>
                  </c:strRef>
                </c:cat>
                <c:val>
                  <c:numRef>
                    <c:extLst>
                      <c:ext uri="{02D57815-91ED-43cb-92C2-25804820EDAC}">
                        <c15:formulaRef>
                          <c15:sqref>Sheet1!$B$2:$S$2</c15:sqref>
                        </c15:formulaRef>
                      </c:ext>
                    </c:extLst>
                    <c:numCache>
                      <c:formatCode>0.00%</c:formatCode>
                      <c:ptCount val="15"/>
                      <c:pt idx="0">
                        <c:v>1.2891344380000001E-2</c:v>
                      </c:pt>
                      <c:pt idx="1">
                        <c:v>5.4127198899999998E-3</c:v>
                      </c:pt>
                      <c:pt idx="2">
                        <c:v>0</c:v>
                      </c:pt>
                      <c:pt idx="3">
                        <c:v>8.2918739599999996E-3</c:v>
                      </c:pt>
                      <c:pt idx="4">
                        <c:v>6.7114093999999999E-3</c:v>
                      </c:pt>
                      <c:pt idx="5">
                        <c:v>6.4829821700000002E-3</c:v>
                      </c:pt>
                      <c:pt idx="6">
                        <c:v>1.2605042019999999E-2</c:v>
                      </c:pt>
                      <c:pt idx="7">
                        <c:v>1.2345679009999999E-2</c:v>
                      </c:pt>
                      <c:pt idx="8">
                        <c:v>7.8125E-3</c:v>
                      </c:pt>
                      <c:pt idx="9">
                        <c:v>4.5180722899999994E-3</c:v>
                      </c:pt>
                      <c:pt idx="10">
                        <c:v>2.9850746299999995E-3</c:v>
                      </c:pt>
                      <c:pt idx="11">
                        <c:v>0.01</c:v>
                      </c:pt>
                      <c:pt idx="12">
                        <c:v>1.075268817E-2</c:v>
                      </c:pt>
                      <c:pt idx="13">
                        <c:v>3.3333333299999999E-3</c:v>
                      </c:pt>
                      <c:pt idx="14">
                        <c:v>7.3333333300000005E-3</c:v>
                      </c:pt>
                    </c:numCache>
                  </c:numRef>
                </c:val>
                <c:extLst>
                  <c:ext xmlns:c16="http://schemas.microsoft.com/office/drawing/2014/chart" uri="{C3380CC4-5D6E-409C-BE32-E72D297353CC}">
                    <c16:uniqueId val="{00000011-F457-4119-9755-DA1760641721}"/>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Sheet1!$A$3</c15:sqref>
                        </c15:formulaRef>
                      </c:ext>
                    </c:extLst>
                    <c:strCache>
                      <c:ptCount val="1"/>
                      <c:pt idx="0">
                        <c:v>Dissatisfied</c:v>
                      </c:pt>
                    </c:strCache>
                  </c:strRef>
                </c:tx>
                <c:spPr>
                  <a:solidFill>
                    <a:schemeClr val="accent2"/>
                  </a:solidFill>
                  <a:ln>
                    <a:noFill/>
                  </a:ln>
                  <a:effectLst/>
                </c:spPr>
                <c:invertIfNegative val="0"/>
                <c:cat>
                  <c:strRef>
                    <c:extLst xmlns:c15="http://schemas.microsoft.com/office/drawing/2012/chart">
                      <c:ext xmlns:c15="http://schemas.microsoft.com/office/drawing/2012/chart" uri="{02D57815-91ED-43cb-92C2-25804820EDAC}">
                        <c15:formulaRef>
                          <c15:sqref>Sheet1!$B$1:$S$1</c15:sqref>
                        </c15:formulaRef>
                      </c:ext>
                    </c:extLst>
                    <c:strCache>
                      <c:ptCount val="15"/>
                      <c:pt idx="0">
                        <c:v>18-34</c:v>
                      </c:pt>
                      <c:pt idx="1">
                        <c:v>35-54</c:v>
                      </c:pt>
                      <c:pt idx="2">
                        <c:v>55 or older</c:v>
                      </c:pt>
                      <c:pt idx="3">
                        <c:v>Male</c:v>
                      </c:pt>
                      <c:pt idx="4">
                        <c:v>Female</c:v>
                      </c:pt>
                      <c:pt idx="5">
                        <c:v>White/ White British</c:v>
                      </c:pt>
                      <c:pt idx="6">
                        <c:v>Ethnic minorities</c:v>
                      </c:pt>
                      <c:pt idx="7">
                        <c:v>1-5 employees</c:v>
                      </c:pt>
                      <c:pt idx="8">
                        <c:v>6-20 employees</c:v>
                      </c:pt>
                      <c:pt idx="9">
                        <c:v>More than 20 employees</c:v>
                      </c:pt>
                      <c:pt idx="10">
                        <c:v>Motor</c:v>
                      </c:pt>
                      <c:pt idx="11">
                        <c:v>Employers' Liability</c:v>
                      </c:pt>
                      <c:pt idx="12">
                        <c:v>Buildings and/or Contents</c:v>
                      </c:pt>
                      <c:pt idx="13">
                        <c:v>Business interruption</c:v>
                      </c:pt>
                      <c:pt idx="14">
                        <c:v>Total</c:v>
                      </c:pt>
                    </c:strCache>
                  </c:strRef>
                </c:cat>
                <c:val>
                  <c:numRef>
                    <c:extLst xmlns:c15="http://schemas.microsoft.com/office/drawing/2012/chart">
                      <c:ext xmlns:c15="http://schemas.microsoft.com/office/drawing/2012/chart" uri="{02D57815-91ED-43cb-92C2-25804820EDAC}">
                        <c15:formulaRef>
                          <c15:sqref>Sheet1!$B$3:$S$3</c15:sqref>
                        </c15:formulaRef>
                      </c:ext>
                    </c:extLst>
                    <c:numCache>
                      <c:formatCode>0.00%</c:formatCode>
                      <c:ptCount val="15"/>
                      <c:pt idx="0">
                        <c:v>1.657458564E-2</c:v>
                      </c:pt>
                      <c:pt idx="1">
                        <c:v>6.7658998699999997E-3</c:v>
                      </c:pt>
                      <c:pt idx="2">
                        <c:v>0</c:v>
                      </c:pt>
                      <c:pt idx="3">
                        <c:v>9.9502487600000005E-3</c:v>
                      </c:pt>
                      <c:pt idx="4">
                        <c:v>8.9485458600000005E-3</c:v>
                      </c:pt>
                      <c:pt idx="5">
                        <c:v>8.1037277200000004E-3</c:v>
                      </c:pt>
                      <c:pt idx="6">
                        <c:v>1.6806722690000001E-2</c:v>
                      </c:pt>
                      <c:pt idx="7">
                        <c:v>9.2592592599999995E-3</c:v>
                      </c:pt>
                      <c:pt idx="8">
                        <c:v>1.3671875E-2</c:v>
                      </c:pt>
                      <c:pt idx="9">
                        <c:v>6.0240963899999998E-3</c:v>
                      </c:pt>
                      <c:pt idx="10">
                        <c:v>2.9850746299999995E-3</c:v>
                      </c:pt>
                      <c:pt idx="11">
                        <c:v>1.2500000000000001E-2</c:v>
                      </c:pt>
                      <c:pt idx="12">
                        <c:v>1.290322581E-2</c:v>
                      </c:pt>
                      <c:pt idx="13">
                        <c:v>6.6666666699999998E-3</c:v>
                      </c:pt>
                      <c:pt idx="14">
                        <c:v>9.3333333300000005E-3</c:v>
                      </c:pt>
                    </c:numCache>
                  </c:numRef>
                </c:val>
                <c:extLst xmlns:c15="http://schemas.microsoft.com/office/drawing/2012/chart">
                  <c:ext xmlns:c16="http://schemas.microsoft.com/office/drawing/2014/chart" uri="{C3380CC4-5D6E-409C-BE32-E72D297353CC}">
                    <c16:uniqueId val="{00000012-F457-4119-9755-DA1760641721}"/>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Sheet1!$A$4</c15:sqref>
                        </c15:formulaRef>
                      </c:ext>
                    </c:extLst>
                    <c:strCache>
                      <c:ptCount val="1"/>
                      <c:pt idx="0">
                        <c:v>Slightly dissatisfied</c:v>
                      </c:pt>
                    </c:strCache>
                  </c:strRef>
                </c:tx>
                <c:spPr>
                  <a:solidFill>
                    <a:schemeClr val="accent3"/>
                  </a:solidFill>
                  <a:ln>
                    <a:noFill/>
                  </a:ln>
                  <a:effectLst/>
                </c:spPr>
                <c:invertIfNegative val="0"/>
                <c:cat>
                  <c:strRef>
                    <c:extLst xmlns:c15="http://schemas.microsoft.com/office/drawing/2012/chart">
                      <c:ext xmlns:c15="http://schemas.microsoft.com/office/drawing/2012/chart" uri="{02D57815-91ED-43cb-92C2-25804820EDAC}">
                        <c15:formulaRef>
                          <c15:sqref>Sheet1!$B$1:$S$1</c15:sqref>
                        </c15:formulaRef>
                      </c:ext>
                    </c:extLst>
                    <c:strCache>
                      <c:ptCount val="15"/>
                      <c:pt idx="0">
                        <c:v>18-34</c:v>
                      </c:pt>
                      <c:pt idx="1">
                        <c:v>35-54</c:v>
                      </c:pt>
                      <c:pt idx="2">
                        <c:v>55 or older</c:v>
                      </c:pt>
                      <c:pt idx="3">
                        <c:v>Male</c:v>
                      </c:pt>
                      <c:pt idx="4">
                        <c:v>Female</c:v>
                      </c:pt>
                      <c:pt idx="5">
                        <c:v>White/ White British</c:v>
                      </c:pt>
                      <c:pt idx="6">
                        <c:v>Ethnic minorities</c:v>
                      </c:pt>
                      <c:pt idx="7">
                        <c:v>1-5 employees</c:v>
                      </c:pt>
                      <c:pt idx="8">
                        <c:v>6-20 employees</c:v>
                      </c:pt>
                      <c:pt idx="9">
                        <c:v>More than 20 employees</c:v>
                      </c:pt>
                      <c:pt idx="10">
                        <c:v>Motor</c:v>
                      </c:pt>
                      <c:pt idx="11">
                        <c:v>Employers' Liability</c:v>
                      </c:pt>
                      <c:pt idx="12">
                        <c:v>Buildings and/or Contents</c:v>
                      </c:pt>
                      <c:pt idx="13">
                        <c:v>Business interruption</c:v>
                      </c:pt>
                      <c:pt idx="14">
                        <c:v>Total</c:v>
                      </c:pt>
                    </c:strCache>
                  </c:strRef>
                </c:cat>
                <c:val>
                  <c:numRef>
                    <c:extLst xmlns:c15="http://schemas.microsoft.com/office/drawing/2012/chart">
                      <c:ext xmlns:c15="http://schemas.microsoft.com/office/drawing/2012/chart" uri="{02D57815-91ED-43cb-92C2-25804820EDAC}">
                        <c15:formulaRef>
                          <c15:sqref>Sheet1!$B$4:$S$4</c15:sqref>
                        </c15:formulaRef>
                      </c:ext>
                    </c:extLst>
                    <c:numCache>
                      <c:formatCode>0.00%</c:formatCode>
                      <c:ptCount val="15"/>
                      <c:pt idx="0">
                        <c:v>5.5248618790000002E-2</c:v>
                      </c:pt>
                      <c:pt idx="1">
                        <c:v>2.9769959410000001E-2</c:v>
                      </c:pt>
                      <c:pt idx="2">
                        <c:v>0</c:v>
                      </c:pt>
                      <c:pt idx="3">
                        <c:v>3.814262023E-2</c:v>
                      </c:pt>
                      <c:pt idx="4">
                        <c:v>3.2438478749999999E-2</c:v>
                      </c:pt>
                      <c:pt idx="5">
                        <c:v>3.241491086E-2</c:v>
                      </c:pt>
                      <c:pt idx="6">
                        <c:v>4.2016806720000001E-2</c:v>
                      </c:pt>
                      <c:pt idx="7">
                        <c:v>3.7037037039999998E-2</c:v>
                      </c:pt>
                      <c:pt idx="8">
                        <c:v>4.1015625E-2</c:v>
                      </c:pt>
                      <c:pt idx="9">
                        <c:v>2.8614457830000002E-2</c:v>
                      </c:pt>
                      <c:pt idx="10">
                        <c:v>2.9850746269999999E-2</c:v>
                      </c:pt>
                      <c:pt idx="11">
                        <c:v>2.75E-2</c:v>
                      </c:pt>
                      <c:pt idx="12">
                        <c:v>4.3010752690000001E-2</c:v>
                      </c:pt>
                      <c:pt idx="13">
                        <c:v>3.666666667E-2</c:v>
                      </c:pt>
                      <c:pt idx="14">
                        <c:v>3.4666666669999999E-2</c:v>
                      </c:pt>
                    </c:numCache>
                  </c:numRef>
                </c:val>
                <c:extLst xmlns:c15="http://schemas.microsoft.com/office/drawing/2012/chart">
                  <c:ext xmlns:c16="http://schemas.microsoft.com/office/drawing/2014/chart" uri="{C3380CC4-5D6E-409C-BE32-E72D297353CC}">
                    <c16:uniqueId val="{00000013-F457-4119-9755-DA1760641721}"/>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Sheet1!$A$5</c15:sqref>
                        </c15:formulaRef>
                      </c:ext>
                    </c:extLst>
                    <c:strCache>
                      <c:ptCount val="1"/>
                      <c:pt idx="0">
                        <c:v>Neither satisfied nor dissatisfied</c:v>
                      </c:pt>
                    </c:strCache>
                  </c:strRef>
                </c:tx>
                <c:spPr>
                  <a:solidFill>
                    <a:schemeClr val="accent4"/>
                  </a:solidFill>
                  <a:ln>
                    <a:noFill/>
                  </a:ln>
                  <a:effectLst/>
                </c:spPr>
                <c:invertIfNegative val="0"/>
                <c:cat>
                  <c:strRef>
                    <c:extLst xmlns:c15="http://schemas.microsoft.com/office/drawing/2012/chart">
                      <c:ext xmlns:c15="http://schemas.microsoft.com/office/drawing/2012/chart" uri="{02D57815-91ED-43cb-92C2-25804820EDAC}">
                        <c15:formulaRef>
                          <c15:sqref>Sheet1!$B$1:$S$1</c15:sqref>
                        </c15:formulaRef>
                      </c:ext>
                    </c:extLst>
                    <c:strCache>
                      <c:ptCount val="15"/>
                      <c:pt idx="0">
                        <c:v>18-34</c:v>
                      </c:pt>
                      <c:pt idx="1">
                        <c:v>35-54</c:v>
                      </c:pt>
                      <c:pt idx="2">
                        <c:v>55 or older</c:v>
                      </c:pt>
                      <c:pt idx="3">
                        <c:v>Male</c:v>
                      </c:pt>
                      <c:pt idx="4">
                        <c:v>Female</c:v>
                      </c:pt>
                      <c:pt idx="5">
                        <c:v>White/ White British</c:v>
                      </c:pt>
                      <c:pt idx="6">
                        <c:v>Ethnic minorities</c:v>
                      </c:pt>
                      <c:pt idx="7">
                        <c:v>1-5 employees</c:v>
                      </c:pt>
                      <c:pt idx="8">
                        <c:v>6-20 employees</c:v>
                      </c:pt>
                      <c:pt idx="9">
                        <c:v>More than 20 employees</c:v>
                      </c:pt>
                      <c:pt idx="10">
                        <c:v>Motor</c:v>
                      </c:pt>
                      <c:pt idx="11">
                        <c:v>Employers' Liability</c:v>
                      </c:pt>
                      <c:pt idx="12">
                        <c:v>Buildings and/or Contents</c:v>
                      </c:pt>
                      <c:pt idx="13">
                        <c:v>Business interruption</c:v>
                      </c:pt>
                      <c:pt idx="14">
                        <c:v>Total</c:v>
                      </c:pt>
                    </c:strCache>
                  </c:strRef>
                </c:cat>
                <c:val>
                  <c:numRef>
                    <c:extLst xmlns:c15="http://schemas.microsoft.com/office/drawing/2012/chart">
                      <c:ext xmlns:c15="http://schemas.microsoft.com/office/drawing/2012/chart" uri="{02D57815-91ED-43cb-92C2-25804820EDAC}">
                        <c15:formulaRef>
                          <c15:sqref>Sheet1!$B$5:$S$5</c15:sqref>
                        </c15:formulaRef>
                      </c:ext>
                    </c:extLst>
                    <c:numCache>
                      <c:formatCode>0.00%</c:formatCode>
                      <c:ptCount val="15"/>
                      <c:pt idx="0">
                        <c:v>0.11602209945</c:v>
                      </c:pt>
                      <c:pt idx="1">
                        <c:v>0.11907983762</c:v>
                      </c:pt>
                      <c:pt idx="2">
                        <c:v>0.18348623852999998</c:v>
                      </c:pt>
                      <c:pt idx="3">
                        <c:v>0.11774461027999999</c:v>
                      </c:pt>
                      <c:pt idx="4">
                        <c:v>0.13422818791999999</c:v>
                      </c:pt>
                      <c:pt idx="5">
                        <c:v>0.12965964344</c:v>
                      </c:pt>
                      <c:pt idx="6">
                        <c:v>0.10084033614000001</c:v>
                      </c:pt>
                      <c:pt idx="7">
                        <c:v>0.17901234567999999</c:v>
                      </c:pt>
                      <c:pt idx="8">
                        <c:v>0.115234375</c:v>
                      </c:pt>
                      <c:pt idx="9">
                        <c:v>0.11144578313</c:v>
                      </c:pt>
                      <c:pt idx="10">
                        <c:v>0.11940298508</c:v>
                      </c:pt>
                      <c:pt idx="11">
                        <c:v>0.115</c:v>
                      </c:pt>
                      <c:pt idx="12">
                        <c:v>0.10322580645</c:v>
                      </c:pt>
                      <c:pt idx="13">
                        <c:v>0.19</c:v>
                      </c:pt>
                      <c:pt idx="14">
                        <c:v>0.12733333332999999</c:v>
                      </c:pt>
                    </c:numCache>
                  </c:numRef>
                </c:val>
                <c:extLst xmlns:c15="http://schemas.microsoft.com/office/drawing/2012/chart">
                  <c:ext xmlns:c16="http://schemas.microsoft.com/office/drawing/2014/chart" uri="{C3380CC4-5D6E-409C-BE32-E72D297353CC}">
                    <c16:uniqueId val="{00000014-F457-4119-9755-DA1760641721}"/>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Sheet1!$A$6</c15:sqref>
                        </c15:formulaRef>
                      </c:ext>
                    </c:extLst>
                    <c:strCache>
                      <c:ptCount val="1"/>
                      <c:pt idx="0">
                        <c:v>Slightly satisfied</c:v>
                      </c:pt>
                    </c:strCache>
                  </c:strRef>
                </c:tx>
                <c:spPr>
                  <a:solidFill>
                    <a:schemeClr val="accent5"/>
                  </a:solidFill>
                  <a:ln>
                    <a:noFill/>
                  </a:ln>
                  <a:effectLst/>
                </c:spPr>
                <c:invertIfNegative val="0"/>
                <c:cat>
                  <c:strRef>
                    <c:extLst xmlns:c15="http://schemas.microsoft.com/office/drawing/2012/chart">
                      <c:ext xmlns:c15="http://schemas.microsoft.com/office/drawing/2012/chart" uri="{02D57815-91ED-43cb-92C2-25804820EDAC}">
                        <c15:formulaRef>
                          <c15:sqref>Sheet1!$B$1:$S$1</c15:sqref>
                        </c15:formulaRef>
                      </c:ext>
                    </c:extLst>
                    <c:strCache>
                      <c:ptCount val="15"/>
                      <c:pt idx="0">
                        <c:v>18-34</c:v>
                      </c:pt>
                      <c:pt idx="1">
                        <c:v>35-54</c:v>
                      </c:pt>
                      <c:pt idx="2">
                        <c:v>55 or older</c:v>
                      </c:pt>
                      <c:pt idx="3">
                        <c:v>Male</c:v>
                      </c:pt>
                      <c:pt idx="4">
                        <c:v>Female</c:v>
                      </c:pt>
                      <c:pt idx="5">
                        <c:v>White/ White British</c:v>
                      </c:pt>
                      <c:pt idx="6">
                        <c:v>Ethnic minorities</c:v>
                      </c:pt>
                      <c:pt idx="7">
                        <c:v>1-5 employees</c:v>
                      </c:pt>
                      <c:pt idx="8">
                        <c:v>6-20 employees</c:v>
                      </c:pt>
                      <c:pt idx="9">
                        <c:v>More than 20 employees</c:v>
                      </c:pt>
                      <c:pt idx="10">
                        <c:v>Motor</c:v>
                      </c:pt>
                      <c:pt idx="11">
                        <c:v>Employers' Liability</c:v>
                      </c:pt>
                      <c:pt idx="12">
                        <c:v>Buildings and/or Contents</c:v>
                      </c:pt>
                      <c:pt idx="13">
                        <c:v>Business interruption</c:v>
                      </c:pt>
                      <c:pt idx="14">
                        <c:v>Total</c:v>
                      </c:pt>
                    </c:strCache>
                  </c:strRef>
                </c:cat>
                <c:val>
                  <c:numRef>
                    <c:extLst xmlns:c15="http://schemas.microsoft.com/office/drawing/2012/chart">
                      <c:ext xmlns:c15="http://schemas.microsoft.com/office/drawing/2012/chart" uri="{02D57815-91ED-43cb-92C2-25804820EDAC}">
                        <c15:formulaRef>
                          <c15:sqref>Sheet1!$B$6:$S$6</c15:sqref>
                        </c15:formulaRef>
                      </c:ext>
                    </c:extLst>
                    <c:numCache>
                      <c:formatCode>0.00%</c:formatCode>
                      <c:ptCount val="15"/>
                      <c:pt idx="0">
                        <c:v>0.27071823205000001</c:v>
                      </c:pt>
                      <c:pt idx="1">
                        <c:v>0.21786197563999998</c:v>
                      </c:pt>
                      <c:pt idx="2">
                        <c:v>0.15137614679</c:v>
                      </c:pt>
                      <c:pt idx="3">
                        <c:v>0.23217247098000002</c:v>
                      </c:pt>
                      <c:pt idx="4">
                        <c:v>0.22371364653</c:v>
                      </c:pt>
                      <c:pt idx="5">
                        <c:v>0.21231766613000003</c:v>
                      </c:pt>
                      <c:pt idx="6">
                        <c:v>0.31932773109000001</c:v>
                      </c:pt>
                      <c:pt idx="7">
                        <c:v>0.20370370369999999</c:v>
                      </c:pt>
                      <c:pt idx="8">
                        <c:v>0.24609375</c:v>
                      </c:pt>
                      <c:pt idx="9">
                        <c:v>0.22439759036000001</c:v>
                      </c:pt>
                      <c:pt idx="10">
                        <c:v>0.23880597014999999</c:v>
                      </c:pt>
                      <c:pt idx="11">
                        <c:v>0.22500000000000001</c:v>
                      </c:pt>
                      <c:pt idx="12">
                        <c:v>0.21720430108</c:v>
                      </c:pt>
                      <c:pt idx="13">
                        <c:v>0.23333333332999998</c:v>
                      </c:pt>
                      <c:pt idx="14">
                        <c:v>0.22733333333</c:v>
                      </c:pt>
                    </c:numCache>
                  </c:numRef>
                </c:val>
                <c:extLst xmlns:c15="http://schemas.microsoft.com/office/drawing/2012/chart">
                  <c:ext xmlns:c16="http://schemas.microsoft.com/office/drawing/2014/chart" uri="{C3380CC4-5D6E-409C-BE32-E72D297353CC}">
                    <c16:uniqueId val="{00000015-F457-4119-9755-DA1760641721}"/>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Sheet1!$A$7</c15:sqref>
                        </c15:formulaRef>
                      </c:ext>
                    </c:extLst>
                    <c:strCache>
                      <c:ptCount val="1"/>
                      <c:pt idx="0">
                        <c:v>Satisfied</c:v>
                      </c:pt>
                    </c:strCache>
                  </c:strRef>
                </c:tx>
                <c:spPr>
                  <a:solidFill>
                    <a:schemeClr val="accent6"/>
                  </a:solidFill>
                  <a:ln>
                    <a:noFill/>
                  </a:ln>
                  <a:effectLst/>
                </c:spPr>
                <c:invertIfNegative val="0"/>
                <c:cat>
                  <c:strRef>
                    <c:extLst xmlns:c15="http://schemas.microsoft.com/office/drawing/2012/chart">
                      <c:ext xmlns:c15="http://schemas.microsoft.com/office/drawing/2012/chart" uri="{02D57815-91ED-43cb-92C2-25804820EDAC}">
                        <c15:formulaRef>
                          <c15:sqref>Sheet1!$B$1:$S$1</c15:sqref>
                        </c15:formulaRef>
                      </c:ext>
                    </c:extLst>
                    <c:strCache>
                      <c:ptCount val="15"/>
                      <c:pt idx="0">
                        <c:v>18-34</c:v>
                      </c:pt>
                      <c:pt idx="1">
                        <c:v>35-54</c:v>
                      </c:pt>
                      <c:pt idx="2">
                        <c:v>55 or older</c:v>
                      </c:pt>
                      <c:pt idx="3">
                        <c:v>Male</c:v>
                      </c:pt>
                      <c:pt idx="4">
                        <c:v>Female</c:v>
                      </c:pt>
                      <c:pt idx="5">
                        <c:v>White/ White British</c:v>
                      </c:pt>
                      <c:pt idx="6">
                        <c:v>Ethnic minorities</c:v>
                      </c:pt>
                      <c:pt idx="7">
                        <c:v>1-5 employees</c:v>
                      </c:pt>
                      <c:pt idx="8">
                        <c:v>6-20 employees</c:v>
                      </c:pt>
                      <c:pt idx="9">
                        <c:v>More than 20 employees</c:v>
                      </c:pt>
                      <c:pt idx="10">
                        <c:v>Motor</c:v>
                      </c:pt>
                      <c:pt idx="11">
                        <c:v>Employers' Liability</c:v>
                      </c:pt>
                      <c:pt idx="12">
                        <c:v>Buildings and/or Contents</c:v>
                      </c:pt>
                      <c:pt idx="13">
                        <c:v>Business interruption</c:v>
                      </c:pt>
                      <c:pt idx="14">
                        <c:v>Total</c:v>
                      </c:pt>
                    </c:strCache>
                  </c:strRef>
                </c:cat>
                <c:val>
                  <c:numRef>
                    <c:extLst xmlns:c15="http://schemas.microsoft.com/office/drawing/2012/chart">
                      <c:ext xmlns:c15="http://schemas.microsoft.com/office/drawing/2012/chart" uri="{02D57815-91ED-43cb-92C2-25804820EDAC}">
                        <c15:formulaRef>
                          <c15:sqref>Sheet1!$B$7:$S$7</c15:sqref>
                        </c15:formulaRef>
                      </c:ext>
                    </c:extLst>
                    <c:numCache>
                      <c:formatCode>0.00%</c:formatCode>
                      <c:ptCount val="15"/>
                      <c:pt idx="0">
                        <c:v>0.41620626151000001</c:v>
                      </c:pt>
                      <c:pt idx="1">
                        <c:v>0.48579161028999995</c:v>
                      </c:pt>
                      <c:pt idx="2">
                        <c:v>0.52752293577999998</c:v>
                      </c:pt>
                      <c:pt idx="3">
                        <c:v>0.46766169154000004</c:v>
                      </c:pt>
                      <c:pt idx="4">
                        <c:v>0.46644295302000005</c:v>
                      </c:pt>
                      <c:pt idx="5">
                        <c:v>0.47811993516999995</c:v>
                      </c:pt>
                      <c:pt idx="6">
                        <c:v>0.40336134454000006</c:v>
                      </c:pt>
                      <c:pt idx="7">
                        <c:v>0.45061728395</c:v>
                      </c:pt>
                      <c:pt idx="8">
                        <c:v>0.47265625</c:v>
                      </c:pt>
                      <c:pt idx="9">
                        <c:v>0.46987951807</c:v>
                      </c:pt>
                      <c:pt idx="10">
                        <c:v>0.45373134327999998</c:v>
                      </c:pt>
                      <c:pt idx="11">
                        <c:v>0.50249999999999995</c:v>
                      </c:pt>
                      <c:pt idx="12">
                        <c:v>0.47096774193999996</c:v>
                      </c:pt>
                      <c:pt idx="13">
                        <c:v>0.42666666667000003</c:v>
                      </c:pt>
                      <c:pt idx="14">
                        <c:v>0.46666666667000001</c:v>
                      </c:pt>
                    </c:numCache>
                  </c:numRef>
                </c:val>
                <c:extLst xmlns:c15="http://schemas.microsoft.com/office/drawing/2012/chart">
                  <c:ext xmlns:c16="http://schemas.microsoft.com/office/drawing/2014/chart" uri="{C3380CC4-5D6E-409C-BE32-E72D297353CC}">
                    <c16:uniqueId val="{00000016-F457-4119-9755-DA1760641721}"/>
                  </c:ext>
                </c:extLst>
              </c15:ser>
            </c15:filteredBarSeries>
            <c15:filteredBarSeries>
              <c15:ser>
                <c:idx val="6"/>
                <c:order val="6"/>
                <c:tx>
                  <c:strRef>
                    <c:extLst xmlns:c15="http://schemas.microsoft.com/office/drawing/2012/chart">
                      <c:ext xmlns:c15="http://schemas.microsoft.com/office/drawing/2012/chart" uri="{02D57815-91ED-43cb-92C2-25804820EDAC}">
                        <c15:formulaRef>
                          <c15:sqref>Sheet1!$A$8</c15:sqref>
                        </c15:formulaRef>
                      </c:ext>
                    </c:extLst>
                    <c:strCache>
                      <c:ptCount val="1"/>
                      <c:pt idx="0">
                        <c:v>Extremely satisfied </c:v>
                      </c:pt>
                    </c:strCache>
                  </c:strRef>
                </c:tx>
                <c:spPr>
                  <a:solidFill>
                    <a:schemeClr val="accent1">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Sheet1!$B$1:$S$1</c15:sqref>
                        </c15:formulaRef>
                      </c:ext>
                    </c:extLst>
                    <c:strCache>
                      <c:ptCount val="15"/>
                      <c:pt idx="0">
                        <c:v>18-34</c:v>
                      </c:pt>
                      <c:pt idx="1">
                        <c:v>35-54</c:v>
                      </c:pt>
                      <c:pt idx="2">
                        <c:v>55 or older</c:v>
                      </c:pt>
                      <c:pt idx="3">
                        <c:v>Male</c:v>
                      </c:pt>
                      <c:pt idx="4">
                        <c:v>Female</c:v>
                      </c:pt>
                      <c:pt idx="5">
                        <c:v>White/ White British</c:v>
                      </c:pt>
                      <c:pt idx="6">
                        <c:v>Ethnic minorities</c:v>
                      </c:pt>
                      <c:pt idx="7">
                        <c:v>1-5 employees</c:v>
                      </c:pt>
                      <c:pt idx="8">
                        <c:v>6-20 employees</c:v>
                      </c:pt>
                      <c:pt idx="9">
                        <c:v>More than 20 employees</c:v>
                      </c:pt>
                      <c:pt idx="10">
                        <c:v>Motor</c:v>
                      </c:pt>
                      <c:pt idx="11">
                        <c:v>Employers' Liability</c:v>
                      </c:pt>
                      <c:pt idx="12">
                        <c:v>Buildings and/or Contents</c:v>
                      </c:pt>
                      <c:pt idx="13">
                        <c:v>Business interruption</c:v>
                      </c:pt>
                      <c:pt idx="14">
                        <c:v>Total</c:v>
                      </c:pt>
                    </c:strCache>
                  </c:strRef>
                </c:cat>
                <c:val>
                  <c:numRef>
                    <c:extLst xmlns:c15="http://schemas.microsoft.com/office/drawing/2012/chart">
                      <c:ext xmlns:c15="http://schemas.microsoft.com/office/drawing/2012/chart" uri="{02D57815-91ED-43cb-92C2-25804820EDAC}">
                        <c15:formulaRef>
                          <c15:sqref>Sheet1!$B$8:$S$8</c15:sqref>
                        </c15:formulaRef>
                      </c:ext>
                    </c:extLst>
                    <c:numCache>
                      <c:formatCode>0.00%</c:formatCode>
                      <c:ptCount val="15"/>
                      <c:pt idx="0">
                        <c:v>0.11233885819999999</c:v>
                      </c:pt>
                      <c:pt idx="1">
                        <c:v>0.13531799728999999</c:v>
                      </c:pt>
                      <c:pt idx="2">
                        <c:v>0.13761467890000001</c:v>
                      </c:pt>
                      <c:pt idx="3">
                        <c:v>0.12603648425</c:v>
                      </c:pt>
                      <c:pt idx="4">
                        <c:v>0.12751677852000001</c:v>
                      </c:pt>
                      <c:pt idx="5">
                        <c:v>0.13290113451999999</c:v>
                      </c:pt>
                      <c:pt idx="6">
                        <c:v>0.10504201681</c:v>
                      </c:pt>
                      <c:pt idx="7">
                        <c:v>0.10802469135999999</c:v>
                      </c:pt>
                      <c:pt idx="8">
                        <c:v>0.103515625</c:v>
                      </c:pt>
                      <c:pt idx="9">
                        <c:v>0.15512048193</c:v>
                      </c:pt>
                      <c:pt idx="10">
                        <c:v>0.15223880597</c:v>
                      </c:pt>
                      <c:pt idx="11">
                        <c:v>0.1075</c:v>
                      </c:pt>
                      <c:pt idx="12">
                        <c:v>0.14193548386999999</c:v>
                      </c:pt>
                      <c:pt idx="13">
                        <c:v>0.10333333333</c:v>
                      </c:pt>
                      <c:pt idx="14">
                        <c:v>0.12733333332999999</c:v>
                      </c:pt>
                    </c:numCache>
                  </c:numRef>
                </c:val>
                <c:extLst xmlns:c15="http://schemas.microsoft.com/office/drawing/2012/chart">
                  <c:ext xmlns:c16="http://schemas.microsoft.com/office/drawing/2014/chart" uri="{C3380CC4-5D6E-409C-BE32-E72D297353CC}">
                    <c16:uniqueId val="{00000017-F457-4119-9755-DA1760641721}"/>
                  </c:ext>
                </c:extLst>
              </c15:ser>
            </c15:filteredBarSeries>
          </c:ext>
        </c:extLst>
      </c:barChart>
      <c:catAx>
        <c:axId val="1984931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195277312"/>
        <c:crosses val="autoZero"/>
        <c:auto val="1"/>
        <c:lblAlgn val="ctr"/>
        <c:lblOffset val="100"/>
        <c:noMultiLvlLbl val="0"/>
      </c:catAx>
      <c:valAx>
        <c:axId val="195277312"/>
        <c:scaling>
          <c:orientation val="minMax"/>
        </c:scaling>
        <c:delete val="1"/>
        <c:axPos val="l"/>
        <c:numFmt formatCode="0%" sourceLinked="1"/>
        <c:majorTickMark val="none"/>
        <c:minorTickMark val="none"/>
        <c:tickLblPos val="nextTo"/>
        <c:crossAx val="198493184"/>
        <c:crosses val="autoZero"/>
        <c:crossBetween val="between"/>
      </c:valAx>
      <c:spPr>
        <a:noFill/>
        <a:ln>
          <a:noFill/>
        </a:ln>
        <a:effectLst/>
      </c:spPr>
    </c:plotArea>
    <c:legend>
      <c:legendPos val="r"/>
      <c:layout>
        <c:manualLayout>
          <c:xMode val="edge"/>
          <c:yMode val="edge"/>
          <c:x val="0.923146319155702"/>
          <c:y val="0.25442825730974844"/>
          <c:w val="7.5730194152185112E-2"/>
          <c:h val="0.56131933536944956"/>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100">
          <a:solidFill>
            <a:schemeClr val="tx1"/>
          </a:solidFill>
        </a:defRPr>
      </a:pPr>
      <a:endParaRPr lang="en-US"/>
    </a:p>
  </c:txPr>
  <c:externalData r:id="rId3">
    <c:autoUpdate val="0"/>
  </c:externalData>
  <c:userShapes r:id="rId4"/>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tlCol="0" anchor="t"/>
          <a:lstStyle/>
          <a:p>
            <a:pPr algn="ctr">
              <a:defRPr sz="1400">
                <a:solidFill>
                  <a:schemeClr val="bg2"/>
                </a:solidFill>
              </a:defRPr>
            </a:pPr>
            <a:r>
              <a:rPr lang="en-GB" sz="1400" dirty="0">
                <a:solidFill>
                  <a:schemeClr val="bg2"/>
                </a:solidFill>
              </a:rPr>
              <a:t>% of 1,500 SMEs who have claimed</a:t>
            </a:r>
            <a:r>
              <a:rPr lang="en-GB" sz="1400" baseline="0" dirty="0">
                <a:solidFill>
                  <a:schemeClr val="bg2"/>
                </a:solidFill>
              </a:rPr>
              <a:t> in past 12 months</a:t>
            </a:r>
            <a:endParaRPr lang="en-US" sz="1400" dirty="0">
              <a:solidFill>
                <a:schemeClr val="bg2"/>
              </a:solidFill>
            </a:endParaRPr>
          </a:p>
        </c:rich>
      </c:tx>
      <c:overlay val="0"/>
    </c:title>
    <c:autoTitleDeleted val="0"/>
    <c:plotArea>
      <c:layout/>
      <c:barChart>
        <c:barDir val="col"/>
        <c:grouping val="clustered"/>
        <c:varyColors val="1"/>
        <c:ser>
          <c:idx val="0"/>
          <c:order val="0"/>
          <c:tx>
            <c:v>Claimed in last 12 months</c:v>
          </c:tx>
          <c:spPr>
            <a:solidFill>
              <a:srgbClr val="AB588C"/>
            </a:solidFill>
          </c:spPr>
          <c:invertIfNegative val="1"/>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'[CII SME - Wave 13 and 14 report March 2024.xlsx]Claimed in last 12 months'!$Q$4:$Q$5</c:f>
              <c:strCache>
                <c:ptCount val="2"/>
                <c:pt idx="0">
                  <c:v>Yes</c:v>
                </c:pt>
                <c:pt idx="1">
                  <c:v>No</c:v>
                </c:pt>
              </c:strCache>
            </c:strRef>
          </c:cat>
          <c:val>
            <c:numRef>
              <c:f>'[CII SME - Wave 13 and 14 report March 2024.xlsx]Claimed in last 12 months'!$S$4:$S$5</c:f>
              <c:numCache>
                <c:formatCode>0</c:formatCode>
                <c:ptCount val="2"/>
                <c:pt idx="0">
                  <c:v>23.533333333000002</c:v>
                </c:pt>
                <c:pt idx="1">
                  <c:v>76.466666666999998</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 xmlns:c16="http://schemas.microsoft.com/office/drawing/2014/chart" uri="{C3380CC4-5D6E-409C-BE32-E72D297353CC}">
              <c16:uniqueId val="{00000000-7716-446E-B3C1-25642D37DB36}"/>
            </c:ext>
          </c:extLst>
        </c:ser>
        <c:dLbls>
          <c:showLegendKey val="0"/>
          <c:showVal val="0"/>
          <c:showCatName val="0"/>
          <c:showSerName val="0"/>
          <c:showPercent val="0"/>
          <c:showBubbleSize val="0"/>
        </c:dLbls>
        <c:gapWidth val="150"/>
        <c:axId val="716545920"/>
        <c:axId val="716545528"/>
      </c:barChart>
      <c:catAx>
        <c:axId val="716545920"/>
        <c:scaling>
          <c:orientation val="minMax"/>
        </c:scaling>
        <c:delete val="0"/>
        <c:axPos val="b"/>
        <c:title>
          <c:tx>
            <c:rich>
              <a:bodyPr rtlCol="0" anchor="t"/>
              <a:lstStyle/>
              <a:p>
                <a:pPr algn="l">
                  <a:defRPr/>
                </a:pPr>
                <a:r>
                  <a:rPr lang="en-GB"/>
                  <a:t>Claimed in last 12 months</a:t>
                </a:r>
                <a:endParaRPr lang="en-US" sz="1100"/>
              </a:p>
            </c:rich>
          </c:tx>
          <c:layout>
            <c:manualLayout>
              <c:xMode val="edge"/>
              <c:yMode val="edge"/>
              <c:x val="0.38854318450999231"/>
              <c:y val="0.88340842621136684"/>
            </c:manualLayout>
          </c:layout>
          <c:overlay val="0"/>
        </c:title>
        <c:numFmt formatCode="General" sourceLinked="0"/>
        <c:majorTickMark val="cross"/>
        <c:minorTickMark val="none"/>
        <c:tickLblPos val="nextTo"/>
        <c:crossAx val="716545528"/>
        <c:crosses val="autoZero"/>
        <c:auto val="1"/>
        <c:lblAlgn val="ctr"/>
        <c:lblOffset val="100"/>
        <c:noMultiLvlLbl val="1"/>
      </c:catAx>
      <c:valAx>
        <c:axId val="716545528"/>
        <c:scaling>
          <c:orientation val="minMax"/>
        </c:scaling>
        <c:delete val="0"/>
        <c:axPos val="l"/>
        <c:title>
          <c:tx>
            <c:rich>
              <a:bodyPr rtlCol="0" anchor="t"/>
              <a:lstStyle/>
              <a:p>
                <a:pPr algn="l">
                  <a:defRPr/>
                </a:pPr>
                <a:r>
                  <a:rPr lang="en-GB"/>
                  <a:t>% of Respondents</a:t>
                </a:r>
                <a:endParaRPr lang="en-US" sz="1100"/>
              </a:p>
            </c:rich>
          </c:tx>
          <c:overlay val="0"/>
        </c:title>
        <c:numFmt formatCode="0" sourceLinked="1"/>
        <c:majorTickMark val="cross"/>
        <c:minorTickMark val="none"/>
        <c:tickLblPos val="nextTo"/>
        <c:crossAx val="716545920"/>
        <c:crosses val="autoZero"/>
        <c:crossBetween val="between"/>
      </c:valAx>
    </c:plotArea>
    <c:plotVisOnly val="1"/>
    <c:dispBlanksAs val="zero"/>
    <c:showDLblsOverMax val="1"/>
  </c:chart>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tlCol="0" anchor="t"/>
          <a:lstStyle/>
          <a:p>
            <a:pPr algn="l">
              <a:defRPr sz="1400">
                <a:solidFill>
                  <a:schemeClr val="bg2"/>
                </a:solidFill>
              </a:defRPr>
            </a:pPr>
            <a:r>
              <a:rPr lang="en-US" sz="1400" dirty="0">
                <a:solidFill>
                  <a:schemeClr val="bg2"/>
                </a:solidFill>
              </a:rPr>
              <a:t>% claimed on which policy</a:t>
            </a:r>
          </a:p>
        </c:rich>
      </c:tx>
      <c:layout>
        <c:manualLayout>
          <c:xMode val="edge"/>
          <c:yMode val="edge"/>
          <c:x val="0.28207183701973543"/>
          <c:y val="3.477991298449172E-2"/>
        </c:manualLayout>
      </c:layout>
      <c:overlay val="0"/>
    </c:title>
    <c:autoTitleDeleted val="0"/>
    <c:plotArea>
      <c:layout>
        <c:manualLayout>
          <c:layoutTarget val="inner"/>
          <c:xMode val="edge"/>
          <c:yMode val="edge"/>
          <c:x val="0.10319085520957159"/>
          <c:y val="0.18329014142827138"/>
          <c:w val="0.53240118914549994"/>
          <c:h val="0.56455548943416367"/>
        </c:manualLayout>
      </c:layout>
      <c:barChart>
        <c:barDir val="col"/>
        <c:grouping val="clustered"/>
        <c:varyColors val="1"/>
        <c:ser>
          <c:idx val="0"/>
          <c:order val="0"/>
          <c:spPr>
            <a:solidFill>
              <a:srgbClr val="696969"/>
            </a:solidFill>
          </c:spPr>
          <c:invertIfNegative val="1"/>
          <c:dPt>
            <c:idx val="0"/>
            <c:invertIfNegative val="1"/>
            <c:bubble3D val="0"/>
            <c:spPr>
              <a:solidFill>
                <a:srgbClr val="AB588C"/>
              </a:solidFill>
            </c:spPr>
            <c:extLst>
              <c:ext xmlns:c16="http://schemas.microsoft.com/office/drawing/2014/chart" uri="{C3380CC4-5D6E-409C-BE32-E72D297353CC}">
                <c16:uniqueId val="{00000001-39F2-43E8-ABE4-FB0C8FC593FF}"/>
              </c:ext>
            </c:extLst>
          </c:dPt>
          <c:dPt>
            <c:idx val="1"/>
            <c:invertIfNegative val="1"/>
            <c:bubble3D val="0"/>
            <c:spPr>
              <a:solidFill>
                <a:srgbClr val="008265"/>
              </a:solidFill>
            </c:spPr>
            <c:extLst>
              <c:ext xmlns:c16="http://schemas.microsoft.com/office/drawing/2014/chart" uri="{C3380CC4-5D6E-409C-BE32-E72D297353CC}">
                <c16:uniqueId val="{00000002-39F2-43E8-ABE4-FB0C8FC593FF}"/>
              </c:ext>
            </c:extLst>
          </c:dPt>
          <c:dPt>
            <c:idx val="2"/>
            <c:invertIfNegative val="1"/>
            <c:bubble3D val="0"/>
            <c:spPr>
              <a:solidFill>
                <a:srgbClr val="F5A03D"/>
              </a:solidFill>
            </c:spPr>
            <c:extLst>
              <c:ext xmlns:c16="http://schemas.microsoft.com/office/drawing/2014/chart" uri="{C3380CC4-5D6E-409C-BE32-E72D297353CC}">
                <c16:uniqueId val="{00000003-39F2-43E8-ABE4-FB0C8FC593FF}"/>
              </c:ext>
            </c:extLst>
          </c:dPt>
          <c:dPt>
            <c:idx val="3"/>
            <c:invertIfNegative val="1"/>
            <c:bubble3D val="0"/>
            <c:spPr>
              <a:solidFill>
                <a:srgbClr val="15ADD0"/>
              </a:solidFill>
            </c:spPr>
            <c:extLst>
              <c:ext xmlns:c16="http://schemas.microsoft.com/office/drawing/2014/chart" uri="{C3380CC4-5D6E-409C-BE32-E72D297353CC}">
                <c16:uniqueId val="{00000004-39F2-43E8-ABE4-FB0C8FC593FF}"/>
              </c:ext>
            </c:extLst>
          </c:dPt>
          <c:dPt>
            <c:idx val="4"/>
            <c:invertIfNegative val="1"/>
            <c:bubble3D val="0"/>
            <c:spPr>
              <a:solidFill>
                <a:srgbClr val="E2EFDA"/>
              </a:solidFill>
            </c:spPr>
            <c:extLst>
              <c:ext xmlns:c16="http://schemas.microsoft.com/office/drawing/2014/chart" uri="{C3380CC4-5D6E-409C-BE32-E72D297353CC}">
                <c16:uniqueId val="{00000005-39F2-43E8-ABE4-FB0C8FC593FF}"/>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'[CII SME - Wave 13 and 14 report March 2024.xlsx]Policies claimed on'!$Q$4:$Q$8</c:f>
              <c:strCache>
                <c:ptCount val="5"/>
                <c:pt idx="0">
                  <c:v>Employers' Liability Insurance</c:v>
                </c:pt>
                <c:pt idx="1">
                  <c:v>Buildings and/or Contents</c:v>
                </c:pt>
                <c:pt idx="2">
                  <c:v>Motor</c:v>
                </c:pt>
                <c:pt idx="3">
                  <c:v>Business Interruption Insurance</c:v>
                </c:pt>
                <c:pt idx="4">
                  <c:v>None of these</c:v>
                </c:pt>
              </c:strCache>
            </c:strRef>
          </c:cat>
          <c:val>
            <c:numRef>
              <c:f>'[CII SME - Wave 13 and 14 report March 2024.xlsx]Policies claimed on'!$S$4:$S$8</c:f>
              <c:numCache>
                <c:formatCode>0</c:formatCode>
                <c:ptCount val="5"/>
                <c:pt idx="0">
                  <c:v>44.192634560999998</c:v>
                </c:pt>
                <c:pt idx="1">
                  <c:v>55.807365439000002</c:v>
                </c:pt>
                <c:pt idx="2">
                  <c:v>49.858356940999997</c:v>
                </c:pt>
                <c:pt idx="3">
                  <c:v>31.728045326</c:v>
                </c:pt>
                <c:pt idx="4">
                  <c:v>1.699716714</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 xmlns:c16="http://schemas.microsoft.com/office/drawing/2014/chart" uri="{C3380CC4-5D6E-409C-BE32-E72D297353CC}">
              <c16:uniqueId val="{00000000-39F2-43E8-ABE4-FB0C8FC593FF}"/>
            </c:ext>
          </c:extLst>
        </c:ser>
        <c:dLbls>
          <c:showLegendKey val="0"/>
          <c:showVal val="0"/>
          <c:showCatName val="0"/>
          <c:showSerName val="0"/>
          <c:showPercent val="0"/>
          <c:showBubbleSize val="0"/>
        </c:dLbls>
        <c:gapWidth val="49"/>
        <c:axId val="716546312"/>
        <c:axId val="716546704"/>
      </c:barChart>
      <c:catAx>
        <c:axId val="716546312"/>
        <c:scaling>
          <c:orientation val="minMax"/>
        </c:scaling>
        <c:delete val="1"/>
        <c:axPos val="b"/>
        <c:title>
          <c:tx>
            <c:rich>
              <a:bodyPr rtlCol="0" anchor="t"/>
              <a:lstStyle/>
              <a:p>
                <a:pPr algn="l">
                  <a:defRPr/>
                </a:pPr>
                <a:r>
                  <a:rPr lang="en-GB"/>
                  <a:t>Policies claimed on</a:t>
                </a:r>
                <a:endParaRPr lang="en-US" sz="1100"/>
              </a:p>
            </c:rich>
          </c:tx>
          <c:layout>
            <c:manualLayout>
              <c:xMode val="edge"/>
              <c:yMode val="edge"/>
              <c:x val="0.26027269103988326"/>
              <c:y val="0.77914755254847756"/>
            </c:manualLayout>
          </c:layout>
          <c:overlay val="0"/>
        </c:title>
        <c:numFmt formatCode="General" sourceLinked="0"/>
        <c:majorTickMark val="cross"/>
        <c:minorTickMark val="none"/>
        <c:tickLblPos val="nextTo"/>
        <c:crossAx val="716546704"/>
        <c:crosses val="autoZero"/>
        <c:auto val="1"/>
        <c:lblAlgn val="ctr"/>
        <c:lblOffset val="100"/>
        <c:noMultiLvlLbl val="1"/>
      </c:catAx>
      <c:valAx>
        <c:axId val="716546704"/>
        <c:scaling>
          <c:orientation val="minMax"/>
        </c:scaling>
        <c:delete val="0"/>
        <c:axPos val="l"/>
        <c:title>
          <c:tx>
            <c:rich>
              <a:bodyPr rtlCol="0" anchor="t"/>
              <a:lstStyle/>
              <a:p>
                <a:pPr algn="l">
                  <a:defRPr/>
                </a:pPr>
                <a:r>
                  <a:rPr lang="en-GB"/>
                  <a:t>% of Respondents</a:t>
                </a:r>
                <a:endParaRPr lang="en-US" sz="1100"/>
              </a:p>
            </c:rich>
          </c:tx>
          <c:overlay val="0"/>
        </c:title>
        <c:numFmt formatCode="0" sourceLinked="1"/>
        <c:majorTickMark val="cross"/>
        <c:minorTickMark val="none"/>
        <c:tickLblPos val="nextTo"/>
        <c:crossAx val="716546312"/>
        <c:crosses val="autoZero"/>
        <c:crossBetween val="between"/>
      </c:valAx>
    </c:plotArea>
    <c:legend>
      <c:legendPos val="tr"/>
      <c:layout>
        <c:manualLayout>
          <c:xMode val="edge"/>
          <c:yMode val="edge"/>
          <c:x val="0.611299281963676"/>
          <c:y val="0.12903347717246427"/>
          <c:w val="0.37545012036829001"/>
          <c:h val="0.30079047463696928"/>
        </c:manualLayout>
      </c:layout>
      <c:overlay val="0"/>
    </c:legend>
    <c:plotVisOnly val="1"/>
    <c:dispBlanksAs val="zero"/>
    <c:showDLblsOverMax val="1"/>
  </c:chart>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bg2"/>
                </a:solidFill>
                <a:latin typeface="+mn-lt"/>
                <a:ea typeface="+mn-ea"/>
                <a:cs typeface="+mn-cs"/>
              </a:defRPr>
            </a:pPr>
            <a:r>
              <a:rPr lang="en-US" b="1">
                <a:solidFill>
                  <a:schemeClr val="bg2"/>
                </a:solidFill>
              </a:rPr>
              <a:t>Perceived monetary value of the claim</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bg2"/>
              </a:solidFill>
              <a:latin typeface="+mn-lt"/>
              <a:ea typeface="+mn-ea"/>
              <a:cs typeface="+mn-cs"/>
            </a:defRPr>
          </a:pPr>
          <a:endParaRPr lang="en-US"/>
        </a:p>
      </c:txPr>
    </c:title>
    <c:autoTitleDeleted val="0"/>
    <c:plotArea>
      <c:layout/>
      <c:barChart>
        <c:barDir val="col"/>
        <c:grouping val="clustered"/>
        <c:varyColors val="0"/>
        <c:ser>
          <c:idx val="0"/>
          <c:order val="0"/>
          <c:spPr>
            <a:solidFill>
              <a:srgbClr val="AB588C"/>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A56-4721-839D-0C8E3A5E5D2E}"/>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A56-4721-839D-0C8E3A5E5D2E}"/>
                </c:ext>
              </c:extLst>
            </c:dLbl>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A56-4721-839D-0C8E3A5E5D2E}"/>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'[CII SME - Wave 13 and 14 report March 2024.xlsx]Size of claim'!$C$34:$C$36</c:f>
              <c:strCache>
                <c:ptCount val="3"/>
                <c:pt idx="0">
                  <c:v>1-4 (Low monetary value)</c:v>
                </c:pt>
                <c:pt idx="1">
                  <c:v>5-7 (Average monetary value)</c:v>
                </c:pt>
                <c:pt idx="2">
                  <c:v>8-10 (High monetary value)</c:v>
                </c:pt>
              </c:strCache>
            </c:strRef>
          </c:cat>
          <c:val>
            <c:numRef>
              <c:f>'[CII SME - Wave 13 and 14 report March 2024.xlsx]Size of claim'!$D$34:$D$36</c:f>
              <c:numCache>
                <c:formatCode>0%</c:formatCode>
                <c:ptCount val="3"/>
                <c:pt idx="0">
                  <c:v>0.17</c:v>
                </c:pt>
                <c:pt idx="1">
                  <c:v>0.42</c:v>
                </c:pt>
                <c:pt idx="2">
                  <c:v>0.41</c:v>
                </c:pt>
              </c:numCache>
            </c:numRef>
          </c:val>
          <c:extLst>
            <c:ext xmlns:c16="http://schemas.microsoft.com/office/drawing/2014/chart" uri="{C3380CC4-5D6E-409C-BE32-E72D297353CC}">
              <c16:uniqueId val="{00000003-4A56-4721-839D-0C8E3A5E5D2E}"/>
            </c:ext>
          </c:extLst>
        </c:ser>
        <c:dLbls>
          <c:showLegendKey val="0"/>
          <c:showVal val="0"/>
          <c:showCatName val="0"/>
          <c:showSerName val="0"/>
          <c:showPercent val="0"/>
          <c:showBubbleSize val="0"/>
        </c:dLbls>
        <c:gapWidth val="96"/>
        <c:overlap val="-27"/>
        <c:axId val="1189657551"/>
        <c:axId val="1189634031"/>
      </c:barChart>
      <c:catAx>
        <c:axId val="118965755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189634031"/>
        <c:crosses val="autoZero"/>
        <c:auto val="1"/>
        <c:lblAlgn val="ctr"/>
        <c:lblOffset val="100"/>
        <c:noMultiLvlLbl val="0"/>
      </c:catAx>
      <c:valAx>
        <c:axId val="1189634031"/>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89657551"/>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rgbClr val="AB588C"/>
                </a:solidFill>
                <a:latin typeface="Arial" panose="020B0604020202020204" pitchFamily="34" charset="0"/>
                <a:ea typeface="+mn-ea"/>
                <a:cs typeface="Arial" panose="020B0604020202020204" pitchFamily="34" charset="0"/>
              </a:defRPr>
            </a:pPr>
            <a:r>
              <a:rPr lang="en-US" dirty="0"/>
              <a:t>Overall</a:t>
            </a:r>
          </a:p>
        </c:rich>
      </c:tx>
      <c:layout>
        <c:manualLayout>
          <c:xMode val="edge"/>
          <c:yMode val="edge"/>
          <c:x val="0.42208476792112015"/>
          <c:y val="0"/>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rgbClr val="AB588C"/>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46716325858507229"/>
          <c:y val="0.12546296296296297"/>
          <c:w val="0.48467451074319134"/>
          <c:h val="0.82361111111111107"/>
        </c:manualLayout>
      </c:layout>
      <c:barChart>
        <c:barDir val="bar"/>
        <c:grouping val="clustered"/>
        <c:varyColors val="0"/>
        <c:ser>
          <c:idx val="0"/>
          <c:order val="0"/>
          <c:tx>
            <c:strRef>
              <c:f>'210'!$C$20</c:f>
              <c:strCache>
                <c:ptCount val="1"/>
                <c:pt idx="0">
                  <c:v>Overall</c:v>
                </c:pt>
              </c:strCache>
            </c:strRef>
          </c:tx>
          <c:spPr>
            <a:solidFill>
              <a:schemeClr val="accent1"/>
            </a:solidFill>
            <a:ln>
              <a:noFill/>
            </a:ln>
            <a:effectLst/>
          </c:spPr>
          <c:invertIfNegative val="0"/>
          <c:dPt>
            <c:idx val="0"/>
            <c:invertIfNegative val="0"/>
            <c:bubble3D val="0"/>
            <c:spPr>
              <a:solidFill>
                <a:srgbClr val="93C01F"/>
              </a:solidFill>
              <a:ln>
                <a:noFill/>
              </a:ln>
              <a:effectLst/>
            </c:spPr>
            <c:extLst>
              <c:ext xmlns:c16="http://schemas.microsoft.com/office/drawing/2014/chart" uri="{C3380CC4-5D6E-409C-BE32-E72D297353CC}">
                <c16:uniqueId val="{00000001-C0F3-44C6-AEC2-DDC2EA893185}"/>
              </c:ext>
            </c:extLst>
          </c:dPt>
          <c:dPt>
            <c:idx val="2"/>
            <c:invertIfNegative val="0"/>
            <c:bubble3D val="0"/>
            <c:spPr>
              <a:solidFill>
                <a:srgbClr val="15ADD0"/>
              </a:solidFill>
              <a:ln>
                <a:noFill/>
              </a:ln>
              <a:effectLst/>
            </c:spPr>
            <c:extLst>
              <c:ext xmlns:c16="http://schemas.microsoft.com/office/drawing/2014/chart" uri="{C3380CC4-5D6E-409C-BE32-E72D297353CC}">
                <c16:uniqueId val="{00000003-C0F3-44C6-AEC2-DDC2EA893185}"/>
              </c:ext>
            </c:extLst>
          </c:dPt>
          <c:dPt>
            <c:idx val="3"/>
            <c:invertIfNegative val="0"/>
            <c:bubble3D val="0"/>
            <c:spPr>
              <a:solidFill>
                <a:srgbClr val="F9ED6F"/>
              </a:solidFill>
              <a:ln>
                <a:noFill/>
              </a:ln>
              <a:effectLst/>
            </c:spPr>
            <c:extLst>
              <c:ext xmlns:c16="http://schemas.microsoft.com/office/drawing/2014/chart" uri="{C3380CC4-5D6E-409C-BE32-E72D297353CC}">
                <c16:uniqueId val="{00000005-C0F3-44C6-AEC2-DDC2EA893185}"/>
              </c:ext>
            </c:extLst>
          </c:dPt>
          <c:dPt>
            <c:idx val="4"/>
            <c:invertIfNegative val="0"/>
            <c:bubble3D val="0"/>
            <c:spPr>
              <a:solidFill>
                <a:srgbClr val="AB588C"/>
              </a:solidFill>
              <a:ln>
                <a:noFill/>
              </a:ln>
              <a:effectLst/>
            </c:spPr>
            <c:extLst>
              <c:ext xmlns:c16="http://schemas.microsoft.com/office/drawing/2014/chart" uri="{C3380CC4-5D6E-409C-BE32-E72D297353CC}">
                <c16:uniqueId val="{00000007-C0F3-44C6-AEC2-DDC2EA893185}"/>
              </c:ext>
            </c:extLst>
          </c:dPt>
          <c:dPt>
            <c:idx val="5"/>
            <c:invertIfNegative val="0"/>
            <c:bubble3D val="0"/>
            <c:spPr>
              <a:solidFill>
                <a:srgbClr val="F5A03D"/>
              </a:solidFill>
              <a:ln>
                <a:noFill/>
              </a:ln>
              <a:effectLst/>
            </c:spPr>
            <c:extLst>
              <c:ext xmlns:c16="http://schemas.microsoft.com/office/drawing/2014/chart" uri="{C3380CC4-5D6E-409C-BE32-E72D297353CC}">
                <c16:uniqueId val="{00000009-C0F3-44C6-AEC2-DDC2EA893185}"/>
              </c:ext>
            </c:extLst>
          </c:dPt>
          <c:dPt>
            <c:idx val="6"/>
            <c:invertIfNegative val="0"/>
            <c:bubble3D val="0"/>
            <c:spPr>
              <a:solidFill>
                <a:schemeClr val="accent2">
                  <a:lumMod val="50000"/>
                </a:schemeClr>
              </a:solidFill>
              <a:ln>
                <a:noFill/>
              </a:ln>
              <a:effectLst/>
            </c:spPr>
            <c:extLst>
              <c:ext xmlns:c16="http://schemas.microsoft.com/office/drawing/2014/chart" uri="{C3380CC4-5D6E-409C-BE32-E72D297353CC}">
                <c16:uniqueId val="{0000000B-C0F3-44C6-AEC2-DDC2EA893185}"/>
              </c:ext>
            </c:extLst>
          </c:dPt>
          <c:dPt>
            <c:idx val="7"/>
            <c:invertIfNegative val="0"/>
            <c:bubble3D val="0"/>
            <c:spPr>
              <a:solidFill>
                <a:schemeClr val="accent1">
                  <a:lumMod val="50000"/>
                </a:schemeClr>
              </a:solidFill>
              <a:ln>
                <a:noFill/>
              </a:ln>
              <a:effectLst/>
            </c:spPr>
            <c:extLst>
              <c:ext xmlns:c16="http://schemas.microsoft.com/office/drawing/2014/chart" uri="{C3380CC4-5D6E-409C-BE32-E72D297353CC}">
                <c16:uniqueId val="{0000000D-C0F3-44C6-AEC2-DDC2EA893185}"/>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'210'!$B$21:$B$26</c:f>
              <c:strCache>
                <c:ptCount val="6"/>
                <c:pt idx="0">
                  <c:v>Bought direct from provider</c:v>
                </c:pt>
                <c:pt idx="1">
                  <c:v>Price comparison site</c:v>
                </c:pt>
                <c:pt idx="2">
                  <c:v>Insurance broker</c:v>
                </c:pt>
                <c:pt idx="3">
                  <c:v>Bank or building society</c:v>
                </c:pt>
                <c:pt idx="4">
                  <c:v>Other  </c:v>
                </c:pt>
                <c:pt idx="5">
                  <c:v>Don't know</c:v>
                </c:pt>
              </c:strCache>
            </c:strRef>
          </c:cat>
          <c:val>
            <c:numRef>
              <c:f>'210'!$C$21:$C$26</c:f>
              <c:numCache>
                <c:formatCode>0%</c:formatCode>
                <c:ptCount val="6"/>
                <c:pt idx="0">
                  <c:v>0.3</c:v>
                </c:pt>
                <c:pt idx="1">
                  <c:v>0.24</c:v>
                </c:pt>
                <c:pt idx="2">
                  <c:v>0.24</c:v>
                </c:pt>
                <c:pt idx="3">
                  <c:v>7.0000000000000007E-2</c:v>
                </c:pt>
                <c:pt idx="4">
                  <c:v>0.14000000000000001</c:v>
                </c:pt>
                <c:pt idx="5">
                  <c:v>0.02</c:v>
                </c:pt>
              </c:numCache>
            </c:numRef>
          </c:val>
          <c:extLst>
            <c:ext xmlns:c16="http://schemas.microsoft.com/office/drawing/2014/chart" uri="{C3380CC4-5D6E-409C-BE32-E72D297353CC}">
              <c16:uniqueId val="{0000000E-C0F3-44C6-AEC2-DDC2EA893185}"/>
            </c:ext>
          </c:extLst>
        </c:ser>
        <c:dLbls>
          <c:showLegendKey val="0"/>
          <c:showVal val="0"/>
          <c:showCatName val="0"/>
          <c:showSerName val="0"/>
          <c:showPercent val="0"/>
          <c:showBubbleSize val="0"/>
        </c:dLbls>
        <c:gapWidth val="60"/>
        <c:axId val="614345775"/>
        <c:axId val="614352431"/>
      </c:barChart>
      <c:catAx>
        <c:axId val="614345775"/>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614352431"/>
        <c:crosses val="autoZero"/>
        <c:auto val="1"/>
        <c:lblAlgn val="ctr"/>
        <c:lblOffset val="100"/>
        <c:noMultiLvlLbl val="0"/>
      </c:catAx>
      <c:valAx>
        <c:axId val="614352431"/>
        <c:scaling>
          <c:orientation val="minMax"/>
        </c:scaling>
        <c:delete val="1"/>
        <c:axPos val="t"/>
        <c:numFmt formatCode="0%" sourceLinked="1"/>
        <c:majorTickMark val="none"/>
        <c:minorTickMark val="none"/>
        <c:tickLblPos val="nextTo"/>
        <c:crossAx val="614345775"/>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spc="0" baseline="0">
                <a:solidFill>
                  <a:srgbClr val="AB588C"/>
                </a:solidFill>
                <a:latin typeface="Arial" panose="020B0604020202020204" pitchFamily="34" charset="0"/>
                <a:ea typeface="+mn-ea"/>
                <a:cs typeface="Arial" panose="020B0604020202020204" pitchFamily="34" charset="0"/>
              </a:defRPr>
            </a:pPr>
            <a:r>
              <a:rPr lang="en-US" b="1">
                <a:solidFill>
                  <a:srgbClr val="AB588C"/>
                </a:solidFill>
              </a:rPr>
              <a:t>Overall</a:t>
            </a:r>
          </a:p>
        </c:rich>
      </c:tx>
      <c:overlay val="0"/>
      <c:spPr>
        <a:noFill/>
        <a:ln>
          <a:noFill/>
        </a:ln>
        <a:effectLst/>
      </c:spPr>
      <c:txPr>
        <a:bodyPr rot="0" spcFirstLastPara="1" vertOverflow="ellipsis" vert="horz" wrap="square" anchor="ctr" anchorCtr="1"/>
        <a:lstStyle/>
        <a:p>
          <a:pPr>
            <a:defRPr sz="1440" b="1" i="0" u="none" strike="noStrike" kern="1200" spc="0" baseline="0">
              <a:solidFill>
                <a:srgbClr val="AB588C"/>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44767760279965002"/>
          <c:y val="0.16923629337999416"/>
          <c:w val="0.52176684164479437"/>
          <c:h val="0.77983778069407994"/>
        </c:manualLayout>
      </c:layout>
      <c:barChart>
        <c:barDir val="bar"/>
        <c:grouping val="clustered"/>
        <c:varyColors val="0"/>
        <c:ser>
          <c:idx val="0"/>
          <c:order val="0"/>
          <c:tx>
            <c:strRef>
              <c:f>'[CII SME - Wave 13 and 14 report March 2024.xlsx]Insurance purchase channel'!$R$15</c:f>
              <c:strCache>
                <c:ptCount val="1"/>
                <c:pt idx="0">
                  <c:v>% of Respondents</c:v>
                </c:pt>
              </c:strCache>
            </c:strRef>
          </c:tx>
          <c:spPr>
            <a:solidFill>
              <a:schemeClr val="accent1"/>
            </a:solidFill>
            <a:ln>
              <a:noFill/>
            </a:ln>
            <a:effectLst/>
          </c:spPr>
          <c:invertIfNegative val="0"/>
          <c:dPt>
            <c:idx val="0"/>
            <c:invertIfNegative val="0"/>
            <c:bubble3D val="0"/>
            <c:spPr>
              <a:solidFill>
                <a:srgbClr val="93C01F"/>
              </a:solidFill>
              <a:ln>
                <a:noFill/>
              </a:ln>
              <a:effectLst/>
            </c:spPr>
            <c:extLst>
              <c:ext xmlns:c16="http://schemas.microsoft.com/office/drawing/2014/chart" uri="{C3380CC4-5D6E-409C-BE32-E72D297353CC}">
                <c16:uniqueId val="{00000001-7578-4DB8-AD0B-85184A8AC0C5}"/>
              </c:ext>
            </c:extLst>
          </c:dPt>
          <c:dPt>
            <c:idx val="1"/>
            <c:invertIfNegative val="0"/>
            <c:bubble3D val="0"/>
            <c:spPr>
              <a:solidFill>
                <a:srgbClr val="15ADD0"/>
              </a:solidFill>
              <a:ln>
                <a:noFill/>
              </a:ln>
              <a:effectLst/>
            </c:spPr>
            <c:extLst>
              <c:ext xmlns:c16="http://schemas.microsoft.com/office/drawing/2014/chart" uri="{C3380CC4-5D6E-409C-BE32-E72D297353CC}">
                <c16:uniqueId val="{00000002-7578-4DB8-AD0B-85184A8AC0C5}"/>
              </c:ext>
            </c:extLst>
          </c:dPt>
          <c:dPt>
            <c:idx val="3"/>
            <c:invertIfNegative val="0"/>
            <c:bubble3D val="0"/>
            <c:spPr>
              <a:solidFill>
                <a:srgbClr val="F9ED6F"/>
              </a:solidFill>
              <a:ln>
                <a:noFill/>
              </a:ln>
              <a:effectLst/>
            </c:spPr>
            <c:extLst>
              <c:ext xmlns:c16="http://schemas.microsoft.com/office/drawing/2014/chart" uri="{C3380CC4-5D6E-409C-BE32-E72D297353CC}">
                <c16:uniqueId val="{00000003-7578-4DB8-AD0B-85184A8AC0C5}"/>
              </c:ext>
            </c:extLst>
          </c:dPt>
          <c:dPt>
            <c:idx val="4"/>
            <c:invertIfNegative val="0"/>
            <c:bubble3D val="0"/>
            <c:spPr>
              <a:solidFill>
                <a:srgbClr val="AB588C"/>
              </a:solidFill>
              <a:ln>
                <a:noFill/>
              </a:ln>
              <a:effectLst/>
            </c:spPr>
            <c:extLst>
              <c:ext xmlns:c16="http://schemas.microsoft.com/office/drawing/2014/chart" uri="{C3380CC4-5D6E-409C-BE32-E72D297353CC}">
                <c16:uniqueId val="{00000004-7578-4DB8-AD0B-85184A8AC0C5}"/>
              </c:ext>
            </c:extLst>
          </c:dPt>
          <c:dPt>
            <c:idx val="5"/>
            <c:invertIfNegative val="0"/>
            <c:bubble3D val="0"/>
            <c:spPr>
              <a:solidFill>
                <a:srgbClr val="F5A03D"/>
              </a:solidFill>
              <a:ln>
                <a:noFill/>
              </a:ln>
              <a:effectLst/>
            </c:spPr>
            <c:extLst>
              <c:ext xmlns:c16="http://schemas.microsoft.com/office/drawing/2014/chart" uri="{C3380CC4-5D6E-409C-BE32-E72D297353CC}">
                <c16:uniqueId val="{00000005-7578-4DB8-AD0B-85184A8AC0C5}"/>
              </c:ext>
            </c:extLst>
          </c:dPt>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'[CII SME - Wave 13 and 14 report March 2024.xlsx]Insurance purchase channel'!$Q$16:$Q$21</c:f>
              <c:strCache>
                <c:ptCount val="6"/>
                <c:pt idx="0">
                  <c:v>Bought direct from provider</c:v>
                </c:pt>
                <c:pt idx="1">
                  <c:v>Insurance broker</c:v>
                </c:pt>
                <c:pt idx="2">
                  <c:v>Price comparison site</c:v>
                </c:pt>
                <c:pt idx="3">
                  <c:v>Bank or building society</c:v>
                </c:pt>
                <c:pt idx="4">
                  <c:v>Other</c:v>
                </c:pt>
                <c:pt idx="5">
                  <c:v>Don't Know</c:v>
                </c:pt>
              </c:strCache>
            </c:strRef>
          </c:cat>
          <c:val>
            <c:numRef>
              <c:f>'[CII SME - Wave 13 and 14 report March 2024.xlsx]Insurance purchase channel'!$R$16:$R$21</c:f>
              <c:numCache>
                <c:formatCode>0%</c:formatCode>
                <c:ptCount val="6"/>
                <c:pt idx="0">
                  <c:v>0.31</c:v>
                </c:pt>
                <c:pt idx="1">
                  <c:v>0.248</c:v>
                </c:pt>
                <c:pt idx="2">
                  <c:v>0.23600000000000002</c:v>
                </c:pt>
                <c:pt idx="3">
                  <c:v>8.6666666669999989E-2</c:v>
                </c:pt>
                <c:pt idx="4">
                  <c:v>0.1</c:v>
                </c:pt>
                <c:pt idx="5">
                  <c:v>0.02</c:v>
                </c:pt>
              </c:numCache>
            </c:numRef>
          </c:val>
          <c:extLst>
            <c:ext xmlns:c16="http://schemas.microsoft.com/office/drawing/2014/chart" uri="{C3380CC4-5D6E-409C-BE32-E72D297353CC}">
              <c16:uniqueId val="{00000000-7578-4DB8-AD0B-85184A8AC0C5}"/>
            </c:ext>
          </c:extLst>
        </c:ser>
        <c:dLbls>
          <c:showLegendKey val="0"/>
          <c:showVal val="0"/>
          <c:showCatName val="0"/>
          <c:showSerName val="0"/>
          <c:showPercent val="0"/>
          <c:showBubbleSize val="0"/>
        </c:dLbls>
        <c:gapWidth val="50"/>
        <c:axId val="1189645071"/>
        <c:axId val="1189643151"/>
      </c:barChart>
      <c:catAx>
        <c:axId val="1189645071"/>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189643151"/>
        <c:crosses val="autoZero"/>
        <c:auto val="1"/>
        <c:lblAlgn val="ctr"/>
        <c:lblOffset val="100"/>
        <c:noMultiLvlLbl val="0"/>
      </c:catAx>
      <c:valAx>
        <c:axId val="1189643151"/>
        <c:scaling>
          <c:orientation val="minMax"/>
        </c:scaling>
        <c:delete val="1"/>
        <c:axPos val="t"/>
        <c:numFmt formatCode="0%" sourceLinked="1"/>
        <c:majorTickMark val="none"/>
        <c:minorTickMark val="none"/>
        <c:tickLblPos val="nextTo"/>
        <c:crossAx val="1189645071"/>
        <c:crosses val="autoZero"/>
        <c:crossBetween val="between"/>
      </c:valAx>
      <c:spPr>
        <a:noFill/>
        <a:ln>
          <a:noFill/>
        </a:ln>
        <a:effectLst/>
      </c:spPr>
    </c:plotArea>
    <c:plotVisOnly val="1"/>
    <c:dispBlanksAs val="gap"/>
    <c:showDLblsOverMax val="0"/>
  </c:chart>
  <c:spPr>
    <a:noFill/>
    <a:ln>
      <a:noFill/>
    </a:ln>
    <a:effectLst/>
  </c:spPr>
  <c:txPr>
    <a:bodyPr/>
    <a:lstStyle/>
    <a:p>
      <a:pPr>
        <a:defRPr sz="1200">
          <a:latin typeface="Arial" panose="020B0604020202020204" pitchFamily="34" charset="0"/>
          <a:cs typeface="Arial" panose="020B0604020202020204" pitchFamily="34" charset="0"/>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3703182539444904E-2"/>
          <c:y val="5.1388888888888887E-2"/>
          <c:w val="0.96474052445571967"/>
          <c:h val="0.71255784918777043"/>
        </c:manualLayout>
      </c:layout>
      <c:barChart>
        <c:barDir val="col"/>
        <c:grouping val="clustered"/>
        <c:varyColors val="0"/>
        <c:ser>
          <c:idx val="0"/>
          <c:order val="0"/>
          <c:tx>
            <c:strRef>
              <c:f>'210'!$C$37</c:f>
              <c:strCache>
                <c:ptCount val="1"/>
                <c:pt idx="0">
                  <c:v>1 to 5</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'210'!$B$38:$B$43</c:f>
              <c:strCache>
                <c:ptCount val="6"/>
                <c:pt idx="0">
                  <c:v>Bought direct from provider</c:v>
                </c:pt>
                <c:pt idx="1">
                  <c:v>Price comparison site</c:v>
                </c:pt>
                <c:pt idx="2">
                  <c:v>Insurance broker</c:v>
                </c:pt>
                <c:pt idx="3">
                  <c:v>Bank or building society</c:v>
                </c:pt>
                <c:pt idx="4">
                  <c:v>Other   </c:v>
                </c:pt>
                <c:pt idx="5">
                  <c:v>Don't know</c:v>
                </c:pt>
              </c:strCache>
            </c:strRef>
          </c:cat>
          <c:val>
            <c:numRef>
              <c:f>'210'!$C$38:$C$43</c:f>
              <c:numCache>
                <c:formatCode>0%</c:formatCode>
                <c:ptCount val="6"/>
                <c:pt idx="0">
                  <c:v>0.34</c:v>
                </c:pt>
                <c:pt idx="1">
                  <c:v>0.33</c:v>
                </c:pt>
                <c:pt idx="2">
                  <c:v>0.19</c:v>
                </c:pt>
                <c:pt idx="3">
                  <c:v>0.03</c:v>
                </c:pt>
                <c:pt idx="4">
                  <c:v>0.09</c:v>
                </c:pt>
                <c:pt idx="5">
                  <c:v>0.02</c:v>
                </c:pt>
              </c:numCache>
            </c:numRef>
          </c:val>
          <c:extLst>
            <c:ext xmlns:c16="http://schemas.microsoft.com/office/drawing/2014/chart" uri="{C3380CC4-5D6E-409C-BE32-E72D297353CC}">
              <c16:uniqueId val="{00000000-DA2D-4A5D-856F-3473C008E4C7}"/>
            </c:ext>
          </c:extLst>
        </c:ser>
        <c:ser>
          <c:idx val="1"/>
          <c:order val="1"/>
          <c:tx>
            <c:strRef>
              <c:f>'210'!$D$37</c:f>
              <c:strCache>
                <c:ptCount val="1"/>
                <c:pt idx="0">
                  <c:v>6 to 20</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'210'!$B$38:$B$43</c:f>
              <c:strCache>
                <c:ptCount val="6"/>
                <c:pt idx="0">
                  <c:v>Bought direct from provider</c:v>
                </c:pt>
                <c:pt idx="1">
                  <c:v>Price comparison site</c:v>
                </c:pt>
                <c:pt idx="2">
                  <c:v>Insurance broker</c:v>
                </c:pt>
                <c:pt idx="3">
                  <c:v>Bank or building society</c:v>
                </c:pt>
                <c:pt idx="4">
                  <c:v>Other   </c:v>
                </c:pt>
                <c:pt idx="5">
                  <c:v>Don't know</c:v>
                </c:pt>
              </c:strCache>
            </c:strRef>
          </c:cat>
          <c:val>
            <c:numRef>
              <c:f>'210'!$D$38:$D$43</c:f>
              <c:numCache>
                <c:formatCode>0%</c:formatCode>
                <c:ptCount val="6"/>
                <c:pt idx="0">
                  <c:v>0.28999999999999998</c:v>
                </c:pt>
                <c:pt idx="1">
                  <c:v>0.21</c:v>
                </c:pt>
                <c:pt idx="2">
                  <c:v>0.24</c:v>
                </c:pt>
                <c:pt idx="3">
                  <c:v>0.09</c:v>
                </c:pt>
                <c:pt idx="4">
                  <c:v>0.16</c:v>
                </c:pt>
                <c:pt idx="5">
                  <c:v>0.02</c:v>
                </c:pt>
              </c:numCache>
            </c:numRef>
          </c:val>
          <c:extLst>
            <c:ext xmlns:c16="http://schemas.microsoft.com/office/drawing/2014/chart" uri="{C3380CC4-5D6E-409C-BE32-E72D297353CC}">
              <c16:uniqueId val="{00000001-DA2D-4A5D-856F-3473C008E4C7}"/>
            </c:ext>
          </c:extLst>
        </c:ser>
        <c:ser>
          <c:idx val="2"/>
          <c:order val="2"/>
          <c:tx>
            <c:strRef>
              <c:f>'210'!$E$37</c:f>
              <c:strCache>
                <c:ptCount val="1"/>
                <c:pt idx="0">
                  <c:v>More than 20</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'210'!$B$38:$B$43</c:f>
              <c:strCache>
                <c:ptCount val="6"/>
                <c:pt idx="0">
                  <c:v>Bought direct from provider</c:v>
                </c:pt>
                <c:pt idx="1">
                  <c:v>Price comparison site</c:v>
                </c:pt>
                <c:pt idx="2">
                  <c:v>Insurance broker</c:v>
                </c:pt>
                <c:pt idx="3">
                  <c:v>Bank or building society</c:v>
                </c:pt>
                <c:pt idx="4">
                  <c:v>Other   </c:v>
                </c:pt>
                <c:pt idx="5">
                  <c:v>Don't know</c:v>
                </c:pt>
              </c:strCache>
            </c:strRef>
          </c:cat>
          <c:val>
            <c:numRef>
              <c:f>'210'!$E$38:$E$43</c:f>
              <c:numCache>
                <c:formatCode>0%</c:formatCode>
                <c:ptCount val="6"/>
                <c:pt idx="0">
                  <c:v>0.27</c:v>
                </c:pt>
                <c:pt idx="1">
                  <c:v>0.19</c:v>
                </c:pt>
                <c:pt idx="2">
                  <c:v>0.27</c:v>
                </c:pt>
                <c:pt idx="3">
                  <c:v>0.09</c:v>
                </c:pt>
                <c:pt idx="4">
                  <c:v>0.16</c:v>
                </c:pt>
                <c:pt idx="5">
                  <c:v>0.02</c:v>
                </c:pt>
              </c:numCache>
            </c:numRef>
          </c:val>
          <c:extLst>
            <c:ext xmlns:c16="http://schemas.microsoft.com/office/drawing/2014/chart" uri="{C3380CC4-5D6E-409C-BE32-E72D297353CC}">
              <c16:uniqueId val="{00000002-DA2D-4A5D-856F-3473C008E4C7}"/>
            </c:ext>
          </c:extLst>
        </c:ser>
        <c:dLbls>
          <c:showLegendKey val="0"/>
          <c:showVal val="0"/>
          <c:showCatName val="0"/>
          <c:showSerName val="0"/>
          <c:showPercent val="0"/>
          <c:showBubbleSize val="0"/>
        </c:dLbls>
        <c:gapWidth val="61"/>
        <c:axId val="614345775"/>
        <c:axId val="614352431"/>
      </c:barChart>
      <c:catAx>
        <c:axId val="6143457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614352431"/>
        <c:crosses val="autoZero"/>
        <c:auto val="1"/>
        <c:lblAlgn val="ctr"/>
        <c:lblOffset val="100"/>
        <c:noMultiLvlLbl val="0"/>
      </c:catAx>
      <c:valAx>
        <c:axId val="614352431"/>
        <c:scaling>
          <c:orientation val="minMax"/>
        </c:scaling>
        <c:delete val="1"/>
        <c:axPos val="l"/>
        <c:numFmt formatCode="0%" sourceLinked="1"/>
        <c:majorTickMark val="none"/>
        <c:minorTickMark val="none"/>
        <c:tickLblPos val="nextTo"/>
        <c:crossAx val="61434577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rgbClr val="AB588C"/>
                </a:solidFill>
                <a:latin typeface="Arial" panose="020B0604020202020204" pitchFamily="34" charset="0"/>
                <a:ea typeface="+mn-ea"/>
                <a:cs typeface="Arial" panose="020B0604020202020204" pitchFamily="34" charset="0"/>
              </a:defRPr>
            </a:pPr>
            <a:r>
              <a:rPr lang="en-US" sz="1400" b="1">
                <a:solidFill>
                  <a:srgbClr val="AB588C"/>
                </a:solidFill>
              </a:rPr>
              <a:t>By number of employees</a:t>
            </a:r>
          </a:p>
        </c:rich>
      </c:tx>
      <c:overlay val="0"/>
      <c:spPr>
        <a:noFill/>
        <a:ln>
          <a:noFill/>
        </a:ln>
        <a:effectLst/>
      </c:spPr>
      <c:txPr>
        <a:bodyPr rot="0" spcFirstLastPara="1" vertOverflow="ellipsis" vert="horz" wrap="square" anchor="ctr" anchorCtr="1"/>
        <a:lstStyle/>
        <a:p>
          <a:pPr>
            <a:defRPr sz="1400" b="1" i="0" u="none" strike="noStrike" kern="1200" spc="0" baseline="0">
              <a:solidFill>
                <a:srgbClr val="AB588C"/>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0"/>
          <c:order val="0"/>
          <c:tx>
            <c:strRef>
              <c:f>'[Working sheet.xlsx]Sheet7'!$D$2</c:f>
              <c:strCache>
                <c:ptCount val="1"/>
                <c:pt idx="0">
                  <c:v>1-5</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'[Working sheet.xlsx]Sheet7'!$C$3:$C$8</c:f>
              <c:strCache>
                <c:ptCount val="6"/>
                <c:pt idx="0">
                  <c:v>Bought direct from provider</c:v>
                </c:pt>
                <c:pt idx="1">
                  <c:v>Insurance broker</c:v>
                </c:pt>
                <c:pt idx="2">
                  <c:v>Price comparison site</c:v>
                </c:pt>
                <c:pt idx="3">
                  <c:v>Bank or building society</c:v>
                </c:pt>
                <c:pt idx="4">
                  <c:v>Other (please state)</c:v>
                </c:pt>
                <c:pt idx="5">
                  <c:v>Don't know</c:v>
                </c:pt>
              </c:strCache>
            </c:strRef>
          </c:cat>
          <c:val>
            <c:numRef>
              <c:f>'[Working sheet.xlsx]Sheet7'!$D$3:$D$8</c:f>
              <c:numCache>
                <c:formatCode>0%</c:formatCode>
                <c:ptCount val="6"/>
                <c:pt idx="0">
                  <c:v>0.34</c:v>
                </c:pt>
                <c:pt idx="1">
                  <c:v>0.19</c:v>
                </c:pt>
                <c:pt idx="2">
                  <c:v>0.34</c:v>
                </c:pt>
                <c:pt idx="3">
                  <c:v>0.05</c:v>
                </c:pt>
                <c:pt idx="4">
                  <c:v>7.0000000000000007E-2</c:v>
                </c:pt>
                <c:pt idx="5">
                  <c:v>0.02</c:v>
                </c:pt>
              </c:numCache>
            </c:numRef>
          </c:val>
          <c:extLst>
            <c:ext xmlns:c16="http://schemas.microsoft.com/office/drawing/2014/chart" uri="{C3380CC4-5D6E-409C-BE32-E72D297353CC}">
              <c16:uniqueId val="{00000000-165F-4D29-A63C-EB29F9E4FCA5}"/>
            </c:ext>
          </c:extLst>
        </c:ser>
        <c:ser>
          <c:idx val="1"/>
          <c:order val="1"/>
          <c:tx>
            <c:strRef>
              <c:f>'[Working sheet.xlsx]Sheet7'!$E$2</c:f>
              <c:strCache>
                <c:ptCount val="1"/>
                <c:pt idx="0">
                  <c:v>6-20</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'[Working sheet.xlsx]Sheet7'!$C$3:$C$8</c:f>
              <c:strCache>
                <c:ptCount val="6"/>
                <c:pt idx="0">
                  <c:v>Bought direct from provider</c:v>
                </c:pt>
                <c:pt idx="1">
                  <c:v>Insurance broker</c:v>
                </c:pt>
                <c:pt idx="2">
                  <c:v>Price comparison site</c:v>
                </c:pt>
                <c:pt idx="3">
                  <c:v>Bank or building society</c:v>
                </c:pt>
                <c:pt idx="4">
                  <c:v>Other (please state)</c:v>
                </c:pt>
                <c:pt idx="5">
                  <c:v>Don't know</c:v>
                </c:pt>
              </c:strCache>
            </c:strRef>
          </c:cat>
          <c:val>
            <c:numRef>
              <c:f>'[Working sheet.xlsx]Sheet7'!$E$3:$E$8</c:f>
              <c:numCache>
                <c:formatCode>0%</c:formatCode>
                <c:ptCount val="6"/>
                <c:pt idx="0">
                  <c:v>0.28000000000000003</c:v>
                </c:pt>
                <c:pt idx="1">
                  <c:v>0.25</c:v>
                </c:pt>
                <c:pt idx="2">
                  <c:v>0.22</c:v>
                </c:pt>
                <c:pt idx="3">
                  <c:v>0.11</c:v>
                </c:pt>
                <c:pt idx="4">
                  <c:v>0.12</c:v>
                </c:pt>
                <c:pt idx="5">
                  <c:v>0.03</c:v>
                </c:pt>
              </c:numCache>
            </c:numRef>
          </c:val>
          <c:extLst>
            <c:ext xmlns:c16="http://schemas.microsoft.com/office/drawing/2014/chart" uri="{C3380CC4-5D6E-409C-BE32-E72D297353CC}">
              <c16:uniqueId val="{00000001-165F-4D29-A63C-EB29F9E4FCA5}"/>
            </c:ext>
          </c:extLst>
        </c:ser>
        <c:ser>
          <c:idx val="2"/>
          <c:order val="2"/>
          <c:tx>
            <c:strRef>
              <c:f>'[Working sheet.xlsx]Sheet7'!$F$2</c:f>
              <c:strCache>
                <c:ptCount val="1"/>
                <c:pt idx="0">
                  <c:v>More than 20</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'[Working sheet.xlsx]Sheet7'!$C$3:$C$8</c:f>
              <c:strCache>
                <c:ptCount val="6"/>
                <c:pt idx="0">
                  <c:v>Bought direct from provider</c:v>
                </c:pt>
                <c:pt idx="1">
                  <c:v>Insurance broker</c:v>
                </c:pt>
                <c:pt idx="2">
                  <c:v>Price comparison site</c:v>
                </c:pt>
                <c:pt idx="3">
                  <c:v>Bank or building society</c:v>
                </c:pt>
                <c:pt idx="4">
                  <c:v>Other (please state)</c:v>
                </c:pt>
                <c:pt idx="5">
                  <c:v>Don't know</c:v>
                </c:pt>
              </c:strCache>
            </c:strRef>
          </c:cat>
          <c:val>
            <c:numRef>
              <c:f>'[Working sheet.xlsx]Sheet7'!$F$3:$F$8</c:f>
              <c:numCache>
                <c:formatCode>0%</c:formatCode>
                <c:ptCount val="6"/>
                <c:pt idx="0">
                  <c:v>0.32</c:v>
                </c:pt>
                <c:pt idx="1">
                  <c:v>0.28000000000000003</c:v>
                </c:pt>
                <c:pt idx="2">
                  <c:v>0.2</c:v>
                </c:pt>
                <c:pt idx="3">
                  <c:v>0.09</c:v>
                </c:pt>
                <c:pt idx="4">
                  <c:v>0.1</c:v>
                </c:pt>
                <c:pt idx="5">
                  <c:v>0.02</c:v>
                </c:pt>
              </c:numCache>
            </c:numRef>
          </c:val>
          <c:extLst>
            <c:ext xmlns:c16="http://schemas.microsoft.com/office/drawing/2014/chart" uri="{C3380CC4-5D6E-409C-BE32-E72D297353CC}">
              <c16:uniqueId val="{00000002-165F-4D29-A63C-EB29F9E4FCA5}"/>
            </c:ext>
          </c:extLst>
        </c:ser>
        <c:dLbls>
          <c:showLegendKey val="0"/>
          <c:showVal val="0"/>
          <c:showCatName val="0"/>
          <c:showSerName val="0"/>
          <c:showPercent val="0"/>
          <c:showBubbleSize val="0"/>
        </c:dLbls>
        <c:gapWidth val="74"/>
        <c:overlap val="2"/>
        <c:axId val="800104511"/>
        <c:axId val="800104991"/>
      </c:barChart>
      <c:catAx>
        <c:axId val="8001045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00104991"/>
        <c:crosses val="autoZero"/>
        <c:auto val="1"/>
        <c:lblAlgn val="ctr"/>
        <c:lblOffset val="100"/>
        <c:noMultiLvlLbl val="0"/>
      </c:catAx>
      <c:valAx>
        <c:axId val="800104991"/>
        <c:scaling>
          <c:orientation val="minMax"/>
        </c:scaling>
        <c:delete val="1"/>
        <c:axPos val="l"/>
        <c:numFmt formatCode="0%" sourceLinked="1"/>
        <c:majorTickMark val="none"/>
        <c:minorTickMark val="none"/>
        <c:tickLblPos val="nextTo"/>
        <c:crossAx val="8001045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sz="1050">
          <a:latin typeface="Arial" panose="020B0604020202020204" pitchFamily="34" charset="0"/>
          <a:cs typeface="Arial" panose="020B0604020202020204" pitchFamily="34" charset="0"/>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20" b="0" i="0" u="none" strike="noStrike" kern="1200" spc="0" baseline="0">
                <a:solidFill>
                  <a:schemeClr val="bg2"/>
                </a:solidFill>
                <a:latin typeface="Arial" panose="020B0604020202020204" pitchFamily="34" charset="0"/>
                <a:ea typeface="+mn-ea"/>
                <a:cs typeface="Arial" panose="020B0604020202020204" pitchFamily="34" charset="0"/>
              </a:defRPr>
            </a:pPr>
            <a:r>
              <a:rPr lang="en-US">
                <a:solidFill>
                  <a:schemeClr val="bg2"/>
                </a:solidFill>
              </a:rPr>
              <a:t>By number of employees</a:t>
            </a:r>
          </a:p>
        </c:rich>
      </c:tx>
      <c:layout>
        <c:manualLayout>
          <c:xMode val="edge"/>
          <c:yMode val="edge"/>
          <c:x val="0.28890966754155728"/>
          <c:y val="0.12667691628306171"/>
        </c:manualLayout>
      </c:layout>
      <c:overlay val="0"/>
      <c:spPr>
        <a:noFill/>
        <a:ln>
          <a:noFill/>
        </a:ln>
        <a:effectLst/>
      </c:spPr>
      <c:txPr>
        <a:bodyPr rot="0" spcFirstLastPara="1" vertOverflow="ellipsis" vert="horz" wrap="square" anchor="ctr" anchorCtr="1"/>
        <a:lstStyle/>
        <a:p>
          <a:pPr>
            <a:defRPr sz="1320" b="0" i="0" u="none" strike="noStrike" kern="1200" spc="0" baseline="0">
              <a:solidFill>
                <a:schemeClr val="bg2"/>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0"/>
          <c:order val="0"/>
          <c:tx>
            <c:strRef>
              <c:f>'[Working sheet.xlsx]Sheet8'!$D$2</c:f>
              <c:strCache>
                <c:ptCount val="1"/>
                <c:pt idx="0">
                  <c:v>1-5</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'[Working sheet.xlsx]Sheet8'!$C$3:$C$5</c:f>
              <c:strCache>
                <c:ptCount val="3"/>
                <c:pt idx="0">
                  <c:v>Very poor / poor</c:v>
                </c:pt>
                <c:pt idx="1">
                  <c:v>Average</c:v>
                </c:pt>
                <c:pt idx="2">
                  <c:v>Good / very good</c:v>
                </c:pt>
              </c:strCache>
            </c:strRef>
          </c:cat>
          <c:val>
            <c:numRef>
              <c:f>'[Working sheet.xlsx]Sheet8'!$D$3:$D$5</c:f>
              <c:numCache>
                <c:formatCode>0%</c:formatCode>
                <c:ptCount val="3"/>
                <c:pt idx="0">
                  <c:v>0.08</c:v>
                </c:pt>
                <c:pt idx="1">
                  <c:v>0.38</c:v>
                </c:pt>
                <c:pt idx="2">
                  <c:v>0.52</c:v>
                </c:pt>
              </c:numCache>
            </c:numRef>
          </c:val>
          <c:extLst>
            <c:ext xmlns:c16="http://schemas.microsoft.com/office/drawing/2014/chart" uri="{C3380CC4-5D6E-409C-BE32-E72D297353CC}">
              <c16:uniqueId val="{00000000-1C31-48D2-B4FE-8094E807787C}"/>
            </c:ext>
          </c:extLst>
        </c:ser>
        <c:ser>
          <c:idx val="1"/>
          <c:order val="1"/>
          <c:tx>
            <c:strRef>
              <c:f>'[Working sheet.xlsx]Sheet8'!$E$2</c:f>
              <c:strCache>
                <c:ptCount val="1"/>
                <c:pt idx="0">
                  <c:v>6-20</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'[Working sheet.xlsx]Sheet8'!$C$3:$C$5</c:f>
              <c:strCache>
                <c:ptCount val="3"/>
                <c:pt idx="0">
                  <c:v>Very poor / poor</c:v>
                </c:pt>
                <c:pt idx="1">
                  <c:v>Average</c:v>
                </c:pt>
                <c:pt idx="2">
                  <c:v>Good / very good</c:v>
                </c:pt>
              </c:strCache>
            </c:strRef>
          </c:cat>
          <c:val>
            <c:numRef>
              <c:f>'[Working sheet.xlsx]Sheet8'!$E$3:$E$5</c:f>
              <c:numCache>
                <c:formatCode>0%</c:formatCode>
                <c:ptCount val="3"/>
                <c:pt idx="0">
                  <c:v>0.05</c:v>
                </c:pt>
                <c:pt idx="1">
                  <c:v>0.25</c:v>
                </c:pt>
                <c:pt idx="2">
                  <c:v>0.7</c:v>
                </c:pt>
              </c:numCache>
            </c:numRef>
          </c:val>
          <c:extLst>
            <c:ext xmlns:c16="http://schemas.microsoft.com/office/drawing/2014/chart" uri="{C3380CC4-5D6E-409C-BE32-E72D297353CC}">
              <c16:uniqueId val="{00000001-1C31-48D2-B4FE-8094E807787C}"/>
            </c:ext>
          </c:extLst>
        </c:ser>
        <c:ser>
          <c:idx val="2"/>
          <c:order val="2"/>
          <c:tx>
            <c:strRef>
              <c:f>'[Working sheet.xlsx]Sheet8'!$F$2</c:f>
              <c:strCache>
                <c:ptCount val="1"/>
                <c:pt idx="0">
                  <c:v>More than 20</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'[Working sheet.xlsx]Sheet8'!$C$3:$C$5</c:f>
              <c:strCache>
                <c:ptCount val="3"/>
                <c:pt idx="0">
                  <c:v>Very poor / poor</c:v>
                </c:pt>
                <c:pt idx="1">
                  <c:v>Average</c:v>
                </c:pt>
                <c:pt idx="2">
                  <c:v>Good / very good</c:v>
                </c:pt>
              </c:strCache>
            </c:strRef>
          </c:cat>
          <c:val>
            <c:numRef>
              <c:f>'[Working sheet.xlsx]Sheet8'!$F$3:$F$5</c:f>
              <c:numCache>
                <c:formatCode>0%</c:formatCode>
                <c:ptCount val="3"/>
                <c:pt idx="0">
                  <c:v>0.03</c:v>
                </c:pt>
                <c:pt idx="1">
                  <c:v>0.19</c:v>
                </c:pt>
                <c:pt idx="2">
                  <c:v>0.77</c:v>
                </c:pt>
              </c:numCache>
            </c:numRef>
          </c:val>
          <c:extLst>
            <c:ext xmlns:c16="http://schemas.microsoft.com/office/drawing/2014/chart" uri="{C3380CC4-5D6E-409C-BE32-E72D297353CC}">
              <c16:uniqueId val="{00000002-1C31-48D2-B4FE-8094E807787C}"/>
            </c:ext>
          </c:extLst>
        </c:ser>
        <c:dLbls>
          <c:showLegendKey val="0"/>
          <c:showVal val="0"/>
          <c:showCatName val="0"/>
          <c:showSerName val="0"/>
          <c:showPercent val="0"/>
          <c:showBubbleSize val="0"/>
        </c:dLbls>
        <c:gapWidth val="127"/>
        <c:axId val="1259546127"/>
        <c:axId val="1259543247"/>
      </c:barChart>
      <c:catAx>
        <c:axId val="125954612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259543247"/>
        <c:crosses val="autoZero"/>
        <c:auto val="1"/>
        <c:lblAlgn val="ctr"/>
        <c:lblOffset val="100"/>
        <c:noMultiLvlLbl val="0"/>
      </c:catAx>
      <c:valAx>
        <c:axId val="1259543247"/>
        <c:scaling>
          <c:orientation val="minMax"/>
        </c:scaling>
        <c:delete val="1"/>
        <c:axPos val="l"/>
        <c:numFmt formatCode="0%" sourceLinked="1"/>
        <c:majorTickMark val="none"/>
        <c:minorTickMark val="none"/>
        <c:tickLblPos val="nextTo"/>
        <c:crossAx val="1259546127"/>
        <c:crosses val="autoZero"/>
        <c:crossBetween val="between"/>
      </c:valAx>
      <c:spPr>
        <a:noFill/>
        <a:ln>
          <a:noFill/>
        </a:ln>
        <a:effectLst/>
      </c:spPr>
    </c:plotArea>
    <c:legend>
      <c:legendPos val="b"/>
      <c:layout>
        <c:manualLayout>
          <c:xMode val="edge"/>
          <c:yMode val="edge"/>
          <c:x val="0.2623086176727909"/>
          <c:y val="0.83205515387799567"/>
          <c:w val="0.45316032370953629"/>
          <c:h val="0.10460638798047343"/>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2.0466954021482207E-2"/>
          <c:w val="0.89228749324284939"/>
          <c:h val="0.89331003686324617"/>
        </c:manualLayout>
      </c:layout>
      <c:lineChart>
        <c:grouping val="standard"/>
        <c:varyColors val="0"/>
        <c:ser>
          <c:idx val="0"/>
          <c:order val="0"/>
          <c:tx>
            <c:strRef>
              <c:f>Sheet1!$C$45</c:f>
              <c:strCache>
                <c:ptCount val="1"/>
                <c:pt idx="0">
                  <c:v>Loyalty</c:v>
                </c:pt>
              </c:strCache>
            </c:strRef>
          </c:tx>
          <c:spPr>
            <a:ln w="19050" cap="rnd" cmpd="sng" algn="ctr">
              <a:solidFill>
                <a:srgbClr val="00785C"/>
              </a:solidFill>
              <a:round/>
            </a:ln>
            <a:effectLst/>
          </c:spPr>
          <c:marker>
            <c:symbol val="circle"/>
            <c:size val="17"/>
            <c:spPr>
              <a:solidFill>
                <a:schemeClr val="lt1"/>
              </a:solidFill>
              <a:ln>
                <a:noFill/>
              </a:ln>
              <a:effectLst/>
            </c:spPr>
          </c:marker>
          <c:dLbls>
            <c:dLbl>
              <c:idx val="11"/>
              <c:layout>
                <c:manualLayout>
                  <c:x val="-2.6146710336142166E-2"/>
                  <c:y val="-5.3257860933660622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7B0-4BC7-BECC-2087357EB44D}"/>
                </c:ext>
              </c:extLst>
            </c:dLbl>
            <c:dLbl>
              <c:idx val="13"/>
              <c:layout>
                <c:manualLayout>
                  <c:x val="-2.4050612906059931E-2"/>
                  <c:y val="-1.331446523341516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ECA-4E9B-9936-9BFECB64A8E7}"/>
                </c:ext>
              </c:extLst>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rgbClr val="00785C"/>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Sheet1!$D$44:$Q$44</c:f>
              <c:strCache>
                <c:ptCount val="14"/>
                <c:pt idx="0">
                  <c:v>Wave 1       May '19</c:v>
                </c:pt>
                <c:pt idx="1">
                  <c:v>Wave 1&amp;2     Oct '19</c:v>
                </c:pt>
                <c:pt idx="2">
                  <c:v>Wave 2&amp;3     Feb '20</c:v>
                </c:pt>
                <c:pt idx="3">
                  <c:v>Wave 3&amp;4    May '20</c:v>
                </c:pt>
                <c:pt idx="4">
                  <c:v>Wave 4&amp;5 Sept '20</c:v>
                </c:pt>
                <c:pt idx="5">
                  <c:v>Wave 5&amp;6    Dec '20</c:v>
                </c:pt>
                <c:pt idx="6">
                  <c:v>Wave 6&amp;7     Apr '21</c:v>
                </c:pt>
                <c:pt idx="7">
                  <c:v>Wave 7&amp;8     Jul '21</c:v>
                </c:pt>
                <c:pt idx="8">
                  <c:v>Wave 8&amp;9    Dec '21</c:v>
                </c:pt>
                <c:pt idx="9">
                  <c:v>Wave 9&amp;10    Jul '22</c:v>
                </c:pt>
                <c:pt idx="10">
                  <c:v>Wave 10&amp;11 Dec '22</c:v>
                </c:pt>
                <c:pt idx="11">
                  <c:v>Wave 11&amp;12 May '23 </c:v>
                </c:pt>
                <c:pt idx="12">
                  <c:v>Wave 12&amp;13    Sept '23</c:v>
                </c:pt>
                <c:pt idx="13">
                  <c:v>Wave 13&amp;14
Mar '24</c:v>
                </c:pt>
              </c:strCache>
            </c:strRef>
          </c:cat>
          <c:val>
            <c:numRef>
              <c:f>Sheet1!$D$45:$Q$45</c:f>
              <c:numCache>
                <c:formatCode>0.00</c:formatCode>
                <c:ptCount val="14"/>
                <c:pt idx="0">
                  <c:v>7.550642459108289</c:v>
                </c:pt>
                <c:pt idx="1">
                  <c:v>7.1886605658228673</c:v>
                </c:pt>
                <c:pt idx="2">
                  <c:v>6.8497737749844703</c:v>
                </c:pt>
                <c:pt idx="3">
                  <c:v>6.66</c:v>
                </c:pt>
                <c:pt idx="4">
                  <c:v>6.3630856439999999</c:v>
                </c:pt>
                <c:pt idx="5">
                  <c:v>6.6638616119999998</c:v>
                </c:pt>
                <c:pt idx="6">
                  <c:v>6.09</c:v>
                </c:pt>
                <c:pt idx="7">
                  <c:v>6.2349483399999999</c:v>
                </c:pt>
                <c:pt idx="8" formatCode="General">
                  <c:v>7.24</c:v>
                </c:pt>
                <c:pt idx="9">
                  <c:v>7.62</c:v>
                </c:pt>
                <c:pt idx="10">
                  <c:v>7.45</c:v>
                </c:pt>
                <c:pt idx="11">
                  <c:v>7.1613600670000004</c:v>
                </c:pt>
                <c:pt idx="12" formatCode="General">
                  <c:v>7.63</c:v>
                </c:pt>
                <c:pt idx="13">
                  <c:v>7.36</c:v>
                </c:pt>
              </c:numCache>
            </c:numRef>
          </c:val>
          <c:smooth val="0"/>
          <c:extLst>
            <c:ext xmlns:c16="http://schemas.microsoft.com/office/drawing/2014/chart" uri="{C3380CC4-5D6E-409C-BE32-E72D297353CC}">
              <c16:uniqueId val="{00000000-DD67-4626-9E57-3E26C737380D}"/>
            </c:ext>
          </c:extLst>
        </c:ser>
        <c:ser>
          <c:idx val="1"/>
          <c:order val="1"/>
          <c:tx>
            <c:strRef>
              <c:f>Sheet1!$C$46</c:f>
              <c:strCache>
                <c:ptCount val="1"/>
                <c:pt idx="0">
                  <c:v>Confidence</c:v>
                </c:pt>
              </c:strCache>
            </c:strRef>
          </c:tx>
          <c:spPr>
            <a:ln w="19050" cap="rnd" cmpd="sng" algn="ctr">
              <a:solidFill>
                <a:srgbClr val="AB588C"/>
              </a:solidFill>
              <a:round/>
            </a:ln>
            <a:effectLst/>
          </c:spPr>
          <c:marker>
            <c:symbol val="circle"/>
            <c:size val="17"/>
            <c:spPr>
              <a:solidFill>
                <a:schemeClr val="lt1"/>
              </a:solidFill>
              <a:ln>
                <a:noFill/>
              </a:ln>
              <a:effectLst/>
            </c:spPr>
          </c:marker>
          <c:dLbls>
            <c:dLbl>
              <c:idx val="3"/>
              <c:layout>
                <c:manualLayout>
                  <c:x val="-3.0035714285714287E-2"/>
                  <c:y val="1.571268237934904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D67-4626-9E57-3E26C737380D}"/>
                </c:ext>
              </c:extLst>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rgbClr val="AB588C"/>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Sheet1!$D$44:$Q$44</c:f>
              <c:strCache>
                <c:ptCount val="14"/>
                <c:pt idx="0">
                  <c:v>Wave 1       May '19</c:v>
                </c:pt>
                <c:pt idx="1">
                  <c:v>Wave 1&amp;2     Oct '19</c:v>
                </c:pt>
                <c:pt idx="2">
                  <c:v>Wave 2&amp;3     Feb '20</c:v>
                </c:pt>
                <c:pt idx="3">
                  <c:v>Wave 3&amp;4    May '20</c:v>
                </c:pt>
                <c:pt idx="4">
                  <c:v>Wave 4&amp;5 Sept '20</c:v>
                </c:pt>
                <c:pt idx="5">
                  <c:v>Wave 5&amp;6    Dec '20</c:v>
                </c:pt>
                <c:pt idx="6">
                  <c:v>Wave 6&amp;7     Apr '21</c:v>
                </c:pt>
                <c:pt idx="7">
                  <c:v>Wave 7&amp;8     Jul '21</c:v>
                </c:pt>
                <c:pt idx="8">
                  <c:v>Wave 8&amp;9    Dec '21</c:v>
                </c:pt>
                <c:pt idx="9">
                  <c:v>Wave 9&amp;10    Jul '22</c:v>
                </c:pt>
                <c:pt idx="10">
                  <c:v>Wave 10&amp;11 Dec '22</c:v>
                </c:pt>
                <c:pt idx="11">
                  <c:v>Wave 11&amp;12 May '23 </c:v>
                </c:pt>
                <c:pt idx="12">
                  <c:v>Wave 12&amp;13    Sept '23</c:v>
                </c:pt>
                <c:pt idx="13">
                  <c:v>Wave 13&amp;14
Mar '24</c:v>
                </c:pt>
              </c:strCache>
            </c:strRef>
          </c:cat>
          <c:val>
            <c:numRef>
              <c:f>Sheet1!$D$46:$Q$46</c:f>
              <c:numCache>
                <c:formatCode>0.00</c:formatCode>
                <c:ptCount val="14"/>
                <c:pt idx="0">
                  <c:v>6.5833493530071667</c:v>
                </c:pt>
                <c:pt idx="1">
                  <c:v>6.5256904171489953</c:v>
                </c:pt>
                <c:pt idx="2">
                  <c:v>6.6079411537519901</c:v>
                </c:pt>
                <c:pt idx="3">
                  <c:v>6.62</c:v>
                </c:pt>
                <c:pt idx="4">
                  <c:v>6.1459446489999996</c:v>
                </c:pt>
                <c:pt idx="5">
                  <c:v>6.0248637839999999</c:v>
                </c:pt>
                <c:pt idx="6">
                  <c:v>5.85</c:v>
                </c:pt>
                <c:pt idx="7">
                  <c:v>6.0798925290000003</c:v>
                </c:pt>
                <c:pt idx="8" formatCode="General">
                  <c:v>6.68</c:v>
                </c:pt>
                <c:pt idx="9">
                  <c:v>6.9</c:v>
                </c:pt>
                <c:pt idx="10">
                  <c:v>6.89</c:v>
                </c:pt>
                <c:pt idx="11">
                  <c:v>6.9504582370000003</c:v>
                </c:pt>
                <c:pt idx="12" formatCode="General">
                  <c:v>7.33</c:v>
                </c:pt>
                <c:pt idx="13">
                  <c:v>7.1</c:v>
                </c:pt>
              </c:numCache>
            </c:numRef>
          </c:val>
          <c:smooth val="0"/>
          <c:extLst>
            <c:ext xmlns:c16="http://schemas.microsoft.com/office/drawing/2014/chart" uri="{C3380CC4-5D6E-409C-BE32-E72D297353CC}">
              <c16:uniqueId val="{00000002-DD67-4626-9E57-3E26C737380D}"/>
            </c:ext>
          </c:extLst>
        </c:ser>
        <c:ser>
          <c:idx val="2"/>
          <c:order val="2"/>
          <c:tx>
            <c:strRef>
              <c:f>Sheet1!$C$47</c:f>
              <c:strCache>
                <c:ptCount val="1"/>
                <c:pt idx="0">
                  <c:v>Ease</c:v>
                </c:pt>
              </c:strCache>
            </c:strRef>
          </c:tx>
          <c:spPr>
            <a:ln w="19050" cap="rnd" cmpd="sng" algn="ctr">
              <a:solidFill>
                <a:srgbClr val="A9D5C0"/>
              </a:solidFill>
              <a:round/>
            </a:ln>
            <a:effectLst/>
          </c:spPr>
          <c:marker>
            <c:symbol val="circle"/>
            <c:size val="17"/>
            <c:spPr>
              <a:solidFill>
                <a:schemeClr val="lt1"/>
              </a:solidFill>
              <a:ln>
                <a:noFill/>
              </a:ln>
              <a:effectLst/>
            </c:spPr>
          </c:marker>
          <c:dLbls>
            <c:dLbl>
              <c:idx val="0"/>
              <c:layout>
                <c:manualLayout>
                  <c:x val="-2.8845238095238094E-2"/>
                  <c:y val="-1.571268237934904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D67-4626-9E57-3E26C737380D}"/>
                </c:ext>
              </c:extLst>
            </c:dLbl>
            <c:dLbl>
              <c:idx val="1"/>
              <c:layout>
                <c:manualLayout>
                  <c:x val="-2.8845238095238139E-2"/>
                  <c:y val="-8.9786756453423128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D67-4626-9E57-3E26C737380D}"/>
                </c:ext>
              </c:extLst>
            </c:dLbl>
            <c:dLbl>
              <c:idx val="4"/>
              <c:layout>
                <c:manualLayout>
                  <c:x val="-2.8845238095238094E-2"/>
                  <c:y val="-1.122334455667793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D67-4626-9E57-3E26C737380D}"/>
                </c:ext>
              </c:extLst>
            </c:dLbl>
            <c:dLbl>
              <c:idx val="9"/>
              <c:layout>
                <c:manualLayout>
                  <c:x val="-2.6146712557799184E-2"/>
                  <c:y val="-4.6896062263200276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969-4273-BCFC-0134FDF5ABAD}"/>
                </c:ext>
              </c:extLst>
            </c:dLbl>
            <c:dLbl>
              <c:idx val="11"/>
              <c:layout>
                <c:manualLayout>
                  <c:x val="-2.6146712557799184E-2"/>
                  <c:y val="1.331446523341515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7B0-4BC7-BECC-2087357EB44D}"/>
                </c:ext>
              </c:extLst>
            </c:dLbl>
            <c:dLbl>
              <c:idx val="13"/>
              <c:layout>
                <c:manualLayout>
                  <c:x val="-2.4050612906059931E-2"/>
                  <c:y val="-1.864025132678124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ECA-4E9B-9936-9BFECB64A8E7}"/>
                </c:ext>
              </c:extLst>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rgbClr val="A9D5C0"/>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Sheet1!$D$44:$Q$44</c:f>
              <c:strCache>
                <c:ptCount val="14"/>
                <c:pt idx="0">
                  <c:v>Wave 1       May '19</c:v>
                </c:pt>
                <c:pt idx="1">
                  <c:v>Wave 1&amp;2     Oct '19</c:v>
                </c:pt>
                <c:pt idx="2">
                  <c:v>Wave 2&amp;3     Feb '20</c:v>
                </c:pt>
                <c:pt idx="3">
                  <c:v>Wave 3&amp;4    May '20</c:v>
                </c:pt>
                <c:pt idx="4">
                  <c:v>Wave 4&amp;5 Sept '20</c:v>
                </c:pt>
                <c:pt idx="5">
                  <c:v>Wave 5&amp;6    Dec '20</c:v>
                </c:pt>
                <c:pt idx="6">
                  <c:v>Wave 6&amp;7     Apr '21</c:v>
                </c:pt>
                <c:pt idx="7">
                  <c:v>Wave 7&amp;8     Jul '21</c:v>
                </c:pt>
                <c:pt idx="8">
                  <c:v>Wave 8&amp;9    Dec '21</c:v>
                </c:pt>
                <c:pt idx="9">
                  <c:v>Wave 9&amp;10    Jul '22</c:v>
                </c:pt>
                <c:pt idx="10">
                  <c:v>Wave 10&amp;11 Dec '22</c:v>
                </c:pt>
                <c:pt idx="11">
                  <c:v>Wave 11&amp;12 May '23 </c:v>
                </c:pt>
                <c:pt idx="12">
                  <c:v>Wave 12&amp;13    Sept '23</c:v>
                </c:pt>
                <c:pt idx="13">
                  <c:v>Wave 13&amp;14
Mar '24</c:v>
                </c:pt>
              </c:strCache>
            </c:strRef>
          </c:cat>
          <c:val>
            <c:numRef>
              <c:f>Sheet1!$D$47:$Q$47</c:f>
              <c:numCache>
                <c:formatCode>0.00</c:formatCode>
                <c:ptCount val="14"/>
                <c:pt idx="0">
                  <c:v>6.0644546020043508</c:v>
                </c:pt>
                <c:pt idx="1">
                  <c:v>5.999617708538076</c:v>
                </c:pt>
                <c:pt idx="2">
                  <c:v>6.0420314584304498</c:v>
                </c:pt>
                <c:pt idx="3">
                  <c:v>5.96</c:v>
                </c:pt>
                <c:pt idx="4">
                  <c:v>5.76306779</c:v>
                </c:pt>
                <c:pt idx="5">
                  <c:v>5.8268724949999999</c:v>
                </c:pt>
                <c:pt idx="6">
                  <c:v>5.49</c:v>
                </c:pt>
                <c:pt idx="7">
                  <c:v>5.4731318629999999</c:v>
                </c:pt>
                <c:pt idx="8" formatCode="General">
                  <c:v>5.86</c:v>
                </c:pt>
                <c:pt idx="9">
                  <c:v>6.29</c:v>
                </c:pt>
                <c:pt idx="10">
                  <c:v>6.48</c:v>
                </c:pt>
                <c:pt idx="11">
                  <c:v>6.3650696739999999</c:v>
                </c:pt>
                <c:pt idx="12" formatCode="General">
                  <c:v>6.59</c:v>
                </c:pt>
                <c:pt idx="13">
                  <c:v>6.56</c:v>
                </c:pt>
              </c:numCache>
            </c:numRef>
          </c:val>
          <c:smooth val="0"/>
          <c:extLst>
            <c:ext xmlns:c16="http://schemas.microsoft.com/office/drawing/2014/chart" uri="{C3380CC4-5D6E-409C-BE32-E72D297353CC}">
              <c16:uniqueId val="{00000006-DD67-4626-9E57-3E26C737380D}"/>
            </c:ext>
          </c:extLst>
        </c:ser>
        <c:ser>
          <c:idx val="3"/>
          <c:order val="3"/>
          <c:tx>
            <c:strRef>
              <c:f>Sheet1!$C$48</c:f>
              <c:strCache>
                <c:ptCount val="1"/>
                <c:pt idx="0">
                  <c:v>Protection</c:v>
                </c:pt>
              </c:strCache>
            </c:strRef>
          </c:tx>
          <c:spPr>
            <a:ln w="19050" cap="rnd" cmpd="sng" algn="ctr">
              <a:solidFill>
                <a:srgbClr val="E20613"/>
              </a:solidFill>
              <a:round/>
            </a:ln>
            <a:effectLst/>
          </c:spPr>
          <c:marker>
            <c:symbol val="circle"/>
            <c:size val="17"/>
            <c:spPr>
              <a:solidFill>
                <a:schemeClr val="lt1"/>
              </a:solidFill>
              <a:ln>
                <a:noFill/>
              </a:ln>
              <a:effectLst/>
            </c:spPr>
          </c:marker>
          <c:dLbls>
            <c:dLbl>
              <c:idx val="1"/>
              <c:layout>
                <c:manualLayout>
                  <c:x val="-2.8845238095238139E-2"/>
                  <c:y val="8.9786756453422711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D67-4626-9E57-3E26C737380D}"/>
                </c:ext>
              </c:extLst>
            </c:dLbl>
            <c:dLbl>
              <c:idx val="4"/>
              <c:layout>
                <c:manualLayout>
                  <c:x val="-2.8845238095238094E-2"/>
                  <c:y val="1.122334455667788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DD67-4626-9E57-3E26C737380D}"/>
                </c:ext>
              </c:extLst>
            </c:dLbl>
            <c:dLbl>
              <c:idx val="9"/>
              <c:layout>
                <c:manualLayout>
                  <c:x val="-2.6146712557799184E-2"/>
                  <c:y val="7.0344093394800406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969-4273-BCFC-0134FDF5ABAD}"/>
                </c:ext>
              </c:extLst>
            </c:dLbl>
            <c:dLbl>
              <c:idx val="11"/>
              <c:layout>
                <c:manualLayout>
                  <c:x val="-2.6146712557799184E-2"/>
                  <c:y val="-7.9886791400490941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7B0-4BC7-BECC-2087357EB44D}"/>
                </c:ext>
              </c:extLst>
            </c:dLbl>
            <c:dLbl>
              <c:idx val="12"/>
              <c:layout>
                <c:manualLayout>
                  <c:x val="-3.6937758762118897E-2"/>
                  <c:y val="-2.396603742014730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A01-41F1-89B3-6EA25694A49C}"/>
                </c:ext>
              </c:extLst>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rgbClr val="E20613"/>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Sheet1!$D$44:$Q$44</c:f>
              <c:strCache>
                <c:ptCount val="14"/>
                <c:pt idx="0">
                  <c:v>Wave 1       May '19</c:v>
                </c:pt>
                <c:pt idx="1">
                  <c:v>Wave 1&amp;2     Oct '19</c:v>
                </c:pt>
                <c:pt idx="2">
                  <c:v>Wave 2&amp;3     Feb '20</c:v>
                </c:pt>
                <c:pt idx="3">
                  <c:v>Wave 3&amp;4    May '20</c:v>
                </c:pt>
                <c:pt idx="4">
                  <c:v>Wave 4&amp;5 Sept '20</c:v>
                </c:pt>
                <c:pt idx="5">
                  <c:v>Wave 5&amp;6    Dec '20</c:v>
                </c:pt>
                <c:pt idx="6">
                  <c:v>Wave 6&amp;7     Apr '21</c:v>
                </c:pt>
                <c:pt idx="7">
                  <c:v>Wave 7&amp;8     Jul '21</c:v>
                </c:pt>
                <c:pt idx="8">
                  <c:v>Wave 8&amp;9    Dec '21</c:v>
                </c:pt>
                <c:pt idx="9">
                  <c:v>Wave 9&amp;10    Jul '22</c:v>
                </c:pt>
                <c:pt idx="10">
                  <c:v>Wave 10&amp;11 Dec '22</c:v>
                </c:pt>
                <c:pt idx="11">
                  <c:v>Wave 11&amp;12 May '23 </c:v>
                </c:pt>
                <c:pt idx="12">
                  <c:v>Wave 12&amp;13    Sept '23</c:v>
                </c:pt>
                <c:pt idx="13">
                  <c:v>Wave 13&amp;14
Mar '24</c:v>
                </c:pt>
              </c:strCache>
            </c:strRef>
          </c:cat>
          <c:val>
            <c:numRef>
              <c:f>Sheet1!$D$48:$Q$48</c:f>
              <c:numCache>
                <c:formatCode>0.00</c:formatCode>
                <c:ptCount val="14"/>
                <c:pt idx="0">
                  <c:v>5.9949200021078326</c:v>
                </c:pt>
                <c:pt idx="1">
                  <c:v>5.9255912944445637</c:v>
                </c:pt>
                <c:pt idx="2">
                  <c:v>5.7455109937270903</c:v>
                </c:pt>
                <c:pt idx="3">
                  <c:v>5.75</c:v>
                </c:pt>
                <c:pt idx="4">
                  <c:v>5.7473975060000004</c:v>
                </c:pt>
                <c:pt idx="5">
                  <c:v>5.5229058159999997</c:v>
                </c:pt>
                <c:pt idx="6">
                  <c:v>5.18</c:v>
                </c:pt>
                <c:pt idx="7">
                  <c:v>5.4115668960000001</c:v>
                </c:pt>
                <c:pt idx="8" formatCode="General">
                  <c:v>5.69</c:v>
                </c:pt>
                <c:pt idx="9">
                  <c:v>6.18</c:v>
                </c:pt>
                <c:pt idx="10">
                  <c:v>6.63</c:v>
                </c:pt>
                <c:pt idx="11">
                  <c:v>6.3991533110000001</c:v>
                </c:pt>
                <c:pt idx="12" formatCode="General">
                  <c:v>6.63</c:v>
                </c:pt>
                <c:pt idx="13">
                  <c:v>6.5</c:v>
                </c:pt>
              </c:numCache>
            </c:numRef>
          </c:val>
          <c:smooth val="0"/>
          <c:extLst>
            <c:ext xmlns:c16="http://schemas.microsoft.com/office/drawing/2014/chart" uri="{C3380CC4-5D6E-409C-BE32-E72D297353CC}">
              <c16:uniqueId val="{00000009-DD67-4626-9E57-3E26C737380D}"/>
            </c:ext>
          </c:extLst>
        </c:ser>
        <c:ser>
          <c:idx val="4"/>
          <c:order val="4"/>
          <c:tx>
            <c:strRef>
              <c:f>Sheet1!$C$49</c:f>
              <c:strCache>
                <c:ptCount val="1"/>
                <c:pt idx="0">
                  <c:v>Speed (claims)</c:v>
                </c:pt>
              </c:strCache>
            </c:strRef>
          </c:tx>
          <c:spPr>
            <a:ln w="19050" cap="rnd" cmpd="sng" algn="ctr">
              <a:solidFill>
                <a:srgbClr val="15ADD0"/>
              </a:solidFill>
              <a:round/>
            </a:ln>
            <a:effectLst/>
          </c:spPr>
          <c:marker>
            <c:symbol val="circle"/>
            <c:size val="17"/>
            <c:spPr>
              <a:solidFill>
                <a:schemeClr val="lt1"/>
              </a:solidFill>
              <a:ln>
                <a:noFill/>
              </a:ln>
              <a:effectLst/>
            </c:spPr>
          </c:marker>
          <c:dLbls>
            <c:dLbl>
              <c:idx val="2"/>
              <c:layout>
                <c:manualLayout>
                  <c:x val="-2.8845238095238094E-2"/>
                  <c:y val="-1.122334455667797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DD67-4626-9E57-3E26C737380D}"/>
                </c:ext>
              </c:extLst>
            </c:dLbl>
            <c:dLbl>
              <c:idx val="3"/>
              <c:layout>
                <c:manualLayout>
                  <c:x val="-2.8845238095238094E-2"/>
                  <c:y val="8.9786756453423128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DD67-4626-9E57-3E26C737380D}"/>
                </c:ext>
              </c:extLst>
            </c:dLbl>
            <c:dLbl>
              <c:idx val="6"/>
              <c:layout>
                <c:manualLayout>
                  <c:x val="-2.6893862491285437E-2"/>
                  <c:y val="1.641362179212009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DD67-4626-9E57-3E26C737380D}"/>
                </c:ext>
              </c:extLst>
            </c:dLbl>
            <c:dLbl>
              <c:idx val="7"/>
              <c:layout>
                <c:manualLayout>
                  <c:x val="-2.6893862491285517E-2"/>
                  <c:y val="-1.406881867896008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F98-4A46-8521-FB8C45E610F6}"/>
                </c:ext>
              </c:extLst>
            </c:dLbl>
            <c:dLbl>
              <c:idx val="9"/>
              <c:layout>
                <c:manualLayout>
                  <c:x val="-2.6146712557799184E-2"/>
                  <c:y val="-2.110322801844016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969-4273-BCFC-0134FDF5ABAD}"/>
                </c:ext>
              </c:extLst>
            </c:dLbl>
            <c:dLbl>
              <c:idx val="10"/>
              <c:layout>
                <c:manualLayout>
                  <c:x val="-2.2909397754934929E-2"/>
                  <c:y val="4.6896062263200276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258-4325-8421-2968ACE7DB73}"/>
                </c:ext>
              </c:extLst>
            </c:dLbl>
            <c:dLbl>
              <c:idx val="12"/>
              <c:layout>
                <c:manualLayout>
                  <c:x val="-2.6146712557799028E-2"/>
                  <c:y val="-1.86402513267812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A01-41F1-89B3-6EA25694A49C}"/>
                </c:ext>
              </c:extLst>
            </c:dLbl>
            <c:dLbl>
              <c:idx val="13"/>
              <c:layout>
                <c:manualLayout>
                  <c:x val="-2.4050612906059931E-2"/>
                  <c:y val="-1.864025132678124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ECA-4E9B-9936-9BFECB64A8E7}"/>
                </c:ext>
              </c:extLst>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rgbClr val="15ADD0"/>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Sheet1!$D$44:$Q$44</c:f>
              <c:strCache>
                <c:ptCount val="14"/>
                <c:pt idx="0">
                  <c:v>Wave 1       May '19</c:v>
                </c:pt>
                <c:pt idx="1">
                  <c:v>Wave 1&amp;2     Oct '19</c:v>
                </c:pt>
                <c:pt idx="2">
                  <c:v>Wave 2&amp;3     Feb '20</c:v>
                </c:pt>
                <c:pt idx="3">
                  <c:v>Wave 3&amp;4    May '20</c:v>
                </c:pt>
                <c:pt idx="4">
                  <c:v>Wave 4&amp;5 Sept '20</c:v>
                </c:pt>
                <c:pt idx="5">
                  <c:v>Wave 5&amp;6    Dec '20</c:v>
                </c:pt>
                <c:pt idx="6">
                  <c:v>Wave 6&amp;7     Apr '21</c:v>
                </c:pt>
                <c:pt idx="7">
                  <c:v>Wave 7&amp;8     Jul '21</c:v>
                </c:pt>
                <c:pt idx="8">
                  <c:v>Wave 8&amp;9    Dec '21</c:v>
                </c:pt>
                <c:pt idx="9">
                  <c:v>Wave 9&amp;10    Jul '22</c:v>
                </c:pt>
                <c:pt idx="10">
                  <c:v>Wave 10&amp;11 Dec '22</c:v>
                </c:pt>
                <c:pt idx="11">
                  <c:v>Wave 11&amp;12 May '23 </c:v>
                </c:pt>
                <c:pt idx="12">
                  <c:v>Wave 12&amp;13    Sept '23</c:v>
                </c:pt>
                <c:pt idx="13">
                  <c:v>Wave 13&amp;14
Mar '24</c:v>
                </c:pt>
              </c:strCache>
            </c:strRef>
          </c:cat>
          <c:val>
            <c:numRef>
              <c:f>Sheet1!$D$49:$Q$49</c:f>
              <c:numCache>
                <c:formatCode>0.00</c:formatCode>
                <c:ptCount val="14"/>
                <c:pt idx="0">
                  <c:v>5.5286270714467527</c:v>
                </c:pt>
                <c:pt idx="1">
                  <c:v>5.1732013766562082</c:v>
                </c:pt>
                <c:pt idx="2">
                  <c:v>4.9322378283455004</c:v>
                </c:pt>
                <c:pt idx="3">
                  <c:v>5.03</c:v>
                </c:pt>
                <c:pt idx="4">
                  <c:v>4.2549343500000001</c:v>
                </c:pt>
                <c:pt idx="5">
                  <c:v>3.8457199559999999</c:v>
                </c:pt>
                <c:pt idx="6">
                  <c:v>3.99</c:v>
                </c:pt>
                <c:pt idx="7">
                  <c:v>4.1014956180000004</c:v>
                </c:pt>
                <c:pt idx="8" formatCode="General">
                  <c:v>4.49</c:v>
                </c:pt>
                <c:pt idx="9">
                  <c:v>5.6</c:v>
                </c:pt>
                <c:pt idx="10">
                  <c:v>6.37</c:v>
                </c:pt>
                <c:pt idx="11">
                  <c:v>6.6786139479999997</c:v>
                </c:pt>
                <c:pt idx="12" formatCode="General">
                  <c:v>7.66</c:v>
                </c:pt>
                <c:pt idx="13">
                  <c:v>7.1</c:v>
                </c:pt>
              </c:numCache>
            </c:numRef>
          </c:val>
          <c:smooth val="0"/>
          <c:extLst>
            <c:ext xmlns:c16="http://schemas.microsoft.com/office/drawing/2014/chart" uri="{C3380CC4-5D6E-409C-BE32-E72D297353CC}">
              <c16:uniqueId val="{0000000C-DD67-4626-9E57-3E26C737380D}"/>
            </c:ext>
          </c:extLst>
        </c:ser>
        <c:ser>
          <c:idx val="5"/>
          <c:order val="5"/>
          <c:tx>
            <c:strRef>
              <c:f>Sheet1!$C$50</c:f>
              <c:strCache>
                <c:ptCount val="1"/>
                <c:pt idx="0">
                  <c:v>Price</c:v>
                </c:pt>
              </c:strCache>
            </c:strRef>
          </c:tx>
          <c:spPr>
            <a:ln w="19050" cap="rnd" cmpd="sng" algn="ctr">
              <a:solidFill>
                <a:srgbClr val="F5A03D"/>
              </a:solidFill>
              <a:round/>
            </a:ln>
            <a:effectLst/>
          </c:spPr>
          <c:marker>
            <c:symbol val="circle"/>
            <c:size val="17"/>
            <c:spPr>
              <a:solidFill>
                <a:schemeClr val="lt1"/>
              </a:solidFill>
              <a:ln>
                <a:noFill/>
              </a:ln>
              <a:effectLst/>
            </c:spPr>
          </c:marker>
          <c:dLbls>
            <c:dLbl>
              <c:idx val="8"/>
              <c:layout>
                <c:manualLayout>
                  <c:x val="-2.2454099801845002E-2"/>
                  <c:y val="-4.6896062263200276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F98-4A46-8521-FB8C45E610F6}"/>
                </c:ext>
              </c:extLst>
            </c:dLbl>
            <c:dLbl>
              <c:idx val="9"/>
              <c:layout>
                <c:manualLayout>
                  <c:x val="-2.6146712557799184E-2"/>
                  <c:y val="0"/>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969-4273-BCFC-0134FDF5ABAD}"/>
                </c:ext>
              </c:extLst>
            </c:dLbl>
            <c:dLbl>
              <c:idx val="10"/>
              <c:layout>
                <c:manualLayout>
                  <c:x val="-2.3146800840478297E-2"/>
                  <c:y val="9.3792124526400119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258-4325-8421-2968ACE7DB73}"/>
                </c:ext>
              </c:extLst>
            </c:dLbl>
            <c:dLbl>
              <c:idx val="11"/>
              <c:layout>
                <c:manualLayout>
                  <c:x val="-2.6146712557799184E-2"/>
                  <c:y val="7.9886791400490941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7B0-4BC7-BECC-2087357EB44D}"/>
                </c:ext>
              </c:extLst>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rgbClr val="F5A03D"/>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Sheet1!$D$44:$Q$44</c:f>
              <c:strCache>
                <c:ptCount val="14"/>
                <c:pt idx="0">
                  <c:v>Wave 1       May '19</c:v>
                </c:pt>
                <c:pt idx="1">
                  <c:v>Wave 1&amp;2     Oct '19</c:v>
                </c:pt>
                <c:pt idx="2">
                  <c:v>Wave 2&amp;3     Feb '20</c:v>
                </c:pt>
                <c:pt idx="3">
                  <c:v>Wave 3&amp;4    May '20</c:v>
                </c:pt>
                <c:pt idx="4">
                  <c:v>Wave 4&amp;5 Sept '20</c:v>
                </c:pt>
                <c:pt idx="5">
                  <c:v>Wave 5&amp;6    Dec '20</c:v>
                </c:pt>
                <c:pt idx="6">
                  <c:v>Wave 6&amp;7     Apr '21</c:v>
                </c:pt>
                <c:pt idx="7">
                  <c:v>Wave 7&amp;8     Jul '21</c:v>
                </c:pt>
                <c:pt idx="8">
                  <c:v>Wave 8&amp;9    Dec '21</c:v>
                </c:pt>
                <c:pt idx="9">
                  <c:v>Wave 9&amp;10    Jul '22</c:v>
                </c:pt>
                <c:pt idx="10">
                  <c:v>Wave 10&amp;11 Dec '22</c:v>
                </c:pt>
                <c:pt idx="11">
                  <c:v>Wave 11&amp;12 May '23 </c:v>
                </c:pt>
                <c:pt idx="12">
                  <c:v>Wave 12&amp;13    Sept '23</c:v>
                </c:pt>
                <c:pt idx="13">
                  <c:v>Wave 13&amp;14
Mar '24</c:v>
                </c:pt>
              </c:strCache>
            </c:strRef>
          </c:cat>
          <c:val>
            <c:numRef>
              <c:f>Sheet1!$D$50:$Q$50</c:f>
              <c:numCache>
                <c:formatCode>0.00</c:formatCode>
                <c:ptCount val="14"/>
                <c:pt idx="0">
                  <c:v>5.3908648605080964</c:v>
                </c:pt>
                <c:pt idx="1">
                  <c:v>5.4467166188785994</c:v>
                </c:pt>
                <c:pt idx="2">
                  <c:v>5.4778804420284404</c:v>
                </c:pt>
                <c:pt idx="3">
                  <c:v>5.14</c:v>
                </c:pt>
                <c:pt idx="4">
                  <c:v>4.9161867810000004</c:v>
                </c:pt>
                <c:pt idx="5">
                  <c:v>5.0060041200000001</c:v>
                </c:pt>
                <c:pt idx="6">
                  <c:v>4.8099999999999996</c:v>
                </c:pt>
                <c:pt idx="7">
                  <c:v>4.9270879799999996</c:v>
                </c:pt>
                <c:pt idx="8" formatCode="General">
                  <c:v>5.05</c:v>
                </c:pt>
                <c:pt idx="9">
                  <c:v>5.55</c:v>
                </c:pt>
                <c:pt idx="10">
                  <c:v>5.8</c:v>
                </c:pt>
                <c:pt idx="11">
                  <c:v>5.6461378809999996</c:v>
                </c:pt>
                <c:pt idx="12" formatCode="General">
                  <c:v>6.21</c:v>
                </c:pt>
                <c:pt idx="13">
                  <c:v>5.94</c:v>
                </c:pt>
              </c:numCache>
            </c:numRef>
          </c:val>
          <c:smooth val="0"/>
          <c:extLst>
            <c:ext xmlns:c16="http://schemas.microsoft.com/office/drawing/2014/chart" uri="{C3380CC4-5D6E-409C-BE32-E72D297353CC}">
              <c16:uniqueId val="{0000000D-DD67-4626-9E57-3E26C737380D}"/>
            </c:ext>
          </c:extLst>
        </c:ser>
        <c:ser>
          <c:idx val="6"/>
          <c:order val="6"/>
          <c:tx>
            <c:strRef>
              <c:f>Sheet1!$C$51</c:f>
              <c:strCache>
                <c:ptCount val="1"/>
                <c:pt idx="0">
                  <c:v>Respect (claims)</c:v>
                </c:pt>
              </c:strCache>
            </c:strRef>
          </c:tx>
          <c:spPr>
            <a:ln w="19050" cap="rnd" cmpd="sng" algn="ctr">
              <a:solidFill>
                <a:srgbClr val="F9ED6F"/>
              </a:solidFill>
              <a:round/>
            </a:ln>
            <a:effectLst/>
          </c:spPr>
          <c:marker>
            <c:symbol val="circle"/>
            <c:size val="17"/>
            <c:spPr>
              <a:solidFill>
                <a:schemeClr val="lt1"/>
              </a:solidFill>
              <a:ln>
                <a:noFill/>
              </a:ln>
              <a:effectLst/>
            </c:spPr>
          </c:marker>
          <c:dLbls>
            <c:dLbl>
              <c:idx val="0"/>
              <c:layout>
                <c:manualLayout>
                  <c:x val="-2.8845238095238094E-2"/>
                  <c:y val="-1.571268237934904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DD67-4626-9E57-3E26C737380D}"/>
                </c:ext>
              </c:extLst>
            </c:dLbl>
            <c:dLbl>
              <c:idx val="1"/>
              <c:layout>
                <c:manualLayout>
                  <c:x val="-2.8845238095238139E-2"/>
                  <c:y val="1.122334455667788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DD67-4626-9E57-3E26C737380D}"/>
                </c:ext>
              </c:extLst>
            </c:dLbl>
            <c:dLbl>
              <c:idx val="2"/>
              <c:layout>
                <c:manualLayout>
                  <c:x val="-2.8845238095238094E-2"/>
                  <c:y val="-2.020202020202020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DD67-4626-9E57-3E26C737380D}"/>
                </c:ext>
              </c:extLst>
            </c:dLbl>
            <c:dLbl>
              <c:idx val="4"/>
              <c:layout>
                <c:manualLayout>
                  <c:x val="-2.8845238095238094E-2"/>
                  <c:y val="8.9786756453423128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DD67-4626-9E57-3E26C737380D}"/>
                </c:ext>
              </c:extLst>
            </c:dLbl>
            <c:dLbl>
              <c:idx val="5"/>
              <c:layout>
                <c:manualLayout>
                  <c:x val="-2.8845238095238094E-2"/>
                  <c:y val="-6.7340067340068161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DD67-4626-9E57-3E26C737380D}"/>
                </c:ext>
              </c:extLst>
            </c:dLbl>
            <c:dLbl>
              <c:idx val="6"/>
              <c:layout>
                <c:manualLayout>
                  <c:x val="-2.1830292820646975E-2"/>
                  <c:y val="-2.6628930466830311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7B0-4BC7-BECC-2087357EB44D}"/>
                </c:ext>
              </c:extLst>
            </c:dLbl>
            <c:dLbl>
              <c:idx val="7"/>
              <c:layout>
                <c:manualLayout>
                  <c:x val="-3.355350652544601E-2"/>
                  <c:y val="9.3792124526400553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F98-4A46-8521-FB8C45E610F6}"/>
                </c:ext>
              </c:extLst>
            </c:dLbl>
            <c:dLbl>
              <c:idx val="8"/>
              <c:layout>
                <c:manualLayout>
                  <c:x val="-2.4673981146565219E-2"/>
                  <c:y val="1.172401556580006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F98-4A46-8521-FB8C45E610F6}"/>
                </c:ext>
              </c:extLst>
            </c:dLbl>
            <c:dLbl>
              <c:idx val="9"/>
              <c:layout>
                <c:manualLayout>
                  <c:x val="-2.6146712557799184E-2"/>
                  <c:y val="7.0344093394799547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969-4273-BCFC-0134FDF5ABAD}"/>
                </c:ext>
              </c:extLst>
            </c:dLbl>
            <c:dLbl>
              <c:idx val="10"/>
              <c:layout>
                <c:manualLayout>
                  <c:x val="-2.6146712557799028E-2"/>
                  <c:y val="-1.641362179212009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258-4325-8421-2968ACE7DB73}"/>
                </c:ext>
              </c:extLst>
            </c:dLbl>
            <c:dLbl>
              <c:idx val="12"/>
              <c:layout>
                <c:manualLayout>
                  <c:x val="-1.5355661910165274E-2"/>
                  <c:y val="-2.396603742014730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A01-41F1-89B3-6EA25694A49C}"/>
                </c:ext>
              </c:extLst>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accent6">
                        <a:lumMod val="50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Sheet1!$D$44:$Q$44</c:f>
              <c:strCache>
                <c:ptCount val="14"/>
                <c:pt idx="0">
                  <c:v>Wave 1       May '19</c:v>
                </c:pt>
                <c:pt idx="1">
                  <c:v>Wave 1&amp;2     Oct '19</c:v>
                </c:pt>
                <c:pt idx="2">
                  <c:v>Wave 2&amp;3     Feb '20</c:v>
                </c:pt>
                <c:pt idx="3">
                  <c:v>Wave 3&amp;4    May '20</c:v>
                </c:pt>
                <c:pt idx="4">
                  <c:v>Wave 4&amp;5 Sept '20</c:v>
                </c:pt>
                <c:pt idx="5">
                  <c:v>Wave 5&amp;6    Dec '20</c:v>
                </c:pt>
                <c:pt idx="6">
                  <c:v>Wave 6&amp;7     Apr '21</c:v>
                </c:pt>
                <c:pt idx="7">
                  <c:v>Wave 7&amp;8     Jul '21</c:v>
                </c:pt>
                <c:pt idx="8">
                  <c:v>Wave 8&amp;9    Dec '21</c:v>
                </c:pt>
                <c:pt idx="9">
                  <c:v>Wave 9&amp;10    Jul '22</c:v>
                </c:pt>
                <c:pt idx="10">
                  <c:v>Wave 10&amp;11 Dec '22</c:v>
                </c:pt>
                <c:pt idx="11">
                  <c:v>Wave 11&amp;12 May '23 </c:v>
                </c:pt>
                <c:pt idx="12">
                  <c:v>Wave 12&amp;13    Sept '23</c:v>
                </c:pt>
                <c:pt idx="13">
                  <c:v>Wave 13&amp;14
Mar '24</c:v>
                </c:pt>
              </c:strCache>
            </c:strRef>
          </c:cat>
          <c:val>
            <c:numRef>
              <c:f>Sheet1!$D$51:$Q$51</c:f>
              <c:numCache>
                <c:formatCode>0.00</c:formatCode>
                <c:ptCount val="14"/>
                <c:pt idx="0">
                  <c:v>4.3796909492273732</c:v>
                </c:pt>
                <c:pt idx="1">
                  <c:v>5.0812198440851972</c:v>
                </c:pt>
                <c:pt idx="2">
                  <c:v>6.0767016147087398</c:v>
                </c:pt>
                <c:pt idx="3">
                  <c:v>5.48</c:v>
                </c:pt>
                <c:pt idx="4">
                  <c:v>4.6254403760000002</c:v>
                </c:pt>
                <c:pt idx="5">
                  <c:v>3.978676535</c:v>
                </c:pt>
                <c:pt idx="6">
                  <c:v>4.16</c:v>
                </c:pt>
                <c:pt idx="7">
                  <c:v>4.081868837</c:v>
                </c:pt>
                <c:pt idx="8" formatCode="General">
                  <c:v>4.38</c:v>
                </c:pt>
                <c:pt idx="9">
                  <c:v>5.43</c:v>
                </c:pt>
                <c:pt idx="10">
                  <c:v>5.91</c:v>
                </c:pt>
                <c:pt idx="11">
                  <c:v>6.1175848659999996</c:v>
                </c:pt>
                <c:pt idx="12" formatCode="General">
                  <c:v>6.62</c:v>
                </c:pt>
                <c:pt idx="13">
                  <c:v>6.27</c:v>
                </c:pt>
              </c:numCache>
            </c:numRef>
          </c:val>
          <c:smooth val="0"/>
          <c:extLst>
            <c:ext xmlns:c16="http://schemas.microsoft.com/office/drawing/2014/chart" uri="{C3380CC4-5D6E-409C-BE32-E72D297353CC}">
              <c16:uniqueId val="{00000013-DD67-4626-9E57-3E26C737380D}"/>
            </c:ext>
          </c:extLst>
        </c:ser>
        <c:ser>
          <c:idx val="7"/>
          <c:order val="7"/>
          <c:tx>
            <c:strRef>
              <c:f>Sheet1!$C$52</c:f>
              <c:strCache>
                <c:ptCount val="1"/>
                <c:pt idx="0">
                  <c:v>Relationship</c:v>
                </c:pt>
              </c:strCache>
            </c:strRef>
          </c:tx>
          <c:spPr>
            <a:ln w="19050" cap="rnd" cmpd="sng" algn="ctr">
              <a:solidFill>
                <a:srgbClr val="000000"/>
              </a:solidFill>
              <a:round/>
            </a:ln>
            <a:effectLst/>
          </c:spPr>
          <c:marker>
            <c:symbol val="circle"/>
            <c:size val="17"/>
            <c:spPr>
              <a:solidFill>
                <a:schemeClr val="lt1"/>
              </a:solidFill>
              <a:ln>
                <a:noFill/>
              </a:ln>
              <a:effectLst/>
            </c:spPr>
          </c:marker>
          <c:dLbls>
            <c:dLbl>
              <c:idx val="0"/>
              <c:layout>
                <c:manualLayout>
                  <c:x val="-2.8845238095238094E-2"/>
                  <c:y val="1.346801346801346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DD67-4626-9E57-3E26C737380D}"/>
                </c:ext>
              </c:extLst>
            </c:dLbl>
            <c:dLbl>
              <c:idx val="2"/>
              <c:layout>
                <c:manualLayout>
                  <c:x val="-2.8845238095238094E-2"/>
                  <c:y val="8.9786756453423128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DD67-4626-9E57-3E26C737380D}"/>
                </c:ext>
              </c:extLst>
            </c:dLbl>
            <c:dLbl>
              <c:idx val="4"/>
              <c:layout>
                <c:manualLayout>
                  <c:x val="-2.8845238095238094E-2"/>
                  <c:y val="-6.7340067340067337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DD67-4626-9E57-3E26C737380D}"/>
                </c:ext>
              </c:extLst>
            </c:dLbl>
            <c:dLbl>
              <c:idx val="5"/>
              <c:layout>
                <c:manualLayout>
                  <c:x val="-2.8845238095238094E-2"/>
                  <c:y val="-1.122334455667788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DD67-4626-9E57-3E26C737380D}"/>
                </c:ext>
              </c:extLst>
            </c:dLbl>
            <c:dLbl>
              <c:idx val="6"/>
              <c:layout>
                <c:manualLayout>
                  <c:x val="-3.0100315124131478E-2"/>
                  <c:y val="-1.939466779780222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DD67-4626-9E57-3E26C737380D}"/>
                </c:ext>
              </c:extLst>
            </c:dLbl>
            <c:dLbl>
              <c:idx val="9"/>
              <c:layout>
                <c:manualLayout>
                  <c:x val="-2.6146712557799184E-2"/>
                  <c:y val="3.751684981056022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969-4273-BCFC-0134FDF5ABAD}"/>
                </c:ext>
              </c:extLst>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rgbClr val="000000"/>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Sheet1!$D$44:$Q$44</c:f>
              <c:strCache>
                <c:ptCount val="14"/>
                <c:pt idx="0">
                  <c:v>Wave 1       May '19</c:v>
                </c:pt>
                <c:pt idx="1">
                  <c:v>Wave 1&amp;2     Oct '19</c:v>
                </c:pt>
                <c:pt idx="2">
                  <c:v>Wave 2&amp;3     Feb '20</c:v>
                </c:pt>
                <c:pt idx="3">
                  <c:v>Wave 3&amp;4    May '20</c:v>
                </c:pt>
                <c:pt idx="4">
                  <c:v>Wave 4&amp;5 Sept '20</c:v>
                </c:pt>
                <c:pt idx="5">
                  <c:v>Wave 5&amp;6    Dec '20</c:v>
                </c:pt>
                <c:pt idx="6">
                  <c:v>Wave 6&amp;7     Apr '21</c:v>
                </c:pt>
                <c:pt idx="7">
                  <c:v>Wave 7&amp;8     Jul '21</c:v>
                </c:pt>
                <c:pt idx="8">
                  <c:v>Wave 8&amp;9    Dec '21</c:v>
                </c:pt>
                <c:pt idx="9">
                  <c:v>Wave 9&amp;10    Jul '22</c:v>
                </c:pt>
                <c:pt idx="10">
                  <c:v>Wave 10&amp;11 Dec '22</c:v>
                </c:pt>
                <c:pt idx="11">
                  <c:v>Wave 11&amp;12 May '23 </c:v>
                </c:pt>
                <c:pt idx="12">
                  <c:v>Wave 12&amp;13    Sept '23</c:v>
                </c:pt>
                <c:pt idx="13">
                  <c:v>Wave 13&amp;14
Mar '24</c:v>
                </c:pt>
              </c:strCache>
            </c:strRef>
          </c:cat>
          <c:val>
            <c:numRef>
              <c:f>Sheet1!$D$52:$Q$52</c:f>
              <c:numCache>
                <c:formatCode>0.00</c:formatCode>
                <c:ptCount val="14"/>
                <c:pt idx="0">
                  <c:v>4.3533985601064504</c:v>
                </c:pt>
                <c:pt idx="1">
                  <c:v>4.7243507725014187</c:v>
                </c:pt>
                <c:pt idx="2">
                  <c:v>4.9091607811757401</c:v>
                </c:pt>
                <c:pt idx="3">
                  <c:v>4.62</c:v>
                </c:pt>
                <c:pt idx="4">
                  <c:v>4.6666527689999997</c:v>
                </c:pt>
                <c:pt idx="5">
                  <c:v>4.3941150459999996</c:v>
                </c:pt>
                <c:pt idx="6">
                  <c:v>4.2699999999999996</c:v>
                </c:pt>
                <c:pt idx="7">
                  <c:v>4.3641166340000002</c:v>
                </c:pt>
                <c:pt idx="8" formatCode="General">
                  <c:v>4.63</c:v>
                </c:pt>
                <c:pt idx="9">
                  <c:v>5.38</c:v>
                </c:pt>
                <c:pt idx="10">
                  <c:v>5.55</c:v>
                </c:pt>
                <c:pt idx="11">
                  <c:v>5.026582329</c:v>
                </c:pt>
                <c:pt idx="12" formatCode="General">
                  <c:v>5.12</c:v>
                </c:pt>
                <c:pt idx="13">
                  <c:v>5.35</c:v>
                </c:pt>
              </c:numCache>
            </c:numRef>
          </c:val>
          <c:smooth val="0"/>
          <c:extLst>
            <c:ext xmlns:c16="http://schemas.microsoft.com/office/drawing/2014/chart" uri="{C3380CC4-5D6E-409C-BE32-E72D297353CC}">
              <c16:uniqueId val="{00000018-DD67-4626-9E57-3E26C737380D}"/>
            </c:ext>
          </c:extLst>
        </c:ser>
        <c:ser>
          <c:idx val="8"/>
          <c:order val="8"/>
          <c:tx>
            <c:strRef>
              <c:f>Sheet1!$C$53</c:f>
              <c:strCache>
                <c:ptCount val="1"/>
                <c:pt idx="0">
                  <c:v>Control (claims)</c:v>
                </c:pt>
              </c:strCache>
            </c:strRef>
          </c:tx>
          <c:spPr>
            <a:ln w="19050" cap="rnd" cmpd="sng" algn="ctr">
              <a:solidFill>
                <a:srgbClr val="93C01F"/>
              </a:solidFill>
              <a:round/>
            </a:ln>
            <a:effectLst/>
          </c:spPr>
          <c:marker>
            <c:symbol val="circle"/>
            <c:size val="17"/>
            <c:spPr>
              <a:solidFill>
                <a:schemeClr val="lt1"/>
              </a:solidFill>
              <a:ln>
                <a:noFill/>
              </a:ln>
              <a:effectLst/>
            </c:spPr>
          </c:marker>
          <c:dLbls>
            <c:dLbl>
              <c:idx val="5"/>
              <c:layout>
                <c:manualLayout>
                  <c:x val="-2.2892857142857142E-2"/>
                  <c:y val="1.346801346801338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DD67-4626-9E57-3E26C737380D}"/>
                </c:ext>
              </c:extLst>
            </c:dLbl>
            <c:dLbl>
              <c:idx val="6"/>
              <c:layout>
                <c:manualLayout>
                  <c:x val="-3.1487687200277545E-2"/>
                  <c:y val="0"/>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DD67-4626-9E57-3E26C737380D}"/>
                </c:ext>
              </c:extLst>
            </c:dLbl>
            <c:dLbl>
              <c:idx val="8"/>
              <c:layout>
                <c:manualLayout>
                  <c:x val="-2.8003803163645546E-2"/>
                  <c:y val="-2.57928342447601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F98-4A46-8521-FB8C45E610F6}"/>
                </c:ext>
              </c:extLst>
            </c:dLbl>
            <c:dLbl>
              <c:idx val="9"/>
              <c:layout>
                <c:manualLayout>
                  <c:x val="-2.6146712557799184E-2"/>
                  <c:y val="-2.579283424476019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969-4273-BCFC-0134FDF5ABAD}"/>
                </c:ext>
              </c:extLst>
            </c:dLbl>
            <c:dLbl>
              <c:idx val="11"/>
              <c:layout>
                <c:manualLayout>
                  <c:x val="-2.6146712557799184E-2"/>
                  <c:y val="-1.331446523341520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7B0-4BC7-BECC-2087357EB44D}"/>
                </c:ext>
              </c:extLst>
            </c:dLbl>
            <c:dLbl>
              <c:idx val="12"/>
              <c:layout>
                <c:manualLayout>
                  <c:x val="-1.7513873083494766E-2"/>
                  <c:y val="2.396603742014723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A01-41F1-89B3-6EA25694A49C}"/>
                </c:ext>
              </c:extLst>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rgbClr val="93C01F"/>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Sheet1!$D$44:$Q$44</c:f>
              <c:strCache>
                <c:ptCount val="14"/>
                <c:pt idx="0">
                  <c:v>Wave 1       May '19</c:v>
                </c:pt>
                <c:pt idx="1">
                  <c:v>Wave 1&amp;2     Oct '19</c:v>
                </c:pt>
                <c:pt idx="2">
                  <c:v>Wave 2&amp;3     Feb '20</c:v>
                </c:pt>
                <c:pt idx="3">
                  <c:v>Wave 3&amp;4    May '20</c:v>
                </c:pt>
                <c:pt idx="4">
                  <c:v>Wave 4&amp;5 Sept '20</c:v>
                </c:pt>
                <c:pt idx="5">
                  <c:v>Wave 5&amp;6    Dec '20</c:v>
                </c:pt>
                <c:pt idx="6">
                  <c:v>Wave 6&amp;7     Apr '21</c:v>
                </c:pt>
                <c:pt idx="7">
                  <c:v>Wave 7&amp;8     Jul '21</c:v>
                </c:pt>
                <c:pt idx="8">
                  <c:v>Wave 8&amp;9    Dec '21</c:v>
                </c:pt>
                <c:pt idx="9">
                  <c:v>Wave 9&amp;10    Jul '22</c:v>
                </c:pt>
                <c:pt idx="10">
                  <c:v>Wave 10&amp;11 Dec '22</c:v>
                </c:pt>
                <c:pt idx="11">
                  <c:v>Wave 11&amp;12 May '23 </c:v>
                </c:pt>
                <c:pt idx="12">
                  <c:v>Wave 12&amp;13    Sept '23</c:v>
                </c:pt>
                <c:pt idx="13">
                  <c:v>Wave 13&amp;14
Mar '24</c:v>
                </c:pt>
              </c:strCache>
            </c:strRef>
          </c:cat>
          <c:val>
            <c:numRef>
              <c:f>Sheet1!$D$53:$Q$53</c:f>
              <c:numCache>
                <c:formatCode>0.00</c:formatCode>
                <c:ptCount val="14"/>
                <c:pt idx="0">
                  <c:v>4.0284629731218233</c:v>
                </c:pt>
                <c:pt idx="1">
                  <c:v>4.2186295798935598</c:v>
                </c:pt>
                <c:pt idx="2">
                  <c:v>3.9845541061499401</c:v>
                </c:pt>
                <c:pt idx="3">
                  <c:v>3.78</c:v>
                </c:pt>
                <c:pt idx="4">
                  <c:v>3.5309851870000002</c:v>
                </c:pt>
                <c:pt idx="5">
                  <c:v>4.3732933689999998</c:v>
                </c:pt>
                <c:pt idx="6">
                  <c:v>4.0599999999999996</c:v>
                </c:pt>
                <c:pt idx="7">
                  <c:v>3.7970485979999999</c:v>
                </c:pt>
                <c:pt idx="8" formatCode="General">
                  <c:v>5.12</c:v>
                </c:pt>
                <c:pt idx="9">
                  <c:v>6.34</c:v>
                </c:pt>
                <c:pt idx="10">
                  <c:v>5.88</c:v>
                </c:pt>
                <c:pt idx="11">
                  <c:v>5.6719905910000001</c:v>
                </c:pt>
                <c:pt idx="12" formatCode="General">
                  <c:v>6.58</c:v>
                </c:pt>
                <c:pt idx="13">
                  <c:v>6.93</c:v>
                </c:pt>
              </c:numCache>
            </c:numRef>
          </c:val>
          <c:smooth val="0"/>
          <c:extLst>
            <c:ext xmlns:c16="http://schemas.microsoft.com/office/drawing/2014/chart" uri="{C3380CC4-5D6E-409C-BE32-E72D297353CC}">
              <c16:uniqueId val="{0000001A-DD67-4626-9E57-3E26C737380D}"/>
            </c:ext>
          </c:extLst>
        </c:ser>
        <c:dLbls>
          <c:dLblPos val="ctr"/>
          <c:showLegendKey val="0"/>
          <c:showVal val="1"/>
          <c:showCatName val="0"/>
          <c:showSerName val="0"/>
          <c:showPercent val="0"/>
          <c:showBubbleSize val="0"/>
        </c:dLbls>
        <c:marker val="1"/>
        <c:smooth val="0"/>
        <c:axId val="1237706959"/>
        <c:axId val="1237715695"/>
      </c:lineChart>
      <c:catAx>
        <c:axId val="1237706959"/>
        <c:scaling>
          <c:orientation val="minMax"/>
        </c:scaling>
        <c:delete val="0"/>
        <c:axPos val="b"/>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dk1">
                    <a:lumMod val="65000"/>
                    <a:lumOff val="35000"/>
                  </a:schemeClr>
                </a:solidFill>
                <a:latin typeface="Arial" panose="020B0604020202020204" pitchFamily="34" charset="0"/>
                <a:ea typeface="+mn-ea"/>
                <a:cs typeface="Arial" panose="020B0604020202020204" pitchFamily="34" charset="0"/>
              </a:defRPr>
            </a:pPr>
            <a:endParaRPr lang="en-US"/>
          </a:p>
        </c:txPr>
        <c:crossAx val="1237715695"/>
        <c:crosses val="autoZero"/>
        <c:auto val="1"/>
        <c:lblAlgn val="ctr"/>
        <c:lblOffset val="100"/>
        <c:noMultiLvlLbl val="0"/>
      </c:catAx>
      <c:valAx>
        <c:axId val="1237715695"/>
        <c:scaling>
          <c:orientation val="minMax"/>
          <c:min val="2"/>
        </c:scaling>
        <c:delete val="1"/>
        <c:axPos val="l"/>
        <c:numFmt formatCode="0.00" sourceLinked="1"/>
        <c:majorTickMark val="none"/>
        <c:minorTickMark val="none"/>
        <c:tickLblPos val="nextTo"/>
        <c:crossAx val="1237706959"/>
        <c:crosses val="autoZero"/>
        <c:crossBetween val="between"/>
      </c:valAx>
      <c:spPr>
        <a:noFill/>
        <a:ln>
          <a:noFill/>
        </a:ln>
        <a:effectLst/>
      </c:spPr>
    </c:plotArea>
    <c:legend>
      <c:legendPos val="r"/>
      <c:layout>
        <c:manualLayout>
          <c:xMode val="edge"/>
          <c:yMode val="edge"/>
          <c:x val="0.87788960060715371"/>
          <c:y val="0.24502390208605176"/>
          <c:w val="0.12211039890421013"/>
          <c:h val="0.48066037231438324"/>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dk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bg2"/>
                </a:solidFill>
                <a:latin typeface="Arial" panose="020B0604020202020204" pitchFamily="34" charset="0"/>
                <a:ea typeface="+mn-ea"/>
                <a:cs typeface="Arial" panose="020B0604020202020204" pitchFamily="34" charset="0"/>
              </a:defRPr>
            </a:pPr>
            <a:r>
              <a:rPr lang="en-US" b="1">
                <a:solidFill>
                  <a:schemeClr val="bg2"/>
                </a:solidFill>
              </a:rPr>
              <a:t>Overall SME Financial Well-being of Business</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bg2"/>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0"/>
          <c:order val="0"/>
          <c:tx>
            <c:strRef>
              <c:f>'[CII SME - Wave 13 and 14 report March 2024.xlsx]Financial well-being'!$D$33</c:f>
              <c:strCache>
                <c:ptCount val="1"/>
                <c:pt idx="0">
                  <c:v>% of Respondents</c:v>
                </c:pt>
              </c:strCache>
            </c:strRef>
          </c:tx>
          <c:spPr>
            <a:solidFill>
              <a:srgbClr val="AB588C"/>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'[CII SME - Wave 13 and 14 report March 2024.xlsx]Financial well-being'!$C$34:$C$36</c:f>
              <c:strCache>
                <c:ptCount val="3"/>
                <c:pt idx="0">
                  <c:v>Very poor/ Poor</c:v>
                </c:pt>
                <c:pt idx="1">
                  <c:v>Average</c:v>
                </c:pt>
                <c:pt idx="2">
                  <c:v>Good/ Very good</c:v>
                </c:pt>
              </c:strCache>
            </c:strRef>
          </c:cat>
          <c:val>
            <c:numRef>
              <c:f>'[CII SME - Wave 13 and 14 report March 2024.xlsx]Financial well-being'!$D$34:$D$36</c:f>
              <c:numCache>
                <c:formatCode>0%</c:formatCode>
                <c:ptCount val="3"/>
                <c:pt idx="0">
                  <c:v>0.05</c:v>
                </c:pt>
                <c:pt idx="1">
                  <c:v>0.25</c:v>
                </c:pt>
                <c:pt idx="2">
                  <c:v>0.69</c:v>
                </c:pt>
              </c:numCache>
            </c:numRef>
          </c:val>
          <c:extLst>
            <c:ext xmlns:c16="http://schemas.microsoft.com/office/drawing/2014/chart" uri="{C3380CC4-5D6E-409C-BE32-E72D297353CC}">
              <c16:uniqueId val="{00000000-3421-4D79-B91C-8B4116214CCC}"/>
            </c:ext>
          </c:extLst>
        </c:ser>
        <c:dLbls>
          <c:showLegendKey val="0"/>
          <c:showVal val="0"/>
          <c:showCatName val="0"/>
          <c:showSerName val="0"/>
          <c:showPercent val="0"/>
          <c:showBubbleSize val="0"/>
        </c:dLbls>
        <c:gapWidth val="100"/>
        <c:overlap val="-27"/>
        <c:axId val="960046639"/>
        <c:axId val="960049999"/>
      </c:barChart>
      <c:catAx>
        <c:axId val="9600466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60049999"/>
        <c:crosses val="autoZero"/>
        <c:auto val="1"/>
        <c:lblAlgn val="ctr"/>
        <c:lblOffset val="100"/>
        <c:noMultiLvlLbl val="0"/>
      </c:catAx>
      <c:valAx>
        <c:axId val="960049999"/>
        <c:scaling>
          <c:orientation val="minMax"/>
        </c:scaling>
        <c:delete val="1"/>
        <c:axPos val="l"/>
        <c:numFmt formatCode="0%" sourceLinked="1"/>
        <c:majorTickMark val="none"/>
        <c:minorTickMark val="none"/>
        <c:tickLblPos val="nextTo"/>
        <c:crossAx val="960046639"/>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20" b="0" i="0" u="none" strike="noStrike" kern="1200" spc="0" baseline="0">
                <a:solidFill>
                  <a:schemeClr val="bg2"/>
                </a:solidFill>
                <a:latin typeface="Arial" panose="020B0604020202020204" pitchFamily="34" charset="0"/>
                <a:ea typeface="+mn-ea"/>
                <a:cs typeface="Arial" panose="020B0604020202020204" pitchFamily="34" charset="0"/>
              </a:defRPr>
            </a:pPr>
            <a:r>
              <a:rPr lang="en-US">
                <a:solidFill>
                  <a:schemeClr val="bg2"/>
                </a:solidFill>
              </a:rPr>
              <a:t>Claimed in the past year</a:t>
            </a:r>
          </a:p>
        </c:rich>
      </c:tx>
      <c:overlay val="0"/>
      <c:spPr>
        <a:noFill/>
        <a:ln>
          <a:noFill/>
        </a:ln>
        <a:effectLst/>
      </c:spPr>
      <c:txPr>
        <a:bodyPr rot="0" spcFirstLastPara="1" vertOverflow="ellipsis" vert="horz" wrap="square" anchor="ctr" anchorCtr="1"/>
        <a:lstStyle/>
        <a:p>
          <a:pPr>
            <a:defRPr sz="1320" b="0" i="0" u="none" strike="noStrike" kern="1200" spc="0" baseline="0">
              <a:solidFill>
                <a:schemeClr val="bg2"/>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0"/>
          <c:order val="0"/>
          <c:tx>
            <c:strRef>
              <c:f>'[Working sheet.xlsx]Sheet8'!$C$26</c:f>
              <c:strCache>
                <c:ptCount val="1"/>
                <c:pt idx="0">
                  <c:v>Yes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'[Working sheet.xlsx]Sheet8'!$B$27:$B$29</c:f>
              <c:strCache>
                <c:ptCount val="3"/>
                <c:pt idx="0">
                  <c:v>Very poor / poor</c:v>
                </c:pt>
                <c:pt idx="1">
                  <c:v>Average</c:v>
                </c:pt>
                <c:pt idx="2">
                  <c:v>Good / very good</c:v>
                </c:pt>
              </c:strCache>
            </c:strRef>
          </c:cat>
          <c:val>
            <c:numRef>
              <c:f>'[Working sheet.xlsx]Sheet8'!$C$27:$C$29</c:f>
              <c:numCache>
                <c:formatCode>0%</c:formatCode>
                <c:ptCount val="3"/>
                <c:pt idx="0">
                  <c:v>0.05</c:v>
                </c:pt>
                <c:pt idx="1">
                  <c:v>0.19</c:v>
                </c:pt>
                <c:pt idx="2">
                  <c:v>0.76</c:v>
                </c:pt>
              </c:numCache>
            </c:numRef>
          </c:val>
          <c:extLst>
            <c:ext xmlns:c16="http://schemas.microsoft.com/office/drawing/2014/chart" uri="{C3380CC4-5D6E-409C-BE32-E72D297353CC}">
              <c16:uniqueId val="{00000000-528A-402E-AED5-3C195742A324}"/>
            </c:ext>
          </c:extLst>
        </c:ser>
        <c:ser>
          <c:idx val="1"/>
          <c:order val="1"/>
          <c:tx>
            <c:strRef>
              <c:f>'[Working sheet.xlsx]Sheet8'!$D$26</c:f>
              <c:strCache>
                <c:ptCount val="1"/>
                <c:pt idx="0">
                  <c:v>No</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'[Working sheet.xlsx]Sheet8'!$B$27:$B$29</c:f>
              <c:strCache>
                <c:ptCount val="3"/>
                <c:pt idx="0">
                  <c:v>Very poor / poor</c:v>
                </c:pt>
                <c:pt idx="1">
                  <c:v>Average</c:v>
                </c:pt>
                <c:pt idx="2">
                  <c:v>Good / very good</c:v>
                </c:pt>
              </c:strCache>
            </c:strRef>
          </c:cat>
          <c:val>
            <c:numRef>
              <c:f>'[Working sheet.xlsx]Sheet8'!$D$27:$D$29</c:f>
              <c:numCache>
                <c:formatCode>0%</c:formatCode>
                <c:ptCount val="3"/>
                <c:pt idx="0">
                  <c:v>0.05</c:v>
                </c:pt>
                <c:pt idx="1">
                  <c:v>0.27</c:v>
                </c:pt>
                <c:pt idx="2">
                  <c:v>0.67</c:v>
                </c:pt>
              </c:numCache>
            </c:numRef>
          </c:val>
          <c:extLst>
            <c:ext xmlns:c16="http://schemas.microsoft.com/office/drawing/2014/chart" uri="{C3380CC4-5D6E-409C-BE32-E72D297353CC}">
              <c16:uniqueId val="{00000001-528A-402E-AED5-3C195742A324}"/>
            </c:ext>
          </c:extLst>
        </c:ser>
        <c:dLbls>
          <c:showLegendKey val="0"/>
          <c:showVal val="0"/>
          <c:showCatName val="0"/>
          <c:showSerName val="0"/>
          <c:showPercent val="0"/>
          <c:showBubbleSize val="0"/>
        </c:dLbls>
        <c:gapWidth val="94"/>
        <c:axId val="1189638351"/>
        <c:axId val="1189648431"/>
      </c:barChart>
      <c:catAx>
        <c:axId val="118963835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189648431"/>
        <c:crosses val="autoZero"/>
        <c:auto val="1"/>
        <c:lblAlgn val="ctr"/>
        <c:lblOffset val="100"/>
        <c:noMultiLvlLbl val="0"/>
      </c:catAx>
      <c:valAx>
        <c:axId val="1189648431"/>
        <c:scaling>
          <c:orientation val="minMax"/>
        </c:scaling>
        <c:delete val="1"/>
        <c:axPos val="l"/>
        <c:numFmt formatCode="0%" sourceLinked="1"/>
        <c:majorTickMark val="none"/>
        <c:minorTickMark val="none"/>
        <c:tickLblPos val="nextTo"/>
        <c:crossAx val="1189638351"/>
        <c:crosses val="autoZero"/>
        <c:crossBetween val="between"/>
      </c:valAx>
      <c:spPr>
        <a:noFill/>
        <a:ln>
          <a:noFill/>
        </a:ln>
        <a:effectLst/>
      </c:spPr>
    </c:plotArea>
    <c:legend>
      <c:legendPos val="b"/>
      <c:layout>
        <c:manualLayout>
          <c:xMode val="edge"/>
          <c:yMode val="edge"/>
          <c:x val="0.40809667541557298"/>
          <c:y val="0.82991426923747968"/>
          <c:w val="0.18380643044619421"/>
          <c:h val="0.1024280837836074"/>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en-US" sz="1200" b="1" i="0" u="none" strike="noStrike" kern="1200" spc="0" baseline="0" dirty="0">
                <a:solidFill>
                  <a:schemeClr val="bg2"/>
                </a:solidFill>
                <a:latin typeface="+mj-lt"/>
                <a:ea typeface="+mn-ea"/>
                <a:cs typeface="Calibri Light" panose="020F0302020204030204" pitchFamily="34" charset="0"/>
              </a:defRPr>
            </a:pPr>
            <a:r>
              <a:rPr lang="en-US" sz="1200" b="1" i="0" u="none" strike="noStrike" kern="1200" spc="0" baseline="0">
                <a:solidFill>
                  <a:schemeClr val="bg2"/>
                </a:solidFill>
                <a:latin typeface="+mj-lt"/>
                <a:ea typeface="+mn-ea"/>
                <a:cs typeface="Calibri Light" panose="020F0302020204030204" pitchFamily="34" charset="0"/>
              </a:rPr>
              <a:t>Consumer – wave 12&amp;13 May 2023 &amp; Sept 2023 </a:t>
            </a:r>
          </a:p>
        </c:rich>
      </c:tx>
      <c:overlay val="0"/>
      <c:spPr>
        <a:noFill/>
        <a:ln>
          <a:noFill/>
        </a:ln>
        <a:effectLst/>
      </c:spPr>
    </c:title>
    <c:autoTitleDeleted val="0"/>
    <c:plotArea>
      <c:layout>
        <c:manualLayout>
          <c:layoutTarget val="inner"/>
          <c:xMode val="edge"/>
          <c:yMode val="edge"/>
          <c:x val="0.31645223292282626"/>
          <c:y val="0.15600048869994501"/>
          <c:w val="0.63764672971372938"/>
          <c:h val="0.79132097555972358"/>
        </c:manualLayout>
      </c:layout>
      <c:barChart>
        <c:barDir val="bar"/>
        <c:grouping val="clustered"/>
        <c:varyColors val="0"/>
        <c:ser>
          <c:idx val="2"/>
          <c:order val="0"/>
          <c:tx>
            <c:strRef>
              <c:f>Sheet1!$D$1</c:f>
              <c:strCache>
                <c:ptCount val="1"/>
                <c:pt idx="0">
                  <c:v>Opportunity score</c:v>
                </c:pt>
              </c:strCache>
            </c:strRef>
          </c:tx>
          <c:spPr>
            <a:solidFill>
              <a:srgbClr val="008265"/>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j-lt"/>
                    <a:ea typeface="+mn-ea"/>
                    <a:cs typeface="Calibri Light" panose="020F03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Loyalty</c:v>
                </c:pt>
                <c:pt idx="1">
                  <c:v>Respect (claims)</c:v>
                </c:pt>
                <c:pt idx="2">
                  <c:v>Speed (claims)</c:v>
                </c:pt>
                <c:pt idx="3">
                  <c:v>Confidence</c:v>
                </c:pt>
                <c:pt idx="4">
                  <c:v>Control (claims)</c:v>
                </c:pt>
                <c:pt idx="5">
                  <c:v>Ease</c:v>
                </c:pt>
                <c:pt idx="6">
                  <c:v>Protection</c:v>
                </c:pt>
                <c:pt idx="7">
                  <c:v>Price</c:v>
                </c:pt>
                <c:pt idx="8">
                  <c:v>Relationship</c:v>
                </c:pt>
              </c:strCache>
            </c:strRef>
          </c:cat>
          <c:val>
            <c:numRef>
              <c:f>Sheet1!$D$2:$D$10</c:f>
              <c:numCache>
                <c:formatCode>0.00</c:formatCode>
                <c:ptCount val="9"/>
                <c:pt idx="0">
                  <c:v>10.021020535</c:v>
                </c:pt>
                <c:pt idx="1">
                  <c:v>8.595058946</c:v>
                </c:pt>
                <c:pt idx="2">
                  <c:v>8.3281239639999995</c:v>
                </c:pt>
                <c:pt idx="3">
                  <c:v>8.2688990790000005</c:v>
                </c:pt>
                <c:pt idx="4">
                  <c:v>7.1579061839999998</c:v>
                </c:pt>
                <c:pt idx="5">
                  <c:v>7.112478039</c:v>
                </c:pt>
                <c:pt idx="6">
                  <c:v>6.8083423789999999</c:v>
                </c:pt>
                <c:pt idx="7">
                  <c:v>6.7932124820000004</c:v>
                </c:pt>
                <c:pt idx="8">
                  <c:v>4.7966611300000004</c:v>
                </c:pt>
              </c:numCache>
            </c:numRef>
          </c:val>
          <c:extLst>
            <c:ext xmlns:c16="http://schemas.microsoft.com/office/drawing/2014/chart" uri="{C3380CC4-5D6E-409C-BE32-E72D297353CC}">
              <c16:uniqueId val="{00000000-7183-4A73-B541-FF12DA379509}"/>
            </c:ext>
          </c:extLst>
        </c:ser>
        <c:dLbls>
          <c:dLblPos val="outEnd"/>
          <c:showLegendKey val="0"/>
          <c:showVal val="1"/>
          <c:showCatName val="0"/>
          <c:showSerName val="0"/>
          <c:showPercent val="0"/>
          <c:showBubbleSize val="0"/>
        </c:dLbls>
        <c:gapWidth val="80"/>
        <c:axId val="212916224"/>
        <c:axId val="174246720"/>
      </c:barChart>
      <c:catAx>
        <c:axId val="21291622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j-lt"/>
                <a:ea typeface="+mn-ea"/>
                <a:cs typeface="Calibri Light" panose="020F0302020204030204" pitchFamily="34" charset="0"/>
              </a:defRPr>
            </a:pPr>
            <a:endParaRPr lang="en-US"/>
          </a:p>
        </c:txPr>
        <c:crossAx val="174246720"/>
        <c:crosses val="autoZero"/>
        <c:auto val="1"/>
        <c:lblAlgn val="ctr"/>
        <c:lblOffset val="100"/>
        <c:noMultiLvlLbl val="0"/>
      </c:catAx>
      <c:valAx>
        <c:axId val="174246720"/>
        <c:scaling>
          <c:orientation val="minMax"/>
        </c:scaling>
        <c:delete val="1"/>
        <c:axPos val="t"/>
        <c:numFmt formatCode="0.00" sourceLinked="1"/>
        <c:majorTickMark val="out"/>
        <c:minorTickMark val="none"/>
        <c:tickLblPos val="nextTo"/>
        <c:crossAx val="212916224"/>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latin typeface="Calibri Light" panose="020F0302020204030204" pitchFamily="34" charset="0"/>
          <a:cs typeface="Calibri Light" panose="020F0302020204030204" pitchFamily="34" charset="0"/>
        </a:defRPr>
      </a:pPr>
      <a:endParaRPr lang="en-US"/>
    </a:p>
  </c:tx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spc="0" baseline="0">
                <a:solidFill>
                  <a:schemeClr val="accent4"/>
                </a:solidFill>
                <a:latin typeface="Calibri Light" panose="020F0302020204030204" pitchFamily="34" charset="0"/>
                <a:ea typeface="+mn-ea"/>
                <a:cs typeface="Calibri Light" panose="020F0302020204030204" pitchFamily="34" charset="0"/>
              </a:defRPr>
            </a:pPr>
            <a:r>
              <a:rPr lang="en-US" sz="1200" b="1">
                <a:solidFill>
                  <a:schemeClr val="accent4"/>
                </a:solidFill>
                <a:latin typeface="+mj-lt"/>
              </a:rPr>
              <a:t>SME – wave 12&amp;13</a:t>
            </a:r>
            <a:r>
              <a:rPr lang="en-US" sz="1200" b="1" baseline="0">
                <a:solidFill>
                  <a:schemeClr val="accent4"/>
                </a:solidFill>
                <a:latin typeface="+mj-lt"/>
              </a:rPr>
              <a:t> May 2023 &amp; Sept 2023</a:t>
            </a:r>
            <a:endParaRPr lang="en-US" sz="1200" b="1">
              <a:solidFill>
                <a:schemeClr val="accent4"/>
              </a:solidFill>
              <a:latin typeface="+mj-lt"/>
            </a:endParaRPr>
          </a:p>
        </c:rich>
      </c:tx>
      <c:overlay val="0"/>
      <c:spPr>
        <a:noFill/>
        <a:ln>
          <a:noFill/>
        </a:ln>
        <a:effectLst/>
      </c:spPr>
    </c:title>
    <c:autoTitleDeleted val="0"/>
    <c:plotArea>
      <c:layout>
        <c:manualLayout>
          <c:layoutTarget val="inner"/>
          <c:xMode val="edge"/>
          <c:yMode val="edge"/>
          <c:x val="0.35336740041928721"/>
          <c:y val="0.16326347456818216"/>
          <c:w val="0.60253541666666666"/>
          <c:h val="0.78361136262429942"/>
        </c:manualLayout>
      </c:layout>
      <c:barChart>
        <c:barDir val="bar"/>
        <c:grouping val="clustered"/>
        <c:varyColors val="0"/>
        <c:ser>
          <c:idx val="2"/>
          <c:order val="0"/>
          <c:tx>
            <c:strRef>
              <c:f>Sheet1!$D$1</c:f>
              <c:strCache>
                <c:ptCount val="1"/>
                <c:pt idx="0">
                  <c:v>Opportunity score</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Headings)"/>
                    <a:ea typeface="+mn-ea"/>
                    <a:cs typeface="Calibri Light" panose="020F03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Speed (claims)</c:v>
                </c:pt>
                <c:pt idx="1">
                  <c:v>Loyalty</c:v>
                </c:pt>
                <c:pt idx="2">
                  <c:v>Confidence</c:v>
                </c:pt>
                <c:pt idx="3">
                  <c:v>Protection</c:v>
                </c:pt>
                <c:pt idx="4">
                  <c:v>Respect (claims)</c:v>
                </c:pt>
                <c:pt idx="5">
                  <c:v>Ease</c:v>
                </c:pt>
                <c:pt idx="6">
                  <c:v>Control (claims)</c:v>
                </c:pt>
                <c:pt idx="7">
                  <c:v>Price</c:v>
                </c:pt>
                <c:pt idx="8">
                  <c:v>Relationship</c:v>
                </c:pt>
              </c:strCache>
            </c:strRef>
          </c:cat>
          <c:val>
            <c:numRef>
              <c:f>Sheet1!$D$2:$D$10</c:f>
              <c:numCache>
                <c:formatCode>0.00</c:formatCode>
                <c:ptCount val="9"/>
                <c:pt idx="0">
                  <c:v>7.6605970939999999</c:v>
                </c:pt>
                <c:pt idx="1">
                  <c:v>7.6270653929999996</c:v>
                </c:pt>
                <c:pt idx="2">
                  <c:v>7.3317223839999999</c:v>
                </c:pt>
                <c:pt idx="3">
                  <c:v>6.6288584249999998</c:v>
                </c:pt>
                <c:pt idx="4">
                  <c:v>6.6211387510000002</c:v>
                </c:pt>
                <c:pt idx="5">
                  <c:v>6.5862540200000002</c:v>
                </c:pt>
                <c:pt idx="6">
                  <c:v>6.5758175349999997</c:v>
                </c:pt>
                <c:pt idx="7">
                  <c:v>6.208820201</c:v>
                </c:pt>
                <c:pt idx="8">
                  <c:v>5.1241872160000002</c:v>
                </c:pt>
              </c:numCache>
            </c:numRef>
          </c:val>
          <c:extLst>
            <c:ext xmlns:c16="http://schemas.microsoft.com/office/drawing/2014/chart" uri="{C3380CC4-5D6E-409C-BE32-E72D297353CC}">
              <c16:uniqueId val="{00000000-7A71-469B-AD07-C2875013742E}"/>
            </c:ext>
          </c:extLst>
        </c:ser>
        <c:dLbls>
          <c:dLblPos val="outEnd"/>
          <c:showLegendKey val="0"/>
          <c:showVal val="1"/>
          <c:showCatName val="0"/>
          <c:showSerName val="0"/>
          <c:showPercent val="0"/>
          <c:showBubbleSize val="0"/>
        </c:dLbls>
        <c:gapWidth val="80"/>
        <c:axId val="111805440"/>
        <c:axId val="174248448"/>
      </c:barChart>
      <c:catAx>
        <c:axId val="1118054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Headings)"/>
                <a:ea typeface="+mn-ea"/>
                <a:cs typeface="Calibri Light" panose="020F0302020204030204" pitchFamily="34" charset="0"/>
              </a:defRPr>
            </a:pPr>
            <a:endParaRPr lang="en-US"/>
          </a:p>
        </c:txPr>
        <c:crossAx val="174248448"/>
        <c:crosses val="autoZero"/>
        <c:auto val="1"/>
        <c:lblAlgn val="ctr"/>
        <c:lblOffset val="100"/>
        <c:noMultiLvlLbl val="0"/>
      </c:catAx>
      <c:valAx>
        <c:axId val="174248448"/>
        <c:scaling>
          <c:orientation val="minMax"/>
          <c:max val="10"/>
        </c:scaling>
        <c:delete val="1"/>
        <c:axPos val="t"/>
        <c:numFmt formatCode="0.00" sourceLinked="1"/>
        <c:majorTickMark val="out"/>
        <c:minorTickMark val="none"/>
        <c:tickLblPos val="nextTo"/>
        <c:crossAx val="111805440"/>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latin typeface="Calibri Light" panose="020F0302020204030204" pitchFamily="34" charset="0"/>
          <a:cs typeface="Calibri Light" panose="020F0302020204030204" pitchFamily="34" charset="0"/>
        </a:defRPr>
      </a:pPr>
      <a:endParaRPr lang="en-US"/>
    </a:p>
  </c:txPr>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en-US" sz="1200" b="1" i="0" u="none" strike="noStrike" kern="1200" spc="0" baseline="0" dirty="0">
                <a:solidFill>
                  <a:schemeClr val="bg2"/>
                </a:solidFill>
                <a:latin typeface="+mj-lt"/>
                <a:ea typeface="+mn-ea"/>
                <a:cs typeface="Calibri Light" panose="020F0302020204030204" pitchFamily="34" charset="0"/>
              </a:defRPr>
            </a:pPr>
            <a:r>
              <a:rPr lang="en-US" sz="1200" b="1" i="0" u="none" strike="noStrike" kern="1200" spc="0" baseline="0" dirty="0">
                <a:solidFill>
                  <a:schemeClr val="bg2"/>
                </a:solidFill>
                <a:latin typeface="+mj-lt"/>
                <a:ea typeface="+mn-ea"/>
                <a:cs typeface="Calibri Light" panose="020F0302020204030204" pitchFamily="34" charset="0"/>
              </a:rPr>
              <a:t>Consumer – wave 13&amp;14 Sept 2023 &amp; March 2024 </a:t>
            </a:r>
          </a:p>
        </c:rich>
      </c:tx>
      <c:overlay val="0"/>
      <c:spPr>
        <a:noFill/>
        <a:ln>
          <a:noFill/>
        </a:ln>
        <a:effectLst/>
      </c:spPr>
    </c:title>
    <c:autoTitleDeleted val="0"/>
    <c:plotArea>
      <c:layout>
        <c:manualLayout>
          <c:layoutTarget val="inner"/>
          <c:xMode val="edge"/>
          <c:yMode val="edge"/>
          <c:x val="0.31645223292282626"/>
          <c:y val="0.15600048869994501"/>
          <c:w val="0.63764672971372938"/>
          <c:h val="0.79132097555972358"/>
        </c:manualLayout>
      </c:layout>
      <c:barChart>
        <c:barDir val="bar"/>
        <c:grouping val="clustered"/>
        <c:varyColors val="0"/>
        <c:ser>
          <c:idx val="2"/>
          <c:order val="0"/>
          <c:tx>
            <c:strRef>
              <c:f>Sheet1!$D$1</c:f>
              <c:strCache>
                <c:ptCount val="1"/>
                <c:pt idx="0">
                  <c:v>Opportunity score</c:v>
                </c:pt>
              </c:strCache>
            </c:strRef>
          </c:tx>
          <c:spPr>
            <a:solidFill>
              <a:srgbClr val="008265"/>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j-lt"/>
                    <a:ea typeface="+mn-ea"/>
                    <a:cs typeface="Calibri Light" panose="020F03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Loyalty</c:v>
                </c:pt>
                <c:pt idx="1">
                  <c:v>Confidence</c:v>
                </c:pt>
                <c:pt idx="2">
                  <c:v>Respect (claims)</c:v>
                </c:pt>
                <c:pt idx="3">
                  <c:v>Speed (claims)</c:v>
                </c:pt>
                <c:pt idx="4">
                  <c:v>Ease</c:v>
                </c:pt>
                <c:pt idx="5">
                  <c:v>Protection</c:v>
                </c:pt>
                <c:pt idx="6">
                  <c:v>Control (claims)</c:v>
                </c:pt>
                <c:pt idx="7">
                  <c:v>Price</c:v>
                </c:pt>
                <c:pt idx="8">
                  <c:v>Relationship</c:v>
                </c:pt>
              </c:strCache>
            </c:strRef>
          </c:cat>
          <c:val>
            <c:numRef>
              <c:f>Sheet1!$D$2:$D$10</c:f>
              <c:numCache>
                <c:formatCode>0.00</c:formatCode>
                <c:ptCount val="9"/>
                <c:pt idx="0">
                  <c:v>10.587790925</c:v>
                </c:pt>
                <c:pt idx="1">
                  <c:v>8.4363607770000009</c:v>
                </c:pt>
                <c:pt idx="2">
                  <c:v>8.0494408079999999</c:v>
                </c:pt>
                <c:pt idx="3">
                  <c:v>7.7137900860000004</c:v>
                </c:pt>
                <c:pt idx="4">
                  <c:v>7.3523810510000001</c:v>
                </c:pt>
                <c:pt idx="5">
                  <c:v>6.8037082780000002</c:v>
                </c:pt>
                <c:pt idx="6">
                  <c:v>6.7412280649999996</c:v>
                </c:pt>
                <c:pt idx="7">
                  <c:v>6.7261493259999998</c:v>
                </c:pt>
                <c:pt idx="8">
                  <c:v>4.7233978910000003</c:v>
                </c:pt>
              </c:numCache>
            </c:numRef>
          </c:val>
          <c:extLst>
            <c:ext xmlns:c16="http://schemas.microsoft.com/office/drawing/2014/chart" uri="{C3380CC4-5D6E-409C-BE32-E72D297353CC}">
              <c16:uniqueId val="{00000000-CAE2-4997-9FD6-98E79BA5C009}"/>
            </c:ext>
          </c:extLst>
        </c:ser>
        <c:dLbls>
          <c:dLblPos val="outEnd"/>
          <c:showLegendKey val="0"/>
          <c:showVal val="1"/>
          <c:showCatName val="0"/>
          <c:showSerName val="0"/>
          <c:showPercent val="0"/>
          <c:showBubbleSize val="0"/>
        </c:dLbls>
        <c:gapWidth val="80"/>
        <c:axId val="212916224"/>
        <c:axId val="174246720"/>
      </c:barChart>
      <c:catAx>
        <c:axId val="21291622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j-lt"/>
                <a:ea typeface="+mn-ea"/>
                <a:cs typeface="Calibri Light" panose="020F0302020204030204" pitchFamily="34" charset="0"/>
              </a:defRPr>
            </a:pPr>
            <a:endParaRPr lang="en-US"/>
          </a:p>
        </c:txPr>
        <c:crossAx val="174246720"/>
        <c:crosses val="autoZero"/>
        <c:auto val="1"/>
        <c:lblAlgn val="ctr"/>
        <c:lblOffset val="100"/>
        <c:noMultiLvlLbl val="0"/>
      </c:catAx>
      <c:valAx>
        <c:axId val="174246720"/>
        <c:scaling>
          <c:orientation val="minMax"/>
        </c:scaling>
        <c:delete val="1"/>
        <c:axPos val="t"/>
        <c:numFmt formatCode="0.00" sourceLinked="1"/>
        <c:majorTickMark val="out"/>
        <c:minorTickMark val="none"/>
        <c:tickLblPos val="nextTo"/>
        <c:crossAx val="212916224"/>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latin typeface="Calibri Light" panose="020F0302020204030204" pitchFamily="34" charset="0"/>
          <a:cs typeface="Calibri Light" panose="020F0302020204030204" pitchFamily="34" charset="0"/>
        </a:defRPr>
      </a:pPr>
      <a:endParaRPr lang="en-US"/>
    </a:p>
  </c:txPr>
  <c:externalData r:id="rId1">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spc="0" baseline="0">
                <a:solidFill>
                  <a:schemeClr val="accent4"/>
                </a:solidFill>
                <a:latin typeface="Calibri Light" panose="020F0302020204030204" pitchFamily="34" charset="0"/>
                <a:ea typeface="+mn-ea"/>
                <a:cs typeface="Calibri Light" panose="020F0302020204030204" pitchFamily="34" charset="0"/>
              </a:defRPr>
            </a:pPr>
            <a:r>
              <a:rPr lang="en-US" sz="1200" b="1" dirty="0">
                <a:solidFill>
                  <a:schemeClr val="accent4"/>
                </a:solidFill>
                <a:latin typeface="+mj-lt"/>
              </a:rPr>
              <a:t>SME – wave 13&amp;14</a:t>
            </a:r>
            <a:r>
              <a:rPr lang="en-US" sz="1200" b="1" baseline="0" dirty="0">
                <a:solidFill>
                  <a:schemeClr val="accent4"/>
                </a:solidFill>
                <a:latin typeface="+mj-lt"/>
              </a:rPr>
              <a:t> Sept 2023 &amp; March 2024</a:t>
            </a:r>
            <a:endParaRPr lang="en-US" sz="1200" b="1" dirty="0">
              <a:solidFill>
                <a:schemeClr val="accent4"/>
              </a:solidFill>
              <a:latin typeface="+mj-lt"/>
            </a:endParaRPr>
          </a:p>
        </c:rich>
      </c:tx>
      <c:overlay val="0"/>
      <c:spPr>
        <a:noFill/>
        <a:ln>
          <a:noFill/>
        </a:ln>
        <a:effectLst/>
      </c:spPr>
    </c:title>
    <c:autoTitleDeleted val="0"/>
    <c:plotArea>
      <c:layout>
        <c:manualLayout>
          <c:layoutTarget val="inner"/>
          <c:xMode val="edge"/>
          <c:yMode val="edge"/>
          <c:x val="0.35336740041928721"/>
          <c:y val="0.16326347456818216"/>
          <c:w val="0.60253541666666666"/>
          <c:h val="0.78361136262429942"/>
        </c:manualLayout>
      </c:layout>
      <c:barChart>
        <c:barDir val="bar"/>
        <c:grouping val="clustered"/>
        <c:varyColors val="0"/>
        <c:ser>
          <c:idx val="2"/>
          <c:order val="0"/>
          <c:tx>
            <c:strRef>
              <c:f>Sheet1!$D$1</c:f>
              <c:strCache>
                <c:ptCount val="1"/>
                <c:pt idx="0">
                  <c:v>Opportunity score</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Headings)"/>
                    <a:ea typeface="+mn-ea"/>
                    <a:cs typeface="Calibri Light" panose="020F03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Loyalty</c:v>
                </c:pt>
                <c:pt idx="1">
                  <c:v>Speed (claims)</c:v>
                </c:pt>
                <c:pt idx="2">
                  <c:v>Confidence</c:v>
                </c:pt>
                <c:pt idx="3">
                  <c:v>Control (claims)</c:v>
                </c:pt>
                <c:pt idx="4">
                  <c:v>Ease</c:v>
                </c:pt>
                <c:pt idx="5">
                  <c:v>Protection</c:v>
                </c:pt>
                <c:pt idx="6">
                  <c:v>Respect (claims)</c:v>
                </c:pt>
                <c:pt idx="7">
                  <c:v>Price</c:v>
                </c:pt>
                <c:pt idx="8">
                  <c:v>Relationship</c:v>
                </c:pt>
              </c:strCache>
            </c:strRef>
          </c:cat>
          <c:val>
            <c:numRef>
              <c:f>Sheet1!$D$2:$D$10</c:f>
              <c:numCache>
                <c:formatCode>0.00</c:formatCode>
                <c:ptCount val="9"/>
                <c:pt idx="0">
                  <c:v>7.3584001839999997</c:v>
                </c:pt>
                <c:pt idx="1">
                  <c:v>7.1047258629999996</c:v>
                </c:pt>
                <c:pt idx="2">
                  <c:v>7.0971572529999998</c:v>
                </c:pt>
                <c:pt idx="3">
                  <c:v>6.9319933540000003</c:v>
                </c:pt>
                <c:pt idx="4">
                  <c:v>6.5630290809999998</c:v>
                </c:pt>
                <c:pt idx="5">
                  <c:v>6.4999899870000002</c:v>
                </c:pt>
                <c:pt idx="6">
                  <c:v>6.2736362000000003</c:v>
                </c:pt>
                <c:pt idx="7">
                  <c:v>5.9388413379999996</c:v>
                </c:pt>
                <c:pt idx="8">
                  <c:v>5.351981254</c:v>
                </c:pt>
              </c:numCache>
            </c:numRef>
          </c:val>
          <c:extLst>
            <c:ext xmlns:c16="http://schemas.microsoft.com/office/drawing/2014/chart" uri="{C3380CC4-5D6E-409C-BE32-E72D297353CC}">
              <c16:uniqueId val="{00000000-F0CF-4D24-BB2D-EFB27DE13F62}"/>
            </c:ext>
          </c:extLst>
        </c:ser>
        <c:dLbls>
          <c:dLblPos val="outEnd"/>
          <c:showLegendKey val="0"/>
          <c:showVal val="1"/>
          <c:showCatName val="0"/>
          <c:showSerName val="0"/>
          <c:showPercent val="0"/>
          <c:showBubbleSize val="0"/>
        </c:dLbls>
        <c:gapWidth val="80"/>
        <c:axId val="111805440"/>
        <c:axId val="174248448"/>
      </c:barChart>
      <c:catAx>
        <c:axId val="1118054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Headings)"/>
                <a:ea typeface="+mn-ea"/>
                <a:cs typeface="Calibri Light" panose="020F0302020204030204" pitchFamily="34" charset="0"/>
              </a:defRPr>
            </a:pPr>
            <a:endParaRPr lang="en-US"/>
          </a:p>
        </c:txPr>
        <c:crossAx val="174248448"/>
        <c:crosses val="autoZero"/>
        <c:auto val="1"/>
        <c:lblAlgn val="ctr"/>
        <c:lblOffset val="100"/>
        <c:noMultiLvlLbl val="0"/>
      </c:catAx>
      <c:valAx>
        <c:axId val="174248448"/>
        <c:scaling>
          <c:orientation val="minMax"/>
          <c:max val="10"/>
        </c:scaling>
        <c:delete val="1"/>
        <c:axPos val="t"/>
        <c:numFmt formatCode="0.00" sourceLinked="1"/>
        <c:majorTickMark val="out"/>
        <c:minorTickMark val="none"/>
        <c:tickLblPos val="nextTo"/>
        <c:crossAx val="111805440"/>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latin typeface="Calibri Light" panose="020F0302020204030204" pitchFamily="34" charset="0"/>
          <a:cs typeface="Calibri Light" panose="020F0302020204030204" pitchFamily="34" charset="0"/>
        </a:defRPr>
      </a:pPr>
      <a:endParaRPr lang="en-US"/>
    </a:p>
  </c:txPr>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en-US" sz="1200" b="1" i="0" u="none" strike="noStrike" kern="1200" spc="0" baseline="0" dirty="0">
                <a:solidFill>
                  <a:schemeClr val="bg2"/>
                </a:solidFill>
                <a:latin typeface="+mj-lt"/>
                <a:ea typeface="+mn-ea"/>
                <a:cs typeface="Calibri Light" panose="020F0302020204030204" pitchFamily="34" charset="0"/>
              </a:defRPr>
            </a:pPr>
            <a:r>
              <a:rPr lang="en-US" sz="1200" b="1" i="0" u="none" strike="noStrike" kern="1200" spc="0" baseline="0">
                <a:solidFill>
                  <a:schemeClr val="bg2"/>
                </a:solidFill>
                <a:latin typeface="+mj-lt"/>
                <a:ea typeface="+mn-ea"/>
                <a:cs typeface="Calibri Light" panose="020F0302020204030204" pitchFamily="34" charset="0"/>
              </a:rPr>
              <a:t>Consumer – wave 11&amp;12 Dec 2022 &amp; May 2023 </a:t>
            </a:r>
          </a:p>
        </c:rich>
      </c:tx>
      <c:overlay val="0"/>
      <c:spPr>
        <a:noFill/>
        <a:ln>
          <a:noFill/>
        </a:ln>
        <a:effectLst/>
      </c:spPr>
    </c:title>
    <c:autoTitleDeleted val="0"/>
    <c:plotArea>
      <c:layout>
        <c:manualLayout>
          <c:layoutTarget val="inner"/>
          <c:xMode val="edge"/>
          <c:yMode val="edge"/>
          <c:x val="0.31645223292282626"/>
          <c:y val="0.15600048869994501"/>
          <c:w val="0.63764672971372938"/>
          <c:h val="0.79132097555972358"/>
        </c:manualLayout>
      </c:layout>
      <c:barChart>
        <c:barDir val="bar"/>
        <c:grouping val="clustered"/>
        <c:varyColors val="0"/>
        <c:ser>
          <c:idx val="2"/>
          <c:order val="0"/>
          <c:tx>
            <c:strRef>
              <c:f>Sheet1!$D$1</c:f>
              <c:strCache>
                <c:ptCount val="1"/>
                <c:pt idx="0">
                  <c:v>Opportunity score</c:v>
                </c:pt>
              </c:strCache>
            </c:strRef>
          </c:tx>
          <c:spPr>
            <a:solidFill>
              <a:srgbClr val="008265"/>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j-lt"/>
                    <a:ea typeface="+mn-ea"/>
                    <a:cs typeface="Calibri Light" panose="020F03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Loyalty</c:v>
                </c:pt>
                <c:pt idx="1">
                  <c:v>Speed (claims)</c:v>
                </c:pt>
                <c:pt idx="2">
                  <c:v>Respect (claims)</c:v>
                </c:pt>
                <c:pt idx="3">
                  <c:v>Confidence</c:v>
                </c:pt>
                <c:pt idx="4">
                  <c:v>Control (claims)</c:v>
                </c:pt>
                <c:pt idx="5">
                  <c:v>Protection</c:v>
                </c:pt>
                <c:pt idx="6">
                  <c:v>Ease</c:v>
                </c:pt>
                <c:pt idx="7">
                  <c:v>Price</c:v>
                </c:pt>
                <c:pt idx="8">
                  <c:v>Relationship</c:v>
                </c:pt>
              </c:strCache>
            </c:strRef>
          </c:cat>
          <c:val>
            <c:numRef>
              <c:f>Sheet1!$D$2:$D$10</c:f>
              <c:numCache>
                <c:formatCode>0.00</c:formatCode>
                <c:ptCount val="9"/>
                <c:pt idx="0">
                  <c:v>9.7101267520000007</c:v>
                </c:pt>
                <c:pt idx="1">
                  <c:v>8.7706853480000007</c:v>
                </c:pt>
                <c:pt idx="2">
                  <c:v>8.5616200790000008</c:v>
                </c:pt>
                <c:pt idx="3">
                  <c:v>8.433542353</c:v>
                </c:pt>
                <c:pt idx="4">
                  <c:v>8.3680008420000007</c:v>
                </c:pt>
                <c:pt idx="5">
                  <c:v>7.0774550810000001</c:v>
                </c:pt>
                <c:pt idx="6">
                  <c:v>6.9569782130000002</c:v>
                </c:pt>
                <c:pt idx="7">
                  <c:v>6.747375302</c:v>
                </c:pt>
                <c:pt idx="8">
                  <c:v>4.831150289</c:v>
                </c:pt>
              </c:numCache>
            </c:numRef>
          </c:val>
          <c:extLst>
            <c:ext xmlns:c16="http://schemas.microsoft.com/office/drawing/2014/chart" uri="{C3380CC4-5D6E-409C-BE32-E72D297353CC}">
              <c16:uniqueId val="{00000000-F871-4FFB-B925-2F0D016FD53D}"/>
            </c:ext>
          </c:extLst>
        </c:ser>
        <c:dLbls>
          <c:dLblPos val="outEnd"/>
          <c:showLegendKey val="0"/>
          <c:showVal val="1"/>
          <c:showCatName val="0"/>
          <c:showSerName val="0"/>
          <c:showPercent val="0"/>
          <c:showBubbleSize val="0"/>
        </c:dLbls>
        <c:gapWidth val="80"/>
        <c:axId val="212916224"/>
        <c:axId val="174246720"/>
      </c:barChart>
      <c:catAx>
        <c:axId val="21291622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j-lt"/>
                <a:ea typeface="+mn-ea"/>
                <a:cs typeface="Calibri Light" panose="020F0302020204030204" pitchFamily="34" charset="0"/>
              </a:defRPr>
            </a:pPr>
            <a:endParaRPr lang="en-US"/>
          </a:p>
        </c:txPr>
        <c:crossAx val="174246720"/>
        <c:crosses val="autoZero"/>
        <c:auto val="1"/>
        <c:lblAlgn val="ctr"/>
        <c:lblOffset val="100"/>
        <c:noMultiLvlLbl val="0"/>
      </c:catAx>
      <c:valAx>
        <c:axId val="174246720"/>
        <c:scaling>
          <c:orientation val="minMax"/>
        </c:scaling>
        <c:delete val="1"/>
        <c:axPos val="t"/>
        <c:numFmt formatCode="0.00" sourceLinked="1"/>
        <c:majorTickMark val="out"/>
        <c:minorTickMark val="none"/>
        <c:tickLblPos val="nextTo"/>
        <c:crossAx val="212916224"/>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latin typeface="Calibri Light" panose="020F0302020204030204" pitchFamily="34" charset="0"/>
          <a:cs typeface="Calibri Light" panose="020F0302020204030204" pitchFamily="34" charset="0"/>
        </a:defRPr>
      </a:pPr>
      <a:endParaRPr lang="en-US"/>
    </a:p>
  </c:txPr>
  <c:externalData r:id="rId1">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spc="0" baseline="0">
                <a:solidFill>
                  <a:schemeClr val="accent4"/>
                </a:solidFill>
                <a:latin typeface="Calibri Light" panose="020F0302020204030204" pitchFamily="34" charset="0"/>
                <a:ea typeface="+mn-ea"/>
                <a:cs typeface="Calibri Light" panose="020F0302020204030204" pitchFamily="34" charset="0"/>
              </a:defRPr>
            </a:pPr>
            <a:r>
              <a:rPr lang="en-US" sz="1200" b="1">
                <a:solidFill>
                  <a:schemeClr val="accent4"/>
                </a:solidFill>
                <a:latin typeface="+mj-lt"/>
              </a:rPr>
              <a:t>SME – wave 11&amp;12</a:t>
            </a:r>
            <a:r>
              <a:rPr lang="en-US" sz="1200" b="1" baseline="0">
                <a:solidFill>
                  <a:schemeClr val="accent4"/>
                </a:solidFill>
                <a:latin typeface="+mj-lt"/>
              </a:rPr>
              <a:t> Dec 2022 &amp; May 2023</a:t>
            </a:r>
            <a:endParaRPr lang="en-US" sz="1200" b="1">
              <a:solidFill>
                <a:schemeClr val="accent4"/>
              </a:solidFill>
              <a:latin typeface="+mj-lt"/>
            </a:endParaRPr>
          </a:p>
        </c:rich>
      </c:tx>
      <c:overlay val="0"/>
      <c:spPr>
        <a:noFill/>
        <a:ln>
          <a:noFill/>
        </a:ln>
        <a:effectLst/>
      </c:spPr>
    </c:title>
    <c:autoTitleDeleted val="0"/>
    <c:plotArea>
      <c:layout>
        <c:manualLayout>
          <c:layoutTarget val="inner"/>
          <c:xMode val="edge"/>
          <c:yMode val="edge"/>
          <c:x val="0.35336740041928721"/>
          <c:y val="0.16326347456818216"/>
          <c:w val="0.60253541666666666"/>
          <c:h val="0.78361136262429942"/>
        </c:manualLayout>
      </c:layout>
      <c:barChart>
        <c:barDir val="bar"/>
        <c:grouping val="clustered"/>
        <c:varyColors val="0"/>
        <c:ser>
          <c:idx val="2"/>
          <c:order val="0"/>
          <c:tx>
            <c:strRef>
              <c:f>Sheet1!$D$1</c:f>
              <c:strCache>
                <c:ptCount val="1"/>
                <c:pt idx="0">
                  <c:v>Opportunity score</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Headings)"/>
                    <a:ea typeface="+mn-ea"/>
                    <a:cs typeface="Calibri Light" panose="020F03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Loyalty</c:v>
                </c:pt>
                <c:pt idx="1">
                  <c:v>Confidence</c:v>
                </c:pt>
                <c:pt idx="2">
                  <c:v>Speed (claims)</c:v>
                </c:pt>
                <c:pt idx="3">
                  <c:v>Protection</c:v>
                </c:pt>
                <c:pt idx="4">
                  <c:v>Ease</c:v>
                </c:pt>
                <c:pt idx="5">
                  <c:v>Respect (claims)</c:v>
                </c:pt>
                <c:pt idx="6">
                  <c:v>Control (claims)</c:v>
                </c:pt>
                <c:pt idx="7">
                  <c:v>Price</c:v>
                </c:pt>
                <c:pt idx="8">
                  <c:v>Relationship</c:v>
                </c:pt>
              </c:strCache>
            </c:strRef>
          </c:cat>
          <c:val>
            <c:numRef>
              <c:f>Sheet1!$D$2:$D$10</c:f>
              <c:numCache>
                <c:formatCode>0.00</c:formatCode>
                <c:ptCount val="9"/>
                <c:pt idx="0">
                  <c:v>7.1613600670000004</c:v>
                </c:pt>
                <c:pt idx="1">
                  <c:v>6.9504582370000003</c:v>
                </c:pt>
                <c:pt idx="2">
                  <c:v>6.6786139479999997</c:v>
                </c:pt>
                <c:pt idx="3">
                  <c:v>6.3991533110000001</c:v>
                </c:pt>
                <c:pt idx="4">
                  <c:v>6.3650696739999999</c:v>
                </c:pt>
                <c:pt idx="5">
                  <c:v>6.1175848659999996</c:v>
                </c:pt>
                <c:pt idx="6">
                  <c:v>5.6719905910000001</c:v>
                </c:pt>
                <c:pt idx="7">
                  <c:v>5.6461378809999996</c:v>
                </c:pt>
                <c:pt idx="8">
                  <c:v>5.026582329</c:v>
                </c:pt>
              </c:numCache>
            </c:numRef>
          </c:val>
          <c:extLst>
            <c:ext xmlns:c16="http://schemas.microsoft.com/office/drawing/2014/chart" uri="{C3380CC4-5D6E-409C-BE32-E72D297353CC}">
              <c16:uniqueId val="{00000000-EB37-4D3F-B45F-F64276ABACA9}"/>
            </c:ext>
          </c:extLst>
        </c:ser>
        <c:dLbls>
          <c:dLblPos val="outEnd"/>
          <c:showLegendKey val="0"/>
          <c:showVal val="1"/>
          <c:showCatName val="0"/>
          <c:showSerName val="0"/>
          <c:showPercent val="0"/>
          <c:showBubbleSize val="0"/>
        </c:dLbls>
        <c:gapWidth val="80"/>
        <c:axId val="111805440"/>
        <c:axId val="174248448"/>
      </c:barChart>
      <c:catAx>
        <c:axId val="1118054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Headings)"/>
                <a:ea typeface="+mn-ea"/>
                <a:cs typeface="Calibri Light" panose="020F0302020204030204" pitchFamily="34" charset="0"/>
              </a:defRPr>
            </a:pPr>
            <a:endParaRPr lang="en-US"/>
          </a:p>
        </c:txPr>
        <c:crossAx val="174248448"/>
        <c:crosses val="autoZero"/>
        <c:auto val="1"/>
        <c:lblAlgn val="ctr"/>
        <c:lblOffset val="100"/>
        <c:noMultiLvlLbl val="0"/>
      </c:catAx>
      <c:valAx>
        <c:axId val="174248448"/>
        <c:scaling>
          <c:orientation val="minMax"/>
          <c:max val="10"/>
        </c:scaling>
        <c:delete val="1"/>
        <c:axPos val="t"/>
        <c:numFmt formatCode="0.00" sourceLinked="1"/>
        <c:majorTickMark val="out"/>
        <c:minorTickMark val="none"/>
        <c:tickLblPos val="nextTo"/>
        <c:crossAx val="111805440"/>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latin typeface="Calibri Light" panose="020F0302020204030204" pitchFamily="34" charset="0"/>
          <a:cs typeface="Calibri Light" panose="020F0302020204030204" pitchFamily="34" charset="0"/>
        </a:defRPr>
      </a:pPr>
      <a:endParaRPr lang="en-US"/>
    </a:p>
  </c:txPr>
  <c:externalData r:id="rId1">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en-US" sz="1200" b="1" i="0" u="none" strike="noStrike" kern="1200" spc="0" baseline="0" dirty="0">
                <a:solidFill>
                  <a:schemeClr val="bg2"/>
                </a:solidFill>
                <a:latin typeface="+mj-lt"/>
                <a:ea typeface="+mn-ea"/>
                <a:cs typeface="Calibri Light" panose="020F0302020204030204" pitchFamily="34" charset="0"/>
              </a:defRPr>
            </a:pPr>
            <a:r>
              <a:rPr lang="en-US" sz="1200" b="1" i="0" u="none" strike="noStrike" kern="1200" spc="0" baseline="0">
                <a:solidFill>
                  <a:schemeClr val="bg2"/>
                </a:solidFill>
                <a:latin typeface="+mj-lt"/>
                <a:ea typeface="+mn-ea"/>
                <a:cs typeface="Calibri Light" panose="020F0302020204030204" pitchFamily="34" charset="0"/>
              </a:rPr>
              <a:t>Consumer – wave 10&amp;11 July 2022 &amp; Dec 2022 </a:t>
            </a:r>
          </a:p>
        </c:rich>
      </c:tx>
      <c:overlay val="0"/>
      <c:spPr>
        <a:noFill/>
        <a:ln>
          <a:noFill/>
        </a:ln>
        <a:effectLst/>
      </c:spPr>
    </c:title>
    <c:autoTitleDeleted val="0"/>
    <c:plotArea>
      <c:layout>
        <c:manualLayout>
          <c:layoutTarget val="inner"/>
          <c:xMode val="edge"/>
          <c:yMode val="edge"/>
          <c:x val="0.41054934654543535"/>
          <c:y val="0.15600048869994501"/>
          <c:w val="0.54439450616223584"/>
          <c:h val="0.79132097555972358"/>
        </c:manualLayout>
      </c:layout>
      <c:barChart>
        <c:barDir val="bar"/>
        <c:grouping val="clustered"/>
        <c:varyColors val="0"/>
        <c:ser>
          <c:idx val="2"/>
          <c:order val="0"/>
          <c:tx>
            <c:strRef>
              <c:f>Sheet1!$D$1</c:f>
              <c:strCache>
                <c:ptCount val="1"/>
                <c:pt idx="0">
                  <c:v>Opportunity score</c:v>
                </c:pt>
              </c:strCache>
            </c:strRef>
          </c:tx>
          <c:spPr>
            <a:solidFill>
              <a:srgbClr val="008265"/>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j-lt"/>
                    <a:ea typeface="+mn-ea"/>
                    <a:cs typeface="Calibri Light" panose="020F03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Loyalty</c:v>
                </c:pt>
                <c:pt idx="1">
                  <c:v>Control (claims)</c:v>
                </c:pt>
                <c:pt idx="2">
                  <c:v>Speed (claims)</c:v>
                </c:pt>
                <c:pt idx="3">
                  <c:v>Confidence</c:v>
                </c:pt>
                <c:pt idx="4">
                  <c:v>Respect (claims)</c:v>
                </c:pt>
                <c:pt idx="5">
                  <c:v>Ease</c:v>
                </c:pt>
                <c:pt idx="6">
                  <c:v>Protection</c:v>
                </c:pt>
                <c:pt idx="7">
                  <c:v>Price</c:v>
                </c:pt>
                <c:pt idx="8">
                  <c:v>Relationship</c:v>
                </c:pt>
              </c:strCache>
            </c:strRef>
          </c:cat>
          <c:val>
            <c:numRef>
              <c:f>Sheet1!$D$2:$D$10</c:f>
              <c:numCache>
                <c:formatCode>0.00</c:formatCode>
                <c:ptCount val="9"/>
                <c:pt idx="0">
                  <c:v>9.4519219200000002</c:v>
                </c:pt>
                <c:pt idx="1">
                  <c:v>9.1126988200000003</c:v>
                </c:pt>
                <c:pt idx="2">
                  <c:v>8.7653157430000004</c:v>
                </c:pt>
                <c:pt idx="3">
                  <c:v>8.0397553940000002</c:v>
                </c:pt>
                <c:pt idx="4">
                  <c:v>7.9612071039999996</c:v>
                </c:pt>
                <c:pt idx="5">
                  <c:v>6.633888067</c:v>
                </c:pt>
                <c:pt idx="6">
                  <c:v>6.3912561820000002</c:v>
                </c:pt>
                <c:pt idx="7">
                  <c:v>6.2647566340000003</c:v>
                </c:pt>
                <c:pt idx="8">
                  <c:v>4.3894118359999998</c:v>
                </c:pt>
              </c:numCache>
            </c:numRef>
          </c:val>
          <c:extLst>
            <c:ext xmlns:c16="http://schemas.microsoft.com/office/drawing/2014/chart" uri="{C3380CC4-5D6E-409C-BE32-E72D297353CC}">
              <c16:uniqueId val="{00000000-9292-4B4F-A241-F5BBF36140E9}"/>
            </c:ext>
          </c:extLst>
        </c:ser>
        <c:dLbls>
          <c:dLblPos val="outEnd"/>
          <c:showLegendKey val="0"/>
          <c:showVal val="1"/>
          <c:showCatName val="0"/>
          <c:showSerName val="0"/>
          <c:showPercent val="0"/>
          <c:showBubbleSize val="0"/>
        </c:dLbls>
        <c:gapWidth val="80"/>
        <c:axId val="212916224"/>
        <c:axId val="174246720"/>
      </c:barChart>
      <c:catAx>
        <c:axId val="21291622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j-lt"/>
                <a:ea typeface="+mn-ea"/>
                <a:cs typeface="Calibri Light" panose="020F0302020204030204" pitchFamily="34" charset="0"/>
              </a:defRPr>
            </a:pPr>
            <a:endParaRPr lang="en-US"/>
          </a:p>
        </c:txPr>
        <c:crossAx val="174246720"/>
        <c:crosses val="autoZero"/>
        <c:auto val="1"/>
        <c:lblAlgn val="ctr"/>
        <c:lblOffset val="100"/>
        <c:noMultiLvlLbl val="0"/>
      </c:catAx>
      <c:valAx>
        <c:axId val="174246720"/>
        <c:scaling>
          <c:orientation val="minMax"/>
        </c:scaling>
        <c:delete val="1"/>
        <c:axPos val="t"/>
        <c:numFmt formatCode="0.00" sourceLinked="1"/>
        <c:majorTickMark val="out"/>
        <c:minorTickMark val="none"/>
        <c:tickLblPos val="nextTo"/>
        <c:crossAx val="212916224"/>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latin typeface="Calibri Light" panose="020F0302020204030204" pitchFamily="34" charset="0"/>
          <a:cs typeface="Calibri Light" panose="020F0302020204030204" pitchFamily="34" charset="0"/>
        </a:defRPr>
      </a:pPr>
      <a:endParaRPr lang="en-US"/>
    </a:p>
  </c:txPr>
  <c:externalData r:id="rId1">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spc="0" baseline="0">
                <a:solidFill>
                  <a:schemeClr val="accent4"/>
                </a:solidFill>
                <a:latin typeface="Calibri Light" panose="020F0302020204030204" pitchFamily="34" charset="0"/>
                <a:ea typeface="+mn-ea"/>
                <a:cs typeface="Calibri Light" panose="020F0302020204030204" pitchFamily="34" charset="0"/>
              </a:defRPr>
            </a:pPr>
            <a:r>
              <a:rPr lang="en-US" sz="1200" b="1">
                <a:solidFill>
                  <a:schemeClr val="accent4"/>
                </a:solidFill>
                <a:latin typeface="+mj-lt"/>
              </a:rPr>
              <a:t>SME – wave 10&amp;11</a:t>
            </a:r>
            <a:r>
              <a:rPr lang="en-US" sz="1200" b="1" baseline="0">
                <a:solidFill>
                  <a:schemeClr val="accent4"/>
                </a:solidFill>
                <a:latin typeface="+mj-lt"/>
              </a:rPr>
              <a:t> July 2022 &amp; Dec 2022</a:t>
            </a:r>
            <a:endParaRPr lang="en-US" sz="1200" b="1">
              <a:solidFill>
                <a:schemeClr val="accent4"/>
              </a:solidFill>
              <a:latin typeface="+mj-lt"/>
            </a:endParaRPr>
          </a:p>
        </c:rich>
      </c:tx>
      <c:overlay val="0"/>
      <c:spPr>
        <a:noFill/>
        <a:ln>
          <a:noFill/>
        </a:ln>
        <a:effectLst/>
      </c:spPr>
    </c:title>
    <c:autoTitleDeleted val="0"/>
    <c:plotArea>
      <c:layout>
        <c:manualLayout>
          <c:layoutTarget val="inner"/>
          <c:xMode val="edge"/>
          <c:yMode val="edge"/>
          <c:x val="0.35336740041928721"/>
          <c:y val="0.16326347456818216"/>
          <c:w val="0.60253541666666666"/>
          <c:h val="0.78361136262429942"/>
        </c:manualLayout>
      </c:layout>
      <c:barChart>
        <c:barDir val="bar"/>
        <c:grouping val="clustered"/>
        <c:varyColors val="0"/>
        <c:ser>
          <c:idx val="2"/>
          <c:order val="0"/>
          <c:tx>
            <c:strRef>
              <c:f>Sheet1!$D$1</c:f>
              <c:strCache>
                <c:ptCount val="1"/>
                <c:pt idx="0">
                  <c:v>Opportunity score</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Headings)"/>
                    <a:ea typeface="+mn-ea"/>
                    <a:cs typeface="Calibri Light" panose="020F03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Loyalty</c:v>
                </c:pt>
                <c:pt idx="1">
                  <c:v>Confidence</c:v>
                </c:pt>
                <c:pt idx="2">
                  <c:v>Protection</c:v>
                </c:pt>
                <c:pt idx="3">
                  <c:v>Ease</c:v>
                </c:pt>
                <c:pt idx="4">
                  <c:v>Speed (claims)</c:v>
                </c:pt>
                <c:pt idx="5">
                  <c:v>Respect (claims)</c:v>
                </c:pt>
                <c:pt idx="6">
                  <c:v>Control (claims)</c:v>
                </c:pt>
                <c:pt idx="7">
                  <c:v>Price</c:v>
                </c:pt>
                <c:pt idx="8">
                  <c:v>Relationship</c:v>
                </c:pt>
              </c:strCache>
            </c:strRef>
          </c:cat>
          <c:val>
            <c:numRef>
              <c:f>Sheet1!$D$2:$D$10</c:f>
              <c:numCache>
                <c:formatCode>0.00</c:formatCode>
                <c:ptCount val="9"/>
                <c:pt idx="0">
                  <c:v>7.4546445830000003</c:v>
                </c:pt>
                <c:pt idx="1">
                  <c:v>6.894206617</c:v>
                </c:pt>
                <c:pt idx="2">
                  <c:v>6.6272663009999997</c:v>
                </c:pt>
                <c:pt idx="3">
                  <c:v>6.4812733390000004</c:v>
                </c:pt>
                <c:pt idx="4">
                  <c:v>6.3718927570000004</c:v>
                </c:pt>
                <c:pt idx="5">
                  <c:v>5.9138307189999999</c:v>
                </c:pt>
                <c:pt idx="6">
                  <c:v>5.8842316700000001</c:v>
                </c:pt>
                <c:pt idx="7">
                  <c:v>5.8047044049999998</c:v>
                </c:pt>
                <c:pt idx="8">
                  <c:v>5.5525859039999999</c:v>
                </c:pt>
              </c:numCache>
            </c:numRef>
          </c:val>
          <c:extLst>
            <c:ext xmlns:c16="http://schemas.microsoft.com/office/drawing/2014/chart" uri="{C3380CC4-5D6E-409C-BE32-E72D297353CC}">
              <c16:uniqueId val="{00000000-56F1-46D9-8AEA-F1BFD7A32144}"/>
            </c:ext>
          </c:extLst>
        </c:ser>
        <c:dLbls>
          <c:dLblPos val="outEnd"/>
          <c:showLegendKey val="0"/>
          <c:showVal val="1"/>
          <c:showCatName val="0"/>
          <c:showSerName val="0"/>
          <c:showPercent val="0"/>
          <c:showBubbleSize val="0"/>
        </c:dLbls>
        <c:gapWidth val="80"/>
        <c:axId val="111805440"/>
        <c:axId val="174248448"/>
      </c:barChart>
      <c:catAx>
        <c:axId val="1118054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Headings)"/>
                <a:ea typeface="+mn-ea"/>
                <a:cs typeface="Calibri Light" panose="020F0302020204030204" pitchFamily="34" charset="0"/>
              </a:defRPr>
            </a:pPr>
            <a:endParaRPr lang="en-US"/>
          </a:p>
        </c:txPr>
        <c:crossAx val="174248448"/>
        <c:crosses val="autoZero"/>
        <c:auto val="1"/>
        <c:lblAlgn val="ctr"/>
        <c:lblOffset val="100"/>
        <c:noMultiLvlLbl val="0"/>
      </c:catAx>
      <c:valAx>
        <c:axId val="174248448"/>
        <c:scaling>
          <c:orientation val="minMax"/>
          <c:max val="10"/>
        </c:scaling>
        <c:delete val="1"/>
        <c:axPos val="t"/>
        <c:numFmt formatCode="0.00" sourceLinked="1"/>
        <c:majorTickMark val="out"/>
        <c:minorTickMark val="none"/>
        <c:tickLblPos val="nextTo"/>
        <c:crossAx val="111805440"/>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latin typeface="Calibri Light" panose="020F0302020204030204" pitchFamily="34" charset="0"/>
          <a:cs typeface="Calibri Light" panose="020F0302020204030204" pitchFamily="34" charset="0"/>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7474756482166799E-2"/>
          <c:y val="3.3718389010302843E-2"/>
          <c:w val="0.92704132645843529"/>
          <c:h val="0.88444805364946721"/>
        </c:manualLayout>
      </c:layout>
      <c:bubbleChart>
        <c:varyColors val="0"/>
        <c:ser>
          <c:idx val="2"/>
          <c:order val="0"/>
          <c:tx>
            <c:strRef>
              <c:f>'[CII SME - Wave 13 and 14 report March 2024.xlsx]Opp. score by theme'!$B$4</c:f>
              <c:strCache>
                <c:ptCount val="1"/>
                <c:pt idx="0">
                  <c:v>Loyalty</c:v>
                </c:pt>
              </c:strCache>
            </c:strRef>
          </c:tx>
          <c:spPr>
            <a:solidFill>
              <a:srgbClr val="008265"/>
            </a:solidFill>
            <a:ln w="25400">
              <a:noFill/>
            </a:ln>
            <a:effectLst/>
          </c:spPr>
          <c:invertIfNegative val="0"/>
          <c:dLbls>
            <c:dLbl>
              <c:idx val="0"/>
              <c:layout>
                <c:manualLayout>
                  <c:x val="-2.3736760656234413E-2"/>
                  <c:y val="1.4633422604350904E-2"/>
                </c:manualLayout>
              </c:layout>
              <c:dLblPos val="r"/>
              <c:showLegendKey val="1"/>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0-559E-4C75-967F-A63B481D8406}"/>
                </c:ext>
              </c:extLst>
            </c:dLbl>
            <c:spPr>
              <a:noFill/>
              <a:ln>
                <a:noFill/>
              </a:ln>
              <a:effectLst/>
            </c:spPr>
            <c:txPr>
              <a:bodyPr rot="0" spcFirstLastPara="1" vertOverflow="ellipsis" vert="horz" wrap="square" lIns="38100" tIns="19050" rIns="38100" bIns="19050" anchor="ctr" anchorCtr="0">
                <a:spAutoFit/>
              </a:bodyPr>
              <a:lstStyle/>
              <a:p>
                <a:pPr algn="ctr">
                  <a:defRPr lang="en-GB"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t"/>
            <c:showLegendKey val="1"/>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'[CII SME - Wave 13 and 14 report March 2024.xlsx]Opp. score by theme'!$C$4</c:f>
              <c:numCache>
                <c:formatCode>0.00</c:formatCode>
                <c:ptCount val="1"/>
                <c:pt idx="0">
                  <c:v>6.26</c:v>
                </c:pt>
              </c:numCache>
            </c:numRef>
          </c:xVal>
          <c:yVal>
            <c:numRef>
              <c:f>'[CII SME - Wave 13 and 14 report March 2024.xlsx]Opp. score by theme'!$D$4</c:f>
              <c:numCache>
                <c:formatCode>0.00</c:formatCode>
                <c:ptCount val="1"/>
                <c:pt idx="0">
                  <c:v>5.1615998159999998</c:v>
                </c:pt>
              </c:numCache>
            </c:numRef>
          </c:yVal>
          <c:bubbleSize>
            <c:numRef>
              <c:f>'[CII SME - Wave 13 and 14 report March 2024.xlsx]Opp. score by theme'!$E$4</c:f>
              <c:numCache>
                <c:formatCode>0.00</c:formatCode>
                <c:ptCount val="1"/>
                <c:pt idx="0">
                  <c:v>7.3584001839999997</c:v>
                </c:pt>
              </c:numCache>
            </c:numRef>
          </c:bubbleSize>
          <c:bubble3D val="0"/>
          <c:extLst>
            <c:ext xmlns:c16="http://schemas.microsoft.com/office/drawing/2014/chart" uri="{C3380CC4-5D6E-409C-BE32-E72D297353CC}">
              <c16:uniqueId val="{00000001-559E-4C75-967F-A63B481D8406}"/>
            </c:ext>
          </c:extLst>
        </c:ser>
        <c:ser>
          <c:idx val="0"/>
          <c:order val="1"/>
          <c:tx>
            <c:strRef>
              <c:f>'[CII SME - Wave 13 and 14 report March 2024.xlsx]Opp. score by theme'!$B$5</c:f>
              <c:strCache>
                <c:ptCount val="1"/>
                <c:pt idx="0">
                  <c:v>Speed (claims)</c:v>
                </c:pt>
              </c:strCache>
            </c:strRef>
          </c:tx>
          <c:spPr>
            <a:solidFill>
              <a:srgbClr val="15ADD0"/>
            </a:solidFill>
            <a:ln w="25400">
              <a:noFill/>
            </a:ln>
            <a:effectLst/>
          </c:spPr>
          <c:invertIfNegative val="0"/>
          <c:dLbls>
            <c:dLbl>
              <c:idx val="0"/>
              <c:layout>
                <c:manualLayout>
                  <c:x val="1.5508250743105061E-2"/>
                  <c:y val="-1.6158638533172676E-2"/>
                </c:manualLayout>
              </c:layout>
              <c:dLblPos val="r"/>
              <c:showLegendKey val="1"/>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2-559E-4C75-967F-A63B481D8406}"/>
                </c:ext>
              </c:extLst>
            </c:dLbl>
            <c:spPr>
              <a:noFill/>
              <a:ln>
                <a:noFill/>
              </a:ln>
              <a:effectLst/>
            </c:spPr>
            <c:txPr>
              <a:bodyPr rot="0" spcFirstLastPara="1" vertOverflow="ellipsis" vert="horz" wrap="square" lIns="38100" tIns="19050" rIns="38100" bIns="19050" anchor="ctr" anchorCtr="0">
                <a:spAutoFit/>
              </a:bodyPr>
              <a:lstStyle/>
              <a:p>
                <a:pPr algn="ctr">
                  <a:defRPr lang="en-GB"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r"/>
            <c:showLegendKey val="1"/>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'[CII SME - Wave 13 and 14 report March 2024.xlsx]Opp. score by theme'!$C$5</c:f>
              <c:numCache>
                <c:formatCode>0.00</c:formatCode>
                <c:ptCount val="1"/>
                <c:pt idx="0">
                  <c:v>6.7483189240000003</c:v>
                </c:pt>
              </c:numCache>
            </c:numRef>
          </c:xVal>
          <c:yVal>
            <c:numRef>
              <c:f>'[CII SME - Wave 13 and 14 report March 2024.xlsx]Opp. score by theme'!$D$5</c:f>
              <c:numCache>
                <c:formatCode>0.00</c:formatCode>
                <c:ptCount val="1"/>
                <c:pt idx="0">
                  <c:v>6.3919119850000001</c:v>
                </c:pt>
              </c:numCache>
            </c:numRef>
          </c:yVal>
          <c:bubbleSize>
            <c:numRef>
              <c:f>'[CII SME - Wave 13 and 14 report March 2024.xlsx]Opp. score by theme'!$E$5</c:f>
              <c:numCache>
                <c:formatCode>0.00</c:formatCode>
                <c:ptCount val="1"/>
                <c:pt idx="0">
                  <c:v>7.1047258629999996</c:v>
                </c:pt>
              </c:numCache>
            </c:numRef>
          </c:bubbleSize>
          <c:bubble3D val="0"/>
          <c:extLst>
            <c:ext xmlns:c16="http://schemas.microsoft.com/office/drawing/2014/chart" uri="{C3380CC4-5D6E-409C-BE32-E72D297353CC}">
              <c16:uniqueId val="{00000003-559E-4C75-967F-A63B481D8406}"/>
            </c:ext>
          </c:extLst>
        </c:ser>
        <c:ser>
          <c:idx val="1"/>
          <c:order val="2"/>
          <c:tx>
            <c:strRef>
              <c:f>'[CII SME - Wave 13 and 14 report March 2024.xlsx]Opp. score by theme'!$B$6</c:f>
              <c:strCache>
                <c:ptCount val="1"/>
                <c:pt idx="0">
                  <c:v>Confidence</c:v>
                </c:pt>
              </c:strCache>
            </c:strRef>
          </c:tx>
          <c:spPr>
            <a:solidFill>
              <a:srgbClr val="AB588C"/>
            </a:solidFill>
            <a:ln w="25400">
              <a:noFill/>
            </a:ln>
            <a:effectLst/>
          </c:spPr>
          <c:invertIfNegative val="0"/>
          <c:dLbls>
            <c:dLbl>
              <c:idx val="0"/>
              <c:layout>
                <c:manualLayout>
                  <c:x val="-4.4478904422661537E-2"/>
                  <c:y val="-7.3783598613855528E-2"/>
                </c:manualLayout>
              </c:layout>
              <c:dLblPos val="r"/>
              <c:showLegendKey val="1"/>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4-559E-4C75-967F-A63B481D8406}"/>
                </c:ext>
              </c:extLst>
            </c:dLbl>
            <c:spPr>
              <a:noFill/>
              <a:ln>
                <a:noFill/>
              </a:ln>
              <a:effectLst/>
            </c:spPr>
            <c:txPr>
              <a:bodyPr rot="0" spcFirstLastPara="1" vertOverflow="ellipsis" vert="horz" wrap="square" lIns="38100" tIns="19050" rIns="38100" bIns="19050" anchor="ctr" anchorCtr="0">
                <a:spAutoFit/>
              </a:bodyPr>
              <a:lstStyle/>
              <a:p>
                <a:pPr algn="ctr">
                  <a:defRPr lang="en-GB"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t"/>
            <c:showLegendKey val="1"/>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'[CII SME - Wave 13 and 14 report March 2024.xlsx]Opp. score by theme'!$C$6</c:f>
              <c:numCache>
                <c:formatCode>0.00</c:formatCode>
                <c:ptCount val="1"/>
                <c:pt idx="0">
                  <c:v>6.9466666669999997</c:v>
                </c:pt>
              </c:numCache>
            </c:numRef>
          </c:xVal>
          <c:yVal>
            <c:numRef>
              <c:f>'[CII SME - Wave 13 and 14 report March 2024.xlsx]Opp. score by theme'!$D$6</c:f>
              <c:numCache>
                <c:formatCode>0.00</c:formatCode>
                <c:ptCount val="1"/>
                <c:pt idx="0">
                  <c:v>6.7961760809999996</c:v>
                </c:pt>
              </c:numCache>
            </c:numRef>
          </c:yVal>
          <c:bubbleSize>
            <c:numRef>
              <c:f>'[CII SME - Wave 13 and 14 report March 2024.xlsx]Opp. score by theme'!$E$6</c:f>
              <c:numCache>
                <c:formatCode>0.00</c:formatCode>
                <c:ptCount val="1"/>
                <c:pt idx="0">
                  <c:v>7.0971572529999998</c:v>
                </c:pt>
              </c:numCache>
            </c:numRef>
          </c:bubbleSize>
          <c:bubble3D val="0"/>
          <c:extLst>
            <c:ext xmlns:c16="http://schemas.microsoft.com/office/drawing/2014/chart" uri="{C3380CC4-5D6E-409C-BE32-E72D297353CC}">
              <c16:uniqueId val="{00000005-559E-4C75-967F-A63B481D8406}"/>
            </c:ext>
          </c:extLst>
        </c:ser>
        <c:ser>
          <c:idx val="3"/>
          <c:order val="3"/>
          <c:tx>
            <c:strRef>
              <c:f>'[CII SME - Wave 13 and 14 report March 2024.xlsx]Opp. score by theme'!$B$7</c:f>
              <c:strCache>
                <c:ptCount val="1"/>
                <c:pt idx="0">
                  <c:v>Control (claims)</c:v>
                </c:pt>
              </c:strCache>
            </c:strRef>
          </c:tx>
          <c:spPr>
            <a:solidFill>
              <a:srgbClr val="93C01F"/>
            </a:solidFill>
            <a:ln w="25400">
              <a:noFill/>
            </a:ln>
            <a:effectLst/>
          </c:spPr>
          <c:invertIfNegative val="0"/>
          <c:dLbls>
            <c:dLbl>
              <c:idx val="0"/>
              <c:layout>
                <c:manualLayout>
                  <c:x val="-4.535135000869525E-3"/>
                  <c:y val="5.8285837046169943E-2"/>
                </c:manualLayout>
              </c:layout>
              <c:dLblPos val="r"/>
              <c:showLegendKey val="1"/>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6-559E-4C75-967F-A63B481D8406}"/>
                </c:ext>
              </c:extLst>
            </c:dLbl>
            <c:spPr>
              <a:noFill/>
              <a:ln>
                <a:noFill/>
              </a:ln>
              <a:effectLst/>
            </c:spPr>
            <c:txPr>
              <a:bodyPr rot="0" spcFirstLastPara="1" vertOverflow="ellipsis" vert="horz" wrap="square" lIns="38100" tIns="19050" rIns="38100" bIns="19050" anchor="ctr" anchorCtr="0">
                <a:spAutoFit/>
              </a:bodyPr>
              <a:lstStyle/>
              <a:p>
                <a:pPr algn="ctr">
                  <a:defRPr lang="en-GB"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r"/>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'[CII SME - Wave 13 and 14 report March 2024.xlsx]Opp. score by theme'!$C$7</c:f>
              <c:numCache>
                <c:formatCode>0.00</c:formatCode>
                <c:ptCount val="1"/>
                <c:pt idx="0">
                  <c:v>6.5417867440000004</c:v>
                </c:pt>
              </c:numCache>
            </c:numRef>
          </c:xVal>
          <c:yVal>
            <c:numRef>
              <c:f>'[CII SME - Wave 13 and 14 report March 2024.xlsx]Opp. score by theme'!$D$7</c:f>
              <c:numCache>
                <c:formatCode>0.00</c:formatCode>
                <c:ptCount val="1"/>
                <c:pt idx="0">
                  <c:v>6.1515801330000004</c:v>
                </c:pt>
              </c:numCache>
            </c:numRef>
          </c:yVal>
          <c:bubbleSize>
            <c:numRef>
              <c:f>'[CII SME - Wave 13 and 14 report March 2024.xlsx]Opp. score by theme'!$E$7</c:f>
              <c:numCache>
                <c:formatCode>0.00</c:formatCode>
                <c:ptCount val="1"/>
                <c:pt idx="0">
                  <c:v>6.9319933540000003</c:v>
                </c:pt>
              </c:numCache>
            </c:numRef>
          </c:bubbleSize>
          <c:bubble3D val="0"/>
          <c:extLst>
            <c:ext xmlns:c16="http://schemas.microsoft.com/office/drawing/2014/chart" uri="{C3380CC4-5D6E-409C-BE32-E72D297353CC}">
              <c16:uniqueId val="{00000007-559E-4C75-967F-A63B481D8406}"/>
            </c:ext>
          </c:extLst>
        </c:ser>
        <c:ser>
          <c:idx val="4"/>
          <c:order val="4"/>
          <c:tx>
            <c:strRef>
              <c:f>'[CII SME - Wave 13 and 14 report March 2024.xlsx]Opp. score by theme'!$B$8</c:f>
              <c:strCache>
                <c:ptCount val="1"/>
                <c:pt idx="0">
                  <c:v>Ease</c:v>
                </c:pt>
              </c:strCache>
            </c:strRef>
          </c:tx>
          <c:spPr>
            <a:solidFill>
              <a:srgbClr val="92D1B3"/>
            </a:solidFill>
            <a:ln w="25400">
              <a:noFill/>
            </a:ln>
            <a:effectLst/>
          </c:spPr>
          <c:invertIfNegative val="0"/>
          <c:dLbls>
            <c:dLbl>
              <c:idx val="0"/>
              <c:layout>
                <c:manualLayout>
                  <c:x val="3.3340122705482006E-2"/>
                  <c:y val="6.154566088491599E-2"/>
                </c:manualLayout>
              </c:layout>
              <c:dLblPos val="r"/>
              <c:showLegendKey val="1"/>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8-559E-4C75-967F-A63B481D8406}"/>
                </c:ext>
              </c:extLst>
            </c:dLbl>
            <c:spPr>
              <a:noFill/>
              <a:ln>
                <a:noFill/>
              </a:ln>
              <a:effectLst/>
            </c:spPr>
            <c:txPr>
              <a:bodyPr rot="0" spcFirstLastPara="1" vertOverflow="ellipsis" vert="horz" wrap="square" lIns="38100" tIns="19050" rIns="38100" bIns="19050" anchor="ctr" anchorCtr="0">
                <a:spAutoFit/>
              </a:bodyPr>
              <a:lstStyle/>
              <a:p>
                <a:pPr algn="ctr">
                  <a:defRPr lang="en-GB"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b"/>
            <c:showLegendKey val="1"/>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'[CII SME - Wave 13 and 14 report March 2024.xlsx]Opp. score by theme'!$C$8</c:f>
              <c:numCache>
                <c:formatCode>0.00</c:formatCode>
                <c:ptCount val="1"/>
                <c:pt idx="0">
                  <c:v>6.628571429</c:v>
                </c:pt>
              </c:numCache>
            </c:numRef>
          </c:xVal>
          <c:yVal>
            <c:numRef>
              <c:f>'[CII SME - Wave 13 and 14 report March 2024.xlsx]Opp. score by theme'!$D$8</c:f>
              <c:numCache>
                <c:formatCode>0.00</c:formatCode>
                <c:ptCount val="1"/>
                <c:pt idx="0">
                  <c:v>6.694113776</c:v>
                </c:pt>
              </c:numCache>
            </c:numRef>
          </c:yVal>
          <c:bubbleSize>
            <c:numRef>
              <c:f>'[CII SME - Wave 13 and 14 report March 2024.xlsx]Opp. score by theme'!$E$8</c:f>
              <c:numCache>
                <c:formatCode>0.00</c:formatCode>
                <c:ptCount val="1"/>
                <c:pt idx="0">
                  <c:v>6.5630290809999998</c:v>
                </c:pt>
              </c:numCache>
            </c:numRef>
          </c:bubbleSize>
          <c:bubble3D val="0"/>
          <c:extLst>
            <c:ext xmlns:c16="http://schemas.microsoft.com/office/drawing/2014/chart" uri="{C3380CC4-5D6E-409C-BE32-E72D297353CC}">
              <c16:uniqueId val="{00000009-559E-4C75-967F-A63B481D8406}"/>
            </c:ext>
          </c:extLst>
        </c:ser>
        <c:ser>
          <c:idx val="5"/>
          <c:order val="5"/>
          <c:tx>
            <c:strRef>
              <c:f>'[CII SME - Wave 13 and 14 report March 2024.xlsx]Opp. score by theme'!$B$9</c:f>
              <c:strCache>
                <c:ptCount val="1"/>
                <c:pt idx="0">
                  <c:v>Protection</c:v>
                </c:pt>
              </c:strCache>
            </c:strRef>
          </c:tx>
          <c:spPr>
            <a:solidFill>
              <a:srgbClr val="E20613"/>
            </a:solidFill>
            <a:ln w="25400">
              <a:noFill/>
            </a:ln>
            <a:effectLst/>
          </c:spPr>
          <c:invertIfNegative val="0"/>
          <c:dLbls>
            <c:dLbl>
              <c:idx val="0"/>
              <c:layout>
                <c:manualLayout>
                  <c:x val="-0.2037111432499509"/>
                  <c:y val="-8.6964879705295345E-2"/>
                </c:manualLayout>
              </c:layout>
              <c:dLblPos val="r"/>
              <c:showLegendKey val="1"/>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A-559E-4C75-967F-A63B481D8406}"/>
                </c:ext>
              </c:extLst>
            </c:dLbl>
            <c:spPr>
              <a:noFill/>
              <a:ln>
                <a:noFill/>
              </a:ln>
              <a:effectLst/>
            </c:spPr>
            <c:txPr>
              <a:bodyPr rot="0" spcFirstLastPara="1" vertOverflow="ellipsis" vert="horz" wrap="square" lIns="38100" tIns="19050" rIns="38100" bIns="19050" anchor="ctr" anchorCtr="0">
                <a:spAutoFit/>
              </a:bodyPr>
              <a:lstStyle/>
              <a:p>
                <a:pPr algn="ctr">
                  <a:defRPr lang="en-GB"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t"/>
            <c:showLegendKey val="1"/>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'[CII SME - Wave 13 and 14 report March 2024.xlsx]Opp. score by theme'!$C$9</c:f>
              <c:numCache>
                <c:formatCode>0.00</c:formatCode>
                <c:ptCount val="1"/>
                <c:pt idx="0">
                  <c:v>6.5573333329999999</c:v>
                </c:pt>
              </c:numCache>
            </c:numRef>
          </c:xVal>
          <c:yVal>
            <c:numRef>
              <c:f>'[CII SME - Wave 13 and 14 report March 2024.xlsx]Opp. score by theme'!$D$9</c:f>
              <c:numCache>
                <c:formatCode>0.00</c:formatCode>
                <c:ptCount val="1"/>
                <c:pt idx="0">
                  <c:v>6.6146766799999996</c:v>
                </c:pt>
              </c:numCache>
            </c:numRef>
          </c:yVal>
          <c:bubbleSize>
            <c:numRef>
              <c:f>'[CII SME - Wave 13 and 14 report March 2024.xlsx]Opp. score by theme'!$E$9</c:f>
              <c:numCache>
                <c:formatCode>0.00</c:formatCode>
                <c:ptCount val="1"/>
                <c:pt idx="0">
                  <c:v>6.4999899870000002</c:v>
                </c:pt>
              </c:numCache>
            </c:numRef>
          </c:bubbleSize>
          <c:bubble3D val="0"/>
          <c:extLst>
            <c:ext xmlns:c16="http://schemas.microsoft.com/office/drawing/2014/chart" uri="{C3380CC4-5D6E-409C-BE32-E72D297353CC}">
              <c16:uniqueId val="{0000000B-559E-4C75-967F-A63B481D8406}"/>
            </c:ext>
          </c:extLst>
        </c:ser>
        <c:ser>
          <c:idx val="6"/>
          <c:order val="6"/>
          <c:tx>
            <c:strRef>
              <c:f>'[CII SME - Wave 13 and 14 report March 2024.xlsx]Opp. score by theme'!$B$10</c:f>
              <c:strCache>
                <c:ptCount val="1"/>
                <c:pt idx="0">
                  <c:v>Respect (claims)</c:v>
                </c:pt>
              </c:strCache>
            </c:strRef>
          </c:tx>
          <c:spPr>
            <a:solidFill>
              <a:srgbClr val="F9ED6F"/>
            </a:solidFill>
            <a:ln w="25400">
              <a:noFill/>
            </a:ln>
            <a:effectLst/>
          </c:spPr>
          <c:invertIfNegative val="0"/>
          <c:dLbls>
            <c:dLbl>
              <c:idx val="0"/>
              <c:layout>
                <c:manualLayout>
                  <c:x val="-0.32734593507041904"/>
                  <c:y val="-5.7859164401602825E-2"/>
                </c:manualLayout>
              </c:layout>
              <c:dLblPos val="r"/>
              <c:showLegendKey val="1"/>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C-559E-4C75-967F-A63B481D8406}"/>
                </c:ext>
              </c:extLst>
            </c:dLbl>
            <c:spPr>
              <a:noFill/>
              <a:ln>
                <a:noFill/>
              </a:ln>
              <a:effectLst/>
            </c:spPr>
            <c:txPr>
              <a:bodyPr rot="0" spcFirstLastPara="1" vertOverflow="ellipsis" vert="horz" wrap="square" lIns="38100" tIns="19050" rIns="38100" bIns="19050" anchor="ctr" anchorCtr="0">
                <a:spAutoFit/>
              </a:bodyPr>
              <a:lstStyle/>
              <a:p>
                <a:pPr algn="ctr">
                  <a:defRPr lang="en-GB"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t"/>
            <c:showLegendKey val="1"/>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'[CII SME - Wave 13 and 14 report March 2024.xlsx]Opp. score by theme'!$C$10</c:f>
              <c:numCache>
                <c:formatCode>0.00</c:formatCode>
                <c:ptCount val="1"/>
                <c:pt idx="0">
                  <c:v>5.9462055720000002</c:v>
                </c:pt>
              </c:numCache>
            </c:numRef>
          </c:xVal>
          <c:yVal>
            <c:numRef>
              <c:f>'[CII SME - Wave 13 and 14 report March 2024.xlsx]Opp. score by theme'!$D$10</c:f>
              <c:numCache>
                <c:formatCode>0.00</c:formatCode>
                <c:ptCount val="1"/>
                <c:pt idx="0">
                  <c:v>5.6187749440000001</c:v>
                </c:pt>
              </c:numCache>
            </c:numRef>
          </c:yVal>
          <c:bubbleSize>
            <c:numRef>
              <c:f>'[CII SME - Wave 13 and 14 report March 2024.xlsx]Opp. score by theme'!$E$10</c:f>
              <c:numCache>
                <c:formatCode>0.00</c:formatCode>
                <c:ptCount val="1"/>
                <c:pt idx="0">
                  <c:v>6.2736362000000003</c:v>
                </c:pt>
              </c:numCache>
            </c:numRef>
          </c:bubbleSize>
          <c:bubble3D val="0"/>
          <c:extLst>
            <c:ext xmlns:c16="http://schemas.microsoft.com/office/drawing/2014/chart" uri="{C3380CC4-5D6E-409C-BE32-E72D297353CC}">
              <c16:uniqueId val="{0000000D-559E-4C75-967F-A63B481D8406}"/>
            </c:ext>
          </c:extLst>
        </c:ser>
        <c:ser>
          <c:idx val="7"/>
          <c:order val="7"/>
          <c:tx>
            <c:strRef>
              <c:f>'[CII SME - Wave 13 and 14 report March 2024.xlsx]Opp. score by theme'!$B$11</c:f>
              <c:strCache>
                <c:ptCount val="1"/>
                <c:pt idx="0">
                  <c:v>Price</c:v>
                </c:pt>
              </c:strCache>
            </c:strRef>
          </c:tx>
          <c:spPr>
            <a:solidFill>
              <a:srgbClr val="F5A03D"/>
            </a:solidFill>
            <a:ln w="25400">
              <a:noFill/>
            </a:ln>
            <a:effectLst/>
          </c:spPr>
          <c:invertIfNegative val="0"/>
          <c:dLbls>
            <c:dLbl>
              <c:idx val="0"/>
              <c:layout>
                <c:manualLayout>
                  <c:x val="-0.26328026031446383"/>
                  <c:y val="-2.1053044526017878E-2"/>
                </c:manualLayout>
              </c:layout>
              <c:dLblPos val="r"/>
              <c:showLegendKey val="1"/>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E-559E-4C75-967F-A63B481D8406}"/>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l"/>
            <c:showLegendKey val="1"/>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'[CII SME - Wave 13 and 14 report March 2024.xlsx]Opp. score by theme'!$C$11</c:f>
              <c:numCache>
                <c:formatCode>0.00</c:formatCode>
                <c:ptCount val="1"/>
                <c:pt idx="0">
                  <c:v>5.5311111110000004</c:v>
                </c:pt>
              </c:numCache>
            </c:numRef>
          </c:xVal>
          <c:yVal>
            <c:numRef>
              <c:f>'[CII SME - Wave 13 and 14 report March 2024.xlsx]Opp. score by theme'!$D$11</c:f>
              <c:numCache>
                <c:formatCode>0.00</c:formatCode>
                <c:ptCount val="1"/>
                <c:pt idx="0">
                  <c:v>5.1233808840000004</c:v>
                </c:pt>
              </c:numCache>
            </c:numRef>
          </c:yVal>
          <c:bubbleSize>
            <c:numRef>
              <c:f>'[CII SME - Wave 13 and 14 report March 2024.xlsx]Opp. score by theme'!$E$11</c:f>
              <c:numCache>
                <c:formatCode>0.00</c:formatCode>
                <c:ptCount val="1"/>
                <c:pt idx="0">
                  <c:v>5.9388413379999996</c:v>
                </c:pt>
              </c:numCache>
            </c:numRef>
          </c:bubbleSize>
          <c:bubble3D val="0"/>
          <c:extLst>
            <c:ext xmlns:c16="http://schemas.microsoft.com/office/drawing/2014/chart" uri="{C3380CC4-5D6E-409C-BE32-E72D297353CC}">
              <c16:uniqueId val="{0000000F-559E-4C75-967F-A63B481D8406}"/>
            </c:ext>
          </c:extLst>
        </c:ser>
        <c:ser>
          <c:idx val="8"/>
          <c:order val="8"/>
          <c:tx>
            <c:strRef>
              <c:f>'[CII SME - Wave 13 and 14 report March 2024.xlsx]Opp. score by theme'!$B$12</c:f>
              <c:strCache>
                <c:ptCount val="1"/>
                <c:pt idx="0">
                  <c:v>Relationship</c:v>
                </c:pt>
              </c:strCache>
            </c:strRef>
          </c:tx>
          <c:spPr>
            <a:solidFill>
              <a:schemeClr val="tx1"/>
            </a:solidFill>
            <a:ln w="25400">
              <a:noFill/>
            </a:ln>
            <a:effectLst/>
          </c:spPr>
          <c:invertIfNegative val="0"/>
          <c:dLbls>
            <c:dLbl>
              <c:idx val="0"/>
              <c:layout>
                <c:manualLayout>
                  <c:x val="-0.24581286172036071"/>
                  <c:y val="6.4975481267688512E-2"/>
                </c:manualLayout>
              </c:layout>
              <c:dLblPos val="r"/>
              <c:showLegendKey val="1"/>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0-559E-4C75-967F-A63B481D8406}"/>
                </c:ext>
              </c:extLst>
            </c:dLbl>
            <c:spPr>
              <a:noFill/>
              <a:ln>
                <a:noFill/>
              </a:ln>
              <a:effectLst/>
            </c:spPr>
            <c:txPr>
              <a:bodyPr rot="0" spcFirstLastPara="1" vertOverflow="ellipsis" vert="horz" wrap="square" lIns="38100" tIns="19050" rIns="38100" bIns="19050" anchor="ctr" anchorCtr="0">
                <a:spAutoFit/>
              </a:bodyPr>
              <a:lstStyle/>
              <a:p>
                <a:pPr algn="ctr">
                  <a:defRPr lang="en-GB"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l"/>
            <c:showLegendKey val="1"/>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'[CII SME - Wave 13 and 14 report March 2024.xlsx]Opp. score by theme'!$C$12</c:f>
              <c:numCache>
                <c:formatCode>0.00</c:formatCode>
                <c:ptCount val="1"/>
                <c:pt idx="0">
                  <c:v>5.2133333329999996</c:v>
                </c:pt>
              </c:numCache>
            </c:numRef>
          </c:xVal>
          <c:yVal>
            <c:numRef>
              <c:f>'[CII SME - Wave 13 and 14 report March 2024.xlsx]Opp. score by theme'!$D$12</c:f>
              <c:numCache>
                <c:formatCode>0.00</c:formatCode>
                <c:ptCount val="1"/>
                <c:pt idx="0">
                  <c:v>5.0746854130000001</c:v>
                </c:pt>
              </c:numCache>
            </c:numRef>
          </c:yVal>
          <c:bubbleSize>
            <c:numRef>
              <c:f>'[CII SME - Wave 13 and 14 report March 2024.xlsx]Opp. score by theme'!$E$12</c:f>
              <c:numCache>
                <c:formatCode>0.00</c:formatCode>
                <c:ptCount val="1"/>
                <c:pt idx="0">
                  <c:v>5.351981254</c:v>
                </c:pt>
              </c:numCache>
            </c:numRef>
          </c:bubbleSize>
          <c:bubble3D val="0"/>
          <c:extLst>
            <c:ext xmlns:c16="http://schemas.microsoft.com/office/drawing/2014/chart" uri="{C3380CC4-5D6E-409C-BE32-E72D297353CC}">
              <c16:uniqueId val="{00000011-559E-4C75-967F-A63B481D8406}"/>
            </c:ext>
          </c:extLst>
        </c:ser>
        <c:dLbls>
          <c:showLegendKey val="0"/>
          <c:showVal val="0"/>
          <c:showCatName val="0"/>
          <c:showSerName val="0"/>
          <c:showPercent val="0"/>
          <c:showBubbleSize val="0"/>
        </c:dLbls>
        <c:bubbleScale val="60"/>
        <c:showNegBubbles val="0"/>
        <c:axId val="563754712"/>
        <c:axId val="563755104"/>
      </c:bubbleChart>
      <c:valAx>
        <c:axId val="563754712"/>
        <c:scaling>
          <c:orientation val="minMax"/>
          <c:max val="10"/>
          <c:min val="0"/>
        </c:scaling>
        <c:delete val="1"/>
        <c:axPos val="b"/>
        <c:numFmt formatCode="0.00" sourceLinked="1"/>
        <c:majorTickMark val="out"/>
        <c:minorTickMark val="none"/>
        <c:tickLblPos val="nextTo"/>
        <c:crossAx val="563755104"/>
        <c:crosses val="autoZero"/>
        <c:crossBetween val="midCat"/>
      </c:valAx>
      <c:valAx>
        <c:axId val="563755104"/>
        <c:scaling>
          <c:orientation val="minMax"/>
          <c:max val="10"/>
        </c:scaling>
        <c:delete val="1"/>
        <c:axPos val="l"/>
        <c:numFmt formatCode="0.00" sourceLinked="1"/>
        <c:majorTickMark val="out"/>
        <c:minorTickMark val="none"/>
        <c:tickLblPos val="nextTo"/>
        <c:crossAx val="563754712"/>
        <c:crosses val="autoZero"/>
        <c:crossBetween val="midCat"/>
      </c:valAx>
      <c:spPr>
        <a:noFill/>
        <a:ln>
          <a:solidFill>
            <a:schemeClr val="tx1"/>
          </a:solid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en-US" sz="1200" b="1" i="0" u="none" strike="noStrike" kern="1200" spc="0" baseline="0" dirty="0">
                <a:solidFill>
                  <a:schemeClr val="bg2"/>
                </a:solidFill>
                <a:latin typeface="+mj-lt"/>
                <a:ea typeface="+mn-ea"/>
                <a:cs typeface="Calibri Light" panose="020F0302020204030204" pitchFamily="34" charset="0"/>
              </a:defRPr>
            </a:pPr>
            <a:r>
              <a:rPr lang="en-US" sz="1200" b="1" i="0" u="none" strike="noStrike" kern="1200" spc="0" baseline="0">
                <a:solidFill>
                  <a:schemeClr val="bg2"/>
                </a:solidFill>
                <a:latin typeface="+mj-lt"/>
                <a:ea typeface="+mn-ea"/>
                <a:cs typeface="Calibri Light" panose="020F0302020204030204" pitchFamily="34" charset="0"/>
              </a:rPr>
              <a:t>Consumer 2021 – wave 8&amp;9 </a:t>
            </a:r>
          </a:p>
        </c:rich>
      </c:tx>
      <c:overlay val="0"/>
      <c:spPr>
        <a:noFill/>
        <a:ln>
          <a:noFill/>
        </a:ln>
        <a:effectLst/>
      </c:spPr>
    </c:title>
    <c:autoTitleDeleted val="0"/>
    <c:plotArea>
      <c:layout>
        <c:manualLayout>
          <c:layoutTarget val="inner"/>
          <c:xMode val="edge"/>
          <c:yMode val="edge"/>
          <c:x val="0.41054934654543535"/>
          <c:y val="0.15600048869994501"/>
          <c:w val="0.55069560185185185"/>
          <c:h val="0.79132097555972358"/>
        </c:manualLayout>
      </c:layout>
      <c:barChart>
        <c:barDir val="bar"/>
        <c:grouping val="clustered"/>
        <c:varyColors val="0"/>
        <c:ser>
          <c:idx val="2"/>
          <c:order val="0"/>
          <c:tx>
            <c:strRef>
              <c:f>Sheet1!$D$1</c:f>
              <c:strCache>
                <c:ptCount val="1"/>
                <c:pt idx="0">
                  <c:v>Opportunity score</c:v>
                </c:pt>
              </c:strCache>
            </c:strRef>
          </c:tx>
          <c:spPr>
            <a:solidFill>
              <a:srgbClr val="008265"/>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j-lt"/>
                    <a:ea typeface="+mn-ea"/>
                    <a:cs typeface="Calibri Light" panose="020F03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Loyalty</c:v>
                </c:pt>
                <c:pt idx="1">
                  <c:v>Confidence</c:v>
                </c:pt>
                <c:pt idx="2">
                  <c:v>Protection</c:v>
                </c:pt>
                <c:pt idx="3">
                  <c:v>Speed (claims)</c:v>
                </c:pt>
                <c:pt idx="4">
                  <c:v>Price</c:v>
                </c:pt>
                <c:pt idx="5">
                  <c:v>Ease</c:v>
                </c:pt>
                <c:pt idx="6">
                  <c:v>Respect (claims)</c:v>
                </c:pt>
                <c:pt idx="7">
                  <c:v>Control (claims)</c:v>
                </c:pt>
                <c:pt idx="8">
                  <c:v>Relationship</c:v>
                </c:pt>
              </c:strCache>
            </c:strRef>
          </c:cat>
          <c:val>
            <c:numRef>
              <c:f>Sheet1!$D$2:$D$10</c:f>
              <c:numCache>
                <c:formatCode>0.00</c:formatCode>
                <c:ptCount val="9"/>
                <c:pt idx="0">
                  <c:v>9.1577256840000008</c:v>
                </c:pt>
                <c:pt idx="1">
                  <c:v>7.7023138839999996</c:v>
                </c:pt>
                <c:pt idx="2">
                  <c:v>6.3085436389999998</c:v>
                </c:pt>
                <c:pt idx="3">
                  <c:v>6.1729293199999997</c:v>
                </c:pt>
                <c:pt idx="4">
                  <c:v>6.1601879740000003</c:v>
                </c:pt>
                <c:pt idx="5">
                  <c:v>6.1518381450000001</c:v>
                </c:pt>
                <c:pt idx="6">
                  <c:v>5.4690637479999999</c:v>
                </c:pt>
                <c:pt idx="7">
                  <c:v>4.0266083889999997</c:v>
                </c:pt>
                <c:pt idx="8">
                  <c:v>3.9782351450000002</c:v>
                </c:pt>
              </c:numCache>
            </c:numRef>
          </c:val>
          <c:extLst>
            <c:ext xmlns:c16="http://schemas.microsoft.com/office/drawing/2014/chart" uri="{C3380CC4-5D6E-409C-BE32-E72D297353CC}">
              <c16:uniqueId val="{00000000-5EF6-43E8-A1DE-A10355AEC4A1}"/>
            </c:ext>
          </c:extLst>
        </c:ser>
        <c:dLbls>
          <c:dLblPos val="outEnd"/>
          <c:showLegendKey val="0"/>
          <c:showVal val="1"/>
          <c:showCatName val="0"/>
          <c:showSerName val="0"/>
          <c:showPercent val="0"/>
          <c:showBubbleSize val="0"/>
        </c:dLbls>
        <c:gapWidth val="80"/>
        <c:axId val="212916224"/>
        <c:axId val="174246720"/>
      </c:barChart>
      <c:catAx>
        <c:axId val="21291622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j-lt"/>
                <a:ea typeface="+mn-ea"/>
                <a:cs typeface="Calibri Light" panose="020F0302020204030204" pitchFamily="34" charset="0"/>
              </a:defRPr>
            </a:pPr>
            <a:endParaRPr lang="en-US"/>
          </a:p>
        </c:txPr>
        <c:crossAx val="174246720"/>
        <c:crosses val="autoZero"/>
        <c:auto val="1"/>
        <c:lblAlgn val="ctr"/>
        <c:lblOffset val="100"/>
        <c:noMultiLvlLbl val="0"/>
      </c:catAx>
      <c:valAx>
        <c:axId val="174246720"/>
        <c:scaling>
          <c:orientation val="minMax"/>
        </c:scaling>
        <c:delete val="1"/>
        <c:axPos val="t"/>
        <c:numFmt formatCode="0.00" sourceLinked="1"/>
        <c:majorTickMark val="out"/>
        <c:minorTickMark val="none"/>
        <c:tickLblPos val="nextTo"/>
        <c:crossAx val="212916224"/>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latin typeface="Calibri Light" panose="020F0302020204030204" pitchFamily="34" charset="0"/>
          <a:cs typeface="Calibri Light" panose="020F0302020204030204" pitchFamily="34" charset="0"/>
        </a:defRPr>
      </a:pPr>
      <a:endParaRPr lang="en-US"/>
    </a:p>
  </c:txPr>
  <c:externalData r:id="rId1">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spc="0" baseline="0">
                <a:solidFill>
                  <a:schemeClr val="accent4"/>
                </a:solidFill>
                <a:latin typeface="Calibri Light" panose="020F0302020204030204" pitchFamily="34" charset="0"/>
                <a:ea typeface="+mn-ea"/>
                <a:cs typeface="Calibri Light" panose="020F0302020204030204" pitchFamily="34" charset="0"/>
              </a:defRPr>
            </a:pPr>
            <a:r>
              <a:rPr lang="en-US" sz="1200" b="1">
                <a:solidFill>
                  <a:schemeClr val="accent4"/>
                </a:solidFill>
                <a:latin typeface="+mj-lt"/>
              </a:rPr>
              <a:t>SME 2021</a:t>
            </a:r>
            <a:r>
              <a:rPr lang="en-US" sz="1200" b="1" baseline="0">
                <a:solidFill>
                  <a:schemeClr val="accent4"/>
                </a:solidFill>
                <a:latin typeface="+mj-lt"/>
              </a:rPr>
              <a:t> - </a:t>
            </a:r>
            <a:r>
              <a:rPr lang="en-US" sz="1200" b="1">
                <a:solidFill>
                  <a:schemeClr val="accent4"/>
                </a:solidFill>
                <a:latin typeface="+mj-lt"/>
              </a:rPr>
              <a:t>wave 8&amp;9</a:t>
            </a:r>
          </a:p>
        </c:rich>
      </c:tx>
      <c:overlay val="0"/>
      <c:spPr>
        <a:noFill/>
        <a:ln>
          <a:noFill/>
        </a:ln>
        <a:effectLst/>
      </c:spPr>
    </c:title>
    <c:autoTitleDeleted val="0"/>
    <c:plotArea>
      <c:layout>
        <c:manualLayout>
          <c:layoutTarget val="inner"/>
          <c:xMode val="edge"/>
          <c:yMode val="edge"/>
          <c:x val="0.35336740041928721"/>
          <c:y val="0.16326347456818216"/>
          <c:w val="0.56889812789123462"/>
          <c:h val="0.78361136262429942"/>
        </c:manualLayout>
      </c:layout>
      <c:barChart>
        <c:barDir val="bar"/>
        <c:grouping val="clustered"/>
        <c:varyColors val="0"/>
        <c:ser>
          <c:idx val="2"/>
          <c:order val="0"/>
          <c:tx>
            <c:strRef>
              <c:f>Sheet1!$D$1</c:f>
              <c:strCache>
                <c:ptCount val="1"/>
                <c:pt idx="0">
                  <c:v>Opportunity score</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Headings)"/>
                    <a:ea typeface="+mn-ea"/>
                    <a:cs typeface="Calibri Light" panose="020F03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Loyalty</c:v>
                </c:pt>
                <c:pt idx="1">
                  <c:v>Confidence</c:v>
                </c:pt>
                <c:pt idx="2">
                  <c:v>Ease</c:v>
                </c:pt>
                <c:pt idx="3">
                  <c:v>Protection</c:v>
                </c:pt>
                <c:pt idx="4">
                  <c:v>Control (claims)</c:v>
                </c:pt>
                <c:pt idx="5">
                  <c:v>Price</c:v>
                </c:pt>
                <c:pt idx="6">
                  <c:v>Relationship</c:v>
                </c:pt>
                <c:pt idx="7">
                  <c:v>Speed (claims)</c:v>
                </c:pt>
                <c:pt idx="8">
                  <c:v>Respect (claims)</c:v>
                </c:pt>
              </c:strCache>
            </c:strRef>
          </c:cat>
          <c:val>
            <c:numRef>
              <c:f>Sheet1!$D$2:$D$10</c:f>
              <c:numCache>
                <c:formatCode>0.00</c:formatCode>
                <c:ptCount val="9"/>
                <c:pt idx="0">
                  <c:v>7.2419080710000001</c:v>
                </c:pt>
                <c:pt idx="1">
                  <c:v>6.6773481099999996</c:v>
                </c:pt>
                <c:pt idx="2">
                  <c:v>5.856703585</c:v>
                </c:pt>
                <c:pt idx="3">
                  <c:v>5.6911816799999997</c:v>
                </c:pt>
                <c:pt idx="4">
                  <c:v>5.1204033649999996</c:v>
                </c:pt>
                <c:pt idx="5">
                  <c:v>5.0467634070000003</c:v>
                </c:pt>
                <c:pt idx="6">
                  <c:v>4.6275201560000001</c:v>
                </c:pt>
                <c:pt idx="7">
                  <c:v>4.4936238289999997</c:v>
                </c:pt>
                <c:pt idx="8">
                  <c:v>4.3811706600000004</c:v>
                </c:pt>
              </c:numCache>
            </c:numRef>
          </c:val>
          <c:extLst>
            <c:ext xmlns:c16="http://schemas.microsoft.com/office/drawing/2014/chart" uri="{C3380CC4-5D6E-409C-BE32-E72D297353CC}">
              <c16:uniqueId val="{00000000-28BB-4E99-BF0C-039DC0A91423}"/>
            </c:ext>
          </c:extLst>
        </c:ser>
        <c:dLbls>
          <c:dLblPos val="outEnd"/>
          <c:showLegendKey val="0"/>
          <c:showVal val="1"/>
          <c:showCatName val="0"/>
          <c:showSerName val="0"/>
          <c:showPercent val="0"/>
          <c:showBubbleSize val="0"/>
        </c:dLbls>
        <c:gapWidth val="80"/>
        <c:axId val="111805440"/>
        <c:axId val="174248448"/>
      </c:barChart>
      <c:catAx>
        <c:axId val="1118054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Headings)"/>
                <a:ea typeface="+mn-ea"/>
                <a:cs typeface="Calibri Light" panose="020F0302020204030204" pitchFamily="34" charset="0"/>
              </a:defRPr>
            </a:pPr>
            <a:endParaRPr lang="en-US"/>
          </a:p>
        </c:txPr>
        <c:crossAx val="174248448"/>
        <c:crosses val="autoZero"/>
        <c:auto val="1"/>
        <c:lblAlgn val="ctr"/>
        <c:lblOffset val="100"/>
        <c:noMultiLvlLbl val="0"/>
      </c:catAx>
      <c:valAx>
        <c:axId val="174248448"/>
        <c:scaling>
          <c:orientation val="minMax"/>
          <c:max val="10"/>
        </c:scaling>
        <c:delete val="1"/>
        <c:axPos val="t"/>
        <c:numFmt formatCode="0.00" sourceLinked="1"/>
        <c:majorTickMark val="out"/>
        <c:minorTickMark val="none"/>
        <c:tickLblPos val="nextTo"/>
        <c:crossAx val="111805440"/>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latin typeface="Calibri Light" panose="020F0302020204030204" pitchFamily="34" charset="0"/>
          <a:cs typeface="Calibri Light" panose="020F0302020204030204" pitchFamily="34" charset="0"/>
        </a:defRPr>
      </a:pPr>
      <a:endParaRPr lang="en-US"/>
    </a:p>
  </c:txPr>
  <c:externalData r:id="rId1">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en-US" sz="1200" b="1" i="0" u="none" strike="noStrike" kern="1200" spc="0" baseline="0" dirty="0">
                <a:solidFill>
                  <a:schemeClr val="bg2"/>
                </a:solidFill>
                <a:latin typeface="+mj-lt"/>
                <a:ea typeface="+mn-ea"/>
                <a:cs typeface="Calibri Light" panose="020F0302020204030204" pitchFamily="34" charset="0"/>
              </a:defRPr>
            </a:pPr>
            <a:r>
              <a:rPr lang="en-US" sz="1200" b="1" i="0" u="none" strike="noStrike" kern="1200" spc="0" baseline="0">
                <a:solidFill>
                  <a:schemeClr val="bg2"/>
                </a:solidFill>
                <a:latin typeface="+mj-lt"/>
                <a:ea typeface="+mn-ea"/>
                <a:cs typeface="Calibri Light" panose="020F0302020204030204" pitchFamily="34" charset="0"/>
              </a:rPr>
              <a:t>Consumer 2021 – wave 7&amp;8 </a:t>
            </a:r>
          </a:p>
        </c:rich>
      </c:tx>
      <c:overlay val="0"/>
      <c:spPr>
        <a:noFill/>
        <a:ln>
          <a:noFill/>
        </a:ln>
        <a:effectLst/>
      </c:spPr>
    </c:title>
    <c:autoTitleDeleted val="0"/>
    <c:plotArea>
      <c:layout>
        <c:manualLayout>
          <c:layoutTarget val="inner"/>
          <c:xMode val="edge"/>
          <c:yMode val="edge"/>
          <c:x val="0.41054934654543535"/>
          <c:y val="0.15600048869994501"/>
          <c:w val="0.48803718730757895"/>
          <c:h val="0.79132097555972358"/>
        </c:manualLayout>
      </c:layout>
      <c:barChart>
        <c:barDir val="bar"/>
        <c:grouping val="clustered"/>
        <c:varyColors val="0"/>
        <c:ser>
          <c:idx val="2"/>
          <c:order val="0"/>
          <c:tx>
            <c:strRef>
              <c:f>Sheet1!$D$1</c:f>
              <c:strCache>
                <c:ptCount val="1"/>
                <c:pt idx="0">
                  <c:v>Opportunity score</c:v>
                </c:pt>
              </c:strCache>
            </c:strRef>
          </c:tx>
          <c:spPr>
            <a:solidFill>
              <a:srgbClr val="008265"/>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j-lt"/>
                    <a:ea typeface="+mn-ea"/>
                    <a:cs typeface="Calibri Light" panose="020F03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Loyalty</c:v>
                </c:pt>
                <c:pt idx="1">
                  <c:v>Confidence</c:v>
                </c:pt>
                <c:pt idx="2">
                  <c:v>Protection</c:v>
                </c:pt>
                <c:pt idx="3">
                  <c:v>Ease</c:v>
                </c:pt>
                <c:pt idx="4">
                  <c:v>Price</c:v>
                </c:pt>
                <c:pt idx="5">
                  <c:v>Respect (claims)</c:v>
                </c:pt>
                <c:pt idx="6">
                  <c:v>Speed (claims)</c:v>
                </c:pt>
                <c:pt idx="7">
                  <c:v>Relationship</c:v>
                </c:pt>
                <c:pt idx="8">
                  <c:v>Control (claims)</c:v>
                </c:pt>
              </c:strCache>
            </c:strRef>
          </c:cat>
          <c:val>
            <c:numRef>
              <c:f>Sheet1!$D$2:$D$10</c:f>
              <c:numCache>
                <c:formatCode>0.00</c:formatCode>
                <c:ptCount val="9"/>
                <c:pt idx="0">
                  <c:v>8.847707368</c:v>
                </c:pt>
                <c:pt idx="1">
                  <c:v>7.0584083870000001</c:v>
                </c:pt>
                <c:pt idx="2">
                  <c:v>5.8742931729999999</c:v>
                </c:pt>
                <c:pt idx="3">
                  <c:v>5.8581865239999997</c:v>
                </c:pt>
                <c:pt idx="4">
                  <c:v>5.4221660030000001</c:v>
                </c:pt>
                <c:pt idx="5">
                  <c:v>4.3282711440000003</c:v>
                </c:pt>
                <c:pt idx="6">
                  <c:v>4.288829722</c:v>
                </c:pt>
                <c:pt idx="7">
                  <c:v>3.6944713920000001</c:v>
                </c:pt>
                <c:pt idx="8">
                  <c:v>2.5138983819999998</c:v>
                </c:pt>
              </c:numCache>
            </c:numRef>
          </c:val>
          <c:extLst>
            <c:ext xmlns:c16="http://schemas.microsoft.com/office/drawing/2014/chart" uri="{C3380CC4-5D6E-409C-BE32-E72D297353CC}">
              <c16:uniqueId val="{00000000-29D6-4D65-BE38-F86425DE4DEA}"/>
            </c:ext>
          </c:extLst>
        </c:ser>
        <c:dLbls>
          <c:dLblPos val="outEnd"/>
          <c:showLegendKey val="0"/>
          <c:showVal val="1"/>
          <c:showCatName val="0"/>
          <c:showSerName val="0"/>
          <c:showPercent val="0"/>
          <c:showBubbleSize val="0"/>
        </c:dLbls>
        <c:gapWidth val="80"/>
        <c:axId val="212916224"/>
        <c:axId val="174246720"/>
      </c:barChart>
      <c:catAx>
        <c:axId val="21291622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j-lt"/>
                <a:ea typeface="+mn-ea"/>
                <a:cs typeface="Calibri Light" panose="020F0302020204030204" pitchFamily="34" charset="0"/>
              </a:defRPr>
            </a:pPr>
            <a:endParaRPr lang="en-US"/>
          </a:p>
        </c:txPr>
        <c:crossAx val="174246720"/>
        <c:crosses val="autoZero"/>
        <c:auto val="1"/>
        <c:lblAlgn val="ctr"/>
        <c:lblOffset val="100"/>
        <c:noMultiLvlLbl val="0"/>
      </c:catAx>
      <c:valAx>
        <c:axId val="174246720"/>
        <c:scaling>
          <c:orientation val="minMax"/>
        </c:scaling>
        <c:delete val="1"/>
        <c:axPos val="t"/>
        <c:numFmt formatCode="0.00" sourceLinked="1"/>
        <c:majorTickMark val="out"/>
        <c:minorTickMark val="none"/>
        <c:tickLblPos val="nextTo"/>
        <c:crossAx val="212916224"/>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latin typeface="Calibri Light" panose="020F0302020204030204" pitchFamily="34" charset="0"/>
          <a:cs typeface="Calibri Light" panose="020F0302020204030204" pitchFamily="34" charset="0"/>
        </a:defRPr>
      </a:pPr>
      <a:endParaRPr lang="en-US"/>
    </a:p>
  </c:txPr>
  <c:externalData r:id="rId1">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spc="0" baseline="0">
                <a:solidFill>
                  <a:schemeClr val="accent4"/>
                </a:solidFill>
                <a:latin typeface="Calibri Light" panose="020F0302020204030204" pitchFamily="34" charset="0"/>
                <a:ea typeface="+mn-ea"/>
                <a:cs typeface="Calibri Light" panose="020F0302020204030204" pitchFamily="34" charset="0"/>
              </a:defRPr>
            </a:pPr>
            <a:r>
              <a:rPr lang="en-US" sz="1200" b="1">
                <a:solidFill>
                  <a:schemeClr val="accent4"/>
                </a:solidFill>
                <a:latin typeface="+mj-lt"/>
              </a:rPr>
              <a:t>SME 2021 – wave 7&amp;8</a:t>
            </a:r>
          </a:p>
        </c:rich>
      </c:tx>
      <c:overlay val="0"/>
      <c:spPr>
        <a:noFill/>
        <a:ln>
          <a:noFill/>
        </a:ln>
        <a:effectLst/>
      </c:spPr>
    </c:title>
    <c:autoTitleDeleted val="0"/>
    <c:plotArea>
      <c:layout>
        <c:manualLayout>
          <c:layoutTarget val="inner"/>
          <c:xMode val="edge"/>
          <c:yMode val="edge"/>
          <c:x val="0.31306097003303446"/>
          <c:y val="0.16326347456818216"/>
          <c:w val="0.56535199830088112"/>
          <c:h val="0.78361136262429942"/>
        </c:manualLayout>
      </c:layout>
      <c:barChart>
        <c:barDir val="bar"/>
        <c:grouping val="clustered"/>
        <c:varyColors val="0"/>
        <c:ser>
          <c:idx val="2"/>
          <c:order val="0"/>
          <c:tx>
            <c:strRef>
              <c:f>Sheet1!$D$1</c:f>
              <c:strCache>
                <c:ptCount val="1"/>
                <c:pt idx="0">
                  <c:v>Opportunity score</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Headings)"/>
                    <a:ea typeface="+mn-ea"/>
                    <a:cs typeface="Calibri Light" panose="020F03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Loyalty</c:v>
                </c:pt>
                <c:pt idx="1">
                  <c:v>Confidence</c:v>
                </c:pt>
                <c:pt idx="2">
                  <c:v>Ease</c:v>
                </c:pt>
                <c:pt idx="3">
                  <c:v>Protection</c:v>
                </c:pt>
                <c:pt idx="4">
                  <c:v>Price</c:v>
                </c:pt>
                <c:pt idx="5">
                  <c:v>Relationship</c:v>
                </c:pt>
                <c:pt idx="6">
                  <c:v>Speed (claims)</c:v>
                </c:pt>
                <c:pt idx="7">
                  <c:v>Respect (claims)</c:v>
                </c:pt>
                <c:pt idx="8">
                  <c:v>Control (claims)</c:v>
                </c:pt>
              </c:strCache>
            </c:strRef>
          </c:cat>
          <c:val>
            <c:numRef>
              <c:f>Sheet1!$D$2:$D$10</c:f>
              <c:numCache>
                <c:formatCode>0.00</c:formatCode>
                <c:ptCount val="9"/>
                <c:pt idx="0">
                  <c:v>6.2349483399999999</c:v>
                </c:pt>
                <c:pt idx="1">
                  <c:v>6.0798925290000003</c:v>
                </c:pt>
                <c:pt idx="2">
                  <c:v>5.4731318629999999</c:v>
                </c:pt>
                <c:pt idx="3">
                  <c:v>5.4115668960000001</c:v>
                </c:pt>
                <c:pt idx="4">
                  <c:v>4.9270879799999996</c:v>
                </c:pt>
                <c:pt idx="5">
                  <c:v>4.3641166340000002</c:v>
                </c:pt>
                <c:pt idx="6">
                  <c:v>4.1014956180000004</c:v>
                </c:pt>
                <c:pt idx="7">
                  <c:v>4.081868837</c:v>
                </c:pt>
                <c:pt idx="8">
                  <c:v>3.7970485979999999</c:v>
                </c:pt>
              </c:numCache>
            </c:numRef>
          </c:val>
          <c:extLst>
            <c:ext xmlns:c16="http://schemas.microsoft.com/office/drawing/2014/chart" uri="{C3380CC4-5D6E-409C-BE32-E72D297353CC}">
              <c16:uniqueId val="{00000000-3BA5-4386-AE3B-1E653471E36E}"/>
            </c:ext>
          </c:extLst>
        </c:ser>
        <c:dLbls>
          <c:dLblPos val="outEnd"/>
          <c:showLegendKey val="0"/>
          <c:showVal val="1"/>
          <c:showCatName val="0"/>
          <c:showSerName val="0"/>
          <c:showPercent val="0"/>
          <c:showBubbleSize val="0"/>
        </c:dLbls>
        <c:gapWidth val="80"/>
        <c:axId val="111805440"/>
        <c:axId val="174248448"/>
      </c:barChart>
      <c:catAx>
        <c:axId val="1118054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Headings)"/>
                <a:ea typeface="+mn-ea"/>
                <a:cs typeface="Calibri Light" panose="020F0302020204030204" pitchFamily="34" charset="0"/>
              </a:defRPr>
            </a:pPr>
            <a:endParaRPr lang="en-US"/>
          </a:p>
        </c:txPr>
        <c:crossAx val="174248448"/>
        <c:crosses val="autoZero"/>
        <c:auto val="1"/>
        <c:lblAlgn val="ctr"/>
        <c:lblOffset val="100"/>
        <c:noMultiLvlLbl val="0"/>
      </c:catAx>
      <c:valAx>
        <c:axId val="174248448"/>
        <c:scaling>
          <c:orientation val="minMax"/>
          <c:max val="10"/>
        </c:scaling>
        <c:delete val="1"/>
        <c:axPos val="t"/>
        <c:numFmt formatCode="0.00" sourceLinked="1"/>
        <c:majorTickMark val="out"/>
        <c:minorTickMark val="none"/>
        <c:tickLblPos val="nextTo"/>
        <c:crossAx val="111805440"/>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latin typeface="Calibri Light" panose="020F0302020204030204" pitchFamily="34" charset="0"/>
          <a:cs typeface="Calibri Light" panose="020F0302020204030204" pitchFamily="34" charset="0"/>
        </a:defRPr>
      </a:pPr>
      <a:endParaRPr lang="en-US"/>
    </a:p>
  </c:txPr>
  <c:externalData r:id="rId1">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en-US" sz="1200" b="1" i="0" u="none" strike="noStrike" kern="1200" spc="0" baseline="0" dirty="0">
                <a:solidFill>
                  <a:schemeClr val="bg2"/>
                </a:solidFill>
                <a:latin typeface="+mj-lt"/>
                <a:ea typeface="+mn-ea"/>
                <a:cs typeface="Calibri Light" panose="020F0302020204030204" pitchFamily="34" charset="0"/>
              </a:defRPr>
            </a:pPr>
            <a:r>
              <a:rPr lang="en-US" sz="1200" b="1" i="0" u="none" strike="noStrike" kern="1200" spc="0" baseline="0">
                <a:solidFill>
                  <a:schemeClr val="bg2"/>
                </a:solidFill>
                <a:latin typeface="+mj-lt"/>
                <a:ea typeface="+mn-ea"/>
                <a:cs typeface="Calibri Light" panose="020F0302020204030204" pitchFamily="34" charset="0"/>
              </a:rPr>
              <a:t>Consumer – wave 9&amp;10 Dec 2021 &amp; July 2022 </a:t>
            </a:r>
          </a:p>
        </c:rich>
      </c:tx>
      <c:overlay val="0"/>
      <c:spPr>
        <a:noFill/>
        <a:ln>
          <a:noFill/>
        </a:ln>
        <a:effectLst/>
      </c:spPr>
    </c:title>
    <c:autoTitleDeleted val="0"/>
    <c:plotArea>
      <c:layout>
        <c:manualLayout>
          <c:layoutTarget val="inner"/>
          <c:xMode val="edge"/>
          <c:yMode val="edge"/>
          <c:x val="0.41054934654543535"/>
          <c:y val="0.15600048869994501"/>
          <c:w val="0.53528900970470517"/>
          <c:h val="0.79132097555972358"/>
        </c:manualLayout>
      </c:layout>
      <c:barChart>
        <c:barDir val="bar"/>
        <c:grouping val="clustered"/>
        <c:varyColors val="0"/>
        <c:ser>
          <c:idx val="2"/>
          <c:order val="0"/>
          <c:tx>
            <c:strRef>
              <c:f>Sheet1!$D$1</c:f>
              <c:strCache>
                <c:ptCount val="1"/>
                <c:pt idx="0">
                  <c:v>Opportunity score</c:v>
                </c:pt>
              </c:strCache>
            </c:strRef>
          </c:tx>
          <c:spPr>
            <a:solidFill>
              <a:srgbClr val="008265"/>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j-lt"/>
                    <a:ea typeface="+mn-ea"/>
                    <a:cs typeface="Calibri Light" panose="020F03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Loyalty</c:v>
                </c:pt>
                <c:pt idx="1">
                  <c:v>Confidence</c:v>
                </c:pt>
                <c:pt idx="2">
                  <c:v>Speed (claims)</c:v>
                </c:pt>
                <c:pt idx="3">
                  <c:v>Price</c:v>
                </c:pt>
                <c:pt idx="4">
                  <c:v>Control (claims)</c:v>
                </c:pt>
                <c:pt idx="5">
                  <c:v>Ease</c:v>
                </c:pt>
                <c:pt idx="6">
                  <c:v>Protection</c:v>
                </c:pt>
                <c:pt idx="7">
                  <c:v>Respect (claims)</c:v>
                </c:pt>
                <c:pt idx="8">
                  <c:v>Relationship</c:v>
                </c:pt>
              </c:strCache>
            </c:strRef>
          </c:cat>
          <c:val>
            <c:numRef>
              <c:f>Sheet1!$D$2:$D$10</c:f>
              <c:numCache>
                <c:formatCode>0.00</c:formatCode>
                <c:ptCount val="9"/>
                <c:pt idx="0">
                  <c:v>9.2515351490000004</c:v>
                </c:pt>
                <c:pt idx="1">
                  <c:v>7.9354410050000004</c:v>
                </c:pt>
                <c:pt idx="2">
                  <c:v>7.474592908</c:v>
                </c:pt>
                <c:pt idx="3">
                  <c:v>6.3239153119999996</c:v>
                </c:pt>
                <c:pt idx="4">
                  <c:v>6.2749474379999999</c:v>
                </c:pt>
                <c:pt idx="5">
                  <c:v>6.1879612770000003</c:v>
                </c:pt>
                <c:pt idx="6">
                  <c:v>6.0020650580000003</c:v>
                </c:pt>
                <c:pt idx="7">
                  <c:v>5.6737696849999999</c:v>
                </c:pt>
                <c:pt idx="8">
                  <c:v>3.9119421120000002</c:v>
                </c:pt>
              </c:numCache>
            </c:numRef>
          </c:val>
          <c:extLst>
            <c:ext xmlns:c16="http://schemas.microsoft.com/office/drawing/2014/chart" uri="{C3380CC4-5D6E-409C-BE32-E72D297353CC}">
              <c16:uniqueId val="{00000000-2033-4413-8FC2-2448075E6460}"/>
            </c:ext>
          </c:extLst>
        </c:ser>
        <c:dLbls>
          <c:dLblPos val="outEnd"/>
          <c:showLegendKey val="0"/>
          <c:showVal val="1"/>
          <c:showCatName val="0"/>
          <c:showSerName val="0"/>
          <c:showPercent val="0"/>
          <c:showBubbleSize val="0"/>
        </c:dLbls>
        <c:gapWidth val="80"/>
        <c:axId val="212916224"/>
        <c:axId val="174246720"/>
      </c:barChart>
      <c:catAx>
        <c:axId val="21291622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j-lt"/>
                <a:ea typeface="+mn-ea"/>
                <a:cs typeface="Calibri Light" panose="020F0302020204030204" pitchFamily="34" charset="0"/>
              </a:defRPr>
            </a:pPr>
            <a:endParaRPr lang="en-US"/>
          </a:p>
        </c:txPr>
        <c:crossAx val="174246720"/>
        <c:crosses val="autoZero"/>
        <c:auto val="1"/>
        <c:lblAlgn val="ctr"/>
        <c:lblOffset val="100"/>
        <c:noMultiLvlLbl val="0"/>
      </c:catAx>
      <c:valAx>
        <c:axId val="174246720"/>
        <c:scaling>
          <c:orientation val="minMax"/>
        </c:scaling>
        <c:delete val="1"/>
        <c:axPos val="t"/>
        <c:numFmt formatCode="0.00" sourceLinked="1"/>
        <c:majorTickMark val="out"/>
        <c:minorTickMark val="none"/>
        <c:tickLblPos val="nextTo"/>
        <c:crossAx val="212916224"/>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latin typeface="Calibri Light" panose="020F0302020204030204" pitchFamily="34" charset="0"/>
          <a:cs typeface="Calibri Light" panose="020F0302020204030204" pitchFamily="34" charset="0"/>
        </a:defRPr>
      </a:pPr>
      <a:endParaRPr lang="en-US"/>
    </a:p>
  </c:txPr>
  <c:externalData r:id="rId1">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spc="0" baseline="0">
                <a:solidFill>
                  <a:schemeClr val="accent4"/>
                </a:solidFill>
                <a:latin typeface="Calibri Light" panose="020F0302020204030204" pitchFamily="34" charset="0"/>
                <a:ea typeface="+mn-ea"/>
                <a:cs typeface="Calibri Light" panose="020F0302020204030204" pitchFamily="34" charset="0"/>
              </a:defRPr>
            </a:pPr>
            <a:r>
              <a:rPr lang="en-US" sz="1200" b="1">
                <a:solidFill>
                  <a:schemeClr val="accent4"/>
                </a:solidFill>
                <a:latin typeface="+mj-lt"/>
              </a:rPr>
              <a:t>SME – wave 9&amp;10</a:t>
            </a:r>
            <a:r>
              <a:rPr lang="en-US" sz="1200" b="1" baseline="0">
                <a:solidFill>
                  <a:schemeClr val="accent4"/>
                </a:solidFill>
                <a:latin typeface="+mj-lt"/>
              </a:rPr>
              <a:t> Dec 2021 &amp; July 2022</a:t>
            </a:r>
            <a:endParaRPr lang="en-US" sz="1200" b="1">
              <a:solidFill>
                <a:schemeClr val="accent4"/>
              </a:solidFill>
              <a:latin typeface="+mj-lt"/>
            </a:endParaRPr>
          </a:p>
        </c:rich>
      </c:tx>
      <c:overlay val="0"/>
      <c:spPr>
        <a:noFill/>
        <a:ln>
          <a:noFill/>
        </a:ln>
        <a:effectLst/>
      </c:spPr>
    </c:title>
    <c:autoTitleDeleted val="0"/>
    <c:plotArea>
      <c:layout>
        <c:manualLayout>
          <c:layoutTarget val="inner"/>
          <c:xMode val="edge"/>
          <c:yMode val="edge"/>
          <c:x val="0.35336740041928721"/>
          <c:y val="0.16326347456818216"/>
          <c:w val="0.60253541666666666"/>
          <c:h val="0.78361136262429942"/>
        </c:manualLayout>
      </c:layout>
      <c:barChart>
        <c:barDir val="bar"/>
        <c:grouping val="clustered"/>
        <c:varyColors val="0"/>
        <c:ser>
          <c:idx val="2"/>
          <c:order val="0"/>
          <c:tx>
            <c:strRef>
              <c:f>Sheet1!$D$1</c:f>
              <c:strCache>
                <c:ptCount val="1"/>
                <c:pt idx="0">
                  <c:v>Opportunity score</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Headings)"/>
                    <a:ea typeface="+mn-ea"/>
                    <a:cs typeface="Calibri Light" panose="020F03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Loyalty</c:v>
                </c:pt>
                <c:pt idx="1">
                  <c:v>Confidence</c:v>
                </c:pt>
                <c:pt idx="2">
                  <c:v>Control (claims)</c:v>
                </c:pt>
                <c:pt idx="3">
                  <c:v>Ease</c:v>
                </c:pt>
                <c:pt idx="4">
                  <c:v>Protection</c:v>
                </c:pt>
                <c:pt idx="5">
                  <c:v>Speed (claims)</c:v>
                </c:pt>
                <c:pt idx="6">
                  <c:v>Price</c:v>
                </c:pt>
                <c:pt idx="7">
                  <c:v>Respect (claims)</c:v>
                </c:pt>
                <c:pt idx="8">
                  <c:v>Relationship</c:v>
                </c:pt>
              </c:strCache>
            </c:strRef>
          </c:cat>
          <c:val>
            <c:numRef>
              <c:f>Sheet1!$D$2:$D$10</c:f>
              <c:numCache>
                <c:formatCode>0.00</c:formatCode>
                <c:ptCount val="9"/>
                <c:pt idx="0">
                  <c:v>7.6223167590000003</c:v>
                </c:pt>
                <c:pt idx="1">
                  <c:v>6.8978002749999998</c:v>
                </c:pt>
                <c:pt idx="2">
                  <c:v>6.344084359</c:v>
                </c:pt>
                <c:pt idx="3">
                  <c:v>6.2853055869999999</c:v>
                </c:pt>
                <c:pt idx="4">
                  <c:v>6.1847020070000003</c:v>
                </c:pt>
                <c:pt idx="5">
                  <c:v>5.5994869200000004</c:v>
                </c:pt>
                <c:pt idx="6">
                  <c:v>5.5537179329999997</c:v>
                </c:pt>
                <c:pt idx="7">
                  <c:v>5.4284531969999996</c:v>
                </c:pt>
                <c:pt idx="8">
                  <c:v>5.3796481690000002</c:v>
                </c:pt>
              </c:numCache>
            </c:numRef>
          </c:val>
          <c:extLst>
            <c:ext xmlns:c16="http://schemas.microsoft.com/office/drawing/2014/chart" uri="{C3380CC4-5D6E-409C-BE32-E72D297353CC}">
              <c16:uniqueId val="{00000000-12B8-4239-A08D-26E0B254F318}"/>
            </c:ext>
          </c:extLst>
        </c:ser>
        <c:dLbls>
          <c:dLblPos val="outEnd"/>
          <c:showLegendKey val="0"/>
          <c:showVal val="1"/>
          <c:showCatName val="0"/>
          <c:showSerName val="0"/>
          <c:showPercent val="0"/>
          <c:showBubbleSize val="0"/>
        </c:dLbls>
        <c:gapWidth val="80"/>
        <c:axId val="111805440"/>
        <c:axId val="174248448"/>
      </c:barChart>
      <c:catAx>
        <c:axId val="1118054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Headings)"/>
                <a:ea typeface="+mn-ea"/>
                <a:cs typeface="Calibri Light" panose="020F0302020204030204" pitchFamily="34" charset="0"/>
              </a:defRPr>
            </a:pPr>
            <a:endParaRPr lang="en-US"/>
          </a:p>
        </c:txPr>
        <c:crossAx val="174248448"/>
        <c:crosses val="autoZero"/>
        <c:auto val="1"/>
        <c:lblAlgn val="ctr"/>
        <c:lblOffset val="100"/>
        <c:noMultiLvlLbl val="0"/>
      </c:catAx>
      <c:valAx>
        <c:axId val="174248448"/>
        <c:scaling>
          <c:orientation val="minMax"/>
          <c:max val="10"/>
        </c:scaling>
        <c:delete val="1"/>
        <c:axPos val="t"/>
        <c:numFmt formatCode="0.00" sourceLinked="1"/>
        <c:majorTickMark val="out"/>
        <c:minorTickMark val="none"/>
        <c:tickLblPos val="nextTo"/>
        <c:crossAx val="111805440"/>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latin typeface="Calibri Light" panose="020F0302020204030204" pitchFamily="34" charset="0"/>
          <a:cs typeface="Calibri Light" panose="020F0302020204030204" pitchFamily="34" charset="0"/>
        </a:defRPr>
      </a:pPr>
      <a:endParaRPr lang="en-US"/>
    </a:p>
  </c:txPr>
  <c:externalData r:id="rId1">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en-US" sz="1200" b="1" i="0" u="none" strike="noStrike" kern="1200" spc="0" baseline="0" dirty="0">
                <a:solidFill>
                  <a:schemeClr val="bg2"/>
                </a:solidFill>
                <a:latin typeface="+mj-lt"/>
                <a:ea typeface="+mn-ea"/>
                <a:cs typeface="Calibri Light" panose="020F0302020204030204" pitchFamily="34" charset="0"/>
              </a:defRPr>
            </a:pPr>
            <a:r>
              <a:rPr lang="en-US" sz="1200" b="1" i="0" u="none" strike="noStrike" kern="1200" spc="0" baseline="0">
                <a:solidFill>
                  <a:schemeClr val="bg2"/>
                </a:solidFill>
                <a:latin typeface="+mj-lt"/>
                <a:ea typeface="+mn-ea"/>
                <a:cs typeface="Calibri Light" panose="020F0302020204030204" pitchFamily="34" charset="0"/>
              </a:rPr>
              <a:t>Consumer 2020 – wave 4&amp;5 </a:t>
            </a:r>
          </a:p>
        </c:rich>
      </c:tx>
      <c:overlay val="0"/>
      <c:spPr>
        <a:noFill/>
        <a:ln>
          <a:noFill/>
        </a:ln>
        <a:effectLst/>
      </c:spPr>
    </c:title>
    <c:autoTitleDeleted val="0"/>
    <c:plotArea>
      <c:layout>
        <c:manualLayout>
          <c:layoutTarget val="inner"/>
          <c:xMode val="edge"/>
          <c:yMode val="edge"/>
          <c:x val="0.41054934654543535"/>
          <c:y val="0.15600048869994501"/>
          <c:w val="0.52790377135005462"/>
          <c:h val="0.79132097555972358"/>
        </c:manualLayout>
      </c:layout>
      <c:barChart>
        <c:barDir val="bar"/>
        <c:grouping val="clustered"/>
        <c:varyColors val="0"/>
        <c:ser>
          <c:idx val="2"/>
          <c:order val="0"/>
          <c:tx>
            <c:strRef>
              <c:f>Sheet1!$D$1</c:f>
              <c:strCache>
                <c:ptCount val="1"/>
                <c:pt idx="0">
                  <c:v>Opportunity score</c:v>
                </c:pt>
              </c:strCache>
            </c:strRef>
          </c:tx>
          <c:spPr>
            <a:solidFill>
              <a:srgbClr val="008265"/>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j-lt"/>
                    <a:ea typeface="+mn-ea"/>
                    <a:cs typeface="Calibri Light" panose="020F03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Loyalty</c:v>
                </c:pt>
                <c:pt idx="1">
                  <c:v>Confidence</c:v>
                </c:pt>
                <c:pt idx="2">
                  <c:v>Respect (claims)</c:v>
                </c:pt>
                <c:pt idx="3">
                  <c:v>Ease</c:v>
                </c:pt>
                <c:pt idx="4">
                  <c:v>Protection</c:v>
                </c:pt>
                <c:pt idx="5">
                  <c:v>Speed (claims)</c:v>
                </c:pt>
                <c:pt idx="6">
                  <c:v>Price</c:v>
                </c:pt>
                <c:pt idx="7">
                  <c:v>Control (claims)</c:v>
                </c:pt>
                <c:pt idx="8">
                  <c:v>Relationship</c:v>
                </c:pt>
              </c:strCache>
            </c:strRef>
          </c:cat>
          <c:val>
            <c:numRef>
              <c:f>Sheet1!$D$2:$D$10</c:f>
              <c:numCache>
                <c:formatCode>0.00</c:formatCode>
                <c:ptCount val="9"/>
                <c:pt idx="0">
                  <c:v>9.7282894249999998</c:v>
                </c:pt>
                <c:pt idx="1">
                  <c:v>7.9595228479999998</c:v>
                </c:pt>
                <c:pt idx="2">
                  <c:v>7.5560820739999999</c:v>
                </c:pt>
                <c:pt idx="3">
                  <c:v>6.5935027069999999</c:v>
                </c:pt>
                <c:pt idx="4">
                  <c:v>6.5878249929999999</c:v>
                </c:pt>
                <c:pt idx="5">
                  <c:v>6.2240390919999999</c:v>
                </c:pt>
                <c:pt idx="6">
                  <c:v>5.9609525750000003</c:v>
                </c:pt>
                <c:pt idx="7">
                  <c:v>4.935658943</c:v>
                </c:pt>
                <c:pt idx="8">
                  <c:v>4.2715779649999996</c:v>
                </c:pt>
              </c:numCache>
            </c:numRef>
          </c:val>
          <c:extLst>
            <c:ext xmlns:c16="http://schemas.microsoft.com/office/drawing/2014/chart" uri="{C3380CC4-5D6E-409C-BE32-E72D297353CC}">
              <c16:uniqueId val="{00000000-BF1D-42A1-A5DF-6BDC318EE172}"/>
            </c:ext>
          </c:extLst>
        </c:ser>
        <c:dLbls>
          <c:dLblPos val="outEnd"/>
          <c:showLegendKey val="0"/>
          <c:showVal val="1"/>
          <c:showCatName val="0"/>
          <c:showSerName val="0"/>
          <c:showPercent val="0"/>
          <c:showBubbleSize val="0"/>
        </c:dLbls>
        <c:gapWidth val="80"/>
        <c:axId val="212916224"/>
        <c:axId val="174246720"/>
      </c:barChart>
      <c:catAx>
        <c:axId val="21291622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j-lt"/>
                <a:ea typeface="+mn-ea"/>
                <a:cs typeface="Calibri Light" panose="020F0302020204030204" pitchFamily="34" charset="0"/>
              </a:defRPr>
            </a:pPr>
            <a:endParaRPr lang="en-US"/>
          </a:p>
        </c:txPr>
        <c:crossAx val="174246720"/>
        <c:crosses val="autoZero"/>
        <c:auto val="1"/>
        <c:lblAlgn val="ctr"/>
        <c:lblOffset val="100"/>
        <c:noMultiLvlLbl val="0"/>
      </c:catAx>
      <c:valAx>
        <c:axId val="174246720"/>
        <c:scaling>
          <c:orientation val="minMax"/>
        </c:scaling>
        <c:delete val="1"/>
        <c:axPos val="t"/>
        <c:numFmt formatCode="0.00" sourceLinked="1"/>
        <c:majorTickMark val="out"/>
        <c:minorTickMark val="none"/>
        <c:tickLblPos val="nextTo"/>
        <c:crossAx val="212916224"/>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latin typeface="Calibri Light" panose="020F0302020204030204" pitchFamily="34" charset="0"/>
          <a:cs typeface="Calibri Light" panose="020F0302020204030204" pitchFamily="34" charset="0"/>
        </a:defRPr>
      </a:pPr>
      <a:endParaRPr lang="en-US"/>
    </a:p>
  </c:txPr>
  <c:externalData r:id="rId1">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spc="0" baseline="0">
                <a:solidFill>
                  <a:schemeClr val="accent4"/>
                </a:solidFill>
                <a:latin typeface="Calibri Light" panose="020F0302020204030204" pitchFamily="34" charset="0"/>
                <a:ea typeface="+mn-ea"/>
                <a:cs typeface="Calibri Light" panose="020F0302020204030204" pitchFamily="34" charset="0"/>
              </a:defRPr>
            </a:pPr>
            <a:r>
              <a:rPr lang="en-US" sz="1200" b="1">
                <a:solidFill>
                  <a:schemeClr val="accent4"/>
                </a:solidFill>
                <a:latin typeface="+mj-lt"/>
              </a:rPr>
              <a:t>SME 2020 – wave 4&amp;5</a:t>
            </a:r>
          </a:p>
        </c:rich>
      </c:tx>
      <c:overlay val="0"/>
      <c:spPr>
        <a:noFill/>
        <a:ln>
          <a:noFill/>
        </a:ln>
        <a:effectLst/>
      </c:spPr>
    </c:title>
    <c:autoTitleDeleted val="0"/>
    <c:plotArea>
      <c:layout>
        <c:manualLayout>
          <c:layoutTarget val="inner"/>
          <c:xMode val="edge"/>
          <c:yMode val="edge"/>
          <c:x val="0.47065200546723496"/>
          <c:y val="0.16326347456818216"/>
          <c:w val="0.4451266078152421"/>
          <c:h val="0.78361136262429942"/>
        </c:manualLayout>
      </c:layout>
      <c:barChart>
        <c:barDir val="bar"/>
        <c:grouping val="clustered"/>
        <c:varyColors val="0"/>
        <c:ser>
          <c:idx val="2"/>
          <c:order val="0"/>
          <c:tx>
            <c:strRef>
              <c:f>Sheet1!$D$1</c:f>
              <c:strCache>
                <c:ptCount val="1"/>
                <c:pt idx="0">
                  <c:v>Opportunity score</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Headings)"/>
                    <a:ea typeface="+mn-ea"/>
                    <a:cs typeface="Calibri Light" panose="020F03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Loyalty</c:v>
                </c:pt>
                <c:pt idx="1">
                  <c:v>Confidence</c:v>
                </c:pt>
                <c:pt idx="2">
                  <c:v>Ease</c:v>
                </c:pt>
                <c:pt idx="3">
                  <c:v>Protection</c:v>
                </c:pt>
                <c:pt idx="4">
                  <c:v>Price</c:v>
                </c:pt>
                <c:pt idx="5">
                  <c:v>Relationship</c:v>
                </c:pt>
                <c:pt idx="6">
                  <c:v>Respect (claims)</c:v>
                </c:pt>
                <c:pt idx="7">
                  <c:v>Speed (claims)</c:v>
                </c:pt>
                <c:pt idx="8">
                  <c:v>Control (claims)</c:v>
                </c:pt>
              </c:strCache>
            </c:strRef>
          </c:cat>
          <c:val>
            <c:numRef>
              <c:f>Sheet1!$D$2:$D$10</c:f>
              <c:numCache>
                <c:formatCode>0.00</c:formatCode>
                <c:ptCount val="9"/>
                <c:pt idx="0">
                  <c:v>6.3630856439999999</c:v>
                </c:pt>
                <c:pt idx="1">
                  <c:v>6.1459446489999996</c:v>
                </c:pt>
                <c:pt idx="2">
                  <c:v>5.76306779</c:v>
                </c:pt>
                <c:pt idx="3">
                  <c:v>5.7473975060000004</c:v>
                </c:pt>
                <c:pt idx="4">
                  <c:v>4.9161867810000004</c:v>
                </c:pt>
                <c:pt idx="5">
                  <c:v>4.6666527689999997</c:v>
                </c:pt>
                <c:pt idx="6">
                  <c:v>4.6254403760000002</c:v>
                </c:pt>
                <c:pt idx="7">
                  <c:v>4.2549343500000001</c:v>
                </c:pt>
                <c:pt idx="8">
                  <c:v>3.5309851870000002</c:v>
                </c:pt>
              </c:numCache>
            </c:numRef>
          </c:val>
          <c:extLst>
            <c:ext xmlns:c16="http://schemas.microsoft.com/office/drawing/2014/chart" uri="{C3380CC4-5D6E-409C-BE32-E72D297353CC}">
              <c16:uniqueId val="{00000000-B8F0-4C17-B37D-DF934134F711}"/>
            </c:ext>
          </c:extLst>
        </c:ser>
        <c:dLbls>
          <c:dLblPos val="outEnd"/>
          <c:showLegendKey val="0"/>
          <c:showVal val="1"/>
          <c:showCatName val="0"/>
          <c:showSerName val="0"/>
          <c:showPercent val="0"/>
          <c:showBubbleSize val="0"/>
        </c:dLbls>
        <c:gapWidth val="80"/>
        <c:axId val="111805440"/>
        <c:axId val="174248448"/>
      </c:barChart>
      <c:catAx>
        <c:axId val="1118054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Headings)"/>
                <a:ea typeface="+mn-ea"/>
                <a:cs typeface="Calibri Light" panose="020F0302020204030204" pitchFamily="34" charset="0"/>
              </a:defRPr>
            </a:pPr>
            <a:endParaRPr lang="en-US"/>
          </a:p>
        </c:txPr>
        <c:crossAx val="174248448"/>
        <c:crosses val="autoZero"/>
        <c:auto val="1"/>
        <c:lblAlgn val="ctr"/>
        <c:lblOffset val="100"/>
        <c:noMultiLvlLbl val="0"/>
      </c:catAx>
      <c:valAx>
        <c:axId val="174248448"/>
        <c:scaling>
          <c:orientation val="minMax"/>
          <c:max val="10"/>
        </c:scaling>
        <c:delete val="1"/>
        <c:axPos val="t"/>
        <c:numFmt formatCode="0.00" sourceLinked="1"/>
        <c:majorTickMark val="out"/>
        <c:minorTickMark val="none"/>
        <c:tickLblPos val="nextTo"/>
        <c:crossAx val="111805440"/>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latin typeface="Calibri Light" panose="020F0302020204030204" pitchFamily="34" charset="0"/>
          <a:cs typeface="Calibri Light" panose="020F0302020204030204" pitchFamily="34" charset="0"/>
        </a:defRPr>
      </a:pPr>
      <a:endParaRPr lang="en-US"/>
    </a:p>
  </c:txPr>
  <c:externalData r:id="rId1">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en-US" sz="1200" b="1" i="0" u="none" strike="noStrike" kern="1200" spc="0" baseline="0" dirty="0">
                <a:solidFill>
                  <a:schemeClr val="bg2"/>
                </a:solidFill>
                <a:latin typeface="+mj-lt"/>
                <a:ea typeface="+mn-ea"/>
                <a:cs typeface="Calibri Light" panose="020F0302020204030204" pitchFamily="34" charset="0"/>
              </a:defRPr>
            </a:pPr>
            <a:r>
              <a:rPr lang="en-US" sz="1200" b="1" i="0" u="none" strike="noStrike" kern="1200" spc="0" baseline="0">
                <a:solidFill>
                  <a:schemeClr val="bg2"/>
                </a:solidFill>
                <a:latin typeface="+mj-lt"/>
                <a:ea typeface="+mn-ea"/>
                <a:cs typeface="Calibri Light" panose="020F0302020204030204" pitchFamily="34" charset="0"/>
              </a:rPr>
              <a:t>Consumer 2020 – wave 5&amp;6 </a:t>
            </a:r>
          </a:p>
        </c:rich>
      </c:tx>
      <c:overlay val="0"/>
      <c:spPr>
        <a:noFill/>
        <a:ln>
          <a:noFill/>
        </a:ln>
        <a:effectLst/>
      </c:spPr>
    </c:title>
    <c:autoTitleDeleted val="0"/>
    <c:plotArea>
      <c:layout>
        <c:manualLayout>
          <c:layoutTarget val="inner"/>
          <c:xMode val="edge"/>
          <c:yMode val="edge"/>
          <c:x val="0.41054934654543535"/>
          <c:y val="0.15600048869994501"/>
          <c:w val="0.35666779127305442"/>
          <c:h val="0.79132097555972358"/>
        </c:manualLayout>
      </c:layout>
      <c:barChart>
        <c:barDir val="bar"/>
        <c:grouping val="clustered"/>
        <c:varyColors val="0"/>
        <c:ser>
          <c:idx val="2"/>
          <c:order val="0"/>
          <c:tx>
            <c:strRef>
              <c:f>Sheet1!$D$1</c:f>
              <c:strCache>
                <c:ptCount val="1"/>
                <c:pt idx="0">
                  <c:v>Opportunity score</c:v>
                </c:pt>
              </c:strCache>
            </c:strRef>
          </c:tx>
          <c:spPr>
            <a:solidFill>
              <a:srgbClr val="008265"/>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j-lt"/>
                    <a:ea typeface="+mn-ea"/>
                    <a:cs typeface="Calibri Light" panose="020F03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Loyalty</c:v>
                </c:pt>
                <c:pt idx="1">
                  <c:v>Confidence</c:v>
                </c:pt>
                <c:pt idx="2">
                  <c:v>Ease</c:v>
                </c:pt>
                <c:pt idx="3">
                  <c:v>Protection</c:v>
                </c:pt>
                <c:pt idx="4">
                  <c:v>Price</c:v>
                </c:pt>
                <c:pt idx="5">
                  <c:v>Respect (claims)</c:v>
                </c:pt>
                <c:pt idx="6">
                  <c:v>Speed (claims)</c:v>
                </c:pt>
                <c:pt idx="7">
                  <c:v>Control (claims)</c:v>
                </c:pt>
                <c:pt idx="8">
                  <c:v>Relationship</c:v>
                </c:pt>
              </c:strCache>
            </c:strRef>
          </c:cat>
          <c:val>
            <c:numRef>
              <c:f>Sheet1!$D$2:$D$10</c:f>
              <c:numCache>
                <c:formatCode>0.00</c:formatCode>
                <c:ptCount val="9"/>
                <c:pt idx="0">
                  <c:v>9.0427832549999998</c:v>
                </c:pt>
                <c:pt idx="1">
                  <c:v>7.5055323490000001</c:v>
                </c:pt>
                <c:pt idx="2">
                  <c:v>6.141413934</c:v>
                </c:pt>
                <c:pt idx="3">
                  <c:v>5.8434181980000002</c:v>
                </c:pt>
                <c:pt idx="4">
                  <c:v>5.6880977420000001</c:v>
                </c:pt>
                <c:pt idx="5">
                  <c:v>5.282211427</c:v>
                </c:pt>
                <c:pt idx="6">
                  <c:v>5.2244083239999997</c:v>
                </c:pt>
                <c:pt idx="7">
                  <c:v>4.6489145159999996</c:v>
                </c:pt>
                <c:pt idx="8">
                  <c:v>3.86821489</c:v>
                </c:pt>
              </c:numCache>
            </c:numRef>
          </c:val>
          <c:extLst>
            <c:ext xmlns:c16="http://schemas.microsoft.com/office/drawing/2014/chart" uri="{C3380CC4-5D6E-409C-BE32-E72D297353CC}">
              <c16:uniqueId val="{00000000-46D7-4650-AD2F-EC29A7C224C7}"/>
            </c:ext>
          </c:extLst>
        </c:ser>
        <c:dLbls>
          <c:dLblPos val="outEnd"/>
          <c:showLegendKey val="0"/>
          <c:showVal val="1"/>
          <c:showCatName val="0"/>
          <c:showSerName val="0"/>
          <c:showPercent val="0"/>
          <c:showBubbleSize val="0"/>
        </c:dLbls>
        <c:gapWidth val="80"/>
        <c:axId val="212916224"/>
        <c:axId val="174246720"/>
      </c:barChart>
      <c:catAx>
        <c:axId val="21291622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j-lt"/>
                <a:ea typeface="+mn-ea"/>
                <a:cs typeface="Calibri Light" panose="020F0302020204030204" pitchFamily="34" charset="0"/>
              </a:defRPr>
            </a:pPr>
            <a:endParaRPr lang="en-US"/>
          </a:p>
        </c:txPr>
        <c:crossAx val="174246720"/>
        <c:crosses val="autoZero"/>
        <c:auto val="1"/>
        <c:lblAlgn val="ctr"/>
        <c:lblOffset val="100"/>
        <c:noMultiLvlLbl val="0"/>
      </c:catAx>
      <c:valAx>
        <c:axId val="174246720"/>
        <c:scaling>
          <c:orientation val="minMax"/>
        </c:scaling>
        <c:delete val="1"/>
        <c:axPos val="t"/>
        <c:numFmt formatCode="0.00" sourceLinked="1"/>
        <c:majorTickMark val="out"/>
        <c:minorTickMark val="none"/>
        <c:tickLblPos val="nextTo"/>
        <c:crossAx val="212916224"/>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latin typeface="Calibri Light" panose="020F0302020204030204" pitchFamily="34" charset="0"/>
          <a:cs typeface="Calibri Light" panose="020F0302020204030204" pitchFamily="34" charset="0"/>
        </a:defRPr>
      </a:pPr>
      <a:endParaRPr lang="en-US"/>
    </a:p>
  </c:txPr>
  <c:externalData r:id="rId1">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spc="0" baseline="0">
                <a:solidFill>
                  <a:schemeClr val="accent4"/>
                </a:solidFill>
                <a:latin typeface="Calibri Light" panose="020F0302020204030204" pitchFamily="34" charset="0"/>
                <a:ea typeface="+mn-ea"/>
                <a:cs typeface="Calibri Light" panose="020F0302020204030204" pitchFamily="34" charset="0"/>
              </a:defRPr>
            </a:pPr>
            <a:r>
              <a:rPr lang="en-US" sz="1200" b="1">
                <a:solidFill>
                  <a:schemeClr val="accent4"/>
                </a:solidFill>
                <a:latin typeface="+mj-lt"/>
              </a:rPr>
              <a:t>SME 2020 – wave 5&amp;6</a:t>
            </a:r>
          </a:p>
        </c:rich>
      </c:tx>
      <c:overlay val="0"/>
      <c:spPr>
        <a:noFill/>
        <a:ln>
          <a:noFill/>
        </a:ln>
        <a:effectLst/>
      </c:spPr>
    </c:title>
    <c:autoTitleDeleted val="0"/>
    <c:plotArea>
      <c:layout/>
      <c:barChart>
        <c:barDir val="bar"/>
        <c:grouping val="clustered"/>
        <c:varyColors val="0"/>
        <c:ser>
          <c:idx val="2"/>
          <c:order val="0"/>
          <c:tx>
            <c:strRef>
              <c:f>Sheet1!$D$1</c:f>
              <c:strCache>
                <c:ptCount val="1"/>
                <c:pt idx="0">
                  <c:v>Opportunity score</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Headings)"/>
                    <a:ea typeface="+mn-ea"/>
                    <a:cs typeface="Calibri Light" panose="020F03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Loyalty</c:v>
                </c:pt>
                <c:pt idx="1">
                  <c:v>Confidence</c:v>
                </c:pt>
                <c:pt idx="2">
                  <c:v>Ease</c:v>
                </c:pt>
                <c:pt idx="3">
                  <c:v>Protection</c:v>
                </c:pt>
                <c:pt idx="4">
                  <c:v>Price</c:v>
                </c:pt>
                <c:pt idx="5">
                  <c:v>Relationship</c:v>
                </c:pt>
                <c:pt idx="6">
                  <c:v>Control (claims)</c:v>
                </c:pt>
                <c:pt idx="7">
                  <c:v>Respect (claims)</c:v>
                </c:pt>
                <c:pt idx="8">
                  <c:v>Speed (claims)</c:v>
                </c:pt>
              </c:strCache>
            </c:strRef>
          </c:cat>
          <c:val>
            <c:numRef>
              <c:f>Sheet1!$D$2:$D$10</c:f>
              <c:numCache>
                <c:formatCode>0.00</c:formatCode>
                <c:ptCount val="9"/>
                <c:pt idx="0">
                  <c:v>6.6638616119999998</c:v>
                </c:pt>
                <c:pt idx="1">
                  <c:v>6.0248637839999999</c:v>
                </c:pt>
                <c:pt idx="2">
                  <c:v>5.8268724949999999</c:v>
                </c:pt>
                <c:pt idx="3">
                  <c:v>5.5229058159999997</c:v>
                </c:pt>
                <c:pt idx="4">
                  <c:v>5.0060041200000001</c:v>
                </c:pt>
                <c:pt idx="5">
                  <c:v>4.3941150459999996</c:v>
                </c:pt>
                <c:pt idx="6">
                  <c:v>4.3732933689999998</c:v>
                </c:pt>
                <c:pt idx="7">
                  <c:v>3.978676535</c:v>
                </c:pt>
                <c:pt idx="8">
                  <c:v>3.8457199559999999</c:v>
                </c:pt>
              </c:numCache>
            </c:numRef>
          </c:val>
          <c:extLst>
            <c:ext xmlns:c16="http://schemas.microsoft.com/office/drawing/2014/chart" uri="{C3380CC4-5D6E-409C-BE32-E72D297353CC}">
              <c16:uniqueId val="{00000000-D017-48B0-A49A-60C5FFC6B5FE}"/>
            </c:ext>
          </c:extLst>
        </c:ser>
        <c:dLbls>
          <c:dLblPos val="outEnd"/>
          <c:showLegendKey val="0"/>
          <c:showVal val="1"/>
          <c:showCatName val="0"/>
          <c:showSerName val="0"/>
          <c:showPercent val="0"/>
          <c:showBubbleSize val="0"/>
        </c:dLbls>
        <c:gapWidth val="80"/>
        <c:axId val="111805440"/>
        <c:axId val="174248448"/>
      </c:barChart>
      <c:catAx>
        <c:axId val="1118054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Headings)"/>
                <a:ea typeface="+mn-ea"/>
                <a:cs typeface="Calibri Light" panose="020F0302020204030204" pitchFamily="34" charset="0"/>
              </a:defRPr>
            </a:pPr>
            <a:endParaRPr lang="en-US"/>
          </a:p>
        </c:txPr>
        <c:crossAx val="174248448"/>
        <c:crosses val="autoZero"/>
        <c:auto val="1"/>
        <c:lblAlgn val="ctr"/>
        <c:lblOffset val="100"/>
        <c:noMultiLvlLbl val="0"/>
      </c:catAx>
      <c:valAx>
        <c:axId val="174248448"/>
        <c:scaling>
          <c:orientation val="minMax"/>
          <c:max val="10"/>
        </c:scaling>
        <c:delete val="1"/>
        <c:axPos val="t"/>
        <c:numFmt formatCode="0.00" sourceLinked="1"/>
        <c:majorTickMark val="out"/>
        <c:minorTickMark val="none"/>
        <c:tickLblPos val="nextTo"/>
        <c:crossAx val="111805440"/>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latin typeface="Calibri Light" panose="020F0302020204030204" pitchFamily="34" charset="0"/>
          <a:cs typeface="Calibri Light" panose="020F0302020204030204" pitchFamily="34" charset="0"/>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solidFill>
                <a:latin typeface="+mn-lt"/>
                <a:ea typeface="+mn-ea"/>
                <a:cs typeface="+mn-cs"/>
              </a:defRPr>
            </a:pPr>
            <a:r>
              <a:rPr lang="en-GB" sz="1800" b="1" dirty="0">
                <a:solidFill>
                  <a:schemeClr val="accent4"/>
                </a:solidFill>
              </a:rPr>
              <a:t>SME</a:t>
            </a:r>
          </a:p>
        </c:rich>
      </c:tx>
      <c:layout>
        <c:manualLayout>
          <c:xMode val="edge"/>
          <c:yMode val="edge"/>
          <c:x val="0.43046735708382211"/>
          <c:y val="5.6480576619371012E-3"/>
        </c:manualLayout>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8.9782600007203162E-3"/>
          <c:y val="1.6376903784677346E-2"/>
          <c:w val="0.84880046228031703"/>
          <c:h val="0.86354599268265997"/>
        </c:manualLayout>
      </c:layout>
      <c:barChart>
        <c:barDir val="col"/>
        <c:grouping val="stacked"/>
        <c:varyColors val="0"/>
        <c:ser>
          <c:idx val="0"/>
          <c:order val="0"/>
          <c:tx>
            <c:strRef>
              <c:f>Sheet1!$A$2</c:f>
              <c:strCache>
                <c:ptCount val="1"/>
                <c:pt idx="0">
                  <c:v>Extremely dissatisfied</c:v>
                </c:pt>
              </c:strCache>
            </c:strRef>
          </c:tx>
          <c:spPr>
            <a:solidFill>
              <a:srgbClr val="D0760A"/>
            </a:solidFill>
            <a:ln>
              <a:solidFill>
                <a:schemeClr val="tx2"/>
              </a:solidFill>
            </a:ln>
            <a:effectLst/>
          </c:spPr>
          <c:invertIfNegative val="0"/>
          <c:dLbls>
            <c:delete val="1"/>
          </c:dLbls>
          <c:cat>
            <c:strRef>
              <c:f>Sheet1!$B$1:$N$1</c:f>
              <c:strCache>
                <c:ptCount val="13"/>
                <c:pt idx="0">
                  <c:v>Wave 1&amp;2
Oct '19</c:v>
                </c:pt>
                <c:pt idx="1">
                  <c:v>Wave 2&amp;3
Feb '20</c:v>
                </c:pt>
                <c:pt idx="2">
                  <c:v>Wave 3&amp;4
May '20</c:v>
                </c:pt>
                <c:pt idx="3">
                  <c:v>Wave 4&amp;5
Sept '20</c:v>
                </c:pt>
                <c:pt idx="4">
                  <c:v>Wave 5&amp;6
Dec '20</c:v>
                </c:pt>
                <c:pt idx="5">
                  <c:v>Wave 6&amp;7
'Apr '21</c:v>
                </c:pt>
                <c:pt idx="6">
                  <c:v>Wave 7&amp;8
Jul '21</c:v>
                </c:pt>
                <c:pt idx="7">
                  <c:v>Wave 8&amp;9
Dec '21</c:v>
                </c:pt>
                <c:pt idx="8">
                  <c:v>Wave 9&amp;10
Jul '22</c:v>
                </c:pt>
                <c:pt idx="9">
                  <c:v>Wave 10&amp;11 Dec '22</c:v>
                </c:pt>
                <c:pt idx="10">
                  <c:v>Wave 11&amp;12 May '23</c:v>
                </c:pt>
                <c:pt idx="11">
                  <c:v>Wave 12&amp;13 Sept '23</c:v>
                </c:pt>
                <c:pt idx="12">
                  <c:v>Wave 13&amp;14
Mar '24</c:v>
                </c:pt>
              </c:strCache>
            </c:strRef>
          </c:cat>
          <c:val>
            <c:numRef>
              <c:f>Sheet1!$B$2:$N$2</c:f>
              <c:numCache>
                <c:formatCode>0%</c:formatCode>
                <c:ptCount val="13"/>
                <c:pt idx="0">
                  <c:v>9.1923834537097834E-3</c:v>
                </c:pt>
                <c:pt idx="1">
                  <c:v>1.2909632571996028E-2</c:v>
                </c:pt>
                <c:pt idx="2">
                  <c:v>0.01</c:v>
                </c:pt>
                <c:pt idx="3">
                  <c:v>7.2231139700000002E-3</c:v>
                </c:pt>
                <c:pt idx="4">
                  <c:v>1.066666667E-2</c:v>
                </c:pt>
                <c:pt idx="5">
                  <c:v>1.1960132889999999E-2</c:v>
                </c:pt>
                <c:pt idx="6">
                  <c:v>8.0053368899999991E-3</c:v>
                </c:pt>
                <c:pt idx="7">
                  <c:v>6.6755674200000004E-3</c:v>
                </c:pt>
                <c:pt idx="8">
                  <c:v>7.3431241700000005E-3</c:v>
                </c:pt>
                <c:pt idx="9">
                  <c:v>0.01</c:v>
                </c:pt>
                <c:pt idx="10">
                  <c:v>1.335113485E-2</c:v>
                </c:pt>
                <c:pt idx="11">
                  <c:v>6.6666666699999998E-3</c:v>
                </c:pt>
                <c:pt idx="12">
                  <c:v>7.3333333300000005E-3</c:v>
                </c:pt>
              </c:numCache>
            </c:numRef>
          </c:val>
          <c:extLst>
            <c:ext xmlns:c16="http://schemas.microsoft.com/office/drawing/2014/chart" uri="{C3380CC4-5D6E-409C-BE32-E72D297353CC}">
              <c16:uniqueId val="{00000000-79D4-4FFE-9FD6-593C0E6C5582}"/>
            </c:ext>
          </c:extLst>
        </c:ser>
        <c:ser>
          <c:idx val="1"/>
          <c:order val="1"/>
          <c:tx>
            <c:strRef>
              <c:f>Sheet1!$A$3</c:f>
              <c:strCache>
                <c:ptCount val="1"/>
                <c:pt idx="0">
                  <c:v>Dissatisfied</c:v>
                </c:pt>
              </c:strCache>
            </c:strRef>
          </c:tx>
          <c:spPr>
            <a:solidFill>
              <a:srgbClr val="F5A03D"/>
            </a:solidFill>
            <a:ln>
              <a:solidFill>
                <a:schemeClr val="tx2"/>
              </a:solidFill>
            </a:ln>
            <a:effectLst/>
          </c:spPr>
          <c:invertIfNegative val="0"/>
          <c:dLbls>
            <c:delete val="1"/>
          </c:dLbls>
          <c:cat>
            <c:strRef>
              <c:f>Sheet1!$B$1:$N$1</c:f>
              <c:strCache>
                <c:ptCount val="13"/>
                <c:pt idx="0">
                  <c:v>Wave 1&amp;2
Oct '19</c:v>
                </c:pt>
                <c:pt idx="1">
                  <c:v>Wave 2&amp;3
Feb '20</c:v>
                </c:pt>
                <c:pt idx="2">
                  <c:v>Wave 3&amp;4
May '20</c:v>
                </c:pt>
                <c:pt idx="3">
                  <c:v>Wave 4&amp;5
Sept '20</c:v>
                </c:pt>
                <c:pt idx="4">
                  <c:v>Wave 5&amp;6
Dec '20</c:v>
                </c:pt>
                <c:pt idx="5">
                  <c:v>Wave 6&amp;7
'Apr '21</c:v>
                </c:pt>
                <c:pt idx="6">
                  <c:v>Wave 7&amp;8
Jul '21</c:v>
                </c:pt>
                <c:pt idx="7">
                  <c:v>Wave 8&amp;9
Dec '21</c:v>
                </c:pt>
                <c:pt idx="8">
                  <c:v>Wave 9&amp;10
Jul '22</c:v>
                </c:pt>
                <c:pt idx="9">
                  <c:v>Wave 10&amp;11 Dec '22</c:v>
                </c:pt>
                <c:pt idx="10">
                  <c:v>Wave 11&amp;12 May '23</c:v>
                </c:pt>
                <c:pt idx="11">
                  <c:v>Wave 12&amp;13 Sept '23</c:v>
                </c:pt>
                <c:pt idx="12">
                  <c:v>Wave 13&amp;14
Mar '24</c:v>
                </c:pt>
              </c:strCache>
            </c:strRef>
          </c:cat>
          <c:val>
            <c:numRef>
              <c:f>Sheet1!$B$3:$N$3</c:f>
              <c:numCache>
                <c:formatCode>0%</c:formatCode>
                <c:ptCount val="13"/>
                <c:pt idx="0">
                  <c:v>4.5961917268548917E-3</c:v>
                </c:pt>
                <c:pt idx="1">
                  <c:v>1.2909632571996028E-2</c:v>
                </c:pt>
                <c:pt idx="2">
                  <c:v>0.01</c:v>
                </c:pt>
                <c:pt idx="3">
                  <c:v>1.444622793E-2</c:v>
                </c:pt>
                <c:pt idx="4">
                  <c:v>1.7333333329999999E-2</c:v>
                </c:pt>
                <c:pt idx="5">
                  <c:v>1.4617940199999999E-2</c:v>
                </c:pt>
                <c:pt idx="6">
                  <c:v>1.4676450969999999E-2</c:v>
                </c:pt>
                <c:pt idx="7">
                  <c:v>1.134846462E-2</c:v>
                </c:pt>
                <c:pt idx="8">
                  <c:v>8.0106809099999999E-3</c:v>
                </c:pt>
                <c:pt idx="9">
                  <c:v>0.01</c:v>
                </c:pt>
                <c:pt idx="10">
                  <c:v>1.602136182E-2</c:v>
                </c:pt>
                <c:pt idx="11">
                  <c:v>1.666666667E-2</c:v>
                </c:pt>
                <c:pt idx="12">
                  <c:v>9.3333333300000005E-3</c:v>
                </c:pt>
              </c:numCache>
            </c:numRef>
          </c:val>
          <c:extLst>
            <c:ext xmlns:c16="http://schemas.microsoft.com/office/drawing/2014/chart" uri="{C3380CC4-5D6E-409C-BE32-E72D297353CC}">
              <c16:uniqueId val="{00000001-79D4-4FFE-9FD6-593C0E6C5582}"/>
            </c:ext>
          </c:extLst>
        </c:ser>
        <c:ser>
          <c:idx val="2"/>
          <c:order val="2"/>
          <c:tx>
            <c:strRef>
              <c:f>Sheet1!$A$4</c:f>
              <c:strCache>
                <c:ptCount val="1"/>
                <c:pt idx="0">
                  <c:v>Slightly dissatisfied</c:v>
                </c:pt>
              </c:strCache>
            </c:strRef>
          </c:tx>
          <c:spPr>
            <a:solidFill>
              <a:schemeClr val="accent5">
                <a:lumMod val="40000"/>
                <a:lumOff val="60000"/>
              </a:schemeClr>
            </a:solidFill>
            <a:ln>
              <a:solidFill>
                <a:schemeClr val="tx2"/>
              </a:solidFill>
            </a:ln>
            <a:effectLst/>
          </c:spPr>
          <c:invertIfNegative val="0"/>
          <c:dLbls>
            <c:delete val="1"/>
          </c:dLbls>
          <c:cat>
            <c:strRef>
              <c:f>Sheet1!$B$1:$N$1</c:f>
              <c:strCache>
                <c:ptCount val="13"/>
                <c:pt idx="0">
                  <c:v>Wave 1&amp;2
Oct '19</c:v>
                </c:pt>
                <c:pt idx="1">
                  <c:v>Wave 2&amp;3
Feb '20</c:v>
                </c:pt>
                <c:pt idx="2">
                  <c:v>Wave 3&amp;4
May '20</c:v>
                </c:pt>
                <c:pt idx="3">
                  <c:v>Wave 4&amp;5
Sept '20</c:v>
                </c:pt>
                <c:pt idx="4">
                  <c:v>Wave 5&amp;6
Dec '20</c:v>
                </c:pt>
                <c:pt idx="5">
                  <c:v>Wave 6&amp;7
'Apr '21</c:v>
                </c:pt>
                <c:pt idx="6">
                  <c:v>Wave 7&amp;8
Jul '21</c:v>
                </c:pt>
                <c:pt idx="7">
                  <c:v>Wave 8&amp;9
Dec '21</c:v>
                </c:pt>
                <c:pt idx="8">
                  <c:v>Wave 9&amp;10
Jul '22</c:v>
                </c:pt>
                <c:pt idx="9">
                  <c:v>Wave 10&amp;11 Dec '22</c:v>
                </c:pt>
                <c:pt idx="10">
                  <c:v>Wave 11&amp;12 May '23</c:v>
                </c:pt>
                <c:pt idx="11">
                  <c:v>Wave 12&amp;13 Sept '23</c:v>
                </c:pt>
                <c:pt idx="12">
                  <c:v>Wave 13&amp;14
Mar '24</c:v>
                </c:pt>
              </c:strCache>
            </c:strRef>
          </c:cat>
          <c:val>
            <c:numRef>
              <c:f>Sheet1!$B$4:$N$4</c:f>
              <c:numCache>
                <c:formatCode>0%</c:formatCode>
                <c:ptCount val="13"/>
                <c:pt idx="0">
                  <c:v>2.8890347997373604E-2</c:v>
                </c:pt>
                <c:pt idx="1">
                  <c:v>3.4756703078450843E-2</c:v>
                </c:pt>
                <c:pt idx="2">
                  <c:v>0.04</c:v>
                </c:pt>
                <c:pt idx="3">
                  <c:v>3.9325842700000002E-2</c:v>
                </c:pt>
                <c:pt idx="4">
                  <c:v>4.4000000000000004E-2</c:v>
                </c:pt>
                <c:pt idx="5">
                  <c:v>5.249169435E-2</c:v>
                </c:pt>
                <c:pt idx="6">
                  <c:v>5.1367578390000002E-2</c:v>
                </c:pt>
                <c:pt idx="7">
                  <c:v>3.9385847799999998E-2</c:v>
                </c:pt>
                <c:pt idx="8">
                  <c:v>3.7383177570000002E-2</c:v>
                </c:pt>
                <c:pt idx="9">
                  <c:v>0.04</c:v>
                </c:pt>
                <c:pt idx="10">
                  <c:v>3.2042723629999999E-2</c:v>
                </c:pt>
                <c:pt idx="11">
                  <c:v>2.7333333330000001E-2</c:v>
                </c:pt>
                <c:pt idx="12">
                  <c:v>3.4666666669999999E-2</c:v>
                </c:pt>
              </c:numCache>
            </c:numRef>
          </c:val>
          <c:extLst>
            <c:ext xmlns:c16="http://schemas.microsoft.com/office/drawing/2014/chart" uri="{C3380CC4-5D6E-409C-BE32-E72D297353CC}">
              <c16:uniqueId val="{00000002-79D4-4FFE-9FD6-593C0E6C5582}"/>
            </c:ext>
          </c:extLst>
        </c:ser>
        <c:ser>
          <c:idx val="3"/>
          <c:order val="3"/>
          <c:tx>
            <c:strRef>
              <c:f>Sheet1!$A$5</c:f>
              <c:strCache>
                <c:ptCount val="1"/>
                <c:pt idx="0">
                  <c:v>Neither satisfied nor dissatisfied</c:v>
                </c:pt>
              </c:strCache>
            </c:strRef>
          </c:tx>
          <c:spPr>
            <a:solidFill>
              <a:schemeClr val="tx2">
                <a:lumMod val="75000"/>
              </a:schemeClr>
            </a:solidFill>
            <a:ln>
              <a:solidFill>
                <a:schemeClr val="tx2"/>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Sheet1!$B$1:$N$1</c:f>
              <c:strCache>
                <c:ptCount val="13"/>
                <c:pt idx="0">
                  <c:v>Wave 1&amp;2
Oct '19</c:v>
                </c:pt>
                <c:pt idx="1">
                  <c:v>Wave 2&amp;3
Feb '20</c:v>
                </c:pt>
                <c:pt idx="2">
                  <c:v>Wave 3&amp;4
May '20</c:v>
                </c:pt>
                <c:pt idx="3">
                  <c:v>Wave 4&amp;5
Sept '20</c:v>
                </c:pt>
                <c:pt idx="4">
                  <c:v>Wave 5&amp;6
Dec '20</c:v>
                </c:pt>
                <c:pt idx="5">
                  <c:v>Wave 6&amp;7
'Apr '21</c:v>
                </c:pt>
                <c:pt idx="6">
                  <c:v>Wave 7&amp;8
Jul '21</c:v>
                </c:pt>
                <c:pt idx="7">
                  <c:v>Wave 8&amp;9
Dec '21</c:v>
                </c:pt>
                <c:pt idx="8">
                  <c:v>Wave 9&amp;10
Jul '22</c:v>
                </c:pt>
                <c:pt idx="9">
                  <c:v>Wave 10&amp;11 Dec '22</c:v>
                </c:pt>
                <c:pt idx="10">
                  <c:v>Wave 11&amp;12 May '23</c:v>
                </c:pt>
                <c:pt idx="11">
                  <c:v>Wave 12&amp;13 Sept '23</c:v>
                </c:pt>
                <c:pt idx="12">
                  <c:v>Wave 13&amp;14
Mar '24</c:v>
                </c:pt>
              </c:strCache>
            </c:strRef>
          </c:cat>
          <c:val>
            <c:numRef>
              <c:f>Sheet1!$B$5:$N$5</c:f>
              <c:numCache>
                <c:formatCode>0%</c:formatCode>
                <c:ptCount val="13"/>
                <c:pt idx="0">
                  <c:v>0.13263296126066973</c:v>
                </c:pt>
                <c:pt idx="1">
                  <c:v>0.11618669314796425</c:v>
                </c:pt>
                <c:pt idx="2">
                  <c:v>0.12</c:v>
                </c:pt>
                <c:pt idx="3">
                  <c:v>0.14526484750999999</c:v>
                </c:pt>
                <c:pt idx="4">
                  <c:v>0.16600000000000001</c:v>
                </c:pt>
                <c:pt idx="5">
                  <c:v>0.15215946844</c:v>
                </c:pt>
                <c:pt idx="6">
                  <c:v>0.1400933956</c:v>
                </c:pt>
                <c:pt idx="7">
                  <c:v>0.14218958611999999</c:v>
                </c:pt>
                <c:pt idx="8">
                  <c:v>0.12683578104000001</c:v>
                </c:pt>
                <c:pt idx="9">
                  <c:v>0.11</c:v>
                </c:pt>
                <c:pt idx="10">
                  <c:v>0.12616822429999999</c:v>
                </c:pt>
                <c:pt idx="11">
                  <c:v>0.14400000000000002</c:v>
                </c:pt>
                <c:pt idx="12">
                  <c:v>0.12733333332999999</c:v>
                </c:pt>
              </c:numCache>
            </c:numRef>
          </c:val>
          <c:extLst>
            <c:ext xmlns:c16="http://schemas.microsoft.com/office/drawing/2014/chart" uri="{C3380CC4-5D6E-409C-BE32-E72D297353CC}">
              <c16:uniqueId val="{00000003-79D4-4FFE-9FD6-593C0E6C5582}"/>
            </c:ext>
          </c:extLst>
        </c:ser>
        <c:ser>
          <c:idx val="4"/>
          <c:order val="4"/>
          <c:tx>
            <c:strRef>
              <c:f>Sheet1!$A$6</c:f>
              <c:strCache>
                <c:ptCount val="1"/>
                <c:pt idx="0">
                  <c:v>Slightly satisfied</c:v>
                </c:pt>
              </c:strCache>
            </c:strRef>
          </c:tx>
          <c:spPr>
            <a:solidFill>
              <a:schemeClr val="accent2">
                <a:lumMod val="40000"/>
                <a:lumOff val="60000"/>
              </a:schemeClr>
            </a:solidFill>
            <a:ln>
              <a:solidFill>
                <a:schemeClr val="tx2"/>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Sheet1!$B$1:$N$1</c:f>
              <c:strCache>
                <c:ptCount val="13"/>
                <c:pt idx="0">
                  <c:v>Wave 1&amp;2
Oct '19</c:v>
                </c:pt>
                <c:pt idx="1">
                  <c:v>Wave 2&amp;3
Feb '20</c:v>
                </c:pt>
                <c:pt idx="2">
                  <c:v>Wave 3&amp;4
May '20</c:v>
                </c:pt>
                <c:pt idx="3">
                  <c:v>Wave 4&amp;5
Sept '20</c:v>
                </c:pt>
                <c:pt idx="4">
                  <c:v>Wave 5&amp;6
Dec '20</c:v>
                </c:pt>
                <c:pt idx="5">
                  <c:v>Wave 6&amp;7
'Apr '21</c:v>
                </c:pt>
                <c:pt idx="6">
                  <c:v>Wave 7&amp;8
Jul '21</c:v>
                </c:pt>
                <c:pt idx="7">
                  <c:v>Wave 8&amp;9
Dec '21</c:v>
                </c:pt>
                <c:pt idx="8">
                  <c:v>Wave 9&amp;10
Jul '22</c:v>
                </c:pt>
                <c:pt idx="9">
                  <c:v>Wave 10&amp;11 Dec '22</c:v>
                </c:pt>
                <c:pt idx="10">
                  <c:v>Wave 11&amp;12 May '23</c:v>
                </c:pt>
                <c:pt idx="11">
                  <c:v>Wave 12&amp;13 Sept '23</c:v>
                </c:pt>
                <c:pt idx="12">
                  <c:v>Wave 13&amp;14
Mar '24</c:v>
                </c:pt>
              </c:strCache>
            </c:strRef>
          </c:cat>
          <c:val>
            <c:numRef>
              <c:f>Sheet1!$B$6:$N$6</c:f>
              <c:numCache>
                <c:formatCode>0%</c:formatCode>
                <c:ptCount val="13"/>
                <c:pt idx="0">
                  <c:v>0.21799080761654629</c:v>
                </c:pt>
                <c:pt idx="1">
                  <c:v>0.21747765640516387</c:v>
                </c:pt>
                <c:pt idx="2">
                  <c:v>0.24</c:v>
                </c:pt>
                <c:pt idx="3">
                  <c:v>0.22471910111999999</c:v>
                </c:pt>
                <c:pt idx="4">
                  <c:v>0.21333333332999999</c:v>
                </c:pt>
                <c:pt idx="5">
                  <c:v>0.21661129568000001</c:v>
                </c:pt>
                <c:pt idx="6">
                  <c:v>0.21547698466000001</c:v>
                </c:pt>
                <c:pt idx="7">
                  <c:v>0.22229639519</c:v>
                </c:pt>
                <c:pt idx="8">
                  <c:v>0.20894526034999999</c:v>
                </c:pt>
                <c:pt idx="9">
                  <c:v>0.21</c:v>
                </c:pt>
                <c:pt idx="10">
                  <c:v>0.20427236314999997</c:v>
                </c:pt>
                <c:pt idx="11">
                  <c:v>0.19466666666999999</c:v>
                </c:pt>
                <c:pt idx="12">
                  <c:v>0.22733333333</c:v>
                </c:pt>
              </c:numCache>
            </c:numRef>
          </c:val>
          <c:extLst>
            <c:ext xmlns:c16="http://schemas.microsoft.com/office/drawing/2014/chart" uri="{C3380CC4-5D6E-409C-BE32-E72D297353CC}">
              <c16:uniqueId val="{00000004-79D4-4FFE-9FD6-593C0E6C5582}"/>
            </c:ext>
          </c:extLst>
        </c:ser>
        <c:ser>
          <c:idx val="5"/>
          <c:order val="5"/>
          <c:tx>
            <c:strRef>
              <c:f>Sheet1!$A$7</c:f>
              <c:strCache>
                <c:ptCount val="1"/>
                <c:pt idx="0">
                  <c:v>Satisfied</c:v>
                </c:pt>
              </c:strCache>
            </c:strRef>
          </c:tx>
          <c:spPr>
            <a:solidFill>
              <a:srgbClr val="93C01F"/>
            </a:solidFill>
            <a:ln>
              <a:solidFill>
                <a:schemeClr val="tx2"/>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Sheet1!$B$1:$N$1</c:f>
              <c:strCache>
                <c:ptCount val="13"/>
                <c:pt idx="0">
                  <c:v>Wave 1&amp;2
Oct '19</c:v>
                </c:pt>
                <c:pt idx="1">
                  <c:v>Wave 2&amp;3
Feb '20</c:v>
                </c:pt>
                <c:pt idx="2">
                  <c:v>Wave 3&amp;4
May '20</c:v>
                </c:pt>
                <c:pt idx="3">
                  <c:v>Wave 4&amp;5
Sept '20</c:v>
                </c:pt>
                <c:pt idx="4">
                  <c:v>Wave 5&amp;6
Dec '20</c:v>
                </c:pt>
                <c:pt idx="5">
                  <c:v>Wave 6&amp;7
'Apr '21</c:v>
                </c:pt>
                <c:pt idx="6">
                  <c:v>Wave 7&amp;8
Jul '21</c:v>
                </c:pt>
                <c:pt idx="7">
                  <c:v>Wave 8&amp;9
Dec '21</c:v>
                </c:pt>
                <c:pt idx="8">
                  <c:v>Wave 9&amp;10
Jul '22</c:v>
                </c:pt>
                <c:pt idx="9">
                  <c:v>Wave 10&amp;11 Dec '22</c:v>
                </c:pt>
                <c:pt idx="10">
                  <c:v>Wave 11&amp;12 May '23</c:v>
                </c:pt>
                <c:pt idx="11">
                  <c:v>Wave 12&amp;13 Sept '23</c:v>
                </c:pt>
                <c:pt idx="12">
                  <c:v>Wave 13&amp;14
Mar '24</c:v>
                </c:pt>
              </c:strCache>
            </c:strRef>
          </c:cat>
          <c:val>
            <c:numRef>
              <c:f>Sheet1!$B$7:$N$7</c:f>
              <c:numCache>
                <c:formatCode>0%</c:formatCode>
                <c:ptCount val="13"/>
                <c:pt idx="0">
                  <c:v>0.46815495732107681</c:v>
                </c:pt>
                <c:pt idx="1">
                  <c:v>0.45978152929493543</c:v>
                </c:pt>
                <c:pt idx="2">
                  <c:v>0.45</c:v>
                </c:pt>
                <c:pt idx="3">
                  <c:v>0.45987158909000003</c:v>
                </c:pt>
                <c:pt idx="4">
                  <c:v>0.43799999999999994</c:v>
                </c:pt>
                <c:pt idx="5">
                  <c:v>0.43255813954</c:v>
                </c:pt>
                <c:pt idx="6">
                  <c:v>0.44896597731999999</c:v>
                </c:pt>
                <c:pt idx="7">
                  <c:v>0.4526034713</c:v>
                </c:pt>
                <c:pt idx="8">
                  <c:v>0.47530040053999995</c:v>
                </c:pt>
                <c:pt idx="9">
                  <c:v>0.48</c:v>
                </c:pt>
                <c:pt idx="10">
                  <c:v>0.46194926569000005</c:v>
                </c:pt>
                <c:pt idx="11">
                  <c:v>0.46533333333000004</c:v>
                </c:pt>
                <c:pt idx="12">
                  <c:v>0.46666666667000001</c:v>
                </c:pt>
              </c:numCache>
            </c:numRef>
          </c:val>
          <c:extLst>
            <c:ext xmlns:c16="http://schemas.microsoft.com/office/drawing/2014/chart" uri="{C3380CC4-5D6E-409C-BE32-E72D297353CC}">
              <c16:uniqueId val="{00000005-79D4-4FFE-9FD6-593C0E6C5582}"/>
            </c:ext>
          </c:extLst>
        </c:ser>
        <c:ser>
          <c:idx val="6"/>
          <c:order val="6"/>
          <c:tx>
            <c:strRef>
              <c:f>Sheet1!$A$8</c:f>
              <c:strCache>
                <c:ptCount val="1"/>
                <c:pt idx="0">
                  <c:v>Extremely satisfied </c:v>
                </c:pt>
              </c:strCache>
            </c:strRef>
          </c:tx>
          <c:spPr>
            <a:solidFill>
              <a:srgbClr val="008265"/>
            </a:solidFill>
            <a:ln>
              <a:solidFill>
                <a:schemeClr val="tx2"/>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Sheet1!$B$1:$N$1</c:f>
              <c:strCache>
                <c:ptCount val="13"/>
                <c:pt idx="0">
                  <c:v>Wave 1&amp;2
Oct '19</c:v>
                </c:pt>
                <c:pt idx="1">
                  <c:v>Wave 2&amp;3
Feb '20</c:v>
                </c:pt>
                <c:pt idx="2">
                  <c:v>Wave 3&amp;4
May '20</c:v>
                </c:pt>
                <c:pt idx="3">
                  <c:v>Wave 4&amp;5
Sept '20</c:v>
                </c:pt>
                <c:pt idx="4">
                  <c:v>Wave 5&amp;6
Dec '20</c:v>
                </c:pt>
                <c:pt idx="5">
                  <c:v>Wave 6&amp;7
'Apr '21</c:v>
                </c:pt>
                <c:pt idx="6">
                  <c:v>Wave 7&amp;8
Jul '21</c:v>
                </c:pt>
                <c:pt idx="7">
                  <c:v>Wave 8&amp;9
Dec '21</c:v>
                </c:pt>
                <c:pt idx="8">
                  <c:v>Wave 9&amp;10
Jul '22</c:v>
                </c:pt>
                <c:pt idx="9">
                  <c:v>Wave 10&amp;11 Dec '22</c:v>
                </c:pt>
                <c:pt idx="10">
                  <c:v>Wave 11&amp;12 May '23</c:v>
                </c:pt>
                <c:pt idx="11">
                  <c:v>Wave 12&amp;13 Sept '23</c:v>
                </c:pt>
                <c:pt idx="12">
                  <c:v>Wave 13&amp;14
Mar '24</c:v>
                </c:pt>
              </c:strCache>
            </c:strRef>
          </c:cat>
          <c:val>
            <c:numRef>
              <c:f>Sheet1!$B$8:$N$8</c:f>
              <c:numCache>
                <c:formatCode>0%</c:formatCode>
                <c:ptCount val="13"/>
                <c:pt idx="0">
                  <c:v>0.13854235062376888</c:v>
                </c:pt>
                <c:pt idx="1">
                  <c:v>0.14597815292949354</c:v>
                </c:pt>
                <c:pt idx="2">
                  <c:v>0.13</c:v>
                </c:pt>
                <c:pt idx="3">
                  <c:v>0.10914927769</c:v>
                </c:pt>
                <c:pt idx="4">
                  <c:v>0.11</c:v>
                </c:pt>
                <c:pt idx="5">
                  <c:v>0.11827242525000001</c:v>
                </c:pt>
                <c:pt idx="6">
                  <c:v>0.12074716477999999</c:v>
                </c:pt>
                <c:pt idx="7">
                  <c:v>0.12550066756</c:v>
                </c:pt>
                <c:pt idx="8">
                  <c:v>0.13618157543000001</c:v>
                </c:pt>
                <c:pt idx="9">
                  <c:v>0.14000000000000001</c:v>
                </c:pt>
                <c:pt idx="10">
                  <c:v>0.14619492656999999</c:v>
                </c:pt>
                <c:pt idx="11">
                  <c:v>0.14533333333000001</c:v>
                </c:pt>
                <c:pt idx="12">
                  <c:v>0.12733333332999999</c:v>
                </c:pt>
              </c:numCache>
            </c:numRef>
          </c:val>
          <c:extLst>
            <c:ext xmlns:c16="http://schemas.microsoft.com/office/drawing/2014/chart" uri="{C3380CC4-5D6E-409C-BE32-E72D297353CC}">
              <c16:uniqueId val="{00000006-79D4-4FFE-9FD6-593C0E6C5582}"/>
            </c:ext>
          </c:extLst>
        </c:ser>
        <c:dLbls>
          <c:dLblPos val="ctr"/>
          <c:showLegendKey val="0"/>
          <c:showVal val="1"/>
          <c:showCatName val="0"/>
          <c:showSerName val="0"/>
          <c:showPercent val="0"/>
          <c:showBubbleSize val="0"/>
        </c:dLbls>
        <c:gapWidth val="37"/>
        <c:overlap val="100"/>
        <c:axId val="111881728"/>
        <c:axId val="213415552"/>
        <c:extLst/>
      </c:barChart>
      <c:catAx>
        <c:axId val="11188172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213415552"/>
        <c:crosses val="autoZero"/>
        <c:auto val="1"/>
        <c:lblAlgn val="ctr"/>
        <c:lblOffset val="100"/>
        <c:noMultiLvlLbl val="0"/>
      </c:catAx>
      <c:valAx>
        <c:axId val="213415552"/>
        <c:scaling>
          <c:orientation val="minMax"/>
          <c:max val="1.2"/>
        </c:scaling>
        <c:delete val="1"/>
        <c:axPos val="l"/>
        <c:numFmt formatCode="0%" sourceLinked="1"/>
        <c:majorTickMark val="out"/>
        <c:minorTickMark val="none"/>
        <c:tickLblPos val="nextTo"/>
        <c:crossAx val="111881728"/>
        <c:crosses val="autoZero"/>
        <c:crossBetween val="between"/>
      </c:valAx>
      <c:spPr>
        <a:noFill/>
        <a:ln>
          <a:noFill/>
        </a:ln>
        <a:effectLst/>
      </c:spPr>
    </c:plotArea>
    <c:legend>
      <c:legendPos val="r"/>
      <c:layout>
        <c:manualLayout>
          <c:xMode val="edge"/>
          <c:yMode val="edge"/>
          <c:x val="0.86519245779296228"/>
          <c:y val="0.14804789899963941"/>
          <c:w val="0.13480754220703769"/>
          <c:h val="0.73142343736705429"/>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100">
          <a:solidFill>
            <a:schemeClr val="tx1"/>
          </a:solidFill>
        </a:defRPr>
      </a:pPr>
      <a:endParaRPr lang="en-US"/>
    </a:p>
  </c:txPr>
  <c:externalData r:id="rId3">
    <c:autoUpdate val="0"/>
  </c:externalData>
  <c:userShapes r:id="rId4"/>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en-US" sz="1200" b="1" i="0" u="none" strike="noStrike" kern="1200" spc="0" baseline="0" dirty="0">
                <a:solidFill>
                  <a:schemeClr val="bg2"/>
                </a:solidFill>
                <a:latin typeface="+mj-lt"/>
                <a:ea typeface="+mn-ea"/>
                <a:cs typeface="Calibri Light" panose="020F0302020204030204" pitchFamily="34" charset="0"/>
              </a:defRPr>
            </a:pPr>
            <a:r>
              <a:rPr lang="en-US" sz="1200" b="1" i="0" u="none" strike="noStrike" kern="1200" spc="0" baseline="0">
                <a:solidFill>
                  <a:schemeClr val="bg2"/>
                </a:solidFill>
                <a:latin typeface="+mj-lt"/>
                <a:ea typeface="+mn-ea"/>
                <a:cs typeface="Calibri Light" panose="020F0302020204030204" pitchFamily="34" charset="0"/>
              </a:rPr>
              <a:t>Consumer 2021 – wave 6&amp;7 </a:t>
            </a:r>
          </a:p>
        </c:rich>
      </c:tx>
      <c:overlay val="0"/>
      <c:spPr>
        <a:noFill/>
        <a:ln>
          <a:noFill/>
        </a:ln>
        <a:effectLst/>
      </c:spPr>
    </c:title>
    <c:autoTitleDeleted val="0"/>
    <c:plotArea>
      <c:layout>
        <c:manualLayout>
          <c:layoutTarget val="inner"/>
          <c:xMode val="edge"/>
          <c:yMode val="edge"/>
          <c:x val="0.41054934654543535"/>
          <c:y val="0.15600048869994501"/>
          <c:w val="0.35666779127305442"/>
          <c:h val="0.79132097555972358"/>
        </c:manualLayout>
      </c:layout>
      <c:barChart>
        <c:barDir val="bar"/>
        <c:grouping val="clustered"/>
        <c:varyColors val="0"/>
        <c:ser>
          <c:idx val="2"/>
          <c:order val="0"/>
          <c:tx>
            <c:strRef>
              <c:f>Sheet1!$D$1</c:f>
              <c:strCache>
                <c:ptCount val="1"/>
                <c:pt idx="0">
                  <c:v>Opportunity score</c:v>
                </c:pt>
              </c:strCache>
            </c:strRef>
          </c:tx>
          <c:spPr>
            <a:solidFill>
              <a:srgbClr val="008265"/>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j-lt"/>
                    <a:ea typeface="+mn-ea"/>
                    <a:cs typeface="Calibri Light" panose="020F03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Loyalty</c:v>
                </c:pt>
                <c:pt idx="1">
                  <c:v>Confidence</c:v>
                </c:pt>
                <c:pt idx="2">
                  <c:v>Ease</c:v>
                </c:pt>
                <c:pt idx="3">
                  <c:v>Protection</c:v>
                </c:pt>
                <c:pt idx="4">
                  <c:v>Price</c:v>
                </c:pt>
                <c:pt idx="5">
                  <c:v>Speed (claims)</c:v>
                </c:pt>
                <c:pt idx="6">
                  <c:v>Relationship</c:v>
                </c:pt>
                <c:pt idx="7">
                  <c:v>Control (claims)</c:v>
                </c:pt>
                <c:pt idx="8">
                  <c:v>Respect (claims)</c:v>
                </c:pt>
              </c:strCache>
            </c:strRef>
          </c:cat>
          <c:val>
            <c:numRef>
              <c:f>Sheet1!$D$2:$D$10</c:f>
              <c:numCache>
                <c:formatCode>0.00</c:formatCode>
                <c:ptCount val="9"/>
                <c:pt idx="0">
                  <c:v>8.8868271859999997</c:v>
                </c:pt>
                <c:pt idx="1">
                  <c:v>7.1934878109999998</c:v>
                </c:pt>
                <c:pt idx="2">
                  <c:v>5.676811549</c:v>
                </c:pt>
                <c:pt idx="3">
                  <c:v>5.6722337109999996</c:v>
                </c:pt>
                <c:pt idx="4">
                  <c:v>5.3455641419999997</c:v>
                </c:pt>
                <c:pt idx="5">
                  <c:v>4.4685204709999997</c:v>
                </c:pt>
                <c:pt idx="6">
                  <c:v>3.7085919980000002</c:v>
                </c:pt>
                <c:pt idx="7">
                  <c:v>3.4883192329999999</c:v>
                </c:pt>
                <c:pt idx="8">
                  <c:v>3.4429247329999999</c:v>
                </c:pt>
              </c:numCache>
            </c:numRef>
          </c:val>
          <c:extLst>
            <c:ext xmlns:c16="http://schemas.microsoft.com/office/drawing/2014/chart" uri="{C3380CC4-5D6E-409C-BE32-E72D297353CC}">
              <c16:uniqueId val="{00000000-5271-425F-88E6-25BD4ED4787E}"/>
            </c:ext>
          </c:extLst>
        </c:ser>
        <c:dLbls>
          <c:dLblPos val="outEnd"/>
          <c:showLegendKey val="0"/>
          <c:showVal val="1"/>
          <c:showCatName val="0"/>
          <c:showSerName val="0"/>
          <c:showPercent val="0"/>
          <c:showBubbleSize val="0"/>
        </c:dLbls>
        <c:gapWidth val="80"/>
        <c:axId val="212916224"/>
        <c:axId val="174246720"/>
      </c:barChart>
      <c:catAx>
        <c:axId val="21291622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j-lt"/>
                <a:ea typeface="+mn-ea"/>
                <a:cs typeface="Calibri Light" panose="020F0302020204030204" pitchFamily="34" charset="0"/>
              </a:defRPr>
            </a:pPr>
            <a:endParaRPr lang="en-US"/>
          </a:p>
        </c:txPr>
        <c:crossAx val="174246720"/>
        <c:crosses val="autoZero"/>
        <c:auto val="1"/>
        <c:lblAlgn val="ctr"/>
        <c:lblOffset val="100"/>
        <c:noMultiLvlLbl val="0"/>
      </c:catAx>
      <c:valAx>
        <c:axId val="174246720"/>
        <c:scaling>
          <c:orientation val="minMax"/>
        </c:scaling>
        <c:delete val="1"/>
        <c:axPos val="t"/>
        <c:numFmt formatCode="0.00" sourceLinked="1"/>
        <c:majorTickMark val="out"/>
        <c:minorTickMark val="none"/>
        <c:tickLblPos val="nextTo"/>
        <c:crossAx val="212916224"/>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latin typeface="Calibri Light" panose="020F0302020204030204" pitchFamily="34" charset="0"/>
          <a:cs typeface="Calibri Light" panose="020F0302020204030204" pitchFamily="34" charset="0"/>
        </a:defRPr>
      </a:pPr>
      <a:endParaRPr lang="en-US"/>
    </a:p>
  </c:txPr>
  <c:externalData r:id="rId1">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spc="0" baseline="0">
                <a:solidFill>
                  <a:schemeClr val="accent4"/>
                </a:solidFill>
                <a:latin typeface="Calibri Light" panose="020F0302020204030204" pitchFamily="34" charset="0"/>
                <a:ea typeface="+mn-ea"/>
                <a:cs typeface="Calibri Light" panose="020F0302020204030204" pitchFamily="34" charset="0"/>
              </a:defRPr>
            </a:pPr>
            <a:r>
              <a:rPr lang="en-US" sz="1200" b="1">
                <a:solidFill>
                  <a:schemeClr val="accent4"/>
                </a:solidFill>
                <a:latin typeface="+mj-lt"/>
              </a:rPr>
              <a:t>SME 2021 – wave 6&amp;7</a:t>
            </a:r>
          </a:p>
        </c:rich>
      </c:tx>
      <c:overlay val="0"/>
      <c:spPr>
        <a:noFill/>
        <a:ln>
          <a:noFill/>
        </a:ln>
        <a:effectLst/>
      </c:spPr>
    </c:title>
    <c:autoTitleDeleted val="0"/>
    <c:plotArea>
      <c:layout/>
      <c:barChart>
        <c:barDir val="bar"/>
        <c:grouping val="clustered"/>
        <c:varyColors val="0"/>
        <c:ser>
          <c:idx val="2"/>
          <c:order val="0"/>
          <c:tx>
            <c:strRef>
              <c:f>Sheet1!$D$1</c:f>
              <c:strCache>
                <c:ptCount val="1"/>
                <c:pt idx="0">
                  <c:v>Opportunity score</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Headings)"/>
                    <a:ea typeface="+mn-ea"/>
                    <a:cs typeface="Calibri Light" panose="020F03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Loyalty</c:v>
                </c:pt>
                <c:pt idx="1">
                  <c:v>Confidence</c:v>
                </c:pt>
                <c:pt idx="2">
                  <c:v>Ease</c:v>
                </c:pt>
                <c:pt idx="3">
                  <c:v>Protection</c:v>
                </c:pt>
                <c:pt idx="4">
                  <c:v>Price</c:v>
                </c:pt>
                <c:pt idx="5">
                  <c:v>Relationship</c:v>
                </c:pt>
                <c:pt idx="6">
                  <c:v>Respect (claims)</c:v>
                </c:pt>
                <c:pt idx="7">
                  <c:v>Control (claims)</c:v>
                </c:pt>
                <c:pt idx="8">
                  <c:v>Speed (claims)</c:v>
                </c:pt>
              </c:strCache>
            </c:strRef>
          </c:cat>
          <c:val>
            <c:numRef>
              <c:f>Sheet1!$D$2:$D$10</c:f>
              <c:numCache>
                <c:formatCode>0.00</c:formatCode>
                <c:ptCount val="9"/>
                <c:pt idx="0">
                  <c:v>6.0862686999999998</c:v>
                </c:pt>
                <c:pt idx="1">
                  <c:v>5.849384465</c:v>
                </c:pt>
                <c:pt idx="2">
                  <c:v>5.4884219649999997</c:v>
                </c:pt>
                <c:pt idx="3">
                  <c:v>5.1819687769999998</c:v>
                </c:pt>
                <c:pt idx="4">
                  <c:v>4.8062020409999997</c:v>
                </c:pt>
                <c:pt idx="5">
                  <c:v>4.2742492859999999</c:v>
                </c:pt>
                <c:pt idx="6">
                  <c:v>4.1551588519999996</c:v>
                </c:pt>
                <c:pt idx="7">
                  <c:v>4.0641415199999997</c:v>
                </c:pt>
                <c:pt idx="8">
                  <c:v>3.9922112460000001</c:v>
                </c:pt>
              </c:numCache>
            </c:numRef>
          </c:val>
          <c:extLst>
            <c:ext xmlns:c16="http://schemas.microsoft.com/office/drawing/2014/chart" uri="{C3380CC4-5D6E-409C-BE32-E72D297353CC}">
              <c16:uniqueId val="{00000000-7985-4E84-B91A-E2586CE465CB}"/>
            </c:ext>
          </c:extLst>
        </c:ser>
        <c:dLbls>
          <c:dLblPos val="outEnd"/>
          <c:showLegendKey val="0"/>
          <c:showVal val="1"/>
          <c:showCatName val="0"/>
          <c:showSerName val="0"/>
          <c:showPercent val="0"/>
          <c:showBubbleSize val="0"/>
        </c:dLbls>
        <c:gapWidth val="80"/>
        <c:axId val="111805440"/>
        <c:axId val="174248448"/>
      </c:barChart>
      <c:catAx>
        <c:axId val="1118054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Headings)"/>
                <a:ea typeface="+mn-ea"/>
                <a:cs typeface="Calibri Light" panose="020F0302020204030204" pitchFamily="34" charset="0"/>
              </a:defRPr>
            </a:pPr>
            <a:endParaRPr lang="en-US"/>
          </a:p>
        </c:txPr>
        <c:crossAx val="174248448"/>
        <c:crosses val="autoZero"/>
        <c:auto val="1"/>
        <c:lblAlgn val="ctr"/>
        <c:lblOffset val="100"/>
        <c:noMultiLvlLbl val="0"/>
      </c:catAx>
      <c:valAx>
        <c:axId val="174248448"/>
        <c:scaling>
          <c:orientation val="minMax"/>
          <c:max val="10"/>
        </c:scaling>
        <c:delete val="1"/>
        <c:axPos val="t"/>
        <c:numFmt formatCode="0.00" sourceLinked="1"/>
        <c:majorTickMark val="out"/>
        <c:minorTickMark val="none"/>
        <c:tickLblPos val="nextTo"/>
        <c:crossAx val="111805440"/>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latin typeface="Calibri Light" panose="020F0302020204030204" pitchFamily="34" charset="0"/>
          <a:cs typeface="Calibri Light" panose="020F0302020204030204" pitchFamily="34" charset="0"/>
        </a:defRPr>
      </a:pPr>
      <a:endParaRPr lang="en-US"/>
    </a:p>
  </c:txPr>
  <c:externalData r:id="rId1">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spc="0" baseline="0">
                <a:solidFill>
                  <a:srgbClr val="008265"/>
                </a:solidFill>
                <a:latin typeface="+mj-lt"/>
                <a:ea typeface="+mn-ea"/>
                <a:cs typeface="Calibri Light" panose="020F0302020204030204" pitchFamily="34" charset="0"/>
              </a:defRPr>
            </a:pPr>
            <a:r>
              <a:rPr lang="en-US" sz="1200" b="1">
                <a:solidFill>
                  <a:srgbClr val="008265"/>
                </a:solidFill>
                <a:latin typeface="+mj-lt"/>
              </a:rPr>
              <a:t>Consumer 2019 – wave 1</a:t>
            </a:r>
          </a:p>
        </c:rich>
      </c:tx>
      <c:overlay val="0"/>
      <c:spPr>
        <a:noFill/>
        <a:ln>
          <a:noFill/>
        </a:ln>
        <a:effectLst/>
      </c:spPr>
      <c:txPr>
        <a:bodyPr rot="0" spcFirstLastPara="1" vertOverflow="ellipsis" vert="horz" wrap="square" anchor="ctr" anchorCtr="1"/>
        <a:lstStyle/>
        <a:p>
          <a:pPr>
            <a:defRPr sz="1440" b="1" i="0" u="none" strike="noStrike" kern="1200" spc="0" baseline="0">
              <a:solidFill>
                <a:srgbClr val="008265"/>
              </a:solidFill>
              <a:latin typeface="+mj-lt"/>
              <a:ea typeface="+mn-ea"/>
              <a:cs typeface="Calibri Light" panose="020F0302020204030204" pitchFamily="34" charset="0"/>
            </a:defRPr>
          </a:pPr>
          <a:endParaRPr lang="en-US"/>
        </a:p>
      </c:txPr>
    </c:title>
    <c:autoTitleDeleted val="0"/>
    <c:plotArea>
      <c:layout>
        <c:manualLayout>
          <c:layoutTarget val="inner"/>
          <c:xMode val="edge"/>
          <c:yMode val="edge"/>
          <c:x val="0.45781544215686065"/>
          <c:y val="0.161890906787273"/>
          <c:w val="0.47596278452894969"/>
          <c:h val="0.78543055747239565"/>
        </c:manualLayout>
      </c:layout>
      <c:barChart>
        <c:barDir val="bar"/>
        <c:grouping val="clustered"/>
        <c:varyColors val="0"/>
        <c:ser>
          <c:idx val="2"/>
          <c:order val="0"/>
          <c:tx>
            <c:strRef>
              <c:f>Sheet1!$D$1</c:f>
              <c:strCache>
                <c:ptCount val="1"/>
                <c:pt idx="0">
                  <c:v>Opportunity score</c:v>
                </c:pt>
              </c:strCache>
            </c:strRef>
          </c:tx>
          <c:spPr>
            <a:solidFill>
              <a:srgbClr val="008265"/>
            </a:solidFill>
            <a:ln>
              <a:noFill/>
            </a:ln>
            <a:effectLst/>
          </c:spPr>
          <c:invertIfNegative val="0"/>
          <c:dLbls>
            <c:dLbl>
              <c:idx val="0"/>
              <c:layout>
                <c:manualLayout>
                  <c:x val="-3.0672428584617714E-7"/>
                  <c:y val="1.1312498727343894E-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0D9-4481-8C80-0D32BB5006FA}"/>
                </c:ext>
              </c:extLst>
            </c:dLbl>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j-lt"/>
                    <a:ea typeface="+mn-ea"/>
                    <a:cs typeface="Calibri Light" panose="020F03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Loyalty</c:v>
                </c:pt>
                <c:pt idx="1">
                  <c:v>Confidence</c:v>
                </c:pt>
                <c:pt idx="2">
                  <c:v>Ease</c:v>
                </c:pt>
                <c:pt idx="3">
                  <c:v>Protection</c:v>
                </c:pt>
                <c:pt idx="4">
                  <c:v>Price</c:v>
                </c:pt>
                <c:pt idx="5">
                  <c:v>Speed (claimed)</c:v>
                </c:pt>
                <c:pt idx="6">
                  <c:v>Respect (claimed)</c:v>
                </c:pt>
                <c:pt idx="7">
                  <c:v>Relationship</c:v>
                </c:pt>
                <c:pt idx="8">
                  <c:v>Control (claimed)</c:v>
                </c:pt>
              </c:strCache>
            </c:strRef>
          </c:cat>
          <c:val>
            <c:numRef>
              <c:f>Sheet1!$D$2:$D$10</c:f>
              <c:numCache>
                <c:formatCode>0.00</c:formatCode>
                <c:ptCount val="9"/>
                <c:pt idx="0">
                  <c:v>9.1024163920261056</c:v>
                </c:pt>
                <c:pt idx="1">
                  <c:v>7.4076100474830628</c:v>
                </c:pt>
                <c:pt idx="2">
                  <c:v>6.6990059526853702</c:v>
                </c:pt>
                <c:pt idx="3">
                  <c:v>5.9318978861544736</c:v>
                </c:pt>
                <c:pt idx="4">
                  <c:v>5.8604162170445049</c:v>
                </c:pt>
                <c:pt idx="5">
                  <c:v>5.4279895029852172</c:v>
                </c:pt>
                <c:pt idx="6">
                  <c:v>4.8365112523519569</c:v>
                </c:pt>
                <c:pt idx="7">
                  <c:v>3.9742387727998949</c:v>
                </c:pt>
                <c:pt idx="8">
                  <c:v>3.4251025987454491</c:v>
                </c:pt>
              </c:numCache>
            </c:numRef>
          </c:val>
          <c:extLst>
            <c:ext xmlns:c16="http://schemas.microsoft.com/office/drawing/2014/chart" uri="{C3380CC4-5D6E-409C-BE32-E72D297353CC}">
              <c16:uniqueId val="{00000001-60D9-4481-8C80-0D32BB5006FA}"/>
            </c:ext>
          </c:extLst>
        </c:ser>
        <c:dLbls>
          <c:dLblPos val="outEnd"/>
          <c:showLegendKey val="0"/>
          <c:showVal val="1"/>
          <c:showCatName val="0"/>
          <c:showSerName val="0"/>
          <c:showPercent val="0"/>
          <c:showBubbleSize val="0"/>
        </c:dLbls>
        <c:gapWidth val="80"/>
        <c:axId val="212917760"/>
        <c:axId val="174244416"/>
      </c:barChart>
      <c:catAx>
        <c:axId val="21291776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Headings)"/>
                <a:ea typeface="+mn-ea"/>
                <a:cs typeface="Calibri Light" panose="020F0302020204030204" pitchFamily="34" charset="0"/>
              </a:defRPr>
            </a:pPr>
            <a:endParaRPr lang="en-US"/>
          </a:p>
        </c:txPr>
        <c:crossAx val="174244416"/>
        <c:crosses val="autoZero"/>
        <c:auto val="1"/>
        <c:lblAlgn val="ctr"/>
        <c:lblOffset val="100"/>
        <c:noMultiLvlLbl val="0"/>
      </c:catAx>
      <c:valAx>
        <c:axId val="174244416"/>
        <c:scaling>
          <c:orientation val="minMax"/>
        </c:scaling>
        <c:delete val="1"/>
        <c:axPos val="t"/>
        <c:numFmt formatCode="0.00" sourceLinked="1"/>
        <c:majorTickMark val="out"/>
        <c:minorTickMark val="none"/>
        <c:tickLblPos val="nextTo"/>
        <c:crossAx val="212917760"/>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latin typeface="Calibri Light" panose="020F0302020204030204" pitchFamily="34" charset="0"/>
          <a:cs typeface="Calibri Light" panose="020F0302020204030204" pitchFamily="34" charset="0"/>
        </a:defRPr>
      </a:pPr>
      <a:endParaRPr lang="en-US"/>
    </a:p>
  </c:txPr>
  <c:externalData r:id="rId3">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spc="0" baseline="0">
                <a:solidFill>
                  <a:srgbClr val="AB588C"/>
                </a:solidFill>
                <a:latin typeface="Calibri Light" panose="020F0302020204030204" pitchFamily="34" charset="0"/>
                <a:ea typeface="+mn-ea"/>
                <a:cs typeface="Calibri Light" panose="020F0302020204030204" pitchFamily="34" charset="0"/>
              </a:defRPr>
            </a:pPr>
            <a:r>
              <a:rPr lang="en-US" sz="1200" b="1">
                <a:solidFill>
                  <a:srgbClr val="AB588C"/>
                </a:solidFill>
                <a:latin typeface="+mj-lt"/>
              </a:rPr>
              <a:t>SME 2019 – wave 1&amp;2</a:t>
            </a:r>
          </a:p>
        </c:rich>
      </c:tx>
      <c:overlay val="0"/>
      <c:spPr>
        <a:noFill/>
        <a:ln>
          <a:noFill/>
        </a:ln>
        <a:effectLst/>
      </c:spPr>
      <c:txPr>
        <a:bodyPr rot="0" spcFirstLastPara="1" vertOverflow="ellipsis" vert="horz" wrap="square" anchor="ctr" anchorCtr="1"/>
        <a:lstStyle/>
        <a:p>
          <a:pPr>
            <a:defRPr sz="1440" b="1" i="0" u="none" strike="noStrike" kern="1200" spc="0" baseline="0">
              <a:solidFill>
                <a:srgbClr val="AB588C"/>
              </a:solidFill>
              <a:latin typeface="Calibri Light" panose="020F0302020204030204" pitchFamily="34" charset="0"/>
              <a:ea typeface="+mn-ea"/>
              <a:cs typeface="Calibri Light" panose="020F0302020204030204" pitchFamily="34" charset="0"/>
            </a:defRPr>
          </a:pPr>
          <a:endParaRPr lang="en-US"/>
        </a:p>
      </c:txPr>
    </c:title>
    <c:autoTitleDeleted val="0"/>
    <c:plotArea>
      <c:layout/>
      <c:barChart>
        <c:barDir val="bar"/>
        <c:grouping val="clustered"/>
        <c:varyColors val="0"/>
        <c:ser>
          <c:idx val="2"/>
          <c:order val="0"/>
          <c:tx>
            <c:strRef>
              <c:f>Sheet1!$D$1</c:f>
              <c:strCache>
                <c:ptCount val="1"/>
                <c:pt idx="0">
                  <c:v>Opportunity score</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Headings)"/>
                    <a:ea typeface="+mn-ea"/>
                    <a:cs typeface="Calibri Light" panose="020F03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Loyalty</c:v>
                </c:pt>
                <c:pt idx="1">
                  <c:v>Confidence</c:v>
                </c:pt>
                <c:pt idx="2">
                  <c:v>Ease</c:v>
                </c:pt>
                <c:pt idx="3">
                  <c:v>Protection</c:v>
                </c:pt>
                <c:pt idx="4">
                  <c:v>Price</c:v>
                </c:pt>
                <c:pt idx="5">
                  <c:v>Speed (claimed)</c:v>
                </c:pt>
                <c:pt idx="6">
                  <c:v>Respect (claimed)</c:v>
                </c:pt>
                <c:pt idx="7">
                  <c:v>Relationship</c:v>
                </c:pt>
                <c:pt idx="8">
                  <c:v>Control (claimed)</c:v>
                </c:pt>
              </c:strCache>
            </c:strRef>
          </c:cat>
          <c:val>
            <c:numRef>
              <c:f>Sheet1!$D$2:$D$10</c:f>
              <c:numCache>
                <c:formatCode>0.00</c:formatCode>
                <c:ptCount val="9"/>
                <c:pt idx="0">
                  <c:v>7.1886605658228673</c:v>
                </c:pt>
                <c:pt idx="1">
                  <c:v>6.5256904171489953</c:v>
                </c:pt>
                <c:pt idx="2">
                  <c:v>5.999617708538076</c:v>
                </c:pt>
                <c:pt idx="3">
                  <c:v>5.9255912944445637</c:v>
                </c:pt>
                <c:pt idx="4">
                  <c:v>5.4467166188785994</c:v>
                </c:pt>
                <c:pt idx="5">
                  <c:v>5.1732013766562082</c:v>
                </c:pt>
                <c:pt idx="6">
                  <c:v>5.0812198440851972</c:v>
                </c:pt>
                <c:pt idx="7">
                  <c:v>4.7243507725014187</c:v>
                </c:pt>
                <c:pt idx="8">
                  <c:v>4.2186295798935598</c:v>
                </c:pt>
              </c:numCache>
            </c:numRef>
          </c:val>
          <c:extLst>
            <c:ext xmlns:c16="http://schemas.microsoft.com/office/drawing/2014/chart" uri="{C3380CC4-5D6E-409C-BE32-E72D297353CC}">
              <c16:uniqueId val="{00000000-86D9-4854-9273-BD3F9B4BE143}"/>
            </c:ext>
          </c:extLst>
        </c:ser>
        <c:dLbls>
          <c:dLblPos val="outEnd"/>
          <c:showLegendKey val="0"/>
          <c:showVal val="1"/>
          <c:showCatName val="0"/>
          <c:showSerName val="0"/>
          <c:showPercent val="0"/>
          <c:showBubbleSize val="0"/>
        </c:dLbls>
        <c:gapWidth val="80"/>
        <c:axId val="111870464"/>
        <c:axId val="178938432"/>
      </c:barChart>
      <c:catAx>
        <c:axId val="1118704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Headings)"/>
                <a:ea typeface="+mn-ea"/>
                <a:cs typeface="Calibri Light" panose="020F0302020204030204" pitchFamily="34" charset="0"/>
              </a:defRPr>
            </a:pPr>
            <a:endParaRPr lang="en-US"/>
          </a:p>
        </c:txPr>
        <c:crossAx val="178938432"/>
        <c:crosses val="autoZero"/>
        <c:auto val="1"/>
        <c:lblAlgn val="ctr"/>
        <c:lblOffset val="100"/>
        <c:noMultiLvlLbl val="0"/>
      </c:catAx>
      <c:valAx>
        <c:axId val="178938432"/>
        <c:scaling>
          <c:orientation val="minMax"/>
          <c:max val="10"/>
        </c:scaling>
        <c:delete val="1"/>
        <c:axPos val="t"/>
        <c:numFmt formatCode="0.00" sourceLinked="1"/>
        <c:majorTickMark val="out"/>
        <c:minorTickMark val="none"/>
        <c:tickLblPos val="nextTo"/>
        <c:crossAx val="111870464"/>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latin typeface="Calibri Light" panose="020F0302020204030204" pitchFamily="34" charset="0"/>
          <a:cs typeface="Calibri Light" panose="020F0302020204030204" pitchFamily="34" charset="0"/>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en-US" sz="1200" b="1" i="0" u="none" strike="noStrike" kern="1200" spc="0" baseline="0" dirty="0">
                <a:solidFill>
                  <a:srgbClr val="008265"/>
                </a:solidFill>
                <a:latin typeface="+mj-lt"/>
                <a:ea typeface="+mn-ea"/>
                <a:cs typeface="Calibri Light" panose="020F0302020204030204" pitchFamily="34" charset="0"/>
              </a:defRPr>
            </a:pPr>
            <a:r>
              <a:rPr lang="en-US" sz="1200" b="1" i="0" u="none" strike="noStrike" kern="1200" spc="0" baseline="0">
                <a:solidFill>
                  <a:srgbClr val="008265"/>
                </a:solidFill>
                <a:latin typeface="+mj-lt"/>
                <a:ea typeface="+mn-ea"/>
                <a:cs typeface="Calibri Light" panose="020F0302020204030204" pitchFamily="34" charset="0"/>
              </a:rPr>
              <a:t>Consumer 2019 – wave 1&amp;2 </a:t>
            </a:r>
          </a:p>
        </c:rich>
      </c:tx>
      <c:overlay val="0"/>
      <c:spPr>
        <a:noFill/>
        <a:ln>
          <a:noFill/>
        </a:ln>
        <a:effectLst/>
      </c:spPr>
      <c:txPr>
        <a:bodyPr rot="0" spcFirstLastPara="1" vertOverflow="ellipsis" vert="horz" wrap="square" anchor="ctr" anchorCtr="1"/>
        <a:lstStyle/>
        <a:p>
          <a:pPr algn="ctr" rtl="0">
            <a:defRPr lang="en-US" sz="1200" b="1" i="0" u="none" strike="noStrike" kern="1200" spc="0" baseline="0" dirty="0">
              <a:solidFill>
                <a:srgbClr val="008265"/>
              </a:solidFill>
              <a:latin typeface="+mj-lt"/>
              <a:ea typeface="+mn-ea"/>
              <a:cs typeface="Calibri Light" panose="020F0302020204030204" pitchFamily="34" charset="0"/>
            </a:defRPr>
          </a:pPr>
          <a:endParaRPr lang="en-US"/>
        </a:p>
      </c:txPr>
    </c:title>
    <c:autoTitleDeleted val="0"/>
    <c:plotArea>
      <c:layout>
        <c:manualLayout>
          <c:layoutTarget val="inner"/>
          <c:xMode val="edge"/>
          <c:yMode val="edge"/>
          <c:x val="0.41054934654543535"/>
          <c:y val="0.17994527767282292"/>
          <c:w val="0.48355906623783235"/>
          <c:h val="0.7673761865868457"/>
        </c:manualLayout>
      </c:layout>
      <c:barChart>
        <c:barDir val="bar"/>
        <c:grouping val="clustered"/>
        <c:varyColors val="0"/>
        <c:ser>
          <c:idx val="2"/>
          <c:order val="0"/>
          <c:tx>
            <c:strRef>
              <c:f>Sheet1!$D$1</c:f>
              <c:strCache>
                <c:ptCount val="1"/>
                <c:pt idx="0">
                  <c:v>Opportunity score</c:v>
                </c:pt>
              </c:strCache>
            </c:strRef>
          </c:tx>
          <c:spPr>
            <a:solidFill>
              <a:srgbClr val="008265"/>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j-lt"/>
                    <a:ea typeface="+mn-ea"/>
                    <a:cs typeface="Calibri Light" panose="020F03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Loyalty</c:v>
                </c:pt>
                <c:pt idx="1">
                  <c:v>Confidence</c:v>
                </c:pt>
                <c:pt idx="2">
                  <c:v>Ease</c:v>
                </c:pt>
                <c:pt idx="3">
                  <c:v>Protection</c:v>
                </c:pt>
                <c:pt idx="4">
                  <c:v>Price</c:v>
                </c:pt>
                <c:pt idx="5">
                  <c:v>Speed (claimed)</c:v>
                </c:pt>
                <c:pt idx="6">
                  <c:v>Respect (claimed)</c:v>
                </c:pt>
                <c:pt idx="7">
                  <c:v>Relationship</c:v>
                </c:pt>
                <c:pt idx="8">
                  <c:v>Control (claimed)</c:v>
                </c:pt>
              </c:strCache>
            </c:strRef>
          </c:cat>
          <c:val>
            <c:numRef>
              <c:f>Sheet1!$D$2:$D$10</c:f>
              <c:numCache>
                <c:formatCode>0.00</c:formatCode>
                <c:ptCount val="9"/>
                <c:pt idx="0">
                  <c:v>9.2892542319328637</c:v>
                </c:pt>
                <c:pt idx="1">
                  <c:v>7.6444255255058442</c:v>
                </c:pt>
                <c:pt idx="2">
                  <c:v>6.6444311506745928</c:v>
                </c:pt>
                <c:pt idx="3">
                  <c:v>6.2735967018661611</c:v>
                </c:pt>
                <c:pt idx="4">
                  <c:v>6.0957066303437273</c:v>
                </c:pt>
                <c:pt idx="5">
                  <c:v>5.640775862911112</c:v>
                </c:pt>
                <c:pt idx="6">
                  <c:v>4.9184862282619441</c:v>
                </c:pt>
                <c:pt idx="7">
                  <c:v>4.1484520083386602</c:v>
                </c:pt>
                <c:pt idx="8">
                  <c:v>3.5913772795174421</c:v>
                </c:pt>
              </c:numCache>
            </c:numRef>
          </c:val>
          <c:extLst>
            <c:ext xmlns:c16="http://schemas.microsoft.com/office/drawing/2014/chart" uri="{C3380CC4-5D6E-409C-BE32-E72D297353CC}">
              <c16:uniqueId val="{00000000-6A0F-4D5F-843C-5F1214A7887A}"/>
            </c:ext>
          </c:extLst>
        </c:ser>
        <c:dLbls>
          <c:dLblPos val="outEnd"/>
          <c:showLegendKey val="0"/>
          <c:showVal val="1"/>
          <c:showCatName val="0"/>
          <c:showSerName val="0"/>
          <c:showPercent val="0"/>
          <c:showBubbleSize val="0"/>
        </c:dLbls>
        <c:gapWidth val="80"/>
        <c:axId val="111869952"/>
        <c:axId val="178940160"/>
      </c:barChart>
      <c:catAx>
        <c:axId val="111869952"/>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j-lt"/>
                <a:ea typeface="+mn-ea"/>
                <a:cs typeface="Calibri Light" panose="020F0302020204030204" pitchFamily="34" charset="0"/>
              </a:defRPr>
            </a:pPr>
            <a:endParaRPr lang="en-US"/>
          </a:p>
        </c:txPr>
        <c:crossAx val="178940160"/>
        <c:crosses val="autoZero"/>
        <c:auto val="1"/>
        <c:lblAlgn val="ctr"/>
        <c:lblOffset val="100"/>
        <c:noMultiLvlLbl val="0"/>
      </c:catAx>
      <c:valAx>
        <c:axId val="178940160"/>
        <c:scaling>
          <c:orientation val="minMax"/>
        </c:scaling>
        <c:delete val="1"/>
        <c:axPos val="t"/>
        <c:numFmt formatCode="0.00" sourceLinked="1"/>
        <c:majorTickMark val="out"/>
        <c:minorTickMark val="none"/>
        <c:tickLblPos val="nextTo"/>
        <c:crossAx val="111869952"/>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latin typeface="Calibri Light" panose="020F0302020204030204" pitchFamily="34" charset="0"/>
          <a:cs typeface="Calibri Light" panose="020F0302020204030204" pitchFamily="34" charset="0"/>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spc="0" baseline="0">
                <a:solidFill>
                  <a:srgbClr val="AB588C"/>
                </a:solidFill>
                <a:latin typeface="Calibri Light" panose="020F0302020204030204" pitchFamily="34" charset="0"/>
                <a:ea typeface="+mn-ea"/>
                <a:cs typeface="Calibri Light" panose="020F0302020204030204" pitchFamily="34" charset="0"/>
              </a:defRPr>
            </a:pPr>
            <a:r>
              <a:rPr lang="en-US" sz="1200" b="1">
                <a:solidFill>
                  <a:srgbClr val="AB588C"/>
                </a:solidFill>
                <a:latin typeface="+mj-lt"/>
              </a:rPr>
              <a:t>SME 2019 – wave 1</a:t>
            </a:r>
          </a:p>
        </c:rich>
      </c:tx>
      <c:overlay val="0"/>
      <c:spPr>
        <a:noFill/>
        <a:ln>
          <a:noFill/>
        </a:ln>
        <a:effectLst/>
      </c:spPr>
      <c:txPr>
        <a:bodyPr rot="0" spcFirstLastPara="1" vertOverflow="ellipsis" vert="horz" wrap="square" anchor="ctr" anchorCtr="1"/>
        <a:lstStyle/>
        <a:p>
          <a:pPr>
            <a:defRPr sz="1440" b="1" i="0" u="none" strike="noStrike" kern="1200" spc="0" baseline="0">
              <a:solidFill>
                <a:srgbClr val="AB588C"/>
              </a:solidFill>
              <a:latin typeface="Calibri Light" panose="020F0302020204030204" pitchFamily="34" charset="0"/>
              <a:ea typeface="+mn-ea"/>
              <a:cs typeface="Calibri Light" panose="020F0302020204030204" pitchFamily="34" charset="0"/>
            </a:defRPr>
          </a:pPr>
          <a:endParaRPr lang="en-US"/>
        </a:p>
      </c:txPr>
    </c:title>
    <c:autoTitleDeleted val="0"/>
    <c:plotArea>
      <c:layout/>
      <c:barChart>
        <c:barDir val="bar"/>
        <c:grouping val="clustered"/>
        <c:varyColors val="0"/>
        <c:ser>
          <c:idx val="2"/>
          <c:order val="0"/>
          <c:tx>
            <c:strRef>
              <c:f>Sheet1!$D$1</c:f>
              <c:strCache>
                <c:ptCount val="1"/>
                <c:pt idx="0">
                  <c:v>Opportunity score</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Headings)"/>
                    <a:ea typeface="+mn-ea"/>
                    <a:cs typeface="Calibri Light" panose="020F03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Loyalty</c:v>
                </c:pt>
                <c:pt idx="1">
                  <c:v>Confidence</c:v>
                </c:pt>
                <c:pt idx="2">
                  <c:v>Ease</c:v>
                </c:pt>
                <c:pt idx="3">
                  <c:v>Protection</c:v>
                </c:pt>
                <c:pt idx="4">
                  <c:v>Speed (claimed)</c:v>
                </c:pt>
                <c:pt idx="5">
                  <c:v>Price</c:v>
                </c:pt>
                <c:pt idx="6">
                  <c:v>Respect (claimed)</c:v>
                </c:pt>
                <c:pt idx="7">
                  <c:v>Relationship</c:v>
                </c:pt>
                <c:pt idx="8">
                  <c:v>Control (claimed)</c:v>
                </c:pt>
              </c:strCache>
            </c:strRef>
          </c:cat>
          <c:val>
            <c:numRef>
              <c:f>Sheet1!$D$2:$D$10</c:f>
              <c:numCache>
                <c:formatCode>0.00</c:formatCode>
                <c:ptCount val="9"/>
                <c:pt idx="0">
                  <c:v>7.550642459108289</c:v>
                </c:pt>
                <c:pt idx="1">
                  <c:v>6.5833493530071667</c:v>
                </c:pt>
                <c:pt idx="2">
                  <c:v>6.0644546020043508</c:v>
                </c:pt>
                <c:pt idx="3">
                  <c:v>5.9949200021078326</c:v>
                </c:pt>
                <c:pt idx="4">
                  <c:v>5.5286270714467527</c:v>
                </c:pt>
                <c:pt idx="5">
                  <c:v>5.3908648605080964</c:v>
                </c:pt>
                <c:pt idx="6">
                  <c:v>4.3796909492273732</c:v>
                </c:pt>
                <c:pt idx="7">
                  <c:v>4.3533985601064504</c:v>
                </c:pt>
                <c:pt idx="8">
                  <c:v>4.0284629731218233</c:v>
                </c:pt>
              </c:numCache>
            </c:numRef>
          </c:val>
          <c:extLst>
            <c:ext xmlns:c16="http://schemas.microsoft.com/office/drawing/2014/chart" uri="{C3380CC4-5D6E-409C-BE32-E72D297353CC}">
              <c16:uniqueId val="{00000000-6EA6-455E-9224-E83EA5ACBDFD}"/>
            </c:ext>
          </c:extLst>
        </c:ser>
        <c:dLbls>
          <c:dLblPos val="outEnd"/>
          <c:showLegendKey val="0"/>
          <c:showVal val="1"/>
          <c:showCatName val="0"/>
          <c:showSerName val="0"/>
          <c:showPercent val="0"/>
          <c:showBubbleSize val="0"/>
        </c:dLbls>
        <c:gapWidth val="80"/>
        <c:axId val="173871616"/>
        <c:axId val="178941888"/>
      </c:barChart>
      <c:catAx>
        <c:axId val="17387161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Headings)"/>
                <a:ea typeface="+mn-ea"/>
                <a:cs typeface="Calibri Light" panose="020F0302020204030204" pitchFamily="34" charset="0"/>
              </a:defRPr>
            </a:pPr>
            <a:endParaRPr lang="en-US"/>
          </a:p>
        </c:txPr>
        <c:crossAx val="178941888"/>
        <c:crosses val="autoZero"/>
        <c:auto val="1"/>
        <c:lblAlgn val="ctr"/>
        <c:lblOffset val="100"/>
        <c:noMultiLvlLbl val="0"/>
      </c:catAx>
      <c:valAx>
        <c:axId val="178941888"/>
        <c:scaling>
          <c:orientation val="minMax"/>
          <c:max val="10"/>
        </c:scaling>
        <c:delete val="1"/>
        <c:axPos val="t"/>
        <c:numFmt formatCode="0.00" sourceLinked="1"/>
        <c:majorTickMark val="out"/>
        <c:minorTickMark val="none"/>
        <c:tickLblPos val="nextTo"/>
        <c:crossAx val="173871616"/>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latin typeface="Calibri Light" panose="020F0302020204030204" pitchFamily="34" charset="0"/>
          <a:cs typeface="Calibri Light" panose="020F0302020204030204" pitchFamily="34" charset="0"/>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spc="0" baseline="0">
                <a:solidFill>
                  <a:srgbClr val="AB588C"/>
                </a:solidFill>
                <a:latin typeface="Calibri Light" panose="020F0302020204030204" pitchFamily="34" charset="0"/>
                <a:ea typeface="+mn-ea"/>
                <a:cs typeface="Calibri Light" panose="020F0302020204030204" pitchFamily="34" charset="0"/>
              </a:defRPr>
            </a:pPr>
            <a:r>
              <a:rPr lang="en-US" sz="1200" b="1">
                <a:solidFill>
                  <a:srgbClr val="AB588C"/>
                </a:solidFill>
                <a:latin typeface="+mj-lt"/>
              </a:rPr>
              <a:t>SME 2019/2020 – wave 2&amp;3</a:t>
            </a:r>
          </a:p>
        </c:rich>
      </c:tx>
      <c:overlay val="0"/>
      <c:spPr>
        <a:noFill/>
        <a:ln>
          <a:noFill/>
        </a:ln>
        <a:effectLst/>
      </c:spPr>
      <c:txPr>
        <a:bodyPr rot="0" spcFirstLastPara="1" vertOverflow="ellipsis" vert="horz" wrap="square" anchor="ctr" anchorCtr="1"/>
        <a:lstStyle/>
        <a:p>
          <a:pPr>
            <a:defRPr sz="1440" b="1" i="0" u="none" strike="noStrike" kern="1200" spc="0" baseline="0">
              <a:solidFill>
                <a:srgbClr val="AB588C"/>
              </a:solidFill>
              <a:latin typeface="Calibri Light" panose="020F0302020204030204" pitchFamily="34" charset="0"/>
              <a:ea typeface="+mn-ea"/>
              <a:cs typeface="Calibri Light" panose="020F0302020204030204" pitchFamily="34" charset="0"/>
            </a:defRPr>
          </a:pPr>
          <a:endParaRPr lang="en-US"/>
        </a:p>
      </c:txPr>
    </c:title>
    <c:autoTitleDeleted val="0"/>
    <c:plotArea>
      <c:layout>
        <c:manualLayout>
          <c:layoutTarget val="inner"/>
          <c:xMode val="edge"/>
          <c:yMode val="edge"/>
          <c:x val="0.42126000640409861"/>
          <c:y val="0.17198064068870289"/>
          <c:w val="0.52282420749279535"/>
          <c:h val="0.77489419650377878"/>
        </c:manualLayout>
      </c:layout>
      <c:barChart>
        <c:barDir val="bar"/>
        <c:grouping val="clustered"/>
        <c:varyColors val="0"/>
        <c:ser>
          <c:idx val="2"/>
          <c:order val="0"/>
          <c:tx>
            <c:strRef>
              <c:f>Sheet1!$D$1</c:f>
              <c:strCache>
                <c:ptCount val="1"/>
                <c:pt idx="0">
                  <c:v>Opportunity score</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Headings)"/>
                    <a:ea typeface="+mn-ea"/>
                    <a:cs typeface="Calibri Light" panose="020F03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Loyalty</c:v>
                </c:pt>
                <c:pt idx="1">
                  <c:v>Confidence</c:v>
                </c:pt>
                <c:pt idx="2">
                  <c:v>Respect (claimed)</c:v>
                </c:pt>
                <c:pt idx="3">
                  <c:v>Ease</c:v>
                </c:pt>
                <c:pt idx="4">
                  <c:v>Protection</c:v>
                </c:pt>
                <c:pt idx="5">
                  <c:v>Price</c:v>
                </c:pt>
                <c:pt idx="6">
                  <c:v>Speed (claimed)</c:v>
                </c:pt>
                <c:pt idx="7">
                  <c:v>Relationship</c:v>
                </c:pt>
                <c:pt idx="8">
                  <c:v>Control (claimed)</c:v>
                </c:pt>
              </c:strCache>
            </c:strRef>
          </c:cat>
          <c:val>
            <c:numRef>
              <c:f>Sheet1!$D$2:$D$10</c:f>
              <c:numCache>
                <c:formatCode>0.00</c:formatCode>
                <c:ptCount val="9"/>
                <c:pt idx="0">
                  <c:v>6.8497737749844703</c:v>
                </c:pt>
                <c:pt idx="1">
                  <c:v>6.6079411537519901</c:v>
                </c:pt>
                <c:pt idx="2">
                  <c:v>6.0767016147087398</c:v>
                </c:pt>
                <c:pt idx="3">
                  <c:v>6.0420314584304498</c:v>
                </c:pt>
                <c:pt idx="4">
                  <c:v>5.7455109937270903</c:v>
                </c:pt>
                <c:pt idx="5">
                  <c:v>5.4778804420284404</c:v>
                </c:pt>
                <c:pt idx="6">
                  <c:v>4.9322378283455004</c:v>
                </c:pt>
                <c:pt idx="7">
                  <c:v>4.9091607811757401</c:v>
                </c:pt>
                <c:pt idx="8">
                  <c:v>3.9845541061499401</c:v>
                </c:pt>
              </c:numCache>
            </c:numRef>
          </c:val>
          <c:extLst>
            <c:ext xmlns:c16="http://schemas.microsoft.com/office/drawing/2014/chart" uri="{C3380CC4-5D6E-409C-BE32-E72D297353CC}">
              <c16:uniqueId val="{00000000-4757-411D-850E-EACD7C30B322}"/>
            </c:ext>
          </c:extLst>
        </c:ser>
        <c:dLbls>
          <c:dLblPos val="outEnd"/>
          <c:showLegendKey val="0"/>
          <c:showVal val="1"/>
          <c:showCatName val="0"/>
          <c:showSerName val="0"/>
          <c:showPercent val="0"/>
          <c:showBubbleSize val="0"/>
        </c:dLbls>
        <c:gapWidth val="80"/>
        <c:axId val="173874176"/>
        <c:axId val="178943616"/>
      </c:barChart>
      <c:catAx>
        <c:axId val="1738741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Headings)"/>
                <a:ea typeface="+mn-ea"/>
                <a:cs typeface="Calibri Light" panose="020F0302020204030204" pitchFamily="34" charset="0"/>
              </a:defRPr>
            </a:pPr>
            <a:endParaRPr lang="en-US"/>
          </a:p>
        </c:txPr>
        <c:crossAx val="178943616"/>
        <c:crosses val="autoZero"/>
        <c:auto val="1"/>
        <c:lblAlgn val="ctr"/>
        <c:lblOffset val="100"/>
        <c:noMultiLvlLbl val="0"/>
      </c:catAx>
      <c:valAx>
        <c:axId val="178943616"/>
        <c:scaling>
          <c:orientation val="minMax"/>
          <c:max val="10"/>
        </c:scaling>
        <c:delete val="1"/>
        <c:axPos val="t"/>
        <c:numFmt formatCode="0.00" sourceLinked="1"/>
        <c:majorTickMark val="out"/>
        <c:minorTickMark val="none"/>
        <c:tickLblPos val="nextTo"/>
        <c:crossAx val="173874176"/>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latin typeface="Calibri Light" panose="020F0302020204030204" pitchFamily="34" charset="0"/>
          <a:cs typeface="Calibri Light" panose="020F0302020204030204" pitchFamily="34" charset="0"/>
        </a:defRPr>
      </a:pPr>
      <a:endParaRPr lang="en-US"/>
    </a:p>
  </c:txPr>
  <c:externalData r:id="rId3">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en-US" sz="1200" b="1" i="0" u="none" strike="noStrike" kern="1200" spc="0" baseline="0" dirty="0">
                <a:solidFill>
                  <a:srgbClr val="008265"/>
                </a:solidFill>
                <a:latin typeface="+mj-lt"/>
                <a:ea typeface="+mn-ea"/>
                <a:cs typeface="Calibri Light" panose="020F0302020204030204" pitchFamily="34" charset="0"/>
              </a:defRPr>
            </a:pPr>
            <a:r>
              <a:rPr lang="en-US" sz="1200" b="1" i="0" u="none" strike="noStrike" kern="1200" spc="0" baseline="0">
                <a:solidFill>
                  <a:srgbClr val="008265"/>
                </a:solidFill>
                <a:latin typeface="+mj-lt"/>
                <a:ea typeface="+mn-ea"/>
                <a:cs typeface="Calibri Light" panose="020F0302020204030204" pitchFamily="34" charset="0"/>
              </a:rPr>
              <a:t>Consumer 2019/2020 – wave 2&amp;3 </a:t>
            </a:r>
          </a:p>
        </c:rich>
      </c:tx>
      <c:overlay val="0"/>
      <c:spPr>
        <a:noFill/>
        <a:ln>
          <a:noFill/>
        </a:ln>
        <a:effectLst/>
      </c:spPr>
      <c:txPr>
        <a:bodyPr rot="0" spcFirstLastPara="1" vertOverflow="ellipsis" vert="horz" wrap="square" anchor="ctr" anchorCtr="1"/>
        <a:lstStyle/>
        <a:p>
          <a:pPr algn="ctr" rtl="0">
            <a:defRPr lang="en-US" sz="1200" b="1" i="0" u="none" strike="noStrike" kern="1200" spc="0" baseline="0" dirty="0">
              <a:solidFill>
                <a:srgbClr val="008265"/>
              </a:solidFill>
              <a:latin typeface="+mj-lt"/>
              <a:ea typeface="+mn-ea"/>
              <a:cs typeface="Calibri Light" panose="020F0302020204030204" pitchFamily="34" charset="0"/>
            </a:defRPr>
          </a:pPr>
          <a:endParaRPr lang="en-US"/>
        </a:p>
      </c:txPr>
    </c:title>
    <c:autoTitleDeleted val="0"/>
    <c:plotArea>
      <c:layout>
        <c:manualLayout>
          <c:layoutTarget val="inner"/>
          <c:xMode val="edge"/>
          <c:yMode val="edge"/>
          <c:x val="0.41054934654543535"/>
          <c:y val="0.17994527767282292"/>
          <c:w val="0.52790377135005462"/>
          <c:h val="0.7673761865868457"/>
        </c:manualLayout>
      </c:layout>
      <c:barChart>
        <c:barDir val="bar"/>
        <c:grouping val="clustered"/>
        <c:varyColors val="0"/>
        <c:ser>
          <c:idx val="2"/>
          <c:order val="0"/>
          <c:tx>
            <c:strRef>
              <c:f>Sheet1!$D$1</c:f>
              <c:strCache>
                <c:ptCount val="1"/>
                <c:pt idx="0">
                  <c:v>Opportunity score</c:v>
                </c:pt>
              </c:strCache>
            </c:strRef>
          </c:tx>
          <c:spPr>
            <a:solidFill>
              <a:srgbClr val="008265"/>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j-lt"/>
                    <a:ea typeface="+mn-ea"/>
                    <a:cs typeface="Calibri Light" panose="020F03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Loyalty</c:v>
                </c:pt>
                <c:pt idx="1">
                  <c:v>Confidence</c:v>
                </c:pt>
                <c:pt idx="2">
                  <c:v>Speed (claimed)</c:v>
                </c:pt>
                <c:pt idx="3">
                  <c:v>Protection</c:v>
                </c:pt>
                <c:pt idx="4">
                  <c:v>Ease</c:v>
                </c:pt>
                <c:pt idx="5">
                  <c:v>Price</c:v>
                </c:pt>
                <c:pt idx="6">
                  <c:v>Respect (claimed)</c:v>
                </c:pt>
                <c:pt idx="7">
                  <c:v>Relationship</c:v>
                </c:pt>
                <c:pt idx="8">
                  <c:v>Control (claimed)</c:v>
                </c:pt>
              </c:strCache>
            </c:strRef>
          </c:cat>
          <c:val>
            <c:numRef>
              <c:f>Sheet1!$D$2:$D$10</c:f>
              <c:numCache>
                <c:formatCode>0.00</c:formatCode>
                <c:ptCount val="9"/>
                <c:pt idx="0">
                  <c:v>9.992561009890931</c:v>
                </c:pt>
                <c:pt idx="1">
                  <c:v>8.3172500515919836</c:v>
                </c:pt>
                <c:pt idx="2">
                  <c:v>7.1973462401723074</c:v>
                </c:pt>
                <c:pt idx="3">
                  <c:v>7.0781008364889235</c:v>
                </c:pt>
                <c:pt idx="4">
                  <c:v>6.959566638739056</c:v>
                </c:pt>
                <c:pt idx="5">
                  <c:v>6.50970968194527</c:v>
                </c:pt>
                <c:pt idx="6">
                  <c:v>5.6569684884739724</c:v>
                </c:pt>
                <c:pt idx="7">
                  <c:v>4.5622317147605118</c:v>
                </c:pt>
                <c:pt idx="8">
                  <c:v>4.3149627418402119</c:v>
                </c:pt>
              </c:numCache>
            </c:numRef>
          </c:val>
          <c:extLst>
            <c:ext xmlns:c16="http://schemas.microsoft.com/office/drawing/2014/chart" uri="{C3380CC4-5D6E-409C-BE32-E72D297353CC}">
              <c16:uniqueId val="{00000000-6846-4581-8B4D-23D33ED68E3E}"/>
            </c:ext>
          </c:extLst>
        </c:ser>
        <c:dLbls>
          <c:dLblPos val="outEnd"/>
          <c:showLegendKey val="0"/>
          <c:showVal val="1"/>
          <c:showCatName val="0"/>
          <c:showSerName val="0"/>
          <c:showPercent val="0"/>
          <c:showBubbleSize val="0"/>
        </c:dLbls>
        <c:gapWidth val="80"/>
        <c:axId val="111870976"/>
        <c:axId val="178945344"/>
      </c:barChart>
      <c:catAx>
        <c:axId val="1118709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j-lt"/>
                <a:ea typeface="+mn-ea"/>
                <a:cs typeface="Calibri Light" panose="020F0302020204030204" pitchFamily="34" charset="0"/>
              </a:defRPr>
            </a:pPr>
            <a:endParaRPr lang="en-US"/>
          </a:p>
        </c:txPr>
        <c:crossAx val="178945344"/>
        <c:crosses val="autoZero"/>
        <c:auto val="1"/>
        <c:lblAlgn val="ctr"/>
        <c:lblOffset val="100"/>
        <c:noMultiLvlLbl val="0"/>
      </c:catAx>
      <c:valAx>
        <c:axId val="178945344"/>
        <c:scaling>
          <c:orientation val="minMax"/>
        </c:scaling>
        <c:delete val="1"/>
        <c:axPos val="t"/>
        <c:numFmt formatCode="0.00" sourceLinked="1"/>
        <c:majorTickMark val="out"/>
        <c:minorTickMark val="none"/>
        <c:tickLblPos val="nextTo"/>
        <c:crossAx val="111870976"/>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latin typeface="Calibri Light" panose="020F0302020204030204" pitchFamily="34" charset="0"/>
          <a:cs typeface="Calibri Light" panose="020F0302020204030204" pitchFamily="34" charset="0"/>
        </a:defRPr>
      </a:pPr>
      <a:endParaRPr lang="en-US"/>
    </a:p>
  </c:txPr>
  <c:externalData r:id="rId3">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en-US" sz="1200" b="1" i="0" u="none" strike="noStrike" kern="1200" spc="0" baseline="0" dirty="0">
                <a:solidFill>
                  <a:srgbClr val="008265"/>
                </a:solidFill>
                <a:latin typeface="+mj-lt"/>
                <a:ea typeface="+mn-ea"/>
                <a:cs typeface="Calibri Light" panose="020F0302020204030204" pitchFamily="34" charset="0"/>
              </a:defRPr>
            </a:pPr>
            <a:r>
              <a:rPr lang="en-US" sz="1200" b="1" i="0" u="none" strike="noStrike" kern="1200" spc="0" baseline="0">
                <a:solidFill>
                  <a:srgbClr val="008265"/>
                </a:solidFill>
                <a:latin typeface="+mj-lt"/>
                <a:ea typeface="+mn-ea"/>
                <a:cs typeface="Calibri Light" panose="020F0302020204030204" pitchFamily="34" charset="0"/>
              </a:rPr>
              <a:t>Consumer 2020 – wave 3&amp;4 </a:t>
            </a:r>
          </a:p>
        </c:rich>
      </c:tx>
      <c:overlay val="0"/>
      <c:spPr>
        <a:noFill/>
        <a:ln>
          <a:noFill/>
        </a:ln>
        <a:effectLst/>
      </c:spPr>
    </c:title>
    <c:autoTitleDeleted val="0"/>
    <c:plotArea>
      <c:layout>
        <c:manualLayout>
          <c:layoutTarget val="inner"/>
          <c:xMode val="edge"/>
          <c:yMode val="edge"/>
          <c:x val="0.41054934654543535"/>
          <c:y val="0.15600048869994501"/>
          <c:w val="0.52790377135005462"/>
          <c:h val="0.79132097555972358"/>
        </c:manualLayout>
      </c:layout>
      <c:barChart>
        <c:barDir val="bar"/>
        <c:grouping val="clustered"/>
        <c:varyColors val="0"/>
        <c:ser>
          <c:idx val="2"/>
          <c:order val="0"/>
          <c:tx>
            <c:strRef>
              <c:f>Sheet1!$D$1</c:f>
              <c:strCache>
                <c:ptCount val="1"/>
                <c:pt idx="0">
                  <c:v>Opportunity score</c:v>
                </c:pt>
              </c:strCache>
            </c:strRef>
          </c:tx>
          <c:spPr>
            <a:solidFill>
              <a:srgbClr val="008265"/>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j-lt"/>
                    <a:ea typeface="+mn-ea"/>
                    <a:cs typeface="Calibri Light" panose="020F03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Loyalty</c:v>
                </c:pt>
                <c:pt idx="1">
                  <c:v>Confidence</c:v>
                </c:pt>
                <c:pt idx="2">
                  <c:v>Speed (claims)</c:v>
                </c:pt>
                <c:pt idx="3">
                  <c:v>Respect (claims)</c:v>
                </c:pt>
                <c:pt idx="4">
                  <c:v>Protection</c:v>
                </c:pt>
                <c:pt idx="5">
                  <c:v>Ease</c:v>
                </c:pt>
                <c:pt idx="6">
                  <c:v>Price</c:v>
                </c:pt>
                <c:pt idx="7">
                  <c:v>Control (claims)</c:v>
                </c:pt>
                <c:pt idx="8">
                  <c:v>Relationship</c:v>
                </c:pt>
              </c:strCache>
            </c:strRef>
          </c:cat>
          <c:val>
            <c:numRef>
              <c:f>Sheet1!$D$2:$D$10</c:f>
              <c:numCache>
                <c:formatCode>0.00</c:formatCode>
                <c:ptCount val="9"/>
                <c:pt idx="0">
                  <c:v>10.354520455999999</c:v>
                </c:pt>
                <c:pt idx="1">
                  <c:v>8.444438431</c:v>
                </c:pt>
                <c:pt idx="2">
                  <c:v>8.2657245390000007</c:v>
                </c:pt>
                <c:pt idx="3">
                  <c:v>7.8362573099999997</c:v>
                </c:pt>
                <c:pt idx="4">
                  <c:v>7.2555999629999999</c:v>
                </c:pt>
                <c:pt idx="5">
                  <c:v>7.1115463759999997</c:v>
                </c:pt>
                <c:pt idx="6">
                  <c:v>6.340591538</c:v>
                </c:pt>
                <c:pt idx="7">
                  <c:v>5.7785776650000003</c:v>
                </c:pt>
                <c:pt idx="8">
                  <c:v>4.7463264499999998</c:v>
                </c:pt>
              </c:numCache>
            </c:numRef>
          </c:val>
          <c:extLst>
            <c:ext xmlns:c16="http://schemas.microsoft.com/office/drawing/2014/chart" uri="{C3380CC4-5D6E-409C-BE32-E72D297353CC}">
              <c16:uniqueId val="{00000000-1F0E-471A-B6FD-FF6831DC85E3}"/>
            </c:ext>
          </c:extLst>
        </c:ser>
        <c:dLbls>
          <c:dLblPos val="outEnd"/>
          <c:showLegendKey val="0"/>
          <c:showVal val="1"/>
          <c:showCatName val="0"/>
          <c:showSerName val="0"/>
          <c:showPercent val="0"/>
          <c:showBubbleSize val="0"/>
        </c:dLbls>
        <c:gapWidth val="80"/>
        <c:axId val="111880704"/>
        <c:axId val="213410944"/>
      </c:barChart>
      <c:catAx>
        <c:axId val="11188070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j-lt"/>
                <a:ea typeface="+mn-ea"/>
                <a:cs typeface="Calibri Light" panose="020F0302020204030204" pitchFamily="34" charset="0"/>
              </a:defRPr>
            </a:pPr>
            <a:endParaRPr lang="en-US"/>
          </a:p>
        </c:txPr>
        <c:crossAx val="213410944"/>
        <c:crosses val="autoZero"/>
        <c:auto val="1"/>
        <c:lblAlgn val="ctr"/>
        <c:lblOffset val="100"/>
        <c:noMultiLvlLbl val="0"/>
      </c:catAx>
      <c:valAx>
        <c:axId val="213410944"/>
        <c:scaling>
          <c:orientation val="minMax"/>
        </c:scaling>
        <c:delete val="1"/>
        <c:axPos val="t"/>
        <c:numFmt formatCode="0.00" sourceLinked="1"/>
        <c:majorTickMark val="out"/>
        <c:minorTickMark val="none"/>
        <c:tickLblPos val="nextTo"/>
        <c:crossAx val="111880704"/>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latin typeface="Calibri Light" panose="020F0302020204030204" pitchFamily="34" charset="0"/>
          <a:cs typeface="Calibri Light" panose="020F0302020204030204" pitchFamily="34" charset="0"/>
        </a:defRPr>
      </a:pPr>
      <a:endParaRPr lang="en-US"/>
    </a:p>
  </c:txPr>
  <c:externalData r:id="rId1">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spc="0" baseline="0">
                <a:solidFill>
                  <a:srgbClr val="AB588C"/>
                </a:solidFill>
                <a:latin typeface="Calibri Light" panose="020F0302020204030204" pitchFamily="34" charset="0"/>
                <a:ea typeface="+mn-ea"/>
                <a:cs typeface="Calibri Light" panose="020F0302020204030204" pitchFamily="34" charset="0"/>
              </a:defRPr>
            </a:pPr>
            <a:r>
              <a:rPr lang="en-US" sz="1200" b="1">
                <a:solidFill>
                  <a:srgbClr val="AB588C"/>
                </a:solidFill>
                <a:latin typeface="+mj-lt"/>
              </a:rPr>
              <a:t>SME 2020 – wave 3&amp;4</a:t>
            </a:r>
          </a:p>
        </c:rich>
      </c:tx>
      <c:overlay val="0"/>
      <c:spPr>
        <a:noFill/>
        <a:ln>
          <a:noFill/>
        </a:ln>
        <a:effectLst/>
      </c:spPr>
    </c:title>
    <c:autoTitleDeleted val="0"/>
    <c:plotArea>
      <c:layout/>
      <c:barChart>
        <c:barDir val="bar"/>
        <c:grouping val="clustered"/>
        <c:varyColors val="0"/>
        <c:ser>
          <c:idx val="2"/>
          <c:order val="0"/>
          <c:tx>
            <c:strRef>
              <c:f>Sheet1!$D$1</c:f>
              <c:strCache>
                <c:ptCount val="1"/>
                <c:pt idx="0">
                  <c:v>Opportunity score</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Headings)"/>
                    <a:ea typeface="+mn-ea"/>
                    <a:cs typeface="Calibri Light" panose="020F03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Loyalty</c:v>
                </c:pt>
                <c:pt idx="1">
                  <c:v>Confidence</c:v>
                </c:pt>
                <c:pt idx="2">
                  <c:v>Ease</c:v>
                </c:pt>
                <c:pt idx="3">
                  <c:v>Protection</c:v>
                </c:pt>
                <c:pt idx="4">
                  <c:v>Respect (claims)</c:v>
                </c:pt>
                <c:pt idx="5">
                  <c:v>Price</c:v>
                </c:pt>
                <c:pt idx="6">
                  <c:v>Speed (claims)</c:v>
                </c:pt>
                <c:pt idx="7">
                  <c:v>Relationship</c:v>
                </c:pt>
                <c:pt idx="8">
                  <c:v>Control (claims)</c:v>
                </c:pt>
              </c:strCache>
            </c:strRef>
          </c:cat>
          <c:val>
            <c:numRef>
              <c:f>Sheet1!$D$2:$D$10</c:f>
              <c:numCache>
                <c:formatCode>0.00</c:formatCode>
                <c:ptCount val="9"/>
                <c:pt idx="0">
                  <c:v>6.6605615010000001</c:v>
                </c:pt>
                <c:pt idx="1">
                  <c:v>6.6180307650000003</c:v>
                </c:pt>
                <c:pt idx="2">
                  <c:v>5.9555044529999996</c:v>
                </c:pt>
                <c:pt idx="3">
                  <c:v>5.7503113270000004</c:v>
                </c:pt>
                <c:pt idx="4">
                  <c:v>5.4848135349999998</c:v>
                </c:pt>
                <c:pt idx="5">
                  <c:v>5.1361163640000003</c:v>
                </c:pt>
                <c:pt idx="6">
                  <c:v>5.0267149340000001</c:v>
                </c:pt>
                <c:pt idx="7">
                  <c:v>4.6200256419999999</c:v>
                </c:pt>
                <c:pt idx="8">
                  <c:v>3.7820048420000001</c:v>
                </c:pt>
              </c:numCache>
            </c:numRef>
          </c:val>
          <c:extLst>
            <c:ext xmlns:c16="http://schemas.microsoft.com/office/drawing/2014/chart" uri="{C3380CC4-5D6E-409C-BE32-E72D297353CC}">
              <c16:uniqueId val="{00000000-2EA3-4AF6-929A-6A980590037A}"/>
            </c:ext>
          </c:extLst>
        </c:ser>
        <c:dLbls>
          <c:dLblPos val="outEnd"/>
          <c:showLegendKey val="0"/>
          <c:showVal val="1"/>
          <c:showCatName val="0"/>
          <c:showSerName val="0"/>
          <c:showPercent val="0"/>
          <c:showBubbleSize val="0"/>
        </c:dLbls>
        <c:gapWidth val="80"/>
        <c:axId val="213579776"/>
        <c:axId val="213412672"/>
      </c:barChart>
      <c:catAx>
        <c:axId val="213579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Headings)"/>
                <a:ea typeface="+mn-ea"/>
                <a:cs typeface="Calibri Light" panose="020F0302020204030204" pitchFamily="34" charset="0"/>
              </a:defRPr>
            </a:pPr>
            <a:endParaRPr lang="en-US"/>
          </a:p>
        </c:txPr>
        <c:crossAx val="213412672"/>
        <c:crosses val="autoZero"/>
        <c:auto val="1"/>
        <c:lblAlgn val="ctr"/>
        <c:lblOffset val="100"/>
        <c:noMultiLvlLbl val="0"/>
      </c:catAx>
      <c:valAx>
        <c:axId val="213412672"/>
        <c:scaling>
          <c:orientation val="minMax"/>
          <c:max val="10"/>
        </c:scaling>
        <c:delete val="1"/>
        <c:axPos val="t"/>
        <c:numFmt formatCode="0.00" sourceLinked="1"/>
        <c:majorTickMark val="out"/>
        <c:minorTickMark val="none"/>
        <c:tickLblPos val="nextTo"/>
        <c:crossAx val="213579776"/>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latin typeface="Calibri Light" panose="020F0302020204030204" pitchFamily="34" charset="0"/>
          <a:cs typeface="Calibri Light" panose="020F0302020204030204" pitchFamily="34" charset="0"/>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ubbleChart>
        <c:varyColors val="0"/>
        <c:ser>
          <c:idx val="0"/>
          <c:order val="0"/>
          <c:spPr>
            <a:solidFill>
              <a:schemeClr val="accent1">
                <a:alpha val="75000"/>
              </a:schemeClr>
            </a:solidFill>
            <a:ln>
              <a:noFill/>
            </a:ln>
            <a:effectLst/>
          </c:spPr>
          <c:invertIfNegative val="0"/>
          <c:dLbls>
            <c:dLbl>
              <c:idx val="0"/>
              <c:layout>
                <c:manualLayout>
                  <c:x val="-8.3333333333332309E-3"/>
                  <c:y val="0.18981481481481483"/>
                </c:manualLayout>
              </c:layout>
              <c:tx>
                <c:rich>
                  <a:bodyPr/>
                  <a:lstStyle/>
                  <a:p>
                    <a:fld id="{DF9D4C7B-A3AF-4084-AEDA-15433A2C222B}"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7DFA-4EA3-B666-B976F6E219D8}"/>
                </c:ext>
              </c:extLst>
            </c:dLbl>
            <c:dLbl>
              <c:idx val="1"/>
              <c:layout>
                <c:manualLayout>
                  <c:x val="-2.6626722916382557E-3"/>
                  <c:y val="-0.39955534660765207"/>
                </c:manualLayout>
              </c:layout>
              <c:tx>
                <c:rich>
                  <a:bodyPr/>
                  <a:lstStyle/>
                  <a:p>
                    <a:fld id="{D87847FF-5D62-4278-88B9-8193B7ED0043}"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layout>
                    <c:manualLayout>
                      <c:w val="0.25151381697596348"/>
                      <c:h val="0.24914256622145869"/>
                    </c:manualLayout>
                  </c15:layout>
                  <c15:dlblFieldTable/>
                  <c15:showDataLabelsRange val="1"/>
                </c:ext>
                <c:ext xmlns:c16="http://schemas.microsoft.com/office/drawing/2014/chart" uri="{C3380CC4-5D6E-409C-BE32-E72D297353CC}">
                  <c16:uniqueId val="{00000001-7DFA-4EA3-B666-B976F6E219D8}"/>
                </c:ext>
              </c:extLst>
            </c:dLbl>
            <c:dLbl>
              <c:idx val="2"/>
              <c:layout>
                <c:manualLayout>
                  <c:x val="-1.5173974691790343E-16"/>
                  <c:y val="-9.4592950099849846E-2"/>
                </c:manualLayout>
              </c:layout>
              <c:tx>
                <c:rich>
                  <a:bodyPr/>
                  <a:lstStyle/>
                  <a:p>
                    <a:fld id="{9F990358-97C9-44CD-A21A-FA0E63D6ED2B}"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2-7DFA-4EA3-B666-B976F6E219D8}"/>
                </c:ext>
              </c:extLst>
            </c:dLbl>
            <c:dLbl>
              <c:idx val="3"/>
              <c:layout>
                <c:manualLayout>
                  <c:x val="-0.46666666666666667"/>
                  <c:y val="-0.29166684893554973"/>
                </c:manualLayout>
              </c:layout>
              <c:tx>
                <c:rich>
                  <a:bodyPr/>
                  <a:lstStyle/>
                  <a:p>
                    <a:fld id="{89357AB7-4607-4F52-B249-3100949879BF}"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layout>
                    <c:manualLayout>
                      <c:w val="0.29729155730533685"/>
                      <c:h val="0.34914370078740148"/>
                    </c:manualLayout>
                  </c15:layout>
                  <c15:dlblFieldTable/>
                  <c15:showDataLabelsRange val="1"/>
                </c:ext>
                <c:ext xmlns:c16="http://schemas.microsoft.com/office/drawing/2014/chart" uri="{C3380CC4-5D6E-409C-BE32-E72D297353CC}">
                  <c16:uniqueId val="{00000003-7DFA-4EA3-B666-B976F6E219D8}"/>
                </c:ext>
              </c:extLst>
            </c:dLbl>
            <c:dLbl>
              <c:idx val="4"/>
              <c:layout>
                <c:manualLayout>
                  <c:x val="-0.40555555555555561"/>
                  <c:y val="1.8518518518518434E-2"/>
                </c:manualLayout>
              </c:layout>
              <c:tx>
                <c:rich>
                  <a:bodyPr/>
                  <a:lstStyle/>
                  <a:p>
                    <a:fld id="{420D9809-D02A-483A-A070-808ADEF0BC42}"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7DFA-4EA3-B666-B976F6E219D8}"/>
                </c:ext>
              </c:extLst>
            </c:dLbl>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xVal>
            <c:numRef>
              <c:f>'[CII Consumer - Wave 13 and 14 report March 2024.xlsx]Ranked Opp. score by statement'!$H$3:$H$7</c:f>
              <c:numCache>
                <c:formatCode>0.00</c:formatCode>
                <c:ptCount val="5"/>
                <c:pt idx="0">
                  <c:v>7.74</c:v>
                </c:pt>
                <c:pt idx="1">
                  <c:v>7.65</c:v>
                </c:pt>
                <c:pt idx="2">
                  <c:v>7.6</c:v>
                </c:pt>
                <c:pt idx="3">
                  <c:v>6.79</c:v>
                </c:pt>
                <c:pt idx="4">
                  <c:v>5.95</c:v>
                </c:pt>
              </c:numCache>
            </c:numRef>
          </c:xVal>
          <c:yVal>
            <c:numRef>
              <c:f>'[CII Consumer - Wave 13 and 14 report March 2024.xlsx]Ranked Opp. score by statement'!$I$3:$I$7</c:f>
              <c:numCache>
                <c:formatCode>0.00</c:formatCode>
                <c:ptCount val="5"/>
                <c:pt idx="0">
                  <c:v>2.8388473849999998</c:v>
                </c:pt>
                <c:pt idx="1">
                  <c:v>3.2131147539999998</c:v>
                </c:pt>
                <c:pt idx="2">
                  <c:v>3.2386961090000002</c:v>
                </c:pt>
                <c:pt idx="3">
                  <c:v>2.8359788359999998</c:v>
                </c:pt>
                <c:pt idx="4">
                  <c:v>1.3268608420000001</c:v>
                </c:pt>
              </c:numCache>
            </c:numRef>
          </c:yVal>
          <c:bubbleSize>
            <c:numRef>
              <c:f>'[CII Consumer - Wave 13 and 14 report March 2024.xlsx]Ranked Opp. score by statement'!$J$3:$J$7</c:f>
              <c:numCache>
                <c:formatCode>0.00</c:formatCode>
                <c:ptCount val="5"/>
                <c:pt idx="0">
                  <c:v>12.641152614999999</c:v>
                </c:pt>
                <c:pt idx="1">
                  <c:v>12.086885246</c:v>
                </c:pt>
                <c:pt idx="2">
                  <c:v>11.961303891</c:v>
                </c:pt>
                <c:pt idx="3">
                  <c:v>10.744021163999999</c:v>
                </c:pt>
                <c:pt idx="4">
                  <c:v>10.573139159</c:v>
                </c:pt>
              </c:numCache>
            </c:numRef>
          </c:bubbleSize>
          <c:bubble3D val="0"/>
          <c:extLst>
            <c:ext xmlns:c15="http://schemas.microsoft.com/office/drawing/2012/chart" uri="{02D57815-91ED-43cb-92C2-25804820EDAC}">
              <c15:datalabelsRange>
                <c15:f>'[CII Consumer - Wave 13 and 14 report March 2024.xlsx]Ranked Opp. score by statement'!$G$3:$G$7</c15:f>
                <c15:dlblRangeCache>
                  <c:ptCount val="5"/>
                  <c:pt idx="0">
                    <c:v>I got a discount for staying with the same company</c:v>
                  </c:pt>
                  <c:pt idx="1">
                    <c:v>My provider takes my loyalty into account when calculating renewal quotes after I have claimed</c:v>
                  </c:pt>
                  <c:pt idx="2">
                    <c:v>My premium doesn't increase because I'm not a new customer anymore</c:v>
                  </c:pt>
                  <c:pt idx="3">
                    <c:v>My insurer provides additional benefits for renewing (e.g. enhanced cover)</c:v>
                  </c:pt>
                  <c:pt idx="4">
                    <c:v>My insurer told me what I would have paid if I wasn't a new customer</c:v>
                  </c:pt>
                </c15:dlblRangeCache>
              </c15:datalabelsRange>
            </c:ext>
            <c:ext xmlns:c16="http://schemas.microsoft.com/office/drawing/2014/chart" uri="{C3380CC4-5D6E-409C-BE32-E72D297353CC}">
              <c16:uniqueId val="{00000005-7DFA-4EA3-B666-B976F6E219D8}"/>
            </c:ext>
          </c:extLst>
        </c:ser>
        <c:dLbls>
          <c:showLegendKey val="0"/>
          <c:showVal val="0"/>
          <c:showCatName val="0"/>
          <c:showSerName val="0"/>
          <c:showPercent val="0"/>
          <c:showBubbleSize val="0"/>
        </c:dLbls>
        <c:bubbleScale val="100"/>
        <c:showNegBubbles val="0"/>
        <c:axId val="1709233135"/>
        <c:axId val="1701538623"/>
      </c:bubbleChart>
      <c:valAx>
        <c:axId val="1709233135"/>
        <c:scaling>
          <c:orientation val="minMax"/>
        </c:scaling>
        <c:delete val="1"/>
        <c:axPos val="b"/>
        <c:numFmt formatCode="0.00" sourceLinked="1"/>
        <c:majorTickMark val="none"/>
        <c:minorTickMark val="none"/>
        <c:tickLblPos val="nextTo"/>
        <c:crossAx val="1701538623"/>
        <c:crosses val="autoZero"/>
        <c:crossBetween val="midCat"/>
      </c:valAx>
      <c:valAx>
        <c:axId val="1701538623"/>
        <c:scaling>
          <c:orientation val="minMax"/>
          <c:max val="10"/>
          <c:min val="0"/>
        </c:scaling>
        <c:delete val="1"/>
        <c:axPos val="l"/>
        <c:numFmt formatCode="0.00" sourceLinked="1"/>
        <c:majorTickMark val="none"/>
        <c:minorTickMark val="none"/>
        <c:tickLblPos val="nextTo"/>
        <c:crossAx val="1709233135"/>
        <c:crosses val="autoZero"/>
        <c:crossBetween val="midCat"/>
        <c:majorUnit val="2"/>
      </c:valAx>
      <c:spPr>
        <a:noFill/>
        <a:ln>
          <a:noFill/>
        </a:ln>
        <a:effectLst/>
      </c:spPr>
    </c:plotArea>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n-US" sz="1400"/>
              <a:t>Female</a:t>
            </a:r>
          </a:p>
        </c:rich>
      </c:tx>
      <c:layout>
        <c:manualLayout>
          <c:xMode val="edge"/>
          <c:yMode val="edge"/>
          <c:x val="0.48246481747744896"/>
          <c:y val="6.4650270543565216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19736323148868559"/>
          <c:y val="0.13490093215644858"/>
          <c:w val="0.69979943335612937"/>
          <c:h val="0.86509906784355139"/>
        </c:manualLayout>
      </c:layout>
      <c:barChart>
        <c:barDir val="bar"/>
        <c:grouping val="clustered"/>
        <c:varyColors val="0"/>
        <c:ser>
          <c:idx val="0"/>
          <c:order val="0"/>
          <c:tx>
            <c:strRef>
              <c:f>Sheet1!$D$1</c:f>
              <c:strCache>
                <c:ptCount val="1"/>
                <c:pt idx="0">
                  <c:v>Opportunity score</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Loyalty</c:v>
                </c:pt>
                <c:pt idx="1">
                  <c:v>Confidence</c:v>
                </c:pt>
                <c:pt idx="2">
                  <c:v>Respect (claims)</c:v>
                </c:pt>
                <c:pt idx="3">
                  <c:v>Protection</c:v>
                </c:pt>
                <c:pt idx="4">
                  <c:v>Ease</c:v>
                </c:pt>
                <c:pt idx="5">
                  <c:v>Speed (claims)</c:v>
                </c:pt>
                <c:pt idx="6">
                  <c:v>Price</c:v>
                </c:pt>
                <c:pt idx="7">
                  <c:v>Control (claims)</c:v>
                </c:pt>
                <c:pt idx="8">
                  <c:v>Relationship</c:v>
                </c:pt>
              </c:strCache>
            </c:strRef>
          </c:cat>
          <c:val>
            <c:numRef>
              <c:f>Sheet1!$D$2:$D$10</c:f>
              <c:numCache>
                <c:formatCode>0.00</c:formatCode>
                <c:ptCount val="9"/>
                <c:pt idx="0">
                  <c:v>10.718784455</c:v>
                </c:pt>
                <c:pt idx="1">
                  <c:v>8.1539564769999995</c:v>
                </c:pt>
                <c:pt idx="2">
                  <c:v>7.9049012989999996</c:v>
                </c:pt>
                <c:pt idx="3">
                  <c:v>7.6276814049999997</c:v>
                </c:pt>
                <c:pt idx="4">
                  <c:v>7.5198626590000002</c:v>
                </c:pt>
                <c:pt idx="5">
                  <c:v>7.2168173409999996</c:v>
                </c:pt>
                <c:pt idx="6">
                  <c:v>6.8909271030000001</c:v>
                </c:pt>
                <c:pt idx="7">
                  <c:v>5.9906278229999996</c:v>
                </c:pt>
                <c:pt idx="8">
                  <c:v>5.2657217559999996</c:v>
                </c:pt>
              </c:numCache>
            </c:numRef>
          </c:val>
          <c:extLst>
            <c:ext xmlns:c16="http://schemas.microsoft.com/office/drawing/2014/chart" uri="{C3380CC4-5D6E-409C-BE32-E72D297353CC}">
              <c16:uniqueId val="{00000000-D1AF-485D-AA1E-B449A7F56880}"/>
            </c:ext>
          </c:extLst>
        </c:ser>
        <c:dLbls>
          <c:showLegendKey val="0"/>
          <c:showVal val="0"/>
          <c:showCatName val="0"/>
          <c:showSerName val="0"/>
          <c:showPercent val="0"/>
          <c:showBubbleSize val="0"/>
        </c:dLbls>
        <c:gapWidth val="182"/>
        <c:axId val="186380800"/>
        <c:axId val="183272576"/>
      </c:barChart>
      <c:catAx>
        <c:axId val="18638080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83272576"/>
        <c:crosses val="autoZero"/>
        <c:auto val="1"/>
        <c:lblAlgn val="ctr"/>
        <c:lblOffset val="100"/>
        <c:noMultiLvlLbl val="0"/>
      </c:catAx>
      <c:valAx>
        <c:axId val="183272576"/>
        <c:scaling>
          <c:orientation val="minMax"/>
        </c:scaling>
        <c:delete val="1"/>
        <c:axPos val="t"/>
        <c:numFmt formatCode="0.00" sourceLinked="1"/>
        <c:majorTickMark val="none"/>
        <c:minorTickMark val="none"/>
        <c:tickLblPos val="nextTo"/>
        <c:crossAx val="186380800"/>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Calibri Light" panose="020F0302020204030204" pitchFamily="34" charset="0"/>
                <a:ea typeface="+mn-ea"/>
                <a:cs typeface="Calibri Light" panose="020F0302020204030204" pitchFamily="34" charset="0"/>
              </a:defRPr>
            </a:pPr>
            <a:r>
              <a:rPr lang="en-US" sz="1400">
                <a:latin typeface="+mj-lt"/>
              </a:rPr>
              <a:t>Male</a:t>
            </a:r>
          </a:p>
        </c:rich>
      </c:tx>
      <c:layout>
        <c:manualLayout>
          <c:xMode val="edge"/>
          <c:yMode val="edge"/>
          <c:x val="0.48870362833351716"/>
          <c:y val="6.7696480448856941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Calibri Light" panose="020F0302020204030204" pitchFamily="34" charset="0"/>
              <a:ea typeface="+mn-ea"/>
              <a:cs typeface="Calibri Light" panose="020F0302020204030204" pitchFamily="34" charset="0"/>
            </a:defRPr>
          </a:pPr>
          <a:endParaRPr lang="en-US"/>
        </a:p>
      </c:txPr>
    </c:title>
    <c:autoTitleDeleted val="0"/>
    <c:plotArea>
      <c:layout>
        <c:manualLayout>
          <c:layoutTarget val="inner"/>
          <c:xMode val="edge"/>
          <c:yMode val="edge"/>
          <c:x val="0.19736323148868559"/>
          <c:y val="0.13490093215644858"/>
          <c:w val="0.77346185990903804"/>
          <c:h val="0.86509906784355139"/>
        </c:manualLayout>
      </c:layout>
      <c:barChart>
        <c:barDir val="bar"/>
        <c:grouping val="clustered"/>
        <c:varyColors val="0"/>
        <c:ser>
          <c:idx val="0"/>
          <c:order val="0"/>
          <c:tx>
            <c:strRef>
              <c:f>Sheet1!$D$1</c:f>
              <c:strCache>
                <c:ptCount val="1"/>
                <c:pt idx="0">
                  <c:v>Opportunity score</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Calibri Light" panose="020F03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Loyalty</c:v>
                </c:pt>
                <c:pt idx="1">
                  <c:v>Confidence</c:v>
                </c:pt>
                <c:pt idx="2">
                  <c:v>Speed (claims)</c:v>
                </c:pt>
                <c:pt idx="3">
                  <c:v>Respect (claims)</c:v>
                </c:pt>
                <c:pt idx="4">
                  <c:v>Control (claims)</c:v>
                </c:pt>
                <c:pt idx="5">
                  <c:v>Ease</c:v>
                </c:pt>
                <c:pt idx="6">
                  <c:v>Price</c:v>
                </c:pt>
                <c:pt idx="7">
                  <c:v>Protection</c:v>
                </c:pt>
                <c:pt idx="8">
                  <c:v>Relationship</c:v>
                </c:pt>
              </c:strCache>
            </c:strRef>
          </c:cat>
          <c:val>
            <c:numRef>
              <c:f>Sheet1!$D$2:$D$10</c:f>
              <c:numCache>
                <c:formatCode>0.00</c:formatCode>
                <c:ptCount val="9"/>
                <c:pt idx="0">
                  <c:v>10.566633838</c:v>
                </c:pt>
                <c:pt idx="1">
                  <c:v>8.7857607079999998</c:v>
                </c:pt>
                <c:pt idx="2">
                  <c:v>8.3825577720000002</c:v>
                </c:pt>
                <c:pt idx="3">
                  <c:v>8.1006647669999996</c:v>
                </c:pt>
                <c:pt idx="4">
                  <c:v>7.7489553129999997</c:v>
                </c:pt>
                <c:pt idx="5">
                  <c:v>7.2134109239999997</c:v>
                </c:pt>
                <c:pt idx="6">
                  <c:v>6.5762477959999996</c:v>
                </c:pt>
                <c:pt idx="7">
                  <c:v>5.945297944</c:v>
                </c:pt>
                <c:pt idx="8">
                  <c:v>4.1765648469999999</c:v>
                </c:pt>
              </c:numCache>
            </c:numRef>
          </c:val>
          <c:extLst>
            <c:ext xmlns:c16="http://schemas.microsoft.com/office/drawing/2014/chart" uri="{C3380CC4-5D6E-409C-BE32-E72D297353CC}">
              <c16:uniqueId val="{00000000-156D-4D1A-9519-53976F1981E3}"/>
            </c:ext>
          </c:extLst>
        </c:ser>
        <c:dLbls>
          <c:showLegendKey val="0"/>
          <c:showVal val="0"/>
          <c:showCatName val="0"/>
          <c:showSerName val="0"/>
          <c:showPercent val="0"/>
          <c:showBubbleSize val="0"/>
        </c:dLbls>
        <c:gapWidth val="182"/>
        <c:axId val="186381312"/>
        <c:axId val="183274304"/>
      </c:barChart>
      <c:catAx>
        <c:axId val="18638131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Calibri Light" panose="020F0302020204030204" pitchFamily="34" charset="0"/>
              </a:defRPr>
            </a:pPr>
            <a:endParaRPr lang="en-US"/>
          </a:p>
        </c:txPr>
        <c:crossAx val="183274304"/>
        <c:crosses val="autoZero"/>
        <c:auto val="1"/>
        <c:lblAlgn val="ctr"/>
        <c:lblOffset val="100"/>
        <c:noMultiLvlLbl val="0"/>
      </c:catAx>
      <c:valAx>
        <c:axId val="183274304"/>
        <c:scaling>
          <c:orientation val="minMax"/>
        </c:scaling>
        <c:delete val="1"/>
        <c:axPos val="t"/>
        <c:numFmt formatCode="0.00" sourceLinked="1"/>
        <c:majorTickMark val="none"/>
        <c:minorTickMark val="none"/>
        <c:tickLblPos val="nextTo"/>
        <c:crossAx val="186381312"/>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tx1"/>
          </a:solidFill>
          <a:latin typeface="Calibri Light" panose="020F0302020204030204" pitchFamily="34" charset="0"/>
          <a:cs typeface="Calibri Light" panose="020F030202020403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4">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00" kern="120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cs:styleClr val="auto"/>
    </cs:fontRef>
    <cs:spPr/>
    <cs:defRPr sz="900" b="1" i="0" u="none" strike="noStrike" kern="1200" baseline="0"/>
  </cs:dataLabel>
  <cs:dataLabelCallout>
    <cs:lnRef idx="0"/>
    <cs:fillRef idx="0"/>
    <cs:effectRef idx="0"/>
    <cs:fontRef idx="minor">
      <a:schemeClr val="dk1">
        <a:lumMod val="65000"/>
        <a:lumOff val="35000"/>
      </a:schemeClr>
    </cs:fontRef>
    <cs:spPr>
      <a:solidFill>
        <a:schemeClr val="lt1"/>
      </a:solidFill>
      <a:ln w="9575">
        <a:solidFill>
          <a:schemeClr val="lt1">
            <a:lumMod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19050" cap="rnd" cmpd="sng" algn="ctr">
        <a:solidFill>
          <a:schemeClr val="phClr">
            <a:shade val="95000"/>
            <a:satMod val="105000"/>
          </a:schemeClr>
        </a:solidFill>
        <a:round/>
      </a:ln>
    </cs:spPr>
  </cs:dataPointLine>
  <cs:dataPointMarker>
    <cs:lnRef idx="0"/>
    <cs:fillRef idx="0"/>
    <cs:effectRef idx="0"/>
    <cs:fontRef idx="minor">
      <a:schemeClr val="dk1"/>
    </cs:fontRef>
    <cs:spPr>
      <a:solidFill>
        <a:schemeClr val="lt1"/>
      </a:solidFill>
    </cs:spPr>
  </cs:dataPointMarker>
  <cs:dataPointMarkerLayout symbol="circle" size="17"/>
  <cs:dataPointWireframe>
    <cs:lnRef idx="0">
      <cs:styleClr val="auto"/>
    </cs:lnRef>
    <cs:fillRef idx="1"/>
    <cs:effectRef idx="0"/>
    <cs:fontRef idx="minor">
      <a:schemeClr val="dk1"/>
    </cs:fontRef>
    <cs:spPr>
      <a:ln w="9525">
        <a:solidFill>
          <a:schemeClr val="phClr"/>
        </a:solidFill>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35000"/>
            <a:lumOff val="65000"/>
          </a:schemeClr>
        </a:solidFill>
      </a:ln>
    </cs:spPr>
  </cs:dropLine>
  <cs:errorBar>
    <cs:lnRef idx="0"/>
    <cs:fillRef idx="0"/>
    <cs:effectRef idx="0"/>
    <cs:fontRef idx="minor">
      <a:schemeClr val="dk1"/>
    </cs:fontRef>
    <cs:spPr>
      <a:ln w="9525">
        <a:solidFill>
          <a:schemeClr val="dk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35000"/>
            <a:lumOff val="65000"/>
          </a:schemeClr>
        </a:solidFill>
      </a:ln>
    </cs:spPr>
  </cs:seriesLine>
  <cs:title>
    <cs:lnRef idx="0"/>
    <cs:fillRef idx="0"/>
    <cs:effectRef idx="0"/>
    <cs:fontRef idx="minor">
      <a:schemeClr val="dk1"/>
    </cs:fontRef>
    <cs:defRPr sz="1440" b="0" kern="1200" cap="all" spc="0" baseline="0">
      <a:gradFill>
        <a:gsLst>
          <a:gs pos="0">
            <a:schemeClr val="dk1">
              <a:lumMod val="50000"/>
              <a:lumOff val="50000"/>
            </a:schemeClr>
          </a:gs>
          <a:gs pos="100000">
            <a:schemeClr val="dk1">
              <a:lumMod val="85000"/>
              <a:lumOff val="15000"/>
            </a:schemeClr>
          </a:gs>
        </a:gsLst>
        <a:lin ang="5400000" scaled="0"/>
      </a:gradFill>
    </cs:defRPr>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dk1">
            <a:lumMod val="50000"/>
            <a:lumOff val="50000"/>
          </a:schemeClr>
        </a:solidFill>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9">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alpha val="75000"/>
        </a:schemeClr>
      </a:solidFill>
    </cs:spPr>
  </cs:dataPoint>
  <cs:dataPoint3D>
    <cs:lnRef idx="0"/>
    <cs:fillRef idx="1">
      <cs:styleClr val="auto"/>
    </cs:fillRef>
    <cs:effectRef idx="0"/>
    <cs:fontRef idx="minor">
      <a:schemeClr val="tx1"/>
    </cs:fontRef>
    <cs:spPr>
      <a:solidFill>
        <a:schemeClr val="phClr">
          <a:alpha val="75000"/>
        </a:schemeClr>
      </a:solidFill>
    </cs:spPr>
  </cs:dataPoint3D>
  <cs:dataPointLine>
    <cs:lnRef idx="0">
      <cs:styleClr val="auto"/>
    </cs:lnRef>
    <cs:fillRef idx="1"/>
    <cs:effectRef idx="0"/>
    <cs:fontRef idx="minor">
      <a:schemeClr val="tx1"/>
    </cs:fontRef>
    <cs:spPr>
      <a:ln w="19050" cap="rnd">
        <a:solidFill>
          <a:schemeClr val="phClr">
            <a:alpha val="50000"/>
          </a:scheme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69">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alpha val="75000"/>
        </a:schemeClr>
      </a:solidFill>
    </cs:spPr>
  </cs:dataPoint>
  <cs:dataPoint3D>
    <cs:lnRef idx="0"/>
    <cs:fillRef idx="1">
      <cs:styleClr val="auto"/>
    </cs:fillRef>
    <cs:effectRef idx="0"/>
    <cs:fontRef idx="minor">
      <a:schemeClr val="tx1"/>
    </cs:fontRef>
    <cs:spPr>
      <a:solidFill>
        <a:schemeClr val="phClr">
          <a:alpha val="75000"/>
        </a:schemeClr>
      </a:solidFill>
    </cs:spPr>
  </cs:dataPoint3D>
  <cs:dataPointLine>
    <cs:lnRef idx="0">
      <cs:styleClr val="auto"/>
    </cs:lnRef>
    <cs:fillRef idx="1"/>
    <cs:effectRef idx="0"/>
    <cs:fontRef idx="minor">
      <a:schemeClr val="tx1"/>
    </cs:fontRef>
    <cs:spPr>
      <a:ln w="19050" cap="rnd">
        <a:solidFill>
          <a:schemeClr val="phClr">
            <a:alpha val="50000"/>
          </a:scheme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34">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00" kern="120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cs:styleClr val="auto"/>
    </cs:fontRef>
    <cs:spPr/>
    <cs:defRPr sz="900" b="1" i="0" u="none" strike="noStrike" kern="1200" baseline="0"/>
  </cs:dataLabel>
  <cs:dataLabelCallout>
    <cs:lnRef idx="0"/>
    <cs:fillRef idx="0"/>
    <cs:effectRef idx="0"/>
    <cs:fontRef idx="minor">
      <a:schemeClr val="dk1">
        <a:lumMod val="65000"/>
        <a:lumOff val="35000"/>
      </a:schemeClr>
    </cs:fontRef>
    <cs:spPr>
      <a:solidFill>
        <a:schemeClr val="lt1"/>
      </a:solidFill>
      <a:ln w="9575">
        <a:solidFill>
          <a:schemeClr val="lt1">
            <a:lumMod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19050" cap="rnd" cmpd="sng" algn="ctr">
        <a:solidFill>
          <a:schemeClr val="phClr">
            <a:shade val="95000"/>
            <a:satMod val="105000"/>
          </a:schemeClr>
        </a:solidFill>
        <a:round/>
      </a:ln>
    </cs:spPr>
  </cs:dataPointLine>
  <cs:dataPointMarker>
    <cs:lnRef idx="0"/>
    <cs:fillRef idx="0"/>
    <cs:effectRef idx="0"/>
    <cs:fontRef idx="minor">
      <a:schemeClr val="dk1"/>
    </cs:fontRef>
    <cs:spPr>
      <a:solidFill>
        <a:schemeClr val="lt1"/>
      </a:solidFill>
    </cs:spPr>
  </cs:dataPointMarker>
  <cs:dataPointMarkerLayout symbol="circle" size="17"/>
  <cs:dataPointWireframe>
    <cs:lnRef idx="0">
      <cs:styleClr val="auto"/>
    </cs:lnRef>
    <cs:fillRef idx="1"/>
    <cs:effectRef idx="0"/>
    <cs:fontRef idx="minor">
      <a:schemeClr val="dk1"/>
    </cs:fontRef>
    <cs:spPr>
      <a:ln w="9525">
        <a:solidFill>
          <a:schemeClr val="phClr"/>
        </a:solidFill>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35000"/>
            <a:lumOff val="65000"/>
          </a:schemeClr>
        </a:solidFill>
      </a:ln>
    </cs:spPr>
  </cs:dropLine>
  <cs:errorBar>
    <cs:lnRef idx="0"/>
    <cs:fillRef idx="0"/>
    <cs:effectRef idx="0"/>
    <cs:fontRef idx="minor">
      <a:schemeClr val="dk1"/>
    </cs:fontRef>
    <cs:spPr>
      <a:ln w="9525">
        <a:solidFill>
          <a:schemeClr val="dk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35000"/>
            <a:lumOff val="65000"/>
          </a:schemeClr>
        </a:solidFill>
      </a:ln>
    </cs:spPr>
  </cs:seriesLine>
  <cs:title>
    <cs:lnRef idx="0"/>
    <cs:fillRef idx="0"/>
    <cs:effectRef idx="0"/>
    <cs:fontRef idx="minor">
      <a:schemeClr val="dk1"/>
    </cs:fontRef>
    <cs:defRPr sz="1440" b="0" kern="1200" cap="all" spc="0" baseline="0">
      <a:gradFill>
        <a:gsLst>
          <a:gs pos="0">
            <a:schemeClr val="dk1">
              <a:lumMod val="50000"/>
              <a:lumOff val="50000"/>
            </a:schemeClr>
          </a:gs>
          <a:gs pos="100000">
            <a:schemeClr val="dk1">
              <a:lumMod val="85000"/>
              <a:lumOff val="15000"/>
            </a:schemeClr>
          </a:gs>
        </a:gsLst>
        <a:lin ang="5400000" scaled="0"/>
      </a:gradFill>
    </cs:defRPr>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dk1">
            <a:lumMod val="50000"/>
            <a:lumOff val="50000"/>
          </a:schemeClr>
        </a:solidFill>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4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69">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alpha val="75000"/>
        </a:schemeClr>
      </a:solidFill>
    </cs:spPr>
  </cs:dataPoint>
  <cs:dataPoint3D>
    <cs:lnRef idx="0"/>
    <cs:fillRef idx="1">
      <cs:styleClr val="auto"/>
    </cs:fillRef>
    <cs:effectRef idx="0"/>
    <cs:fontRef idx="minor">
      <a:schemeClr val="tx1"/>
    </cs:fontRef>
    <cs:spPr>
      <a:solidFill>
        <a:schemeClr val="phClr">
          <a:alpha val="75000"/>
        </a:schemeClr>
      </a:solidFill>
    </cs:spPr>
  </cs:dataPoint3D>
  <cs:dataPointLine>
    <cs:lnRef idx="0">
      <cs:styleClr val="auto"/>
    </cs:lnRef>
    <cs:fillRef idx="1"/>
    <cs:effectRef idx="0"/>
    <cs:fontRef idx="minor">
      <a:schemeClr val="tx1"/>
    </cs:fontRef>
    <cs:spPr>
      <a:ln w="19050" cap="rnd">
        <a:solidFill>
          <a:schemeClr val="phClr">
            <a:alpha val="50000"/>
          </a:scheme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69">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alpha val="75000"/>
        </a:schemeClr>
      </a:solidFill>
    </cs:spPr>
  </cs:dataPoint>
  <cs:dataPoint3D>
    <cs:lnRef idx="0"/>
    <cs:fillRef idx="1">
      <cs:styleClr val="auto"/>
    </cs:fillRef>
    <cs:effectRef idx="0"/>
    <cs:fontRef idx="minor">
      <a:schemeClr val="tx1"/>
    </cs:fontRef>
    <cs:spPr>
      <a:solidFill>
        <a:schemeClr val="phClr">
          <a:alpha val="75000"/>
        </a:schemeClr>
      </a:solidFill>
    </cs:spPr>
  </cs:dataPoint3D>
  <cs:dataPointLine>
    <cs:lnRef idx="0">
      <cs:styleClr val="auto"/>
    </cs:lnRef>
    <cs:fillRef idx="1"/>
    <cs:effectRef idx="0"/>
    <cs:fontRef idx="minor">
      <a:schemeClr val="tx1"/>
    </cs:fontRef>
    <cs:spPr>
      <a:ln w="19050" cap="rnd">
        <a:solidFill>
          <a:schemeClr val="phClr">
            <a:alpha val="50000"/>
          </a:scheme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0.21341</cdr:x>
      <cdr:y>0.10568</cdr:y>
    </cdr:from>
    <cdr:to>
      <cdr:x>0.26019</cdr:x>
      <cdr:y>0.15327</cdr:y>
    </cdr:to>
    <cdr:sp macro="" textlink="">
      <cdr:nvSpPr>
        <cdr:cNvPr id="2" name="TextBox 15">
          <a:extLst xmlns:a="http://schemas.openxmlformats.org/drawingml/2006/main">
            <a:ext uri="{FF2B5EF4-FFF2-40B4-BE49-F238E27FC236}">
              <a16:creationId xmlns:a16="http://schemas.microsoft.com/office/drawing/2014/main" id="{028BF7AF-DCDF-47E7-BE57-6005C6FAF80C}"/>
            </a:ext>
          </a:extLst>
        </cdr:cNvPr>
        <cdr:cNvSpPr txBox="1"/>
      </cdr:nvSpPr>
      <cdr:spPr>
        <a:xfrm xmlns:a="http://schemas.openxmlformats.org/drawingml/2006/main">
          <a:off x="2463387" y="512598"/>
          <a:ext cx="539972" cy="230828"/>
        </a:xfrm>
        <a:prstGeom xmlns:a="http://schemas.openxmlformats.org/drawingml/2006/main" prst="rect">
          <a:avLst/>
        </a:prstGeom>
        <a:noFill xmlns:a="http://schemas.openxmlformats.org/drawingml/2006/main"/>
        <a:ln xmlns:a="http://schemas.openxmlformats.org/drawingml/2006/main">
          <a:solidFill>
            <a:srgbClr val="008265"/>
          </a:solidFill>
        </a:ln>
      </cdr:spPr>
      <cdr:txBody>
        <a:bodyPr xmlns:a="http://schemas.openxmlformats.org/drawingml/2006/main" wrap="square" rtlCol="0">
          <a:sp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xmlns:a="http://schemas.openxmlformats.org/drawingml/2006/main">
          <a:pPr algn="ctr"/>
          <a:r>
            <a:rPr lang="en-GB" sz="900" b="1" dirty="0">
              <a:solidFill>
                <a:srgbClr val="AB588C"/>
              </a:solidFill>
            </a:rPr>
            <a:t>79%</a:t>
          </a:r>
        </a:p>
      </cdr:txBody>
    </cdr:sp>
  </cdr:relSizeAnchor>
  <cdr:relSizeAnchor xmlns:cdr="http://schemas.openxmlformats.org/drawingml/2006/chartDrawing">
    <cdr:from>
      <cdr:x>0.27972</cdr:x>
      <cdr:y>0.10568</cdr:y>
    </cdr:from>
    <cdr:to>
      <cdr:x>0.3265</cdr:x>
      <cdr:y>0.15327</cdr:y>
    </cdr:to>
    <cdr:sp macro="" textlink="">
      <cdr:nvSpPr>
        <cdr:cNvPr id="3" name="TextBox 15">
          <a:extLst xmlns:a="http://schemas.openxmlformats.org/drawingml/2006/main">
            <a:ext uri="{FF2B5EF4-FFF2-40B4-BE49-F238E27FC236}">
              <a16:creationId xmlns:a16="http://schemas.microsoft.com/office/drawing/2014/main" id="{CDF767B5-95F2-409C-B575-490D561219DA}"/>
            </a:ext>
          </a:extLst>
        </cdr:cNvPr>
        <cdr:cNvSpPr txBox="1"/>
      </cdr:nvSpPr>
      <cdr:spPr>
        <a:xfrm xmlns:a="http://schemas.openxmlformats.org/drawingml/2006/main">
          <a:off x="3228738" y="512598"/>
          <a:ext cx="539971" cy="230828"/>
        </a:xfrm>
        <a:prstGeom xmlns:a="http://schemas.openxmlformats.org/drawingml/2006/main" prst="rect">
          <a:avLst/>
        </a:prstGeom>
        <a:noFill xmlns:a="http://schemas.openxmlformats.org/drawingml/2006/main"/>
        <a:ln xmlns:a="http://schemas.openxmlformats.org/drawingml/2006/main">
          <a:solidFill>
            <a:srgbClr val="008265"/>
          </a:solidFill>
        </a:l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900" b="1" dirty="0">
              <a:solidFill>
                <a:srgbClr val="AB588C"/>
              </a:solidFill>
            </a:rPr>
            <a:t>76%</a:t>
          </a:r>
        </a:p>
      </cdr:txBody>
    </cdr:sp>
  </cdr:relSizeAnchor>
  <cdr:relSizeAnchor xmlns:cdr="http://schemas.openxmlformats.org/drawingml/2006/chartDrawing">
    <cdr:from>
      <cdr:x>0.34522</cdr:x>
      <cdr:y>0.10509</cdr:y>
    </cdr:from>
    <cdr:to>
      <cdr:x>0.392</cdr:x>
      <cdr:y>0.15268</cdr:y>
    </cdr:to>
    <cdr:sp macro="" textlink="">
      <cdr:nvSpPr>
        <cdr:cNvPr id="4" name="TextBox 15">
          <a:extLst xmlns:a="http://schemas.openxmlformats.org/drawingml/2006/main">
            <a:ext uri="{FF2B5EF4-FFF2-40B4-BE49-F238E27FC236}">
              <a16:creationId xmlns:a16="http://schemas.microsoft.com/office/drawing/2014/main" id="{BF2085E4-66BB-4106-B7E1-E26FE43E8A9A}"/>
            </a:ext>
          </a:extLst>
        </cdr:cNvPr>
        <cdr:cNvSpPr txBox="1"/>
      </cdr:nvSpPr>
      <cdr:spPr>
        <a:xfrm xmlns:a="http://schemas.openxmlformats.org/drawingml/2006/main">
          <a:off x="3984810" y="509704"/>
          <a:ext cx="539971" cy="230828"/>
        </a:xfrm>
        <a:prstGeom xmlns:a="http://schemas.openxmlformats.org/drawingml/2006/main" prst="rect">
          <a:avLst/>
        </a:prstGeom>
        <a:noFill xmlns:a="http://schemas.openxmlformats.org/drawingml/2006/main"/>
        <a:ln xmlns:a="http://schemas.openxmlformats.org/drawingml/2006/main">
          <a:solidFill>
            <a:srgbClr val="008265"/>
          </a:solidFill>
        </a:l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900" b="1" dirty="0">
              <a:solidFill>
                <a:srgbClr val="AB588C"/>
              </a:solidFill>
            </a:rPr>
            <a:t>77%</a:t>
          </a:r>
        </a:p>
      </cdr:txBody>
    </cdr:sp>
  </cdr:relSizeAnchor>
  <cdr:relSizeAnchor xmlns:cdr="http://schemas.openxmlformats.org/drawingml/2006/chartDrawing">
    <cdr:from>
      <cdr:x>0.47661</cdr:x>
      <cdr:y>0.10568</cdr:y>
    </cdr:from>
    <cdr:to>
      <cdr:x>0.52339</cdr:x>
      <cdr:y>0.15327</cdr:y>
    </cdr:to>
    <cdr:sp macro="" textlink="">
      <cdr:nvSpPr>
        <cdr:cNvPr id="5" name="TextBox 15">
          <a:extLst xmlns:a="http://schemas.openxmlformats.org/drawingml/2006/main">
            <a:ext uri="{FF2B5EF4-FFF2-40B4-BE49-F238E27FC236}">
              <a16:creationId xmlns:a16="http://schemas.microsoft.com/office/drawing/2014/main" id="{5038E747-2567-4840-9BB3-F32B438E4F82}"/>
            </a:ext>
          </a:extLst>
        </cdr:cNvPr>
        <cdr:cNvSpPr txBox="1"/>
      </cdr:nvSpPr>
      <cdr:spPr>
        <a:xfrm xmlns:a="http://schemas.openxmlformats.org/drawingml/2006/main">
          <a:off x="5501347" y="512598"/>
          <a:ext cx="540086" cy="230828"/>
        </a:xfrm>
        <a:prstGeom xmlns:a="http://schemas.openxmlformats.org/drawingml/2006/main" prst="rect">
          <a:avLst/>
        </a:prstGeom>
        <a:noFill xmlns:a="http://schemas.openxmlformats.org/drawingml/2006/main"/>
        <a:ln xmlns:a="http://schemas.openxmlformats.org/drawingml/2006/main">
          <a:solidFill>
            <a:srgbClr val="008265"/>
          </a:solidFill>
        </a:ln>
      </cdr:spPr>
      <cdr:txBody>
        <a:bodyPr xmlns:a="http://schemas.openxmlformats.org/drawingml/2006/main" wrap="square" rtlCol="0">
          <a:sp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xmlns:a="http://schemas.openxmlformats.org/drawingml/2006/main">
          <a:pPr algn="ctr"/>
          <a:r>
            <a:rPr lang="en-GB" sz="900" b="1" dirty="0">
              <a:solidFill>
                <a:srgbClr val="AB588C"/>
              </a:solidFill>
            </a:rPr>
            <a:t>80%</a:t>
          </a:r>
        </a:p>
      </cdr:txBody>
    </cdr:sp>
  </cdr:relSizeAnchor>
  <cdr:relSizeAnchor xmlns:cdr="http://schemas.openxmlformats.org/drawingml/2006/chartDrawing">
    <cdr:from>
      <cdr:x>0.66984</cdr:x>
      <cdr:y>0.10568</cdr:y>
    </cdr:from>
    <cdr:to>
      <cdr:x>0.71662</cdr:x>
      <cdr:y>0.15327</cdr:y>
    </cdr:to>
    <cdr:sp macro="" textlink="">
      <cdr:nvSpPr>
        <cdr:cNvPr id="6" name="TextBox 15">
          <a:extLst xmlns:a="http://schemas.openxmlformats.org/drawingml/2006/main">
            <a:ext uri="{FF2B5EF4-FFF2-40B4-BE49-F238E27FC236}">
              <a16:creationId xmlns:a16="http://schemas.microsoft.com/office/drawing/2014/main" id="{89F7D160-8BD4-C504-4A95-FD10622B6561}"/>
            </a:ext>
          </a:extLst>
        </cdr:cNvPr>
        <cdr:cNvSpPr txBox="1"/>
      </cdr:nvSpPr>
      <cdr:spPr>
        <a:xfrm xmlns:a="http://schemas.openxmlformats.org/drawingml/2006/main">
          <a:off x="7731778" y="512598"/>
          <a:ext cx="539971" cy="230828"/>
        </a:xfrm>
        <a:prstGeom xmlns:a="http://schemas.openxmlformats.org/drawingml/2006/main" prst="rect">
          <a:avLst/>
        </a:prstGeom>
        <a:noFill xmlns:a="http://schemas.openxmlformats.org/drawingml/2006/main"/>
        <a:ln xmlns:a="http://schemas.openxmlformats.org/drawingml/2006/main">
          <a:solidFill>
            <a:srgbClr val="008265"/>
          </a:solidFill>
        </a:ln>
      </cdr:spPr>
      <cdr:txBody>
        <a:bodyPr xmlns:a="http://schemas.openxmlformats.org/drawingml/2006/main" wrap="square" rtlCol="0">
          <a:sp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xmlns:a="http://schemas.openxmlformats.org/drawingml/2006/main">
          <a:pPr algn="ctr"/>
          <a:r>
            <a:rPr lang="en-GB" sz="900" b="1" dirty="0">
              <a:solidFill>
                <a:srgbClr val="AB588C"/>
              </a:solidFill>
            </a:rPr>
            <a:t>81%</a:t>
          </a:r>
        </a:p>
      </cdr:txBody>
    </cdr:sp>
  </cdr:relSizeAnchor>
  <cdr:relSizeAnchor xmlns:cdr="http://schemas.openxmlformats.org/drawingml/2006/chartDrawing">
    <cdr:from>
      <cdr:x>0.60387</cdr:x>
      <cdr:y>0.10568</cdr:y>
    </cdr:from>
    <cdr:to>
      <cdr:x>0.65065</cdr:x>
      <cdr:y>0.15327</cdr:y>
    </cdr:to>
    <cdr:sp macro="" textlink="">
      <cdr:nvSpPr>
        <cdr:cNvPr id="7" name="TextBox 15">
          <a:extLst xmlns:a="http://schemas.openxmlformats.org/drawingml/2006/main">
            <a:ext uri="{FF2B5EF4-FFF2-40B4-BE49-F238E27FC236}">
              <a16:creationId xmlns:a16="http://schemas.microsoft.com/office/drawing/2014/main" id="{89F7D160-8BD4-C504-4A95-FD10622B6561}"/>
            </a:ext>
          </a:extLst>
        </cdr:cNvPr>
        <cdr:cNvSpPr txBox="1"/>
      </cdr:nvSpPr>
      <cdr:spPr>
        <a:xfrm xmlns:a="http://schemas.openxmlformats.org/drawingml/2006/main">
          <a:off x="6970332" y="512598"/>
          <a:ext cx="539972" cy="230828"/>
        </a:xfrm>
        <a:prstGeom xmlns:a="http://schemas.openxmlformats.org/drawingml/2006/main" prst="rect">
          <a:avLst/>
        </a:prstGeom>
        <a:noFill xmlns:a="http://schemas.openxmlformats.org/drawingml/2006/main"/>
        <a:ln xmlns:a="http://schemas.openxmlformats.org/drawingml/2006/main">
          <a:solidFill>
            <a:srgbClr val="008265"/>
          </a:solidFill>
        </a:ln>
      </cdr:spPr>
      <cdr:txBody>
        <a:bodyPr xmlns:a="http://schemas.openxmlformats.org/drawingml/2006/main" wrap="square" rtlCol="0">
          <a:sp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xmlns:a="http://schemas.openxmlformats.org/drawingml/2006/main">
          <a:pPr algn="ctr"/>
          <a:r>
            <a:rPr lang="en-GB" sz="900" b="1" dirty="0">
              <a:solidFill>
                <a:srgbClr val="AB588C"/>
              </a:solidFill>
            </a:rPr>
            <a:t>83%</a:t>
          </a:r>
        </a:p>
      </cdr:txBody>
    </cdr:sp>
  </cdr:relSizeAnchor>
</c:userShapes>
</file>

<file path=ppt/drawings/drawing2.xml><?xml version="1.0" encoding="utf-8"?>
<c:userShapes xmlns:c="http://schemas.openxmlformats.org/drawingml/2006/chart">
  <cdr:relSizeAnchor xmlns:cdr="http://schemas.openxmlformats.org/drawingml/2006/chartDrawing">
    <cdr:from>
      <cdr:x>0.26823</cdr:x>
      <cdr:y>0.02751</cdr:y>
    </cdr:from>
    <cdr:to>
      <cdr:x>0.37763</cdr:x>
      <cdr:y>0.08149</cdr:y>
    </cdr:to>
    <cdr:sp macro="" textlink="">
      <cdr:nvSpPr>
        <cdr:cNvPr id="2" name="TextBox 14"/>
        <cdr:cNvSpPr txBox="1"/>
      </cdr:nvSpPr>
      <cdr:spPr>
        <a:xfrm xmlns:a="http://schemas.openxmlformats.org/drawingml/2006/main">
          <a:off x="3238463" y="134929"/>
          <a:ext cx="1320837" cy="264756"/>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xmlns:a="http://schemas.openxmlformats.org/drawingml/2006/main">
          <a:pPr algn="ctr"/>
          <a:r>
            <a:rPr lang="en-GB" sz="1100" b="1" dirty="0"/>
            <a:t>Gender</a:t>
          </a:r>
        </a:p>
      </cdr:txBody>
    </cdr:sp>
  </cdr:relSizeAnchor>
</c:userShapes>
</file>

<file path=ppt/drawings/drawing3.xml><?xml version="1.0" encoding="utf-8"?>
<c:userShapes xmlns:c="http://schemas.openxmlformats.org/drawingml/2006/chart">
  <cdr:relSizeAnchor xmlns:cdr="http://schemas.openxmlformats.org/drawingml/2006/chartDrawing">
    <cdr:from>
      <cdr:x>0.1906</cdr:x>
      <cdr:y>0.11583</cdr:y>
    </cdr:from>
    <cdr:to>
      <cdr:x>0.3</cdr:x>
      <cdr:y>0.16981</cdr:y>
    </cdr:to>
    <cdr:sp macro="" textlink="">
      <cdr:nvSpPr>
        <cdr:cNvPr id="2" name="TextBox 14"/>
        <cdr:cNvSpPr txBox="1"/>
      </cdr:nvSpPr>
      <cdr:spPr>
        <a:xfrm xmlns:a="http://schemas.openxmlformats.org/drawingml/2006/main">
          <a:off x="2323795" y="561274"/>
          <a:ext cx="1333805" cy="26157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xmlns:a="http://schemas.openxmlformats.org/drawingml/2006/main">
          <a:pPr algn="ctr"/>
          <a:r>
            <a:rPr lang="en-GB" sz="1100" dirty="0"/>
            <a:t>Gender</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1" y="0"/>
            <a:ext cx="2945659" cy="498056"/>
          </a:xfrm>
          <a:prstGeom prst="rect">
            <a:avLst/>
          </a:prstGeom>
          <a:noFill/>
          <a:ln>
            <a:noFill/>
          </a:ln>
        </p:spPr>
        <p:txBody>
          <a:bodyPr spcFirstLastPara="1" wrap="square" lIns="91424" tIns="45699" rIns="91424" bIns="45699" anchor="t"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50443" y="0"/>
            <a:ext cx="2945659" cy="498056"/>
          </a:xfrm>
          <a:prstGeom prst="rect">
            <a:avLst/>
          </a:prstGeom>
          <a:noFill/>
          <a:ln>
            <a:noFill/>
          </a:ln>
        </p:spPr>
        <p:txBody>
          <a:bodyPr spcFirstLastPara="1" wrap="square" lIns="91424" tIns="45699" rIns="91424" bIns="45699" anchor="t" anchorCtr="0"/>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79768" y="4777194"/>
            <a:ext cx="5438140" cy="3908614"/>
          </a:xfrm>
          <a:prstGeom prst="rect">
            <a:avLst/>
          </a:prstGeom>
          <a:noFill/>
          <a:ln>
            <a:noFill/>
          </a:ln>
        </p:spPr>
        <p:txBody>
          <a:bodyPr spcFirstLastPara="1" wrap="square" lIns="91424" tIns="45699" rIns="91424" bIns="45699" anchor="t" anchorCtr="0"/>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1" y="9428584"/>
            <a:ext cx="2945659" cy="498055"/>
          </a:xfrm>
          <a:prstGeom prst="rect">
            <a:avLst/>
          </a:prstGeom>
          <a:noFill/>
          <a:ln>
            <a:noFill/>
          </a:ln>
        </p:spPr>
        <p:txBody>
          <a:bodyPr spcFirstLastPara="1" wrap="square" lIns="91424" tIns="45699" rIns="91424" bIns="45699" anchor="b"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50443" y="9428584"/>
            <a:ext cx="2945659" cy="498055"/>
          </a:xfrm>
          <a:prstGeom prst="rect">
            <a:avLst/>
          </a:prstGeom>
          <a:noFill/>
          <a:ln>
            <a:noFill/>
          </a:ln>
        </p:spPr>
        <p:txBody>
          <a:bodyPr spcFirstLastPara="1" wrap="square" lIns="91424" tIns="45699" rIns="91424" bIns="45699" anchor="b" anchorCtr="0">
            <a:noAutofit/>
          </a:bodyPr>
          <a:lstStyle/>
          <a:p>
            <a:pPr algn="r">
              <a:buSzPts val="1200"/>
            </a:pPr>
            <a:fld id="{00000000-1234-1234-1234-123412341234}" type="slidenum">
              <a:rPr lang="en-GB" sz="1200" smtClean="0">
                <a:solidFill>
                  <a:schemeClr val="dk1"/>
                </a:solidFill>
                <a:latin typeface="Calibri"/>
                <a:ea typeface="Calibri"/>
                <a:cs typeface="Calibri"/>
                <a:sym typeface="Calibri"/>
              </a:rPr>
              <a:pPr algn="r">
                <a:buSzPts val="1200"/>
              </a:pPr>
              <a:t>‹#›</a:t>
            </a:fld>
            <a:endParaRPr lang="en-GB"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1166008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1: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8" name="Google Shape;238;p1:notes"/>
          <p:cNvSpPr txBox="1">
            <a:spLocks noGrp="1"/>
          </p:cNvSpPr>
          <p:nvPr>
            <p:ph type="body" idx="1"/>
          </p:nvPr>
        </p:nvSpPr>
        <p:spPr>
          <a:xfrm>
            <a:off x="679768" y="4777194"/>
            <a:ext cx="5438140" cy="3908614"/>
          </a:xfrm>
          <a:prstGeom prst="rect">
            <a:avLst/>
          </a:prstGeom>
          <a:noFill/>
          <a:ln>
            <a:noFill/>
          </a:ln>
        </p:spPr>
        <p:txBody>
          <a:bodyPr spcFirstLastPara="1" wrap="square" lIns="91424" tIns="45699" rIns="91424" bIns="45699" anchor="t" anchorCtr="0">
            <a:noAutofit/>
          </a:bodyPr>
          <a:lstStyle/>
          <a:p>
            <a:pPr marL="0" indent="0"/>
            <a:endParaRPr/>
          </a:p>
        </p:txBody>
      </p:sp>
      <p:sp>
        <p:nvSpPr>
          <p:cNvPr id="239" name="Google Shape;239;p1:notes"/>
          <p:cNvSpPr txBox="1">
            <a:spLocks noGrp="1"/>
          </p:cNvSpPr>
          <p:nvPr>
            <p:ph type="sldNum" idx="12"/>
          </p:nvPr>
        </p:nvSpPr>
        <p:spPr>
          <a:xfrm>
            <a:off x="3850443" y="9428584"/>
            <a:ext cx="2945659" cy="498055"/>
          </a:xfrm>
          <a:prstGeom prst="rect">
            <a:avLst/>
          </a:prstGeom>
          <a:noFill/>
          <a:ln>
            <a:noFill/>
          </a:ln>
        </p:spPr>
        <p:txBody>
          <a:bodyPr spcFirstLastPara="1" wrap="square" lIns="91424" tIns="45699" rIns="91424" bIns="45699" anchor="b" anchorCtr="0">
            <a:noAutofit/>
          </a:bodyPr>
          <a:lstStyle/>
          <a:p>
            <a:pPr algn="r">
              <a:buSzPts val="1400"/>
            </a:pPr>
            <a:fld id="{00000000-1234-1234-1234-123412341234}" type="slidenum">
              <a:rPr lang="en-GB">
                <a:solidFill>
                  <a:srgbClr val="000000"/>
                </a:solidFill>
              </a:rPr>
              <a:pPr algn="r">
                <a:buSzPts val="1400"/>
              </a:pPr>
              <a:t>1</a:t>
            </a:fld>
            <a:endParaRPr>
              <a:solidFill>
                <a:srgbClr val="000000"/>
              </a:solidFill>
            </a:endParaRPr>
          </a:p>
        </p:txBody>
      </p:sp>
    </p:spTree>
    <p:extLst>
      <p:ext uri="{BB962C8B-B14F-4D97-AF65-F5344CB8AC3E}">
        <p14:creationId xmlns:p14="http://schemas.microsoft.com/office/powerpoint/2010/main" val="12275343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998444771"/>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137951566"/>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1097234490"/>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2392331904"/>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3876773595"/>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120950690"/>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3875739740"/>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691610040"/>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3878520685"/>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2785437354"/>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16717427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325968322"/>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40168370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20389122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1699962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8692062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19985389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3736056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16550600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C5EFB6-ED42-6355-383A-D6BA58A50784}"/>
            </a:ext>
          </a:extLst>
        </p:cNvPr>
        <p:cNvGrpSpPr/>
        <p:nvPr/>
      </p:nvGrpSpPr>
      <p:grpSpPr>
        <a:xfrm>
          <a:off x="0" y="0"/>
          <a:ext cx="0" cy="0"/>
          <a:chOff x="0" y="0"/>
          <a:chExt cx="0" cy="0"/>
        </a:xfrm>
      </p:grpSpPr>
      <p:sp>
        <p:nvSpPr>
          <p:cNvPr id="2" name="Notes Placeholder 1">
            <a:extLst>
              <a:ext uri="{FF2B5EF4-FFF2-40B4-BE49-F238E27FC236}">
                <a16:creationId xmlns:a16="http://schemas.microsoft.com/office/drawing/2014/main" id="{9CDCFECC-C56C-AAE6-ECB2-1B741BFF2A26}"/>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20660097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1F973B-9E28-09FC-5686-C40AF5314EA6}"/>
            </a:ext>
          </a:extLst>
        </p:cNvPr>
        <p:cNvGrpSpPr/>
        <p:nvPr/>
      </p:nvGrpSpPr>
      <p:grpSpPr>
        <a:xfrm>
          <a:off x="0" y="0"/>
          <a:ext cx="0" cy="0"/>
          <a:chOff x="0" y="0"/>
          <a:chExt cx="0" cy="0"/>
        </a:xfrm>
      </p:grpSpPr>
      <p:sp>
        <p:nvSpPr>
          <p:cNvPr id="2" name="Notes Placeholder 1">
            <a:extLst>
              <a:ext uri="{FF2B5EF4-FFF2-40B4-BE49-F238E27FC236}">
                <a16:creationId xmlns:a16="http://schemas.microsoft.com/office/drawing/2014/main" id="{6877663B-6433-BA9A-6E50-DDFE9B8F4F49}"/>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24850309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8B1980E-A3CF-4787-9F01-30E8C9906FED}" type="slidenum">
              <a:rPr lang="en-GB" smtClean="0">
                <a:solidFill>
                  <a:prstClr val="black"/>
                </a:solidFill>
              </a:rPr>
              <a:pPr/>
              <a:t>3</a:t>
            </a:fld>
            <a:endParaRPr lang="en-GB">
              <a:solidFill>
                <a:prstClr val="black"/>
              </a:solidFill>
            </a:endParaRPr>
          </a:p>
        </p:txBody>
      </p:sp>
    </p:spTree>
    <p:extLst>
      <p:ext uri="{BB962C8B-B14F-4D97-AF65-F5344CB8AC3E}">
        <p14:creationId xmlns:p14="http://schemas.microsoft.com/office/powerpoint/2010/main" val="34923014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34218022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15012742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F729FD-D4E6-15FF-FFFF-13458E63CEAF}"/>
            </a:ext>
          </a:extLst>
        </p:cNvPr>
        <p:cNvGrpSpPr/>
        <p:nvPr/>
      </p:nvGrpSpPr>
      <p:grpSpPr>
        <a:xfrm>
          <a:off x="0" y="0"/>
          <a:ext cx="0" cy="0"/>
          <a:chOff x="0" y="0"/>
          <a:chExt cx="0" cy="0"/>
        </a:xfrm>
      </p:grpSpPr>
      <p:sp>
        <p:nvSpPr>
          <p:cNvPr id="2" name="Notes Placeholder 1">
            <a:extLst>
              <a:ext uri="{FF2B5EF4-FFF2-40B4-BE49-F238E27FC236}">
                <a16:creationId xmlns:a16="http://schemas.microsoft.com/office/drawing/2014/main" id="{C7A89EC9-EFD7-46DA-A091-7FDFD3076BD5}"/>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1189468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D100FC-207B-CD86-E6B6-D07079800D3B}"/>
            </a:ext>
          </a:extLst>
        </p:cNvPr>
        <p:cNvGrpSpPr/>
        <p:nvPr/>
      </p:nvGrpSpPr>
      <p:grpSpPr>
        <a:xfrm>
          <a:off x="0" y="0"/>
          <a:ext cx="0" cy="0"/>
          <a:chOff x="0" y="0"/>
          <a:chExt cx="0" cy="0"/>
        </a:xfrm>
      </p:grpSpPr>
      <p:sp>
        <p:nvSpPr>
          <p:cNvPr id="2" name="Notes Placeholder 1">
            <a:extLst>
              <a:ext uri="{FF2B5EF4-FFF2-40B4-BE49-F238E27FC236}">
                <a16:creationId xmlns:a16="http://schemas.microsoft.com/office/drawing/2014/main" id="{CEBB4AF4-8E31-C780-F2C0-CD514A52170B}"/>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39582289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38121104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11140332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21081022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39574917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9895789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212D68-1CC3-B9C4-5BFF-6FFB23BF1F84}"/>
            </a:ext>
          </a:extLst>
        </p:cNvPr>
        <p:cNvGrpSpPr/>
        <p:nvPr/>
      </p:nvGrpSpPr>
      <p:grpSpPr>
        <a:xfrm>
          <a:off x="0" y="0"/>
          <a:ext cx="0" cy="0"/>
          <a:chOff x="0" y="0"/>
          <a:chExt cx="0" cy="0"/>
        </a:xfrm>
      </p:grpSpPr>
      <p:sp>
        <p:nvSpPr>
          <p:cNvPr id="2" name="Notes Placeholder 1">
            <a:extLst>
              <a:ext uri="{FF2B5EF4-FFF2-40B4-BE49-F238E27FC236}">
                <a16:creationId xmlns:a16="http://schemas.microsoft.com/office/drawing/2014/main" id="{7F17B1C4-735E-E028-01D5-FF158CEA22FB}"/>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30065588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34237161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328452626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23453374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17992133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17590391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252351682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250073088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276178529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280166991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257391624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14478168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C237A3-4BC4-EBA7-2506-2C4BD88217B3}"/>
            </a:ext>
          </a:extLst>
        </p:cNvPr>
        <p:cNvGrpSpPr/>
        <p:nvPr/>
      </p:nvGrpSpPr>
      <p:grpSpPr>
        <a:xfrm>
          <a:off x="0" y="0"/>
          <a:ext cx="0" cy="0"/>
          <a:chOff x="0" y="0"/>
          <a:chExt cx="0" cy="0"/>
        </a:xfrm>
      </p:grpSpPr>
      <p:sp>
        <p:nvSpPr>
          <p:cNvPr id="2" name="Notes Placeholder 1">
            <a:extLst>
              <a:ext uri="{FF2B5EF4-FFF2-40B4-BE49-F238E27FC236}">
                <a16:creationId xmlns:a16="http://schemas.microsoft.com/office/drawing/2014/main" id="{14114354-8938-6D9A-6EE0-A1BE8D569503}"/>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42808662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82801339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255308021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344398354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C5EFB6-ED42-6355-383A-D6BA58A50784}"/>
            </a:ext>
          </a:extLst>
        </p:cNvPr>
        <p:cNvGrpSpPr/>
        <p:nvPr/>
      </p:nvGrpSpPr>
      <p:grpSpPr>
        <a:xfrm>
          <a:off x="0" y="0"/>
          <a:ext cx="0" cy="0"/>
          <a:chOff x="0" y="0"/>
          <a:chExt cx="0" cy="0"/>
        </a:xfrm>
      </p:grpSpPr>
      <p:sp>
        <p:nvSpPr>
          <p:cNvPr id="2" name="Notes Placeholder 1">
            <a:extLst>
              <a:ext uri="{FF2B5EF4-FFF2-40B4-BE49-F238E27FC236}">
                <a16:creationId xmlns:a16="http://schemas.microsoft.com/office/drawing/2014/main" id="{9CDCFECC-C56C-AAE6-ECB2-1B741BFF2A26}"/>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187546910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1F973B-9E28-09FC-5686-C40AF5314EA6}"/>
            </a:ext>
          </a:extLst>
        </p:cNvPr>
        <p:cNvGrpSpPr/>
        <p:nvPr/>
      </p:nvGrpSpPr>
      <p:grpSpPr>
        <a:xfrm>
          <a:off x="0" y="0"/>
          <a:ext cx="0" cy="0"/>
          <a:chOff x="0" y="0"/>
          <a:chExt cx="0" cy="0"/>
        </a:xfrm>
      </p:grpSpPr>
      <p:sp>
        <p:nvSpPr>
          <p:cNvPr id="2" name="Notes Placeholder 1">
            <a:extLst>
              <a:ext uri="{FF2B5EF4-FFF2-40B4-BE49-F238E27FC236}">
                <a16:creationId xmlns:a16="http://schemas.microsoft.com/office/drawing/2014/main" id="{6877663B-6433-BA9A-6E50-DDFE9B8F4F49}"/>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334743524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121949519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253321927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F729FD-D4E6-15FF-FFFF-13458E63CEAF}"/>
            </a:ext>
          </a:extLst>
        </p:cNvPr>
        <p:cNvGrpSpPr/>
        <p:nvPr/>
      </p:nvGrpSpPr>
      <p:grpSpPr>
        <a:xfrm>
          <a:off x="0" y="0"/>
          <a:ext cx="0" cy="0"/>
          <a:chOff x="0" y="0"/>
          <a:chExt cx="0" cy="0"/>
        </a:xfrm>
      </p:grpSpPr>
      <p:sp>
        <p:nvSpPr>
          <p:cNvPr id="2" name="Notes Placeholder 1">
            <a:extLst>
              <a:ext uri="{FF2B5EF4-FFF2-40B4-BE49-F238E27FC236}">
                <a16:creationId xmlns:a16="http://schemas.microsoft.com/office/drawing/2014/main" id="{C7A89EC9-EFD7-46DA-A091-7FDFD3076BD5}"/>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265984433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D100FC-207B-CD86-E6B6-D07079800D3B}"/>
            </a:ext>
          </a:extLst>
        </p:cNvPr>
        <p:cNvGrpSpPr/>
        <p:nvPr/>
      </p:nvGrpSpPr>
      <p:grpSpPr>
        <a:xfrm>
          <a:off x="0" y="0"/>
          <a:ext cx="0" cy="0"/>
          <a:chOff x="0" y="0"/>
          <a:chExt cx="0" cy="0"/>
        </a:xfrm>
      </p:grpSpPr>
      <p:sp>
        <p:nvSpPr>
          <p:cNvPr id="2" name="Notes Placeholder 1">
            <a:extLst>
              <a:ext uri="{FF2B5EF4-FFF2-40B4-BE49-F238E27FC236}">
                <a16:creationId xmlns:a16="http://schemas.microsoft.com/office/drawing/2014/main" id="{CEBB4AF4-8E31-C780-F2C0-CD514A52170B}"/>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9766508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1686487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7B6A87-7CDE-1845-0C24-A041AC922D28}"/>
            </a:ext>
          </a:extLst>
        </p:cNvPr>
        <p:cNvGrpSpPr/>
        <p:nvPr/>
      </p:nvGrpSpPr>
      <p:grpSpPr>
        <a:xfrm>
          <a:off x="0" y="0"/>
          <a:ext cx="0" cy="0"/>
          <a:chOff x="0" y="0"/>
          <a:chExt cx="0" cy="0"/>
        </a:xfrm>
      </p:grpSpPr>
      <p:sp>
        <p:nvSpPr>
          <p:cNvPr id="2" name="Notes Placeholder 1">
            <a:extLst>
              <a:ext uri="{FF2B5EF4-FFF2-40B4-BE49-F238E27FC236}">
                <a16:creationId xmlns:a16="http://schemas.microsoft.com/office/drawing/2014/main" id="{26F58408-5312-CFCF-F807-6153C51411CB}"/>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138201882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310878339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404414505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219000966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156099134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212D68-1CC3-B9C4-5BFF-6FFB23BF1F84}"/>
            </a:ext>
          </a:extLst>
        </p:cNvPr>
        <p:cNvGrpSpPr/>
        <p:nvPr/>
      </p:nvGrpSpPr>
      <p:grpSpPr>
        <a:xfrm>
          <a:off x="0" y="0"/>
          <a:ext cx="0" cy="0"/>
          <a:chOff x="0" y="0"/>
          <a:chExt cx="0" cy="0"/>
        </a:xfrm>
      </p:grpSpPr>
      <p:sp>
        <p:nvSpPr>
          <p:cNvPr id="2" name="Notes Placeholder 1">
            <a:extLst>
              <a:ext uri="{FF2B5EF4-FFF2-40B4-BE49-F238E27FC236}">
                <a16:creationId xmlns:a16="http://schemas.microsoft.com/office/drawing/2014/main" id="{7F17B1C4-735E-E028-01D5-FF158CEA22FB}"/>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61889052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428463568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255060718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161718430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61816090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38208309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277168104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153477693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179446567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92584840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267571084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4947663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258918742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191446089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153477693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123585956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12937627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73275097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226309308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26201729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207260581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427712164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193110204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1977556920"/>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2055672961"/>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52470004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291505267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37066472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2340539202"/>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116417244"/>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1050284196"/>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662101827"/>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1353506203"/>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145581754"/>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1341104444"/>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1534776933"/>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1031923553"/>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1812627798"/>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23510051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2492633025"/>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140595906"/>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1983582983"/>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1872985020"/>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4097454453"/>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2403261183"/>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2010286968"/>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4129399620"/>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577109927"/>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3584471380"/>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40418259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7"/>
        <p:cNvGrpSpPr/>
        <p:nvPr/>
      </p:nvGrpSpPr>
      <p:grpSpPr>
        <a:xfrm>
          <a:off x="0" y="0"/>
          <a:ext cx="0" cy="0"/>
          <a:chOff x="0" y="0"/>
          <a:chExt cx="0" cy="0"/>
        </a:xfrm>
      </p:grpSpPr>
      <p:pic>
        <p:nvPicPr>
          <p:cNvPr id="18" name="Google Shape;18;p2" descr="graphics1.emf"/>
          <p:cNvPicPr preferRelativeResize="0"/>
          <p:nvPr/>
        </p:nvPicPr>
        <p:blipFill rotWithShape="1">
          <a:blip r:embed="rId2">
            <a:alphaModFix/>
          </a:blip>
          <a:srcRect b="8320"/>
          <a:stretch/>
        </p:blipFill>
        <p:spPr>
          <a:xfrm>
            <a:off x="6681338" y="4181947"/>
            <a:ext cx="5522181" cy="2676055"/>
          </a:xfrm>
          <a:prstGeom prst="rect">
            <a:avLst/>
          </a:prstGeom>
          <a:noFill/>
          <a:ln>
            <a:noFill/>
          </a:ln>
        </p:spPr>
      </p:pic>
      <p:sp>
        <p:nvSpPr>
          <p:cNvPr id="19" name="Google Shape;19;p2"/>
          <p:cNvSpPr txBox="1">
            <a:spLocks noGrp="1"/>
          </p:cNvSpPr>
          <p:nvPr>
            <p:ph type="ctrTitle"/>
          </p:nvPr>
        </p:nvSpPr>
        <p:spPr>
          <a:xfrm>
            <a:off x="2523067" y="1695450"/>
            <a:ext cx="8825167" cy="1890150"/>
          </a:xfrm>
          <a:prstGeom prst="rect">
            <a:avLst/>
          </a:prstGeom>
          <a:noFill/>
          <a:ln>
            <a:noFill/>
          </a:ln>
        </p:spPr>
        <p:txBody>
          <a:bodyPr spcFirstLastPara="1" wrap="square" lIns="0" tIns="0" rIns="0" bIns="0" anchor="t" anchorCtr="0"/>
          <a:lstStyle>
            <a:lvl1pPr lvl="0" algn="l">
              <a:lnSpc>
                <a:spcPct val="100000"/>
              </a:lnSpc>
              <a:spcBef>
                <a:spcPts val="0"/>
              </a:spcBef>
              <a:spcAft>
                <a:spcPts val="0"/>
              </a:spcAft>
              <a:buClr>
                <a:schemeClr val="dk2"/>
              </a:buClr>
              <a:buSzPts val="3400"/>
              <a:buFont typeface="Rockwell"/>
              <a:buNone/>
              <a:defRPr sz="3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
          <p:cNvSpPr txBox="1">
            <a:spLocks noGrp="1"/>
          </p:cNvSpPr>
          <p:nvPr>
            <p:ph type="subTitle" idx="1"/>
          </p:nvPr>
        </p:nvSpPr>
        <p:spPr>
          <a:xfrm>
            <a:off x="2523069" y="3780374"/>
            <a:ext cx="6308564" cy="752677"/>
          </a:xfrm>
          <a:prstGeom prst="rect">
            <a:avLst/>
          </a:prstGeom>
          <a:noFill/>
          <a:ln>
            <a:noFill/>
          </a:ln>
        </p:spPr>
        <p:txBody>
          <a:bodyPr spcFirstLastPara="1" wrap="square" lIns="0" tIns="0" rIns="0" bIns="0" anchor="t" anchorCtr="0"/>
          <a:lstStyle>
            <a:lvl1pPr lvl="0" algn="l">
              <a:lnSpc>
                <a:spcPct val="133333"/>
              </a:lnSpc>
              <a:spcBef>
                <a:spcPts val="0"/>
              </a:spcBef>
              <a:spcAft>
                <a:spcPts val="0"/>
              </a:spcAft>
              <a:buClr>
                <a:schemeClr val="dk2"/>
              </a:buClr>
              <a:buSzPts val="1800"/>
              <a:buNone/>
              <a:defRPr sz="1800">
                <a:solidFill>
                  <a:schemeClr val="dk2"/>
                </a:solidFill>
                <a:latin typeface="Arial"/>
                <a:ea typeface="Arial"/>
                <a:cs typeface="Arial"/>
                <a:sym typeface="Arial"/>
              </a:defRPr>
            </a:lvl1pPr>
            <a:lvl2pPr lvl="1" algn="ctr">
              <a:lnSpc>
                <a:spcPct val="114285"/>
              </a:lnSpc>
              <a:spcBef>
                <a:spcPts val="0"/>
              </a:spcBef>
              <a:spcAft>
                <a:spcPts val="0"/>
              </a:spcAft>
              <a:buClr>
                <a:srgbClr val="888888"/>
              </a:buClr>
              <a:buSzPts val="1400"/>
              <a:buNone/>
              <a:defRPr>
                <a:solidFill>
                  <a:srgbClr val="888888"/>
                </a:solidFill>
              </a:defRPr>
            </a:lvl2pPr>
            <a:lvl3pPr lvl="2" algn="ctr">
              <a:lnSpc>
                <a:spcPct val="114285"/>
              </a:lnSpc>
              <a:spcBef>
                <a:spcPts val="0"/>
              </a:spcBef>
              <a:spcAft>
                <a:spcPts val="0"/>
              </a:spcAft>
              <a:buClr>
                <a:srgbClr val="888888"/>
              </a:buClr>
              <a:buSzPts val="1400"/>
              <a:buNone/>
              <a:defRPr>
                <a:solidFill>
                  <a:srgbClr val="888888"/>
                </a:solidFill>
              </a:defRPr>
            </a:lvl3pPr>
            <a:lvl4pPr lvl="3" algn="ctr">
              <a:lnSpc>
                <a:spcPct val="114285"/>
              </a:lnSpc>
              <a:spcBef>
                <a:spcPts val="0"/>
              </a:spcBef>
              <a:spcAft>
                <a:spcPts val="0"/>
              </a:spcAft>
              <a:buClr>
                <a:srgbClr val="888888"/>
              </a:buClr>
              <a:buSzPts val="1400"/>
              <a:buNone/>
              <a:defRPr>
                <a:solidFill>
                  <a:srgbClr val="888888"/>
                </a:solidFill>
              </a:defRPr>
            </a:lvl4pPr>
            <a:lvl5pPr lvl="4" algn="ctr">
              <a:lnSpc>
                <a:spcPct val="114285"/>
              </a:lnSpc>
              <a:spcBef>
                <a:spcPts val="0"/>
              </a:spcBef>
              <a:spcAft>
                <a:spcPts val="0"/>
              </a:spcAft>
              <a:buClr>
                <a:srgbClr val="888888"/>
              </a:buClr>
              <a:buSzPts val="14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pic>
        <p:nvPicPr>
          <p:cNvPr id="21" name="Google Shape;21;p2"/>
          <p:cNvPicPr preferRelativeResize="0"/>
          <p:nvPr/>
        </p:nvPicPr>
        <p:blipFill rotWithShape="1">
          <a:blip r:embed="rId3">
            <a:alphaModFix/>
          </a:blip>
          <a:srcRect t="7841"/>
          <a:stretch/>
        </p:blipFill>
        <p:spPr>
          <a:xfrm>
            <a:off x="359092" y="193558"/>
            <a:ext cx="3666643" cy="1162717"/>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77CB1426-8942-4BC9-A51C-7F6C8C0E3D85}" type="datetimeFigureOut">
              <a:rPr lang="en-GB" smtClean="0"/>
              <a:t>27/03/2024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1999767-34DB-4447-B48E-4B58A4870ACA}" type="slidenum">
              <a:rPr lang="en-GB" smtClean="0"/>
              <a:t>‹#›</a:t>
            </a:fld>
            <a:endParaRPr lang="en-GB"/>
          </a:p>
        </p:txBody>
      </p:sp>
    </p:spTree>
    <p:extLst>
      <p:ext uri="{BB962C8B-B14F-4D97-AF65-F5344CB8AC3E}">
        <p14:creationId xmlns:p14="http://schemas.microsoft.com/office/powerpoint/2010/main" val="14798662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31"/>
        <p:cNvGrpSpPr/>
        <p:nvPr/>
      </p:nvGrpSpPr>
      <p:grpSpPr>
        <a:xfrm>
          <a:off x="0" y="0"/>
          <a:ext cx="0" cy="0"/>
          <a:chOff x="0" y="0"/>
          <a:chExt cx="0" cy="0"/>
        </a:xfrm>
      </p:grpSpPr>
      <p:sp>
        <p:nvSpPr>
          <p:cNvPr id="132" name="Google Shape;132;p13"/>
          <p:cNvSpPr txBox="1">
            <a:spLocks noGrp="1"/>
          </p:cNvSpPr>
          <p:nvPr>
            <p:ph type="title"/>
          </p:nvPr>
        </p:nvSpPr>
        <p:spPr>
          <a:xfrm>
            <a:off x="675533" y="2137806"/>
            <a:ext cx="1699366" cy="883122"/>
          </a:xfrm>
          <a:prstGeom prst="rect">
            <a:avLst/>
          </a:prstGeom>
          <a:noFill/>
          <a:ln>
            <a:noFill/>
          </a:ln>
        </p:spPr>
        <p:txBody>
          <a:bodyPr spcFirstLastPara="1" wrap="square" lIns="0" tIns="0" rIns="0" bIns="0" anchor="t" anchorCtr="0"/>
          <a:lstStyle>
            <a:lvl1pPr lvl="0" algn="l">
              <a:lnSpc>
                <a:spcPct val="166666"/>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3" name="Google Shape;133;p13"/>
          <p:cNvSpPr txBox="1">
            <a:spLocks noGrp="1"/>
          </p:cNvSpPr>
          <p:nvPr>
            <p:ph type="body" idx="1"/>
          </p:nvPr>
        </p:nvSpPr>
        <p:spPr>
          <a:xfrm>
            <a:off x="2516385" y="1713137"/>
            <a:ext cx="8949447" cy="3895851"/>
          </a:xfrm>
          <a:prstGeom prst="rect">
            <a:avLst/>
          </a:prstGeom>
          <a:noFill/>
          <a:ln>
            <a:noFill/>
          </a:ln>
        </p:spPr>
        <p:txBody>
          <a:bodyPr spcFirstLastPara="1" wrap="square" lIns="0" tIns="0" rIns="0" bIns="0" anchor="t" anchorCtr="0"/>
          <a:lstStyle>
            <a:lvl1pPr marL="457200" lvl="0" indent="-228600" algn="l">
              <a:lnSpc>
                <a:spcPct val="88888"/>
              </a:lnSpc>
              <a:spcBef>
                <a:spcPts val="0"/>
              </a:spcBef>
              <a:spcAft>
                <a:spcPts val="0"/>
              </a:spcAft>
              <a:buClr>
                <a:schemeClr val="dk2"/>
              </a:buClr>
              <a:buSzPts val="1800"/>
              <a:buNone/>
              <a:defRPr/>
            </a:lvl1pPr>
            <a:lvl2pPr marL="914400" lvl="1" indent="-342900" algn="l">
              <a:lnSpc>
                <a:spcPct val="88888"/>
              </a:lnSpc>
              <a:spcBef>
                <a:spcPts val="0"/>
              </a:spcBef>
              <a:spcAft>
                <a:spcPts val="0"/>
              </a:spcAft>
              <a:buClr>
                <a:schemeClr val="dk1"/>
              </a:buClr>
              <a:buSzPts val="1800"/>
              <a:buChar char="•"/>
              <a:defRPr/>
            </a:lvl2pPr>
            <a:lvl3pPr marL="1371600" lvl="2" indent="-228600" algn="l">
              <a:lnSpc>
                <a:spcPct val="88888"/>
              </a:lnSpc>
              <a:spcBef>
                <a:spcPts val="0"/>
              </a:spcBef>
              <a:spcAft>
                <a:spcPts val="0"/>
              </a:spcAft>
              <a:buClr>
                <a:schemeClr val="dk1"/>
              </a:buClr>
              <a:buSzPts val="1800"/>
              <a:buNone/>
              <a:defRPr/>
            </a:lvl3pPr>
            <a:lvl4pPr marL="1828800" lvl="3" indent="-228600" algn="l">
              <a:lnSpc>
                <a:spcPct val="88888"/>
              </a:lnSpc>
              <a:spcBef>
                <a:spcPts val="0"/>
              </a:spcBef>
              <a:spcAft>
                <a:spcPts val="0"/>
              </a:spcAft>
              <a:buClr>
                <a:schemeClr val="dk1"/>
              </a:buClr>
              <a:buSzPts val="1800"/>
              <a:buNone/>
              <a:defRPr/>
            </a:lvl4pPr>
            <a:lvl5pPr marL="2286000" lvl="4" indent="-228600" algn="l">
              <a:lnSpc>
                <a:spcPct val="88888"/>
              </a:lnSpc>
              <a:spcBef>
                <a:spcPts val="0"/>
              </a:spcBef>
              <a:spcAft>
                <a:spcPts val="0"/>
              </a:spcAft>
              <a:buClr>
                <a:schemeClr val="dk1"/>
              </a:buClr>
              <a:buSzPts val="1800"/>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4162533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Thank you">
  <p:cSld name="Thank you">
    <p:bg>
      <p:bgPr>
        <a:solidFill>
          <a:schemeClr val="accent1"/>
        </a:solidFill>
        <a:effectLst/>
      </p:bgPr>
    </p:bg>
    <p:spTree>
      <p:nvGrpSpPr>
        <p:cNvPr id="1" name="Shape 227"/>
        <p:cNvGrpSpPr/>
        <p:nvPr/>
      </p:nvGrpSpPr>
      <p:grpSpPr>
        <a:xfrm>
          <a:off x="0" y="0"/>
          <a:ext cx="0" cy="0"/>
          <a:chOff x="0" y="0"/>
          <a:chExt cx="0" cy="0"/>
        </a:xfrm>
      </p:grpSpPr>
      <p:sp>
        <p:nvSpPr>
          <p:cNvPr id="228" name="Google Shape;228;p21"/>
          <p:cNvSpPr txBox="1">
            <a:spLocks noGrp="1"/>
          </p:cNvSpPr>
          <p:nvPr>
            <p:ph type="ctrTitle"/>
          </p:nvPr>
        </p:nvSpPr>
        <p:spPr>
          <a:xfrm>
            <a:off x="2523066" y="1479283"/>
            <a:ext cx="8825167" cy="1258964"/>
          </a:xfrm>
          <a:prstGeom prst="rect">
            <a:avLst/>
          </a:prstGeom>
          <a:noFill/>
          <a:ln>
            <a:noFill/>
          </a:ln>
        </p:spPr>
        <p:txBody>
          <a:bodyPr spcFirstLastPara="1" wrap="square" lIns="0" tIns="0" rIns="0" bIns="0" anchor="t" anchorCtr="0"/>
          <a:lstStyle>
            <a:lvl1pPr lvl="0" algn="l">
              <a:lnSpc>
                <a:spcPct val="100000"/>
              </a:lnSpc>
              <a:spcBef>
                <a:spcPts val="0"/>
              </a:spcBef>
              <a:spcAft>
                <a:spcPts val="0"/>
              </a:spcAft>
              <a:buClr>
                <a:schemeClr val="lt2"/>
              </a:buClr>
              <a:buSzPts val="7000"/>
              <a:buFont typeface="Rockwell"/>
              <a:buNone/>
              <a:defRPr sz="7000">
                <a:solidFill>
                  <a:schemeClr val="l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9" name="Google Shape;229;p21"/>
          <p:cNvSpPr txBox="1">
            <a:spLocks noGrp="1"/>
          </p:cNvSpPr>
          <p:nvPr>
            <p:ph type="subTitle" idx="1"/>
          </p:nvPr>
        </p:nvSpPr>
        <p:spPr>
          <a:xfrm>
            <a:off x="2523069" y="2888644"/>
            <a:ext cx="6308564" cy="752677"/>
          </a:xfrm>
          <a:prstGeom prst="rect">
            <a:avLst/>
          </a:prstGeom>
          <a:noFill/>
          <a:ln>
            <a:noFill/>
          </a:ln>
        </p:spPr>
        <p:txBody>
          <a:bodyPr spcFirstLastPara="1" wrap="square" lIns="0" tIns="0" rIns="0" bIns="0" anchor="t" anchorCtr="0"/>
          <a:lstStyle>
            <a:lvl1pPr lvl="0" algn="l">
              <a:lnSpc>
                <a:spcPct val="133333"/>
              </a:lnSpc>
              <a:spcBef>
                <a:spcPts val="0"/>
              </a:spcBef>
              <a:spcAft>
                <a:spcPts val="0"/>
              </a:spcAft>
              <a:buClr>
                <a:srgbClr val="FFFFFF"/>
              </a:buClr>
              <a:buSzPts val="1800"/>
              <a:buNone/>
              <a:defRPr sz="1800">
                <a:solidFill>
                  <a:srgbClr val="FFFFFF"/>
                </a:solidFill>
                <a:latin typeface="Arial"/>
                <a:ea typeface="Arial"/>
                <a:cs typeface="Arial"/>
                <a:sym typeface="Arial"/>
              </a:defRPr>
            </a:lvl1pPr>
            <a:lvl2pPr lvl="1" algn="ctr">
              <a:lnSpc>
                <a:spcPct val="114285"/>
              </a:lnSpc>
              <a:spcBef>
                <a:spcPts val="0"/>
              </a:spcBef>
              <a:spcAft>
                <a:spcPts val="0"/>
              </a:spcAft>
              <a:buClr>
                <a:srgbClr val="888888"/>
              </a:buClr>
              <a:buSzPts val="1400"/>
              <a:buNone/>
              <a:defRPr>
                <a:solidFill>
                  <a:srgbClr val="888888"/>
                </a:solidFill>
              </a:defRPr>
            </a:lvl2pPr>
            <a:lvl3pPr lvl="2" algn="ctr">
              <a:lnSpc>
                <a:spcPct val="114285"/>
              </a:lnSpc>
              <a:spcBef>
                <a:spcPts val="0"/>
              </a:spcBef>
              <a:spcAft>
                <a:spcPts val="0"/>
              </a:spcAft>
              <a:buClr>
                <a:srgbClr val="888888"/>
              </a:buClr>
              <a:buSzPts val="1400"/>
              <a:buNone/>
              <a:defRPr>
                <a:solidFill>
                  <a:srgbClr val="888888"/>
                </a:solidFill>
              </a:defRPr>
            </a:lvl3pPr>
            <a:lvl4pPr lvl="3" algn="ctr">
              <a:lnSpc>
                <a:spcPct val="114285"/>
              </a:lnSpc>
              <a:spcBef>
                <a:spcPts val="0"/>
              </a:spcBef>
              <a:spcAft>
                <a:spcPts val="0"/>
              </a:spcAft>
              <a:buClr>
                <a:srgbClr val="888888"/>
              </a:buClr>
              <a:buSzPts val="1400"/>
              <a:buNone/>
              <a:defRPr>
                <a:solidFill>
                  <a:srgbClr val="888888"/>
                </a:solidFill>
              </a:defRPr>
            </a:lvl4pPr>
            <a:lvl5pPr lvl="4" algn="ctr">
              <a:lnSpc>
                <a:spcPct val="114285"/>
              </a:lnSpc>
              <a:spcBef>
                <a:spcPts val="0"/>
              </a:spcBef>
              <a:spcAft>
                <a:spcPts val="0"/>
              </a:spcAft>
              <a:buClr>
                <a:srgbClr val="888888"/>
              </a:buClr>
              <a:buSzPts val="14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pic>
        <p:nvPicPr>
          <p:cNvPr id="230" name="Google Shape;230;p21" descr="graphics2.emf"/>
          <p:cNvPicPr preferRelativeResize="0"/>
          <p:nvPr/>
        </p:nvPicPr>
        <p:blipFill rotWithShape="1">
          <a:blip r:embed="rId2">
            <a:alphaModFix/>
          </a:blip>
          <a:srcRect r="12150"/>
          <a:stretch/>
        </p:blipFill>
        <p:spPr>
          <a:xfrm>
            <a:off x="6917107" y="3171825"/>
            <a:ext cx="5274896" cy="3102896"/>
          </a:xfrm>
          <a:prstGeom prst="rect">
            <a:avLst/>
          </a:prstGeom>
          <a:noFill/>
          <a:ln>
            <a:noFill/>
          </a:ln>
        </p:spPr>
      </p:pic>
      <p:sp>
        <p:nvSpPr>
          <p:cNvPr id="231" name="Google Shape;231;p21"/>
          <p:cNvSpPr txBox="1">
            <a:spLocks noGrp="1"/>
          </p:cNvSpPr>
          <p:nvPr>
            <p:ph type="body" idx="2"/>
          </p:nvPr>
        </p:nvSpPr>
        <p:spPr>
          <a:xfrm>
            <a:off x="2523067" y="5918598"/>
            <a:ext cx="6147335" cy="256480"/>
          </a:xfrm>
          <a:prstGeom prst="rect">
            <a:avLst/>
          </a:prstGeom>
          <a:noFill/>
          <a:ln>
            <a:noFill/>
          </a:ln>
        </p:spPr>
        <p:txBody>
          <a:bodyPr spcFirstLastPara="1" wrap="square" lIns="0" tIns="0" rIns="0" bIns="0" anchor="t" anchorCtr="0"/>
          <a:lstStyle>
            <a:lvl1pPr marL="457200" lvl="0" indent="-228600" algn="l">
              <a:lnSpc>
                <a:spcPct val="111111"/>
              </a:lnSpc>
              <a:spcBef>
                <a:spcPts val="0"/>
              </a:spcBef>
              <a:spcAft>
                <a:spcPts val="0"/>
              </a:spcAft>
              <a:buClr>
                <a:srgbClr val="FFFFFF"/>
              </a:buClr>
              <a:buSzPts val="1800"/>
              <a:buNone/>
              <a:defRPr sz="1800">
                <a:solidFill>
                  <a:srgbClr val="FFFFFF"/>
                </a:solidFill>
                <a:latin typeface="Arial"/>
                <a:ea typeface="Arial"/>
                <a:cs typeface="Arial"/>
                <a:sym typeface="Arial"/>
              </a:defRPr>
            </a:lvl1pPr>
            <a:lvl2pPr marL="914400" lvl="1" indent="-342900" algn="l">
              <a:lnSpc>
                <a:spcPct val="111111"/>
              </a:lnSpc>
              <a:spcBef>
                <a:spcPts val="0"/>
              </a:spcBef>
              <a:spcAft>
                <a:spcPts val="0"/>
              </a:spcAft>
              <a:buClr>
                <a:srgbClr val="FFFFFF"/>
              </a:buClr>
              <a:buSzPts val="1800"/>
              <a:buChar char="•"/>
              <a:defRPr sz="1800">
                <a:solidFill>
                  <a:srgbClr val="FFFFFF"/>
                </a:solidFill>
                <a:latin typeface="Arial"/>
                <a:ea typeface="Arial"/>
                <a:cs typeface="Arial"/>
                <a:sym typeface="Arial"/>
              </a:defRPr>
            </a:lvl2pPr>
            <a:lvl3pPr marL="1371600" lvl="2" indent="-228600" algn="l">
              <a:lnSpc>
                <a:spcPct val="111111"/>
              </a:lnSpc>
              <a:spcBef>
                <a:spcPts val="0"/>
              </a:spcBef>
              <a:spcAft>
                <a:spcPts val="0"/>
              </a:spcAft>
              <a:buClr>
                <a:srgbClr val="FFFFFF"/>
              </a:buClr>
              <a:buSzPts val="1800"/>
              <a:buNone/>
              <a:defRPr sz="1800">
                <a:solidFill>
                  <a:srgbClr val="FFFFFF"/>
                </a:solidFill>
                <a:latin typeface="Arial"/>
                <a:ea typeface="Arial"/>
                <a:cs typeface="Arial"/>
                <a:sym typeface="Arial"/>
              </a:defRPr>
            </a:lvl3pPr>
            <a:lvl4pPr marL="1828800" lvl="3" indent="-228600" algn="l">
              <a:lnSpc>
                <a:spcPct val="111111"/>
              </a:lnSpc>
              <a:spcBef>
                <a:spcPts val="0"/>
              </a:spcBef>
              <a:spcAft>
                <a:spcPts val="0"/>
              </a:spcAft>
              <a:buClr>
                <a:srgbClr val="FFFFFF"/>
              </a:buClr>
              <a:buSzPts val="1800"/>
              <a:buNone/>
              <a:defRPr sz="1800">
                <a:solidFill>
                  <a:srgbClr val="FFFFFF"/>
                </a:solidFill>
                <a:latin typeface="Arial"/>
                <a:ea typeface="Arial"/>
                <a:cs typeface="Arial"/>
                <a:sym typeface="Arial"/>
              </a:defRPr>
            </a:lvl4pPr>
            <a:lvl5pPr marL="2286000" lvl="4" indent="-228600" algn="l">
              <a:lnSpc>
                <a:spcPct val="111111"/>
              </a:lnSpc>
              <a:spcBef>
                <a:spcPts val="0"/>
              </a:spcBef>
              <a:spcAft>
                <a:spcPts val="0"/>
              </a:spcAft>
              <a:buClr>
                <a:srgbClr val="FFFFFF"/>
              </a:buClr>
              <a:buSzPts val="1800"/>
              <a:buNone/>
              <a:defRPr sz="1800">
                <a:solidFill>
                  <a:srgbClr val="FFFFFF"/>
                </a:solidFill>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6912978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FED23-ACB6-46EE-A156-5C843C9CCB26}"/>
              </a:ext>
            </a:extLst>
          </p:cNvPr>
          <p:cNvSpPr>
            <a:spLocks noGrp="1"/>
          </p:cNvSpPr>
          <p:nvPr>
            <p:ph type="title"/>
          </p:nvPr>
        </p:nvSpPr>
        <p:spPr/>
        <p:txBody>
          <a:bodyPr/>
          <a:lstStyle/>
          <a:p>
            <a:r>
              <a:rPr lang="en-US"/>
              <a:t>Click to edit Master title style</a:t>
            </a:r>
            <a:endParaRPr lang="en-GB"/>
          </a:p>
        </p:txBody>
      </p:sp>
      <p:sp>
        <p:nvSpPr>
          <p:cNvPr id="3" name="Chart Placeholder 2">
            <a:extLst>
              <a:ext uri="{FF2B5EF4-FFF2-40B4-BE49-F238E27FC236}">
                <a16:creationId xmlns:a16="http://schemas.microsoft.com/office/drawing/2014/main" id="{90FB5C9B-E2CC-43C7-9645-F99FF9456C90}"/>
              </a:ext>
            </a:extLst>
          </p:cNvPr>
          <p:cNvSpPr>
            <a:spLocks noGrp="1"/>
          </p:cNvSpPr>
          <p:nvPr>
            <p:ph type="chart" idx="1"/>
          </p:nvPr>
        </p:nvSpPr>
        <p:spPr/>
        <p:txBody>
          <a:bodyPr/>
          <a:lstStyle/>
          <a:p>
            <a:endParaRPr lang="en-GB"/>
          </a:p>
        </p:txBody>
      </p:sp>
      <p:sp>
        <p:nvSpPr>
          <p:cNvPr id="4" name="Slide Number Placeholder 3">
            <a:extLst>
              <a:ext uri="{FF2B5EF4-FFF2-40B4-BE49-F238E27FC236}">
                <a16:creationId xmlns:a16="http://schemas.microsoft.com/office/drawing/2014/main" id="{2401A863-13C4-411C-9AF5-F3554FCD07BD}"/>
              </a:ext>
            </a:extLst>
          </p:cNvPr>
          <p:cNvSpPr>
            <a:spLocks noGrp="1"/>
          </p:cNvSpPr>
          <p:nvPr>
            <p:ph type="sldNum" idx="10"/>
          </p:nvPr>
        </p:nvSpPr>
        <p:spPr/>
        <p:txBody>
          <a:bodyPr/>
          <a:lstStyle/>
          <a:p>
            <a:fld id="{00000000-1234-1234-1234-123412341234}" type="slidenum">
              <a:rPr lang="en-GB" smtClean="0"/>
              <a:pPr/>
              <a:t>‹#›</a:t>
            </a:fld>
            <a:endParaRPr lang="en-GB"/>
          </a:p>
        </p:txBody>
      </p:sp>
    </p:spTree>
    <p:extLst>
      <p:ext uri="{BB962C8B-B14F-4D97-AF65-F5344CB8AC3E}">
        <p14:creationId xmlns:p14="http://schemas.microsoft.com/office/powerpoint/2010/main" val="591332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Logo page 1 no Mark">
  <p:cSld name="Logo page 1 no Mark">
    <p:spTree>
      <p:nvGrpSpPr>
        <p:cNvPr id="1" name="Shape 25"/>
        <p:cNvGrpSpPr/>
        <p:nvPr/>
      </p:nvGrpSpPr>
      <p:grpSpPr>
        <a:xfrm>
          <a:off x="0" y="0"/>
          <a:ext cx="0" cy="0"/>
          <a:chOff x="0" y="0"/>
          <a:chExt cx="0" cy="0"/>
        </a:xfrm>
      </p:grpSpPr>
      <p:sp>
        <p:nvSpPr>
          <p:cNvPr id="26" name="Google Shape;26;p4"/>
          <p:cNvSpPr txBox="1">
            <a:spLocks noGrp="1"/>
          </p:cNvSpPr>
          <p:nvPr>
            <p:ph type="title"/>
          </p:nvPr>
        </p:nvSpPr>
        <p:spPr>
          <a:xfrm>
            <a:off x="669761" y="450798"/>
            <a:ext cx="10794748" cy="883122"/>
          </a:xfrm>
          <a:prstGeom prst="rect">
            <a:avLst/>
          </a:prstGeom>
          <a:noFill/>
          <a:ln>
            <a:noFill/>
          </a:ln>
        </p:spPr>
        <p:txBody>
          <a:bodyPr spcFirstLastPara="1" wrap="square" lIns="0" tIns="0" rIns="0" bIns="0" anchor="t" anchorCtr="0"/>
          <a:lstStyle>
            <a:lvl1pPr lvl="0" algn="l">
              <a:lnSpc>
                <a:spcPct val="166666"/>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4"/>
          <p:cNvSpPr txBox="1">
            <a:spLocks noGrp="1"/>
          </p:cNvSpPr>
          <p:nvPr>
            <p:ph type="ftr" idx="11"/>
          </p:nvPr>
        </p:nvSpPr>
        <p:spPr>
          <a:xfrm>
            <a:off x="1320578" y="6187991"/>
            <a:ext cx="7005381" cy="365125"/>
          </a:xfrm>
          <a:prstGeom prst="rect">
            <a:avLst/>
          </a:prstGeom>
          <a:noFill/>
          <a:ln>
            <a:noFill/>
          </a:ln>
        </p:spPr>
        <p:txBody>
          <a:bodyPr spcFirstLastPara="1" wrap="square" lIns="0" tIns="0" rIns="0" bIns="0" anchor="ctr" anchorCtr="0"/>
          <a:lstStyle>
            <a:lvl1pPr lvl="0" algn="l">
              <a:lnSpc>
                <a:spcPct val="66666"/>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4"/>
          <p:cNvSpPr txBox="1">
            <a:spLocks noGrp="1"/>
          </p:cNvSpPr>
          <p:nvPr>
            <p:ph type="sldNum" idx="12"/>
          </p:nvPr>
        </p:nvSpPr>
        <p:spPr>
          <a:xfrm>
            <a:off x="675533" y="6178466"/>
            <a:ext cx="353168" cy="365125"/>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
        <p:nvSpPr>
          <p:cNvPr id="29" name="Google Shape;29;p4"/>
          <p:cNvSpPr>
            <a:spLocks noGrp="1"/>
          </p:cNvSpPr>
          <p:nvPr>
            <p:ph type="pic" idx="2"/>
          </p:nvPr>
        </p:nvSpPr>
        <p:spPr>
          <a:xfrm>
            <a:off x="672697" y="1757124"/>
            <a:ext cx="3473855" cy="1123863"/>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0" name="Google Shape;30;p4"/>
          <p:cNvSpPr>
            <a:spLocks noGrp="1"/>
          </p:cNvSpPr>
          <p:nvPr>
            <p:ph type="pic" idx="3"/>
          </p:nvPr>
        </p:nvSpPr>
        <p:spPr>
          <a:xfrm>
            <a:off x="4360043" y="1757124"/>
            <a:ext cx="3473855" cy="1123863"/>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1" name="Google Shape;31;p4"/>
          <p:cNvSpPr>
            <a:spLocks noGrp="1"/>
          </p:cNvSpPr>
          <p:nvPr>
            <p:ph type="pic" idx="4"/>
          </p:nvPr>
        </p:nvSpPr>
        <p:spPr>
          <a:xfrm>
            <a:off x="8047394" y="1757124"/>
            <a:ext cx="3473855" cy="1123863"/>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2" name="Google Shape;32;p4"/>
          <p:cNvSpPr>
            <a:spLocks noGrp="1"/>
          </p:cNvSpPr>
          <p:nvPr>
            <p:ph type="pic" idx="5"/>
          </p:nvPr>
        </p:nvSpPr>
        <p:spPr>
          <a:xfrm>
            <a:off x="672697" y="3141732"/>
            <a:ext cx="3473855" cy="1123863"/>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3" name="Google Shape;33;p4"/>
          <p:cNvSpPr>
            <a:spLocks noGrp="1"/>
          </p:cNvSpPr>
          <p:nvPr>
            <p:ph type="pic" idx="6"/>
          </p:nvPr>
        </p:nvSpPr>
        <p:spPr>
          <a:xfrm>
            <a:off x="4360043" y="3141732"/>
            <a:ext cx="3473855" cy="1123863"/>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4" name="Google Shape;34;p4"/>
          <p:cNvSpPr>
            <a:spLocks noGrp="1"/>
          </p:cNvSpPr>
          <p:nvPr>
            <p:ph type="pic" idx="7"/>
          </p:nvPr>
        </p:nvSpPr>
        <p:spPr>
          <a:xfrm>
            <a:off x="8047394" y="3141732"/>
            <a:ext cx="3473855" cy="1123863"/>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5" name="Google Shape;35;p4"/>
          <p:cNvSpPr>
            <a:spLocks noGrp="1"/>
          </p:cNvSpPr>
          <p:nvPr>
            <p:ph type="pic" idx="8"/>
          </p:nvPr>
        </p:nvSpPr>
        <p:spPr>
          <a:xfrm>
            <a:off x="672697" y="4526340"/>
            <a:ext cx="3473855" cy="1123863"/>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6" name="Google Shape;36;p4"/>
          <p:cNvSpPr>
            <a:spLocks noGrp="1"/>
          </p:cNvSpPr>
          <p:nvPr>
            <p:ph type="pic" idx="9"/>
          </p:nvPr>
        </p:nvSpPr>
        <p:spPr>
          <a:xfrm>
            <a:off x="4360043" y="4526340"/>
            <a:ext cx="3473855" cy="1123863"/>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7" name="Google Shape;37;p4"/>
          <p:cNvSpPr>
            <a:spLocks noGrp="1"/>
          </p:cNvSpPr>
          <p:nvPr>
            <p:ph type="pic" idx="13"/>
          </p:nvPr>
        </p:nvSpPr>
        <p:spPr>
          <a:xfrm>
            <a:off x="8047394" y="4526340"/>
            <a:ext cx="3473855" cy="1123863"/>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cxnSp>
        <p:nvCxnSpPr>
          <p:cNvPr id="38" name="Google Shape;38;p4"/>
          <p:cNvCxnSpPr/>
          <p:nvPr/>
        </p:nvCxnSpPr>
        <p:spPr>
          <a:xfrm>
            <a:off x="670310" y="6134300"/>
            <a:ext cx="10846425" cy="0"/>
          </a:xfrm>
          <a:prstGeom prst="straightConnector1">
            <a:avLst/>
          </a:prstGeom>
          <a:noFill/>
          <a:ln w="12700" cap="flat" cmpd="sng">
            <a:solidFill>
              <a:schemeClr val="accent2"/>
            </a:solidFill>
            <a:prstDash val="solid"/>
            <a:round/>
            <a:headEnd type="none" w="sm" len="sm"/>
            <a:tailEnd type="none" w="sm" len="sm"/>
          </a:ln>
        </p:spPr>
      </p:cxnSp>
      <p:pic>
        <p:nvPicPr>
          <p:cNvPr id="39" name="Google Shape;39;p4" descr="logo.emf"/>
          <p:cNvPicPr preferRelativeResize="0"/>
          <p:nvPr/>
        </p:nvPicPr>
        <p:blipFill rotWithShape="1">
          <a:blip r:embed="rId2">
            <a:alphaModFix/>
          </a:blip>
          <a:srcRect/>
          <a:stretch/>
        </p:blipFill>
        <p:spPr>
          <a:xfrm>
            <a:off x="10056236" y="6276540"/>
            <a:ext cx="1460499" cy="379072"/>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Logo page 1 with Mark">
  <p:cSld name="Logo page 1 with Mark">
    <p:spTree>
      <p:nvGrpSpPr>
        <p:cNvPr id="1" name="Shape 40"/>
        <p:cNvGrpSpPr/>
        <p:nvPr/>
      </p:nvGrpSpPr>
      <p:grpSpPr>
        <a:xfrm>
          <a:off x="0" y="0"/>
          <a:ext cx="0" cy="0"/>
          <a:chOff x="0" y="0"/>
          <a:chExt cx="0" cy="0"/>
        </a:xfrm>
      </p:grpSpPr>
      <p:sp>
        <p:nvSpPr>
          <p:cNvPr id="41" name="Google Shape;41;p5"/>
          <p:cNvSpPr txBox="1">
            <a:spLocks noGrp="1"/>
          </p:cNvSpPr>
          <p:nvPr>
            <p:ph type="title"/>
          </p:nvPr>
        </p:nvSpPr>
        <p:spPr>
          <a:xfrm>
            <a:off x="669761" y="450798"/>
            <a:ext cx="10794748" cy="883122"/>
          </a:xfrm>
          <a:prstGeom prst="rect">
            <a:avLst/>
          </a:prstGeom>
          <a:noFill/>
          <a:ln>
            <a:noFill/>
          </a:ln>
        </p:spPr>
        <p:txBody>
          <a:bodyPr spcFirstLastPara="1" wrap="square" lIns="0" tIns="0" rIns="0" bIns="0" anchor="t" anchorCtr="0"/>
          <a:lstStyle>
            <a:lvl1pPr lvl="0" algn="l">
              <a:lnSpc>
                <a:spcPct val="166666"/>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5"/>
          <p:cNvSpPr txBox="1">
            <a:spLocks noGrp="1"/>
          </p:cNvSpPr>
          <p:nvPr>
            <p:ph type="ftr" idx="11"/>
          </p:nvPr>
        </p:nvSpPr>
        <p:spPr>
          <a:xfrm>
            <a:off x="1320578" y="6187991"/>
            <a:ext cx="7005381" cy="365125"/>
          </a:xfrm>
          <a:prstGeom prst="rect">
            <a:avLst/>
          </a:prstGeom>
          <a:noFill/>
          <a:ln>
            <a:noFill/>
          </a:ln>
        </p:spPr>
        <p:txBody>
          <a:bodyPr spcFirstLastPara="1" wrap="square" lIns="0" tIns="0" rIns="0" bIns="0" anchor="ctr" anchorCtr="0"/>
          <a:lstStyle>
            <a:lvl1pPr lvl="0" algn="l">
              <a:lnSpc>
                <a:spcPct val="66666"/>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5"/>
          <p:cNvSpPr txBox="1">
            <a:spLocks noGrp="1"/>
          </p:cNvSpPr>
          <p:nvPr>
            <p:ph type="sldNum" idx="12"/>
          </p:nvPr>
        </p:nvSpPr>
        <p:spPr>
          <a:xfrm>
            <a:off x="675533" y="6178466"/>
            <a:ext cx="353168" cy="365125"/>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
        <p:nvSpPr>
          <p:cNvPr id="44" name="Google Shape;44;p5"/>
          <p:cNvSpPr>
            <a:spLocks noGrp="1"/>
          </p:cNvSpPr>
          <p:nvPr>
            <p:ph type="pic" idx="2"/>
          </p:nvPr>
        </p:nvSpPr>
        <p:spPr>
          <a:xfrm>
            <a:off x="672697" y="1757124"/>
            <a:ext cx="3473855" cy="1123863"/>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5" name="Google Shape;45;p5"/>
          <p:cNvSpPr>
            <a:spLocks noGrp="1"/>
          </p:cNvSpPr>
          <p:nvPr>
            <p:ph type="pic" idx="3"/>
          </p:nvPr>
        </p:nvSpPr>
        <p:spPr>
          <a:xfrm>
            <a:off x="4360043" y="1757124"/>
            <a:ext cx="3473855" cy="1123863"/>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6" name="Google Shape;46;p5"/>
          <p:cNvSpPr>
            <a:spLocks noGrp="1"/>
          </p:cNvSpPr>
          <p:nvPr>
            <p:ph type="pic" idx="4"/>
          </p:nvPr>
        </p:nvSpPr>
        <p:spPr>
          <a:xfrm>
            <a:off x="8047394" y="1757124"/>
            <a:ext cx="3473855" cy="1123863"/>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7" name="Google Shape;47;p5"/>
          <p:cNvSpPr>
            <a:spLocks noGrp="1"/>
          </p:cNvSpPr>
          <p:nvPr>
            <p:ph type="pic" idx="5"/>
          </p:nvPr>
        </p:nvSpPr>
        <p:spPr>
          <a:xfrm>
            <a:off x="672697" y="3141732"/>
            <a:ext cx="3473855" cy="1123863"/>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8" name="Google Shape;48;p5"/>
          <p:cNvSpPr>
            <a:spLocks noGrp="1"/>
          </p:cNvSpPr>
          <p:nvPr>
            <p:ph type="pic" idx="6"/>
          </p:nvPr>
        </p:nvSpPr>
        <p:spPr>
          <a:xfrm>
            <a:off x="4360043" y="3141732"/>
            <a:ext cx="3473855" cy="1123863"/>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9" name="Google Shape;49;p5"/>
          <p:cNvSpPr>
            <a:spLocks noGrp="1"/>
          </p:cNvSpPr>
          <p:nvPr>
            <p:ph type="pic" idx="7"/>
          </p:nvPr>
        </p:nvSpPr>
        <p:spPr>
          <a:xfrm>
            <a:off x="8047394" y="3141732"/>
            <a:ext cx="3473855" cy="1123863"/>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0" name="Google Shape;50;p5"/>
          <p:cNvSpPr>
            <a:spLocks noGrp="1"/>
          </p:cNvSpPr>
          <p:nvPr>
            <p:ph type="pic" idx="8"/>
          </p:nvPr>
        </p:nvSpPr>
        <p:spPr>
          <a:xfrm>
            <a:off x="672697" y="4526340"/>
            <a:ext cx="3473855" cy="1123863"/>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1" name="Google Shape;51;p5"/>
          <p:cNvSpPr>
            <a:spLocks noGrp="1"/>
          </p:cNvSpPr>
          <p:nvPr>
            <p:ph type="pic" idx="9"/>
          </p:nvPr>
        </p:nvSpPr>
        <p:spPr>
          <a:xfrm>
            <a:off x="4360043" y="4526340"/>
            <a:ext cx="3473855" cy="1123863"/>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2" name="Google Shape;52;p5"/>
          <p:cNvSpPr>
            <a:spLocks noGrp="1"/>
          </p:cNvSpPr>
          <p:nvPr>
            <p:ph type="pic" idx="13"/>
          </p:nvPr>
        </p:nvSpPr>
        <p:spPr>
          <a:xfrm>
            <a:off x="8047394" y="4526340"/>
            <a:ext cx="3473855" cy="1123863"/>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Logo page 2 no Mark">
  <p:cSld name="Logo page 2 no Mark">
    <p:spTree>
      <p:nvGrpSpPr>
        <p:cNvPr id="1" name="Shape 53"/>
        <p:cNvGrpSpPr/>
        <p:nvPr/>
      </p:nvGrpSpPr>
      <p:grpSpPr>
        <a:xfrm>
          <a:off x="0" y="0"/>
          <a:ext cx="0" cy="0"/>
          <a:chOff x="0" y="0"/>
          <a:chExt cx="0" cy="0"/>
        </a:xfrm>
      </p:grpSpPr>
      <p:sp>
        <p:nvSpPr>
          <p:cNvPr id="54" name="Google Shape;54;p6"/>
          <p:cNvSpPr txBox="1">
            <a:spLocks noGrp="1"/>
          </p:cNvSpPr>
          <p:nvPr>
            <p:ph type="title"/>
          </p:nvPr>
        </p:nvSpPr>
        <p:spPr>
          <a:xfrm>
            <a:off x="669761" y="450798"/>
            <a:ext cx="10794748" cy="883122"/>
          </a:xfrm>
          <a:prstGeom prst="rect">
            <a:avLst/>
          </a:prstGeom>
          <a:noFill/>
          <a:ln>
            <a:noFill/>
          </a:ln>
        </p:spPr>
        <p:txBody>
          <a:bodyPr spcFirstLastPara="1" wrap="square" lIns="0" tIns="0" rIns="0" bIns="0" anchor="t" anchorCtr="0"/>
          <a:lstStyle>
            <a:lvl1pPr lvl="0" algn="l">
              <a:lnSpc>
                <a:spcPct val="166666"/>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6"/>
          <p:cNvSpPr txBox="1">
            <a:spLocks noGrp="1"/>
          </p:cNvSpPr>
          <p:nvPr>
            <p:ph type="ftr" idx="11"/>
          </p:nvPr>
        </p:nvSpPr>
        <p:spPr>
          <a:xfrm>
            <a:off x="1320578" y="6187991"/>
            <a:ext cx="7005381" cy="365125"/>
          </a:xfrm>
          <a:prstGeom prst="rect">
            <a:avLst/>
          </a:prstGeom>
          <a:noFill/>
          <a:ln>
            <a:noFill/>
          </a:ln>
        </p:spPr>
        <p:txBody>
          <a:bodyPr spcFirstLastPara="1" wrap="square" lIns="0" tIns="0" rIns="0" bIns="0" anchor="ctr" anchorCtr="0"/>
          <a:lstStyle>
            <a:lvl1pPr lvl="0" algn="l">
              <a:lnSpc>
                <a:spcPct val="66666"/>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6"/>
          <p:cNvSpPr txBox="1">
            <a:spLocks noGrp="1"/>
          </p:cNvSpPr>
          <p:nvPr>
            <p:ph type="sldNum" idx="12"/>
          </p:nvPr>
        </p:nvSpPr>
        <p:spPr>
          <a:xfrm>
            <a:off x="675533" y="6178466"/>
            <a:ext cx="353168" cy="365125"/>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
        <p:nvSpPr>
          <p:cNvPr id="57" name="Google Shape;57;p6"/>
          <p:cNvSpPr>
            <a:spLocks noGrp="1"/>
          </p:cNvSpPr>
          <p:nvPr>
            <p:ph type="pic" idx="2"/>
          </p:nvPr>
        </p:nvSpPr>
        <p:spPr>
          <a:xfrm>
            <a:off x="672696" y="1757126"/>
            <a:ext cx="1480089" cy="1143927"/>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cxnSp>
        <p:nvCxnSpPr>
          <p:cNvPr id="58" name="Google Shape;58;p6"/>
          <p:cNvCxnSpPr/>
          <p:nvPr/>
        </p:nvCxnSpPr>
        <p:spPr>
          <a:xfrm>
            <a:off x="670310" y="6134300"/>
            <a:ext cx="10846425" cy="0"/>
          </a:xfrm>
          <a:prstGeom prst="straightConnector1">
            <a:avLst/>
          </a:prstGeom>
          <a:noFill/>
          <a:ln w="12700" cap="flat" cmpd="sng">
            <a:solidFill>
              <a:schemeClr val="accent2"/>
            </a:solidFill>
            <a:prstDash val="solid"/>
            <a:round/>
            <a:headEnd type="none" w="sm" len="sm"/>
            <a:tailEnd type="none" w="sm" len="sm"/>
          </a:ln>
        </p:spPr>
      </p:cxnSp>
      <p:pic>
        <p:nvPicPr>
          <p:cNvPr id="59" name="Google Shape;59;p6" descr="logo.emf"/>
          <p:cNvPicPr preferRelativeResize="0"/>
          <p:nvPr/>
        </p:nvPicPr>
        <p:blipFill rotWithShape="1">
          <a:blip r:embed="rId2">
            <a:alphaModFix/>
          </a:blip>
          <a:srcRect/>
          <a:stretch/>
        </p:blipFill>
        <p:spPr>
          <a:xfrm>
            <a:off x="9571569" y="6239556"/>
            <a:ext cx="1947332" cy="379072"/>
          </a:xfrm>
          <a:prstGeom prst="rect">
            <a:avLst/>
          </a:prstGeom>
          <a:noFill/>
          <a:ln>
            <a:noFill/>
          </a:ln>
        </p:spPr>
      </p:pic>
      <p:sp>
        <p:nvSpPr>
          <p:cNvPr id="60" name="Google Shape;60;p6"/>
          <p:cNvSpPr>
            <a:spLocks noGrp="1"/>
          </p:cNvSpPr>
          <p:nvPr>
            <p:ph type="pic" idx="3"/>
          </p:nvPr>
        </p:nvSpPr>
        <p:spPr>
          <a:xfrm>
            <a:off x="2547528" y="1757126"/>
            <a:ext cx="1480089" cy="1143927"/>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1" name="Google Shape;61;p6"/>
          <p:cNvSpPr>
            <a:spLocks noGrp="1"/>
          </p:cNvSpPr>
          <p:nvPr>
            <p:ph type="pic" idx="4"/>
          </p:nvPr>
        </p:nvSpPr>
        <p:spPr>
          <a:xfrm>
            <a:off x="4422358" y="1757126"/>
            <a:ext cx="1480089" cy="1143927"/>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2" name="Google Shape;62;p6"/>
          <p:cNvSpPr>
            <a:spLocks noGrp="1"/>
          </p:cNvSpPr>
          <p:nvPr>
            <p:ph type="pic" idx="5"/>
          </p:nvPr>
        </p:nvSpPr>
        <p:spPr>
          <a:xfrm>
            <a:off x="6297189" y="1757126"/>
            <a:ext cx="1480089" cy="1143927"/>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3" name="Google Shape;63;p6"/>
          <p:cNvSpPr>
            <a:spLocks noGrp="1"/>
          </p:cNvSpPr>
          <p:nvPr>
            <p:ph type="pic" idx="6"/>
          </p:nvPr>
        </p:nvSpPr>
        <p:spPr>
          <a:xfrm>
            <a:off x="8172018" y="1757126"/>
            <a:ext cx="1480089" cy="1143927"/>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4" name="Google Shape;64;p6"/>
          <p:cNvSpPr>
            <a:spLocks noGrp="1"/>
          </p:cNvSpPr>
          <p:nvPr>
            <p:ph type="pic" idx="7"/>
          </p:nvPr>
        </p:nvSpPr>
        <p:spPr>
          <a:xfrm>
            <a:off x="10046848" y="1757126"/>
            <a:ext cx="1480089" cy="1143927"/>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5" name="Google Shape;65;p6"/>
          <p:cNvSpPr>
            <a:spLocks noGrp="1"/>
          </p:cNvSpPr>
          <p:nvPr>
            <p:ph type="pic" idx="8"/>
          </p:nvPr>
        </p:nvSpPr>
        <p:spPr>
          <a:xfrm>
            <a:off x="672696" y="3172600"/>
            <a:ext cx="1480089" cy="1143927"/>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6" name="Google Shape;66;p6"/>
          <p:cNvSpPr>
            <a:spLocks noGrp="1"/>
          </p:cNvSpPr>
          <p:nvPr>
            <p:ph type="pic" idx="9"/>
          </p:nvPr>
        </p:nvSpPr>
        <p:spPr>
          <a:xfrm>
            <a:off x="2547528" y="3172600"/>
            <a:ext cx="1480089" cy="1143927"/>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7" name="Google Shape;67;p6"/>
          <p:cNvSpPr>
            <a:spLocks noGrp="1"/>
          </p:cNvSpPr>
          <p:nvPr>
            <p:ph type="pic" idx="13"/>
          </p:nvPr>
        </p:nvSpPr>
        <p:spPr>
          <a:xfrm>
            <a:off x="4422358" y="3172600"/>
            <a:ext cx="1480089" cy="1143927"/>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8" name="Google Shape;68;p6"/>
          <p:cNvSpPr>
            <a:spLocks noGrp="1"/>
          </p:cNvSpPr>
          <p:nvPr>
            <p:ph type="pic" idx="14"/>
          </p:nvPr>
        </p:nvSpPr>
        <p:spPr>
          <a:xfrm>
            <a:off x="6297189" y="3172600"/>
            <a:ext cx="1480089" cy="1143927"/>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9" name="Google Shape;69;p6"/>
          <p:cNvSpPr>
            <a:spLocks noGrp="1"/>
          </p:cNvSpPr>
          <p:nvPr>
            <p:ph type="pic" idx="15"/>
          </p:nvPr>
        </p:nvSpPr>
        <p:spPr>
          <a:xfrm>
            <a:off x="8172018" y="3172600"/>
            <a:ext cx="1480089" cy="1143927"/>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0" name="Google Shape;70;p6"/>
          <p:cNvSpPr>
            <a:spLocks noGrp="1"/>
          </p:cNvSpPr>
          <p:nvPr>
            <p:ph type="pic" idx="16"/>
          </p:nvPr>
        </p:nvSpPr>
        <p:spPr>
          <a:xfrm>
            <a:off x="10046848" y="3172600"/>
            <a:ext cx="1480089" cy="1143927"/>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1" name="Google Shape;71;p6"/>
          <p:cNvSpPr>
            <a:spLocks noGrp="1"/>
          </p:cNvSpPr>
          <p:nvPr>
            <p:ph type="pic" idx="17"/>
          </p:nvPr>
        </p:nvSpPr>
        <p:spPr>
          <a:xfrm>
            <a:off x="672696" y="4588077"/>
            <a:ext cx="1480089" cy="1143927"/>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2" name="Google Shape;72;p6"/>
          <p:cNvSpPr>
            <a:spLocks noGrp="1"/>
          </p:cNvSpPr>
          <p:nvPr>
            <p:ph type="pic" idx="18"/>
          </p:nvPr>
        </p:nvSpPr>
        <p:spPr>
          <a:xfrm>
            <a:off x="2547528" y="4588077"/>
            <a:ext cx="1480089" cy="1143927"/>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3" name="Google Shape;73;p6"/>
          <p:cNvSpPr>
            <a:spLocks noGrp="1"/>
          </p:cNvSpPr>
          <p:nvPr>
            <p:ph type="pic" idx="19"/>
          </p:nvPr>
        </p:nvSpPr>
        <p:spPr>
          <a:xfrm>
            <a:off x="4422358" y="4588077"/>
            <a:ext cx="1480089" cy="1143927"/>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4" name="Google Shape;74;p6"/>
          <p:cNvSpPr>
            <a:spLocks noGrp="1"/>
          </p:cNvSpPr>
          <p:nvPr>
            <p:ph type="pic" idx="20"/>
          </p:nvPr>
        </p:nvSpPr>
        <p:spPr>
          <a:xfrm>
            <a:off x="6297189" y="4588077"/>
            <a:ext cx="1480089" cy="1143927"/>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5" name="Google Shape;75;p6"/>
          <p:cNvSpPr>
            <a:spLocks noGrp="1"/>
          </p:cNvSpPr>
          <p:nvPr>
            <p:ph type="pic" idx="21"/>
          </p:nvPr>
        </p:nvSpPr>
        <p:spPr>
          <a:xfrm>
            <a:off x="8172018" y="4588077"/>
            <a:ext cx="1480089" cy="1143927"/>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6" name="Google Shape;76;p6"/>
          <p:cNvSpPr>
            <a:spLocks noGrp="1"/>
          </p:cNvSpPr>
          <p:nvPr>
            <p:ph type="pic" idx="22"/>
          </p:nvPr>
        </p:nvSpPr>
        <p:spPr>
          <a:xfrm>
            <a:off x="10046848" y="4588077"/>
            <a:ext cx="1480089" cy="1143927"/>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Logo page 2 with Mark">
  <p:cSld name="Logo page 2 with Mark">
    <p:spTree>
      <p:nvGrpSpPr>
        <p:cNvPr id="1" name="Shape 77"/>
        <p:cNvGrpSpPr/>
        <p:nvPr/>
      </p:nvGrpSpPr>
      <p:grpSpPr>
        <a:xfrm>
          <a:off x="0" y="0"/>
          <a:ext cx="0" cy="0"/>
          <a:chOff x="0" y="0"/>
          <a:chExt cx="0" cy="0"/>
        </a:xfrm>
      </p:grpSpPr>
      <p:sp>
        <p:nvSpPr>
          <p:cNvPr id="78" name="Google Shape;78;p7"/>
          <p:cNvSpPr txBox="1">
            <a:spLocks noGrp="1"/>
          </p:cNvSpPr>
          <p:nvPr>
            <p:ph type="title"/>
          </p:nvPr>
        </p:nvSpPr>
        <p:spPr>
          <a:xfrm>
            <a:off x="669761" y="450798"/>
            <a:ext cx="10794748" cy="883122"/>
          </a:xfrm>
          <a:prstGeom prst="rect">
            <a:avLst/>
          </a:prstGeom>
          <a:noFill/>
          <a:ln>
            <a:noFill/>
          </a:ln>
        </p:spPr>
        <p:txBody>
          <a:bodyPr spcFirstLastPara="1" wrap="square" lIns="0" tIns="0" rIns="0" bIns="0" anchor="t" anchorCtr="0"/>
          <a:lstStyle>
            <a:lvl1pPr lvl="0" algn="l">
              <a:lnSpc>
                <a:spcPct val="166666"/>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7"/>
          <p:cNvSpPr txBox="1">
            <a:spLocks noGrp="1"/>
          </p:cNvSpPr>
          <p:nvPr>
            <p:ph type="ftr" idx="11"/>
          </p:nvPr>
        </p:nvSpPr>
        <p:spPr>
          <a:xfrm>
            <a:off x="1320578" y="6187991"/>
            <a:ext cx="7005381" cy="365125"/>
          </a:xfrm>
          <a:prstGeom prst="rect">
            <a:avLst/>
          </a:prstGeom>
          <a:noFill/>
          <a:ln>
            <a:noFill/>
          </a:ln>
        </p:spPr>
        <p:txBody>
          <a:bodyPr spcFirstLastPara="1" wrap="square" lIns="0" tIns="0" rIns="0" bIns="0" anchor="ctr" anchorCtr="0"/>
          <a:lstStyle>
            <a:lvl1pPr lvl="0" algn="l">
              <a:lnSpc>
                <a:spcPct val="66666"/>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7"/>
          <p:cNvSpPr txBox="1">
            <a:spLocks noGrp="1"/>
          </p:cNvSpPr>
          <p:nvPr>
            <p:ph type="sldNum" idx="12"/>
          </p:nvPr>
        </p:nvSpPr>
        <p:spPr>
          <a:xfrm>
            <a:off x="675533" y="6178466"/>
            <a:ext cx="353168" cy="365125"/>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
        <p:nvSpPr>
          <p:cNvPr id="81" name="Google Shape;81;p7"/>
          <p:cNvSpPr>
            <a:spLocks noGrp="1"/>
          </p:cNvSpPr>
          <p:nvPr>
            <p:ph type="pic" idx="2"/>
          </p:nvPr>
        </p:nvSpPr>
        <p:spPr>
          <a:xfrm>
            <a:off x="672696" y="1757126"/>
            <a:ext cx="1480089" cy="1143927"/>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2" name="Google Shape;82;p7"/>
          <p:cNvSpPr>
            <a:spLocks noGrp="1"/>
          </p:cNvSpPr>
          <p:nvPr>
            <p:ph type="pic" idx="3"/>
          </p:nvPr>
        </p:nvSpPr>
        <p:spPr>
          <a:xfrm>
            <a:off x="2547528" y="1757126"/>
            <a:ext cx="1480089" cy="1143927"/>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3" name="Google Shape;83;p7"/>
          <p:cNvSpPr>
            <a:spLocks noGrp="1"/>
          </p:cNvSpPr>
          <p:nvPr>
            <p:ph type="pic" idx="4"/>
          </p:nvPr>
        </p:nvSpPr>
        <p:spPr>
          <a:xfrm>
            <a:off x="4422358" y="1757126"/>
            <a:ext cx="1480089" cy="1143927"/>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4" name="Google Shape;84;p7"/>
          <p:cNvSpPr>
            <a:spLocks noGrp="1"/>
          </p:cNvSpPr>
          <p:nvPr>
            <p:ph type="pic" idx="5"/>
          </p:nvPr>
        </p:nvSpPr>
        <p:spPr>
          <a:xfrm>
            <a:off x="6297189" y="1757126"/>
            <a:ext cx="1480089" cy="1143927"/>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5" name="Google Shape;85;p7"/>
          <p:cNvSpPr>
            <a:spLocks noGrp="1"/>
          </p:cNvSpPr>
          <p:nvPr>
            <p:ph type="pic" idx="6"/>
          </p:nvPr>
        </p:nvSpPr>
        <p:spPr>
          <a:xfrm>
            <a:off x="8172018" y="1757126"/>
            <a:ext cx="1480089" cy="1143927"/>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6" name="Google Shape;86;p7"/>
          <p:cNvSpPr>
            <a:spLocks noGrp="1"/>
          </p:cNvSpPr>
          <p:nvPr>
            <p:ph type="pic" idx="7"/>
          </p:nvPr>
        </p:nvSpPr>
        <p:spPr>
          <a:xfrm>
            <a:off x="10046848" y="1757126"/>
            <a:ext cx="1480089" cy="1143927"/>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7" name="Google Shape;87;p7"/>
          <p:cNvSpPr>
            <a:spLocks noGrp="1"/>
          </p:cNvSpPr>
          <p:nvPr>
            <p:ph type="pic" idx="8"/>
          </p:nvPr>
        </p:nvSpPr>
        <p:spPr>
          <a:xfrm>
            <a:off x="672696" y="3172600"/>
            <a:ext cx="1480089" cy="1143927"/>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8" name="Google Shape;88;p7"/>
          <p:cNvSpPr>
            <a:spLocks noGrp="1"/>
          </p:cNvSpPr>
          <p:nvPr>
            <p:ph type="pic" idx="9"/>
          </p:nvPr>
        </p:nvSpPr>
        <p:spPr>
          <a:xfrm>
            <a:off x="2547528" y="3172600"/>
            <a:ext cx="1480089" cy="1143927"/>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9" name="Google Shape;89;p7"/>
          <p:cNvSpPr>
            <a:spLocks noGrp="1"/>
          </p:cNvSpPr>
          <p:nvPr>
            <p:ph type="pic" idx="13"/>
          </p:nvPr>
        </p:nvSpPr>
        <p:spPr>
          <a:xfrm>
            <a:off x="4422358" y="3172600"/>
            <a:ext cx="1480089" cy="1143927"/>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90" name="Google Shape;90;p7"/>
          <p:cNvSpPr>
            <a:spLocks noGrp="1"/>
          </p:cNvSpPr>
          <p:nvPr>
            <p:ph type="pic" idx="14"/>
          </p:nvPr>
        </p:nvSpPr>
        <p:spPr>
          <a:xfrm>
            <a:off x="6297189" y="3172600"/>
            <a:ext cx="1480089" cy="1143927"/>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91" name="Google Shape;91;p7"/>
          <p:cNvSpPr>
            <a:spLocks noGrp="1"/>
          </p:cNvSpPr>
          <p:nvPr>
            <p:ph type="pic" idx="15"/>
          </p:nvPr>
        </p:nvSpPr>
        <p:spPr>
          <a:xfrm>
            <a:off x="8172018" y="3172600"/>
            <a:ext cx="1480089" cy="1143927"/>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92" name="Google Shape;92;p7"/>
          <p:cNvSpPr>
            <a:spLocks noGrp="1"/>
          </p:cNvSpPr>
          <p:nvPr>
            <p:ph type="pic" idx="16"/>
          </p:nvPr>
        </p:nvSpPr>
        <p:spPr>
          <a:xfrm>
            <a:off x="10046848" y="3172600"/>
            <a:ext cx="1480089" cy="1143927"/>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93" name="Google Shape;93;p7"/>
          <p:cNvSpPr>
            <a:spLocks noGrp="1"/>
          </p:cNvSpPr>
          <p:nvPr>
            <p:ph type="pic" idx="17"/>
          </p:nvPr>
        </p:nvSpPr>
        <p:spPr>
          <a:xfrm>
            <a:off x="672696" y="4588077"/>
            <a:ext cx="1480089" cy="1143927"/>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94" name="Google Shape;94;p7"/>
          <p:cNvSpPr>
            <a:spLocks noGrp="1"/>
          </p:cNvSpPr>
          <p:nvPr>
            <p:ph type="pic" idx="18"/>
          </p:nvPr>
        </p:nvSpPr>
        <p:spPr>
          <a:xfrm>
            <a:off x="2547528" y="4588077"/>
            <a:ext cx="1480089" cy="1143927"/>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95" name="Google Shape;95;p7"/>
          <p:cNvSpPr>
            <a:spLocks noGrp="1"/>
          </p:cNvSpPr>
          <p:nvPr>
            <p:ph type="pic" idx="19"/>
          </p:nvPr>
        </p:nvSpPr>
        <p:spPr>
          <a:xfrm>
            <a:off x="4422358" y="4588077"/>
            <a:ext cx="1480089" cy="1143927"/>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96" name="Google Shape;96;p7"/>
          <p:cNvSpPr>
            <a:spLocks noGrp="1"/>
          </p:cNvSpPr>
          <p:nvPr>
            <p:ph type="pic" idx="20"/>
          </p:nvPr>
        </p:nvSpPr>
        <p:spPr>
          <a:xfrm>
            <a:off x="6297189" y="4588077"/>
            <a:ext cx="1480089" cy="1143927"/>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97" name="Google Shape;97;p7"/>
          <p:cNvSpPr>
            <a:spLocks noGrp="1"/>
          </p:cNvSpPr>
          <p:nvPr>
            <p:ph type="pic" idx="21"/>
          </p:nvPr>
        </p:nvSpPr>
        <p:spPr>
          <a:xfrm>
            <a:off x="8172018" y="4588077"/>
            <a:ext cx="1480089" cy="1143927"/>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98" name="Google Shape;98;p7"/>
          <p:cNvSpPr>
            <a:spLocks noGrp="1"/>
          </p:cNvSpPr>
          <p:nvPr>
            <p:ph type="pic" idx="22"/>
          </p:nvPr>
        </p:nvSpPr>
        <p:spPr>
          <a:xfrm>
            <a:off x="10046848" y="4588077"/>
            <a:ext cx="1480089" cy="1143927"/>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Title, Image and Content">
  <p:cSld name="Title, Image and Content">
    <p:spTree>
      <p:nvGrpSpPr>
        <p:cNvPr id="1" name="Shape 99"/>
        <p:cNvGrpSpPr/>
        <p:nvPr/>
      </p:nvGrpSpPr>
      <p:grpSpPr>
        <a:xfrm>
          <a:off x="0" y="0"/>
          <a:ext cx="0" cy="0"/>
          <a:chOff x="0" y="0"/>
          <a:chExt cx="0" cy="0"/>
        </a:xfrm>
      </p:grpSpPr>
      <p:pic>
        <p:nvPicPr>
          <p:cNvPr id="100" name="Google Shape;100;p8" descr="graphics1_ligtt.emf"/>
          <p:cNvPicPr preferRelativeResize="0"/>
          <p:nvPr/>
        </p:nvPicPr>
        <p:blipFill rotWithShape="1">
          <a:blip r:embed="rId2">
            <a:alphaModFix/>
          </a:blip>
          <a:srcRect r="14556"/>
          <a:stretch/>
        </p:blipFill>
        <p:spPr>
          <a:xfrm rot="10800000">
            <a:off x="-1" y="2714167"/>
            <a:ext cx="6476684" cy="3664692"/>
          </a:xfrm>
          <a:prstGeom prst="rect">
            <a:avLst/>
          </a:prstGeom>
          <a:noFill/>
          <a:ln>
            <a:noFill/>
          </a:ln>
        </p:spPr>
      </p:pic>
      <p:sp>
        <p:nvSpPr>
          <p:cNvPr id="101" name="Google Shape;101;p8"/>
          <p:cNvSpPr txBox="1">
            <a:spLocks noGrp="1"/>
          </p:cNvSpPr>
          <p:nvPr>
            <p:ph type="title"/>
          </p:nvPr>
        </p:nvSpPr>
        <p:spPr>
          <a:xfrm>
            <a:off x="669761" y="450798"/>
            <a:ext cx="10794748" cy="883122"/>
          </a:xfrm>
          <a:prstGeom prst="rect">
            <a:avLst/>
          </a:prstGeom>
          <a:noFill/>
          <a:ln>
            <a:noFill/>
          </a:ln>
        </p:spPr>
        <p:txBody>
          <a:bodyPr spcFirstLastPara="1" wrap="square" lIns="0" tIns="0" rIns="0" bIns="0" anchor="t" anchorCtr="0"/>
          <a:lstStyle>
            <a:lvl1pPr lvl="0" algn="l">
              <a:lnSpc>
                <a:spcPct val="166666"/>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p8"/>
          <p:cNvSpPr txBox="1">
            <a:spLocks noGrp="1"/>
          </p:cNvSpPr>
          <p:nvPr>
            <p:ph type="body" idx="1"/>
          </p:nvPr>
        </p:nvSpPr>
        <p:spPr>
          <a:xfrm>
            <a:off x="6197517" y="1713137"/>
            <a:ext cx="5268315" cy="3895851"/>
          </a:xfrm>
          <a:prstGeom prst="rect">
            <a:avLst/>
          </a:prstGeom>
          <a:noFill/>
          <a:ln>
            <a:noFill/>
          </a:ln>
        </p:spPr>
        <p:txBody>
          <a:bodyPr spcFirstLastPara="1" wrap="square" lIns="0" tIns="0" rIns="0" bIns="0" anchor="t" anchorCtr="0"/>
          <a:lstStyle>
            <a:lvl1pPr marL="457200" lvl="0" indent="-330200" algn="l">
              <a:lnSpc>
                <a:spcPct val="112500"/>
              </a:lnSpc>
              <a:spcBef>
                <a:spcPts val="0"/>
              </a:spcBef>
              <a:spcAft>
                <a:spcPts val="0"/>
              </a:spcAft>
              <a:buClr>
                <a:schemeClr val="dk2"/>
              </a:buClr>
              <a:buSzPts val="1600"/>
              <a:buFont typeface="Arial"/>
              <a:buChar char="•"/>
              <a:defRPr sz="1600">
                <a:latin typeface="Arial"/>
                <a:ea typeface="Arial"/>
                <a:cs typeface="Arial"/>
                <a:sym typeface="Arial"/>
              </a:defRPr>
            </a:lvl1pPr>
            <a:lvl2pPr marL="914400" lvl="1" indent="-228600" algn="l">
              <a:lnSpc>
                <a:spcPct val="112500"/>
              </a:lnSpc>
              <a:spcBef>
                <a:spcPts val="0"/>
              </a:spcBef>
              <a:spcAft>
                <a:spcPts val="0"/>
              </a:spcAft>
              <a:buClr>
                <a:srgbClr val="008265"/>
              </a:buClr>
              <a:buSzPts val="1600"/>
              <a:buNone/>
              <a:defRPr sz="1600">
                <a:solidFill>
                  <a:srgbClr val="008265"/>
                </a:solidFill>
                <a:latin typeface="Arial"/>
                <a:ea typeface="Arial"/>
                <a:cs typeface="Arial"/>
                <a:sym typeface="Arial"/>
              </a:defRPr>
            </a:lvl2pPr>
            <a:lvl3pPr marL="1371600" lvl="2" indent="-228600" algn="l">
              <a:lnSpc>
                <a:spcPct val="112500"/>
              </a:lnSpc>
              <a:spcBef>
                <a:spcPts val="0"/>
              </a:spcBef>
              <a:spcAft>
                <a:spcPts val="0"/>
              </a:spcAft>
              <a:buClr>
                <a:srgbClr val="008265"/>
              </a:buClr>
              <a:buSzPts val="1600"/>
              <a:buNone/>
              <a:defRPr sz="1600">
                <a:solidFill>
                  <a:srgbClr val="008265"/>
                </a:solidFill>
                <a:latin typeface="Arial"/>
                <a:ea typeface="Arial"/>
                <a:cs typeface="Arial"/>
                <a:sym typeface="Arial"/>
              </a:defRPr>
            </a:lvl3pPr>
            <a:lvl4pPr marL="1828800" lvl="3" indent="-228600" algn="l">
              <a:lnSpc>
                <a:spcPct val="112500"/>
              </a:lnSpc>
              <a:spcBef>
                <a:spcPts val="0"/>
              </a:spcBef>
              <a:spcAft>
                <a:spcPts val="0"/>
              </a:spcAft>
              <a:buClr>
                <a:srgbClr val="008265"/>
              </a:buClr>
              <a:buSzPts val="1600"/>
              <a:buNone/>
              <a:defRPr sz="1600">
                <a:solidFill>
                  <a:srgbClr val="008265"/>
                </a:solidFill>
                <a:latin typeface="Arial"/>
                <a:ea typeface="Arial"/>
                <a:cs typeface="Arial"/>
                <a:sym typeface="Arial"/>
              </a:defRPr>
            </a:lvl4pPr>
            <a:lvl5pPr marL="2286000" lvl="4" indent="-228600" algn="l">
              <a:lnSpc>
                <a:spcPct val="112500"/>
              </a:lnSpc>
              <a:spcBef>
                <a:spcPts val="0"/>
              </a:spcBef>
              <a:spcAft>
                <a:spcPts val="0"/>
              </a:spcAft>
              <a:buClr>
                <a:srgbClr val="008265"/>
              </a:buClr>
              <a:buSzPts val="1600"/>
              <a:buNone/>
              <a:defRPr sz="1600">
                <a:solidFill>
                  <a:srgbClr val="008265"/>
                </a:solidFill>
                <a:latin typeface="Arial"/>
                <a:ea typeface="Arial"/>
                <a:cs typeface="Arial"/>
                <a:sym typeface="Aria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03" name="Google Shape;103;p8"/>
          <p:cNvSpPr txBox="1">
            <a:spLocks noGrp="1"/>
          </p:cNvSpPr>
          <p:nvPr>
            <p:ph type="ftr" idx="11"/>
          </p:nvPr>
        </p:nvSpPr>
        <p:spPr>
          <a:xfrm>
            <a:off x="1320578" y="6187991"/>
            <a:ext cx="7005381" cy="365125"/>
          </a:xfrm>
          <a:prstGeom prst="rect">
            <a:avLst/>
          </a:prstGeom>
          <a:noFill/>
          <a:ln>
            <a:noFill/>
          </a:ln>
        </p:spPr>
        <p:txBody>
          <a:bodyPr spcFirstLastPara="1" wrap="square" lIns="0" tIns="0" rIns="0" bIns="0" anchor="ctr" anchorCtr="0"/>
          <a:lstStyle>
            <a:lvl1pPr lvl="0" algn="l">
              <a:lnSpc>
                <a:spcPct val="66666"/>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4" name="Google Shape;104;p8"/>
          <p:cNvSpPr txBox="1">
            <a:spLocks noGrp="1"/>
          </p:cNvSpPr>
          <p:nvPr>
            <p:ph type="sldNum" idx="12"/>
          </p:nvPr>
        </p:nvSpPr>
        <p:spPr>
          <a:xfrm>
            <a:off x="675533" y="6178466"/>
            <a:ext cx="353168" cy="365125"/>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
        <p:nvSpPr>
          <p:cNvPr id="105" name="Google Shape;105;p8"/>
          <p:cNvSpPr>
            <a:spLocks noGrp="1"/>
          </p:cNvSpPr>
          <p:nvPr>
            <p:ph type="pic" idx="2"/>
          </p:nvPr>
        </p:nvSpPr>
        <p:spPr>
          <a:xfrm>
            <a:off x="672697" y="1757124"/>
            <a:ext cx="5328991" cy="3703356"/>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cxnSp>
        <p:nvCxnSpPr>
          <p:cNvPr id="106" name="Google Shape;106;p8"/>
          <p:cNvCxnSpPr/>
          <p:nvPr/>
        </p:nvCxnSpPr>
        <p:spPr>
          <a:xfrm>
            <a:off x="670310" y="6134300"/>
            <a:ext cx="10846425" cy="0"/>
          </a:xfrm>
          <a:prstGeom prst="straightConnector1">
            <a:avLst/>
          </a:prstGeom>
          <a:noFill/>
          <a:ln w="12700" cap="flat" cmpd="sng">
            <a:solidFill>
              <a:schemeClr val="accent2"/>
            </a:solidFill>
            <a:prstDash val="solid"/>
            <a:round/>
            <a:headEnd type="none" w="sm" len="sm"/>
            <a:tailEnd type="none" w="sm" len="sm"/>
          </a:ln>
        </p:spPr>
      </p:cxnSp>
      <p:pic>
        <p:nvPicPr>
          <p:cNvPr id="107" name="Google Shape;107;p8" descr="logo.emf"/>
          <p:cNvPicPr preferRelativeResize="0"/>
          <p:nvPr/>
        </p:nvPicPr>
        <p:blipFill rotWithShape="1">
          <a:blip r:embed="rId3">
            <a:alphaModFix/>
          </a:blip>
          <a:srcRect/>
          <a:stretch/>
        </p:blipFill>
        <p:spPr>
          <a:xfrm>
            <a:off x="9571569" y="6239556"/>
            <a:ext cx="1947332" cy="379072"/>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Title and othe content">
  <p:cSld name="Title and othe content">
    <p:spTree>
      <p:nvGrpSpPr>
        <p:cNvPr id="1" name="Shape 108"/>
        <p:cNvGrpSpPr/>
        <p:nvPr/>
      </p:nvGrpSpPr>
      <p:grpSpPr>
        <a:xfrm>
          <a:off x="0" y="0"/>
          <a:ext cx="0" cy="0"/>
          <a:chOff x="0" y="0"/>
          <a:chExt cx="0" cy="0"/>
        </a:xfrm>
      </p:grpSpPr>
      <p:sp>
        <p:nvSpPr>
          <p:cNvPr id="109" name="Google Shape;109;p9"/>
          <p:cNvSpPr txBox="1">
            <a:spLocks noGrp="1"/>
          </p:cNvSpPr>
          <p:nvPr>
            <p:ph type="title"/>
          </p:nvPr>
        </p:nvSpPr>
        <p:spPr>
          <a:xfrm>
            <a:off x="669761" y="450798"/>
            <a:ext cx="10794748" cy="883122"/>
          </a:xfrm>
          <a:prstGeom prst="rect">
            <a:avLst/>
          </a:prstGeom>
          <a:noFill/>
          <a:ln>
            <a:noFill/>
          </a:ln>
        </p:spPr>
        <p:txBody>
          <a:bodyPr spcFirstLastPara="1" wrap="square" lIns="0" tIns="0" rIns="0" bIns="0" anchor="t" anchorCtr="0"/>
          <a:lstStyle>
            <a:lvl1pPr lvl="0" algn="l">
              <a:lnSpc>
                <a:spcPct val="166666"/>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0" name="Google Shape;110;p9"/>
          <p:cNvSpPr txBox="1">
            <a:spLocks noGrp="1"/>
          </p:cNvSpPr>
          <p:nvPr>
            <p:ph type="body" idx="1"/>
          </p:nvPr>
        </p:nvSpPr>
        <p:spPr>
          <a:xfrm>
            <a:off x="2516385" y="1713137"/>
            <a:ext cx="8949447" cy="3895851"/>
          </a:xfrm>
          <a:prstGeom prst="rect">
            <a:avLst/>
          </a:prstGeom>
          <a:noFill/>
          <a:ln>
            <a:noFill/>
          </a:ln>
        </p:spPr>
        <p:txBody>
          <a:bodyPr spcFirstLastPara="1" wrap="square" lIns="0" tIns="0" rIns="0" bIns="0" anchor="t" anchorCtr="0"/>
          <a:lstStyle>
            <a:lvl1pPr marL="457200" lvl="0" indent="-228600" algn="l">
              <a:lnSpc>
                <a:spcPct val="88888"/>
              </a:lnSpc>
              <a:spcBef>
                <a:spcPts val="0"/>
              </a:spcBef>
              <a:spcAft>
                <a:spcPts val="0"/>
              </a:spcAft>
              <a:buClr>
                <a:schemeClr val="dk2"/>
              </a:buClr>
              <a:buSzPts val="1800"/>
              <a:buNone/>
              <a:defRPr/>
            </a:lvl1pPr>
            <a:lvl2pPr marL="914400" lvl="1" indent="-342900" algn="l">
              <a:lnSpc>
                <a:spcPct val="88888"/>
              </a:lnSpc>
              <a:spcBef>
                <a:spcPts val="0"/>
              </a:spcBef>
              <a:spcAft>
                <a:spcPts val="0"/>
              </a:spcAft>
              <a:buClr>
                <a:schemeClr val="dk1"/>
              </a:buClr>
              <a:buSzPts val="1800"/>
              <a:buChar char="•"/>
              <a:defRPr/>
            </a:lvl2pPr>
            <a:lvl3pPr marL="1371600" lvl="2" indent="-228600" algn="l">
              <a:lnSpc>
                <a:spcPct val="88888"/>
              </a:lnSpc>
              <a:spcBef>
                <a:spcPts val="0"/>
              </a:spcBef>
              <a:spcAft>
                <a:spcPts val="0"/>
              </a:spcAft>
              <a:buClr>
                <a:schemeClr val="dk1"/>
              </a:buClr>
              <a:buSzPts val="1800"/>
              <a:buNone/>
              <a:defRPr/>
            </a:lvl3pPr>
            <a:lvl4pPr marL="1828800" lvl="3" indent="-228600" algn="l">
              <a:lnSpc>
                <a:spcPct val="88888"/>
              </a:lnSpc>
              <a:spcBef>
                <a:spcPts val="0"/>
              </a:spcBef>
              <a:spcAft>
                <a:spcPts val="0"/>
              </a:spcAft>
              <a:buClr>
                <a:schemeClr val="dk1"/>
              </a:buClr>
              <a:buSzPts val="1800"/>
              <a:buNone/>
              <a:defRPr/>
            </a:lvl4pPr>
            <a:lvl5pPr marL="2286000" lvl="4" indent="-228600" algn="l">
              <a:lnSpc>
                <a:spcPct val="88888"/>
              </a:lnSpc>
              <a:spcBef>
                <a:spcPts val="0"/>
              </a:spcBef>
              <a:spcAft>
                <a:spcPts val="0"/>
              </a:spcAft>
              <a:buClr>
                <a:schemeClr val="dk1"/>
              </a:buClr>
              <a:buSzPts val="1800"/>
              <a:buNon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11" name="Google Shape;111;p9"/>
          <p:cNvSpPr txBox="1">
            <a:spLocks noGrp="1"/>
          </p:cNvSpPr>
          <p:nvPr>
            <p:ph type="ftr" idx="11"/>
          </p:nvPr>
        </p:nvSpPr>
        <p:spPr>
          <a:xfrm>
            <a:off x="1320578" y="6187991"/>
            <a:ext cx="7005381" cy="365125"/>
          </a:xfrm>
          <a:prstGeom prst="rect">
            <a:avLst/>
          </a:prstGeom>
          <a:noFill/>
          <a:ln>
            <a:noFill/>
          </a:ln>
        </p:spPr>
        <p:txBody>
          <a:bodyPr spcFirstLastPara="1" wrap="square" lIns="0" tIns="0" rIns="0" bIns="0" anchor="ctr" anchorCtr="0"/>
          <a:lstStyle>
            <a:lvl1pPr lvl="0" algn="l">
              <a:lnSpc>
                <a:spcPct val="66666"/>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2" name="Google Shape;112;p9"/>
          <p:cNvSpPr txBox="1">
            <a:spLocks noGrp="1"/>
          </p:cNvSpPr>
          <p:nvPr>
            <p:ph type="sldNum" idx="12"/>
          </p:nvPr>
        </p:nvSpPr>
        <p:spPr>
          <a:xfrm>
            <a:off x="675533" y="6178466"/>
            <a:ext cx="353168" cy="365125"/>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cxnSp>
        <p:nvCxnSpPr>
          <p:cNvPr id="113" name="Google Shape;113;p9"/>
          <p:cNvCxnSpPr/>
          <p:nvPr/>
        </p:nvCxnSpPr>
        <p:spPr>
          <a:xfrm>
            <a:off x="670310" y="6134300"/>
            <a:ext cx="10846425" cy="0"/>
          </a:xfrm>
          <a:prstGeom prst="straightConnector1">
            <a:avLst/>
          </a:prstGeom>
          <a:noFill/>
          <a:ln w="12700" cap="flat" cmpd="sng">
            <a:solidFill>
              <a:schemeClr val="accent2"/>
            </a:solidFill>
            <a:prstDash val="solid"/>
            <a:round/>
            <a:headEnd type="none" w="sm" len="sm"/>
            <a:tailEnd type="none" w="sm" len="sm"/>
          </a:ln>
        </p:spPr>
      </p:cxnSp>
      <p:pic>
        <p:nvPicPr>
          <p:cNvPr id="114" name="Google Shape;114;p9" descr="logo.emf"/>
          <p:cNvPicPr preferRelativeResize="0"/>
          <p:nvPr/>
        </p:nvPicPr>
        <p:blipFill rotWithShape="1">
          <a:blip r:embed="rId2">
            <a:alphaModFix/>
          </a:blip>
          <a:srcRect/>
          <a:stretch/>
        </p:blipFill>
        <p:spPr>
          <a:xfrm>
            <a:off x="9571569" y="6239556"/>
            <a:ext cx="1947332" cy="379072"/>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Thank you">
  <p:cSld name="Thank you">
    <p:bg>
      <p:bgPr>
        <a:solidFill>
          <a:schemeClr val="accent1"/>
        </a:solidFill>
        <a:effectLst/>
      </p:bgPr>
    </p:bg>
    <p:spTree>
      <p:nvGrpSpPr>
        <p:cNvPr id="1" name="Shape 115"/>
        <p:cNvGrpSpPr/>
        <p:nvPr/>
      </p:nvGrpSpPr>
      <p:grpSpPr>
        <a:xfrm>
          <a:off x="0" y="0"/>
          <a:ext cx="0" cy="0"/>
          <a:chOff x="0" y="0"/>
          <a:chExt cx="0" cy="0"/>
        </a:xfrm>
      </p:grpSpPr>
      <p:sp>
        <p:nvSpPr>
          <p:cNvPr id="116" name="Google Shape;116;p10"/>
          <p:cNvSpPr txBox="1">
            <a:spLocks noGrp="1"/>
          </p:cNvSpPr>
          <p:nvPr>
            <p:ph type="ctrTitle"/>
          </p:nvPr>
        </p:nvSpPr>
        <p:spPr>
          <a:xfrm>
            <a:off x="2523066" y="1479283"/>
            <a:ext cx="8825167" cy="1258964"/>
          </a:xfrm>
          <a:prstGeom prst="rect">
            <a:avLst/>
          </a:prstGeom>
          <a:noFill/>
          <a:ln>
            <a:noFill/>
          </a:ln>
        </p:spPr>
        <p:txBody>
          <a:bodyPr spcFirstLastPara="1" wrap="square" lIns="0" tIns="0" rIns="0" bIns="0" anchor="t" anchorCtr="0"/>
          <a:lstStyle>
            <a:lvl1pPr lvl="0" algn="l">
              <a:lnSpc>
                <a:spcPct val="100000"/>
              </a:lnSpc>
              <a:spcBef>
                <a:spcPts val="0"/>
              </a:spcBef>
              <a:spcAft>
                <a:spcPts val="0"/>
              </a:spcAft>
              <a:buClr>
                <a:schemeClr val="lt2"/>
              </a:buClr>
              <a:buSzPts val="7000"/>
              <a:buFont typeface="Rockwell"/>
              <a:buNone/>
              <a:defRPr sz="7000">
                <a:solidFill>
                  <a:schemeClr val="l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7" name="Google Shape;117;p10"/>
          <p:cNvSpPr txBox="1">
            <a:spLocks noGrp="1"/>
          </p:cNvSpPr>
          <p:nvPr>
            <p:ph type="subTitle" idx="1"/>
          </p:nvPr>
        </p:nvSpPr>
        <p:spPr>
          <a:xfrm>
            <a:off x="2523069" y="2888644"/>
            <a:ext cx="6308564" cy="752677"/>
          </a:xfrm>
          <a:prstGeom prst="rect">
            <a:avLst/>
          </a:prstGeom>
          <a:noFill/>
          <a:ln>
            <a:noFill/>
          </a:ln>
        </p:spPr>
        <p:txBody>
          <a:bodyPr spcFirstLastPara="1" wrap="square" lIns="0" tIns="0" rIns="0" bIns="0" anchor="t" anchorCtr="0"/>
          <a:lstStyle>
            <a:lvl1pPr lvl="0" algn="l">
              <a:lnSpc>
                <a:spcPct val="133333"/>
              </a:lnSpc>
              <a:spcBef>
                <a:spcPts val="0"/>
              </a:spcBef>
              <a:spcAft>
                <a:spcPts val="0"/>
              </a:spcAft>
              <a:buClr>
                <a:srgbClr val="FFFFFF"/>
              </a:buClr>
              <a:buSzPts val="1800"/>
              <a:buNone/>
              <a:defRPr sz="1800">
                <a:solidFill>
                  <a:srgbClr val="FFFFFF"/>
                </a:solidFill>
                <a:latin typeface="Arial"/>
                <a:ea typeface="Arial"/>
                <a:cs typeface="Arial"/>
                <a:sym typeface="Arial"/>
              </a:defRPr>
            </a:lvl1pPr>
            <a:lvl2pPr lvl="1" algn="ctr">
              <a:lnSpc>
                <a:spcPct val="114285"/>
              </a:lnSpc>
              <a:spcBef>
                <a:spcPts val="0"/>
              </a:spcBef>
              <a:spcAft>
                <a:spcPts val="0"/>
              </a:spcAft>
              <a:buClr>
                <a:srgbClr val="888888"/>
              </a:buClr>
              <a:buSzPts val="1400"/>
              <a:buNone/>
              <a:defRPr>
                <a:solidFill>
                  <a:srgbClr val="888888"/>
                </a:solidFill>
              </a:defRPr>
            </a:lvl2pPr>
            <a:lvl3pPr lvl="2" algn="ctr">
              <a:lnSpc>
                <a:spcPct val="114285"/>
              </a:lnSpc>
              <a:spcBef>
                <a:spcPts val="0"/>
              </a:spcBef>
              <a:spcAft>
                <a:spcPts val="0"/>
              </a:spcAft>
              <a:buClr>
                <a:srgbClr val="888888"/>
              </a:buClr>
              <a:buSzPts val="1400"/>
              <a:buNone/>
              <a:defRPr>
                <a:solidFill>
                  <a:srgbClr val="888888"/>
                </a:solidFill>
              </a:defRPr>
            </a:lvl3pPr>
            <a:lvl4pPr lvl="3" algn="ctr">
              <a:lnSpc>
                <a:spcPct val="114285"/>
              </a:lnSpc>
              <a:spcBef>
                <a:spcPts val="0"/>
              </a:spcBef>
              <a:spcAft>
                <a:spcPts val="0"/>
              </a:spcAft>
              <a:buClr>
                <a:srgbClr val="888888"/>
              </a:buClr>
              <a:buSzPts val="1400"/>
              <a:buNone/>
              <a:defRPr>
                <a:solidFill>
                  <a:srgbClr val="888888"/>
                </a:solidFill>
              </a:defRPr>
            </a:lvl4pPr>
            <a:lvl5pPr lvl="4" algn="ctr">
              <a:lnSpc>
                <a:spcPct val="114285"/>
              </a:lnSpc>
              <a:spcBef>
                <a:spcPts val="0"/>
              </a:spcBef>
              <a:spcAft>
                <a:spcPts val="0"/>
              </a:spcAft>
              <a:buClr>
                <a:srgbClr val="888888"/>
              </a:buClr>
              <a:buSzPts val="14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pic>
        <p:nvPicPr>
          <p:cNvPr id="118" name="Google Shape;118;p10" descr="graphics2.emf"/>
          <p:cNvPicPr preferRelativeResize="0"/>
          <p:nvPr/>
        </p:nvPicPr>
        <p:blipFill rotWithShape="1">
          <a:blip r:embed="rId2">
            <a:alphaModFix/>
          </a:blip>
          <a:srcRect r="12150"/>
          <a:stretch/>
        </p:blipFill>
        <p:spPr>
          <a:xfrm>
            <a:off x="6917107" y="3171825"/>
            <a:ext cx="5274896" cy="3102896"/>
          </a:xfrm>
          <a:prstGeom prst="rect">
            <a:avLst/>
          </a:prstGeom>
          <a:noFill/>
          <a:ln>
            <a:noFill/>
          </a:ln>
        </p:spPr>
      </p:pic>
      <p:sp>
        <p:nvSpPr>
          <p:cNvPr id="119" name="Google Shape;119;p10"/>
          <p:cNvSpPr txBox="1">
            <a:spLocks noGrp="1"/>
          </p:cNvSpPr>
          <p:nvPr>
            <p:ph type="body" idx="2"/>
          </p:nvPr>
        </p:nvSpPr>
        <p:spPr>
          <a:xfrm>
            <a:off x="2523067" y="5918598"/>
            <a:ext cx="6147335" cy="256480"/>
          </a:xfrm>
          <a:prstGeom prst="rect">
            <a:avLst/>
          </a:prstGeom>
          <a:noFill/>
          <a:ln>
            <a:noFill/>
          </a:ln>
        </p:spPr>
        <p:txBody>
          <a:bodyPr spcFirstLastPara="1" wrap="square" lIns="0" tIns="0" rIns="0" bIns="0" anchor="t" anchorCtr="0"/>
          <a:lstStyle>
            <a:lvl1pPr marL="457200" lvl="0" indent="-228600" algn="l">
              <a:lnSpc>
                <a:spcPct val="111111"/>
              </a:lnSpc>
              <a:spcBef>
                <a:spcPts val="0"/>
              </a:spcBef>
              <a:spcAft>
                <a:spcPts val="0"/>
              </a:spcAft>
              <a:buClr>
                <a:srgbClr val="FFFFFF"/>
              </a:buClr>
              <a:buSzPts val="1800"/>
              <a:buNone/>
              <a:defRPr sz="1800">
                <a:solidFill>
                  <a:srgbClr val="FFFFFF"/>
                </a:solidFill>
                <a:latin typeface="Arial"/>
                <a:ea typeface="Arial"/>
                <a:cs typeface="Arial"/>
                <a:sym typeface="Arial"/>
              </a:defRPr>
            </a:lvl1pPr>
            <a:lvl2pPr marL="914400" lvl="1" indent="-342900" algn="l">
              <a:lnSpc>
                <a:spcPct val="111111"/>
              </a:lnSpc>
              <a:spcBef>
                <a:spcPts val="0"/>
              </a:spcBef>
              <a:spcAft>
                <a:spcPts val="0"/>
              </a:spcAft>
              <a:buClr>
                <a:srgbClr val="FFFFFF"/>
              </a:buClr>
              <a:buSzPts val="1800"/>
              <a:buChar char="•"/>
              <a:defRPr sz="1800">
                <a:solidFill>
                  <a:srgbClr val="FFFFFF"/>
                </a:solidFill>
                <a:latin typeface="Arial"/>
                <a:ea typeface="Arial"/>
                <a:cs typeface="Arial"/>
                <a:sym typeface="Arial"/>
              </a:defRPr>
            </a:lvl2pPr>
            <a:lvl3pPr marL="1371600" lvl="2" indent="-228600" algn="l">
              <a:lnSpc>
                <a:spcPct val="111111"/>
              </a:lnSpc>
              <a:spcBef>
                <a:spcPts val="0"/>
              </a:spcBef>
              <a:spcAft>
                <a:spcPts val="0"/>
              </a:spcAft>
              <a:buClr>
                <a:srgbClr val="FFFFFF"/>
              </a:buClr>
              <a:buSzPts val="1800"/>
              <a:buNone/>
              <a:defRPr sz="1800">
                <a:solidFill>
                  <a:srgbClr val="FFFFFF"/>
                </a:solidFill>
                <a:latin typeface="Arial"/>
                <a:ea typeface="Arial"/>
                <a:cs typeface="Arial"/>
                <a:sym typeface="Arial"/>
              </a:defRPr>
            </a:lvl3pPr>
            <a:lvl4pPr marL="1828800" lvl="3" indent="-228600" algn="l">
              <a:lnSpc>
                <a:spcPct val="111111"/>
              </a:lnSpc>
              <a:spcBef>
                <a:spcPts val="0"/>
              </a:spcBef>
              <a:spcAft>
                <a:spcPts val="0"/>
              </a:spcAft>
              <a:buClr>
                <a:srgbClr val="FFFFFF"/>
              </a:buClr>
              <a:buSzPts val="1800"/>
              <a:buNone/>
              <a:defRPr sz="1800">
                <a:solidFill>
                  <a:srgbClr val="FFFFFF"/>
                </a:solidFill>
                <a:latin typeface="Arial"/>
                <a:ea typeface="Arial"/>
                <a:cs typeface="Arial"/>
                <a:sym typeface="Arial"/>
              </a:defRPr>
            </a:lvl4pPr>
            <a:lvl5pPr marL="2286000" lvl="4" indent="-228600" algn="l">
              <a:lnSpc>
                <a:spcPct val="111111"/>
              </a:lnSpc>
              <a:spcBef>
                <a:spcPts val="0"/>
              </a:spcBef>
              <a:spcAft>
                <a:spcPts val="0"/>
              </a:spcAft>
              <a:buClr>
                <a:srgbClr val="FFFFFF"/>
              </a:buClr>
              <a:buSzPts val="1800"/>
              <a:buNone/>
              <a:defRPr sz="1800">
                <a:solidFill>
                  <a:srgbClr val="FFFFFF"/>
                </a:solidFill>
                <a:latin typeface="Arial"/>
                <a:ea typeface="Arial"/>
                <a:cs typeface="Arial"/>
                <a:sym typeface="Aria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mp; content">
  <p:cSld name="Title &amp; content">
    <p:bg>
      <p:bgPr>
        <a:blipFill>
          <a:blip r:embed="rId2">
            <a:alphaModFix/>
          </a:blip>
          <a:stretch>
            <a:fillRect/>
          </a:stretch>
        </a:blipFill>
        <a:effectLst/>
      </p:bgPr>
    </p:bg>
    <p:spTree>
      <p:nvGrpSpPr>
        <p:cNvPr id="1" name="Shape 120"/>
        <p:cNvGrpSpPr/>
        <p:nvPr/>
      </p:nvGrpSpPr>
      <p:grpSpPr>
        <a:xfrm>
          <a:off x="0" y="0"/>
          <a:ext cx="0" cy="0"/>
          <a:chOff x="0" y="0"/>
          <a:chExt cx="0" cy="0"/>
        </a:xfrm>
      </p:grpSpPr>
      <p:sp>
        <p:nvSpPr>
          <p:cNvPr id="121" name="Google Shape;121;p11"/>
          <p:cNvSpPr txBox="1"/>
          <p:nvPr/>
        </p:nvSpPr>
        <p:spPr>
          <a:xfrm>
            <a:off x="5711957" y="6541314"/>
            <a:ext cx="674192" cy="20005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700"/>
              <a:buFont typeface="Arial"/>
              <a:buNone/>
            </a:pPr>
            <a:fld id="{00000000-1234-1234-1234-123412341234}" type="slidenum">
              <a:rPr lang="en-GB" sz="700" b="1" i="0" u="none" strike="noStrike" cap="none">
                <a:solidFill>
                  <a:srgbClr val="7F7F7F"/>
                </a:solidFill>
                <a:latin typeface="Arial"/>
                <a:ea typeface="Arial"/>
                <a:cs typeface="Arial"/>
                <a:sym typeface="Arial"/>
              </a:rPr>
              <a:t>‹#›</a:t>
            </a:fld>
            <a:endParaRPr sz="700" b="1" i="0" u="none" strike="noStrike" cap="none">
              <a:solidFill>
                <a:srgbClr val="7F7F7F"/>
              </a:solidFill>
              <a:latin typeface="Arial"/>
              <a:ea typeface="Arial"/>
              <a:cs typeface="Arial"/>
              <a:sym typeface="Arial"/>
            </a:endParaRPr>
          </a:p>
        </p:txBody>
      </p:sp>
      <p:sp>
        <p:nvSpPr>
          <p:cNvPr id="122" name="Google Shape;122;p11"/>
          <p:cNvSpPr txBox="1"/>
          <p:nvPr/>
        </p:nvSpPr>
        <p:spPr>
          <a:xfrm>
            <a:off x="9552384" y="6453336"/>
            <a:ext cx="2304256" cy="369332"/>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23" name="Google Shape;123;p11"/>
          <p:cNvSpPr/>
          <p:nvPr/>
        </p:nvSpPr>
        <p:spPr>
          <a:xfrm>
            <a:off x="335360" y="6453336"/>
            <a:ext cx="3552395" cy="369332"/>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5" Type="http://schemas.openxmlformats.org/officeDocument/2006/relationships/image" Target="../media/image4.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1" descr="graphics1_ligtt.emf"/>
          <p:cNvPicPr preferRelativeResize="0"/>
          <p:nvPr/>
        </p:nvPicPr>
        <p:blipFill rotWithShape="1">
          <a:blip r:embed="rId12">
            <a:alphaModFix/>
          </a:blip>
          <a:srcRect r="3568"/>
          <a:stretch/>
        </p:blipFill>
        <p:spPr>
          <a:xfrm>
            <a:off x="4882270" y="-235692"/>
            <a:ext cx="7309733" cy="3664692"/>
          </a:xfrm>
          <a:prstGeom prst="rect">
            <a:avLst/>
          </a:prstGeom>
          <a:noFill/>
          <a:ln>
            <a:noFill/>
          </a:ln>
        </p:spPr>
      </p:pic>
      <p:sp>
        <p:nvSpPr>
          <p:cNvPr id="11" name="Google Shape;11;p1"/>
          <p:cNvSpPr txBox="1">
            <a:spLocks noGrp="1"/>
          </p:cNvSpPr>
          <p:nvPr>
            <p:ph type="title"/>
          </p:nvPr>
        </p:nvSpPr>
        <p:spPr>
          <a:xfrm>
            <a:off x="669761" y="450798"/>
            <a:ext cx="10794748" cy="883122"/>
          </a:xfrm>
          <a:prstGeom prst="rect">
            <a:avLst/>
          </a:prstGeom>
          <a:noFill/>
          <a:ln>
            <a:noFill/>
          </a:ln>
        </p:spPr>
        <p:txBody>
          <a:bodyPr spcFirstLastPara="1" wrap="square" lIns="0" tIns="0" rIns="0" bIns="0" anchor="t" anchorCtr="0"/>
          <a:lstStyle>
            <a:lvl1pPr marR="0" lvl="0" algn="l" rtl="0">
              <a:lnSpc>
                <a:spcPct val="100000"/>
              </a:lnSpc>
              <a:spcBef>
                <a:spcPts val="0"/>
              </a:spcBef>
              <a:spcAft>
                <a:spcPts val="0"/>
              </a:spcAft>
              <a:buClr>
                <a:schemeClr val="dk2"/>
              </a:buClr>
              <a:buSzPts val="3000"/>
              <a:buFont typeface="Rockwell"/>
              <a:buNone/>
              <a:defRPr sz="3000" b="0" i="0" u="none" strike="noStrike" cap="none">
                <a:solidFill>
                  <a:schemeClr val="dk2"/>
                </a:solidFill>
                <a:latin typeface="Rockwell"/>
                <a:ea typeface="Rockwell"/>
                <a:cs typeface="Rockwell"/>
                <a:sym typeface="Rockwel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 name="Google Shape;12;p1"/>
          <p:cNvSpPr txBox="1">
            <a:spLocks noGrp="1"/>
          </p:cNvSpPr>
          <p:nvPr>
            <p:ph type="body" idx="1"/>
          </p:nvPr>
        </p:nvSpPr>
        <p:spPr>
          <a:xfrm>
            <a:off x="2516385" y="1713137"/>
            <a:ext cx="8949447" cy="3895851"/>
          </a:xfrm>
          <a:prstGeom prst="rect">
            <a:avLst/>
          </a:prstGeom>
          <a:noFill/>
          <a:ln>
            <a:noFill/>
          </a:ln>
        </p:spPr>
        <p:txBody>
          <a:bodyPr spcFirstLastPara="1" wrap="square" lIns="0" tIns="0" rIns="0" bIns="0" anchor="t" anchorCtr="0"/>
          <a:lstStyle>
            <a:lvl1pPr marL="457200" marR="0" lvl="0" indent="-22860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L="914400" marR="0" lvl="1" indent="-317500"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228600"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1828800" marR="0" lvl="3" indent="-228600"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3" name="Google Shape;13;p1"/>
          <p:cNvSpPr txBox="1">
            <a:spLocks noGrp="1"/>
          </p:cNvSpPr>
          <p:nvPr>
            <p:ph type="ftr" idx="11"/>
          </p:nvPr>
        </p:nvSpPr>
        <p:spPr>
          <a:xfrm>
            <a:off x="1320578" y="6187991"/>
            <a:ext cx="7005381" cy="365125"/>
          </a:xfrm>
          <a:prstGeom prst="rect">
            <a:avLst/>
          </a:prstGeom>
          <a:noFill/>
          <a:ln>
            <a:noFill/>
          </a:ln>
        </p:spPr>
        <p:txBody>
          <a:bodyPr spcFirstLastPara="1" wrap="square" lIns="0" tIns="0" rIns="0" bIns="0" anchor="ctr" anchorCtr="0"/>
          <a:lstStyle>
            <a:lvl1pPr marR="0" lvl="0" algn="l" rtl="0">
              <a:lnSpc>
                <a:spcPct val="133333"/>
              </a:lnSpc>
              <a:spcBef>
                <a:spcPts val="0"/>
              </a:spcBef>
              <a:spcAft>
                <a:spcPts val="0"/>
              </a:spcAft>
              <a:buClr>
                <a:srgbClr val="000000"/>
              </a:buClr>
              <a:buSzPts val="1400"/>
              <a:buFont typeface="Arial"/>
              <a:buNone/>
              <a:defRPr sz="9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4" name="Google Shape;14;p1"/>
          <p:cNvSpPr txBox="1">
            <a:spLocks noGrp="1"/>
          </p:cNvSpPr>
          <p:nvPr>
            <p:ph type="sldNum" idx="12"/>
          </p:nvPr>
        </p:nvSpPr>
        <p:spPr>
          <a:xfrm>
            <a:off x="675533" y="6178466"/>
            <a:ext cx="353168" cy="365125"/>
          </a:xfrm>
          <a:prstGeom prst="rect">
            <a:avLst/>
          </a:prstGeom>
          <a:noFill/>
          <a:ln>
            <a:noFill/>
          </a:ln>
        </p:spPr>
        <p:txBody>
          <a:bodyPr spcFirstLastPara="1" wrap="square" lIns="0" tIns="0" rIns="0" bIns="0" anchor="ctr"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cxnSp>
        <p:nvCxnSpPr>
          <p:cNvPr id="15" name="Google Shape;15;p1"/>
          <p:cNvCxnSpPr/>
          <p:nvPr/>
        </p:nvCxnSpPr>
        <p:spPr>
          <a:xfrm>
            <a:off x="670310" y="6134300"/>
            <a:ext cx="10846425" cy="0"/>
          </a:xfrm>
          <a:prstGeom prst="straightConnector1">
            <a:avLst/>
          </a:prstGeom>
          <a:noFill/>
          <a:ln w="12700" cap="flat" cmpd="sng">
            <a:solidFill>
              <a:schemeClr val="accent2"/>
            </a:solidFill>
            <a:prstDash val="solid"/>
            <a:round/>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81"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4"/>
        <p:cNvGrpSpPr/>
        <p:nvPr/>
      </p:nvGrpSpPr>
      <p:grpSpPr>
        <a:xfrm>
          <a:off x="0" y="0"/>
          <a:ext cx="0" cy="0"/>
          <a:chOff x="0" y="0"/>
          <a:chExt cx="0" cy="0"/>
        </a:xfrm>
      </p:grpSpPr>
      <p:sp>
        <p:nvSpPr>
          <p:cNvPr id="125" name="Google Shape;125;p12"/>
          <p:cNvSpPr txBox="1">
            <a:spLocks noGrp="1"/>
          </p:cNvSpPr>
          <p:nvPr>
            <p:ph type="title"/>
          </p:nvPr>
        </p:nvSpPr>
        <p:spPr>
          <a:xfrm>
            <a:off x="675533" y="2137806"/>
            <a:ext cx="1699366" cy="883122"/>
          </a:xfrm>
          <a:prstGeom prst="rect">
            <a:avLst/>
          </a:prstGeom>
          <a:noFill/>
          <a:ln>
            <a:noFill/>
          </a:ln>
        </p:spPr>
        <p:txBody>
          <a:bodyPr spcFirstLastPara="1" wrap="square" lIns="0" tIns="0" rIns="0" bIns="0" anchor="t" anchorCtr="0"/>
          <a:lstStyle>
            <a:lvl1pPr marR="0" lvl="0" algn="l" rtl="0">
              <a:lnSpc>
                <a:spcPct val="100000"/>
              </a:lnSpc>
              <a:spcBef>
                <a:spcPts val="0"/>
              </a:spcBef>
              <a:spcAft>
                <a:spcPts val="0"/>
              </a:spcAft>
              <a:buClr>
                <a:schemeClr val="dk2"/>
              </a:buClr>
              <a:buSzPts val="3000"/>
              <a:buFont typeface="Rockwell"/>
              <a:buNone/>
              <a:defRPr sz="3000" b="0" i="0" u="none" strike="noStrike" cap="none">
                <a:solidFill>
                  <a:schemeClr val="dk2"/>
                </a:solidFill>
                <a:latin typeface="Rockwell"/>
                <a:ea typeface="Rockwell"/>
                <a:cs typeface="Rockwell"/>
                <a:sym typeface="Rockwe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6" name="Google Shape;126;p12"/>
          <p:cNvSpPr txBox="1">
            <a:spLocks noGrp="1"/>
          </p:cNvSpPr>
          <p:nvPr>
            <p:ph type="body" idx="1"/>
          </p:nvPr>
        </p:nvSpPr>
        <p:spPr>
          <a:xfrm>
            <a:off x="2516385" y="1713137"/>
            <a:ext cx="8949447" cy="3895851"/>
          </a:xfrm>
          <a:prstGeom prst="rect">
            <a:avLst/>
          </a:prstGeom>
          <a:noFill/>
          <a:ln>
            <a:noFill/>
          </a:ln>
        </p:spPr>
        <p:txBody>
          <a:bodyPr spcFirstLastPara="1" wrap="square" lIns="0" tIns="0" rIns="0" bIns="0" anchor="t" anchorCtr="0"/>
          <a:lstStyle>
            <a:lvl1pPr marL="457200" marR="0" lvl="0" indent="-22860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L="914400" marR="0" lvl="1" indent="-317500"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228600"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1828800" marR="0" lvl="3" indent="-228600"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27" name="Google Shape;127;p12"/>
          <p:cNvSpPr txBox="1">
            <a:spLocks noGrp="1"/>
          </p:cNvSpPr>
          <p:nvPr>
            <p:ph type="sldNum" idx="12"/>
          </p:nvPr>
        </p:nvSpPr>
        <p:spPr>
          <a:xfrm>
            <a:off x="675533" y="6178466"/>
            <a:ext cx="353168" cy="365125"/>
          </a:xfrm>
          <a:prstGeom prst="rect">
            <a:avLst/>
          </a:prstGeom>
          <a:noFill/>
          <a:ln>
            <a:noFill/>
          </a:ln>
        </p:spPr>
        <p:txBody>
          <a:bodyPr spcFirstLastPara="1" wrap="square" lIns="0" tIns="0" rIns="0" bIns="0" anchor="ctr" anchorCtr="0">
            <a:noAutofit/>
          </a:bodyPr>
          <a:lstStyle>
            <a:lvl1pPr marL="0" marR="0" lvl="0" indent="0" algn="l" rtl="0">
              <a:spcBef>
                <a:spcPts val="0"/>
              </a:spcBef>
              <a:buNone/>
              <a:defRPr sz="1200" b="0" i="0" u="none" strike="noStrike" cap="none">
                <a:solidFill>
                  <a:srgbClr val="000000"/>
                </a:solidFill>
                <a:latin typeface="Arial"/>
                <a:ea typeface="Arial"/>
                <a:cs typeface="Arial"/>
                <a:sym typeface="Arial"/>
              </a:defRPr>
            </a:lvl1pPr>
            <a:lvl2pPr marL="0" marR="0" lvl="1" indent="0" algn="l" rtl="0">
              <a:spcBef>
                <a:spcPts val="0"/>
              </a:spcBef>
              <a:buNone/>
              <a:defRPr sz="1200" b="0" i="0" u="none" strike="noStrike" cap="none">
                <a:solidFill>
                  <a:srgbClr val="000000"/>
                </a:solidFill>
                <a:latin typeface="Arial"/>
                <a:ea typeface="Arial"/>
                <a:cs typeface="Arial"/>
                <a:sym typeface="Arial"/>
              </a:defRPr>
            </a:lvl2pPr>
            <a:lvl3pPr marL="0" marR="0" lvl="2" indent="0" algn="l" rtl="0">
              <a:spcBef>
                <a:spcPts val="0"/>
              </a:spcBef>
              <a:buNone/>
              <a:defRPr sz="1200" b="0" i="0" u="none" strike="noStrike" cap="none">
                <a:solidFill>
                  <a:srgbClr val="000000"/>
                </a:solidFill>
                <a:latin typeface="Arial"/>
                <a:ea typeface="Arial"/>
                <a:cs typeface="Arial"/>
                <a:sym typeface="Arial"/>
              </a:defRPr>
            </a:lvl3pPr>
            <a:lvl4pPr marL="0" marR="0" lvl="3" indent="0" algn="l" rtl="0">
              <a:spcBef>
                <a:spcPts val="0"/>
              </a:spcBef>
              <a:buNone/>
              <a:defRPr sz="1200" b="0" i="0" u="none" strike="noStrike" cap="none">
                <a:solidFill>
                  <a:srgbClr val="000000"/>
                </a:solidFill>
                <a:latin typeface="Arial"/>
                <a:ea typeface="Arial"/>
                <a:cs typeface="Arial"/>
                <a:sym typeface="Arial"/>
              </a:defRPr>
            </a:lvl4pPr>
            <a:lvl5pPr marL="0" marR="0" lvl="4" indent="0" algn="l" rtl="0">
              <a:spcBef>
                <a:spcPts val="0"/>
              </a:spcBef>
              <a:buNone/>
              <a:defRPr sz="1200" b="0" i="0" u="none" strike="noStrike" cap="none">
                <a:solidFill>
                  <a:srgbClr val="000000"/>
                </a:solidFill>
                <a:latin typeface="Arial"/>
                <a:ea typeface="Arial"/>
                <a:cs typeface="Arial"/>
                <a:sym typeface="Arial"/>
              </a:defRPr>
            </a:lvl5pPr>
            <a:lvl6pPr marL="0" marR="0" lvl="5" indent="0" algn="l" rtl="0">
              <a:spcBef>
                <a:spcPts val="0"/>
              </a:spcBef>
              <a:buNone/>
              <a:defRPr sz="1200" b="0" i="0" u="none" strike="noStrike" cap="none">
                <a:solidFill>
                  <a:srgbClr val="000000"/>
                </a:solidFill>
                <a:latin typeface="Arial"/>
                <a:ea typeface="Arial"/>
                <a:cs typeface="Arial"/>
                <a:sym typeface="Arial"/>
              </a:defRPr>
            </a:lvl6pPr>
            <a:lvl7pPr marL="0" marR="0" lvl="6" indent="0" algn="l" rtl="0">
              <a:spcBef>
                <a:spcPts val="0"/>
              </a:spcBef>
              <a:buNone/>
              <a:defRPr sz="1200" b="0" i="0" u="none" strike="noStrike" cap="none">
                <a:solidFill>
                  <a:srgbClr val="000000"/>
                </a:solidFill>
                <a:latin typeface="Arial"/>
                <a:ea typeface="Arial"/>
                <a:cs typeface="Arial"/>
                <a:sym typeface="Arial"/>
              </a:defRPr>
            </a:lvl7pPr>
            <a:lvl8pPr marL="0" marR="0" lvl="7" indent="0" algn="l" rtl="0">
              <a:spcBef>
                <a:spcPts val="0"/>
              </a:spcBef>
              <a:buNone/>
              <a:defRPr sz="1200" b="0" i="0" u="none" strike="noStrike" cap="none">
                <a:solidFill>
                  <a:srgbClr val="000000"/>
                </a:solidFill>
                <a:latin typeface="Arial"/>
                <a:ea typeface="Arial"/>
                <a:cs typeface="Arial"/>
                <a:sym typeface="Arial"/>
              </a:defRPr>
            </a:lvl8pPr>
            <a:lvl9pPr marL="0" marR="0" lvl="8" indent="0" algn="l" rtl="0">
              <a:spcBef>
                <a:spcPts val="0"/>
              </a:spcBef>
              <a:buNone/>
              <a:defRPr sz="1200" b="0" i="0" u="none" strike="noStrike" cap="none">
                <a:solidFill>
                  <a:srgbClr val="000000"/>
                </a:solidFill>
                <a:latin typeface="Arial"/>
                <a:ea typeface="Arial"/>
                <a:cs typeface="Arial"/>
                <a:sym typeface="Arial"/>
              </a:defRPr>
            </a:lvl9pPr>
          </a:lstStyle>
          <a:p>
            <a:fld id="{00000000-1234-1234-1234-123412341234}" type="slidenum">
              <a:rPr lang="en-GB"/>
              <a:pPr/>
              <a:t>‹#›</a:t>
            </a:fld>
            <a:endParaRPr/>
          </a:p>
        </p:txBody>
      </p:sp>
      <p:pic>
        <p:nvPicPr>
          <p:cNvPr id="130" name="Google Shape;130;p12" descr="logo.emf"/>
          <p:cNvPicPr preferRelativeResize="0"/>
          <p:nvPr/>
        </p:nvPicPr>
        <p:blipFill rotWithShape="1">
          <a:blip r:embed="rId5">
            <a:alphaModFix/>
          </a:blip>
          <a:srcRect/>
          <a:stretch/>
        </p:blipFill>
        <p:spPr>
          <a:xfrm>
            <a:off x="10056236" y="6276540"/>
            <a:ext cx="1460499" cy="379072"/>
          </a:xfrm>
          <a:prstGeom prst="rect">
            <a:avLst/>
          </a:prstGeom>
          <a:noFill/>
          <a:ln>
            <a:noFill/>
          </a:ln>
        </p:spPr>
      </p:pic>
    </p:spTree>
    <p:extLst>
      <p:ext uri="{BB962C8B-B14F-4D97-AF65-F5344CB8AC3E}">
        <p14:creationId xmlns:p14="http://schemas.microsoft.com/office/powerpoint/2010/main" val="2066566107"/>
      </p:ext>
    </p:extLst>
  </p:cSld>
  <p:clrMap bg1="lt1" tx1="dk1" bg2="dk2" tx2="lt2" accent1="accent1" accent2="accent2" accent3="accent3" accent4="accent4" accent5="accent5" accent6="accent6" hlink="hlink" folHlink="folHlink"/>
  <p:sldLayoutIdLst>
    <p:sldLayoutId id="2147483671" r:id="rId1"/>
    <p:sldLayoutId id="2147483679" r:id="rId2"/>
    <p:sldLayoutId id="2147483680" r:id="rId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1.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11.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1.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11.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1.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11.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1.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11.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11.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11.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11.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11.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11.xml"/></Relationships>
</file>

<file path=ppt/slides/_rels/slide114.xml.rels><?xml version="1.0" encoding="UTF-8" standalone="yes"?>
<Relationships xmlns="http://schemas.openxmlformats.org/package/2006/relationships"><Relationship Id="rId3" Type="http://schemas.openxmlformats.org/officeDocument/2006/relationships/notesSlide" Target="../notesSlides/notesSlide108.xml"/><Relationship Id="rId2" Type="http://schemas.openxmlformats.org/officeDocument/2006/relationships/slideLayout" Target="../slideLayouts/slideLayout11.xml"/><Relationship Id="rId1" Type="http://schemas.openxmlformats.org/officeDocument/2006/relationships/themeOverride" Target="../theme/themeOverride4.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11.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3.xml"/><Relationship Id="rId1" Type="http://schemas.openxmlformats.org/officeDocument/2006/relationships/slideLayout" Target="../slideLayouts/slideLayout11.xml"/><Relationship Id="rId4" Type="http://schemas.openxmlformats.org/officeDocument/2006/relationships/chart" Target="../charts/char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4.xml"/><Relationship Id="rId1" Type="http://schemas.openxmlformats.org/officeDocument/2006/relationships/slideLayout" Target="../slideLayouts/slideLayout11.xml"/><Relationship Id="rId4" Type="http://schemas.openxmlformats.org/officeDocument/2006/relationships/chart" Target="../charts/char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8.xml"/><Relationship Id="rId1" Type="http://schemas.openxmlformats.org/officeDocument/2006/relationships/slideLayout" Target="../slideLayouts/slideLayout11.xml"/><Relationship Id="rId4" Type="http://schemas.openxmlformats.org/officeDocument/2006/relationships/chart" Target="../charts/char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3.xml"/><Relationship Id="rId1" Type="http://schemas.openxmlformats.org/officeDocument/2006/relationships/slideLayout" Target="../slideLayouts/slideLayout11.xml"/><Relationship Id="rId6" Type="http://schemas.openxmlformats.org/officeDocument/2006/relationships/chart" Target="../charts/chart19.xml"/><Relationship Id="rId5" Type="http://schemas.openxmlformats.org/officeDocument/2006/relationships/chart" Target="../charts/chart18.xml"/><Relationship Id="rId4" Type="http://schemas.openxmlformats.org/officeDocument/2006/relationships/chart" Target="../charts/chart17.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30.xml"/><Relationship Id="rId1" Type="http://schemas.openxmlformats.org/officeDocument/2006/relationships/slideLayout" Target="../slideLayouts/slideLayout11.xml"/><Relationship Id="rId5" Type="http://schemas.openxmlformats.org/officeDocument/2006/relationships/chart" Target="../charts/chart22.xml"/><Relationship Id="rId4" Type="http://schemas.openxmlformats.org/officeDocument/2006/relationships/chart" Target="../charts/chart2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36.xml"/><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37.xml"/><Relationship Id="rId1" Type="http://schemas.openxmlformats.org/officeDocument/2006/relationships/slideLayout" Target="../slideLayouts/slideLayout11.xml"/><Relationship Id="rId4" Type="http://schemas.openxmlformats.org/officeDocument/2006/relationships/chart" Target="../charts/chart2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39.xml"/><Relationship Id="rId1" Type="http://schemas.openxmlformats.org/officeDocument/2006/relationships/slideLayout" Target="../slideLayouts/slideLayout11.xml"/><Relationship Id="rId4" Type="http://schemas.openxmlformats.org/officeDocument/2006/relationships/chart" Target="../charts/chart27.xml"/></Relationships>
</file>

<file path=ppt/slides/_rels/slide46.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40.xml"/><Relationship Id="rId1" Type="http://schemas.openxmlformats.org/officeDocument/2006/relationships/slideLayout" Target="../slideLayouts/slideLayout11.xml"/><Relationship Id="rId5" Type="http://schemas.openxmlformats.org/officeDocument/2006/relationships/chart" Target="../charts/chart30.xml"/><Relationship Id="rId4" Type="http://schemas.openxmlformats.org/officeDocument/2006/relationships/chart" Target="../charts/chart29.xml"/></Relationships>
</file>

<file path=ppt/slides/_rels/slide47.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41.xml"/><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43.xml"/><Relationship Id="rId1" Type="http://schemas.openxmlformats.org/officeDocument/2006/relationships/slideLayout" Target="../slideLayouts/slideLayout11.xml"/><Relationship Id="rId4" Type="http://schemas.openxmlformats.org/officeDocument/2006/relationships/chart" Target="../charts/chart3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45.xml"/><Relationship Id="rId1" Type="http://schemas.openxmlformats.org/officeDocument/2006/relationships/slideLayout" Target="../slideLayouts/slideLayout1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48.xml"/><Relationship Id="rId1" Type="http://schemas.openxmlformats.org/officeDocument/2006/relationships/slideLayout" Target="../slideLayouts/slideLayout11.xml"/><Relationship Id="rId6" Type="http://schemas.openxmlformats.org/officeDocument/2006/relationships/chart" Target="../charts/chart38.xml"/><Relationship Id="rId5" Type="http://schemas.openxmlformats.org/officeDocument/2006/relationships/chart" Target="../charts/chart37.xml"/><Relationship Id="rId4" Type="http://schemas.openxmlformats.org/officeDocument/2006/relationships/chart" Target="../charts/chart3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notesSlide" Target="../notesSlides/notesSlide55.xml"/><Relationship Id="rId1" Type="http://schemas.openxmlformats.org/officeDocument/2006/relationships/slideLayout" Target="../slideLayouts/slideLayout11.xml"/><Relationship Id="rId5" Type="http://schemas.openxmlformats.org/officeDocument/2006/relationships/chart" Target="../charts/chart41.xml"/><Relationship Id="rId4" Type="http://schemas.openxmlformats.org/officeDocument/2006/relationships/chart" Target="../charts/chart40.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1.xml"/><Relationship Id="rId1" Type="http://schemas.openxmlformats.org/officeDocument/2006/relationships/slideLayout" Target="../slideLayouts/slideLayout11.xml"/><Relationship Id="rId5" Type="http://schemas.openxmlformats.org/officeDocument/2006/relationships/image" Target="../media/image13.png"/><Relationship Id="rId4" Type="http://schemas.openxmlformats.org/officeDocument/2006/relationships/image" Target="../media/image12.jpeg"/></Relationships>
</file>

<file path=ppt/slides/_rels/slide68.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62.xml"/><Relationship Id="rId1" Type="http://schemas.openxmlformats.org/officeDocument/2006/relationships/slideLayout" Target="../slideLayouts/slideLayout11.xml"/><Relationship Id="rId6" Type="http://schemas.openxmlformats.org/officeDocument/2006/relationships/chart" Target="../charts/chart45.xml"/><Relationship Id="rId5" Type="http://schemas.openxmlformats.org/officeDocument/2006/relationships/chart" Target="../charts/chart44.xml"/><Relationship Id="rId4" Type="http://schemas.openxmlformats.org/officeDocument/2006/relationships/chart" Target="../charts/chart43.xml"/></Relationships>
</file>

<file path=ppt/slides/_rels/slide69.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notesSlide" Target="../notesSlides/notesSlide63.xml"/><Relationship Id="rId1" Type="http://schemas.openxmlformats.org/officeDocument/2006/relationships/slideLayout" Target="../slideLayouts/slideLayout11.xml"/><Relationship Id="rId6" Type="http://schemas.openxmlformats.org/officeDocument/2006/relationships/chart" Target="../charts/chart49.xml"/><Relationship Id="rId5" Type="http://schemas.openxmlformats.org/officeDocument/2006/relationships/chart" Target="../charts/chart48.xml"/><Relationship Id="rId4" Type="http://schemas.openxmlformats.org/officeDocument/2006/relationships/chart" Target="../charts/chart47.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70.xml.rels><?xml version="1.0" encoding="UTF-8" standalone="yes"?>
<Relationships xmlns="http://schemas.openxmlformats.org/package/2006/relationships"><Relationship Id="rId8" Type="http://schemas.openxmlformats.org/officeDocument/2006/relationships/chart" Target="../charts/chart55.xml"/><Relationship Id="rId3" Type="http://schemas.openxmlformats.org/officeDocument/2006/relationships/chart" Target="../charts/chart50.xml"/><Relationship Id="rId7" Type="http://schemas.openxmlformats.org/officeDocument/2006/relationships/chart" Target="../charts/chart54.xml"/><Relationship Id="rId2" Type="http://schemas.openxmlformats.org/officeDocument/2006/relationships/notesSlide" Target="../notesSlides/notesSlide64.xml"/><Relationship Id="rId1" Type="http://schemas.openxmlformats.org/officeDocument/2006/relationships/slideLayout" Target="../slideLayouts/slideLayout11.xml"/><Relationship Id="rId6" Type="http://schemas.openxmlformats.org/officeDocument/2006/relationships/chart" Target="../charts/chart53.xml"/><Relationship Id="rId5" Type="http://schemas.openxmlformats.org/officeDocument/2006/relationships/chart" Target="../charts/chart52.xml"/><Relationship Id="rId4" Type="http://schemas.openxmlformats.org/officeDocument/2006/relationships/chart" Target="../charts/chart51.xml"/></Relationships>
</file>

<file path=ppt/slides/_rels/slide71.xml.rels><?xml version="1.0" encoding="UTF-8" standalone="yes"?>
<Relationships xmlns="http://schemas.openxmlformats.org/package/2006/relationships"><Relationship Id="rId8" Type="http://schemas.openxmlformats.org/officeDocument/2006/relationships/chart" Target="../charts/chart61.xml"/><Relationship Id="rId3" Type="http://schemas.openxmlformats.org/officeDocument/2006/relationships/chart" Target="../charts/chart56.xml"/><Relationship Id="rId7" Type="http://schemas.openxmlformats.org/officeDocument/2006/relationships/chart" Target="../charts/chart60.xml"/><Relationship Id="rId2" Type="http://schemas.openxmlformats.org/officeDocument/2006/relationships/notesSlide" Target="../notesSlides/notesSlide65.xml"/><Relationship Id="rId1" Type="http://schemas.openxmlformats.org/officeDocument/2006/relationships/slideLayout" Target="../slideLayouts/slideLayout11.xml"/><Relationship Id="rId6" Type="http://schemas.openxmlformats.org/officeDocument/2006/relationships/chart" Target="../charts/chart59.xml"/><Relationship Id="rId5" Type="http://schemas.openxmlformats.org/officeDocument/2006/relationships/chart" Target="../charts/chart58.xml"/><Relationship Id="rId4" Type="http://schemas.openxmlformats.org/officeDocument/2006/relationships/chart" Target="../charts/chart57.xml"/></Relationships>
</file>

<file path=ppt/slides/_rels/slide72.xml.rels><?xml version="1.0" encoding="UTF-8" standalone="yes"?>
<Relationships xmlns="http://schemas.openxmlformats.org/package/2006/relationships"><Relationship Id="rId8" Type="http://schemas.openxmlformats.org/officeDocument/2006/relationships/chart" Target="../charts/chart67.xml"/><Relationship Id="rId3" Type="http://schemas.openxmlformats.org/officeDocument/2006/relationships/chart" Target="../charts/chart62.xml"/><Relationship Id="rId7" Type="http://schemas.openxmlformats.org/officeDocument/2006/relationships/chart" Target="../charts/chart66.xml"/><Relationship Id="rId2" Type="http://schemas.openxmlformats.org/officeDocument/2006/relationships/notesSlide" Target="../notesSlides/notesSlide66.xml"/><Relationship Id="rId1" Type="http://schemas.openxmlformats.org/officeDocument/2006/relationships/slideLayout" Target="../slideLayouts/slideLayout11.xml"/><Relationship Id="rId6" Type="http://schemas.openxmlformats.org/officeDocument/2006/relationships/chart" Target="../charts/chart65.xml"/><Relationship Id="rId5" Type="http://schemas.openxmlformats.org/officeDocument/2006/relationships/chart" Target="../charts/chart64.xml"/><Relationship Id="rId10" Type="http://schemas.openxmlformats.org/officeDocument/2006/relationships/chart" Target="../charts/chart69.xml"/><Relationship Id="rId4" Type="http://schemas.openxmlformats.org/officeDocument/2006/relationships/chart" Target="../charts/chart63.xml"/><Relationship Id="rId9" Type="http://schemas.openxmlformats.org/officeDocument/2006/relationships/chart" Target="../charts/chart68.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1.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74.xml"/><Relationship Id="rId2" Type="http://schemas.openxmlformats.org/officeDocument/2006/relationships/slideLayout" Target="../slideLayouts/slideLayout11.xml"/><Relationship Id="rId1" Type="http://schemas.openxmlformats.org/officeDocument/2006/relationships/themeOverride" Target="../theme/themeOverride1.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1.xml"/></Relationships>
</file>

<file path=ppt/slides/_rels/slide82.xml.rels><?xml version="1.0" encoding="UTF-8" standalone="yes"?>
<Relationships xmlns="http://schemas.openxmlformats.org/package/2006/relationships"><Relationship Id="rId3" Type="http://schemas.openxmlformats.org/officeDocument/2006/relationships/notesSlide" Target="../notesSlides/notesSlide76.xml"/><Relationship Id="rId2" Type="http://schemas.openxmlformats.org/officeDocument/2006/relationships/slideLayout" Target="../slideLayouts/slideLayout11.xml"/><Relationship Id="rId1" Type="http://schemas.openxmlformats.org/officeDocument/2006/relationships/themeOverride" Target="../theme/themeOverride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1.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1.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1.xml"/></Relationships>
</file>

<file path=ppt/slides/_rels/slide87.xml.rels><?xml version="1.0" encoding="UTF-8" standalone="yes"?>
<Relationships xmlns="http://schemas.openxmlformats.org/package/2006/relationships"><Relationship Id="rId3" Type="http://schemas.openxmlformats.org/officeDocument/2006/relationships/notesSlide" Target="../notesSlides/notesSlide81.xml"/><Relationship Id="rId2" Type="http://schemas.openxmlformats.org/officeDocument/2006/relationships/slideLayout" Target="../slideLayouts/slideLayout11.xml"/><Relationship Id="rId1" Type="http://schemas.openxmlformats.org/officeDocument/2006/relationships/themeOverride" Target="../theme/themeOverride3.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1.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1.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1.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1.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1.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1.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1.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1.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1.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grpSp>
        <p:nvGrpSpPr>
          <p:cNvPr id="241" name="Google Shape;241;p23"/>
          <p:cNvGrpSpPr/>
          <p:nvPr/>
        </p:nvGrpSpPr>
        <p:grpSpPr>
          <a:xfrm>
            <a:off x="1288025" y="2274318"/>
            <a:ext cx="8596442" cy="892590"/>
            <a:chOff x="78881" y="0"/>
            <a:chExt cx="8367950" cy="1259972"/>
          </a:xfrm>
        </p:grpSpPr>
        <p:sp>
          <p:nvSpPr>
            <p:cNvPr id="242" name="Google Shape;242;p23"/>
            <p:cNvSpPr/>
            <p:nvPr/>
          </p:nvSpPr>
          <p:spPr>
            <a:xfrm>
              <a:off x="78881" y="0"/>
              <a:ext cx="8367950" cy="1120474"/>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3" name="Google Shape;243;p23"/>
            <p:cNvSpPr/>
            <p:nvPr/>
          </p:nvSpPr>
          <p:spPr>
            <a:xfrm>
              <a:off x="222897" y="139498"/>
              <a:ext cx="8079918" cy="1120474"/>
            </a:xfrm>
            <a:prstGeom prst="rect">
              <a:avLst/>
            </a:prstGeom>
            <a:noFill/>
            <a:ln>
              <a:noFill/>
            </a:ln>
          </p:spPr>
          <p:txBody>
            <a:bodyPr spcFirstLastPara="1" wrap="square" lIns="45700" tIns="45700" rIns="45700" bIns="4550" anchor="b" anchorCtr="0">
              <a:noAutofit/>
            </a:bodyPr>
            <a:lstStyle/>
            <a:p>
              <a:pPr marL="0" marR="0" lvl="0" indent="0" algn="l" rtl="0">
                <a:lnSpc>
                  <a:spcPct val="90000"/>
                </a:lnSpc>
                <a:spcBef>
                  <a:spcPts val="0"/>
                </a:spcBef>
                <a:spcAft>
                  <a:spcPts val="0"/>
                </a:spcAft>
                <a:buClr>
                  <a:srgbClr val="000000"/>
                </a:buClr>
                <a:buSzPts val="3600"/>
                <a:buFont typeface="Arial"/>
                <a:buNone/>
              </a:pPr>
              <a:r>
                <a:rPr lang="en-GB" sz="3600" b="1" i="0" u="none" strike="noStrike" cap="none">
                  <a:solidFill>
                    <a:srgbClr val="008265"/>
                  </a:solidFill>
                  <a:latin typeface="Rockwell" panose="02060603020205020403" pitchFamily="18" charset="0"/>
                  <a:cs typeface="Calibri Light" panose="020F0302020204030204" pitchFamily="34" charset="0"/>
                  <a:sym typeface="Arial"/>
                </a:rPr>
                <a:t>Chartered Insurance Institute</a:t>
              </a:r>
              <a:endParaRPr sz="1400" b="1" i="0" u="none" strike="noStrike" cap="none">
                <a:solidFill>
                  <a:srgbClr val="000000"/>
                </a:solidFill>
                <a:latin typeface="Rockwell" panose="02060603020205020403" pitchFamily="18" charset="0"/>
                <a:cs typeface="Calibri Light" panose="020F0302020204030204" pitchFamily="34" charset="0"/>
                <a:sym typeface="Arial"/>
              </a:endParaRPr>
            </a:p>
            <a:p>
              <a:pPr marL="0" marR="0" lvl="0" indent="0" algn="l" rtl="0">
                <a:lnSpc>
                  <a:spcPct val="90000"/>
                </a:lnSpc>
                <a:spcBef>
                  <a:spcPts val="1260"/>
                </a:spcBef>
                <a:spcAft>
                  <a:spcPts val="0"/>
                </a:spcAft>
                <a:buClr>
                  <a:srgbClr val="000000"/>
                </a:buClr>
                <a:buSzPts val="1800"/>
                <a:buFont typeface="Arial"/>
                <a:buNone/>
              </a:pPr>
              <a:r>
                <a:rPr lang="en-GB" sz="2400" b="1" i="0" u="none" strike="noStrike" cap="none">
                  <a:solidFill>
                    <a:srgbClr val="008265"/>
                  </a:solidFill>
                  <a:latin typeface="Rockwell" panose="02060603020205020403" pitchFamily="18" charset="0"/>
                  <a:cs typeface="Calibri Light" panose="020F0302020204030204" pitchFamily="34" charset="0"/>
                  <a:sym typeface="Arial"/>
                </a:rPr>
                <a:t>Trust in the </a:t>
              </a:r>
              <a:r>
                <a:rPr lang="en-GB" sz="2400" b="1">
                  <a:solidFill>
                    <a:srgbClr val="008265"/>
                  </a:solidFill>
                  <a:latin typeface="Rockwell" panose="02060603020205020403" pitchFamily="18" charset="0"/>
                  <a:cs typeface="Calibri Light" panose="020F0302020204030204" pitchFamily="34" charset="0"/>
                </a:rPr>
                <a:t>Insurance sector</a:t>
              </a:r>
              <a:endParaRPr sz="2400" b="1" i="0" u="none" strike="noStrike" cap="none">
                <a:solidFill>
                  <a:srgbClr val="008265"/>
                </a:solidFill>
                <a:latin typeface="Rockwell" panose="02060603020205020403" pitchFamily="18" charset="0"/>
                <a:cs typeface="Calibri Light" panose="020F0302020204030204" pitchFamily="34" charset="0"/>
                <a:sym typeface="Arial"/>
              </a:endParaRPr>
            </a:p>
          </p:txBody>
        </p:sp>
      </p:grpSp>
      <p:sp>
        <p:nvSpPr>
          <p:cNvPr id="244" name="Google Shape;244;p23"/>
          <p:cNvSpPr txBox="1">
            <a:spLocks noGrp="1"/>
          </p:cNvSpPr>
          <p:nvPr>
            <p:ph type="subTitle" idx="1"/>
          </p:nvPr>
        </p:nvSpPr>
        <p:spPr>
          <a:xfrm>
            <a:off x="1456712" y="5114656"/>
            <a:ext cx="6921744" cy="752677"/>
          </a:xfrm>
          <a:prstGeom prst="rect">
            <a:avLst/>
          </a:prstGeom>
          <a:noFill/>
          <a:ln>
            <a:noFill/>
          </a:ln>
        </p:spPr>
        <p:txBody>
          <a:bodyPr spcFirstLastPara="1" wrap="square" lIns="0" tIns="0" rIns="0" bIns="0" anchor="t" anchorCtr="0">
            <a:noAutofit/>
          </a:bodyPr>
          <a:lstStyle/>
          <a:p>
            <a:pPr marL="0" lvl="0" indent="0" algn="l" rtl="0">
              <a:lnSpc>
                <a:spcPct val="120000"/>
              </a:lnSpc>
              <a:spcBef>
                <a:spcPts val="0"/>
              </a:spcBef>
              <a:spcAft>
                <a:spcPts val="0"/>
              </a:spcAft>
              <a:buClr>
                <a:schemeClr val="dk2"/>
              </a:buClr>
              <a:buSzPts val="2000"/>
              <a:buNone/>
            </a:pPr>
            <a:r>
              <a:rPr lang="en-GB" sz="2000" b="1" dirty="0">
                <a:latin typeface="Rockwell" panose="02060603020205020403" pitchFamily="18" charset="0"/>
                <a:cs typeface="Calibri Light" panose="020F0302020204030204" pitchFamily="34" charset="0"/>
              </a:rPr>
              <a:t>Consumer &amp; SME survey analysis</a:t>
            </a:r>
          </a:p>
          <a:p>
            <a:pPr marL="0" lvl="0" indent="0" algn="l" rtl="0">
              <a:lnSpc>
                <a:spcPct val="120000"/>
              </a:lnSpc>
              <a:spcBef>
                <a:spcPts val="0"/>
              </a:spcBef>
              <a:spcAft>
                <a:spcPts val="0"/>
              </a:spcAft>
              <a:buClr>
                <a:schemeClr val="dk2"/>
              </a:buClr>
              <a:buSzPts val="2000"/>
              <a:buNone/>
            </a:pPr>
            <a:r>
              <a:rPr lang="en-GB" sz="2000" b="1" dirty="0">
                <a:latin typeface="Rockwell" panose="02060603020205020403" pitchFamily="18" charset="0"/>
                <a:cs typeface="Calibri Light" panose="020F0302020204030204" pitchFamily="34" charset="0"/>
              </a:rPr>
              <a:t>March 2024</a:t>
            </a:r>
          </a:p>
          <a:p>
            <a:pPr marL="0" lvl="0" indent="0" algn="l" rtl="0">
              <a:lnSpc>
                <a:spcPct val="120000"/>
              </a:lnSpc>
              <a:spcBef>
                <a:spcPts val="0"/>
              </a:spcBef>
              <a:spcAft>
                <a:spcPts val="0"/>
              </a:spcAft>
              <a:buClr>
                <a:schemeClr val="dk2"/>
              </a:buClr>
              <a:buSzPts val="2000"/>
              <a:buNone/>
            </a:pPr>
            <a:r>
              <a:rPr lang="en-GB" sz="2000" b="1" dirty="0">
                <a:latin typeface="Rockwell" panose="02060603020205020403" pitchFamily="18" charset="0"/>
                <a:cs typeface="Calibri Light" panose="020F0302020204030204" pitchFamily="34" charset="0"/>
              </a:rPr>
              <a:t>Waves 13 &amp; 14 (September 2023 &amp; March 2024)</a:t>
            </a:r>
            <a:endParaRPr sz="2000" b="1" dirty="0">
              <a:latin typeface="Rockwell" panose="02060603020205020403" pitchFamily="18" charset="0"/>
              <a:cs typeface="Calibri Light" panose="020F0302020204030204" pitchFamily="34" charset="0"/>
              <a:sym typeface="Arial"/>
            </a:endParaRPr>
          </a:p>
        </p:txBody>
      </p:sp>
      <p:pic>
        <p:nvPicPr>
          <p:cNvPr id="6" name="Picture 2" descr="ÎÏÎ¿ÏÎ­Î»ÎµÏÎ¼Î± ÎµÎ¹ÎºÏÎ½Î±Ï Î³Î¹Î± chartered insurance institute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01661" y="160573"/>
            <a:ext cx="1869470" cy="118844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graphicFrame>
        <p:nvGraphicFramePr>
          <p:cNvPr id="17" name="Chart 16">
            <a:extLst>
              <a:ext uri="{FF2B5EF4-FFF2-40B4-BE49-F238E27FC236}">
                <a16:creationId xmlns:a16="http://schemas.microsoft.com/office/drawing/2014/main" id="{D707BABD-1C10-4E74-B5E6-3490A9081EBA}"/>
              </a:ext>
            </a:extLst>
          </p:cNvPr>
          <p:cNvGraphicFramePr/>
          <p:nvPr>
            <p:extLst>
              <p:ext uri="{D42A27DB-BD31-4B8C-83A1-F6EECF244321}">
                <p14:modId xmlns:p14="http://schemas.microsoft.com/office/powerpoint/2010/main" val="254552503"/>
              </p:ext>
            </p:extLst>
          </p:nvPr>
        </p:nvGraphicFramePr>
        <p:xfrm>
          <a:off x="47545" y="1431589"/>
          <a:ext cx="11985959" cy="4726613"/>
        </p:xfrm>
        <a:graphic>
          <a:graphicData uri="http://schemas.openxmlformats.org/drawingml/2006/chart">
            <c:chart xmlns:c="http://schemas.openxmlformats.org/drawingml/2006/chart" xmlns:r="http://schemas.openxmlformats.org/officeDocument/2006/relationships" r:id="rId3"/>
          </a:graphicData>
        </a:graphic>
      </p:graphicFrame>
      <p:sp>
        <p:nvSpPr>
          <p:cNvPr id="569" name="Google Shape;569;p53"/>
          <p:cNvSpPr/>
          <p:nvPr/>
        </p:nvSpPr>
        <p:spPr>
          <a:xfrm>
            <a:off x="1463002" y="2127562"/>
            <a:ext cx="1825430" cy="793767"/>
          </a:xfrm>
          <a:prstGeom prst="rect">
            <a:avLst/>
          </a:prstGeom>
          <a:noFill/>
          <a:ln>
            <a:noFill/>
          </a:ln>
        </p:spPr>
        <p:txBody>
          <a:bodyPr spcFirstLastPara="1" wrap="square" lIns="91425" tIns="91425" rIns="91425" bIns="91425" anchor="ctr" anchorCtr="0">
            <a:noAutofit/>
          </a:bodyPr>
          <a:lstStyle/>
          <a:p>
            <a:endParaRPr/>
          </a:p>
        </p:txBody>
      </p:sp>
      <p:sp>
        <p:nvSpPr>
          <p:cNvPr id="49" name="Google Shape;554;p52">
            <a:extLst>
              <a:ext uri="{FF2B5EF4-FFF2-40B4-BE49-F238E27FC236}">
                <a16:creationId xmlns:a16="http://schemas.microsoft.com/office/drawing/2014/main" id="{59A45DC8-C252-41E7-A50B-0F54B9CB0DA3}"/>
              </a:ext>
            </a:extLst>
          </p:cNvPr>
          <p:cNvSpPr txBox="1"/>
          <p:nvPr/>
        </p:nvSpPr>
        <p:spPr>
          <a:xfrm>
            <a:off x="201545" y="165524"/>
            <a:ext cx="11831959" cy="976672"/>
          </a:xfrm>
          <a:prstGeom prst="rect">
            <a:avLst/>
          </a:prstGeom>
          <a:noFill/>
          <a:ln>
            <a:noFill/>
          </a:ln>
        </p:spPr>
        <p:txBody>
          <a:bodyPr spcFirstLastPara="1" wrap="square" lIns="0" tIns="0" rIns="0" bIns="0" anchor="t" anchorCtr="0">
            <a:noAutofit/>
          </a:bodyPr>
          <a:lstStyle/>
          <a:p>
            <a:pPr>
              <a:buClr>
                <a:srgbClr val="FFFFFF"/>
              </a:buClr>
              <a:buSzPts val="1500"/>
            </a:pPr>
            <a:r>
              <a:rPr lang="en-GB" sz="2000" b="1">
                <a:solidFill>
                  <a:schemeClr val="bg2"/>
                </a:solidFill>
                <a:latin typeface="Rockwell" panose="02060603020205020403" pitchFamily="18" charset="0"/>
                <a:cs typeface="Calibri Light" panose="020F0302020204030204" pitchFamily="34" charset="0"/>
              </a:rPr>
              <a:t>Consumer satisfaction with the policy held, wave on wave comparison</a:t>
            </a:r>
          </a:p>
          <a:p>
            <a:pPr>
              <a:buClr>
                <a:srgbClr val="FFFFFF"/>
              </a:buClr>
              <a:buSzPts val="1500"/>
            </a:pPr>
            <a:endParaRPr lang="en-GB" sz="1600">
              <a:solidFill>
                <a:schemeClr val="bg2"/>
              </a:solidFill>
              <a:latin typeface="+mj-lt"/>
              <a:cs typeface="Calibri Light" panose="020F0302020204030204" pitchFamily="34" charset="0"/>
            </a:endParaRPr>
          </a:p>
          <a:p>
            <a:pPr marL="285750" indent="-285750">
              <a:buClr>
                <a:schemeClr val="bg2"/>
              </a:buClr>
              <a:buSzPts val="1500"/>
              <a:buFont typeface="Arial" panose="020B0604020202020204" pitchFamily="34" charset="0"/>
              <a:buChar char="•"/>
            </a:pPr>
            <a:r>
              <a:rPr lang="en-GB" sz="1600">
                <a:solidFill>
                  <a:schemeClr val="bg2"/>
                </a:solidFill>
                <a:latin typeface="+mj-lt"/>
                <a:cs typeface="Calibri Light" panose="020F0302020204030204" pitchFamily="34" charset="0"/>
              </a:rPr>
              <a:t>85% of Consumers are satisfied with their policy</a:t>
            </a:r>
          </a:p>
          <a:p>
            <a:pPr marL="285750" indent="-285750">
              <a:buClr>
                <a:schemeClr val="bg2"/>
              </a:buClr>
              <a:buSzPts val="1500"/>
              <a:buFont typeface="Arial" panose="020B0604020202020204" pitchFamily="34" charset="0"/>
              <a:buChar char="•"/>
            </a:pPr>
            <a:r>
              <a:rPr lang="en-GB" sz="1600">
                <a:solidFill>
                  <a:schemeClr val="bg2"/>
                </a:solidFill>
                <a:latin typeface="+mj-lt"/>
                <a:cs typeface="Calibri Light" panose="020F0302020204030204" pitchFamily="34" charset="0"/>
              </a:rPr>
              <a:t>Customer Satisfaction has consistently fallen in the 82% to 86% range in every wave since October 2019  </a:t>
            </a:r>
          </a:p>
          <a:p>
            <a:pPr>
              <a:buClr>
                <a:srgbClr val="FFFFFF"/>
              </a:buClr>
              <a:buSzPts val="1500"/>
            </a:pPr>
            <a:endParaRPr lang="en-GB">
              <a:solidFill>
                <a:schemeClr val="bg2"/>
              </a:solidFill>
              <a:latin typeface="Calibri Light" panose="020F0302020204030204" pitchFamily="34" charset="0"/>
              <a:cs typeface="Calibri Light" panose="020F0302020204030204" pitchFamily="34" charset="0"/>
            </a:endParaRPr>
          </a:p>
        </p:txBody>
      </p:sp>
      <p:sp>
        <p:nvSpPr>
          <p:cNvPr id="10" name="Google Shape;281;p26">
            <a:extLst>
              <a:ext uri="{FF2B5EF4-FFF2-40B4-BE49-F238E27FC236}">
                <a16:creationId xmlns:a16="http://schemas.microsoft.com/office/drawing/2014/main" id="{6BA30E1E-56C4-493B-8992-B93B1A6F3097}"/>
              </a:ext>
            </a:extLst>
          </p:cNvPr>
          <p:cNvSpPr txBox="1"/>
          <p:nvPr/>
        </p:nvSpPr>
        <p:spPr>
          <a:xfrm>
            <a:off x="0" y="6537960"/>
            <a:ext cx="10172700" cy="303158"/>
          </a:xfrm>
          <a:prstGeom prst="rect">
            <a:avLst/>
          </a:prstGeom>
          <a:noFill/>
          <a:ln>
            <a:noFill/>
          </a:ln>
        </p:spPr>
        <p:txBody>
          <a:bodyPr spcFirstLastPara="1" wrap="square" lIns="91425" tIns="45700" rIns="91425" bIns="45700" anchor="t" anchorCtr="0">
            <a:noAutofit/>
          </a:bodyPr>
          <a:lstStyle/>
          <a:p>
            <a:r>
              <a:rPr lang="en-GB" sz="800">
                <a:solidFill>
                  <a:schemeClr val="tx1"/>
                </a:solidFill>
                <a:latin typeface="Arial" panose="020B0604020202020204" pitchFamily="34" charset="0"/>
                <a:ea typeface="Corbel"/>
                <a:cs typeface="Arial" panose="020B0604020202020204" pitchFamily="34" charset="0"/>
                <a:sym typeface="Corbel"/>
              </a:rPr>
              <a:t>Base: All Consumers that hold at least one (motor, travel, buildings and/or contents) insurance policy. </a:t>
            </a:r>
            <a:r>
              <a:rPr lang="en-GB" sz="800">
                <a:solidFill>
                  <a:schemeClr val="tx1"/>
                </a:solidFill>
                <a:latin typeface="Arial" panose="020B0604020202020204" pitchFamily="34" charset="0"/>
                <a:cs typeface="Arial" panose="020B0604020202020204" pitchFamily="34" charset="0"/>
                <a:sym typeface="Corbel"/>
              </a:rPr>
              <a:t>Wave 13&amp;14 (2024): Consumer n=1,000</a:t>
            </a:r>
            <a:endParaRPr lang="en-GB" sz="800">
              <a:latin typeface="Arial" panose="020B0604020202020204" pitchFamily="34" charset="0"/>
              <a:cs typeface="Arial" panose="020B0604020202020204" pitchFamily="34" charset="0"/>
            </a:endParaRPr>
          </a:p>
          <a:p>
            <a:endParaRPr lang="en-GB" sz="800">
              <a:solidFill>
                <a:schemeClr val="tx1"/>
              </a:solidFill>
              <a:latin typeface="Arial" panose="020B0604020202020204" pitchFamily="34" charset="0"/>
              <a:cs typeface="Arial" panose="020B0604020202020204" pitchFamily="34" charset="0"/>
            </a:endParaRPr>
          </a:p>
        </p:txBody>
      </p:sp>
      <p:sp>
        <p:nvSpPr>
          <p:cNvPr id="11" name="TextBox 15">
            <a:extLst>
              <a:ext uri="{FF2B5EF4-FFF2-40B4-BE49-F238E27FC236}">
                <a16:creationId xmlns:a16="http://schemas.microsoft.com/office/drawing/2014/main" id="{588C878E-EF30-4B50-8EE0-176BDA0C40D4}"/>
              </a:ext>
            </a:extLst>
          </p:cNvPr>
          <p:cNvSpPr txBox="1"/>
          <p:nvPr/>
        </p:nvSpPr>
        <p:spPr>
          <a:xfrm>
            <a:off x="151252" y="1833352"/>
            <a:ext cx="540000" cy="230832"/>
          </a:xfrm>
          <a:prstGeom prst="rect">
            <a:avLst/>
          </a:prstGeom>
          <a:noFill/>
          <a:ln>
            <a:solidFill>
              <a:srgbClr val="008265"/>
            </a:solidFill>
          </a:ln>
        </p:spPr>
        <p:txBody>
          <a:bodyPr wrap="square"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900" b="1">
                <a:solidFill>
                  <a:srgbClr val="008265"/>
                </a:solidFill>
              </a:rPr>
              <a:t>84%</a:t>
            </a:r>
          </a:p>
        </p:txBody>
      </p:sp>
      <p:sp>
        <p:nvSpPr>
          <p:cNvPr id="13" name="TextBox 15">
            <a:extLst>
              <a:ext uri="{FF2B5EF4-FFF2-40B4-BE49-F238E27FC236}">
                <a16:creationId xmlns:a16="http://schemas.microsoft.com/office/drawing/2014/main" id="{EEFC2259-2E8B-46E6-83C9-E49C72EB8CC8}"/>
              </a:ext>
            </a:extLst>
          </p:cNvPr>
          <p:cNvSpPr txBox="1"/>
          <p:nvPr/>
        </p:nvSpPr>
        <p:spPr>
          <a:xfrm>
            <a:off x="6759588" y="1806247"/>
            <a:ext cx="540000" cy="230832"/>
          </a:xfrm>
          <a:prstGeom prst="rect">
            <a:avLst/>
          </a:prstGeom>
          <a:noFill/>
          <a:ln>
            <a:solidFill>
              <a:srgbClr val="008265"/>
            </a:solidFill>
          </a:ln>
        </p:spPr>
        <p:txBody>
          <a:bodyPr wrap="square"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900" b="1">
                <a:solidFill>
                  <a:srgbClr val="008265"/>
                </a:solidFill>
              </a:rPr>
              <a:t>86%</a:t>
            </a:r>
          </a:p>
        </p:txBody>
      </p:sp>
      <p:sp>
        <p:nvSpPr>
          <p:cNvPr id="18" name="TextBox 15">
            <a:extLst>
              <a:ext uri="{FF2B5EF4-FFF2-40B4-BE49-F238E27FC236}">
                <a16:creationId xmlns:a16="http://schemas.microsoft.com/office/drawing/2014/main" id="{2A45C688-C7A3-F563-1540-B5731504EDB4}"/>
              </a:ext>
            </a:extLst>
          </p:cNvPr>
          <p:cNvSpPr txBox="1"/>
          <p:nvPr/>
        </p:nvSpPr>
        <p:spPr>
          <a:xfrm>
            <a:off x="993296" y="1833352"/>
            <a:ext cx="540000" cy="230832"/>
          </a:xfrm>
          <a:prstGeom prst="rect">
            <a:avLst/>
          </a:prstGeom>
          <a:noFill/>
          <a:ln>
            <a:solidFill>
              <a:srgbClr val="008265"/>
            </a:solidFill>
          </a:ln>
        </p:spPr>
        <p:txBody>
          <a:bodyPr wrap="square"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900" b="1">
                <a:solidFill>
                  <a:srgbClr val="008265"/>
                </a:solidFill>
              </a:rPr>
              <a:t>84%</a:t>
            </a:r>
          </a:p>
        </p:txBody>
      </p:sp>
      <p:sp>
        <p:nvSpPr>
          <p:cNvPr id="19" name="TextBox 15">
            <a:extLst>
              <a:ext uri="{FF2B5EF4-FFF2-40B4-BE49-F238E27FC236}">
                <a16:creationId xmlns:a16="http://schemas.microsoft.com/office/drawing/2014/main" id="{BB191FF9-5273-BAF8-EA24-53CA7CC03505}"/>
              </a:ext>
            </a:extLst>
          </p:cNvPr>
          <p:cNvSpPr txBox="1"/>
          <p:nvPr/>
        </p:nvSpPr>
        <p:spPr>
          <a:xfrm>
            <a:off x="1817052" y="1836971"/>
            <a:ext cx="540000" cy="230832"/>
          </a:xfrm>
          <a:prstGeom prst="rect">
            <a:avLst/>
          </a:prstGeom>
          <a:noFill/>
          <a:ln>
            <a:solidFill>
              <a:srgbClr val="008265"/>
            </a:solidFill>
          </a:ln>
        </p:spPr>
        <p:txBody>
          <a:bodyPr wrap="square"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900" b="1">
                <a:solidFill>
                  <a:srgbClr val="008265"/>
                </a:solidFill>
              </a:rPr>
              <a:t>84%</a:t>
            </a:r>
          </a:p>
        </p:txBody>
      </p:sp>
      <p:sp>
        <p:nvSpPr>
          <p:cNvPr id="20" name="TextBox 15">
            <a:extLst>
              <a:ext uri="{FF2B5EF4-FFF2-40B4-BE49-F238E27FC236}">
                <a16:creationId xmlns:a16="http://schemas.microsoft.com/office/drawing/2014/main" id="{8DE7F49E-E457-17CB-10D7-90CCE3981CE9}"/>
              </a:ext>
            </a:extLst>
          </p:cNvPr>
          <p:cNvSpPr txBox="1"/>
          <p:nvPr/>
        </p:nvSpPr>
        <p:spPr>
          <a:xfrm>
            <a:off x="2640808" y="1836971"/>
            <a:ext cx="540000" cy="230832"/>
          </a:xfrm>
          <a:prstGeom prst="rect">
            <a:avLst/>
          </a:prstGeom>
          <a:noFill/>
          <a:ln>
            <a:solidFill>
              <a:srgbClr val="008265"/>
            </a:solidFill>
          </a:ln>
        </p:spPr>
        <p:txBody>
          <a:bodyPr wrap="square"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900" b="1">
                <a:solidFill>
                  <a:srgbClr val="008265"/>
                </a:solidFill>
              </a:rPr>
              <a:t>82%</a:t>
            </a:r>
          </a:p>
        </p:txBody>
      </p:sp>
      <p:sp>
        <p:nvSpPr>
          <p:cNvPr id="21" name="TextBox 15">
            <a:extLst>
              <a:ext uri="{FF2B5EF4-FFF2-40B4-BE49-F238E27FC236}">
                <a16:creationId xmlns:a16="http://schemas.microsoft.com/office/drawing/2014/main" id="{56D5A827-4409-3197-9263-9F2B46D3A777}"/>
              </a:ext>
            </a:extLst>
          </p:cNvPr>
          <p:cNvSpPr txBox="1"/>
          <p:nvPr/>
        </p:nvSpPr>
        <p:spPr>
          <a:xfrm>
            <a:off x="3455420" y="1834607"/>
            <a:ext cx="540000" cy="230832"/>
          </a:xfrm>
          <a:prstGeom prst="rect">
            <a:avLst/>
          </a:prstGeom>
          <a:noFill/>
          <a:ln>
            <a:solidFill>
              <a:srgbClr val="008265"/>
            </a:solidFill>
          </a:ln>
        </p:spPr>
        <p:txBody>
          <a:bodyPr wrap="square"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900" b="1">
                <a:solidFill>
                  <a:srgbClr val="008265"/>
                </a:solidFill>
              </a:rPr>
              <a:t>84%</a:t>
            </a:r>
          </a:p>
        </p:txBody>
      </p:sp>
      <p:sp>
        <p:nvSpPr>
          <p:cNvPr id="22" name="TextBox 15">
            <a:extLst>
              <a:ext uri="{FF2B5EF4-FFF2-40B4-BE49-F238E27FC236}">
                <a16:creationId xmlns:a16="http://schemas.microsoft.com/office/drawing/2014/main" id="{B7281FCA-1ADC-D76C-EC04-79BA431E0AB1}"/>
              </a:ext>
            </a:extLst>
          </p:cNvPr>
          <p:cNvSpPr txBox="1"/>
          <p:nvPr/>
        </p:nvSpPr>
        <p:spPr>
          <a:xfrm>
            <a:off x="4288320" y="1820523"/>
            <a:ext cx="540000" cy="230832"/>
          </a:xfrm>
          <a:prstGeom prst="rect">
            <a:avLst/>
          </a:prstGeom>
          <a:noFill/>
          <a:ln>
            <a:solidFill>
              <a:srgbClr val="008265"/>
            </a:solidFill>
          </a:ln>
        </p:spPr>
        <p:txBody>
          <a:bodyPr wrap="square"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900" b="1">
                <a:solidFill>
                  <a:srgbClr val="008265"/>
                </a:solidFill>
              </a:rPr>
              <a:t>83%</a:t>
            </a:r>
          </a:p>
        </p:txBody>
      </p:sp>
      <p:sp>
        <p:nvSpPr>
          <p:cNvPr id="23" name="TextBox 15">
            <a:extLst>
              <a:ext uri="{FF2B5EF4-FFF2-40B4-BE49-F238E27FC236}">
                <a16:creationId xmlns:a16="http://schemas.microsoft.com/office/drawing/2014/main" id="{21BD1625-2A8D-7794-7EE0-6EA6FD761B58}"/>
              </a:ext>
            </a:extLst>
          </p:cNvPr>
          <p:cNvSpPr txBox="1"/>
          <p:nvPr/>
        </p:nvSpPr>
        <p:spPr>
          <a:xfrm>
            <a:off x="5112076" y="1813385"/>
            <a:ext cx="540000" cy="230832"/>
          </a:xfrm>
          <a:prstGeom prst="rect">
            <a:avLst/>
          </a:prstGeom>
          <a:noFill/>
          <a:ln>
            <a:solidFill>
              <a:srgbClr val="008265"/>
            </a:solidFill>
          </a:ln>
        </p:spPr>
        <p:txBody>
          <a:bodyPr wrap="square"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900" b="1">
                <a:solidFill>
                  <a:srgbClr val="008265"/>
                </a:solidFill>
              </a:rPr>
              <a:t>82%</a:t>
            </a:r>
          </a:p>
        </p:txBody>
      </p:sp>
      <p:sp>
        <p:nvSpPr>
          <p:cNvPr id="24" name="TextBox 15">
            <a:extLst>
              <a:ext uri="{FF2B5EF4-FFF2-40B4-BE49-F238E27FC236}">
                <a16:creationId xmlns:a16="http://schemas.microsoft.com/office/drawing/2014/main" id="{494DD713-4A23-1B00-69CC-8D9667A4E8C4}"/>
              </a:ext>
            </a:extLst>
          </p:cNvPr>
          <p:cNvSpPr txBox="1"/>
          <p:nvPr/>
        </p:nvSpPr>
        <p:spPr>
          <a:xfrm>
            <a:off x="5935832" y="1805610"/>
            <a:ext cx="540000" cy="230832"/>
          </a:xfrm>
          <a:prstGeom prst="rect">
            <a:avLst/>
          </a:prstGeom>
          <a:noFill/>
          <a:ln>
            <a:solidFill>
              <a:srgbClr val="008265"/>
            </a:solidFill>
          </a:ln>
        </p:spPr>
        <p:txBody>
          <a:bodyPr wrap="square"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900" b="1">
                <a:solidFill>
                  <a:srgbClr val="008265"/>
                </a:solidFill>
              </a:rPr>
              <a:t>85%</a:t>
            </a:r>
          </a:p>
        </p:txBody>
      </p:sp>
      <p:sp>
        <p:nvSpPr>
          <p:cNvPr id="2" name="TextBox 15">
            <a:extLst>
              <a:ext uri="{FF2B5EF4-FFF2-40B4-BE49-F238E27FC236}">
                <a16:creationId xmlns:a16="http://schemas.microsoft.com/office/drawing/2014/main" id="{B0EA9D8B-4857-4BB9-BBA8-F3A86DA1D02A}"/>
              </a:ext>
            </a:extLst>
          </p:cNvPr>
          <p:cNvSpPr txBox="1"/>
          <p:nvPr/>
        </p:nvSpPr>
        <p:spPr>
          <a:xfrm>
            <a:off x="7565056" y="1815135"/>
            <a:ext cx="540000" cy="230832"/>
          </a:xfrm>
          <a:prstGeom prst="rect">
            <a:avLst/>
          </a:prstGeom>
          <a:noFill/>
          <a:ln>
            <a:solidFill>
              <a:srgbClr val="008265"/>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900" b="1">
                <a:solidFill>
                  <a:srgbClr val="008265"/>
                </a:solidFill>
              </a:rPr>
              <a:t>85%</a:t>
            </a:r>
          </a:p>
        </p:txBody>
      </p:sp>
      <p:sp>
        <p:nvSpPr>
          <p:cNvPr id="3" name="TextBox 15">
            <a:extLst>
              <a:ext uri="{FF2B5EF4-FFF2-40B4-BE49-F238E27FC236}">
                <a16:creationId xmlns:a16="http://schemas.microsoft.com/office/drawing/2014/main" id="{C1F5D162-8C95-9AF0-19B5-10A51B4BC1FF}"/>
              </a:ext>
            </a:extLst>
          </p:cNvPr>
          <p:cNvSpPr txBox="1"/>
          <p:nvPr/>
        </p:nvSpPr>
        <p:spPr>
          <a:xfrm>
            <a:off x="8397956" y="1815135"/>
            <a:ext cx="540000" cy="230832"/>
          </a:xfrm>
          <a:prstGeom prst="rect">
            <a:avLst/>
          </a:prstGeom>
          <a:noFill/>
          <a:ln>
            <a:solidFill>
              <a:srgbClr val="008265"/>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900" b="1">
                <a:solidFill>
                  <a:srgbClr val="008265"/>
                </a:solidFill>
              </a:rPr>
              <a:t>83%</a:t>
            </a:r>
          </a:p>
        </p:txBody>
      </p:sp>
      <p:sp>
        <p:nvSpPr>
          <p:cNvPr id="4" name="TextBox 15">
            <a:extLst>
              <a:ext uri="{FF2B5EF4-FFF2-40B4-BE49-F238E27FC236}">
                <a16:creationId xmlns:a16="http://schemas.microsoft.com/office/drawing/2014/main" id="{2D1FBA43-3912-BEC6-3110-0C9E48CC2103}"/>
              </a:ext>
            </a:extLst>
          </p:cNvPr>
          <p:cNvSpPr txBox="1"/>
          <p:nvPr/>
        </p:nvSpPr>
        <p:spPr>
          <a:xfrm>
            <a:off x="9203423" y="1818034"/>
            <a:ext cx="576000" cy="230832"/>
          </a:xfrm>
          <a:prstGeom prst="rect">
            <a:avLst/>
          </a:prstGeom>
          <a:noFill/>
          <a:ln>
            <a:solidFill>
              <a:srgbClr val="008265"/>
            </a:solidFill>
          </a:ln>
        </p:spPr>
        <p:txBody>
          <a:bodyPr wrap="square" rtlCol="0">
            <a:spAutoFit/>
          </a:bodyPr>
          <a:lstStyle>
            <a:defPPr marR="0" lvl="0" algn="l" rtl="0">
              <a:lnSpc>
                <a:spcPct val="100000"/>
              </a:lnSpc>
              <a:spcBef>
                <a:spcPts val="0"/>
              </a:spcBef>
              <a:spcAft>
                <a:spcPts val="0"/>
              </a:spcAft>
            </a:defPPr>
            <a:lvl1pPr marL="0" indent="0" algn="ctr">
              <a:defRPr sz="900" b="1">
                <a:solidFill>
                  <a:srgbClr val="008265"/>
                </a:solidFill>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a:t>86%</a:t>
            </a:r>
          </a:p>
        </p:txBody>
      </p:sp>
      <p:sp>
        <p:nvSpPr>
          <p:cNvPr id="5" name="TextBox 15">
            <a:extLst>
              <a:ext uri="{FF2B5EF4-FFF2-40B4-BE49-F238E27FC236}">
                <a16:creationId xmlns:a16="http://schemas.microsoft.com/office/drawing/2014/main" id="{D6E1CBEF-9B39-398F-5F83-8F1DFC5735E7}"/>
              </a:ext>
            </a:extLst>
          </p:cNvPr>
          <p:cNvSpPr txBox="1"/>
          <p:nvPr/>
        </p:nvSpPr>
        <p:spPr>
          <a:xfrm>
            <a:off x="10014191" y="1824130"/>
            <a:ext cx="576000" cy="261610"/>
          </a:xfrm>
          <a:prstGeom prst="rect">
            <a:avLst/>
          </a:prstGeom>
          <a:noFill/>
          <a:ln>
            <a:solidFill>
              <a:srgbClr val="008265"/>
            </a:solidFill>
          </a:ln>
        </p:spPr>
        <p:txBody>
          <a:bodyPr wrap="square" rtlCol="0">
            <a:spAutoFit/>
          </a:bodyPr>
          <a:lstStyle>
            <a:defPPr marR="0" lvl="0" algn="l" rtl="0">
              <a:lnSpc>
                <a:spcPct val="100000"/>
              </a:lnSpc>
              <a:spcBef>
                <a:spcPts val="0"/>
              </a:spcBef>
              <a:spcAft>
                <a:spcPts val="0"/>
              </a:spcAft>
            </a:defPPr>
            <a:lvl1pPr marL="0" indent="0" algn="ctr">
              <a:defRPr sz="900" b="1">
                <a:solidFill>
                  <a:srgbClr val="008265"/>
                </a:solidFill>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100"/>
              <a:t>85%</a:t>
            </a:r>
          </a:p>
        </p:txBody>
      </p:sp>
    </p:spTree>
    <p:extLst>
      <p:ext uri="{BB962C8B-B14F-4D97-AF65-F5344CB8AC3E}">
        <p14:creationId xmlns:p14="http://schemas.microsoft.com/office/powerpoint/2010/main" val="317488307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10" name="Google Shape;281;p26">
            <a:extLst>
              <a:ext uri="{FF2B5EF4-FFF2-40B4-BE49-F238E27FC236}">
                <a16:creationId xmlns:a16="http://schemas.microsoft.com/office/drawing/2014/main" id="{6BA30E1E-56C4-493B-8992-B93B1A6F3097}"/>
              </a:ext>
            </a:extLst>
          </p:cNvPr>
          <p:cNvSpPr txBox="1"/>
          <p:nvPr/>
        </p:nvSpPr>
        <p:spPr>
          <a:xfrm>
            <a:off x="-1947" y="6509801"/>
            <a:ext cx="8443493" cy="349849"/>
          </a:xfrm>
          <a:prstGeom prst="rect">
            <a:avLst/>
          </a:prstGeom>
          <a:noFill/>
          <a:ln>
            <a:noFill/>
          </a:ln>
        </p:spPr>
        <p:txBody>
          <a:bodyPr spcFirstLastPara="1" wrap="square" lIns="91425" tIns="45700" rIns="91425" bIns="45700" anchor="t" anchorCtr="0">
            <a:noAutofit/>
          </a:bodyPr>
          <a:lstStyle/>
          <a:p>
            <a:r>
              <a:rPr lang="en-GB" sz="800">
                <a:solidFill>
                  <a:schemeClr val="tx1"/>
                </a:solidFill>
                <a:latin typeface="Arial" panose="020B0604020202020204" pitchFamily="34" charset="0"/>
                <a:ea typeface="Corbel"/>
                <a:cs typeface="Arial" panose="020B0604020202020204" pitchFamily="34" charset="0"/>
                <a:sym typeface="Corbel"/>
              </a:rPr>
              <a:t>Base: Sept 2023 &amp; March 2024 data. </a:t>
            </a:r>
            <a:r>
              <a:rPr lang="en-GB" sz="800">
                <a:latin typeface="Arial" panose="020B0604020202020204" pitchFamily="34" charset="0"/>
                <a:ea typeface="Corbel"/>
                <a:cs typeface="Arial" panose="020B0604020202020204" pitchFamily="34" charset="0"/>
                <a:sym typeface="Corbel"/>
              </a:rPr>
              <a:t>All SMEs that hold at least one (motor, employers’ liability, buildings and/or contents, business interruption) insurance policy/ who have claimed on at least one insurance policy in the last 12 months: White/ White British n=1,234/260, Ethnic minorities n=238/87</a:t>
            </a:r>
          </a:p>
          <a:p>
            <a:endParaRPr lang="en-GB" sz="800">
              <a:latin typeface="Arial" panose="020B0604020202020204" pitchFamily="34" charset="0"/>
              <a:cs typeface="Arial" panose="020B0604020202020204" pitchFamily="34" charset="0"/>
            </a:endParaRPr>
          </a:p>
        </p:txBody>
      </p:sp>
      <p:sp>
        <p:nvSpPr>
          <p:cNvPr id="3" name="TextBox 2"/>
          <p:cNvSpPr txBox="1"/>
          <p:nvPr/>
        </p:nvSpPr>
        <p:spPr>
          <a:xfrm>
            <a:off x="422143" y="289187"/>
            <a:ext cx="11227990" cy="400110"/>
          </a:xfrm>
          <a:prstGeom prst="rect">
            <a:avLst/>
          </a:prstGeom>
          <a:noFill/>
        </p:spPr>
        <p:txBody>
          <a:bodyPr wrap="square" rtlCol="0">
            <a:spAutoFit/>
          </a:bodyPr>
          <a:lstStyle/>
          <a:p>
            <a:r>
              <a:rPr lang="en-GB" sz="2000" b="1">
                <a:solidFill>
                  <a:schemeClr val="bg2"/>
                </a:solidFill>
                <a:latin typeface="Rockwell" panose="02060603020205020403" pitchFamily="18" charset="0"/>
                <a:cs typeface="Calibri Light" panose="020F0302020204030204" pitchFamily="34" charset="0"/>
              </a:rPr>
              <a:t>Theme scores for SMEs – ethnicity</a:t>
            </a:r>
          </a:p>
        </p:txBody>
      </p:sp>
      <p:graphicFrame>
        <p:nvGraphicFramePr>
          <p:cNvPr id="4" name="Table 3"/>
          <p:cNvGraphicFramePr>
            <a:graphicFrameLocks noGrp="1"/>
          </p:cNvGraphicFramePr>
          <p:nvPr>
            <p:extLst>
              <p:ext uri="{D42A27DB-BD31-4B8C-83A1-F6EECF244321}">
                <p14:modId xmlns:p14="http://schemas.microsoft.com/office/powerpoint/2010/main" val="907045041"/>
              </p:ext>
            </p:extLst>
          </p:nvPr>
        </p:nvGraphicFramePr>
        <p:xfrm>
          <a:off x="846659" y="1416754"/>
          <a:ext cx="4853613" cy="3985103"/>
        </p:xfrm>
        <a:graphic>
          <a:graphicData uri="http://schemas.openxmlformats.org/drawingml/2006/table">
            <a:tbl>
              <a:tblPr firstRow="1" bandRow="1">
                <a:tableStyleId>{6E62EB93-AAC6-4EBA-99E5-D1D4B1179FDE}</a:tableStyleId>
              </a:tblPr>
              <a:tblGrid>
                <a:gridCol w="533613">
                  <a:extLst>
                    <a:ext uri="{9D8B030D-6E8A-4147-A177-3AD203B41FA5}">
                      <a16:colId xmlns:a16="http://schemas.microsoft.com/office/drawing/2014/main" val="20000"/>
                    </a:ext>
                  </a:extLst>
                </a:gridCol>
                <a:gridCol w="1080000">
                  <a:extLst>
                    <a:ext uri="{9D8B030D-6E8A-4147-A177-3AD203B41FA5}">
                      <a16:colId xmlns:a16="http://schemas.microsoft.com/office/drawing/2014/main" val="20001"/>
                    </a:ext>
                  </a:extLst>
                </a:gridCol>
                <a:gridCol w="1080000">
                  <a:extLst>
                    <a:ext uri="{9D8B030D-6E8A-4147-A177-3AD203B41FA5}">
                      <a16:colId xmlns:a16="http://schemas.microsoft.com/office/drawing/2014/main" val="20002"/>
                    </a:ext>
                  </a:extLst>
                </a:gridCol>
                <a:gridCol w="1080000">
                  <a:extLst>
                    <a:ext uri="{9D8B030D-6E8A-4147-A177-3AD203B41FA5}">
                      <a16:colId xmlns:a16="http://schemas.microsoft.com/office/drawing/2014/main" val="20003"/>
                    </a:ext>
                  </a:extLst>
                </a:gridCol>
                <a:gridCol w="1080000">
                  <a:extLst>
                    <a:ext uri="{9D8B030D-6E8A-4147-A177-3AD203B41FA5}">
                      <a16:colId xmlns:a16="http://schemas.microsoft.com/office/drawing/2014/main" val="20004"/>
                    </a:ext>
                  </a:extLst>
                </a:gridCol>
              </a:tblGrid>
              <a:tr h="368966">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401793">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6.27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5.12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7.42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401793">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6.69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6.12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7.27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401793">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7.03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6.90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7.17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401793">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6.84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6.61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7.06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401793">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Protection</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6.65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6.68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6.63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401793">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6.67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6.76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6.59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401793">
                <a:tc>
                  <a:txBody>
                    <a:bodyPr/>
                    <a:lstStyle/>
                    <a:p>
                      <a:pPr algn="ctr" fontAlgn="b"/>
                      <a:r>
                        <a:rPr lang="en-GB" sz="1100" b="0" i="0" u="none" strike="noStrike">
                          <a:solidFill>
                            <a:srgbClr val="000000"/>
                          </a:solidFill>
                          <a:effectLst/>
                          <a:latin typeface="+mj-lt"/>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6.12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5.92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6.31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401793">
                <a:tc>
                  <a:txBody>
                    <a:bodyPr/>
                    <a:lstStyle/>
                    <a:p>
                      <a:pPr algn="ctr" fontAlgn="b"/>
                      <a:r>
                        <a:rPr lang="en-GB" sz="1100" b="0" i="0" u="none" strike="noStrike">
                          <a:solidFill>
                            <a:srgbClr val="000000"/>
                          </a:solidFill>
                          <a:effectLst/>
                          <a:latin typeface="+mj-lt"/>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5.61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5.08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6.15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401793">
                <a:tc>
                  <a:txBody>
                    <a:bodyPr/>
                    <a:lstStyle/>
                    <a:p>
                      <a:pPr algn="ctr" fontAlgn="b"/>
                      <a:r>
                        <a:rPr lang="en-GB" sz="1100" b="0" i="0" u="none" strike="noStrike">
                          <a:solidFill>
                            <a:srgbClr val="000000"/>
                          </a:solidFill>
                          <a:effectLst/>
                          <a:latin typeface="+mj-lt"/>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Relationship</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5.15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4.99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5.31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907213285"/>
              </p:ext>
            </p:extLst>
          </p:nvPr>
        </p:nvGraphicFramePr>
        <p:xfrm>
          <a:off x="6304845" y="1416754"/>
          <a:ext cx="4853613" cy="3985103"/>
        </p:xfrm>
        <a:graphic>
          <a:graphicData uri="http://schemas.openxmlformats.org/drawingml/2006/table">
            <a:tbl>
              <a:tblPr firstRow="1" bandRow="1">
                <a:tableStyleId>{6E62EB93-AAC6-4EBA-99E5-D1D4B1179FDE}</a:tableStyleId>
              </a:tblPr>
              <a:tblGrid>
                <a:gridCol w="533613">
                  <a:extLst>
                    <a:ext uri="{9D8B030D-6E8A-4147-A177-3AD203B41FA5}">
                      <a16:colId xmlns:a16="http://schemas.microsoft.com/office/drawing/2014/main" val="20000"/>
                    </a:ext>
                  </a:extLst>
                </a:gridCol>
                <a:gridCol w="1080000">
                  <a:extLst>
                    <a:ext uri="{9D8B030D-6E8A-4147-A177-3AD203B41FA5}">
                      <a16:colId xmlns:a16="http://schemas.microsoft.com/office/drawing/2014/main" val="20001"/>
                    </a:ext>
                  </a:extLst>
                </a:gridCol>
                <a:gridCol w="1080000">
                  <a:extLst>
                    <a:ext uri="{9D8B030D-6E8A-4147-A177-3AD203B41FA5}">
                      <a16:colId xmlns:a16="http://schemas.microsoft.com/office/drawing/2014/main" val="20002"/>
                    </a:ext>
                  </a:extLst>
                </a:gridCol>
                <a:gridCol w="1080000">
                  <a:extLst>
                    <a:ext uri="{9D8B030D-6E8A-4147-A177-3AD203B41FA5}">
                      <a16:colId xmlns:a16="http://schemas.microsoft.com/office/drawing/2014/main" val="20003"/>
                    </a:ext>
                  </a:extLst>
                </a:gridCol>
                <a:gridCol w="1080000">
                  <a:extLst>
                    <a:ext uri="{9D8B030D-6E8A-4147-A177-3AD203B41FA5}">
                      <a16:colId xmlns:a16="http://schemas.microsoft.com/office/drawing/2014/main" val="20004"/>
                    </a:ext>
                  </a:extLst>
                </a:gridCol>
              </a:tblGrid>
              <a:tr h="368966">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401793">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6.51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5.68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7.35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401793">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6.11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5.42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6.80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401793">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6.41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6.20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6.63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401793">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6.45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6.31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6.58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401793">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5.36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4.58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6.14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401793">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6.05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6.25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5.86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401793">
                <a:tc>
                  <a:txBody>
                    <a:bodyPr/>
                    <a:lstStyle/>
                    <a:p>
                      <a:pPr algn="ctr" fontAlgn="b"/>
                      <a:r>
                        <a:rPr lang="en-GB" sz="1100" b="0" i="0" u="none" strike="noStrike">
                          <a:solidFill>
                            <a:srgbClr val="000000"/>
                          </a:solidFill>
                          <a:effectLst/>
                          <a:latin typeface="+mj-lt"/>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Protection</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5.96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6.29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5.62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401793">
                <a:tc>
                  <a:txBody>
                    <a:bodyPr/>
                    <a:lstStyle/>
                    <a:p>
                      <a:pPr algn="ctr" fontAlgn="b"/>
                      <a:r>
                        <a:rPr lang="en-GB" sz="1100" b="0" i="0" u="none" strike="noStrike">
                          <a:solidFill>
                            <a:srgbClr val="000000"/>
                          </a:solidFill>
                          <a:effectLst/>
                          <a:latin typeface="+mj-lt"/>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Relationship</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5.53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5.59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5.47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401793">
                <a:tc>
                  <a:txBody>
                    <a:bodyPr/>
                    <a:lstStyle/>
                    <a:p>
                      <a:pPr algn="ctr" fontAlgn="b"/>
                      <a:r>
                        <a:rPr lang="en-GB" sz="1100" b="0" i="0" u="none" strike="noStrike">
                          <a:solidFill>
                            <a:srgbClr val="000000"/>
                          </a:solidFill>
                          <a:effectLst/>
                          <a:latin typeface="+mj-lt"/>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5.15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5.31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4.98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bl>
          </a:graphicData>
        </a:graphic>
      </p:graphicFrame>
      <p:sp>
        <p:nvSpPr>
          <p:cNvPr id="2" name="TextBox 1"/>
          <p:cNvSpPr txBox="1"/>
          <p:nvPr/>
        </p:nvSpPr>
        <p:spPr>
          <a:xfrm>
            <a:off x="2549037" y="997045"/>
            <a:ext cx="1890888" cy="307777"/>
          </a:xfrm>
          <a:prstGeom prst="rect">
            <a:avLst/>
          </a:prstGeom>
          <a:noFill/>
        </p:spPr>
        <p:txBody>
          <a:bodyPr wrap="square" rtlCol="0">
            <a:spAutoFit/>
          </a:bodyPr>
          <a:lstStyle/>
          <a:p>
            <a:r>
              <a:rPr lang="en-GB" b="1">
                <a:solidFill>
                  <a:srgbClr val="008265"/>
                </a:solidFill>
              </a:rPr>
              <a:t>White/ White British</a:t>
            </a:r>
          </a:p>
        </p:txBody>
      </p:sp>
      <p:sp>
        <p:nvSpPr>
          <p:cNvPr id="9" name="TextBox 8"/>
          <p:cNvSpPr txBox="1"/>
          <p:nvPr/>
        </p:nvSpPr>
        <p:spPr>
          <a:xfrm>
            <a:off x="8074857" y="997045"/>
            <a:ext cx="1890888" cy="307777"/>
          </a:xfrm>
          <a:prstGeom prst="rect">
            <a:avLst/>
          </a:prstGeom>
          <a:noFill/>
        </p:spPr>
        <p:txBody>
          <a:bodyPr wrap="square" rtlCol="0">
            <a:spAutoFit/>
          </a:bodyPr>
          <a:lstStyle/>
          <a:p>
            <a:r>
              <a:rPr lang="en-GB" b="1">
                <a:solidFill>
                  <a:srgbClr val="008265"/>
                </a:solidFill>
              </a:rPr>
              <a:t>Ethnic minorities</a:t>
            </a:r>
          </a:p>
        </p:txBody>
      </p:sp>
    </p:spTree>
    <p:extLst>
      <p:ext uri="{BB962C8B-B14F-4D97-AF65-F5344CB8AC3E}">
        <p14:creationId xmlns:p14="http://schemas.microsoft.com/office/powerpoint/2010/main" val="126042402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3" name="TextBox 2"/>
          <p:cNvSpPr txBox="1"/>
          <p:nvPr/>
        </p:nvSpPr>
        <p:spPr>
          <a:xfrm>
            <a:off x="422143" y="289187"/>
            <a:ext cx="11227990" cy="400110"/>
          </a:xfrm>
          <a:prstGeom prst="rect">
            <a:avLst/>
          </a:prstGeom>
          <a:noFill/>
        </p:spPr>
        <p:txBody>
          <a:bodyPr wrap="square" rtlCol="0">
            <a:spAutoFit/>
          </a:bodyPr>
          <a:lstStyle/>
          <a:p>
            <a:r>
              <a:rPr lang="en-GB" sz="2000" b="1">
                <a:solidFill>
                  <a:schemeClr val="bg2"/>
                </a:solidFill>
                <a:latin typeface="Rockwell" panose="02060603020205020403" pitchFamily="18" charset="0"/>
                <a:cs typeface="Calibri Light" panose="020F0302020204030204" pitchFamily="34" charset="0"/>
              </a:rPr>
              <a:t>Top 10 opportunities for SMEs – White/ White British</a:t>
            </a:r>
          </a:p>
        </p:txBody>
      </p:sp>
      <p:graphicFrame>
        <p:nvGraphicFramePr>
          <p:cNvPr id="4" name="Table 3"/>
          <p:cNvGraphicFramePr>
            <a:graphicFrameLocks noGrp="1"/>
          </p:cNvGraphicFramePr>
          <p:nvPr>
            <p:extLst>
              <p:ext uri="{D42A27DB-BD31-4B8C-83A1-F6EECF244321}">
                <p14:modId xmlns:p14="http://schemas.microsoft.com/office/powerpoint/2010/main" val="1662349242"/>
              </p:ext>
            </p:extLst>
          </p:nvPr>
        </p:nvGraphicFramePr>
        <p:xfrm>
          <a:off x="1929877" y="997835"/>
          <a:ext cx="8309671" cy="4797150"/>
        </p:xfrm>
        <a:graphic>
          <a:graphicData uri="http://schemas.openxmlformats.org/drawingml/2006/table">
            <a:tbl>
              <a:tblPr firstRow="1" bandRow="1">
                <a:tableStyleId>{6E62EB93-AAC6-4EBA-99E5-D1D4B1179FDE}</a:tableStyleId>
              </a:tblPr>
              <a:tblGrid>
                <a:gridCol w="597086">
                  <a:extLst>
                    <a:ext uri="{9D8B030D-6E8A-4147-A177-3AD203B41FA5}">
                      <a16:colId xmlns:a16="http://schemas.microsoft.com/office/drawing/2014/main" val="20000"/>
                    </a:ext>
                  </a:extLst>
                </a:gridCol>
                <a:gridCol w="989184">
                  <a:extLst>
                    <a:ext uri="{9D8B030D-6E8A-4147-A177-3AD203B41FA5}">
                      <a16:colId xmlns:a16="http://schemas.microsoft.com/office/drawing/2014/main" val="20001"/>
                    </a:ext>
                  </a:extLst>
                </a:gridCol>
                <a:gridCol w="2568566">
                  <a:extLst>
                    <a:ext uri="{9D8B030D-6E8A-4147-A177-3AD203B41FA5}">
                      <a16:colId xmlns:a16="http://schemas.microsoft.com/office/drawing/2014/main" val="20002"/>
                    </a:ext>
                  </a:extLst>
                </a:gridCol>
                <a:gridCol w="1384945">
                  <a:extLst>
                    <a:ext uri="{9D8B030D-6E8A-4147-A177-3AD203B41FA5}">
                      <a16:colId xmlns:a16="http://schemas.microsoft.com/office/drawing/2014/main" val="20003"/>
                    </a:ext>
                  </a:extLst>
                </a:gridCol>
                <a:gridCol w="1384945">
                  <a:extLst>
                    <a:ext uri="{9D8B030D-6E8A-4147-A177-3AD203B41FA5}">
                      <a16:colId xmlns:a16="http://schemas.microsoft.com/office/drawing/2014/main" val="20004"/>
                    </a:ext>
                  </a:extLst>
                </a:gridCol>
                <a:gridCol w="1384945">
                  <a:extLst>
                    <a:ext uri="{9D8B030D-6E8A-4147-A177-3AD203B41FA5}">
                      <a16:colId xmlns:a16="http://schemas.microsoft.com/office/drawing/2014/main" val="20005"/>
                    </a:ext>
                  </a:extLst>
                </a:gridCol>
              </a:tblGrid>
              <a:tr h="396705">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Statement</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432000">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I got a discount for staying with the same company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7.02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5.43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8.61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432000">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premium doesn't increase because I'm not a new customer anymore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7.20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5.81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8.60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432000">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provider takes my loyalty into account when calculating renewal quotes after I have claimed</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7.03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5.49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8.57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432000">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I knew what I need to do to make a claim</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7.60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6.68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8.52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432000">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insurance provider matched a cheaper price from a competitors quote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6.49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4.73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8.25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432000">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insurer handled my complaint professionally and fairly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7.59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7.07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8.10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432000">
                <a:tc>
                  <a:txBody>
                    <a:bodyPr/>
                    <a:lstStyle/>
                    <a:p>
                      <a:pPr algn="ctr" fontAlgn="b"/>
                      <a:r>
                        <a:rPr lang="en-GB" sz="1100" b="0" i="0" u="none" strike="noStrike">
                          <a:solidFill>
                            <a:srgbClr val="000000"/>
                          </a:solidFill>
                          <a:effectLst/>
                          <a:latin typeface="+mj-lt"/>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insurer assessed my risk individually, rather than using generic assumptions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7.38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6.70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8.06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432000">
                <a:tc>
                  <a:txBody>
                    <a:bodyPr/>
                    <a:lstStyle/>
                    <a:p>
                      <a:pPr algn="ctr" fontAlgn="b"/>
                      <a:r>
                        <a:rPr lang="en-GB" sz="1100" b="0" i="0" u="none" strike="noStrike">
                          <a:solidFill>
                            <a:srgbClr val="000000"/>
                          </a:solidFill>
                          <a:effectLst/>
                          <a:latin typeface="+mj-lt"/>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The policy was explained clearly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7.99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7.97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8.01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432000">
                <a:tc>
                  <a:txBody>
                    <a:bodyPr/>
                    <a:lstStyle/>
                    <a:p>
                      <a:pPr algn="ctr" fontAlgn="b"/>
                      <a:r>
                        <a:rPr lang="en-GB" sz="1100" b="0" i="0" u="none" strike="noStrike">
                          <a:solidFill>
                            <a:srgbClr val="000000"/>
                          </a:solidFill>
                          <a:effectLst/>
                          <a:latin typeface="+mj-lt"/>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I know what the policy covers and excludes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7.93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7.93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7.93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r h="432000">
                <a:tc>
                  <a:txBody>
                    <a:bodyPr/>
                    <a:lstStyle/>
                    <a:p>
                      <a:pPr algn="ctr" fontAlgn="b"/>
                      <a:r>
                        <a:rPr lang="en-GB" sz="1100" b="0" i="0" u="none" strike="noStrike">
                          <a:solidFill>
                            <a:srgbClr val="000000"/>
                          </a:solidFill>
                          <a:effectLst/>
                          <a:latin typeface="+mj-lt"/>
                        </a:rPr>
                        <a:t>10</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insurer provided effective assistance/ advice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6.97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6.13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7.81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0"/>
                  </a:ext>
                </a:extLst>
              </a:tr>
            </a:tbl>
          </a:graphicData>
        </a:graphic>
      </p:graphicFrame>
      <p:sp>
        <p:nvSpPr>
          <p:cNvPr id="6" name="Google Shape;281;p26">
            <a:extLst>
              <a:ext uri="{FF2B5EF4-FFF2-40B4-BE49-F238E27FC236}">
                <a16:creationId xmlns:a16="http://schemas.microsoft.com/office/drawing/2014/main" id="{6BA30E1E-56C4-493B-8992-B93B1A6F3097}"/>
              </a:ext>
            </a:extLst>
          </p:cNvPr>
          <p:cNvSpPr txBox="1"/>
          <p:nvPr/>
        </p:nvSpPr>
        <p:spPr>
          <a:xfrm>
            <a:off x="-1947" y="6509801"/>
            <a:ext cx="8443493" cy="349849"/>
          </a:xfrm>
          <a:prstGeom prst="rect">
            <a:avLst/>
          </a:prstGeom>
          <a:noFill/>
          <a:ln>
            <a:noFill/>
          </a:ln>
        </p:spPr>
        <p:txBody>
          <a:bodyPr spcFirstLastPara="1" wrap="square" lIns="91425" tIns="45700" rIns="91425" bIns="45700" anchor="t" anchorCtr="0">
            <a:noAutofit/>
          </a:bodyPr>
          <a:lstStyle/>
          <a:p>
            <a:r>
              <a:rPr lang="en-GB" sz="800">
                <a:solidFill>
                  <a:schemeClr val="tx1"/>
                </a:solidFill>
                <a:latin typeface="Arial" panose="020B0604020202020204" pitchFamily="34" charset="0"/>
                <a:ea typeface="Corbel"/>
                <a:cs typeface="Arial" panose="020B0604020202020204" pitchFamily="34" charset="0"/>
                <a:sym typeface="Corbel"/>
              </a:rPr>
              <a:t>Base: Sept 2023 &amp; March 2024 data. </a:t>
            </a:r>
            <a:r>
              <a:rPr lang="en-GB" sz="800">
                <a:latin typeface="Arial" panose="020B0604020202020204" pitchFamily="34" charset="0"/>
                <a:ea typeface="Corbel"/>
                <a:cs typeface="Arial" panose="020B0604020202020204" pitchFamily="34" charset="0"/>
                <a:sym typeface="Corbel"/>
              </a:rPr>
              <a:t>All SMEs that hold at least one (motor, employers’ liability, buildings and/or contents, business interruption) insurance policy/ who have claimed on at least one insurance policy in the last 12 months: White/ White British n=1,234/260</a:t>
            </a:r>
          </a:p>
          <a:p>
            <a:endParaRPr lang="en-GB" sz="8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4738933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3" name="TextBox 2"/>
          <p:cNvSpPr txBox="1"/>
          <p:nvPr/>
        </p:nvSpPr>
        <p:spPr>
          <a:xfrm>
            <a:off x="422143" y="289187"/>
            <a:ext cx="11227990" cy="400110"/>
          </a:xfrm>
          <a:prstGeom prst="rect">
            <a:avLst/>
          </a:prstGeom>
          <a:noFill/>
        </p:spPr>
        <p:txBody>
          <a:bodyPr wrap="square" rtlCol="0">
            <a:spAutoFit/>
          </a:bodyPr>
          <a:lstStyle/>
          <a:p>
            <a:r>
              <a:rPr lang="en-GB" sz="2000" b="1">
                <a:solidFill>
                  <a:schemeClr val="bg2"/>
                </a:solidFill>
                <a:latin typeface="Rockwell" panose="02060603020205020403" pitchFamily="18" charset="0"/>
                <a:cs typeface="Calibri Light" panose="020F0302020204030204" pitchFamily="34" charset="0"/>
              </a:rPr>
              <a:t>Top 10 opportunities for SMEs – Ethnic minorities</a:t>
            </a:r>
          </a:p>
        </p:txBody>
      </p:sp>
      <p:graphicFrame>
        <p:nvGraphicFramePr>
          <p:cNvPr id="4" name="Table 3"/>
          <p:cNvGraphicFramePr>
            <a:graphicFrameLocks noGrp="1"/>
          </p:cNvGraphicFramePr>
          <p:nvPr>
            <p:extLst>
              <p:ext uri="{D42A27DB-BD31-4B8C-83A1-F6EECF244321}">
                <p14:modId xmlns:p14="http://schemas.microsoft.com/office/powerpoint/2010/main" val="2485433534"/>
              </p:ext>
            </p:extLst>
          </p:nvPr>
        </p:nvGraphicFramePr>
        <p:xfrm>
          <a:off x="1881302" y="1213107"/>
          <a:ext cx="8309671" cy="4797150"/>
        </p:xfrm>
        <a:graphic>
          <a:graphicData uri="http://schemas.openxmlformats.org/drawingml/2006/table">
            <a:tbl>
              <a:tblPr firstRow="1" bandRow="1">
                <a:tableStyleId>{6E62EB93-AAC6-4EBA-99E5-D1D4B1179FDE}</a:tableStyleId>
              </a:tblPr>
              <a:tblGrid>
                <a:gridCol w="597086">
                  <a:extLst>
                    <a:ext uri="{9D8B030D-6E8A-4147-A177-3AD203B41FA5}">
                      <a16:colId xmlns:a16="http://schemas.microsoft.com/office/drawing/2014/main" val="20000"/>
                    </a:ext>
                  </a:extLst>
                </a:gridCol>
                <a:gridCol w="989184">
                  <a:extLst>
                    <a:ext uri="{9D8B030D-6E8A-4147-A177-3AD203B41FA5}">
                      <a16:colId xmlns:a16="http://schemas.microsoft.com/office/drawing/2014/main" val="20001"/>
                    </a:ext>
                  </a:extLst>
                </a:gridCol>
                <a:gridCol w="2568566">
                  <a:extLst>
                    <a:ext uri="{9D8B030D-6E8A-4147-A177-3AD203B41FA5}">
                      <a16:colId xmlns:a16="http://schemas.microsoft.com/office/drawing/2014/main" val="20002"/>
                    </a:ext>
                  </a:extLst>
                </a:gridCol>
                <a:gridCol w="1384945">
                  <a:extLst>
                    <a:ext uri="{9D8B030D-6E8A-4147-A177-3AD203B41FA5}">
                      <a16:colId xmlns:a16="http://schemas.microsoft.com/office/drawing/2014/main" val="20003"/>
                    </a:ext>
                  </a:extLst>
                </a:gridCol>
                <a:gridCol w="1384945">
                  <a:extLst>
                    <a:ext uri="{9D8B030D-6E8A-4147-A177-3AD203B41FA5}">
                      <a16:colId xmlns:a16="http://schemas.microsoft.com/office/drawing/2014/main" val="20004"/>
                    </a:ext>
                  </a:extLst>
                </a:gridCol>
                <a:gridCol w="1384945">
                  <a:extLst>
                    <a:ext uri="{9D8B030D-6E8A-4147-A177-3AD203B41FA5}">
                      <a16:colId xmlns:a16="http://schemas.microsoft.com/office/drawing/2014/main" val="20005"/>
                    </a:ext>
                  </a:extLst>
                </a:gridCol>
              </a:tblGrid>
              <a:tr h="396705">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Statement</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432000">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I knew what I need to do to make a claim</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7.13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5.41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8.84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432000">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insurance company did not try to avoid paying out</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6.32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4.40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8.24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432000">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insurer advertises what percentage of claims they pay out on</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6.39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4.91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7.86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432000">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I can get through to the insurance company quickly at any time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6.67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5.52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7.82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432000">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The policy was explained clearly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7.56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7.39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7.73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432000">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I got a discount for staying with the same company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6.55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5.41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7.70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432000">
                <a:tc>
                  <a:txBody>
                    <a:bodyPr/>
                    <a:lstStyle/>
                    <a:p>
                      <a:pPr algn="ctr" fontAlgn="b"/>
                      <a:r>
                        <a:rPr lang="en-GB" sz="1100" b="0" i="0" u="none" strike="noStrike">
                          <a:solidFill>
                            <a:srgbClr val="000000"/>
                          </a:solidFill>
                          <a:effectLst/>
                          <a:latin typeface="+mj-lt"/>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I am offered immediate assistance and advice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6.90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6.16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7.63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432000">
                <a:tc>
                  <a:txBody>
                    <a:bodyPr/>
                    <a:lstStyle/>
                    <a:p>
                      <a:pPr algn="ctr" fontAlgn="b"/>
                      <a:r>
                        <a:rPr lang="en-GB" sz="1100" b="0" i="0" u="none" strike="noStrike">
                          <a:solidFill>
                            <a:srgbClr val="000000"/>
                          </a:solidFill>
                          <a:effectLst/>
                          <a:latin typeface="+mj-lt"/>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Repairs or replacement items were completed/ delivered at a time that suited me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7.13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6.63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7.63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432000">
                <a:tc>
                  <a:txBody>
                    <a:bodyPr/>
                    <a:lstStyle/>
                    <a:p>
                      <a:pPr algn="ctr" fontAlgn="b"/>
                      <a:r>
                        <a:rPr lang="en-GB" sz="1100" b="0" i="0" u="none" strike="noStrike">
                          <a:solidFill>
                            <a:srgbClr val="000000"/>
                          </a:solidFill>
                          <a:effectLst/>
                          <a:latin typeface="+mj-lt"/>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questions are answered quickly and clearly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7.35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7.14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7.57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r h="432000">
                <a:tc>
                  <a:txBody>
                    <a:bodyPr/>
                    <a:lstStyle/>
                    <a:p>
                      <a:pPr algn="ctr" fontAlgn="b"/>
                      <a:r>
                        <a:rPr lang="en-GB" sz="1100" b="0" i="0" u="none" strike="noStrike">
                          <a:solidFill>
                            <a:srgbClr val="000000"/>
                          </a:solidFill>
                          <a:effectLst/>
                          <a:latin typeface="+mj-lt"/>
                        </a:rPr>
                        <a:t>10</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insurer provides additional benefits for renewing (e.g. enhanced cover)</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6.64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5.84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7.44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0"/>
                  </a:ext>
                </a:extLst>
              </a:tr>
            </a:tbl>
          </a:graphicData>
        </a:graphic>
      </p:graphicFrame>
      <p:sp>
        <p:nvSpPr>
          <p:cNvPr id="6" name="Google Shape;281;p26">
            <a:extLst>
              <a:ext uri="{FF2B5EF4-FFF2-40B4-BE49-F238E27FC236}">
                <a16:creationId xmlns:a16="http://schemas.microsoft.com/office/drawing/2014/main" id="{6BA30E1E-56C4-493B-8992-B93B1A6F3097}"/>
              </a:ext>
            </a:extLst>
          </p:cNvPr>
          <p:cNvSpPr txBox="1"/>
          <p:nvPr/>
        </p:nvSpPr>
        <p:spPr>
          <a:xfrm>
            <a:off x="-1947" y="6509801"/>
            <a:ext cx="8443493" cy="349849"/>
          </a:xfrm>
          <a:prstGeom prst="rect">
            <a:avLst/>
          </a:prstGeom>
          <a:noFill/>
          <a:ln>
            <a:noFill/>
          </a:ln>
        </p:spPr>
        <p:txBody>
          <a:bodyPr spcFirstLastPara="1" wrap="square" lIns="91425" tIns="45700" rIns="91425" bIns="45700" anchor="t" anchorCtr="0">
            <a:noAutofit/>
          </a:bodyPr>
          <a:lstStyle/>
          <a:p>
            <a:r>
              <a:rPr lang="en-GB" sz="800">
                <a:solidFill>
                  <a:schemeClr val="tx1"/>
                </a:solidFill>
                <a:latin typeface="Arial" panose="020B0604020202020204" pitchFamily="34" charset="0"/>
                <a:ea typeface="Corbel"/>
                <a:cs typeface="Arial" panose="020B0604020202020204" pitchFamily="34" charset="0"/>
                <a:sym typeface="Corbel"/>
              </a:rPr>
              <a:t>Base: Sept 2023 &amp; March 2024 data. </a:t>
            </a:r>
            <a:r>
              <a:rPr lang="en-GB" sz="800">
                <a:latin typeface="Arial" panose="020B0604020202020204" pitchFamily="34" charset="0"/>
                <a:ea typeface="Corbel"/>
                <a:cs typeface="Arial" panose="020B0604020202020204" pitchFamily="34" charset="0"/>
                <a:sym typeface="Corbel"/>
              </a:rPr>
              <a:t>All SMEs that hold at least one (motor, employers’ liability, buildings and/or contents, business interruption) insurance policy/ who have claimed on at least one insurance policy in the last 12 months: Ethnic minorities n=238/87</a:t>
            </a:r>
          </a:p>
          <a:p>
            <a:endParaRPr lang="en-GB" sz="8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1499399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10" name="Google Shape;281;p26">
            <a:extLst>
              <a:ext uri="{FF2B5EF4-FFF2-40B4-BE49-F238E27FC236}">
                <a16:creationId xmlns:a16="http://schemas.microsoft.com/office/drawing/2014/main" id="{6BA30E1E-56C4-493B-8992-B93B1A6F3097}"/>
              </a:ext>
            </a:extLst>
          </p:cNvPr>
          <p:cNvSpPr txBox="1"/>
          <p:nvPr/>
        </p:nvSpPr>
        <p:spPr>
          <a:xfrm>
            <a:off x="-1947" y="6509801"/>
            <a:ext cx="8443493" cy="349849"/>
          </a:xfrm>
          <a:prstGeom prst="rect">
            <a:avLst/>
          </a:prstGeom>
          <a:noFill/>
          <a:ln>
            <a:noFill/>
          </a:ln>
        </p:spPr>
        <p:txBody>
          <a:bodyPr spcFirstLastPara="1" wrap="square" lIns="91425" tIns="45700" rIns="91425" bIns="45700" anchor="t" anchorCtr="0">
            <a:noAutofit/>
          </a:bodyPr>
          <a:lstStyle/>
          <a:p>
            <a:r>
              <a:rPr lang="en-GB" sz="800">
                <a:solidFill>
                  <a:schemeClr val="tx1"/>
                </a:solidFill>
                <a:latin typeface="Arial" panose="020B0604020202020204" pitchFamily="34" charset="0"/>
                <a:ea typeface="Corbel"/>
                <a:cs typeface="Arial" panose="020B0604020202020204" pitchFamily="34" charset="0"/>
                <a:sym typeface="Corbel"/>
              </a:rPr>
              <a:t>Base: Sept 2023 &amp; March 2024 data. </a:t>
            </a:r>
            <a:r>
              <a:rPr lang="en-GB" sz="800">
                <a:latin typeface="Arial" panose="020B0604020202020204" pitchFamily="34" charset="0"/>
                <a:ea typeface="Corbel"/>
                <a:cs typeface="Arial" panose="020B0604020202020204" pitchFamily="34" charset="0"/>
                <a:sym typeface="Corbel"/>
              </a:rPr>
              <a:t>All SMEs that hold at least one (motor, employers’ liability, buildings and/or contents, business interruption) insurance policy/ who have claimed on at least one insurance policy in the last 12 months: 1-5 employees n=324/35*, 6-20 employees n=512/147,  More than 20 employees n=664/171.   *Small base, indicative only</a:t>
            </a:r>
          </a:p>
          <a:p>
            <a:endParaRPr lang="en-GB" sz="800">
              <a:latin typeface="Arial" panose="020B0604020202020204" pitchFamily="34" charset="0"/>
              <a:cs typeface="Arial" panose="020B0604020202020204" pitchFamily="34" charset="0"/>
            </a:endParaRPr>
          </a:p>
          <a:p>
            <a:endParaRPr lang="en-GB" sz="800">
              <a:latin typeface="Arial" panose="020B0604020202020204" pitchFamily="34" charset="0"/>
              <a:cs typeface="Arial" panose="020B0604020202020204" pitchFamily="34" charset="0"/>
            </a:endParaRPr>
          </a:p>
          <a:p>
            <a:endParaRPr lang="en-GB" sz="800">
              <a:latin typeface="Arial" panose="020B0604020202020204" pitchFamily="34" charset="0"/>
              <a:cs typeface="Arial" panose="020B0604020202020204" pitchFamily="34" charset="0"/>
            </a:endParaRPr>
          </a:p>
          <a:p>
            <a:endParaRPr lang="en-GB" sz="800">
              <a:latin typeface="Arial" panose="020B0604020202020204" pitchFamily="34" charset="0"/>
              <a:cs typeface="Arial" panose="020B0604020202020204" pitchFamily="34" charset="0"/>
            </a:endParaRPr>
          </a:p>
        </p:txBody>
      </p:sp>
      <p:sp>
        <p:nvSpPr>
          <p:cNvPr id="3" name="TextBox 2"/>
          <p:cNvSpPr txBox="1"/>
          <p:nvPr/>
        </p:nvSpPr>
        <p:spPr>
          <a:xfrm>
            <a:off x="422143" y="289187"/>
            <a:ext cx="11227990" cy="400110"/>
          </a:xfrm>
          <a:prstGeom prst="rect">
            <a:avLst/>
          </a:prstGeom>
          <a:noFill/>
        </p:spPr>
        <p:txBody>
          <a:bodyPr wrap="square" rtlCol="0">
            <a:spAutoFit/>
          </a:bodyPr>
          <a:lstStyle/>
          <a:p>
            <a:r>
              <a:rPr lang="en-GB" sz="2000" b="1">
                <a:solidFill>
                  <a:schemeClr val="bg2"/>
                </a:solidFill>
                <a:latin typeface="Rockwell" panose="02060603020205020403" pitchFamily="18" charset="0"/>
                <a:cs typeface="Calibri Light" panose="020F0302020204030204" pitchFamily="34" charset="0"/>
              </a:rPr>
              <a:t>Theme scores for SMEs – number of employees</a:t>
            </a:r>
          </a:p>
        </p:txBody>
      </p:sp>
      <p:graphicFrame>
        <p:nvGraphicFramePr>
          <p:cNvPr id="4" name="Table 3"/>
          <p:cNvGraphicFramePr>
            <a:graphicFrameLocks noGrp="1"/>
          </p:cNvGraphicFramePr>
          <p:nvPr>
            <p:extLst>
              <p:ext uri="{D42A27DB-BD31-4B8C-83A1-F6EECF244321}">
                <p14:modId xmlns:p14="http://schemas.microsoft.com/office/powerpoint/2010/main" val="3085460312"/>
              </p:ext>
            </p:extLst>
          </p:nvPr>
        </p:nvGraphicFramePr>
        <p:xfrm>
          <a:off x="8088488" y="1551015"/>
          <a:ext cx="3764849" cy="3956756"/>
        </p:xfrm>
        <a:graphic>
          <a:graphicData uri="http://schemas.openxmlformats.org/drawingml/2006/table">
            <a:tbl>
              <a:tblPr firstRow="1" bandRow="1">
                <a:tableStyleId>{6E62EB93-AAC6-4EBA-99E5-D1D4B1179FDE}</a:tableStyleId>
              </a:tblPr>
              <a:tblGrid>
                <a:gridCol w="361245">
                  <a:extLst>
                    <a:ext uri="{9D8B030D-6E8A-4147-A177-3AD203B41FA5}">
                      <a16:colId xmlns:a16="http://schemas.microsoft.com/office/drawing/2014/main" val="20000"/>
                    </a:ext>
                  </a:extLst>
                </a:gridCol>
                <a:gridCol w="801511">
                  <a:extLst>
                    <a:ext uri="{9D8B030D-6E8A-4147-A177-3AD203B41FA5}">
                      <a16:colId xmlns:a16="http://schemas.microsoft.com/office/drawing/2014/main" val="20001"/>
                    </a:ext>
                  </a:extLst>
                </a:gridCol>
                <a:gridCol w="880534">
                  <a:extLst>
                    <a:ext uri="{9D8B030D-6E8A-4147-A177-3AD203B41FA5}">
                      <a16:colId xmlns:a16="http://schemas.microsoft.com/office/drawing/2014/main" val="20002"/>
                    </a:ext>
                  </a:extLst>
                </a:gridCol>
                <a:gridCol w="883825">
                  <a:extLst>
                    <a:ext uri="{9D8B030D-6E8A-4147-A177-3AD203B41FA5}">
                      <a16:colId xmlns:a16="http://schemas.microsoft.com/office/drawing/2014/main" val="20003"/>
                    </a:ext>
                  </a:extLst>
                </a:gridCol>
                <a:gridCol w="837734">
                  <a:extLst>
                    <a:ext uri="{9D8B030D-6E8A-4147-A177-3AD203B41FA5}">
                      <a16:colId xmlns:a16="http://schemas.microsoft.com/office/drawing/2014/main" val="20004"/>
                    </a:ext>
                  </a:extLst>
                </a:gridCol>
              </a:tblGrid>
              <a:tr h="398744">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393630">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7.43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6.76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8.09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393630">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7.33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7.19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7.46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393630">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6.63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5.96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7.29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393630">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7.22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7.28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7.16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393630">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6.71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6.37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7.04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398744">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Protection</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6.97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7.04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6.91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398744">
                <a:tc>
                  <a:txBody>
                    <a:bodyPr/>
                    <a:lstStyle/>
                    <a:p>
                      <a:pPr algn="ctr" fontAlgn="b"/>
                      <a:r>
                        <a:rPr lang="en-GB" sz="1100" b="0" i="0" u="none" strike="noStrike">
                          <a:solidFill>
                            <a:srgbClr val="000000"/>
                          </a:solidFill>
                          <a:effectLst/>
                          <a:latin typeface="+mj-lt"/>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6.93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6.97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6.90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398744">
                <a:tc>
                  <a:txBody>
                    <a:bodyPr/>
                    <a:lstStyle/>
                    <a:p>
                      <a:pPr algn="ctr" fontAlgn="b"/>
                      <a:r>
                        <a:rPr lang="en-GB" sz="1100" b="0" i="0" u="none" strike="noStrike">
                          <a:solidFill>
                            <a:srgbClr val="000000"/>
                          </a:solidFill>
                          <a:effectLst/>
                          <a:latin typeface="+mj-lt"/>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Relationship</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5.90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5.70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6.11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393630">
                <a:tc>
                  <a:txBody>
                    <a:bodyPr/>
                    <a:lstStyle/>
                    <a:p>
                      <a:pPr algn="ctr" fontAlgn="b"/>
                      <a:r>
                        <a:rPr lang="en-GB" sz="1100" b="0" i="0" u="none" strike="noStrike">
                          <a:solidFill>
                            <a:srgbClr val="000000"/>
                          </a:solidFill>
                          <a:effectLst/>
                          <a:latin typeface="+mj-lt"/>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5.91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5.75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6.06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bl>
          </a:graphicData>
        </a:graphic>
      </p:graphicFrame>
      <p:sp>
        <p:nvSpPr>
          <p:cNvPr id="2" name="TextBox 1"/>
          <p:cNvSpPr txBox="1"/>
          <p:nvPr/>
        </p:nvSpPr>
        <p:spPr>
          <a:xfrm>
            <a:off x="1995881" y="1189152"/>
            <a:ext cx="1890888" cy="307777"/>
          </a:xfrm>
          <a:prstGeom prst="rect">
            <a:avLst/>
          </a:prstGeom>
          <a:noFill/>
        </p:spPr>
        <p:txBody>
          <a:bodyPr wrap="square" rtlCol="0">
            <a:spAutoFit/>
          </a:bodyPr>
          <a:lstStyle/>
          <a:p>
            <a:r>
              <a:rPr lang="en-GB" b="1">
                <a:solidFill>
                  <a:srgbClr val="008265"/>
                </a:solidFill>
              </a:rPr>
              <a:t>1-5</a:t>
            </a:r>
          </a:p>
        </p:txBody>
      </p:sp>
      <p:sp>
        <p:nvSpPr>
          <p:cNvPr id="8" name="TextBox 7"/>
          <p:cNvSpPr txBox="1"/>
          <p:nvPr/>
        </p:nvSpPr>
        <p:spPr>
          <a:xfrm>
            <a:off x="9384466" y="1168821"/>
            <a:ext cx="1890888" cy="307777"/>
          </a:xfrm>
          <a:prstGeom prst="rect">
            <a:avLst/>
          </a:prstGeom>
          <a:noFill/>
        </p:spPr>
        <p:txBody>
          <a:bodyPr wrap="square" rtlCol="0">
            <a:spAutoFit/>
          </a:bodyPr>
          <a:lstStyle/>
          <a:p>
            <a:r>
              <a:rPr lang="en-GB" b="1">
                <a:solidFill>
                  <a:srgbClr val="008265"/>
                </a:solidFill>
              </a:rPr>
              <a:t>More than 20</a:t>
            </a:r>
          </a:p>
        </p:txBody>
      </p:sp>
      <p:graphicFrame>
        <p:nvGraphicFramePr>
          <p:cNvPr id="12" name="Table 11"/>
          <p:cNvGraphicFramePr>
            <a:graphicFrameLocks noGrp="1"/>
          </p:cNvGraphicFramePr>
          <p:nvPr>
            <p:extLst>
              <p:ext uri="{D42A27DB-BD31-4B8C-83A1-F6EECF244321}">
                <p14:modId xmlns:p14="http://schemas.microsoft.com/office/powerpoint/2010/main" val="544438817"/>
              </p:ext>
            </p:extLst>
          </p:nvPr>
        </p:nvGraphicFramePr>
        <p:xfrm>
          <a:off x="4185355" y="1551015"/>
          <a:ext cx="3764849" cy="3956756"/>
        </p:xfrm>
        <a:graphic>
          <a:graphicData uri="http://schemas.openxmlformats.org/drawingml/2006/table">
            <a:tbl>
              <a:tblPr firstRow="1" bandRow="1">
                <a:tableStyleId>{6E62EB93-AAC6-4EBA-99E5-D1D4B1179FDE}</a:tableStyleId>
              </a:tblPr>
              <a:tblGrid>
                <a:gridCol w="358423">
                  <a:extLst>
                    <a:ext uri="{9D8B030D-6E8A-4147-A177-3AD203B41FA5}">
                      <a16:colId xmlns:a16="http://schemas.microsoft.com/office/drawing/2014/main" val="20000"/>
                    </a:ext>
                  </a:extLst>
                </a:gridCol>
                <a:gridCol w="812800">
                  <a:extLst>
                    <a:ext uri="{9D8B030D-6E8A-4147-A177-3AD203B41FA5}">
                      <a16:colId xmlns:a16="http://schemas.microsoft.com/office/drawing/2014/main" val="20001"/>
                    </a:ext>
                  </a:extLst>
                </a:gridCol>
                <a:gridCol w="863600">
                  <a:extLst>
                    <a:ext uri="{9D8B030D-6E8A-4147-A177-3AD203B41FA5}">
                      <a16:colId xmlns:a16="http://schemas.microsoft.com/office/drawing/2014/main" val="20002"/>
                    </a:ext>
                  </a:extLst>
                </a:gridCol>
                <a:gridCol w="892292">
                  <a:extLst>
                    <a:ext uri="{9D8B030D-6E8A-4147-A177-3AD203B41FA5}">
                      <a16:colId xmlns:a16="http://schemas.microsoft.com/office/drawing/2014/main" val="20003"/>
                    </a:ext>
                  </a:extLst>
                </a:gridCol>
                <a:gridCol w="837734">
                  <a:extLst>
                    <a:ext uri="{9D8B030D-6E8A-4147-A177-3AD203B41FA5}">
                      <a16:colId xmlns:a16="http://schemas.microsoft.com/office/drawing/2014/main" val="20004"/>
                    </a:ext>
                  </a:extLst>
                </a:gridCol>
              </a:tblGrid>
              <a:tr h="398744">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393630">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6.15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5.19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7.11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393630">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6.68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6.61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6.75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393630">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6.43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6.17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6.68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393630">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6.22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6.45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6.00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393630">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5.96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5.94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5.98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398744">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Protection</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6.15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6.45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5.85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398744">
                <a:tc>
                  <a:txBody>
                    <a:bodyPr/>
                    <a:lstStyle/>
                    <a:p>
                      <a:pPr algn="ctr" fontAlgn="b"/>
                      <a:r>
                        <a:rPr lang="en-GB" sz="1100" b="0" i="0" u="none" strike="noStrike">
                          <a:solidFill>
                            <a:srgbClr val="000000"/>
                          </a:solidFill>
                          <a:effectLst/>
                          <a:latin typeface="+mj-lt"/>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5.33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5.03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5.62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398744">
                <a:tc>
                  <a:txBody>
                    <a:bodyPr/>
                    <a:lstStyle/>
                    <a:p>
                      <a:pPr algn="ctr" fontAlgn="b"/>
                      <a:r>
                        <a:rPr lang="en-GB" sz="1100" b="0" i="0" u="none" strike="noStrike">
                          <a:solidFill>
                            <a:srgbClr val="000000"/>
                          </a:solidFill>
                          <a:effectLst/>
                          <a:latin typeface="+mj-lt"/>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5.43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5.26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5.61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393630">
                <a:tc>
                  <a:txBody>
                    <a:bodyPr/>
                    <a:lstStyle/>
                    <a:p>
                      <a:pPr algn="ctr" fontAlgn="b"/>
                      <a:r>
                        <a:rPr lang="en-GB" sz="1100" b="0" i="0" u="none" strike="noStrike">
                          <a:solidFill>
                            <a:srgbClr val="000000"/>
                          </a:solidFill>
                          <a:effectLst/>
                          <a:latin typeface="+mj-lt"/>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Relationship</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5.26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5.27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5.24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245195400"/>
              </p:ext>
            </p:extLst>
          </p:nvPr>
        </p:nvGraphicFramePr>
        <p:xfrm>
          <a:off x="282222" y="1551014"/>
          <a:ext cx="3764849" cy="3956755"/>
        </p:xfrm>
        <a:graphic>
          <a:graphicData uri="http://schemas.openxmlformats.org/drawingml/2006/table">
            <a:tbl>
              <a:tblPr firstRow="1" bandRow="1">
                <a:tableStyleId>{6E62EB93-AAC6-4EBA-99E5-D1D4B1179FDE}</a:tableStyleId>
              </a:tblPr>
              <a:tblGrid>
                <a:gridCol w="361245">
                  <a:extLst>
                    <a:ext uri="{9D8B030D-6E8A-4147-A177-3AD203B41FA5}">
                      <a16:colId xmlns:a16="http://schemas.microsoft.com/office/drawing/2014/main" val="20000"/>
                    </a:ext>
                  </a:extLst>
                </a:gridCol>
                <a:gridCol w="795866">
                  <a:extLst>
                    <a:ext uri="{9D8B030D-6E8A-4147-A177-3AD203B41FA5}">
                      <a16:colId xmlns:a16="http://schemas.microsoft.com/office/drawing/2014/main" val="20001"/>
                    </a:ext>
                  </a:extLst>
                </a:gridCol>
                <a:gridCol w="829734">
                  <a:extLst>
                    <a:ext uri="{9D8B030D-6E8A-4147-A177-3AD203B41FA5}">
                      <a16:colId xmlns:a16="http://schemas.microsoft.com/office/drawing/2014/main" val="20002"/>
                    </a:ext>
                  </a:extLst>
                </a:gridCol>
                <a:gridCol w="940270">
                  <a:extLst>
                    <a:ext uri="{9D8B030D-6E8A-4147-A177-3AD203B41FA5}">
                      <a16:colId xmlns:a16="http://schemas.microsoft.com/office/drawing/2014/main" val="20003"/>
                    </a:ext>
                  </a:extLst>
                </a:gridCol>
                <a:gridCol w="837734">
                  <a:extLst>
                    <a:ext uri="{9D8B030D-6E8A-4147-A177-3AD203B41FA5}">
                      <a16:colId xmlns:a16="http://schemas.microsoft.com/office/drawing/2014/main" val="20004"/>
                    </a:ext>
                  </a:extLst>
                </a:gridCol>
              </a:tblGrid>
              <a:tr h="346179">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398872">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5.68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3.38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7.98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398872">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6.81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6.07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7.54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398872">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5.29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3.45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7.14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398872">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6.64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6.49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6.79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398872">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Protection</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6.35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5.96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6.73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404054">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5.08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3.91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6.25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404054">
                <a:tc>
                  <a:txBody>
                    <a:bodyPr/>
                    <a:lstStyle/>
                    <a:p>
                      <a:pPr algn="ctr" fontAlgn="b"/>
                      <a:r>
                        <a:rPr lang="en-GB" sz="1100" b="0" i="0" u="none" strike="noStrike">
                          <a:solidFill>
                            <a:srgbClr val="000000"/>
                          </a:solidFill>
                          <a:effectLst/>
                          <a:latin typeface="+mj-lt"/>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4.41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3.41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5.41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404054">
                <a:tc>
                  <a:txBody>
                    <a:bodyPr/>
                    <a:lstStyle/>
                    <a:p>
                      <a:pPr algn="ctr" fontAlgn="b"/>
                      <a:r>
                        <a:rPr lang="en-GB" sz="1100" b="0" i="0" u="none" strike="noStrike">
                          <a:solidFill>
                            <a:srgbClr val="000000"/>
                          </a:solidFill>
                          <a:effectLst/>
                          <a:latin typeface="+mj-lt"/>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4.71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4.12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5.29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404054">
                <a:tc>
                  <a:txBody>
                    <a:bodyPr/>
                    <a:lstStyle/>
                    <a:p>
                      <a:pPr algn="ctr" fontAlgn="b"/>
                      <a:r>
                        <a:rPr lang="en-GB" sz="1100" b="0" i="0" u="none" strike="noStrike">
                          <a:solidFill>
                            <a:srgbClr val="000000"/>
                          </a:solidFill>
                          <a:effectLst/>
                          <a:latin typeface="+mj-lt"/>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Relationship</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3.73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3.40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4.05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bl>
          </a:graphicData>
        </a:graphic>
      </p:graphicFrame>
      <p:sp>
        <p:nvSpPr>
          <p:cNvPr id="14" name="TextBox 13"/>
          <p:cNvSpPr txBox="1"/>
          <p:nvPr/>
        </p:nvSpPr>
        <p:spPr>
          <a:xfrm>
            <a:off x="5839747" y="1168822"/>
            <a:ext cx="1890888" cy="307777"/>
          </a:xfrm>
          <a:prstGeom prst="rect">
            <a:avLst/>
          </a:prstGeom>
          <a:noFill/>
        </p:spPr>
        <p:txBody>
          <a:bodyPr wrap="square" rtlCol="0">
            <a:spAutoFit/>
          </a:bodyPr>
          <a:lstStyle/>
          <a:p>
            <a:r>
              <a:rPr lang="en-GB" b="1">
                <a:solidFill>
                  <a:srgbClr val="008265"/>
                </a:solidFill>
              </a:rPr>
              <a:t>6-20</a:t>
            </a:r>
          </a:p>
        </p:txBody>
      </p:sp>
    </p:spTree>
    <p:extLst>
      <p:ext uri="{BB962C8B-B14F-4D97-AF65-F5344CB8AC3E}">
        <p14:creationId xmlns:p14="http://schemas.microsoft.com/office/powerpoint/2010/main" val="122081792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3" name="TextBox 2"/>
          <p:cNvSpPr txBox="1"/>
          <p:nvPr/>
        </p:nvSpPr>
        <p:spPr>
          <a:xfrm>
            <a:off x="422143" y="289187"/>
            <a:ext cx="11227990" cy="400110"/>
          </a:xfrm>
          <a:prstGeom prst="rect">
            <a:avLst/>
          </a:prstGeom>
          <a:noFill/>
        </p:spPr>
        <p:txBody>
          <a:bodyPr wrap="square" rtlCol="0">
            <a:spAutoFit/>
          </a:bodyPr>
          <a:lstStyle/>
          <a:p>
            <a:r>
              <a:rPr lang="en-GB" sz="2000" b="1">
                <a:solidFill>
                  <a:schemeClr val="bg2"/>
                </a:solidFill>
                <a:latin typeface="Rockwell" panose="02060603020205020403" pitchFamily="18" charset="0"/>
                <a:cs typeface="Calibri Light" panose="020F0302020204030204" pitchFamily="34" charset="0"/>
              </a:rPr>
              <a:t>Top 10 opportunities for SMEs – 1-5 employees </a:t>
            </a:r>
          </a:p>
        </p:txBody>
      </p:sp>
      <p:graphicFrame>
        <p:nvGraphicFramePr>
          <p:cNvPr id="4" name="Table 3"/>
          <p:cNvGraphicFramePr>
            <a:graphicFrameLocks noGrp="1"/>
          </p:cNvGraphicFramePr>
          <p:nvPr>
            <p:extLst>
              <p:ext uri="{D42A27DB-BD31-4B8C-83A1-F6EECF244321}">
                <p14:modId xmlns:p14="http://schemas.microsoft.com/office/powerpoint/2010/main" val="2271227716"/>
              </p:ext>
            </p:extLst>
          </p:nvPr>
        </p:nvGraphicFramePr>
        <p:xfrm>
          <a:off x="1881302" y="1219271"/>
          <a:ext cx="8309671" cy="4797150"/>
        </p:xfrm>
        <a:graphic>
          <a:graphicData uri="http://schemas.openxmlformats.org/drawingml/2006/table">
            <a:tbl>
              <a:tblPr firstRow="1" bandRow="1">
                <a:tableStyleId>{6E62EB93-AAC6-4EBA-99E5-D1D4B1179FDE}</a:tableStyleId>
              </a:tblPr>
              <a:tblGrid>
                <a:gridCol w="597086">
                  <a:extLst>
                    <a:ext uri="{9D8B030D-6E8A-4147-A177-3AD203B41FA5}">
                      <a16:colId xmlns:a16="http://schemas.microsoft.com/office/drawing/2014/main" val="20000"/>
                    </a:ext>
                  </a:extLst>
                </a:gridCol>
                <a:gridCol w="989184">
                  <a:extLst>
                    <a:ext uri="{9D8B030D-6E8A-4147-A177-3AD203B41FA5}">
                      <a16:colId xmlns:a16="http://schemas.microsoft.com/office/drawing/2014/main" val="20001"/>
                    </a:ext>
                  </a:extLst>
                </a:gridCol>
                <a:gridCol w="2568566">
                  <a:extLst>
                    <a:ext uri="{9D8B030D-6E8A-4147-A177-3AD203B41FA5}">
                      <a16:colId xmlns:a16="http://schemas.microsoft.com/office/drawing/2014/main" val="20002"/>
                    </a:ext>
                  </a:extLst>
                </a:gridCol>
                <a:gridCol w="1384945">
                  <a:extLst>
                    <a:ext uri="{9D8B030D-6E8A-4147-A177-3AD203B41FA5}">
                      <a16:colId xmlns:a16="http://schemas.microsoft.com/office/drawing/2014/main" val="20003"/>
                    </a:ext>
                  </a:extLst>
                </a:gridCol>
                <a:gridCol w="1384945">
                  <a:extLst>
                    <a:ext uri="{9D8B030D-6E8A-4147-A177-3AD203B41FA5}">
                      <a16:colId xmlns:a16="http://schemas.microsoft.com/office/drawing/2014/main" val="20004"/>
                    </a:ext>
                  </a:extLst>
                </a:gridCol>
                <a:gridCol w="1384945">
                  <a:extLst>
                    <a:ext uri="{9D8B030D-6E8A-4147-A177-3AD203B41FA5}">
                      <a16:colId xmlns:a16="http://schemas.microsoft.com/office/drawing/2014/main" val="20005"/>
                    </a:ext>
                  </a:extLst>
                </a:gridCol>
              </a:tblGrid>
              <a:tr h="396705">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Statement</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432000">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premium doesn't increase because I'm not a new customer anymore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7.31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4.51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10.12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432000">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I got a discount for staying with the same company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6.76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3.50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10.02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432000">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I knew what I need to do to make a claim</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6.47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3.24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9.71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432000">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insurance provider matched a cheaper price from a competitors quote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6.39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3.61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9.17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432000">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The policy was explained clearly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8.27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7.43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9.12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432000">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provider takes my loyalty into account when calculating renewal quotes after I have claimed</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6.54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4.09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9.00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432000">
                <a:tc>
                  <a:txBody>
                    <a:bodyPr/>
                    <a:lstStyle/>
                    <a:p>
                      <a:pPr algn="ctr" fontAlgn="b"/>
                      <a:r>
                        <a:rPr lang="en-GB" sz="1100" b="0" i="0" u="none" strike="noStrike">
                          <a:solidFill>
                            <a:srgbClr val="000000"/>
                          </a:solidFill>
                          <a:effectLst/>
                          <a:latin typeface="+mj-lt"/>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insurer handled my complaint professionally and fairly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7.56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6.18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8.94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432000">
                <a:tc>
                  <a:txBody>
                    <a:bodyPr/>
                    <a:lstStyle/>
                    <a:p>
                      <a:pPr algn="ctr" fontAlgn="b"/>
                      <a:r>
                        <a:rPr lang="en-GB" sz="1100" b="0" i="0" u="none" strike="noStrike">
                          <a:solidFill>
                            <a:srgbClr val="000000"/>
                          </a:solidFill>
                          <a:effectLst/>
                          <a:latin typeface="+mj-lt"/>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insurer assessed my risk individually, rather than using generic assumptions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7.31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5.85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8.78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432000">
                <a:tc>
                  <a:txBody>
                    <a:bodyPr/>
                    <a:lstStyle/>
                    <a:p>
                      <a:pPr algn="ctr" fontAlgn="b"/>
                      <a:r>
                        <a:rPr lang="en-GB" sz="1100" b="0" i="0" u="none" strike="noStrike">
                          <a:solidFill>
                            <a:srgbClr val="000000"/>
                          </a:solidFill>
                          <a:effectLst/>
                          <a:latin typeface="+mj-lt"/>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insurer provides additional benefits for renewing (e.g. enhanced cover)</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5.74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2.89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8.60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r h="432000">
                <a:tc>
                  <a:txBody>
                    <a:bodyPr/>
                    <a:lstStyle/>
                    <a:p>
                      <a:pPr algn="ctr" fontAlgn="b"/>
                      <a:r>
                        <a:rPr lang="en-GB" sz="1100" b="0" i="0" u="none" strike="noStrike">
                          <a:solidFill>
                            <a:srgbClr val="000000"/>
                          </a:solidFill>
                          <a:effectLst/>
                          <a:latin typeface="+mj-lt"/>
                        </a:rPr>
                        <a:t>10</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I understand if there are any discounts or no claims bonus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7.65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6.78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8.53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0"/>
                  </a:ext>
                </a:extLst>
              </a:tr>
            </a:tbl>
          </a:graphicData>
        </a:graphic>
      </p:graphicFrame>
      <p:sp>
        <p:nvSpPr>
          <p:cNvPr id="6" name="Google Shape;281;p26">
            <a:extLst>
              <a:ext uri="{FF2B5EF4-FFF2-40B4-BE49-F238E27FC236}">
                <a16:creationId xmlns:a16="http://schemas.microsoft.com/office/drawing/2014/main" id="{6BA30E1E-56C4-493B-8992-B93B1A6F3097}"/>
              </a:ext>
            </a:extLst>
          </p:cNvPr>
          <p:cNvSpPr txBox="1"/>
          <p:nvPr/>
        </p:nvSpPr>
        <p:spPr>
          <a:xfrm>
            <a:off x="-1947" y="6509801"/>
            <a:ext cx="8443493" cy="349849"/>
          </a:xfrm>
          <a:prstGeom prst="rect">
            <a:avLst/>
          </a:prstGeom>
          <a:noFill/>
          <a:ln>
            <a:noFill/>
          </a:ln>
        </p:spPr>
        <p:txBody>
          <a:bodyPr spcFirstLastPara="1" wrap="square" lIns="91425" tIns="45700" rIns="91425" bIns="45700" anchor="t" anchorCtr="0">
            <a:noAutofit/>
          </a:bodyPr>
          <a:lstStyle/>
          <a:p>
            <a:r>
              <a:rPr lang="en-GB" sz="800">
                <a:solidFill>
                  <a:schemeClr val="tx1"/>
                </a:solidFill>
                <a:latin typeface="Arial" panose="020B0604020202020204" pitchFamily="34" charset="0"/>
                <a:ea typeface="Corbel"/>
                <a:cs typeface="Arial" panose="020B0604020202020204" pitchFamily="34" charset="0"/>
                <a:sym typeface="Corbel"/>
              </a:rPr>
              <a:t>Base: Sept 2023 &amp; March 2024 data. </a:t>
            </a:r>
            <a:r>
              <a:rPr lang="en-GB" sz="800">
                <a:latin typeface="Arial" panose="020B0604020202020204" pitchFamily="34" charset="0"/>
                <a:ea typeface="Corbel"/>
                <a:cs typeface="Arial" panose="020B0604020202020204" pitchFamily="34" charset="0"/>
                <a:sym typeface="Corbel"/>
              </a:rPr>
              <a:t>All SMEs that hold at least one (motor, employers’ liability, buildings and/or contents, business interruption) insurance policy/ who have claimed on at least one insurance policy in the last 12 months: 1-5 employees n=324/35*. *Small base, indicative only</a:t>
            </a:r>
          </a:p>
          <a:p>
            <a:endParaRPr lang="en-GB" sz="800">
              <a:latin typeface="Arial" panose="020B0604020202020204" pitchFamily="34" charset="0"/>
              <a:cs typeface="Arial" panose="020B0604020202020204" pitchFamily="34" charset="0"/>
            </a:endParaRPr>
          </a:p>
          <a:p>
            <a:endParaRPr lang="en-GB" sz="800">
              <a:latin typeface="Arial" panose="020B0604020202020204" pitchFamily="34" charset="0"/>
              <a:cs typeface="Arial" panose="020B0604020202020204" pitchFamily="34" charset="0"/>
            </a:endParaRPr>
          </a:p>
          <a:p>
            <a:endParaRPr lang="en-GB" sz="800">
              <a:latin typeface="Arial" panose="020B0604020202020204" pitchFamily="34" charset="0"/>
              <a:cs typeface="Arial" panose="020B0604020202020204" pitchFamily="34" charset="0"/>
            </a:endParaRPr>
          </a:p>
          <a:p>
            <a:endParaRPr lang="en-GB" sz="8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3431852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3" name="TextBox 2"/>
          <p:cNvSpPr txBox="1"/>
          <p:nvPr/>
        </p:nvSpPr>
        <p:spPr>
          <a:xfrm>
            <a:off x="422143" y="289187"/>
            <a:ext cx="11227990" cy="400110"/>
          </a:xfrm>
          <a:prstGeom prst="rect">
            <a:avLst/>
          </a:prstGeom>
          <a:noFill/>
        </p:spPr>
        <p:txBody>
          <a:bodyPr wrap="square" rtlCol="0">
            <a:spAutoFit/>
          </a:bodyPr>
          <a:lstStyle/>
          <a:p>
            <a:r>
              <a:rPr lang="en-GB" sz="2000" b="1">
                <a:solidFill>
                  <a:schemeClr val="bg2"/>
                </a:solidFill>
                <a:latin typeface="Rockwell" panose="02060603020205020403" pitchFamily="18" charset="0"/>
                <a:cs typeface="Calibri Light" panose="020F0302020204030204" pitchFamily="34" charset="0"/>
              </a:rPr>
              <a:t>Top 10 opportunities for SMEs – 6-20 employees </a:t>
            </a:r>
          </a:p>
        </p:txBody>
      </p:sp>
      <p:graphicFrame>
        <p:nvGraphicFramePr>
          <p:cNvPr id="4" name="Table 3"/>
          <p:cNvGraphicFramePr>
            <a:graphicFrameLocks noGrp="1"/>
          </p:cNvGraphicFramePr>
          <p:nvPr>
            <p:extLst>
              <p:ext uri="{D42A27DB-BD31-4B8C-83A1-F6EECF244321}">
                <p14:modId xmlns:p14="http://schemas.microsoft.com/office/powerpoint/2010/main" val="1592384771"/>
              </p:ext>
            </p:extLst>
          </p:nvPr>
        </p:nvGraphicFramePr>
        <p:xfrm>
          <a:off x="1881302" y="1292129"/>
          <a:ext cx="8309671" cy="4797150"/>
        </p:xfrm>
        <a:graphic>
          <a:graphicData uri="http://schemas.openxmlformats.org/drawingml/2006/table">
            <a:tbl>
              <a:tblPr firstRow="1" bandRow="1">
                <a:tableStyleId>{6E62EB93-AAC6-4EBA-99E5-D1D4B1179FDE}</a:tableStyleId>
              </a:tblPr>
              <a:tblGrid>
                <a:gridCol w="597086">
                  <a:extLst>
                    <a:ext uri="{9D8B030D-6E8A-4147-A177-3AD203B41FA5}">
                      <a16:colId xmlns:a16="http://schemas.microsoft.com/office/drawing/2014/main" val="20000"/>
                    </a:ext>
                  </a:extLst>
                </a:gridCol>
                <a:gridCol w="989184">
                  <a:extLst>
                    <a:ext uri="{9D8B030D-6E8A-4147-A177-3AD203B41FA5}">
                      <a16:colId xmlns:a16="http://schemas.microsoft.com/office/drawing/2014/main" val="20001"/>
                    </a:ext>
                  </a:extLst>
                </a:gridCol>
                <a:gridCol w="2568566">
                  <a:extLst>
                    <a:ext uri="{9D8B030D-6E8A-4147-A177-3AD203B41FA5}">
                      <a16:colId xmlns:a16="http://schemas.microsoft.com/office/drawing/2014/main" val="20002"/>
                    </a:ext>
                  </a:extLst>
                </a:gridCol>
                <a:gridCol w="1384945">
                  <a:extLst>
                    <a:ext uri="{9D8B030D-6E8A-4147-A177-3AD203B41FA5}">
                      <a16:colId xmlns:a16="http://schemas.microsoft.com/office/drawing/2014/main" val="20003"/>
                    </a:ext>
                  </a:extLst>
                </a:gridCol>
                <a:gridCol w="1384945">
                  <a:extLst>
                    <a:ext uri="{9D8B030D-6E8A-4147-A177-3AD203B41FA5}">
                      <a16:colId xmlns:a16="http://schemas.microsoft.com/office/drawing/2014/main" val="20004"/>
                    </a:ext>
                  </a:extLst>
                </a:gridCol>
                <a:gridCol w="1384945">
                  <a:extLst>
                    <a:ext uri="{9D8B030D-6E8A-4147-A177-3AD203B41FA5}">
                      <a16:colId xmlns:a16="http://schemas.microsoft.com/office/drawing/2014/main" val="20005"/>
                    </a:ext>
                  </a:extLst>
                </a:gridCol>
              </a:tblGrid>
              <a:tr h="396705">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Statement</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432000">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I knew what I need to do to make a claim</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7.26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5.83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8.69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432000">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I got a discount for staying with the same company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6.86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5.30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8.41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432000">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provider takes my loyalty into account when calculating renewal quotes after I have claimed</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6.62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5.15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8.09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432000">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The policy was explained clearly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7.75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7.52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7.99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432000">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premium doesn't increase because I'm not a new customer anymore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6.56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5.48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7.65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432000">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insurance provider matched a cheaper price from a competitors quote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6.05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4.51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7.60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432000">
                <a:tc>
                  <a:txBody>
                    <a:bodyPr/>
                    <a:lstStyle/>
                    <a:p>
                      <a:pPr algn="ctr" fontAlgn="b"/>
                      <a:r>
                        <a:rPr lang="en-GB" sz="1100" b="0" i="0" u="none" strike="noStrike">
                          <a:solidFill>
                            <a:srgbClr val="000000"/>
                          </a:solidFill>
                          <a:effectLst/>
                          <a:latin typeface="+mj-lt"/>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insurer assessed my risk individually, rather than using generic assumptions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6.84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6.17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7.50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432000">
                <a:tc>
                  <a:txBody>
                    <a:bodyPr/>
                    <a:lstStyle/>
                    <a:p>
                      <a:pPr algn="ctr" fontAlgn="b"/>
                      <a:r>
                        <a:rPr lang="en-GB" sz="1100" b="0" i="0" u="none" strike="noStrike">
                          <a:solidFill>
                            <a:srgbClr val="000000"/>
                          </a:solidFill>
                          <a:effectLst/>
                          <a:latin typeface="+mj-lt"/>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I know the company pays out quickly and worries about paperwork later</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6.76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6.02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7.50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432000">
                <a:tc>
                  <a:txBody>
                    <a:bodyPr/>
                    <a:lstStyle/>
                    <a:p>
                      <a:pPr algn="ctr" fontAlgn="b"/>
                      <a:r>
                        <a:rPr lang="en-GB" sz="1100" b="0" i="0" u="none" strike="noStrike">
                          <a:solidFill>
                            <a:srgbClr val="000000"/>
                          </a:solidFill>
                          <a:effectLst/>
                          <a:latin typeface="+mj-lt"/>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insurer informed me about their claims process before I bought</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6.99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6.55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7.44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r h="432000">
                <a:tc>
                  <a:txBody>
                    <a:bodyPr/>
                    <a:lstStyle/>
                    <a:p>
                      <a:pPr algn="ctr" fontAlgn="b"/>
                      <a:r>
                        <a:rPr lang="en-GB" sz="1100" b="0" i="0" u="none" strike="noStrike">
                          <a:solidFill>
                            <a:srgbClr val="000000"/>
                          </a:solidFill>
                          <a:effectLst/>
                          <a:latin typeface="+mj-lt"/>
                        </a:rPr>
                        <a:t>10</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insurer handled my complaint professionally and fairly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7.17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6.94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7.40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0"/>
                  </a:ext>
                </a:extLst>
              </a:tr>
            </a:tbl>
          </a:graphicData>
        </a:graphic>
      </p:graphicFrame>
      <p:sp>
        <p:nvSpPr>
          <p:cNvPr id="6" name="Google Shape;281;p26">
            <a:extLst>
              <a:ext uri="{FF2B5EF4-FFF2-40B4-BE49-F238E27FC236}">
                <a16:creationId xmlns:a16="http://schemas.microsoft.com/office/drawing/2014/main" id="{6BA30E1E-56C4-493B-8992-B93B1A6F3097}"/>
              </a:ext>
            </a:extLst>
          </p:cNvPr>
          <p:cNvSpPr txBox="1"/>
          <p:nvPr/>
        </p:nvSpPr>
        <p:spPr>
          <a:xfrm>
            <a:off x="-1947" y="6509801"/>
            <a:ext cx="8443493" cy="349849"/>
          </a:xfrm>
          <a:prstGeom prst="rect">
            <a:avLst/>
          </a:prstGeom>
          <a:noFill/>
          <a:ln>
            <a:noFill/>
          </a:ln>
        </p:spPr>
        <p:txBody>
          <a:bodyPr spcFirstLastPara="1" wrap="square" lIns="91425" tIns="45700" rIns="91425" bIns="45700" anchor="t" anchorCtr="0">
            <a:noAutofit/>
          </a:bodyPr>
          <a:lstStyle/>
          <a:p>
            <a:r>
              <a:rPr lang="en-GB" sz="800">
                <a:solidFill>
                  <a:schemeClr val="tx1"/>
                </a:solidFill>
                <a:latin typeface="Arial" panose="020B0604020202020204" pitchFamily="34" charset="0"/>
                <a:ea typeface="Corbel"/>
                <a:cs typeface="Arial" panose="020B0604020202020204" pitchFamily="34" charset="0"/>
                <a:sym typeface="Corbel"/>
              </a:rPr>
              <a:t>Base: Sept 2023 &amp; March 2024 data. </a:t>
            </a:r>
            <a:r>
              <a:rPr lang="en-GB" sz="800">
                <a:latin typeface="Arial" panose="020B0604020202020204" pitchFamily="34" charset="0"/>
                <a:ea typeface="Corbel"/>
                <a:cs typeface="Arial" panose="020B0604020202020204" pitchFamily="34" charset="0"/>
                <a:sym typeface="Corbel"/>
              </a:rPr>
              <a:t>All SMEs that hold at least one (motor, employers’ liability, buildings and/or contents, business interruption) insurance policy/ who have claimed on at least one insurance policy in the last 12 months:  6-20 employees n=512/147</a:t>
            </a:r>
            <a:endParaRPr lang="en-GB" sz="800">
              <a:latin typeface="Arial" panose="020B0604020202020204" pitchFamily="34" charset="0"/>
              <a:cs typeface="Arial" panose="020B0604020202020204" pitchFamily="34" charset="0"/>
            </a:endParaRPr>
          </a:p>
          <a:p>
            <a:endParaRPr lang="en-GB" sz="800">
              <a:latin typeface="Arial" panose="020B0604020202020204" pitchFamily="34" charset="0"/>
              <a:cs typeface="Arial" panose="020B0604020202020204" pitchFamily="34" charset="0"/>
            </a:endParaRPr>
          </a:p>
          <a:p>
            <a:endParaRPr lang="en-GB" sz="8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48322774"/>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3" name="TextBox 2"/>
          <p:cNvSpPr txBox="1"/>
          <p:nvPr/>
        </p:nvSpPr>
        <p:spPr>
          <a:xfrm>
            <a:off x="422143" y="289187"/>
            <a:ext cx="11227990" cy="400110"/>
          </a:xfrm>
          <a:prstGeom prst="rect">
            <a:avLst/>
          </a:prstGeom>
          <a:noFill/>
        </p:spPr>
        <p:txBody>
          <a:bodyPr wrap="square" rtlCol="0">
            <a:spAutoFit/>
          </a:bodyPr>
          <a:lstStyle/>
          <a:p>
            <a:r>
              <a:rPr lang="en-GB" sz="2000" b="1">
                <a:solidFill>
                  <a:schemeClr val="bg2"/>
                </a:solidFill>
                <a:latin typeface="Rockwell" panose="02060603020205020403" pitchFamily="18" charset="0"/>
                <a:cs typeface="Calibri Light" panose="020F0302020204030204" pitchFamily="34" charset="0"/>
              </a:rPr>
              <a:t>Top 10 opportunities for SMEs – More than 20 employees </a:t>
            </a:r>
          </a:p>
        </p:txBody>
      </p:sp>
      <p:graphicFrame>
        <p:nvGraphicFramePr>
          <p:cNvPr id="4" name="Table 3"/>
          <p:cNvGraphicFramePr>
            <a:graphicFrameLocks noGrp="1"/>
          </p:cNvGraphicFramePr>
          <p:nvPr>
            <p:extLst>
              <p:ext uri="{D42A27DB-BD31-4B8C-83A1-F6EECF244321}">
                <p14:modId xmlns:p14="http://schemas.microsoft.com/office/powerpoint/2010/main" val="3101575712"/>
              </p:ext>
            </p:extLst>
          </p:nvPr>
        </p:nvGraphicFramePr>
        <p:xfrm>
          <a:off x="1881302" y="1196174"/>
          <a:ext cx="8309671" cy="4958040"/>
        </p:xfrm>
        <a:graphic>
          <a:graphicData uri="http://schemas.openxmlformats.org/drawingml/2006/table">
            <a:tbl>
              <a:tblPr firstRow="1" bandRow="1">
                <a:tableStyleId>{6E62EB93-AAC6-4EBA-99E5-D1D4B1179FDE}</a:tableStyleId>
              </a:tblPr>
              <a:tblGrid>
                <a:gridCol w="597086">
                  <a:extLst>
                    <a:ext uri="{9D8B030D-6E8A-4147-A177-3AD203B41FA5}">
                      <a16:colId xmlns:a16="http://schemas.microsoft.com/office/drawing/2014/main" val="20000"/>
                    </a:ext>
                  </a:extLst>
                </a:gridCol>
                <a:gridCol w="989184">
                  <a:extLst>
                    <a:ext uri="{9D8B030D-6E8A-4147-A177-3AD203B41FA5}">
                      <a16:colId xmlns:a16="http://schemas.microsoft.com/office/drawing/2014/main" val="20001"/>
                    </a:ext>
                  </a:extLst>
                </a:gridCol>
                <a:gridCol w="2568566">
                  <a:extLst>
                    <a:ext uri="{9D8B030D-6E8A-4147-A177-3AD203B41FA5}">
                      <a16:colId xmlns:a16="http://schemas.microsoft.com/office/drawing/2014/main" val="20002"/>
                    </a:ext>
                  </a:extLst>
                </a:gridCol>
                <a:gridCol w="1384945">
                  <a:extLst>
                    <a:ext uri="{9D8B030D-6E8A-4147-A177-3AD203B41FA5}">
                      <a16:colId xmlns:a16="http://schemas.microsoft.com/office/drawing/2014/main" val="20003"/>
                    </a:ext>
                  </a:extLst>
                </a:gridCol>
                <a:gridCol w="1384945">
                  <a:extLst>
                    <a:ext uri="{9D8B030D-6E8A-4147-A177-3AD203B41FA5}">
                      <a16:colId xmlns:a16="http://schemas.microsoft.com/office/drawing/2014/main" val="20004"/>
                    </a:ext>
                  </a:extLst>
                </a:gridCol>
                <a:gridCol w="1384945">
                  <a:extLst>
                    <a:ext uri="{9D8B030D-6E8A-4147-A177-3AD203B41FA5}">
                      <a16:colId xmlns:a16="http://schemas.microsoft.com/office/drawing/2014/main" val="20005"/>
                    </a:ext>
                  </a:extLst>
                </a:gridCol>
              </a:tblGrid>
              <a:tr h="396705">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Statement</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432000">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insurance company did not try to avoid paying out</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7.60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6.55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8.66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432000">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Repairs or replacement items were completed/ delivered at a time that suited me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7.96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7.38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8.55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432000">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provider takes my loyalty into account when calculating renewal quotes after I have claimed</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7.41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6.38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8.44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432000">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I had a choice in how the company settled the claim (e.g. financial settlement, repair or replacement)</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7.07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5.76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8.37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432000">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I can get through to the insurance company quickly at any time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7.60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6.91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8.30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432000">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I knew what I need to do to make a claim</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7.84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7.48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8.20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432000">
                <a:tc>
                  <a:txBody>
                    <a:bodyPr/>
                    <a:lstStyle/>
                    <a:p>
                      <a:pPr algn="ctr" fontAlgn="b"/>
                      <a:r>
                        <a:rPr lang="en-GB" sz="1100" b="0" i="0" u="none" strike="noStrike">
                          <a:solidFill>
                            <a:srgbClr val="000000"/>
                          </a:solidFill>
                          <a:effectLst/>
                          <a:latin typeface="+mj-lt"/>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insurer provided effective assistance/ advice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7.66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7.15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8.18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432000">
                <a:tc>
                  <a:txBody>
                    <a:bodyPr/>
                    <a:lstStyle/>
                    <a:p>
                      <a:pPr algn="ctr" fontAlgn="b"/>
                      <a:r>
                        <a:rPr lang="en-GB" sz="1100" b="0" i="0" u="none" strike="noStrike">
                          <a:solidFill>
                            <a:srgbClr val="000000"/>
                          </a:solidFill>
                          <a:effectLst/>
                          <a:latin typeface="+mj-lt"/>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I know what the policy covers and excludes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8.16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8.23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8.09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432000">
                <a:tc>
                  <a:txBody>
                    <a:bodyPr/>
                    <a:lstStyle/>
                    <a:p>
                      <a:pPr algn="ctr" fontAlgn="b"/>
                      <a:r>
                        <a:rPr lang="en-GB" sz="1100" b="0" i="0" u="none" strike="noStrike">
                          <a:solidFill>
                            <a:srgbClr val="000000"/>
                          </a:solidFill>
                          <a:effectLst/>
                          <a:latin typeface="+mj-lt"/>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insurer informed me about their claims process before I bought</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7.64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7.18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8.09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r h="432000">
                <a:tc>
                  <a:txBody>
                    <a:bodyPr/>
                    <a:lstStyle/>
                    <a:p>
                      <a:pPr algn="ctr" fontAlgn="b"/>
                      <a:r>
                        <a:rPr lang="en-GB" sz="1100" b="0" i="0" u="none" strike="noStrike">
                          <a:solidFill>
                            <a:srgbClr val="000000"/>
                          </a:solidFill>
                          <a:effectLst/>
                          <a:latin typeface="+mj-lt"/>
                        </a:rPr>
                        <a:t>10</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insurance provider matched a cheaper price from a competitors quote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6.78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5.49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8.06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0"/>
                  </a:ext>
                </a:extLst>
              </a:tr>
            </a:tbl>
          </a:graphicData>
        </a:graphic>
      </p:graphicFrame>
      <p:sp>
        <p:nvSpPr>
          <p:cNvPr id="6" name="Google Shape;281;p26">
            <a:extLst>
              <a:ext uri="{FF2B5EF4-FFF2-40B4-BE49-F238E27FC236}">
                <a16:creationId xmlns:a16="http://schemas.microsoft.com/office/drawing/2014/main" id="{6BA30E1E-56C4-493B-8992-B93B1A6F3097}"/>
              </a:ext>
            </a:extLst>
          </p:cNvPr>
          <p:cNvSpPr txBox="1"/>
          <p:nvPr/>
        </p:nvSpPr>
        <p:spPr>
          <a:xfrm>
            <a:off x="-1947" y="6509801"/>
            <a:ext cx="8443493" cy="349849"/>
          </a:xfrm>
          <a:prstGeom prst="rect">
            <a:avLst/>
          </a:prstGeom>
          <a:noFill/>
          <a:ln>
            <a:noFill/>
          </a:ln>
        </p:spPr>
        <p:txBody>
          <a:bodyPr spcFirstLastPara="1" wrap="square" lIns="91425" tIns="45700" rIns="91425" bIns="45700" anchor="t" anchorCtr="0">
            <a:noAutofit/>
          </a:bodyPr>
          <a:lstStyle/>
          <a:p>
            <a:r>
              <a:rPr lang="en-GB" sz="800">
                <a:solidFill>
                  <a:schemeClr val="tx1"/>
                </a:solidFill>
                <a:latin typeface="Arial" panose="020B0604020202020204" pitchFamily="34" charset="0"/>
                <a:ea typeface="Corbel"/>
                <a:cs typeface="Arial" panose="020B0604020202020204" pitchFamily="34" charset="0"/>
                <a:sym typeface="Corbel"/>
              </a:rPr>
              <a:t>Base: Sept 2023 &amp; March 2024 data. </a:t>
            </a:r>
            <a:r>
              <a:rPr lang="en-GB" sz="800">
                <a:latin typeface="Arial" panose="020B0604020202020204" pitchFamily="34" charset="0"/>
                <a:ea typeface="Corbel"/>
                <a:cs typeface="Arial" panose="020B0604020202020204" pitchFamily="34" charset="0"/>
                <a:sym typeface="Corbel"/>
              </a:rPr>
              <a:t>All SMEs that hold at least one (motor, employers’ liability, buildings and/or contents, business interruption) insurance policy/ who have claimed on at least one insurance policy in the last 12 months:  More than 20 employees n=664/171</a:t>
            </a:r>
            <a:endParaRPr lang="en-GB" sz="800">
              <a:latin typeface="Arial" panose="020B0604020202020204" pitchFamily="34" charset="0"/>
              <a:cs typeface="Arial" panose="020B0604020202020204" pitchFamily="34" charset="0"/>
            </a:endParaRPr>
          </a:p>
          <a:p>
            <a:endParaRPr lang="en-GB" sz="800">
              <a:latin typeface="Arial" panose="020B0604020202020204" pitchFamily="34" charset="0"/>
              <a:cs typeface="Arial" panose="020B0604020202020204" pitchFamily="34" charset="0"/>
            </a:endParaRPr>
          </a:p>
          <a:p>
            <a:endParaRPr lang="en-GB" sz="800">
              <a:latin typeface="Arial" panose="020B0604020202020204" pitchFamily="34" charset="0"/>
              <a:cs typeface="Arial" panose="020B0604020202020204" pitchFamily="34" charset="0"/>
            </a:endParaRPr>
          </a:p>
          <a:p>
            <a:endParaRPr lang="en-GB" sz="8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2673454"/>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10" name="Google Shape;281;p26">
            <a:extLst>
              <a:ext uri="{FF2B5EF4-FFF2-40B4-BE49-F238E27FC236}">
                <a16:creationId xmlns:a16="http://schemas.microsoft.com/office/drawing/2014/main" id="{6BA30E1E-56C4-493B-8992-B93B1A6F3097}"/>
              </a:ext>
            </a:extLst>
          </p:cNvPr>
          <p:cNvSpPr txBox="1"/>
          <p:nvPr/>
        </p:nvSpPr>
        <p:spPr>
          <a:xfrm>
            <a:off x="0" y="6533555"/>
            <a:ext cx="10167042" cy="381848"/>
          </a:xfrm>
          <a:prstGeom prst="rect">
            <a:avLst/>
          </a:prstGeom>
          <a:noFill/>
          <a:ln>
            <a:noFill/>
          </a:ln>
        </p:spPr>
        <p:txBody>
          <a:bodyPr spcFirstLastPara="1" wrap="square" lIns="91425" tIns="45700" rIns="91425" bIns="45700" anchor="t" anchorCtr="0">
            <a:noAutofit/>
          </a:bodyPr>
          <a:lstStyle/>
          <a:p>
            <a:r>
              <a:rPr lang="en-GB" sz="800">
                <a:solidFill>
                  <a:schemeClr val="tx1"/>
                </a:solidFill>
                <a:latin typeface="Arial" panose="020B0604020202020204" pitchFamily="34" charset="0"/>
                <a:ea typeface="Corbel"/>
                <a:cs typeface="Arial" panose="020B0604020202020204" pitchFamily="34" charset="0"/>
                <a:sym typeface="Corbel"/>
              </a:rPr>
              <a:t>Base: Sept 2023 &amp; March 2024 data. All SMEs that hold at least one (</a:t>
            </a:r>
            <a:r>
              <a:rPr lang="en-GB" sz="800">
                <a:latin typeface="Arial" panose="020B0604020202020204" pitchFamily="34" charset="0"/>
                <a:ea typeface="Corbel"/>
                <a:cs typeface="Arial" panose="020B0604020202020204" pitchFamily="34" charset="0"/>
                <a:sym typeface="Corbel"/>
              </a:rPr>
              <a:t>motor, employers’ liability, buildings and/or contents, business interruption</a:t>
            </a:r>
            <a:r>
              <a:rPr lang="en-GB" sz="800">
                <a:solidFill>
                  <a:schemeClr val="tx1"/>
                </a:solidFill>
                <a:latin typeface="Arial" panose="020B0604020202020204" pitchFamily="34" charset="0"/>
                <a:ea typeface="Corbel"/>
                <a:cs typeface="Arial" panose="020B0604020202020204" pitchFamily="34" charset="0"/>
                <a:sym typeface="Corbel"/>
              </a:rPr>
              <a:t>) insurance policy: Motor n=335, Employers’ Liability n=400, Buildings and/or Contents n=465, Business interruption n=300.</a:t>
            </a:r>
            <a:r>
              <a:rPr lang="en-GB" sz="800">
                <a:latin typeface="Arial" panose="020B0604020202020204" pitchFamily="34" charset="0"/>
                <a:ea typeface="Corbel"/>
                <a:cs typeface="Arial" panose="020B0604020202020204" pitchFamily="34" charset="0"/>
                <a:sym typeface="Corbel"/>
              </a:rPr>
              <a:t> Note: If more than one different policies were selected, participants were randomly assigned to answer performance questions for one of the policies only.  </a:t>
            </a:r>
            <a:endParaRPr lang="en-GB" sz="800">
              <a:latin typeface="Arial" panose="020B0604020202020204" pitchFamily="34" charset="0"/>
              <a:cs typeface="Arial" panose="020B0604020202020204" pitchFamily="34" charset="0"/>
            </a:endParaRPr>
          </a:p>
        </p:txBody>
      </p:sp>
      <p:sp>
        <p:nvSpPr>
          <p:cNvPr id="3" name="TextBox 2"/>
          <p:cNvSpPr txBox="1"/>
          <p:nvPr/>
        </p:nvSpPr>
        <p:spPr>
          <a:xfrm>
            <a:off x="415504" y="146243"/>
            <a:ext cx="11227990" cy="400110"/>
          </a:xfrm>
          <a:prstGeom prst="rect">
            <a:avLst/>
          </a:prstGeom>
          <a:noFill/>
        </p:spPr>
        <p:txBody>
          <a:bodyPr wrap="square" rtlCol="0">
            <a:spAutoFit/>
          </a:bodyPr>
          <a:lstStyle/>
          <a:p>
            <a:r>
              <a:rPr lang="en-GB" sz="2000" b="1">
                <a:solidFill>
                  <a:schemeClr val="bg2"/>
                </a:solidFill>
                <a:latin typeface="Rockwell" panose="02060603020205020403" pitchFamily="18" charset="0"/>
                <a:cs typeface="Calibri Light" panose="020F0302020204030204" pitchFamily="34" charset="0"/>
              </a:rPr>
              <a:t>Theme scores for SMEs – policy type held</a:t>
            </a:r>
          </a:p>
        </p:txBody>
      </p:sp>
      <p:graphicFrame>
        <p:nvGraphicFramePr>
          <p:cNvPr id="4" name="Table 3"/>
          <p:cNvGraphicFramePr>
            <a:graphicFrameLocks noGrp="1"/>
          </p:cNvGraphicFramePr>
          <p:nvPr>
            <p:extLst>
              <p:ext uri="{D42A27DB-BD31-4B8C-83A1-F6EECF244321}">
                <p14:modId xmlns:p14="http://schemas.microsoft.com/office/powerpoint/2010/main" val="1708591092"/>
              </p:ext>
            </p:extLst>
          </p:nvPr>
        </p:nvGraphicFramePr>
        <p:xfrm>
          <a:off x="415504" y="1008569"/>
          <a:ext cx="3764849" cy="2765638"/>
        </p:xfrm>
        <a:graphic>
          <a:graphicData uri="http://schemas.openxmlformats.org/drawingml/2006/table">
            <a:tbl>
              <a:tblPr firstRow="1" bandRow="1">
                <a:tableStyleId>{6E62EB93-AAC6-4EBA-99E5-D1D4B1179FDE}</a:tableStyleId>
              </a:tblPr>
              <a:tblGrid>
                <a:gridCol w="345501">
                  <a:extLst>
                    <a:ext uri="{9D8B030D-6E8A-4147-A177-3AD203B41FA5}">
                      <a16:colId xmlns:a16="http://schemas.microsoft.com/office/drawing/2014/main" val="20000"/>
                    </a:ext>
                  </a:extLst>
                </a:gridCol>
                <a:gridCol w="835378">
                  <a:extLst>
                    <a:ext uri="{9D8B030D-6E8A-4147-A177-3AD203B41FA5}">
                      <a16:colId xmlns:a16="http://schemas.microsoft.com/office/drawing/2014/main" val="20001"/>
                    </a:ext>
                  </a:extLst>
                </a:gridCol>
                <a:gridCol w="869245">
                  <a:extLst>
                    <a:ext uri="{9D8B030D-6E8A-4147-A177-3AD203B41FA5}">
                      <a16:colId xmlns:a16="http://schemas.microsoft.com/office/drawing/2014/main" val="20002"/>
                    </a:ext>
                  </a:extLst>
                </a:gridCol>
                <a:gridCol w="876991">
                  <a:extLst>
                    <a:ext uri="{9D8B030D-6E8A-4147-A177-3AD203B41FA5}">
                      <a16:colId xmlns:a16="http://schemas.microsoft.com/office/drawing/2014/main" val="20003"/>
                    </a:ext>
                  </a:extLst>
                </a:gridCol>
                <a:gridCol w="837734">
                  <a:extLst>
                    <a:ext uri="{9D8B030D-6E8A-4147-A177-3AD203B41FA5}">
                      <a16:colId xmlns:a16="http://schemas.microsoft.com/office/drawing/2014/main" val="20004"/>
                    </a:ext>
                  </a:extLst>
                </a:gridCol>
              </a:tblGrid>
              <a:tr h="398744">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393630">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cs typeface="Arial"/>
                          <a:sym typeface="Arial"/>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cs typeface="Arial"/>
                          <a:sym typeface="Arial"/>
                        </a:rPr>
                        <a:t>7.10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cs typeface="Arial"/>
                          <a:sym typeface="Arial"/>
                        </a:rPr>
                        <a:t>6.85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cs typeface="Arial"/>
                          <a:sym typeface="Arial"/>
                        </a:rPr>
                        <a:t>7.36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393630">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cs typeface="Arial"/>
                          <a:sym typeface="Arial"/>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cs typeface="Arial"/>
                          <a:sym typeface="Arial"/>
                        </a:rPr>
                        <a:t>6.06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cs typeface="Arial"/>
                          <a:sym typeface="Arial"/>
                        </a:rPr>
                        <a:t>5.15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cs typeface="Arial"/>
                          <a:sym typeface="Arial"/>
                        </a:rPr>
                        <a:t>6.96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393630">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cs typeface="Arial"/>
                          <a:sym typeface="Arial"/>
                        </a:rPr>
                        <a:t>Protection</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cs typeface="Arial"/>
                          <a:sym typeface="Arial"/>
                        </a:rPr>
                        <a:t>6.51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cs typeface="Arial"/>
                          <a:sym typeface="Arial"/>
                        </a:rPr>
                        <a:t>6.63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cs typeface="Arial"/>
                          <a:sym typeface="Arial"/>
                        </a:rPr>
                        <a:t>6.39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393630">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cs typeface="Arial"/>
                          <a:sym typeface="Arial"/>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cs typeface="Arial"/>
                          <a:sym typeface="Arial"/>
                        </a:rPr>
                        <a:t>6.62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cs typeface="Arial"/>
                          <a:sym typeface="Arial"/>
                        </a:rPr>
                        <a:t>7.10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cs typeface="Arial"/>
                          <a:sym typeface="Arial"/>
                        </a:rPr>
                        <a:t>6.14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393630">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cs typeface="Arial"/>
                          <a:sym typeface="Arial"/>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cs typeface="Arial"/>
                          <a:sym typeface="Arial"/>
                        </a:rPr>
                        <a:t>5.76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cs typeface="Arial"/>
                          <a:sym typeface="Arial"/>
                        </a:rPr>
                        <a:t>5.56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cs typeface="Arial"/>
                          <a:sym typeface="Arial"/>
                        </a:rPr>
                        <a:t>5.96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398744">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cs typeface="Arial"/>
                          <a:sym typeface="Arial"/>
                        </a:rPr>
                        <a:t>Relationship</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cs typeface="Arial"/>
                          <a:sym typeface="Arial"/>
                        </a:rPr>
                        <a:t>5.20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cs typeface="Arial"/>
                          <a:sym typeface="Arial"/>
                        </a:rPr>
                        <a:t>5.24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cs typeface="Arial"/>
                          <a:sym typeface="Arial"/>
                        </a:rPr>
                        <a:t>5.16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bl>
          </a:graphicData>
        </a:graphic>
      </p:graphicFrame>
      <p:sp>
        <p:nvSpPr>
          <p:cNvPr id="2" name="TextBox 1"/>
          <p:cNvSpPr txBox="1"/>
          <p:nvPr/>
        </p:nvSpPr>
        <p:spPr>
          <a:xfrm>
            <a:off x="2061430" y="646704"/>
            <a:ext cx="1890888" cy="307777"/>
          </a:xfrm>
          <a:prstGeom prst="rect">
            <a:avLst/>
          </a:prstGeom>
          <a:noFill/>
        </p:spPr>
        <p:txBody>
          <a:bodyPr wrap="square" rtlCol="0">
            <a:spAutoFit/>
          </a:bodyPr>
          <a:lstStyle/>
          <a:p>
            <a:r>
              <a:rPr lang="en-GB" b="1">
                <a:solidFill>
                  <a:srgbClr val="008265"/>
                </a:solidFill>
              </a:rPr>
              <a:t>Motor</a:t>
            </a:r>
          </a:p>
        </p:txBody>
      </p:sp>
      <p:sp>
        <p:nvSpPr>
          <p:cNvPr id="8" name="TextBox 7"/>
          <p:cNvSpPr txBox="1"/>
          <p:nvPr/>
        </p:nvSpPr>
        <p:spPr>
          <a:xfrm>
            <a:off x="9132381" y="626373"/>
            <a:ext cx="1890888" cy="307777"/>
          </a:xfrm>
          <a:prstGeom prst="rect">
            <a:avLst/>
          </a:prstGeom>
          <a:noFill/>
        </p:spPr>
        <p:txBody>
          <a:bodyPr wrap="square" rtlCol="0">
            <a:spAutoFit/>
          </a:bodyPr>
          <a:lstStyle/>
          <a:p>
            <a:r>
              <a:rPr lang="en-GB" b="1">
                <a:solidFill>
                  <a:srgbClr val="008265"/>
                </a:solidFill>
              </a:rPr>
              <a:t>Buildings/ Contents</a:t>
            </a:r>
          </a:p>
        </p:txBody>
      </p:sp>
      <p:graphicFrame>
        <p:nvGraphicFramePr>
          <p:cNvPr id="12" name="Table 11"/>
          <p:cNvGraphicFramePr>
            <a:graphicFrameLocks noGrp="1"/>
          </p:cNvGraphicFramePr>
          <p:nvPr>
            <p:extLst>
              <p:ext uri="{D42A27DB-BD31-4B8C-83A1-F6EECF244321}">
                <p14:modId xmlns:p14="http://schemas.microsoft.com/office/powerpoint/2010/main" val="696006151"/>
              </p:ext>
            </p:extLst>
          </p:nvPr>
        </p:nvGraphicFramePr>
        <p:xfrm>
          <a:off x="4250904" y="1008567"/>
          <a:ext cx="3764849" cy="2765638"/>
        </p:xfrm>
        <a:graphic>
          <a:graphicData uri="http://schemas.openxmlformats.org/drawingml/2006/table">
            <a:tbl>
              <a:tblPr firstRow="1" bandRow="1">
                <a:tableStyleId>{6E62EB93-AAC6-4EBA-99E5-D1D4B1179FDE}</a:tableStyleId>
              </a:tblPr>
              <a:tblGrid>
                <a:gridCol w="370901">
                  <a:extLst>
                    <a:ext uri="{9D8B030D-6E8A-4147-A177-3AD203B41FA5}">
                      <a16:colId xmlns:a16="http://schemas.microsoft.com/office/drawing/2014/main" val="20000"/>
                    </a:ext>
                  </a:extLst>
                </a:gridCol>
                <a:gridCol w="852312">
                  <a:extLst>
                    <a:ext uri="{9D8B030D-6E8A-4147-A177-3AD203B41FA5}">
                      <a16:colId xmlns:a16="http://schemas.microsoft.com/office/drawing/2014/main" val="20001"/>
                    </a:ext>
                  </a:extLst>
                </a:gridCol>
                <a:gridCol w="824088">
                  <a:extLst>
                    <a:ext uri="{9D8B030D-6E8A-4147-A177-3AD203B41FA5}">
                      <a16:colId xmlns:a16="http://schemas.microsoft.com/office/drawing/2014/main" val="20002"/>
                    </a:ext>
                  </a:extLst>
                </a:gridCol>
                <a:gridCol w="879814">
                  <a:extLst>
                    <a:ext uri="{9D8B030D-6E8A-4147-A177-3AD203B41FA5}">
                      <a16:colId xmlns:a16="http://schemas.microsoft.com/office/drawing/2014/main" val="20003"/>
                    </a:ext>
                  </a:extLst>
                </a:gridCol>
                <a:gridCol w="837734">
                  <a:extLst>
                    <a:ext uri="{9D8B030D-6E8A-4147-A177-3AD203B41FA5}">
                      <a16:colId xmlns:a16="http://schemas.microsoft.com/office/drawing/2014/main" val="20004"/>
                    </a:ext>
                  </a:extLst>
                </a:gridCol>
              </a:tblGrid>
              <a:tr h="398744">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393630">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cs typeface="Arial"/>
                          <a:sym typeface="Arial"/>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cs typeface="Arial"/>
                          <a:sym typeface="Arial"/>
                        </a:rPr>
                        <a:t>6.46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cs typeface="Arial"/>
                          <a:sym typeface="Arial"/>
                        </a:rPr>
                        <a:t>5.12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cs typeface="Arial"/>
                          <a:sym typeface="Arial"/>
                        </a:rPr>
                        <a:t>7.80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393630">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cs typeface="Arial"/>
                          <a:sym typeface="Arial"/>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cs typeface="Arial"/>
                          <a:sym typeface="Arial"/>
                        </a:rPr>
                        <a:t>6.94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cs typeface="Arial"/>
                          <a:sym typeface="Arial"/>
                        </a:rPr>
                        <a:t>6.51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cs typeface="Arial"/>
                          <a:sym typeface="Arial"/>
                        </a:rPr>
                        <a:t>7.37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393630">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cs typeface="Arial"/>
                          <a:sym typeface="Arial"/>
                        </a:rPr>
                        <a:t>Protection</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cs typeface="Arial"/>
                          <a:sym typeface="Arial"/>
                        </a:rPr>
                        <a:t>6.78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cs typeface="Arial"/>
                          <a:sym typeface="Arial"/>
                        </a:rPr>
                        <a:t>6.58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cs typeface="Arial"/>
                          <a:sym typeface="Arial"/>
                        </a:rPr>
                        <a:t>6.98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393630">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cs typeface="Arial"/>
                          <a:sym typeface="Arial"/>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cs typeface="Arial"/>
                          <a:sym typeface="Arial"/>
                        </a:rPr>
                        <a:t>6.83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cs typeface="Arial"/>
                          <a:sym typeface="Arial"/>
                        </a:rPr>
                        <a:t>6.90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cs typeface="Arial"/>
                          <a:sym typeface="Arial"/>
                        </a:rPr>
                        <a:t>6.77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393630">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cs typeface="Arial"/>
                          <a:sym typeface="Arial"/>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cs typeface="Arial"/>
                          <a:sym typeface="Arial"/>
                        </a:rPr>
                        <a:t>5.45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cs typeface="Arial"/>
                          <a:sym typeface="Arial"/>
                        </a:rPr>
                        <a:t>4.85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cs typeface="Arial"/>
                          <a:sym typeface="Arial"/>
                        </a:rPr>
                        <a:t>6.04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398744">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cs typeface="Arial"/>
                          <a:sym typeface="Arial"/>
                        </a:rPr>
                        <a:t>Relationship</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cs typeface="Arial"/>
                          <a:sym typeface="Arial"/>
                        </a:rPr>
                        <a:t>5.01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cs typeface="Arial"/>
                          <a:sym typeface="Arial"/>
                        </a:rPr>
                        <a:t>4.49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cs typeface="Arial"/>
                          <a:sym typeface="Arial"/>
                        </a:rPr>
                        <a:t>5.53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3597957801"/>
              </p:ext>
            </p:extLst>
          </p:nvPr>
        </p:nvGraphicFramePr>
        <p:xfrm>
          <a:off x="8086304" y="1008567"/>
          <a:ext cx="3764849" cy="2765638"/>
        </p:xfrm>
        <a:graphic>
          <a:graphicData uri="http://schemas.openxmlformats.org/drawingml/2006/table">
            <a:tbl>
              <a:tblPr firstRow="1" bandRow="1">
                <a:tableStyleId>{6E62EB93-AAC6-4EBA-99E5-D1D4B1179FDE}</a:tableStyleId>
              </a:tblPr>
              <a:tblGrid>
                <a:gridCol w="413913">
                  <a:extLst>
                    <a:ext uri="{9D8B030D-6E8A-4147-A177-3AD203B41FA5}">
                      <a16:colId xmlns:a16="http://schemas.microsoft.com/office/drawing/2014/main" val="20000"/>
                    </a:ext>
                  </a:extLst>
                </a:gridCol>
                <a:gridCol w="837734">
                  <a:extLst>
                    <a:ext uri="{9D8B030D-6E8A-4147-A177-3AD203B41FA5}">
                      <a16:colId xmlns:a16="http://schemas.microsoft.com/office/drawing/2014/main" val="20001"/>
                    </a:ext>
                  </a:extLst>
                </a:gridCol>
                <a:gridCol w="804121">
                  <a:extLst>
                    <a:ext uri="{9D8B030D-6E8A-4147-A177-3AD203B41FA5}">
                      <a16:colId xmlns:a16="http://schemas.microsoft.com/office/drawing/2014/main" val="20002"/>
                    </a:ext>
                  </a:extLst>
                </a:gridCol>
                <a:gridCol w="871347">
                  <a:extLst>
                    <a:ext uri="{9D8B030D-6E8A-4147-A177-3AD203B41FA5}">
                      <a16:colId xmlns:a16="http://schemas.microsoft.com/office/drawing/2014/main" val="20003"/>
                    </a:ext>
                  </a:extLst>
                </a:gridCol>
                <a:gridCol w="837734">
                  <a:extLst>
                    <a:ext uri="{9D8B030D-6E8A-4147-A177-3AD203B41FA5}">
                      <a16:colId xmlns:a16="http://schemas.microsoft.com/office/drawing/2014/main" val="20004"/>
                    </a:ext>
                  </a:extLst>
                </a:gridCol>
              </a:tblGrid>
              <a:tr h="398744">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393630">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cs typeface="Arial"/>
                          <a:sym typeface="Arial"/>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cs typeface="Arial"/>
                          <a:sym typeface="Arial"/>
                        </a:rPr>
                        <a:t>6.99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cs typeface="Arial"/>
                          <a:sym typeface="Arial"/>
                        </a:rPr>
                        <a:t>6.67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cs typeface="Arial"/>
                          <a:sym typeface="Arial"/>
                        </a:rPr>
                        <a:t>7.32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393630">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cs typeface="Arial"/>
                          <a:sym typeface="Arial"/>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cs typeface="Arial"/>
                          <a:sym typeface="Arial"/>
                        </a:rPr>
                        <a:t>6.23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cs typeface="Arial"/>
                          <a:sym typeface="Arial"/>
                        </a:rPr>
                        <a:t>5.23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cs typeface="Arial"/>
                          <a:sym typeface="Arial"/>
                        </a:rPr>
                        <a:t>7.23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393630">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cs typeface="Arial"/>
                          <a:sym typeface="Arial"/>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cs typeface="Arial"/>
                          <a:sym typeface="Arial"/>
                        </a:rPr>
                        <a:t>6.60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cs typeface="Arial"/>
                          <a:sym typeface="Arial"/>
                        </a:rPr>
                        <a:t>6.68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cs typeface="Arial"/>
                          <a:sym typeface="Arial"/>
                        </a:rPr>
                        <a:t>6.53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393630">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cs typeface="Arial"/>
                          <a:sym typeface="Arial"/>
                        </a:rPr>
                        <a:t>Protection</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cs typeface="Arial"/>
                          <a:sym typeface="Arial"/>
                        </a:rPr>
                        <a:t>6.47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cs typeface="Arial"/>
                          <a:sym typeface="Arial"/>
                        </a:rPr>
                        <a:t>6.70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cs typeface="Arial"/>
                          <a:sym typeface="Arial"/>
                        </a:rPr>
                        <a:t>6.25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393630">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cs typeface="Arial"/>
                          <a:sym typeface="Arial"/>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cs typeface="Arial"/>
                          <a:sym typeface="Arial"/>
                        </a:rPr>
                        <a:t>5.45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cs typeface="Arial"/>
                          <a:sym typeface="Arial"/>
                        </a:rPr>
                        <a:t>5.03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cs typeface="Arial"/>
                          <a:sym typeface="Arial"/>
                        </a:rPr>
                        <a:t>5.87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398744">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cs typeface="Arial"/>
                          <a:sym typeface="Arial"/>
                        </a:rPr>
                        <a:t>Relationship</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cs typeface="Arial"/>
                          <a:sym typeface="Arial"/>
                        </a:rPr>
                        <a:t>5.46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cs typeface="Arial"/>
                          <a:sym typeface="Arial"/>
                        </a:rPr>
                        <a:t>5.34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cs typeface="Arial"/>
                          <a:sym typeface="Arial"/>
                        </a:rPr>
                        <a:t>5.59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bl>
          </a:graphicData>
        </a:graphic>
      </p:graphicFrame>
      <p:sp>
        <p:nvSpPr>
          <p:cNvPr id="14" name="TextBox 13"/>
          <p:cNvSpPr txBox="1"/>
          <p:nvPr/>
        </p:nvSpPr>
        <p:spPr>
          <a:xfrm>
            <a:off x="5520285" y="626373"/>
            <a:ext cx="1890888" cy="307777"/>
          </a:xfrm>
          <a:prstGeom prst="rect">
            <a:avLst/>
          </a:prstGeom>
          <a:noFill/>
        </p:spPr>
        <p:txBody>
          <a:bodyPr wrap="square" rtlCol="0">
            <a:spAutoFit/>
          </a:bodyPr>
          <a:lstStyle/>
          <a:p>
            <a:r>
              <a:rPr lang="en-GB" b="1">
                <a:solidFill>
                  <a:srgbClr val="008265"/>
                </a:solidFill>
              </a:rPr>
              <a:t>Employers’ liability</a:t>
            </a:r>
          </a:p>
        </p:txBody>
      </p:sp>
      <p:sp>
        <p:nvSpPr>
          <p:cNvPr id="5" name="TextBox 4">
            <a:extLst>
              <a:ext uri="{FF2B5EF4-FFF2-40B4-BE49-F238E27FC236}">
                <a16:creationId xmlns:a16="http://schemas.microsoft.com/office/drawing/2014/main" id="{A6BAF882-41A6-498D-87BC-C570146C2172}"/>
              </a:ext>
            </a:extLst>
          </p:cNvPr>
          <p:cNvSpPr txBox="1"/>
          <p:nvPr/>
        </p:nvSpPr>
        <p:spPr>
          <a:xfrm>
            <a:off x="2095314" y="5003135"/>
            <a:ext cx="2147381" cy="307777"/>
          </a:xfrm>
          <a:prstGeom prst="rect">
            <a:avLst/>
          </a:prstGeom>
          <a:noFill/>
        </p:spPr>
        <p:txBody>
          <a:bodyPr wrap="square" rtlCol="0">
            <a:spAutoFit/>
          </a:bodyPr>
          <a:lstStyle/>
          <a:p>
            <a:r>
              <a:rPr lang="en-GB" b="1">
                <a:solidFill>
                  <a:srgbClr val="008265"/>
                </a:solidFill>
              </a:rPr>
              <a:t>Business interruption</a:t>
            </a:r>
          </a:p>
        </p:txBody>
      </p:sp>
      <p:graphicFrame>
        <p:nvGraphicFramePr>
          <p:cNvPr id="6" name="Table 5">
            <a:extLst>
              <a:ext uri="{FF2B5EF4-FFF2-40B4-BE49-F238E27FC236}">
                <a16:creationId xmlns:a16="http://schemas.microsoft.com/office/drawing/2014/main" id="{68B64966-8E30-480A-8346-56E76ADF5002}"/>
              </a:ext>
            </a:extLst>
          </p:cNvPr>
          <p:cNvGraphicFramePr>
            <a:graphicFrameLocks noGrp="1"/>
          </p:cNvGraphicFramePr>
          <p:nvPr>
            <p:extLst>
              <p:ext uri="{D42A27DB-BD31-4B8C-83A1-F6EECF244321}">
                <p14:modId xmlns:p14="http://schemas.microsoft.com/office/powerpoint/2010/main" val="2217368569"/>
              </p:ext>
            </p:extLst>
          </p:nvPr>
        </p:nvGraphicFramePr>
        <p:xfrm>
          <a:off x="4246800" y="3848621"/>
          <a:ext cx="3764849" cy="2691220"/>
        </p:xfrm>
        <a:graphic>
          <a:graphicData uri="http://schemas.openxmlformats.org/drawingml/2006/table">
            <a:tbl>
              <a:tblPr firstRow="1" bandRow="1">
                <a:tableStyleId>{6E62EB93-AAC6-4EBA-99E5-D1D4B1179FDE}</a:tableStyleId>
              </a:tblPr>
              <a:tblGrid>
                <a:gridCol w="413913">
                  <a:extLst>
                    <a:ext uri="{9D8B030D-6E8A-4147-A177-3AD203B41FA5}">
                      <a16:colId xmlns:a16="http://schemas.microsoft.com/office/drawing/2014/main" val="20000"/>
                    </a:ext>
                  </a:extLst>
                </a:gridCol>
                <a:gridCol w="837734">
                  <a:extLst>
                    <a:ext uri="{9D8B030D-6E8A-4147-A177-3AD203B41FA5}">
                      <a16:colId xmlns:a16="http://schemas.microsoft.com/office/drawing/2014/main" val="20001"/>
                    </a:ext>
                  </a:extLst>
                </a:gridCol>
                <a:gridCol w="804121">
                  <a:extLst>
                    <a:ext uri="{9D8B030D-6E8A-4147-A177-3AD203B41FA5}">
                      <a16:colId xmlns:a16="http://schemas.microsoft.com/office/drawing/2014/main" val="20002"/>
                    </a:ext>
                  </a:extLst>
                </a:gridCol>
                <a:gridCol w="871347">
                  <a:extLst>
                    <a:ext uri="{9D8B030D-6E8A-4147-A177-3AD203B41FA5}">
                      <a16:colId xmlns:a16="http://schemas.microsoft.com/office/drawing/2014/main" val="20003"/>
                    </a:ext>
                  </a:extLst>
                </a:gridCol>
                <a:gridCol w="837734">
                  <a:extLst>
                    <a:ext uri="{9D8B030D-6E8A-4147-A177-3AD203B41FA5}">
                      <a16:colId xmlns:a16="http://schemas.microsoft.com/office/drawing/2014/main" val="20004"/>
                    </a:ext>
                  </a:extLst>
                </a:gridCol>
              </a:tblGrid>
              <a:tr h="388015">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383038">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6.27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5.13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7.42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383038">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6.85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6.79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6.90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383038">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Protection</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6.45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6.51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6.38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383038">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6.27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6.52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6.01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383038">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5.51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5.16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5.87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388015">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Relationship</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5.11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5.26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4.95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117810126"/>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3" name="TextBox 2"/>
          <p:cNvSpPr txBox="1"/>
          <p:nvPr/>
        </p:nvSpPr>
        <p:spPr>
          <a:xfrm>
            <a:off x="422143" y="289187"/>
            <a:ext cx="11227990" cy="400110"/>
          </a:xfrm>
          <a:prstGeom prst="rect">
            <a:avLst/>
          </a:prstGeom>
          <a:noFill/>
        </p:spPr>
        <p:txBody>
          <a:bodyPr wrap="square" rtlCol="0">
            <a:spAutoFit/>
          </a:bodyPr>
          <a:lstStyle/>
          <a:p>
            <a:r>
              <a:rPr lang="en-GB" sz="2000" b="1">
                <a:solidFill>
                  <a:schemeClr val="bg2"/>
                </a:solidFill>
                <a:latin typeface="Rockwell" panose="02060603020205020403" pitchFamily="18" charset="0"/>
                <a:cs typeface="Calibri Light" panose="020F0302020204030204" pitchFamily="34" charset="0"/>
              </a:rPr>
              <a:t>Top 10 opportunities for SMEs – policy type held motor</a:t>
            </a:r>
          </a:p>
        </p:txBody>
      </p:sp>
      <p:graphicFrame>
        <p:nvGraphicFramePr>
          <p:cNvPr id="4" name="Table 3"/>
          <p:cNvGraphicFramePr>
            <a:graphicFrameLocks noGrp="1"/>
          </p:cNvGraphicFramePr>
          <p:nvPr>
            <p:extLst>
              <p:ext uri="{D42A27DB-BD31-4B8C-83A1-F6EECF244321}">
                <p14:modId xmlns:p14="http://schemas.microsoft.com/office/powerpoint/2010/main" val="40698211"/>
              </p:ext>
            </p:extLst>
          </p:nvPr>
        </p:nvGraphicFramePr>
        <p:xfrm>
          <a:off x="1881302" y="1271974"/>
          <a:ext cx="8309671" cy="4797150"/>
        </p:xfrm>
        <a:graphic>
          <a:graphicData uri="http://schemas.openxmlformats.org/drawingml/2006/table">
            <a:tbl>
              <a:tblPr firstRow="1" bandRow="1">
                <a:tableStyleId>{6E62EB93-AAC6-4EBA-99E5-D1D4B1179FDE}</a:tableStyleId>
              </a:tblPr>
              <a:tblGrid>
                <a:gridCol w="597086">
                  <a:extLst>
                    <a:ext uri="{9D8B030D-6E8A-4147-A177-3AD203B41FA5}">
                      <a16:colId xmlns:a16="http://schemas.microsoft.com/office/drawing/2014/main" val="20000"/>
                    </a:ext>
                  </a:extLst>
                </a:gridCol>
                <a:gridCol w="989184">
                  <a:extLst>
                    <a:ext uri="{9D8B030D-6E8A-4147-A177-3AD203B41FA5}">
                      <a16:colId xmlns:a16="http://schemas.microsoft.com/office/drawing/2014/main" val="20001"/>
                    </a:ext>
                  </a:extLst>
                </a:gridCol>
                <a:gridCol w="2568566">
                  <a:extLst>
                    <a:ext uri="{9D8B030D-6E8A-4147-A177-3AD203B41FA5}">
                      <a16:colId xmlns:a16="http://schemas.microsoft.com/office/drawing/2014/main" val="20002"/>
                    </a:ext>
                  </a:extLst>
                </a:gridCol>
                <a:gridCol w="1384945">
                  <a:extLst>
                    <a:ext uri="{9D8B030D-6E8A-4147-A177-3AD203B41FA5}">
                      <a16:colId xmlns:a16="http://schemas.microsoft.com/office/drawing/2014/main" val="20003"/>
                    </a:ext>
                  </a:extLst>
                </a:gridCol>
                <a:gridCol w="1384945">
                  <a:extLst>
                    <a:ext uri="{9D8B030D-6E8A-4147-A177-3AD203B41FA5}">
                      <a16:colId xmlns:a16="http://schemas.microsoft.com/office/drawing/2014/main" val="20004"/>
                    </a:ext>
                  </a:extLst>
                </a:gridCol>
                <a:gridCol w="1384945">
                  <a:extLst>
                    <a:ext uri="{9D8B030D-6E8A-4147-A177-3AD203B41FA5}">
                      <a16:colId xmlns:a16="http://schemas.microsoft.com/office/drawing/2014/main" val="20005"/>
                    </a:ext>
                  </a:extLst>
                </a:gridCol>
              </a:tblGrid>
              <a:tr h="396705">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Statement</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432000">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insurer assessed my risk individually, rather than using generic assumptions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7.52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6.07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8.97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432000">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The policy was explained clearly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8.39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7.94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8.84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432000">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insurer handled my complaint professionally and fairly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7.82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7.09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8.55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432000">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I got a discount for staying with the same company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6.81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5.49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8.13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432000">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insurance provider matched a cheaper price from a competitors quote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6.72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5.34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8.10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432000">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I know what the policy covers and excludes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8.00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7.97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8.03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432000">
                <a:tc>
                  <a:txBody>
                    <a:bodyPr/>
                    <a:lstStyle/>
                    <a:p>
                      <a:pPr algn="ctr" fontAlgn="b"/>
                      <a:r>
                        <a:rPr lang="en-GB" sz="1100" b="0" i="0" u="none" strike="noStrike">
                          <a:solidFill>
                            <a:srgbClr val="000000"/>
                          </a:solidFill>
                          <a:effectLst/>
                          <a:latin typeface="+mj-lt"/>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insurer provides additional benefits for renewing (e.g. enhanced cover)</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6.48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5.03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7.92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432000">
                <a:tc>
                  <a:txBody>
                    <a:bodyPr/>
                    <a:lstStyle/>
                    <a:p>
                      <a:pPr algn="ctr" fontAlgn="b"/>
                      <a:r>
                        <a:rPr lang="en-GB" sz="1100" b="0" i="0" u="none" strike="noStrike">
                          <a:solidFill>
                            <a:srgbClr val="000000"/>
                          </a:solidFill>
                          <a:effectLst/>
                          <a:latin typeface="+mj-lt"/>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provider takes my loyalty into account when calculating renewal quotes after I have claimed</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6.63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5.44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7.81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432000">
                <a:tc>
                  <a:txBody>
                    <a:bodyPr/>
                    <a:lstStyle/>
                    <a:p>
                      <a:pPr algn="ctr" fontAlgn="b"/>
                      <a:r>
                        <a:rPr lang="en-GB" sz="1100" b="0" i="0" u="none" strike="noStrike">
                          <a:solidFill>
                            <a:srgbClr val="000000"/>
                          </a:solidFill>
                          <a:effectLst/>
                          <a:latin typeface="+mj-lt"/>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insurer informed me about their claims process before I bought</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6.96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6.24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7.67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r h="432000">
                <a:tc>
                  <a:txBody>
                    <a:bodyPr/>
                    <a:lstStyle/>
                    <a:p>
                      <a:pPr algn="ctr" fontAlgn="b"/>
                      <a:r>
                        <a:rPr lang="en-GB" sz="1100" b="0" i="0" u="none" strike="noStrike">
                          <a:solidFill>
                            <a:srgbClr val="000000"/>
                          </a:solidFill>
                          <a:effectLst/>
                          <a:latin typeface="+mj-lt"/>
                        </a:rPr>
                        <a:t>10</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I understand if there are any discounts or no claims bonus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7.58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7.52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7.64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0"/>
                  </a:ext>
                </a:extLst>
              </a:tr>
            </a:tbl>
          </a:graphicData>
        </a:graphic>
      </p:graphicFrame>
      <p:sp>
        <p:nvSpPr>
          <p:cNvPr id="5" name="Google Shape;281;p26">
            <a:extLst>
              <a:ext uri="{FF2B5EF4-FFF2-40B4-BE49-F238E27FC236}">
                <a16:creationId xmlns:a16="http://schemas.microsoft.com/office/drawing/2014/main" id="{6BA30E1E-56C4-493B-8992-B93B1A6F3097}"/>
              </a:ext>
            </a:extLst>
          </p:cNvPr>
          <p:cNvSpPr txBox="1"/>
          <p:nvPr/>
        </p:nvSpPr>
        <p:spPr>
          <a:xfrm>
            <a:off x="0" y="6476152"/>
            <a:ext cx="9059320" cy="381848"/>
          </a:xfrm>
          <a:prstGeom prst="rect">
            <a:avLst/>
          </a:prstGeom>
          <a:noFill/>
          <a:ln>
            <a:noFill/>
          </a:ln>
        </p:spPr>
        <p:txBody>
          <a:bodyPr spcFirstLastPara="1" wrap="square" lIns="91425" tIns="45700" rIns="91425" bIns="45700" anchor="t" anchorCtr="0">
            <a:noAutofit/>
          </a:bodyPr>
          <a:lstStyle/>
          <a:p>
            <a:r>
              <a:rPr lang="en-GB" sz="800">
                <a:solidFill>
                  <a:schemeClr val="tx1"/>
                </a:solidFill>
                <a:latin typeface="Arial" panose="020B0604020202020204" pitchFamily="34" charset="0"/>
                <a:ea typeface="Corbel"/>
                <a:cs typeface="Arial" panose="020B0604020202020204" pitchFamily="34" charset="0"/>
                <a:sym typeface="Corbel"/>
              </a:rPr>
              <a:t>Base: Sept 2023 &amp; March 2024 data. All SMEs that hold at least one (</a:t>
            </a:r>
            <a:r>
              <a:rPr lang="en-GB" sz="800">
                <a:latin typeface="Arial" panose="020B0604020202020204" pitchFamily="34" charset="0"/>
                <a:ea typeface="Corbel"/>
                <a:cs typeface="Arial" panose="020B0604020202020204" pitchFamily="34" charset="0"/>
                <a:sym typeface="Corbel"/>
              </a:rPr>
              <a:t>motor, employers’ liability, buildings and/or contents, business interruption</a:t>
            </a:r>
            <a:r>
              <a:rPr lang="en-GB" sz="800">
                <a:solidFill>
                  <a:schemeClr val="tx1"/>
                </a:solidFill>
                <a:latin typeface="Arial" panose="020B0604020202020204" pitchFamily="34" charset="0"/>
                <a:ea typeface="Corbel"/>
                <a:cs typeface="Arial" panose="020B0604020202020204" pitchFamily="34" charset="0"/>
                <a:sym typeface="Corbel"/>
              </a:rPr>
              <a:t>) insurance policy: Motor n=335.</a:t>
            </a:r>
            <a:r>
              <a:rPr lang="en-GB" sz="800">
                <a:latin typeface="Arial" panose="020B0604020202020204" pitchFamily="34" charset="0"/>
                <a:ea typeface="Corbel"/>
                <a:cs typeface="Arial" panose="020B0604020202020204" pitchFamily="34" charset="0"/>
                <a:sym typeface="Corbel"/>
              </a:rPr>
              <a:t> Note: If more than one different policies were selected, participants were randomly assigned to answer performance questions for one of the policies only.  </a:t>
            </a:r>
            <a:endParaRPr lang="en-GB" sz="8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06364283"/>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3" name="TextBox 2"/>
          <p:cNvSpPr txBox="1"/>
          <p:nvPr/>
        </p:nvSpPr>
        <p:spPr>
          <a:xfrm>
            <a:off x="422143" y="289187"/>
            <a:ext cx="11227990" cy="707886"/>
          </a:xfrm>
          <a:prstGeom prst="rect">
            <a:avLst/>
          </a:prstGeom>
          <a:noFill/>
        </p:spPr>
        <p:txBody>
          <a:bodyPr wrap="square" rtlCol="0">
            <a:spAutoFit/>
          </a:bodyPr>
          <a:lstStyle/>
          <a:p>
            <a:r>
              <a:rPr lang="en-GB" sz="2000" b="1">
                <a:solidFill>
                  <a:schemeClr val="bg2"/>
                </a:solidFill>
                <a:latin typeface="Rockwell" panose="02060603020205020403" pitchFamily="18" charset="0"/>
                <a:cs typeface="Calibri Light" panose="020F0302020204030204" pitchFamily="34" charset="0"/>
              </a:rPr>
              <a:t>Top 10 opportunities for SMEs – policy type held employers’ liability</a:t>
            </a:r>
          </a:p>
          <a:p>
            <a:endParaRPr lang="en-GB" sz="2000" b="1">
              <a:solidFill>
                <a:schemeClr val="bg2"/>
              </a:solidFill>
              <a:latin typeface="Rockwell" panose="02060603020205020403" pitchFamily="18" charset="0"/>
              <a:cs typeface="Calibri Light" panose="020F030202020403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637209029"/>
              </p:ext>
            </p:extLst>
          </p:nvPr>
        </p:nvGraphicFramePr>
        <p:xfrm>
          <a:off x="1881302" y="1271974"/>
          <a:ext cx="8309671" cy="4797150"/>
        </p:xfrm>
        <a:graphic>
          <a:graphicData uri="http://schemas.openxmlformats.org/drawingml/2006/table">
            <a:tbl>
              <a:tblPr firstRow="1" bandRow="1">
                <a:tableStyleId>{6E62EB93-AAC6-4EBA-99E5-D1D4B1179FDE}</a:tableStyleId>
              </a:tblPr>
              <a:tblGrid>
                <a:gridCol w="597086">
                  <a:extLst>
                    <a:ext uri="{9D8B030D-6E8A-4147-A177-3AD203B41FA5}">
                      <a16:colId xmlns:a16="http://schemas.microsoft.com/office/drawing/2014/main" val="20000"/>
                    </a:ext>
                  </a:extLst>
                </a:gridCol>
                <a:gridCol w="989184">
                  <a:extLst>
                    <a:ext uri="{9D8B030D-6E8A-4147-A177-3AD203B41FA5}">
                      <a16:colId xmlns:a16="http://schemas.microsoft.com/office/drawing/2014/main" val="20001"/>
                    </a:ext>
                  </a:extLst>
                </a:gridCol>
                <a:gridCol w="2568566">
                  <a:extLst>
                    <a:ext uri="{9D8B030D-6E8A-4147-A177-3AD203B41FA5}">
                      <a16:colId xmlns:a16="http://schemas.microsoft.com/office/drawing/2014/main" val="20002"/>
                    </a:ext>
                  </a:extLst>
                </a:gridCol>
                <a:gridCol w="1384945">
                  <a:extLst>
                    <a:ext uri="{9D8B030D-6E8A-4147-A177-3AD203B41FA5}">
                      <a16:colId xmlns:a16="http://schemas.microsoft.com/office/drawing/2014/main" val="20003"/>
                    </a:ext>
                  </a:extLst>
                </a:gridCol>
                <a:gridCol w="1384945">
                  <a:extLst>
                    <a:ext uri="{9D8B030D-6E8A-4147-A177-3AD203B41FA5}">
                      <a16:colId xmlns:a16="http://schemas.microsoft.com/office/drawing/2014/main" val="20004"/>
                    </a:ext>
                  </a:extLst>
                </a:gridCol>
                <a:gridCol w="1384945">
                  <a:extLst>
                    <a:ext uri="{9D8B030D-6E8A-4147-A177-3AD203B41FA5}">
                      <a16:colId xmlns:a16="http://schemas.microsoft.com/office/drawing/2014/main" val="20005"/>
                    </a:ext>
                  </a:extLst>
                </a:gridCol>
              </a:tblGrid>
              <a:tr h="396705">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Statement</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432000">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I got a discount for staying with the same company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7.50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5.45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9.55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432000">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My provider takes my loyalty into account when calculating renewal quotes after I have claimed</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7.48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5.70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9.25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432000">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My premium doesn't increase because I'm not a new customer anymore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7.43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5.92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8.93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432000">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My insurance provider matched a cheaper price from a competitors quote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6.38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4.29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8.46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432000">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My questions are answered quickly and clearly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7.90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7.56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8.24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432000">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My insurer provides additional benefits for renewing (e.g. enhanced cover)</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6.58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5.10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8.05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432000">
                <a:tc>
                  <a:txBody>
                    <a:bodyPr/>
                    <a:lstStyle/>
                    <a:p>
                      <a:pPr algn="ctr" fontAlgn="b"/>
                      <a:r>
                        <a:rPr lang="en-GB" sz="1100" b="0" i="0" u="none" strike="noStrike">
                          <a:solidFill>
                            <a:srgbClr val="000000"/>
                          </a:solidFill>
                          <a:effectLst/>
                          <a:latin typeface="+mj-lt"/>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My insurer handled my complaint professionally and fairly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7.43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6.86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7.99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432000">
                <a:tc>
                  <a:txBody>
                    <a:bodyPr/>
                    <a:lstStyle/>
                    <a:p>
                      <a:pPr algn="ctr" fontAlgn="b"/>
                      <a:r>
                        <a:rPr lang="en-GB" sz="1100" b="0" i="0" u="none" strike="noStrike">
                          <a:solidFill>
                            <a:srgbClr val="000000"/>
                          </a:solidFill>
                          <a:effectLst/>
                          <a:latin typeface="+mj-lt"/>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My provider makes it easy to compare to policies from other providers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7.30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6.62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7.98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432000">
                <a:tc>
                  <a:txBody>
                    <a:bodyPr/>
                    <a:lstStyle/>
                    <a:p>
                      <a:pPr algn="ctr" fontAlgn="b"/>
                      <a:r>
                        <a:rPr lang="en-GB" sz="1100" b="0" i="0" u="none" strike="noStrike">
                          <a:solidFill>
                            <a:srgbClr val="000000"/>
                          </a:solidFill>
                          <a:effectLst/>
                          <a:latin typeface="+mj-lt"/>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The policy documents are easy to read, with little or no small print</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7.45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6.95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7.95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r h="432000">
                <a:tc>
                  <a:txBody>
                    <a:bodyPr/>
                    <a:lstStyle/>
                    <a:p>
                      <a:pPr algn="ctr" fontAlgn="b"/>
                      <a:r>
                        <a:rPr lang="en-GB" sz="1100" b="0" i="0" u="none" strike="noStrike">
                          <a:solidFill>
                            <a:srgbClr val="000000"/>
                          </a:solidFill>
                          <a:effectLst/>
                          <a:latin typeface="+mj-lt"/>
                        </a:rPr>
                        <a:t>10</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Protection</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My insurance cover is of the right level for my business to continue to trade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7.78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7.74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7.81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0"/>
                  </a:ext>
                </a:extLst>
              </a:tr>
            </a:tbl>
          </a:graphicData>
        </a:graphic>
      </p:graphicFrame>
      <p:sp>
        <p:nvSpPr>
          <p:cNvPr id="6" name="Google Shape;281;p26">
            <a:extLst>
              <a:ext uri="{FF2B5EF4-FFF2-40B4-BE49-F238E27FC236}">
                <a16:creationId xmlns:a16="http://schemas.microsoft.com/office/drawing/2014/main" id="{6BA30E1E-56C4-493B-8992-B93B1A6F3097}"/>
              </a:ext>
            </a:extLst>
          </p:cNvPr>
          <p:cNvSpPr txBox="1"/>
          <p:nvPr/>
        </p:nvSpPr>
        <p:spPr>
          <a:xfrm>
            <a:off x="0" y="6476152"/>
            <a:ext cx="9059320" cy="381848"/>
          </a:xfrm>
          <a:prstGeom prst="rect">
            <a:avLst/>
          </a:prstGeom>
          <a:noFill/>
          <a:ln>
            <a:noFill/>
          </a:ln>
        </p:spPr>
        <p:txBody>
          <a:bodyPr spcFirstLastPara="1" wrap="square" lIns="91425" tIns="45700" rIns="91425" bIns="45700" anchor="t" anchorCtr="0">
            <a:noAutofit/>
          </a:bodyPr>
          <a:lstStyle/>
          <a:p>
            <a:r>
              <a:rPr lang="en-GB" sz="800">
                <a:solidFill>
                  <a:schemeClr val="tx1"/>
                </a:solidFill>
                <a:latin typeface="Arial" panose="020B0604020202020204" pitchFamily="34" charset="0"/>
                <a:ea typeface="Corbel"/>
                <a:cs typeface="Arial" panose="020B0604020202020204" pitchFamily="34" charset="0"/>
                <a:sym typeface="Corbel"/>
              </a:rPr>
              <a:t>Base: Sept 2023 &amp; March 2024 data. All SMEs that hold at least one (</a:t>
            </a:r>
            <a:r>
              <a:rPr lang="en-GB" sz="800">
                <a:latin typeface="Arial" panose="020B0604020202020204" pitchFamily="34" charset="0"/>
                <a:ea typeface="Corbel"/>
                <a:cs typeface="Arial" panose="020B0604020202020204" pitchFamily="34" charset="0"/>
                <a:sym typeface="Corbel"/>
              </a:rPr>
              <a:t>motor, employers’ liability, buildings and/or contents, business interruption</a:t>
            </a:r>
            <a:r>
              <a:rPr lang="en-GB" sz="800">
                <a:solidFill>
                  <a:schemeClr val="tx1"/>
                </a:solidFill>
                <a:latin typeface="Arial" panose="020B0604020202020204" pitchFamily="34" charset="0"/>
                <a:ea typeface="Corbel"/>
                <a:cs typeface="Arial" panose="020B0604020202020204" pitchFamily="34" charset="0"/>
                <a:sym typeface="Corbel"/>
              </a:rPr>
              <a:t>) insurance policy: Employers’ Liability n=400.</a:t>
            </a:r>
            <a:r>
              <a:rPr lang="en-GB" sz="800">
                <a:latin typeface="Arial" panose="020B0604020202020204" pitchFamily="34" charset="0"/>
                <a:ea typeface="Corbel"/>
                <a:cs typeface="Arial" panose="020B0604020202020204" pitchFamily="34" charset="0"/>
                <a:sym typeface="Corbel"/>
              </a:rPr>
              <a:t> Note: If more than one different policies were selected, participants were randomly assigned to answer performance questions for one of the policies only.  </a:t>
            </a:r>
            <a:endParaRPr lang="en-GB" sz="8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567537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664605" y="-36577"/>
            <a:ext cx="5936491" cy="441621"/>
          </a:xfrm>
        </p:spPr>
        <p:txBody>
          <a:bodyPr/>
          <a:lstStyle/>
          <a:p>
            <a:r>
              <a:rPr lang="en-GB" sz="2400" b="1" dirty="0">
                <a:solidFill>
                  <a:schemeClr val="bg2"/>
                </a:solidFill>
                <a:latin typeface="Rockwell" panose="02060603020205020403" pitchFamily="18" charset="0"/>
                <a:ea typeface="Arial"/>
                <a:cs typeface="Calibri Light" panose="020F0302020204030204" pitchFamily="34" charset="0"/>
              </a:rPr>
              <a:t>Key </a:t>
            </a:r>
            <a:r>
              <a:rPr lang="en-GB" sz="2400" b="1" dirty="0">
                <a:solidFill>
                  <a:schemeClr val="bg2"/>
                </a:solidFill>
                <a:latin typeface="Rockwell" panose="02060603020205020403" pitchFamily="18" charset="0"/>
                <a:ea typeface="Arial"/>
                <a:cs typeface="Calibri Light" panose="020F0302020204030204" pitchFamily="34" charset="0"/>
                <a:sym typeface="Arial"/>
              </a:rPr>
              <a:t>findings – SME market</a:t>
            </a:r>
          </a:p>
        </p:txBody>
      </p:sp>
      <p:sp>
        <p:nvSpPr>
          <p:cNvPr id="2" name="Text Placeholder 1"/>
          <p:cNvSpPr>
            <a:spLocks noGrp="1"/>
          </p:cNvSpPr>
          <p:nvPr>
            <p:ph type="body" idx="1"/>
          </p:nvPr>
        </p:nvSpPr>
        <p:spPr>
          <a:xfrm>
            <a:off x="155448" y="578781"/>
            <a:ext cx="11832335" cy="5995755"/>
          </a:xfrm>
        </p:spPr>
        <p:txBody>
          <a:bodyPr/>
          <a:lstStyle/>
          <a:p>
            <a:pPr marL="514350" indent="-285750">
              <a:buSzPct val="100000"/>
              <a:buFont typeface="Arial" panose="020B0604020202020204" pitchFamily="34" charset="0"/>
              <a:buChar char="•"/>
            </a:pPr>
            <a:r>
              <a:rPr lang="en-GB" sz="1150" dirty="0">
                <a:solidFill>
                  <a:schemeClr val="tx1"/>
                </a:solidFill>
                <a:latin typeface="+mn-lt"/>
                <a:cs typeface="Calibri Light" panose="020F0302020204030204" pitchFamily="34" charset="0"/>
              </a:rPr>
              <a:t>Loyalty is the highest opportunity to improve trust with SMEs.  Only the Control (claims) and Relationship themes have a slightly increased opportunity score compared to the previous wave (September 2023)  </a:t>
            </a:r>
          </a:p>
          <a:p>
            <a:pPr marL="514350" indent="-285750">
              <a:buSzPct val="100000"/>
              <a:buFont typeface="Arial" panose="020B0604020202020204" pitchFamily="34" charset="0"/>
              <a:buChar char="•"/>
            </a:pPr>
            <a:endParaRPr lang="en-GB" sz="1150" dirty="0">
              <a:solidFill>
                <a:schemeClr val="tx1"/>
              </a:solidFill>
              <a:latin typeface="+mn-lt"/>
              <a:cs typeface="Calibri Light" panose="020F0302020204030204" pitchFamily="34" charset="0"/>
            </a:endParaRPr>
          </a:p>
          <a:p>
            <a:pPr marL="514350" indent="-285750">
              <a:buSzPct val="100000"/>
              <a:buFont typeface="Arial" panose="020B0604020202020204" pitchFamily="34" charset="0"/>
              <a:buChar char="•"/>
            </a:pPr>
            <a:r>
              <a:rPr lang="en-GB" sz="1150" dirty="0">
                <a:solidFill>
                  <a:schemeClr val="tx1"/>
                </a:solidFill>
                <a:latin typeface="+mn-lt"/>
                <a:cs typeface="Calibri Light" panose="020F0302020204030204" pitchFamily="34" charset="0"/>
              </a:rPr>
              <a:t>All themes remain tightly grouped as opportunities, with 2.01 points (on a scale of -30 to +30) separating all nine.  This is due to a similar stated level of importance given to them by SMEs and current performance ratings being similar. The highest opportunity score is for Loyalty (7.36) and the lowest is Relationship (5.35) </a:t>
            </a:r>
          </a:p>
          <a:p>
            <a:pPr marL="400050" marR="0" indent="-171450" rtl="0" fontAlgn="b">
              <a:spcBef>
                <a:spcPts val="0"/>
              </a:spcBef>
              <a:spcAft>
                <a:spcPts val="0"/>
              </a:spcAft>
              <a:buSzPct val="100000"/>
              <a:buFont typeface="Arial" panose="020B0604020202020204" pitchFamily="34" charset="0"/>
              <a:buChar char="•"/>
            </a:pPr>
            <a:endParaRPr lang="en-GB" sz="1150" dirty="0">
              <a:solidFill>
                <a:schemeClr val="tx1"/>
              </a:solidFill>
              <a:latin typeface="+mn-lt"/>
              <a:cs typeface="Calibri Light" panose="020F0302020204030204" pitchFamily="34" charset="0"/>
              <a:sym typeface="Arial"/>
            </a:endParaRPr>
          </a:p>
          <a:p>
            <a:pPr marL="514350" marR="0" indent="-285750" rtl="0" fontAlgn="b">
              <a:spcBef>
                <a:spcPts val="0"/>
              </a:spcBef>
              <a:spcAft>
                <a:spcPts val="0"/>
              </a:spcAft>
              <a:buSzPct val="100000"/>
              <a:buFont typeface="Arial" panose="020B0604020202020204" pitchFamily="34" charset="0"/>
              <a:buChar char="•"/>
            </a:pPr>
            <a:r>
              <a:rPr lang="en-GB" sz="1150" dirty="0">
                <a:solidFill>
                  <a:schemeClr val="tx1"/>
                </a:solidFill>
                <a:latin typeface="+mn-lt"/>
                <a:cs typeface="Calibri Light" panose="020F0302020204030204" pitchFamily="34" charset="0"/>
                <a:sym typeface="Arial"/>
              </a:rPr>
              <a:t>Despite a slight decrease in opportunity scores for most themes since the last wave, the overall opportunity to improve trust in the Insurance sector with SMEs is on an upward trend since April 2021. The three claims themes have increased as opportunities the most during this period</a:t>
            </a:r>
          </a:p>
          <a:p>
            <a:pPr marL="400050" marR="0" indent="-171450" rtl="0" fontAlgn="b">
              <a:spcBef>
                <a:spcPts val="0"/>
              </a:spcBef>
              <a:spcAft>
                <a:spcPts val="0"/>
              </a:spcAft>
              <a:buSzPct val="100000"/>
              <a:buFont typeface="Arial" panose="020B0604020202020204" pitchFamily="34" charset="0"/>
              <a:buChar char="•"/>
            </a:pPr>
            <a:endParaRPr lang="en-GB" sz="1150" dirty="0">
              <a:solidFill>
                <a:schemeClr val="tx1"/>
              </a:solidFill>
              <a:latin typeface="+mn-lt"/>
              <a:cs typeface="Calibri Light" panose="020F0302020204030204" pitchFamily="34" charset="0"/>
              <a:sym typeface="Arial"/>
            </a:endParaRPr>
          </a:p>
          <a:p>
            <a:pPr marL="514350" marR="0" indent="-285750" rtl="0" fontAlgn="b">
              <a:spcBef>
                <a:spcPts val="0"/>
              </a:spcBef>
              <a:spcAft>
                <a:spcPts val="0"/>
              </a:spcAft>
              <a:buSzPct val="100000"/>
              <a:buFont typeface="Arial" panose="020B0604020202020204" pitchFamily="34" charset="0"/>
              <a:buChar char="•"/>
            </a:pPr>
            <a:r>
              <a:rPr lang="en-GB" sz="1150" dirty="0">
                <a:solidFill>
                  <a:schemeClr val="tx1"/>
                </a:solidFill>
                <a:latin typeface="+mn-lt"/>
                <a:cs typeface="Calibri Light" panose="020F0302020204030204" pitchFamily="34" charset="0"/>
                <a:sym typeface="Arial"/>
              </a:rPr>
              <a:t>The 5 leading actions which would improve trust with SMEs in general are: </a:t>
            </a:r>
          </a:p>
          <a:p>
            <a:pPr marL="514350" marR="0" indent="-285750" rtl="0" fontAlgn="b">
              <a:spcBef>
                <a:spcPts val="0"/>
              </a:spcBef>
              <a:spcAft>
                <a:spcPts val="0"/>
              </a:spcAft>
              <a:buSzPct val="100000"/>
              <a:buFont typeface="Arial" panose="020B0604020202020204" pitchFamily="34" charset="0"/>
              <a:buChar char="•"/>
            </a:pPr>
            <a:endParaRPr lang="en-GB" sz="1150" dirty="0">
              <a:solidFill>
                <a:schemeClr val="tx1"/>
              </a:solidFill>
              <a:latin typeface="+mn-lt"/>
              <a:cs typeface="Calibri Light" panose="020F0302020204030204" pitchFamily="34" charset="0"/>
              <a:sym typeface="Arial"/>
            </a:endParaRPr>
          </a:p>
          <a:p>
            <a:pPr marL="1428750" lvl="2" indent="-285750" fontAlgn="b">
              <a:buSzPct val="100000"/>
              <a:buFont typeface="Arial" panose="020B0604020202020204" pitchFamily="34" charset="0"/>
              <a:buChar char="•"/>
            </a:pPr>
            <a:r>
              <a:rPr lang="en-GB" sz="1150" dirty="0">
                <a:solidFill>
                  <a:schemeClr val="tx1"/>
                </a:solidFill>
                <a:latin typeface="+mn-lt"/>
                <a:cs typeface="Calibri Light" panose="020F0302020204030204" pitchFamily="34" charset="0"/>
              </a:rPr>
              <a:t>Ensuring SMEs know what to do to make a claim</a:t>
            </a:r>
          </a:p>
          <a:p>
            <a:pPr marL="1428750" lvl="2" indent="-285750" fontAlgn="b">
              <a:buSzPct val="100000"/>
              <a:buFont typeface="Arial" panose="020B0604020202020204" pitchFamily="34" charset="0"/>
              <a:buChar char="•"/>
            </a:pPr>
            <a:r>
              <a:rPr lang="en-GB" sz="1150" dirty="0">
                <a:solidFill>
                  <a:schemeClr val="tx1"/>
                </a:solidFill>
                <a:latin typeface="+mn-lt"/>
                <a:cs typeface="Calibri Light" panose="020F0302020204030204" pitchFamily="34" charset="0"/>
              </a:rPr>
              <a:t>Rewarding SMEs with a discount for staying a customer</a:t>
            </a:r>
          </a:p>
          <a:p>
            <a:pPr marL="1428750" lvl="2" indent="-285750" fontAlgn="b">
              <a:buSzPct val="100000"/>
              <a:buFont typeface="Arial" panose="020B0604020202020204" pitchFamily="34" charset="0"/>
              <a:buChar char="•"/>
            </a:pPr>
            <a:r>
              <a:rPr lang="en-GB" sz="1150" dirty="0">
                <a:solidFill>
                  <a:schemeClr val="tx1"/>
                </a:solidFill>
                <a:latin typeface="+mn-lt"/>
                <a:cs typeface="Calibri Light" panose="020F0302020204030204" pitchFamily="34" charset="0"/>
              </a:rPr>
              <a:t>Taking loyalty into account at renewal stage following a claim </a:t>
            </a:r>
          </a:p>
          <a:p>
            <a:pPr marL="1428750" lvl="2" indent="-285750" fontAlgn="b">
              <a:buSzPct val="100000"/>
              <a:buFont typeface="Arial" panose="020B0604020202020204" pitchFamily="34" charset="0"/>
              <a:buChar char="•"/>
            </a:pPr>
            <a:r>
              <a:rPr lang="en-GB" sz="1150" dirty="0">
                <a:solidFill>
                  <a:schemeClr val="tx1"/>
                </a:solidFill>
                <a:latin typeface="+mn-lt"/>
                <a:cs typeface="Calibri Light" panose="020F0302020204030204" pitchFamily="34" charset="0"/>
              </a:rPr>
              <a:t>Premiums not increasing because they are no longer a new customer</a:t>
            </a:r>
          </a:p>
          <a:p>
            <a:pPr marL="1428750" lvl="2" indent="-285750" fontAlgn="b">
              <a:buSzPct val="100000"/>
              <a:buFont typeface="Arial" panose="020B0604020202020204" pitchFamily="34" charset="0"/>
              <a:buChar char="•"/>
            </a:pPr>
            <a:r>
              <a:rPr lang="en-GB" sz="1150" dirty="0">
                <a:solidFill>
                  <a:schemeClr val="tx1"/>
                </a:solidFill>
                <a:latin typeface="+mn-lt"/>
                <a:cs typeface="Calibri Light" panose="020F0302020204030204" pitchFamily="34" charset="0"/>
              </a:rPr>
              <a:t>Matching cheaper prices from a competitor's quote</a:t>
            </a:r>
          </a:p>
          <a:p>
            <a:pPr marL="400050" indent="-171450">
              <a:buSzPct val="100000"/>
              <a:buFont typeface="Arial" panose="020B0604020202020204" pitchFamily="34" charset="0"/>
              <a:buChar char="•"/>
            </a:pPr>
            <a:endParaRPr lang="en-GB" sz="1150" dirty="0">
              <a:solidFill>
                <a:schemeClr val="tx1"/>
              </a:solidFill>
              <a:latin typeface="+mn-lt"/>
              <a:ea typeface="Arial"/>
              <a:cs typeface="Calibri Light" panose="020F0302020204030204" pitchFamily="34" charset="0"/>
              <a:sym typeface="Arial"/>
            </a:endParaRPr>
          </a:p>
          <a:p>
            <a:pPr marL="514350" indent="-285750" fontAlgn="b">
              <a:buSzPct val="100000"/>
              <a:buFont typeface="Arial" panose="020B0604020202020204" pitchFamily="34" charset="0"/>
              <a:buChar char="•"/>
            </a:pPr>
            <a:r>
              <a:rPr lang="en-GB" sz="1150" dirty="0">
                <a:solidFill>
                  <a:schemeClr val="tx1"/>
                </a:solidFill>
                <a:latin typeface="+mn-lt"/>
                <a:cs typeface="Calibri Light" panose="020F0302020204030204" pitchFamily="34" charset="0"/>
                <a:sym typeface="Arial"/>
              </a:rPr>
              <a:t>82% of SMEs are satisfied with their current policy, slightly higher than the previous wave when it was 81%.  </a:t>
            </a:r>
            <a:r>
              <a:rPr lang="en-GB" sz="1150" dirty="0">
                <a:solidFill>
                  <a:schemeClr val="tx1"/>
                </a:solidFill>
                <a:latin typeface="+mn-lt"/>
                <a:cs typeface="Calibri Light" panose="020F0302020204030204" pitchFamily="34" charset="0"/>
              </a:rPr>
              <a:t>SMEs that employ 1-5 people have significantly lower satisfaction (76%) with their insurance policy than those who employ 6-20 (82%) or more than 20 people (85%)</a:t>
            </a:r>
          </a:p>
          <a:p>
            <a:pPr marL="400050" indent="-171450" fontAlgn="b">
              <a:buSzPct val="100000"/>
              <a:buFont typeface="Arial" panose="020B0604020202020204" pitchFamily="34" charset="0"/>
              <a:buChar char="•"/>
            </a:pPr>
            <a:endParaRPr lang="en-GB" sz="1150" dirty="0">
              <a:solidFill>
                <a:schemeClr val="tx1"/>
              </a:solidFill>
              <a:latin typeface="+mn-lt"/>
              <a:cs typeface="Calibri Light" panose="020F0302020204030204" pitchFamily="34" charset="0"/>
            </a:endParaRPr>
          </a:p>
          <a:p>
            <a:pPr marL="514350" indent="-285750">
              <a:buSzPct val="100000"/>
              <a:buFont typeface="Arial" panose="020B0604020202020204" pitchFamily="34" charset="0"/>
              <a:buChar char="•"/>
            </a:pPr>
            <a:r>
              <a:rPr lang="en-GB" sz="1150" dirty="0">
                <a:solidFill>
                  <a:schemeClr val="tx1"/>
                </a:solidFill>
                <a:latin typeface="+mn-lt"/>
                <a:ea typeface="Arial"/>
                <a:cs typeface="Calibri Light" panose="020F0302020204030204" pitchFamily="34" charset="0"/>
                <a:sym typeface="Arial"/>
              </a:rPr>
              <a:t>Loyalty and Confidence are the greatest opportunities to improve trust with SMEs employing 1-5 or 6-20 employees. For larger SMEs, the greatest opportunities to improve trust are the Control and Speed claims related themes followed by Loyalty and Confidence</a:t>
            </a:r>
          </a:p>
          <a:p>
            <a:pPr marL="400050" indent="-171450">
              <a:buSzPct val="100000"/>
              <a:buFont typeface="Arial" panose="020B0604020202020204" pitchFamily="34" charset="0"/>
              <a:buChar char="•"/>
            </a:pPr>
            <a:endParaRPr lang="en-GB" sz="1150" dirty="0">
              <a:solidFill>
                <a:schemeClr val="tx1"/>
              </a:solidFill>
              <a:latin typeface="+mn-lt"/>
              <a:ea typeface="Arial"/>
              <a:cs typeface="Calibri Light" panose="020F0302020204030204" pitchFamily="34" charset="0"/>
              <a:sym typeface="Arial"/>
            </a:endParaRPr>
          </a:p>
          <a:p>
            <a:pPr marL="514350" indent="-285750">
              <a:buSzPct val="100000"/>
              <a:buFont typeface="Arial" panose="020B0604020202020204" pitchFamily="34" charset="0"/>
              <a:buChar char="•"/>
            </a:pPr>
            <a:r>
              <a:rPr lang="en-GB" sz="1150" dirty="0">
                <a:solidFill>
                  <a:schemeClr val="tx1"/>
                </a:solidFill>
                <a:latin typeface="+mn-lt"/>
                <a:ea typeface="Arial"/>
                <a:cs typeface="Calibri Light" panose="020F0302020204030204" pitchFamily="34" charset="0"/>
                <a:sym typeface="Arial"/>
              </a:rPr>
              <a:t>24% of SMEs had made a claim in the last year, up slightly from the previous wave when it was 22%</a:t>
            </a:r>
          </a:p>
          <a:p>
            <a:pPr marL="400050" indent="-171450">
              <a:buSzPct val="100000"/>
              <a:buFont typeface="Arial" panose="020B0604020202020204" pitchFamily="34" charset="0"/>
              <a:buChar char="•"/>
            </a:pPr>
            <a:endParaRPr lang="en-GB" sz="1150" dirty="0">
              <a:solidFill>
                <a:schemeClr val="tx1"/>
              </a:solidFill>
              <a:latin typeface="+mn-lt"/>
              <a:ea typeface="Arial"/>
              <a:cs typeface="Calibri Light" panose="020F0302020204030204" pitchFamily="34" charset="0"/>
              <a:sym typeface="Arial"/>
            </a:endParaRPr>
          </a:p>
          <a:p>
            <a:pPr marL="514350" indent="-285750">
              <a:buSzPct val="100000"/>
              <a:buFont typeface="Arial" panose="020B0604020202020204" pitchFamily="34" charset="0"/>
              <a:buChar char="•"/>
            </a:pPr>
            <a:r>
              <a:rPr lang="en-GB" sz="1150" dirty="0">
                <a:solidFill>
                  <a:schemeClr val="tx1"/>
                </a:solidFill>
                <a:latin typeface="+mn-lt"/>
                <a:ea typeface="Arial"/>
                <a:cs typeface="Calibri Light" panose="020F0302020204030204" pitchFamily="34" charset="0"/>
                <a:sym typeface="Arial"/>
              </a:rPr>
              <a:t>SMEs who have made a claim place a higher level of stated importance on the claims themes than they do on the other themes such as Loyalty</a:t>
            </a:r>
          </a:p>
          <a:p>
            <a:pPr marL="400050" indent="-171450">
              <a:buSzPct val="100000"/>
              <a:buFont typeface="Arial" panose="020B0604020202020204" pitchFamily="34" charset="0"/>
              <a:buChar char="•"/>
            </a:pPr>
            <a:endParaRPr lang="en-GB" sz="1150" dirty="0">
              <a:solidFill>
                <a:schemeClr val="tx1"/>
              </a:solidFill>
              <a:latin typeface="+mn-lt"/>
              <a:ea typeface="Arial"/>
              <a:cs typeface="Calibri Light" panose="020F0302020204030204" pitchFamily="34" charset="0"/>
              <a:sym typeface="Arial"/>
            </a:endParaRPr>
          </a:p>
          <a:p>
            <a:pPr marL="514350" indent="-285750">
              <a:buSzPct val="100000"/>
              <a:buFont typeface="Arial" panose="020B0604020202020204" pitchFamily="34" charset="0"/>
              <a:buChar char="•"/>
            </a:pPr>
            <a:r>
              <a:rPr lang="en-GB" sz="1150" dirty="0">
                <a:solidFill>
                  <a:schemeClr val="tx1"/>
                </a:solidFill>
                <a:latin typeface="+mn-lt"/>
                <a:ea typeface="Arial"/>
                <a:cs typeface="Calibri Light" panose="020F0302020204030204" pitchFamily="34" charset="0"/>
                <a:sym typeface="Arial"/>
              </a:rPr>
              <a:t>There is a marked difference in the opportunity to improve trust with SMEs who </a:t>
            </a:r>
            <a:r>
              <a:rPr lang="en-GB" sz="1150" u="sng" dirty="0">
                <a:solidFill>
                  <a:schemeClr val="tx1"/>
                </a:solidFill>
                <a:latin typeface="+mn-lt"/>
                <a:ea typeface="Arial"/>
                <a:cs typeface="Calibri Light" panose="020F0302020204030204" pitchFamily="34" charset="0"/>
                <a:sym typeface="Arial"/>
              </a:rPr>
              <a:t>have not made a claim</a:t>
            </a:r>
            <a:r>
              <a:rPr lang="en-GB" sz="1150" dirty="0">
                <a:solidFill>
                  <a:schemeClr val="tx1"/>
                </a:solidFill>
                <a:latin typeface="+mn-lt"/>
                <a:ea typeface="Arial"/>
                <a:cs typeface="Calibri Light" panose="020F0302020204030204" pitchFamily="34" charset="0"/>
                <a:sym typeface="Arial"/>
              </a:rPr>
              <a:t>, in the Loyalty; Confidence; and Protection themes – all themes have an opportunity score at least 2 points higher</a:t>
            </a:r>
          </a:p>
          <a:p>
            <a:pPr marL="400050" indent="-171450">
              <a:buSzPct val="100000"/>
              <a:buFont typeface="Arial" panose="020B0604020202020204" pitchFamily="34" charset="0"/>
              <a:buChar char="•"/>
            </a:pPr>
            <a:endParaRPr lang="en-GB" sz="1150" dirty="0">
              <a:solidFill>
                <a:srgbClr val="FF0000"/>
              </a:solidFill>
              <a:latin typeface="+mn-lt"/>
              <a:ea typeface="Arial"/>
              <a:cs typeface="Calibri Light" panose="020F0302020204030204" pitchFamily="34" charset="0"/>
              <a:sym typeface="Arial"/>
            </a:endParaRPr>
          </a:p>
          <a:p>
            <a:pPr marL="514350" indent="-285750">
              <a:buSzPct val="100000"/>
              <a:buFont typeface="Arial" panose="020B0604020202020204" pitchFamily="34" charset="0"/>
              <a:buChar char="•"/>
            </a:pPr>
            <a:r>
              <a:rPr lang="en-GB" sz="1150" dirty="0">
                <a:solidFill>
                  <a:schemeClr val="tx1"/>
                </a:solidFill>
                <a:latin typeface="+mn-lt"/>
                <a:ea typeface="Arial"/>
                <a:cs typeface="Calibri Light" panose="020F0302020204030204" pitchFamily="34" charset="0"/>
                <a:sym typeface="Arial"/>
              </a:rPr>
              <a:t>Based on how SMEs purchase insurance, the opportunity to improve trust is greatest amongst SMEs who purchase from price comparison sites, which accounts for 1 in 4 SMEs.  It is micro SMEs, that employ 1-5 people, who are most likely to purchase from price comparison sites.  Other SMEs are more likely to purchase directly from a provider or via an insurance broker</a:t>
            </a:r>
          </a:p>
          <a:p>
            <a:pPr marL="400050" indent="-171450">
              <a:buSzPct val="100000"/>
              <a:buFont typeface="Arial" panose="020B0604020202020204" pitchFamily="34" charset="0"/>
              <a:buChar char="•"/>
            </a:pPr>
            <a:endParaRPr lang="en-GB" sz="1150" dirty="0">
              <a:solidFill>
                <a:schemeClr val="tx1"/>
              </a:solidFill>
              <a:latin typeface="+mn-lt"/>
              <a:ea typeface="Arial"/>
              <a:cs typeface="Calibri Light" panose="020F0302020204030204" pitchFamily="34" charset="0"/>
              <a:sym typeface="Arial"/>
            </a:endParaRPr>
          </a:p>
          <a:p>
            <a:pPr marL="514350" indent="-285750">
              <a:buSzPct val="100000"/>
              <a:buFont typeface="Arial" panose="020B0604020202020204" pitchFamily="34" charset="0"/>
              <a:buChar char="•"/>
            </a:pPr>
            <a:r>
              <a:rPr lang="en-GB" sz="1150" dirty="0">
                <a:solidFill>
                  <a:schemeClr val="tx1"/>
                </a:solidFill>
                <a:latin typeface="+mn-lt"/>
                <a:ea typeface="Arial"/>
                <a:cs typeface="Calibri Light" panose="020F0302020204030204" pitchFamily="34" charset="0"/>
                <a:sym typeface="Arial"/>
              </a:rPr>
              <a:t>69% of SMEs said their businesses’ current level of financial well-being is good or very good, up from 66% in the previous wave. Just 5% say it is poor or very poor. </a:t>
            </a:r>
          </a:p>
          <a:p>
            <a:pPr marL="514350" indent="-285750">
              <a:buSzPct val="100000"/>
              <a:buFont typeface="Arial" panose="020B0604020202020204" pitchFamily="34" charset="0"/>
              <a:buChar char="•"/>
            </a:pPr>
            <a:endParaRPr lang="en-GB" sz="1150" dirty="0">
              <a:solidFill>
                <a:schemeClr val="tx1"/>
              </a:solidFill>
              <a:latin typeface="+mn-lt"/>
              <a:ea typeface="Arial"/>
              <a:cs typeface="Calibri Light" panose="020F0302020204030204" pitchFamily="34" charset="0"/>
              <a:sym typeface="Arial"/>
            </a:endParaRPr>
          </a:p>
          <a:p>
            <a:pPr marL="514350" indent="-285750">
              <a:buSzPct val="100000"/>
              <a:buFont typeface="Arial" panose="020B0604020202020204" pitchFamily="34" charset="0"/>
              <a:buChar char="•"/>
            </a:pPr>
            <a:endParaRPr lang="en-GB" sz="1150" dirty="0">
              <a:solidFill>
                <a:schemeClr val="tx1"/>
              </a:solidFill>
              <a:latin typeface="+mn-lt"/>
              <a:ea typeface="Arial"/>
              <a:cs typeface="Calibri Light" panose="020F0302020204030204" pitchFamily="34" charset="0"/>
              <a:sym typeface="Arial"/>
            </a:endParaRPr>
          </a:p>
          <a:p>
            <a:pPr>
              <a:buSzPct val="100000"/>
              <a:buFont typeface="Arial" panose="020B0604020202020204" pitchFamily="34" charset="0"/>
              <a:buChar char="•"/>
            </a:pPr>
            <a:endParaRPr lang="en-GB" sz="1150" dirty="0">
              <a:solidFill>
                <a:schemeClr val="tx1"/>
              </a:solidFill>
              <a:latin typeface="+mn-lt"/>
              <a:cs typeface="Calibri Light" panose="020F0302020204030204" pitchFamily="34" charset="0"/>
            </a:endParaRPr>
          </a:p>
          <a:p>
            <a:pPr>
              <a:buSzPct val="100000"/>
              <a:buFont typeface="Arial" panose="020B0604020202020204" pitchFamily="34" charset="0"/>
              <a:buChar char="•"/>
            </a:pPr>
            <a:endParaRPr lang="en-GB" sz="1150" b="1" dirty="0">
              <a:solidFill>
                <a:schemeClr val="bg2"/>
              </a:solidFill>
              <a:latin typeface="+mn-lt"/>
              <a:cs typeface="Calibri Light" panose="020F0302020204030204" pitchFamily="34" charset="0"/>
            </a:endParaRPr>
          </a:p>
          <a:p>
            <a:pPr>
              <a:buSzPct val="100000"/>
              <a:buFont typeface="Arial" panose="020B0604020202020204" pitchFamily="34" charset="0"/>
              <a:buChar char="•"/>
            </a:pPr>
            <a:endParaRPr lang="en-GB" sz="1150" dirty="0">
              <a:latin typeface="+mn-lt"/>
            </a:endParaRPr>
          </a:p>
        </p:txBody>
      </p:sp>
    </p:spTree>
    <p:extLst>
      <p:ext uri="{BB962C8B-B14F-4D97-AF65-F5344CB8AC3E}">
        <p14:creationId xmlns:p14="http://schemas.microsoft.com/office/powerpoint/2010/main" val="1133490389"/>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3" name="TextBox 2"/>
          <p:cNvSpPr txBox="1"/>
          <p:nvPr/>
        </p:nvSpPr>
        <p:spPr>
          <a:xfrm>
            <a:off x="422143" y="289187"/>
            <a:ext cx="11227990" cy="400110"/>
          </a:xfrm>
          <a:prstGeom prst="rect">
            <a:avLst/>
          </a:prstGeom>
          <a:noFill/>
        </p:spPr>
        <p:txBody>
          <a:bodyPr wrap="square" rtlCol="0">
            <a:spAutoFit/>
          </a:bodyPr>
          <a:lstStyle/>
          <a:p>
            <a:r>
              <a:rPr lang="en-GB" sz="2000" b="1">
                <a:solidFill>
                  <a:schemeClr val="bg2"/>
                </a:solidFill>
                <a:latin typeface="Rockwell" panose="02060603020205020403" pitchFamily="18" charset="0"/>
                <a:cs typeface="Calibri Light" panose="020F0302020204030204" pitchFamily="34" charset="0"/>
              </a:rPr>
              <a:t>Top 10 opportunities for SMEs – policy type held buildings/ contents</a:t>
            </a:r>
          </a:p>
        </p:txBody>
      </p:sp>
      <p:graphicFrame>
        <p:nvGraphicFramePr>
          <p:cNvPr id="4" name="Table 3"/>
          <p:cNvGraphicFramePr>
            <a:graphicFrameLocks noGrp="1"/>
          </p:cNvGraphicFramePr>
          <p:nvPr>
            <p:extLst>
              <p:ext uri="{D42A27DB-BD31-4B8C-83A1-F6EECF244321}">
                <p14:modId xmlns:p14="http://schemas.microsoft.com/office/powerpoint/2010/main" val="3595473163"/>
              </p:ext>
            </p:extLst>
          </p:nvPr>
        </p:nvGraphicFramePr>
        <p:xfrm>
          <a:off x="1881302" y="1271974"/>
          <a:ext cx="8309671" cy="4797150"/>
        </p:xfrm>
        <a:graphic>
          <a:graphicData uri="http://schemas.openxmlformats.org/drawingml/2006/table">
            <a:tbl>
              <a:tblPr firstRow="1" bandRow="1">
                <a:tableStyleId>{6E62EB93-AAC6-4EBA-99E5-D1D4B1179FDE}</a:tableStyleId>
              </a:tblPr>
              <a:tblGrid>
                <a:gridCol w="597086">
                  <a:extLst>
                    <a:ext uri="{9D8B030D-6E8A-4147-A177-3AD203B41FA5}">
                      <a16:colId xmlns:a16="http://schemas.microsoft.com/office/drawing/2014/main" val="20000"/>
                    </a:ext>
                  </a:extLst>
                </a:gridCol>
                <a:gridCol w="989184">
                  <a:extLst>
                    <a:ext uri="{9D8B030D-6E8A-4147-A177-3AD203B41FA5}">
                      <a16:colId xmlns:a16="http://schemas.microsoft.com/office/drawing/2014/main" val="20001"/>
                    </a:ext>
                  </a:extLst>
                </a:gridCol>
                <a:gridCol w="2568566">
                  <a:extLst>
                    <a:ext uri="{9D8B030D-6E8A-4147-A177-3AD203B41FA5}">
                      <a16:colId xmlns:a16="http://schemas.microsoft.com/office/drawing/2014/main" val="20002"/>
                    </a:ext>
                  </a:extLst>
                </a:gridCol>
                <a:gridCol w="1384945">
                  <a:extLst>
                    <a:ext uri="{9D8B030D-6E8A-4147-A177-3AD203B41FA5}">
                      <a16:colId xmlns:a16="http://schemas.microsoft.com/office/drawing/2014/main" val="20003"/>
                    </a:ext>
                  </a:extLst>
                </a:gridCol>
                <a:gridCol w="1384945">
                  <a:extLst>
                    <a:ext uri="{9D8B030D-6E8A-4147-A177-3AD203B41FA5}">
                      <a16:colId xmlns:a16="http://schemas.microsoft.com/office/drawing/2014/main" val="20004"/>
                    </a:ext>
                  </a:extLst>
                </a:gridCol>
                <a:gridCol w="1384945">
                  <a:extLst>
                    <a:ext uri="{9D8B030D-6E8A-4147-A177-3AD203B41FA5}">
                      <a16:colId xmlns:a16="http://schemas.microsoft.com/office/drawing/2014/main" val="20005"/>
                    </a:ext>
                  </a:extLst>
                </a:gridCol>
              </a:tblGrid>
              <a:tr h="396705">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Statement</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432000">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I got a discount for staying with the same company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6.99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5.49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8.49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432000">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I know the company pays out quickly and worries about paperwork later</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7.01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5.75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8.27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432000">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provider takes my loyalty into account when calculating renewal quotes after I have claimed</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6.75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5.37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8.13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432000">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premium doesn't increase because I'm not a new customer anymore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6.75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5.46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8.04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432000">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The policy was explained clearly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7.83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7.73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7.93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432000">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insurer assessed my risk individually, rather than using generic assumptions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7.27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6.65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7.89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432000">
                <a:tc>
                  <a:txBody>
                    <a:bodyPr/>
                    <a:lstStyle/>
                    <a:p>
                      <a:pPr algn="ctr" fontAlgn="b"/>
                      <a:r>
                        <a:rPr lang="en-GB" sz="1100" b="0" i="0" u="none" strike="noStrike">
                          <a:solidFill>
                            <a:srgbClr val="000000"/>
                          </a:solidFill>
                          <a:effectLst/>
                          <a:latin typeface="+mj-lt"/>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insurance provider matched a cheaper price from a competitors quote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6.34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4.84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7.85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432000">
                <a:tc>
                  <a:txBody>
                    <a:bodyPr/>
                    <a:lstStyle/>
                    <a:p>
                      <a:pPr algn="ctr" fontAlgn="b"/>
                      <a:r>
                        <a:rPr lang="en-GB" sz="1100" b="0" i="0" u="none" strike="noStrike">
                          <a:solidFill>
                            <a:srgbClr val="000000"/>
                          </a:solidFill>
                          <a:effectLst/>
                          <a:latin typeface="+mj-lt"/>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insurer informed me about their claims process before I bought</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7.27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6.78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7.76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432000">
                <a:tc>
                  <a:txBody>
                    <a:bodyPr/>
                    <a:lstStyle/>
                    <a:p>
                      <a:pPr algn="ctr" fontAlgn="b"/>
                      <a:r>
                        <a:rPr lang="en-GB" sz="1100" b="0" i="0" u="none" strike="noStrike">
                          <a:solidFill>
                            <a:srgbClr val="000000"/>
                          </a:solidFill>
                          <a:effectLst/>
                          <a:latin typeface="+mj-lt"/>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I know what the policy covers and excludes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7.76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7.79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7.74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r h="432000">
                <a:tc>
                  <a:txBody>
                    <a:bodyPr/>
                    <a:lstStyle/>
                    <a:p>
                      <a:pPr algn="ctr" fontAlgn="b"/>
                      <a:r>
                        <a:rPr lang="en-GB" sz="1100" b="0" i="0" u="none" strike="noStrike">
                          <a:solidFill>
                            <a:srgbClr val="000000"/>
                          </a:solidFill>
                          <a:effectLst/>
                          <a:latin typeface="+mj-lt"/>
                        </a:rPr>
                        <a:t>10</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The policy documents are easy to read, with little or no small print</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7.29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6.95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7.63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0"/>
                  </a:ext>
                </a:extLst>
              </a:tr>
            </a:tbl>
          </a:graphicData>
        </a:graphic>
      </p:graphicFrame>
      <p:sp>
        <p:nvSpPr>
          <p:cNvPr id="6" name="Google Shape;281;p26">
            <a:extLst>
              <a:ext uri="{FF2B5EF4-FFF2-40B4-BE49-F238E27FC236}">
                <a16:creationId xmlns:a16="http://schemas.microsoft.com/office/drawing/2014/main" id="{6BA30E1E-56C4-493B-8992-B93B1A6F3097}"/>
              </a:ext>
            </a:extLst>
          </p:cNvPr>
          <p:cNvSpPr txBox="1"/>
          <p:nvPr/>
        </p:nvSpPr>
        <p:spPr>
          <a:xfrm>
            <a:off x="0" y="6476152"/>
            <a:ext cx="9059320" cy="381848"/>
          </a:xfrm>
          <a:prstGeom prst="rect">
            <a:avLst/>
          </a:prstGeom>
          <a:noFill/>
          <a:ln>
            <a:noFill/>
          </a:ln>
        </p:spPr>
        <p:txBody>
          <a:bodyPr spcFirstLastPara="1" wrap="square" lIns="91425" tIns="45700" rIns="91425" bIns="45700" anchor="t" anchorCtr="0">
            <a:noAutofit/>
          </a:bodyPr>
          <a:lstStyle/>
          <a:p>
            <a:r>
              <a:rPr lang="en-GB" sz="800">
                <a:solidFill>
                  <a:schemeClr val="tx1"/>
                </a:solidFill>
                <a:latin typeface="Arial" panose="020B0604020202020204" pitchFamily="34" charset="0"/>
                <a:ea typeface="Corbel"/>
                <a:cs typeface="Arial" panose="020B0604020202020204" pitchFamily="34" charset="0"/>
                <a:sym typeface="Corbel"/>
              </a:rPr>
              <a:t>Base: Sept 2023 &amp; March 2024 data. All SMEs that hold at least one (</a:t>
            </a:r>
            <a:r>
              <a:rPr lang="en-GB" sz="800">
                <a:latin typeface="Arial" panose="020B0604020202020204" pitchFamily="34" charset="0"/>
                <a:ea typeface="Corbel"/>
                <a:cs typeface="Arial" panose="020B0604020202020204" pitchFamily="34" charset="0"/>
                <a:sym typeface="Corbel"/>
              </a:rPr>
              <a:t>motor, employers’ liability, buildings and/or contents, business interruption</a:t>
            </a:r>
            <a:r>
              <a:rPr lang="en-GB" sz="800">
                <a:solidFill>
                  <a:schemeClr val="tx1"/>
                </a:solidFill>
                <a:latin typeface="Arial" panose="020B0604020202020204" pitchFamily="34" charset="0"/>
                <a:ea typeface="Corbel"/>
                <a:cs typeface="Arial" panose="020B0604020202020204" pitchFamily="34" charset="0"/>
                <a:sym typeface="Corbel"/>
              </a:rPr>
              <a:t>) insurance policy: Buildings and/or Contents n=465.</a:t>
            </a:r>
            <a:r>
              <a:rPr lang="en-GB" sz="800">
                <a:latin typeface="Arial" panose="020B0604020202020204" pitchFamily="34" charset="0"/>
                <a:ea typeface="Corbel"/>
                <a:cs typeface="Arial" panose="020B0604020202020204" pitchFamily="34" charset="0"/>
                <a:sym typeface="Corbel"/>
              </a:rPr>
              <a:t> Note: If more than one different policies were selected, participants were randomly assigned to answer performance questions for one of the policies only.  </a:t>
            </a:r>
            <a:endParaRPr lang="en-GB" sz="8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9109764"/>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3" name="TextBox 2"/>
          <p:cNvSpPr txBox="1"/>
          <p:nvPr/>
        </p:nvSpPr>
        <p:spPr>
          <a:xfrm>
            <a:off x="422143" y="289187"/>
            <a:ext cx="11227990" cy="400110"/>
          </a:xfrm>
          <a:prstGeom prst="rect">
            <a:avLst/>
          </a:prstGeom>
          <a:noFill/>
        </p:spPr>
        <p:txBody>
          <a:bodyPr wrap="square" rtlCol="0">
            <a:spAutoFit/>
          </a:bodyPr>
          <a:lstStyle/>
          <a:p>
            <a:r>
              <a:rPr lang="en-GB" sz="2000" b="1">
                <a:solidFill>
                  <a:schemeClr val="bg2"/>
                </a:solidFill>
                <a:latin typeface="Rockwell" panose="02060603020205020403" pitchFamily="18" charset="0"/>
                <a:cs typeface="Calibri Light" panose="020F0302020204030204" pitchFamily="34" charset="0"/>
              </a:rPr>
              <a:t>Top 10 opportunities for SMEs – policy type held business interruption</a:t>
            </a:r>
          </a:p>
        </p:txBody>
      </p:sp>
      <p:graphicFrame>
        <p:nvGraphicFramePr>
          <p:cNvPr id="4" name="Table 3"/>
          <p:cNvGraphicFramePr>
            <a:graphicFrameLocks noGrp="1"/>
          </p:cNvGraphicFramePr>
          <p:nvPr>
            <p:extLst>
              <p:ext uri="{D42A27DB-BD31-4B8C-83A1-F6EECF244321}">
                <p14:modId xmlns:p14="http://schemas.microsoft.com/office/powerpoint/2010/main" val="3545896995"/>
              </p:ext>
            </p:extLst>
          </p:nvPr>
        </p:nvGraphicFramePr>
        <p:xfrm>
          <a:off x="1881302" y="1271974"/>
          <a:ext cx="8309671" cy="4797150"/>
        </p:xfrm>
        <a:graphic>
          <a:graphicData uri="http://schemas.openxmlformats.org/drawingml/2006/table">
            <a:tbl>
              <a:tblPr firstRow="1" bandRow="1">
                <a:tableStyleId>{6E62EB93-AAC6-4EBA-99E5-D1D4B1179FDE}</a:tableStyleId>
              </a:tblPr>
              <a:tblGrid>
                <a:gridCol w="597086">
                  <a:extLst>
                    <a:ext uri="{9D8B030D-6E8A-4147-A177-3AD203B41FA5}">
                      <a16:colId xmlns:a16="http://schemas.microsoft.com/office/drawing/2014/main" val="20000"/>
                    </a:ext>
                  </a:extLst>
                </a:gridCol>
                <a:gridCol w="989184">
                  <a:extLst>
                    <a:ext uri="{9D8B030D-6E8A-4147-A177-3AD203B41FA5}">
                      <a16:colId xmlns:a16="http://schemas.microsoft.com/office/drawing/2014/main" val="20001"/>
                    </a:ext>
                  </a:extLst>
                </a:gridCol>
                <a:gridCol w="2568566">
                  <a:extLst>
                    <a:ext uri="{9D8B030D-6E8A-4147-A177-3AD203B41FA5}">
                      <a16:colId xmlns:a16="http://schemas.microsoft.com/office/drawing/2014/main" val="20002"/>
                    </a:ext>
                  </a:extLst>
                </a:gridCol>
                <a:gridCol w="1384945">
                  <a:extLst>
                    <a:ext uri="{9D8B030D-6E8A-4147-A177-3AD203B41FA5}">
                      <a16:colId xmlns:a16="http://schemas.microsoft.com/office/drawing/2014/main" val="20003"/>
                    </a:ext>
                  </a:extLst>
                </a:gridCol>
                <a:gridCol w="1384945">
                  <a:extLst>
                    <a:ext uri="{9D8B030D-6E8A-4147-A177-3AD203B41FA5}">
                      <a16:colId xmlns:a16="http://schemas.microsoft.com/office/drawing/2014/main" val="20004"/>
                    </a:ext>
                  </a:extLst>
                </a:gridCol>
                <a:gridCol w="1384945">
                  <a:extLst>
                    <a:ext uri="{9D8B030D-6E8A-4147-A177-3AD203B41FA5}">
                      <a16:colId xmlns:a16="http://schemas.microsoft.com/office/drawing/2014/main" val="20005"/>
                    </a:ext>
                  </a:extLst>
                </a:gridCol>
              </a:tblGrid>
              <a:tr h="396705">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Statement</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432000">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premium doesn't increase because I'm not a new customer anymore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7.10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5.45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8.75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432000">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provider takes my loyalty into account when calculating renewal quotes after I have claimed</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6.93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5.44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8.43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432000">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insurance provider matched a cheaper price from a competitors quote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6.40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4.70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8.10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432000">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There was a promotional discount when joining</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5.47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2.98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7.95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432000">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insurer handled my complaint professionally and fairly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7.53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7.18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7.89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432000">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I got a discount for staying with the same company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6.43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5.18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7.69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432000">
                <a:tc>
                  <a:txBody>
                    <a:bodyPr/>
                    <a:lstStyle/>
                    <a:p>
                      <a:pPr algn="ctr" fontAlgn="b"/>
                      <a:r>
                        <a:rPr lang="en-GB" sz="1100" b="0" i="0" u="none" strike="noStrike">
                          <a:solidFill>
                            <a:srgbClr val="000000"/>
                          </a:solidFill>
                          <a:effectLst/>
                          <a:latin typeface="+mj-lt"/>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insurer informed me about their claims process before I bought</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7.10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6.61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7.59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432000">
                <a:tc>
                  <a:txBody>
                    <a:bodyPr/>
                    <a:lstStyle/>
                    <a:p>
                      <a:pPr algn="ctr" fontAlgn="b"/>
                      <a:r>
                        <a:rPr lang="en-GB" sz="1100" b="0" i="0" u="none" strike="noStrike">
                          <a:solidFill>
                            <a:srgbClr val="000000"/>
                          </a:solidFill>
                          <a:effectLst/>
                          <a:latin typeface="+mj-lt"/>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I understand if there are any discounts or no claims bonus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7.33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7.10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7.56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432000">
                <a:tc>
                  <a:txBody>
                    <a:bodyPr/>
                    <a:lstStyle/>
                    <a:p>
                      <a:pPr algn="ctr" fontAlgn="b"/>
                      <a:r>
                        <a:rPr lang="en-GB" sz="1100" b="0" i="0" u="none" strike="noStrike">
                          <a:solidFill>
                            <a:srgbClr val="000000"/>
                          </a:solidFill>
                          <a:effectLst/>
                          <a:latin typeface="+mj-lt"/>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insurer advertises what percentage of claims they pay out on</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6.60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5.68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7.52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r h="432000">
                <a:tc>
                  <a:txBody>
                    <a:bodyPr/>
                    <a:lstStyle/>
                    <a:p>
                      <a:pPr algn="ctr" fontAlgn="b"/>
                      <a:r>
                        <a:rPr lang="en-GB" sz="1100" b="0" i="0" u="none" strike="noStrike">
                          <a:solidFill>
                            <a:srgbClr val="000000"/>
                          </a:solidFill>
                          <a:effectLst/>
                          <a:latin typeface="+mj-lt"/>
                        </a:rPr>
                        <a:t>10</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Protection</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I can add additional cover to suit my needs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7.27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7.22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7.31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0"/>
                  </a:ext>
                </a:extLst>
              </a:tr>
            </a:tbl>
          </a:graphicData>
        </a:graphic>
      </p:graphicFrame>
      <p:sp>
        <p:nvSpPr>
          <p:cNvPr id="6" name="Google Shape;281;p26">
            <a:extLst>
              <a:ext uri="{FF2B5EF4-FFF2-40B4-BE49-F238E27FC236}">
                <a16:creationId xmlns:a16="http://schemas.microsoft.com/office/drawing/2014/main" id="{6BA30E1E-56C4-493B-8992-B93B1A6F3097}"/>
              </a:ext>
            </a:extLst>
          </p:cNvPr>
          <p:cNvSpPr txBox="1"/>
          <p:nvPr/>
        </p:nvSpPr>
        <p:spPr>
          <a:xfrm>
            <a:off x="0" y="6476152"/>
            <a:ext cx="9059320" cy="381848"/>
          </a:xfrm>
          <a:prstGeom prst="rect">
            <a:avLst/>
          </a:prstGeom>
          <a:noFill/>
          <a:ln>
            <a:noFill/>
          </a:ln>
        </p:spPr>
        <p:txBody>
          <a:bodyPr spcFirstLastPara="1" wrap="square" lIns="91425" tIns="45700" rIns="91425" bIns="45700" anchor="t" anchorCtr="0">
            <a:noAutofit/>
          </a:bodyPr>
          <a:lstStyle/>
          <a:p>
            <a:r>
              <a:rPr lang="en-GB" sz="800">
                <a:solidFill>
                  <a:schemeClr val="tx1"/>
                </a:solidFill>
                <a:latin typeface="Arial" panose="020B0604020202020204" pitchFamily="34" charset="0"/>
                <a:ea typeface="Corbel"/>
                <a:cs typeface="Arial" panose="020B0604020202020204" pitchFamily="34" charset="0"/>
                <a:sym typeface="Corbel"/>
              </a:rPr>
              <a:t>Base: Sept 2023 &amp; March 2024 only data. All SMEs that hold at least one (</a:t>
            </a:r>
            <a:r>
              <a:rPr lang="en-GB" sz="800">
                <a:latin typeface="Arial" panose="020B0604020202020204" pitchFamily="34" charset="0"/>
                <a:ea typeface="Corbel"/>
                <a:cs typeface="Arial" panose="020B0604020202020204" pitchFamily="34" charset="0"/>
                <a:sym typeface="Corbel"/>
              </a:rPr>
              <a:t>motor, employers’ liability, buildings and/or contents, business interruption</a:t>
            </a:r>
            <a:r>
              <a:rPr lang="en-GB" sz="800">
                <a:solidFill>
                  <a:schemeClr val="tx1"/>
                </a:solidFill>
                <a:latin typeface="Arial" panose="020B0604020202020204" pitchFamily="34" charset="0"/>
                <a:ea typeface="Corbel"/>
                <a:cs typeface="Arial" panose="020B0604020202020204" pitchFamily="34" charset="0"/>
                <a:sym typeface="Corbel"/>
              </a:rPr>
              <a:t>) insurance policy: Business Interruption n=300.</a:t>
            </a:r>
            <a:r>
              <a:rPr lang="en-GB" sz="800">
                <a:latin typeface="Arial" panose="020B0604020202020204" pitchFamily="34" charset="0"/>
                <a:ea typeface="Corbel"/>
                <a:cs typeface="Arial" panose="020B0604020202020204" pitchFamily="34" charset="0"/>
                <a:sym typeface="Corbel"/>
              </a:rPr>
              <a:t> Note: If more than one different policies were selected, participants were randomly assigned to answer performance questions for one of the policies only.  </a:t>
            </a:r>
            <a:endParaRPr lang="en-GB" sz="8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47586564"/>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10" name="Google Shape;281;p26">
            <a:extLst>
              <a:ext uri="{FF2B5EF4-FFF2-40B4-BE49-F238E27FC236}">
                <a16:creationId xmlns:a16="http://schemas.microsoft.com/office/drawing/2014/main" id="{6BA30E1E-56C4-493B-8992-B93B1A6F3097}"/>
              </a:ext>
            </a:extLst>
          </p:cNvPr>
          <p:cNvSpPr txBox="1"/>
          <p:nvPr/>
        </p:nvSpPr>
        <p:spPr>
          <a:xfrm>
            <a:off x="-1947" y="6509801"/>
            <a:ext cx="9800703" cy="349849"/>
          </a:xfrm>
          <a:prstGeom prst="rect">
            <a:avLst/>
          </a:prstGeom>
          <a:noFill/>
          <a:ln>
            <a:noFill/>
          </a:ln>
        </p:spPr>
        <p:txBody>
          <a:bodyPr spcFirstLastPara="1" wrap="square" lIns="91425" tIns="45700" rIns="91425" bIns="45700" anchor="t" anchorCtr="0">
            <a:noAutofit/>
          </a:bodyPr>
          <a:lstStyle/>
          <a:p>
            <a:r>
              <a:rPr lang="en-GB" sz="800" dirty="0">
                <a:latin typeface="Arial" panose="020B0604020202020204" pitchFamily="34" charset="0"/>
                <a:ea typeface="Corbel"/>
                <a:cs typeface="Arial" panose="020B0604020202020204" pitchFamily="34" charset="0"/>
                <a:sym typeface="Corbel"/>
              </a:rPr>
              <a:t>Base: </a:t>
            </a:r>
            <a:r>
              <a:rPr lang="en-GB" sz="800" dirty="0">
                <a:solidFill>
                  <a:schemeClr val="tx1"/>
                </a:solidFill>
                <a:latin typeface="Arial" panose="020B0604020202020204" pitchFamily="34" charset="0"/>
                <a:ea typeface="Corbel"/>
                <a:cs typeface="Arial" panose="020B0604020202020204" pitchFamily="34" charset="0"/>
                <a:sym typeface="Corbel"/>
              </a:rPr>
              <a:t>Sept 2023 &amp; March 2024 data.</a:t>
            </a:r>
            <a:r>
              <a:rPr lang="en-GB" sz="800" dirty="0">
                <a:latin typeface="Arial" panose="020B0604020202020204" pitchFamily="34" charset="0"/>
                <a:ea typeface="Corbel"/>
                <a:cs typeface="Arial" panose="020B0604020202020204" pitchFamily="34" charset="0"/>
                <a:sym typeface="Corbel"/>
              </a:rPr>
              <a:t> All SMEs that claimed on at least one (motor, employers’ liability, buildings and/or contents, business interruption) insurance policy: Motor n=90, Employers’ liability n=86, Buildings/Contents n=106, Business Interruption n=71. Note: If more than one different policies were selected, participants were randomly assigned to answer performance questions for one of the policies only.  </a:t>
            </a:r>
            <a:endParaRPr lang="en-GB" sz="800" dirty="0">
              <a:latin typeface="Arial" panose="020B0604020202020204" pitchFamily="34" charset="0"/>
              <a:cs typeface="Arial" panose="020B0604020202020204" pitchFamily="34" charset="0"/>
            </a:endParaRPr>
          </a:p>
        </p:txBody>
      </p:sp>
      <p:sp>
        <p:nvSpPr>
          <p:cNvPr id="3" name="TextBox 2"/>
          <p:cNvSpPr txBox="1"/>
          <p:nvPr/>
        </p:nvSpPr>
        <p:spPr>
          <a:xfrm>
            <a:off x="422143" y="289187"/>
            <a:ext cx="11227990" cy="400110"/>
          </a:xfrm>
          <a:prstGeom prst="rect">
            <a:avLst/>
          </a:prstGeom>
          <a:noFill/>
        </p:spPr>
        <p:txBody>
          <a:bodyPr wrap="square" rtlCol="0">
            <a:spAutoFit/>
          </a:bodyPr>
          <a:lstStyle/>
          <a:p>
            <a:r>
              <a:rPr lang="en-GB" sz="2000" b="1">
                <a:solidFill>
                  <a:schemeClr val="bg2"/>
                </a:solidFill>
                <a:latin typeface="Rockwell" panose="02060603020205020403" pitchFamily="18" charset="0"/>
                <a:cs typeface="Calibri Light" panose="020F0302020204030204" pitchFamily="34" charset="0"/>
              </a:rPr>
              <a:t>Theme scores for SMEs – policy type claimed</a:t>
            </a:r>
          </a:p>
        </p:txBody>
      </p:sp>
      <p:graphicFrame>
        <p:nvGraphicFramePr>
          <p:cNvPr id="4" name="Table 3"/>
          <p:cNvGraphicFramePr>
            <a:graphicFrameLocks noGrp="1"/>
          </p:cNvGraphicFramePr>
          <p:nvPr>
            <p:extLst>
              <p:ext uri="{D42A27DB-BD31-4B8C-83A1-F6EECF244321}">
                <p14:modId xmlns:p14="http://schemas.microsoft.com/office/powerpoint/2010/main" val="965743451"/>
              </p:ext>
            </p:extLst>
          </p:nvPr>
        </p:nvGraphicFramePr>
        <p:xfrm>
          <a:off x="422143" y="1778338"/>
          <a:ext cx="3764849" cy="1579634"/>
        </p:xfrm>
        <a:graphic>
          <a:graphicData uri="http://schemas.openxmlformats.org/drawingml/2006/table">
            <a:tbl>
              <a:tblPr firstRow="1" bandRow="1">
                <a:tableStyleId>{6E62EB93-AAC6-4EBA-99E5-D1D4B1179FDE}</a:tableStyleId>
              </a:tblPr>
              <a:tblGrid>
                <a:gridCol w="379368">
                  <a:extLst>
                    <a:ext uri="{9D8B030D-6E8A-4147-A177-3AD203B41FA5}">
                      <a16:colId xmlns:a16="http://schemas.microsoft.com/office/drawing/2014/main" val="20000"/>
                    </a:ext>
                  </a:extLst>
                </a:gridCol>
                <a:gridCol w="773289">
                  <a:extLst>
                    <a:ext uri="{9D8B030D-6E8A-4147-A177-3AD203B41FA5}">
                      <a16:colId xmlns:a16="http://schemas.microsoft.com/office/drawing/2014/main" val="20001"/>
                    </a:ext>
                  </a:extLst>
                </a:gridCol>
                <a:gridCol w="886178">
                  <a:extLst>
                    <a:ext uri="{9D8B030D-6E8A-4147-A177-3AD203B41FA5}">
                      <a16:colId xmlns:a16="http://schemas.microsoft.com/office/drawing/2014/main" val="20002"/>
                    </a:ext>
                  </a:extLst>
                </a:gridCol>
                <a:gridCol w="888280">
                  <a:extLst>
                    <a:ext uri="{9D8B030D-6E8A-4147-A177-3AD203B41FA5}">
                      <a16:colId xmlns:a16="http://schemas.microsoft.com/office/drawing/2014/main" val="20003"/>
                    </a:ext>
                  </a:extLst>
                </a:gridCol>
                <a:gridCol w="837734">
                  <a:extLst>
                    <a:ext uri="{9D8B030D-6E8A-4147-A177-3AD203B41FA5}">
                      <a16:colId xmlns:a16="http://schemas.microsoft.com/office/drawing/2014/main" val="20004"/>
                    </a:ext>
                  </a:extLst>
                </a:gridCol>
              </a:tblGrid>
              <a:tr h="398744">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393630">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7.89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7.07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8.72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393630">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8.10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7.59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8.60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393630">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7.38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6.47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8.30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2" name="TextBox 1"/>
          <p:cNvSpPr txBox="1"/>
          <p:nvPr/>
        </p:nvSpPr>
        <p:spPr>
          <a:xfrm>
            <a:off x="2068069" y="1416473"/>
            <a:ext cx="1890888" cy="307777"/>
          </a:xfrm>
          <a:prstGeom prst="rect">
            <a:avLst/>
          </a:prstGeom>
          <a:noFill/>
        </p:spPr>
        <p:txBody>
          <a:bodyPr wrap="square" rtlCol="0">
            <a:spAutoFit/>
          </a:bodyPr>
          <a:lstStyle/>
          <a:p>
            <a:r>
              <a:rPr lang="en-GB" b="1">
                <a:solidFill>
                  <a:srgbClr val="008265"/>
                </a:solidFill>
              </a:rPr>
              <a:t>Motor</a:t>
            </a:r>
          </a:p>
        </p:txBody>
      </p:sp>
      <p:sp>
        <p:nvSpPr>
          <p:cNvPr id="8" name="TextBox 7"/>
          <p:cNvSpPr txBox="1"/>
          <p:nvPr/>
        </p:nvSpPr>
        <p:spPr>
          <a:xfrm>
            <a:off x="9139020" y="1396142"/>
            <a:ext cx="1890888" cy="307777"/>
          </a:xfrm>
          <a:prstGeom prst="rect">
            <a:avLst/>
          </a:prstGeom>
          <a:noFill/>
        </p:spPr>
        <p:txBody>
          <a:bodyPr wrap="square" rtlCol="0">
            <a:spAutoFit/>
          </a:bodyPr>
          <a:lstStyle/>
          <a:p>
            <a:r>
              <a:rPr lang="en-GB" b="1">
                <a:solidFill>
                  <a:srgbClr val="008265"/>
                </a:solidFill>
              </a:rPr>
              <a:t>Buildings/ Contents</a:t>
            </a:r>
          </a:p>
        </p:txBody>
      </p:sp>
      <p:graphicFrame>
        <p:nvGraphicFramePr>
          <p:cNvPr id="12" name="Table 11"/>
          <p:cNvGraphicFramePr>
            <a:graphicFrameLocks noGrp="1"/>
          </p:cNvGraphicFramePr>
          <p:nvPr>
            <p:extLst>
              <p:ext uri="{D42A27DB-BD31-4B8C-83A1-F6EECF244321}">
                <p14:modId xmlns:p14="http://schemas.microsoft.com/office/powerpoint/2010/main" val="3611703037"/>
              </p:ext>
            </p:extLst>
          </p:nvPr>
        </p:nvGraphicFramePr>
        <p:xfrm>
          <a:off x="4257543" y="1778336"/>
          <a:ext cx="3764849" cy="1579634"/>
        </p:xfrm>
        <a:graphic>
          <a:graphicData uri="http://schemas.openxmlformats.org/drawingml/2006/table">
            <a:tbl>
              <a:tblPr firstRow="1" bandRow="1">
                <a:tableStyleId>{6E62EB93-AAC6-4EBA-99E5-D1D4B1179FDE}</a:tableStyleId>
              </a:tblPr>
              <a:tblGrid>
                <a:gridCol w="413913">
                  <a:extLst>
                    <a:ext uri="{9D8B030D-6E8A-4147-A177-3AD203B41FA5}">
                      <a16:colId xmlns:a16="http://schemas.microsoft.com/office/drawing/2014/main" val="20000"/>
                    </a:ext>
                  </a:extLst>
                </a:gridCol>
                <a:gridCol w="752855">
                  <a:extLst>
                    <a:ext uri="{9D8B030D-6E8A-4147-A177-3AD203B41FA5}">
                      <a16:colId xmlns:a16="http://schemas.microsoft.com/office/drawing/2014/main" val="20001"/>
                    </a:ext>
                  </a:extLst>
                </a:gridCol>
                <a:gridCol w="846667">
                  <a:extLst>
                    <a:ext uri="{9D8B030D-6E8A-4147-A177-3AD203B41FA5}">
                      <a16:colId xmlns:a16="http://schemas.microsoft.com/office/drawing/2014/main" val="20002"/>
                    </a:ext>
                  </a:extLst>
                </a:gridCol>
                <a:gridCol w="913680">
                  <a:extLst>
                    <a:ext uri="{9D8B030D-6E8A-4147-A177-3AD203B41FA5}">
                      <a16:colId xmlns:a16="http://schemas.microsoft.com/office/drawing/2014/main" val="20003"/>
                    </a:ext>
                  </a:extLst>
                </a:gridCol>
                <a:gridCol w="837734">
                  <a:extLst>
                    <a:ext uri="{9D8B030D-6E8A-4147-A177-3AD203B41FA5}">
                      <a16:colId xmlns:a16="http://schemas.microsoft.com/office/drawing/2014/main" val="20004"/>
                    </a:ext>
                  </a:extLst>
                </a:gridCol>
              </a:tblGrid>
              <a:tr h="398744">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393630">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6.76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6.11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7.41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393630">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6.48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6.39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6.58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393630">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5.43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5.14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5.73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2064955388"/>
              </p:ext>
            </p:extLst>
          </p:nvPr>
        </p:nvGraphicFramePr>
        <p:xfrm>
          <a:off x="8092943" y="1778336"/>
          <a:ext cx="3764849" cy="1579634"/>
        </p:xfrm>
        <a:graphic>
          <a:graphicData uri="http://schemas.openxmlformats.org/drawingml/2006/table">
            <a:tbl>
              <a:tblPr firstRow="1" bandRow="1">
                <a:tableStyleId>{6E62EB93-AAC6-4EBA-99E5-D1D4B1179FDE}</a:tableStyleId>
              </a:tblPr>
              <a:tblGrid>
                <a:gridCol w="413913">
                  <a:extLst>
                    <a:ext uri="{9D8B030D-6E8A-4147-A177-3AD203B41FA5}">
                      <a16:colId xmlns:a16="http://schemas.microsoft.com/office/drawing/2014/main" val="20000"/>
                    </a:ext>
                  </a:extLst>
                </a:gridCol>
                <a:gridCol w="778255">
                  <a:extLst>
                    <a:ext uri="{9D8B030D-6E8A-4147-A177-3AD203B41FA5}">
                      <a16:colId xmlns:a16="http://schemas.microsoft.com/office/drawing/2014/main" val="20001"/>
                    </a:ext>
                  </a:extLst>
                </a:gridCol>
                <a:gridCol w="857956">
                  <a:extLst>
                    <a:ext uri="{9D8B030D-6E8A-4147-A177-3AD203B41FA5}">
                      <a16:colId xmlns:a16="http://schemas.microsoft.com/office/drawing/2014/main" val="20002"/>
                    </a:ext>
                  </a:extLst>
                </a:gridCol>
                <a:gridCol w="876991">
                  <a:extLst>
                    <a:ext uri="{9D8B030D-6E8A-4147-A177-3AD203B41FA5}">
                      <a16:colId xmlns:a16="http://schemas.microsoft.com/office/drawing/2014/main" val="20003"/>
                    </a:ext>
                  </a:extLst>
                </a:gridCol>
                <a:gridCol w="837734">
                  <a:extLst>
                    <a:ext uri="{9D8B030D-6E8A-4147-A177-3AD203B41FA5}">
                      <a16:colId xmlns:a16="http://schemas.microsoft.com/office/drawing/2014/main" val="20004"/>
                    </a:ext>
                  </a:extLst>
                </a:gridCol>
              </a:tblGrid>
              <a:tr h="398744">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393630">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6.17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5.91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6.43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393630">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5.70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5.42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5.98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393630">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5.26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5.58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4.94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14" name="TextBox 13"/>
          <p:cNvSpPr txBox="1"/>
          <p:nvPr/>
        </p:nvSpPr>
        <p:spPr>
          <a:xfrm>
            <a:off x="5394375" y="1396143"/>
            <a:ext cx="1890888" cy="307777"/>
          </a:xfrm>
          <a:prstGeom prst="rect">
            <a:avLst/>
          </a:prstGeom>
          <a:noFill/>
        </p:spPr>
        <p:txBody>
          <a:bodyPr wrap="square" rtlCol="0">
            <a:spAutoFit/>
          </a:bodyPr>
          <a:lstStyle/>
          <a:p>
            <a:r>
              <a:rPr lang="en-GB" b="1">
                <a:solidFill>
                  <a:srgbClr val="008265"/>
                </a:solidFill>
              </a:rPr>
              <a:t>Employers’ liability</a:t>
            </a:r>
          </a:p>
        </p:txBody>
      </p:sp>
      <p:sp>
        <p:nvSpPr>
          <p:cNvPr id="5" name="TextBox 4">
            <a:extLst>
              <a:ext uri="{FF2B5EF4-FFF2-40B4-BE49-F238E27FC236}">
                <a16:creationId xmlns:a16="http://schemas.microsoft.com/office/drawing/2014/main" id="{DF41CAB0-72D4-4C90-B231-0E2363703045}"/>
              </a:ext>
            </a:extLst>
          </p:cNvPr>
          <p:cNvSpPr txBox="1"/>
          <p:nvPr/>
        </p:nvSpPr>
        <p:spPr>
          <a:xfrm>
            <a:off x="5241955" y="3648171"/>
            <a:ext cx="2043307" cy="307777"/>
          </a:xfrm>
          <a:prstGeom prst="rect">
            <a:avLst/>
          </a:prstGeom>
          <a:noFill/>
        </p:spPr>
        <p:txBody>
          <a:bodyPr wrap="square" rtlCol="0">
            <a:spAutoFit/>
          </a:bodyPr>
          <a:lstStyle/>
          <a:p>
            <a:r>
              <a:rPr lang="en-GB" b="1">
                <a:solidFill>
                  <a:srgbClr val="008265"/>
                </a:solidFill>
              </a:rPr>
              <a:t>Business Interruption</a:t>
            </a:r>
          </a:p>
        </p:txBody>
      </p:sp>
      <p:graphicFrame>
        <p:nvGraphicFramePr>
          <p:cNvPr id="6" name="Table 5">
            <a:extLst>
              <a:ext uri="{FF2B5EF4-FFF2-40B4-BE49-F238E27FC236}">
                <a16:creationId xmlns:a16="http://schemas.microsoft.com/office/drawing/2014/main" id="{FC6B8452-02B5-4E40-9355-A36BB33F5BD3}"/>
              </a:ext>
            </a:extLst>
          </p:cNvPr>
          <p:cNvGraphicFramePr>
            <a:graphicFrameLocks noGrp="1"/>
          </p:cNvGraphicFramePr>
          <p:nvPr>
            <p:extLst>
              <p:ext uri="{D42A27DB-BD31-4B8C-83A1-F6EECF244321}">
                <p14:modId xmlns:p14="http://schemas.microsoft.com/office/powerpoint/2010/main" val="321806547"/>
              </p:ext>
            </p:extLst>
          </p:nvPr>
        </p:nvGraphicFramePr>
        <p:xfrm>
          <a:off x="4257543" y="4030365"/>
          <a:ext cx="3764849" cy="1579634"/>
        </p:xfrm>
        <a:graphic>
          <a:graphicData uri="http://schemas.openxmlformats.org/drawingml/2006/table">
            <a:tbl>
              <a:tblPr firstRow="1" bandRow="1">
                <a:tableStyleId>{6E62EB93-AAC6-4EBA-99E5-D1D4B1179FDE}</a:tableStyleId>
              </a:tblPr>
              <a:tblGrid>
                <a:gridCol w="413913">
                  <a:extLst>
                    <a:ext uri="{9D8B030D-6E8A-4147-A177-3AD203B41FA5}">
                      <a16:colId xmlns:a16="http://schemas.microsoft.com/office/drawing/2014/main" val="20000"/>
                    </a:ext>
                  </a:extLst>
                </a:gridCol>
                <a:gridCol w="778255">
                  <a:extLst>
                    <a:ext uri="{9D8B030D-6E8A-4147-A177-3AD203B41FA5}">
                      <a16:colId xmlns:a16="http://schemas.microsoft.com/office/drawing/2014/main" val="20001"/>
                    </a:ext>
                  </a:extLst>
                </a:gridCol>
                <a:gridCol w="857956">
                  <a:extLst>
                    <a:ext uri="{9D8B030D-6E8A-4147-A177-3AD203B41FA5}">
                      <a16:colId xmlns:a16="http://schemas.microsoft.com/office/drawing/2014/main" val="20002"/>
                    </a:ext>
                  </a:extLst>
                </a:gridCol>
                <a:gridCol w="876991">
                  <a:extLst>
                    <a:ext uri="{9D8B030D-6E8A-4147-A177-3AD203B41FA5}">
                      <a16:colId xmlns:a16="http://schemas.microsoft.com/office/drawing/2014/main" val="20003"/>
                    </a:ext>
                  </a:extLst>
                </a:gridCol>
                <a:gridCol w="837734">
                  <a:extLst>
                    <a:ext uri="{9D8B030D-6E8A-4147-A177-3AD203B41FA5}">
                      <a16:colId xmlns:a16="http://schemas.microsoft.com/office/drawing/2014/main" val="20004"/>
                    </a:ext>
                  </a:extLst>
                </a:gridCol>
              </a:tblGrid>
              <a:tr h="398744">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393630">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5.63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4.71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6.54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393630">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6.11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5.83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6.39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393630">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5.52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5.66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5.38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951933861"/>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3" name="TextBox 2"/>
          <p:cNvSpPr txBox="1"/>
          <p:nvPr/>
        </p:nvSpPr>
        <p:spPr>
          <a:xfrm>
            <a:off x="422143" y="289187"/>
            <a:ext cx="11227990" cy="400110"/>
          </a:xfrm>
          <a:prstGeom prst="rect">
            <a:avLst/>
          </a:prstGeom>
          <a:noFill/>
        </p:spPr>
        <p:txBody>
          <a:bodyPr wrap="square" rtlCol="0">
            <a:spAutoFit/>
          </a:bodyPr>
          <a:lstStyle/>
          <a:p>
            <a:r>
              <a:rPr lang="en-GB" sz="2000" b="1">
                <a:solidFill>
                  <a:schemeClr val="bg2"/>
                </a:solidFill>
                <a:latin typeface="Rockwell" panose="02060603020205020403" pitchFamily="18" charset="0"/>
                <a:cs typeface="Calibri Light" panose="020F0302020204030204" pitchFamily="34" charset="0"/>
              </a:rPr>
              <a:t>Opportunities for SMEs – claimed on motor</a:t>
            </a:r>
          </a:p>
        </p:txBody>
      </p:sp>
      <p:graphicFrame>
        <p:nvGraphicFramePr>
          <p:cNvPr id="4" name="Table 3"/>
          <p:cNvGraphicFramePr>
            <a:graphicFrameLocks noGrp="1"/>
          </p:cNvGraphicFramePr>
          <p:nvPr>
            <p:extLst>
              <p:ext uri="{D42A27DB-BD31-4B8C-83A1-F6EECF244321}">
                <p14:modId xmlns:p14="http://schemas.microsoft.com/office/powerpoint/2010/main" val="2533150104"/>
              </p:ext>
            </p:extLst>
          </p:nvPr>
        </p:nvGraphicFramePr>
        <p:xfrm>
          <a:off x="1504499" y="785508"/>
          <a:ext cx="9063277" cy="5327591"/>
        </p:xfrm>
        <a:graphic>
          <a:graphicData uri="http://schemas.openxmlformats.org/drawingml/2006/table">
            <a:tbl>
              <a:tblPr firstRow="1" bandRow="1">
                <a:tableStyleId>{6E62EB93-AAC6-4EBA-99E5-D1D4B1179FDE}</a:tableStyleId>
              </a:tblPr>
              <a:tblGrid>
                <a:gridCol w="651236">
                  <a:extLst>
                    <a:ext uri="{9D8B030D-6E8A-4147-A177-3AD203B41FA5}">
                      <a16:colId xmlns:a16="http://schemas.microsoft.com/office/drawing/2014/main" val="20000"/>
                    </a:ext>
                  </a:extLst>
                </a:gridCol>
                <a:gridCol w="1078893">
                  <a:extLst>
                    <a:ext uri="{9D8B030D-6E8A-4147-A177-3AD203B41FA5}">
                      <a16:colId xmlns:a16="http://schemas.microsoft.com/office/drawing/2014/main" val="20001"/>
                    </a:ext>
                  </a:extLst>
                </a:gridCol>
                <a:gridCol w="2801510">
                  <a:extLst>
                    <a:ext uri="{9D8B030D-6E8A-4147-A177-3AD203B41FA5}">
                      <a16:colId xmlns:a16="http://schemas.microsoft.com/office/drawing/2014/main" val="20002"/>
                    </a:ext>
                  </a:extLst>
                </a:gridCol>
                <a:gridCol w="1510546">
                  <a:extLst>
                    <a:ext uri="{9D8B030D-6E8A-4147-A177-3AD203B41FA5}">
                      <a16:colId xmlns:a16="http://schemas.microsoft.com/office/drawing/2014/main" val="20003"/>
                    </a:ext>
                  </a:extLst>
                </a:gridCol>
                <a:gridCol w="1510546">
                  <a:extLst>
                    <a:ext uri="{9D8B030D-6E8A-4147-A177-3AD203B41FA5}">
                      <a16:colId xmlns:a16="http://schemas.microsoft.com/office/drawing/2014/main" val="20004"/>
                    </a:ext>
                  </a:extLst>
                </a:gridCol>
                <a:gridCol w="1510546">
                  <a:extLst>
                    <a:ext uri="{9D8B030D-6E8A-4147-A177-3AD203B41FA5}">
                      <a16:colId xmlns:a16="http://schemas.microsoft.com/office/drawing/2014/main" val="20005"/>
                    </a:ext>
                  </a:extLst>
                </a:gridCol>
              </a:tblGrid>
              <a:tr h="413713">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Statement</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450521">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I had a choice in how the company settled the claim (e.g. financial settlement, repair or replacement)</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8.57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6.77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10.37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450521">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I can get through to the insurance company quickly at any time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8.88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7.76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10.00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450521">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insurer provided effective assistance/ advice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8.37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7.20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9.53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623893">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claim was settled quickly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8.06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7.22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8.91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450521">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I did not have to prove that my claim was genuine with lots of receipts or pictures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7.04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5.37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8.71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450521">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The people you dealt with showed compassion</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7.76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7.08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8.43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450521">
                <a:tc>
                  <a:txBody>
                    <a:bodyPr/>
                    <a:lstStyle/>
                    <a:p>
                      <a:pPr algn="ctr" fontAlgn="b"/>
                      <a:r>
                        <a:rPr lang="en-GB" sz="1100" b="0" i="0" u="none" strike="noStrike">
                          <a:solidFill>
                            <a:srgbClr val="000000"/>
                          </a:solidFill>
                          <a:effectLst/>
                          <a:latin typeface="+mj-lt"/>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I am offered immediate assistance and advice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8.16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7.96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8.37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450521">
                <a:tc>
                  <a:txBody>
                    <a:bodyPr/>
                    <a:lstStyle/>
                    <a:p>
                      <a:pPr algn="ctr" fontAlgn="b"/>
                      <a:r>
                        <a:rPr lang="en-GB" sz="1100" b="0" i="0" u="none" strike="noStrike">
                          <a:solidFill>
                            <a:srgbClr val="000000"/>
                          </a:solidFill>
                          <a:effectLst/>
                          <a:latin typeface="+mj-lt"/>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Repairs or replacement items were completed/ delivered at a time that suited me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8.06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8.00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8.12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623893">
                <a:tc>
                  <a:txBody>
                    <a:bodyPr/>
                    <a:lstStyle/>
                    <a:p>
                      <a:pPr algn="ctr" fontAlgn="b"/>
                      <a:r>
                        <a:rPr lang="en-GB" sz="1100" b="0" i="0" u="none" strike="noStrike">
                          <a:solidFill>
                            <a:srgbClr val="000000"/>
                          </a:solidFill>
                          <a:effectLst/>
                          <a:latin typeface="+mj-lt"/>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I knew what I need to do to make a claim</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8.06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8.19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7.93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r h="450521">
                <a:tc>
                  <a:txBody>
                    <a:bodyPr/>
                    <a:lstStyle/>
                    <a:p>
                      <a:pPr algn="ctr" fontAlgn="b"/>
                      <a:r>
                        <a:rPr lang="en-GB" sz="1100" b="0" i="0" u="none" strike="noStrike">
                          <a:solidFill>
                            <a:srgbClr val="000000"/>
                          </a:solidFill>
                          <a:effectLst/>
                          <a:latin typeface="+mj-lt"/>
                        </a:rPr>
                        <a:t>10</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insurance company did not try to avoid paying out</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7.35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6.95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7.75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0"/>
                  </a:ext>
                </a:extLst>
              </a:tr>
            </a:tbl>
          </a:graphicData>
        </a:graphic>
      </p:graphicFrame>
      <p:sp>
        <p:nvSpPr>
          <p:cNvPr id="6" name="Google Shape;281;p26">
            <a:extLst>
              <a:ext uri="{FF2B5EF4-FFF2-40B4-BE49-F238E27FC236}">
                <a16:creationId xmlns:a16="http://schemas.microsoft.com/office/drawing/2014/main" id="{6BA30E1E-56C4-493B-8992-B93B1A6F3097}"/>
              </a:ext>
            </a:extLst>
          </p:cNvPr>
          <p:cNvSpPr txBox="1"/>
          <p:nvPr/>
        </p:nvSpPr>
        <p:spPr>
          <a:xfrm>
            <a:off x="-1947" y="6509801"/>
            <a:ext cx="9800703" cy="349849"/>
          </a:xfrm>
          <a:prstGeom prst="rect">
            <a:avLst/>
          </a:prstGeom>
          <a:noFill/>
          <a:ln>
            <a:noFill/>
          </a:ln>
        </p:spPr>
        <p:txBody>
          <a:bodyPr spcFirstLastPara="1" wrap="square" lIns="91425" tIns="45700" rIns="91425" bIns="45700" anchor="t" anchorCtr="0">
            <a:noAutofit/>
          </a:bodyPr>
          <a:lstStyle/>
          <a:p>
            <a:r>
              <a:rPr lang="en-GB" sz="800">
                <a:latin typeface="Arial" panose="020B0604020202020204" pitchFamily="34" charset="0"/>
                <a:ea typeface="Corbel"/>
                <a:cs typeface="Arial" panose="020B0604020202020204" pitchFamily="34" charset="0"/>
                <a:sym typeface="Corbel"/>
              </a:rPr>
              <a:t>Base: </a:t>
            </a:r>
            <a:r>
              <a:rPr lang="en-GB" sz="800">
                <a:solidFill>
                  <a:schemeClr val="tx1"/>
                </a:solidFill>
                <a:latin typeface="Arial" panose="020B0604020202020204" pitchFamily="34" charset="0"/>
                <a:ea typeface="Corbel"/>
                <a:cs typeface="Arial" panose="020B0604020202020204" pitchFamily="34" charset="0"/>
                <a:sym typeface="Corbel"/>
              </a:rPr>
              <a:t>Sept 2023 &amp; March 2024 data.</a:t>
            </a:r>
            <a:r>
              <a:rPr lang="en-GB" sz="800">
                <a:latin typeface="Arial" panose="020B0604020202020204" pitchFamily="34" charset="0"/>
                <a:ea typeface="Corbel"/>
                <a:cs typeface="Arial" panose="020B0604020202020204" pitchFamily="34" charset="0"/>
                <a:sym typeface="Corbel"/>
              </a:rPr>
              <a:t> All SMEs that claimed on at least one (motor, employers’ liability, buildings and/or contents, business interruption) insurance policy: Motor n=90,  Note: If more than one different policies were selected, participants were randomly assigned to answer performance questions for one of the policies only.  </a:t>
            </a:r>
            <a:endParaRPr lang="en-GB" sz="8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1567169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67"/>
        <p:cNvGrpSpPr/>
        <p:nvPr/>
      </p:nvGrpSpPr>
      <p:grpSpPr>
        <a:xfrm>
          <a:off x="0" y="0"/>
          <a:ext cx="0" cy="0"/>
          <a:chOff x="0" y="0"/>
          <a:chExt cx="0" cy="0"/>
        </a:xfrm>
      </p:grpSpPr>
      <p:sp>
        <p:nvSpPr>
          <p:cNvPr id="3" name="TextBox 2"/>
          <p:cNvSpPr txBox="1"/>
          <p:nvPr/>
        </p:nvSpPr>
        <p:spPr>
          <a:xfrm>
            <a:off x="422143" y="289187"/>
            <a:ext cx="11227990" cy="400110"/>
          </a:xfrm>
          <a:prstGeom prst="rect">
            <a:avLst/>
          </a:prstGeom>
          <a:noFill/>
        </p:spPr>
        <p:txBody>
          <a:bodyPr wrap="square" rtlCol="0">
            <a:spAutoFit/>
          </a:bodyPr>
          <a:lstStyle/>
          <a:p>
            <a:r>
              <a:rPr lang="en-GB" sz="2000" b="1">
                <a:solidFill>
                  <a:schemeClr val="bg2"/>
                </a:solidFill>
                <a:latin typeface="Rockwell" panose="02060603020205020403" pitchFamily="18" charset="0"/>
                <a:cs typeface="Calibri Light" panose="020F0302020204030204" pitchFamily="34" charset="0"/>
              </a:rPr>
              <a:t>Opportunities for SMEs – claimed on employers’ liability</a:t>
            </a:r>
          </a:p>
        </p:txBody>
      </p:sp>
      <p:graphicFrame>
        <p:nvGraphicFramePr>
          <p:cNvPr id="4" name="Table 3"/>
          <p:cNvGraphicFramePr>
            <a:graphicFrameLocks noGrp="1"/>
          </p:cNvGraphicFramePr>
          <p:nvPr>
            <p:extLst>
              <p:ext uri="{D42A27DB-BD31-4B8C-83A1-F6EECF244321}">
                <p14:modId xmlns:p14="http://schemas.microsoft.com/office/powerpoint/2010/main" val="815568810"/>
              </p:ext>
            </p:extLst>
          </p:nvPr>
        </p:nvGraphicFramePr>
        <p:xfrm>
          <a:off x="1527077" y="777658"/>
          <a:ext cx="9028034" cy="5475423"/>
        </p:xfrm>
        <a:graphic>
          <a:graphicData uri="http://schemas.openxmlformats.org/drawingml/2006/table">
            <a:tbl>
              <a:tblPr firstRow="1" bandRow="1">
                <a:tableStyleId>{6E62EB93-AAC6-4EBA-99E5-D1D4B1179FDE}</a:tableStyleId>
              </a:tblPr>
              <a:tblGrid>
                <a:gridCol w="648703">
                  <a:extLst>
                    <a:ext uri="{9D8B030D-6E8A-4147-A177-3AD203B41FA5}">
                      <a16:colId xmlns:a16="http://schemas.microsoft.com/office/drawing/2014/main" val="20000"/>
                    </a:ext>
                  </a:extLst>
                </a:gridCol>
                <a:gridCol w="1074698">
                  <a:extLst>
                    <a:ext uri="{9D8B030D-6E8A-4147-A177-3AD203B41FA5}">
                      <a16:colId xmlns:a16="http://schemas.microsoft.com/office/drawing/2014/main" val="20001"/>
                    </a:ext>
                  </a:extLst>
                </a:gridCol>
                <a:gridCol w="2790617">
                  <a:extLst>
                    <a:ext uri="{9D8B030D-6E8A-4147-A177-3AD203B41FA5}">
                      <a16:colId xmlns:a16="http://schemas.microsoft.com/office/drawing/2014/main" val="20002"/>
                    </a:ext>
                  </a:extLst>
                </a:gridCol>
                <a:gridCol w="1504672">
                  <a:extLst>
                    <a:ext uri="{9D8B030D-6E8A-4147-A177-3AD203B41FA5}">
                      <a16:colId xmlns:a16="http://schemas.microsoft.com/office/drawing/2014/main" val="20003"/>
                    </a:ext>
                  </a:extLst>
                </a:gridCol>
                <a:gridCol w="1504672">
                  <a:extLst>
                    <a:ext uri="{9D8B030D-6E8A-4147-A177-3AD203B41FA5}">
                      <a16:colId xmlns:a16="http://schemas.microsoft.com/office/drawing/2014/main" val="20004"/>
                    </a:ext>
                  </a:extLst>
                </a:gridCol>
                <a:gridCol w="1504672">
                  <a:extLst>
                    <a:ext uri="{9D8B030D-6E8A-4147-A177-3AD203B41FA5}">
                      <a16:colId xmlns:a16="http://schemas.microsoft.com/office/drawing/2014/main" val="20005"/>
                    </a:ext>
                  </a:extLst>
                </a:gridCol>
              </a:tblGrid>
              <a:tr h="410800">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Statement</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447351">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I knew what I need to do to make a claim</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7.26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5.14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9.38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447351">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Repairs or replacement items were completed/ delivered at a time that suited me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7.53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6.11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8.96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565938">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insurer provided effective assistance/ advice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7.12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6.34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7.91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447351">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I can get through to the insurance company quickly at any time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6.99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6.25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7.72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447351">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I was not asked needless questions about my claim</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6.03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5.14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6.91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532977">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claim was settled quickly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6.71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6.94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6.48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447351">
                <a:tc>
                  <a:txBody>
                    <a:bodyPr/>
                    <a:lstStyle/>
                    <a:p>
                      <a:pPr algn="ctr" fontAlgn="b"/>
                      <a:r>
                        <a:rPr lang="en-GB" sz="1100" b="0" i="0" u="none" strike="noStrike">
                          <a:solidFill>
                            <a:srgbClr val="000000"/>
                          </a:solidFill>
                          <a:effectLst/>
                          <a:latin typeface="+mj-lt"/>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I had a choice in how the company settled the claim (e.g. financial settlement, repair or replacement)</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6.03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5.83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6.22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575707">
                <a:tc>
                  <a:txBody>
                    <a:bodyPr/>
                    <a:lstStyle/>
                    <a:p>
                      <a:pPr algn="ctr" fontAlgn="b"/>
                      <a:r>
                        <a:rPr lang="en-GB" sz="1100" b="0" i="0" u="none" strike="noStrike">
                          <a:solidFill>
                            <a:srgbClr val="000000"/>
                          </a:solidFill>
                          <a:effectLst/>
                          <a:latin typeface="+mj-lt"/>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I am offered immediate assistance and advice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6.44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6.85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6.03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447351">
                <a:tc>
                  <a:txBody>
                    <a:bodyPr/>
                    <a:lstStyle/>
                    <a:p>
                      <a:pPr algn="ctr" fontAlgn="b"/>
                      <a:r>
                        <a:rPr lang="en-GB" sz="1100" b="0" i="0" u="none" strike="noStrike">
                          <a:solidFill>
                            <a:srgbClr val="000000"/>
                          </a:solidFill>
                          <a:effectLst/>
                          <a:latin typeface="+mj-lt"/>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The people you dealt with showed compassion</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5.48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5.07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5.89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r h="575707">
                <a:tc>
                  <a:txBody>
                    <a:bodyPr/>
                    <a:lstStyle/>
                    <a:p>
                      <a:pPr algn="ctr" fontAlgn="b"/>
                      <a:r>
                        <a:rPr lang="en-GB" sz="1100" b="0" i="0" u="none" strike="noStrike">
                          <a:solidFill>
                            <a:srgbClr val="000000"/>
                          </a:solidFill>
                          <a:effectLst/>
                          <a:latin typeface="+mj-lt"/>
                        </a:rPr>
                        <a:t>10</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insurance company did not try to avoid paying out</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5.89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5.97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5.81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0"/>
                  </a:ext>
                </a:extLst>
              </a:tr>
            </a:tbl>
          </a:graphicData>
        </a:graphic>
      </p:graphicFrame>
      <p:sp>
        <p:nvSpPr>
          <p:cNvPr id="6" name="Google Shape;281;p26">
            <a:extLst>
              <a:ext uri="{FF2B5EF4-FFF2-40B4-BE49-F238E27FC236}">
                <a16:creationId xmlns:a16="http://schemas.microsoft.com/office/drawing/2014/main" id="{6BA30E1E-56C4-493B-8992-B93B1A6F3097}"/>
              </a:ext>
            </a:extLst>
          </p:cNvPr>
          <p:cNvSpPr txBox="1"/>
          <p:nvPr/>
        </p:nvSpPr>
        <p:spPr>
          <a:xfrm>
            <a:off x="-1947" y="6509801"/>
            <a:ext cx="9800703" cy="349849"/>
          </a:xfrm>
          <a:prstGeom prst="rect">
            <a:avLst/>
          </a:prstGeom>
          <a:noFill/>
          <a:ln>
            <a:noFill/>
          </a:ln>
        </p:spPr>
        <p:txBody>
          <a:bodyPr spcFirstLastPara="1" wrap="square" lIns="91425" tIns="45700" rIns="91425" bIns="45700" anchor="t" anchorCtr="0">
            <a:noAutofit/>
          </a:bodyPr>
          <a:lstStyle/>
          <a:p>
            <a:r>
              <a:rPr lang="en-GB" sz="800">
                <a:latin typeface="Arial" panose="020B0604020202020204" pitchFamily="34" charset="0"/>
                <a:ea typeface="Corbel"/>
                <a:cs typeface="Arial" panose="020B0604020202020204" pitchFamily="34" charset="0"/>
                <a:sym typeface="Corbel"/>
              </a:rPr>
              <a:t>Base: </a:t>
            </a:r>
            <a:r>
              <a:rPr lang="en-GB" sz="800">
                <a:solidFill>
                  <a:schemeClr val="tx1"/>
                </a:solidFill>
                <a:latin typeface="Arial" panose="020B0604020202020204" pitchFamily="34" charset="0"/>
                <a:ea typeface="Corbel"/>
                <a:cs typeface="Arial" panose="020B0604020202020204" pitchFamily="34" charset="0"/>
                <a:sym typeface="Corbel"/>
              </a:rPr>
              <a:t>Sept 2023 &amp; March 2024 data.</a:t>
            </a:r>
            <a:r>
              <a:rPr lang="en-GB" sz="800">
                <a:latin typeface="Arial" panose="020B0604020202020204" pitchFamily="34" charset="0"/>
                <a:ea typeface="Corbel"/>
                <a:cs typeface="Arial" panose="020B0604020202020204" pitchFamily="34" charset="0"/>
                <a:sym typeface="Corbel"/>
              </a:rPr>
              <a:t> All SMEs that claimed on at least one (motor, employers’ liability, buildings and/or contents, business interruption) insurance policy: Employers’ liability n=86, Note: If more than one different policies were selected, participants were randomly assigned to answer performance questions for one of the policies only.  </a:t>
            </a:r>
            <a:endParaRPr lang="en-GB" sz="8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75536382"/>
      </p:ext>
    </p:extLst>
  </p:cSld>
  <p:clrMapOvr>
    <a:overrideClrMapping bg1="lt1" tx1="dk1" bg2="dk2" tx2="lt2" accent1="accent1" accent2="accent2" accent3="accent3" accent4="accent4" accent5="accent5" accent6="accent6" hlink="hlink" folHlink="folHlink"/>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3" name="TextBox 2"/>
          <p:cNvSpPr txBox="1"/>
          <p:nvPr/>
        </p:nvSpPr>
        <p:spPr>
          <a:xfrm>
            <a:off x="422143" y="289187"/>
            <a:ext cx="11227990" cy="400110"/>
          </a:xfrm>
          <a:prstGeom prst="rect">
            <a:avLst/>
          </a:prstGeom>
          <a:noFill/>
        </p:spPr>
        <p:txBody>
          <a:bodyPr wrap="square" rtlCol="0">
            <a:spAutoFit/>
          </a:bodyPr>
          <a:lstStyle/>
          <a:p>
            <a:r>
              <a:rPr lang="en-GB" sz="2000" b="1">
                <a:solidFill>
                  <a:schemeClr val="bg2"/>
                </a:solidFill>
                <a:latin typeface="Rockwell" panose="02060603020205020403" pitchFamily="18" charset="0"/>
                <a:cs typeface="Calibri Light" panose="020F0302020204030204" pitchFamily="34" charset="0"/>
              </a:rPr>
              <a:t>Opportunities for SMEs – claimed on buildings/ contents</a:t>
            </a:r>
          </a:p>
        </p:txBody>
      </p:sp>
      <p:graphicFrame>
        <p:nvGraphicFramePr>
          <p:cNvPr id="6" name="Table 5"/>
          <p:cNvGraphicFramePr>
            <a:graphicFrameLocks noGrp="1"/>
          </p:cNvGraphicFramePr>
          <p:nvPr>
            <p:extLst>
              <p:ext uri="{D42A27DB-BD31-4B8C-83A1-F6EECF244321}">
                <p14:modId xmlns:p14="http://schemas.microsoft.com/office/powerpoint/2010/main" val="1715538201"/>
              </p:ext>
            </p:extLst>
          </p:nvPr>
        </p:nvGraphicFramePr>
        <p:xfrm>
          <a:off x="1582146" y="903109"/>
          <a:ext cx="8905232" cy="5368974"/>
        </p:xfrm>
        <a:graphic>
          <a:graphicData uri="http://schemas.openxmlformats.org/drawingml/2006/table">
            <a:tbl>
              <a:tblPr firstRow="1" bandRow="1">
                <a:tableStyleId>{6E62EB93-AAC6-4EBA-99E5-D1D4B1179FDE}</a:tableStyleId>
              </a:tblPr>
              <a:tblGrid>
                <a:gridCol w="639880">
                  <a:extLst>
                    <a:ext uri="{9D8B030D-6E8A-4147-A177-3AD203B41FA5}">
                      <a16:colId xmlns:a16="http://schemas.microsoft.com/office/drawing/2014/main" val="20000"/>
                    </a:ext>
                  </a:extLst>
                </a:gridCol>
                <a:gridCol w="1060080">
                  <a:extLst>
                    <a:ext uri="{9D8B030D-6E8A-4147-A177-3AD203B41FA5}">
                      <a16:colId xmlns:a16="http://schemas.microsoft.com/office/drawing/2014/main" val="20001"/>
                    </a:ext>
                  </a:extLst>
                </a:gridCol>
                <a:gridCol w="2752657">
                  <a:extLst>
                    <a:ext uri="{9D8B030D-6E8A-4147-A177-3AD203B41FA5}">
                      <a16:colId xmlns:a16="http://schemas.microsoft.com/office/drawing/2014/main" val="20002"/>
                    </a:ext>
                  </a:extLst>
                </a:gridCol>
                <a:gridCol w="1484205">
                  <a:extLst>
                    <a:ext uri="{9D8B030D-6E8A-4147-A177-3AD203B41FA5}">
                      <a16:colId xmlns:a16="http://schemas.microsoft.com/office/drawing/2014/main" val="20003"/>
                    </a:ext>
                  </a:extLst>
                </a:gridCol>
                <a:gridCol w="1484205">
                  <a:extLst>
                    <a:ext uri="{9D8B030D-6E8A-4147-A177-3AD203B41FA5}">
                      <a16:colId xmlns:a16="http://schemas.microsoft.com/office/drawing/2014/main" val="20004"/>
                    </a:ext>
                  </a:extLst>
                </a:gridCol>
                <a:gridCol w="1484205">
                  <a:extLst>
                    <a:ext uri="{9D8B030D-6E8A-4147-A177-3AD203B41FA5}">
                      <a16:colId xmlns:a16="http://schemas.microsoft.com/office/drawing/2014/main" val="20005"/>
                    </a:ext>
                  </a:extLst>
                </a:gridCol>
              </a:tblGrid>
              <a:tr h="418544">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Statement</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455782">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I knew what I need to do to make a claim</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7.50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5.83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9.17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455782">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My insurance company did not try to avoid paying out</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6.25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5.24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7.26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455782">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I am offered immediate assistance and advice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6.41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5.87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6.94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619260">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Repairs or replacement items were completed/ delivered at a time that suited me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6.09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5.56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6.62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455782">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My insurer provided effective assistance/ advice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6.02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5.60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6.43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455782">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My claim was settled quickly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6.33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6.61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6.04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455782">
                <a:tc>
                  <a:txBody>
                    <a:bodyPr/>
                    <a:lstStyle/>
                    <a:p>
                      <a:pPr algn="ctr" fontAlgn="b"/>
                      <a:r>
                        <a:rPr lang="en-GB" sz="1100" b="0" i="0" u="none" strike="noStrike">
                          <a:solidFill>
                            <a:srgbClr val="000000"/>
                          </a:solidFill>
                          <a:effectLst/>
                          <a:latin typeface="+mj-lt"/>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I had a choice in how the company settled the claim (e.g. financial settlement, repair or replacement)</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5.16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4.48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5.83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571588">
                <a:tc>
                  <a:txBody>
                    <a:bodyPr/>
                    <a:lstStyle/>
                    <a:p>
                      <a:pPr algn="ctr" fontAlgn="b"/>
                      <a:r>
                        <a:rPr lang="en-GB" sz="1100" b="0" i="0" u="none" strike="noStrike">
                          <a:solidFill>
                            <a:srgbClr val="000000"/>
                          </a:solidFill>
                          <a:effectLst/>
                          <a:latin typeface="+mj-lt"/>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I can get through to the insurance company quickly at any time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5.47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5.20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5.74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455782">
                <a:tc>
                  <a:txBody>
                    <a:bodyPr/>
                    <a:lstStyle/>
                    <a:p>
                      <a:pPr algn="ctr" fontAlgn="b"/>
                      <a:r>
                        <a:rPr lang="en-GB" sz="1100" b="0" i="0" u="none" strike="noStrike">
                          <a:solidFill>
                            <a:srgbClr val="000000"/>
                          </a:solidFill>
                          <a:effectLst/>
                          <a:latin typeface="+mj-lt"/>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I was able to choose the supplier that the insurance company uses (e.g. tradesmen, garage, airline, law firm)</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5.86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6.22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5.50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r h="455782">
                <a:tc>
                  <a:txBody>
                    <a:bodyPr/>
                    <a:lstStyle/>
                    <a:p>
                      <a:pPr algn="ctr" fontAlgn="b"/>
                      <a:r>
                        <a:rPr lang="en-GB" sz="1100" b="0" i="0" u="none" strike="noStrike">
                          <a:solidFill>
                            <a:srgbClr val="000000"/>
                          </a:solidFill>
                          <a:effectLst/>
                          <a:latin typeface="+mj-lt"/>
                        </a:rPr>
                        <a:t>10</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The people you dealt with showed compassion</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5.31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5.40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5.22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0"/>
                  </a:ext>
                </a:extLst>
              </a:tr>
            </a:tbl>
          </a:graphicData>
        </a:graphic>
      </p:graphicFrame>
      <p:sp>
        <p:nvSpPr>
          <p:cNvPr id="7" name="Google Shape;281;p26">
            <a:extLst>
              <a:ext uri="{FF2B5EF4-FFF2-40B4-BE49-F238E27FC236}">
                <a16:creationId xmlns:a16="http://schemas.microsoft.com/office/drawing/2014/main" id="{6BA30E1E-56C4-493B-8992-B93B1A6F3097}"/>
              </a:ext>
            </a:extLst>
          </p:cNvPr>
          <p:cNvSpPr txBox="1"/>
          <p:nvPr/>
        </p:nvSpPr>
        <p:spPr>
          <a:xfrm>
            <a:off x="-1947" y="6509801"/>
            <a:ext cx="9800703" cy="349849"/>
          </a:xfrm>
          <a:prstGeom prst="rect">
            <a:avLst/>
          </a:prstGeom>
          <a:noFill/>
          <a:ln>
            <a:noFill/>
          </a:ln>
        </p:spPr>
        <p:txBody>
          <a:bodyPr spcFirstLastPara="1" wrap="square" lIns="91425" tIns="45700" rIns="91425" bIns="45700" anchor="t" anchorCtr="0">
            <a:noAutofit/>
          </a:bodyPr>
          <a:lstStyle/>
          <a:p>
            <a:r>
              <a:rPr lang="en-GB" sz="800">
                <a:latin typeface="Arial" panose="020B0604020202020204" pitchFamily="34" charset="0"/>
                <a:ea typeface="Corbel"/>
                <a:cs typeface="Arial" panose="020B0604020202020204" pitchFamily="34" charset="0"/>
                <a:sym typeface="Corbel"/>
              </a:rPr>
              <a:t>Base: </a:t>
            </a:r>
            <a:r>
              <a:rPr lang="en-GB" sz="800">
                <a:solidFill>
                  <a:schemeClr val="tx1"/>
                </a:solidFill>
                <a:latin typeface="Arial" panose="020B0604020202020204" pitchFamily="34" charset="0"/>
                <a:ea typeface="Corbel"/>
                <a:cs typeface="Arial" panose="020B0604020202020204" pitchFamily="34" charset="0"/>
                <a:sym typeface="Corbel"/>
              </a:rPr>
              <a:t>Sept 2023 &amp; March 2024 data.</a:t>
            </a:r>
            <a:r>
              <a:rPr lang="en-GB" sz="800">
                <a:latin typeface="Arial" panose="020B0604020202020204" pitchFamily="34" charset="0"/>
                <a:ea typeface="Corbel"/>
                <a:cs typeface="Arial" panose="020B0604020202020204" pitchFamily="34" charset="0"/>
                <a:sym typeface="Corbel"/>
              </a:rPr>
              <a:t> All SMEs that claimed on at least one (motor, employers’ liability, buildings and/or contents, business interruption) insurance policy: Buildings/Contents n=106. Note: If more than one different policies were selected, participants were randomly assigned to answer performance questions for one of the policies only.  </a:t>
            </a:r>
            <a:endParaRPr lang="en-GB" sz="8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1285443"/>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3" name="TextBox 2"/>
          <p:cNvSpPr txBox="1"/>
          <p:nvPr/>
        </p:nvSpPr>
        <p:spPr>
          <a:xfrm>
            <a:off x="422143" y="289187"/>
            <a:ext cx="11227990" cy="400110"/>
          </a:xfrm>
          <a:prstGeom prst="rect">
            <a:avLst/>
          </a:prstGeom>
          <a:noFill/>
        </p:spPr>
        <p:txBody>
          <a:bodyPr wrap="square" rtlCol="0">
            <a:spAutoFit/>
          </a:bodyPr>
          <a:lstStyle/>
          <a:p>
            <a:r>
              <a:rPr lang="en-GB" sz="2000" b="1">
                <a:solidFill>
                  <a:schemeClr val="bg2"/>
                </a:solidFill>
                <a:latin typeface="Rockwell" panose="02060603020205020403" pitchFamily="18" charset="0"/>
                <a:cs typeface="Calibri Light" panose="020F0302020204030204" pitchFamily="34" charset="0"/>
              </a:rPr>
              <a:t>Opportunities for SMEs – claimed on business interruption</a:t>
            </a:r>
          </a:p>
        </p:txBody>
      </p:sp>
      <p:graphicFrame>
        <p:nvGraphicFramePr>
          <p:cNvPr id="6" name="Table 5"/>
          <p:cNvGraphicFramePr>
            <a:graphicFrameLocks noGrp="1"/>
          </p:cNvGraphicFramePr>
          <p:nvPr>
            <p:extLst>
              <p:ext uri="{D42A27DB-BD31-4B8C-83A1-F6EECF244321}">
                <p14:modId xmlns:p14="http://schemas.microsoft.com/office/powerpoint/2010/main" val="2401818195"/>
              </p:ext>
            </p:extLst>
          </p:nvPr>
        </p:nvGraphicFramePr>
        <p:xfrm>
          <a:off x="1582146" y="903111"/>
          <a:ext cx="8905232" cy="5397261"/>
        </p:xfrm>
        <a:graphic>
          <a:graphicData uri="http://schemas.openxmlformats.org/drawingml/2006/table">
            <a:tbl>
              <a:tblPr firstRow="1" bandRow="1">
                <a:tableStyleId>{6E62EB93-AAC6-4EBA-99E5-D1D4B1179FDE}</a:tableStyleId>
              </a:tblPr>
              <a:tblGrid>
                <a:gridCol w="639880">
                  <a:extLst>
                    <a:ext uri="{9D8B030D-6E8A-4147-A177-3AD203B41FA5}">
                      <a16:colId xmlns:a16="http://schemas.microsoft.com/office/drawing/2014/main" val="20000"/>
                    </a:ext>
                  </a:extLst>
                </a:gridCol>
                <a:gridCol w="1060080">
                  <a:extLst>
                    <a:ext uri="{9D8B030D-6E8A-4147-A177-3AD203B41FA5}">
                      <a16:colId xmlns:a16="http://schemas.microsoft.com/office/drawing/2014/main" val="20001"/>
                    </a:ext>
                  </a:extLst>
                </a:gridCol>
                <a:gridCol w="2752657">
                  <a:extLst>
                    <a:ext uri="{9D8B030D-6E8A-4147-A177-3AD203B41FA5}">
                      <a16:colId xmlns:a16="http://schemas.microsoft.com/office/drawing/2014/main" val="20002"/>
                    </a:ext>
                  </a:extLst>
                </a:gridCol>
                <a:gridCol w="1484205">
                  <a:extLst>
                    <a:ext uri="{9D8B030D-6E8A-4147-A177-3AD203B41FA5}">
                      <a16:colId xmlns:a16="http://schemas.microsoft.com/office/drawing/2014/main" val="20003"/>
                    </a:ext>
                  </a:extLst>
                </a:gridCol>
                <a:gridCol w="1484205">
                  <a:extLst>
                    <a:ext uri="{9D8B030D-6E8A-4147-A177-3AD203B41FA5}">
                      <a16:colId xmlns:a16="http://schemas.microsoft.com/office/drawing/2014/main" val="20004"/>
                    </a:ext>
                  </a:extLst>
                </a:gridCol>
                <a:gridCol w="1484205">
                  <a:extLst>
                    <a:ext uri="{9D8B030D-6E8A-4147-A177-3AD203B41FA5}">
                      <a16:colId xmlns:a16="http://schemas.microsoft.com/office/drawing/2014/main" val="20005"/>
                    </a:ext>
                  </a:extLst>
                </a:gridCol>
              </a:tblGrid>
              <a:tr h="422017">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Statement</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459564">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insurance company did not try to avoid paying out</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6.88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4.04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9.71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459564">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I was able to choose the supplier that the insurance company uses (e.g. tradesmen, garage, airline, law firm)</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6.25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4.77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7.73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459564">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claim was settled quickly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6.25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5.32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7.18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459564">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I knew what I need to do to make a claim</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6.46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6.04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6.88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459564">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I had a choice in how the company settled the claim (e.g. financial settlement, repair or replacement)</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5.83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5.33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6.33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459564">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The people you dealt with showed compassion</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5.21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5.21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5.21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616641">
                <a:tc>
                  <a:txBody>
                    <a:bodyPr/>
                    <a:lstStyle/>
                    <a:p>
                      <a:pPr algn="ctr" fontAlgn="b"/>
                      <a:r>
                        <a:rPr lang="en-GB" sz="1100" b="0" i="0" u="none" strike="noStrike">
                          <a:solidFill>
                            <a:srgbClr val="000000"/>
                          </a:solidFill>
                          <a:effectLst/>
                          <a:latin typeface="+mj-lt"/>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Repairs or replacement items were completed/ delivered at a time that suited me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6.25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7.39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5.11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576329">
                <a:tc>
                  <a:txBody>
                    <a:bodyPr/>
                    <a:lstStyle/>
                    <a:p>
                      <a:pPr algn="ctr" fontAlgn="b"/>
                      <a:r>
                        <a:rPr lang="en-GB" sz="1100" b="0" i="0" u="none" strike="noStrike">
                          <a:solidFill>
                            <a:srgbClr val="000000"/>
                          </a:solidFill>
                          <a:effectLst/>
                          <a:latin typeface="+mj-lt"/>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I was not asked needless questions about my claim</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4.58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4.26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4.91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459564">
                <a:tc>
                  <a:txBody>
                    <a:bodyPr/>
                    <a:lstStyle/>
                    <a:p>
                      <a:pPr algn="ctr" fontAlgn="b"/>
                      <a:r>
                        <a:rPr lang="en-GB" sz="1100" b="0" i="0" u="none" strike="noStrike">
                          <a:solidFill>
                            <a:srgbClr val="000000"/>
                          </a:solidFill>
                          <a:effectLst/>
                          <a:latin typeface="+mj-lt"/>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I can get through to the insurance company quickly at any time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5.42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5.96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4.88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r h="459564">
                <a:tc>
                  <a:txBody>
                    <a:bodyPr/>
                    <a:lstStyle/>
                    <a:p>
                      <a:pPr algn="ctr" fontAlgn="b"/>
                      <a:r>
                        <a:rPr lang="en-GB" sz="1100" b="0" i="0" u="none" strike="noStrike">
                          <a:solidFill>
                            <a:srgbClr val="000000"/>
                          </a:solidFill>
                          <a:effectLst/>
                          <a:latin typeface="+mj-lt"/>
                        </a:rPr>
                        <a:t>10</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I did not have to prove that my claim was genuine with lots of receipts or pictures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4.79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4.89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4.69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0"/>
                  </a:ext>
                </a:extLst>
              </a:tr>
            </a:tbl>
          </a:graphicData>
        </a:graphic>
      </p:graphicFrame>
      <p:sp>
        <p:nvSpPr>
          <p:cNvPr id="7" name="Google Shape;281;p26">
            <a:extLst>
              <a:ext uri="{FF2B5EF4-FFF2-40B4-BE49-F238E27FC236}">
                <a16:creationId xmlns:a16="http://schemas.microsoft.com/office/drawing/2014/main" id="{6BA30E1E-56C4-493B-8992-B93B1A6F3097}"/>
              </a:ext>
            </a:extLst>
          </p:cNvPr>
          <p:cNvSpPr txBox="1"/>
          <p:nvPr/>
        </p:nvSpPr>
        <p:spPr>
          <a:xfrm>
            <a:off x="-1947" y="6509801"/>
            <a:ext cx="9800703" cy="349849"/>
          </a:xfrm>
          <a:prstGeom prst="rect">
            <a:avLst/>
          </a:prstGeom>
          <a:noFill/>
          <a:ln>
            <a:noFill/>
          </a:ln>
        </p:spPr>
        <p:txBody>
          <a:bodyPr spcFirstLastPara="1" wrap="square" lIns="91425" tIns="45700" rIns="91425" bIns="45700" anchor="t" anchorCtr="0">
            <a:noAutofit/>
          </a:bodyPr>
          <a:lstStyle/>
          <a:p>
            <a:r>
              <a:rPr lang="en-GB" sz="800">
                <a:latin typeface="Arial" panose="020B0604020202020204" pitchFamily="34" charset="0"/>
                <a:ea typeface="Corbel"/>
                <a:cs typeface="Arial" panose="020B0604020202020204" pitchFamily="34" charset="0"/>
                <a:sym typeface="Corbel"/>
              </a:rPr>
              <a:t>Base: </a:t>
            </a:r>
            <a:r>
              <a:rPr lang="en-GB" sz="800">
                <a:solidFill>
                  <a:schemeClr val="tx1"/>
                </a:solidFill>
                <a:latin typeface="Arial" panose="020B0604020202020204" pitchFamily="34" charset="0"/>
                <a:ea typeface="Corbel"/>
                <a:cs typeface="Arial" panose="020B0604020202020204" pitchFamily="34" charset="0"/>
                <a:sym typeface="Corbel"/>
              </a:rPr>
              <a:t>Sept 2023 &amp; March 2024 data.</a:t>
            </a:r>
            <a:r>
              <a:rPr lang="en-GB" sz="800">
                <a:latin typeface="Arial" panose="020B0604020202020204" pitchFamily="34" charset="0"/>
                <a:ea typeface="Corbel"/>
                <a:cs typeface="Arial" panose="020B0604020202020204" pitchFamily="34" charset="0"/>
                <a:sym typeface="Corbel"/>
              </a:rPr>
              <a:t> All SMEs that claimed on at least one (motor, employers’ liability, buildings and/or contents, business interruption) insurance policy: Business Interruption n=71. Note: If more than one different policies were selected, participants were randomly assigned to answer performance questions for one of the policies only.  </a:t>
            </a:r>
            <a:endParaRPr lang="en-GB" sz="8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691168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664605" y="96968"/>
            <a:ext cx="5936491" cy="883122"/>
          </a:xfrm>
        </p:spPr>
        <p:txBody>
          <a:bodyPr/>
          <a:lstStyle/>
          <a:p>
            <a:r>
              <a:rPr lang="en-GB" sz="2400" b="1">
                <a:solidFill>
                  <a:schemeClr val="bg2"/>
                </a:solidFill>
                <a:latin typeface="Rockwell" panose="02060603020205020403" pitchFamily="18" charset="0"/>
                <a:ea typeface="Arial"/>
                <a:cs typeface="Calibri Light" panose="020F0302020204030204" pitchFamily="34" charset="0"/>
              </a:rPr>
              <a:t>Key </a:t>
            </a:r>
            <a:r>
              <a:rPr lang="en-GB" sz="2400" b="1">
                <a:solidFill>
                  <a:schemeClr val="bg2"/>
                </a:solidFill>
                <a:latin typeface="Rockwell" panose="02060603020205020403" pitchFamily="18" charset="0"/>
                <a:ea typeface="Arial"/>
                <a:cs typeface="Calibri Light" panose="020F0302020204030204" pitchFamily="34" charset="0"/>
                <a:sym typeface="Arial"/>
              </a:rPr>
              <a:t>findings – SME market</a:t>
            </a:r>
          </a:p>
        </p:txBody>
      </p:sp>
      <p:sp>
        <p:nvSpPr>
          <p:cNvPr id="2" name="Text Placeholder 1"/>
          <p:cNvSpPr>
            <a:spLocks noGrp="1"/>
          </p:cNvSpPr>
          <p:nvPr>
            <p:ph type="body" idx="1"/>
          </p:nvPr>
        </p:nvSpPr>
        <p:spPr>
          <a:xfrm>
            <a:off x="377033" y="722811"/>
            <a:ext cx="11256167" cy="4600309"/>
          </a:xfrm>
        </p:spPr>
        <p:txBody>
          <a:bodyPr/>
          <a:lstStyle/>
          <a:p>
            <a:pPr marL="228600" indent="0"/>
            <a:endParaRPr lang="en-GB" sz="1600">
              <a:solidFill>
                <a:schemeClr val="tx1"/>
              </a:solidFill>
              <a:latin typeface="+mj-lt"/>
              <a:ea typeface="Arial"/>
              <a:cs typeface="Calibri Light" panose="020F0302020204030204" pitchFamily="34" charset="0"/>
              <a:sym typeface="Arial"/>
            </a:endParaRPr>
          </a:p>
          <a:p>
            <a:pPr marL="228600" indent="0"/>
            <a:endParaRPr lang="en-GB" sz="1600">
              <a:solidFill>
                <a:schemeClr val="tx1"/>
              </a:solidFill>
              <a:latin typeface="+mj-lt"/>
              <a:ea typeface="Arial"/>
              <a:cs typeface="Calibri Light" panose="020F0302020204030204" pitchFamily="34" charset="0"/>
              <a:sym typeface="Arial"/>
            </a:endParaRPr>
          </a:p>
          <a:p>
            <a:pPr marL="228600" indent="0"/>
            <a:endParaRPr lang="en-GB" sz="1600">
              <a:solidFill>
                <a:schemeClr val="tx1"/>
              </a:solidFill>
              <a:latin typeface="+mj-lt"/>
              <a:ea typeface="Arial"/>
              <a:cs typeface="Calibri Light" panose="020F0302020204030204" pitchFamily="34" charset="0"/>
              <a:sym typeface="Arial"/>
            </a:endParaRPr>
          </a:p>
          <a:p>
            <a:endParaRPr lang="en-GB" sz="1600">
              <a:solidFill>
                <a:schemeClr val="tx1"/>
              </a:solidFill>
              <a:latin typeface="+mj-lt"/>
              <a:cs typeface="Calibri Light" panose="020F0302020204030204" pitchFamily="34" charset="0"/>
            </a:endParaRPr>
          </a:p>
          <a:p>
            <a:endParaRPr lang="en-GB" sz="1600" b="1">
              <a:solidFill>
                <a:schemeClr val="bg2"/>
              </a:solidFill>
              <a:latin typeface="+mj-lt"/>
              <a:cs typeface="Calibri Light" panose="020F0302020204030204" pitchFamily="34" charset="0"/>
            </a:endParaRPr>
          </a:p>
          <a:p>
            <a:endParaRPr lang="en-GB" sz="1600"/>
          </a:p>
        </p:txBody>
      </p:sp>
      <p:graphicFrame>
        <p:nvGraphicFramePr>
          <p:cNvPr id="4" name="Table 3">
            <a:extLst>
              <a:ext uri="{FF2B5EF4-FFF2-40B4-BE49-F238E27FC236}">
                <a16:creationId xmlns:a16="http://schemas.microsoft.com/office/drawing/2014/main" id="{7E088366-B6A2-449C-B379-1C6B560EC145}"/>
              </a:ext>
            </a:extLst>
          </p:cNvPr>
          <p:cNvGraphicFramePr>
            <a:graphicFrameLocks noGrp="1"/>
          </p:cNvGraphicFramePr>
          <p:nvPr>
            <p:extLst>
              <p:ext uri="{D42A27DB-BD31-4B8C-83A1-F6EECF244321}">
                <p14:modId xmlns:p14="http://schemas.microsoft.com/office/powerpoint/2010/main" val="1737072958"/>
              </p:ext>
            </p:extLst>
          </p:nvPr>
        </p:nvGraphicFramePr>
        <p:xfrm>
          <a:off x="464305" y="1274489"/>
          <a:ext cx="4821795" cy="1969770"/>
        </p:xfrm>
        <a:graphic>
          <a:graphicData uri="http://schemas.openxmlformats.org/drawingml/2006/table">
            <a:tbl>
              <a:tblPr/>
              <a:tblGrid>
                <a:gridCol w="1205449">
                  <a:extLst>
                    <a:ext uri="{9D8B030D-6E8A-4147-A177-3AD203B41FA5}">
                      <a16:colId xmlns:a16="http://schemas.microsoft.com/office/drawing/2014/main" val="4100435957"/>
                    </a:ext>
                  </a:extLst>
                </a:gridCol>
                <a:gridCol w="1349314">
                  <a:extLst>
                    <a:ext uri="{9D8B030D-6E8A-4147-A177-3AD203B41FA5}">
                      <a16:colId xmlns:a16="http://schemas.microsoft.com/office/drawing/2014/main" val="916215117"/>
                    </a:ext>
                  </a:extLst>
                </a:gridCol>
                <a:gridCol w="1203119">
                  <a:extLst>
                    <a:ext uri="{9D8B030D-6E8A-4147-A177-3AD203B41FA5}">
                      <a16:colId xmlns:a16="http://schemas.microsoft.com/office/drawing/2014/main" val="1230720913"/>
                    </a:ext>
                  </a:extLst>
                </a:gridCol>
                <a:gridCol w="1063913">
                  <a:extLst>
                    <a:ext uri="{9D8B030D-6E8A-4147-A177-3AD203B41FA5}">
                      <a16:colId xmlns:a16="http://schemas.microsoft.com/office/drawing/2014/main" val="1937850964"/>
                    </a:ext>
                  </a:extLst>
                </a:gridCol>
              </a:tblGrid>
              <a:tr h="323850">
                <a:tc>
                  <a:txBody>
                    <a:bodyPr/>
                    <a:lstStyle/>
                    <a:p>
                      <a:pPr algn="r" fontAlgn="b"/>
                      <a:r>
                        <a:rPr lang="en-GB" sz="1200" b="0" i="0" u="none" strike="noStrike">
                          <a:solidFill>
                            <a:srgbClr val="000000"/>
                          </a:solidFill>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200" b="1" i="0" u="none" strike="noStrike" dirty="0">
                          <a:solidFill>
                            <a:schemeClr val="bg1"/>
                          </a:solidFill>
                          <a:effectLst/>
                          <a:latin typeface="Arial" panose="020B0604020202020204" pitchFamily="34" charset="0"/>
                        </a:rPr>
                        <a:t>Wave 13&amp;14  Importance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265"/>
                    </a:solidFill>
                  </a:tcPr>
                </a:tc>
                <a:tc>
                  <a:txBody>
                    <a:bodyPr/>
                    <a:lstStyle/>
                    <a:p>
                      <a:pPr algn="ctr" fontAlgn="ctr"/>
                      <a:r>
                        <a:rPr lang="en-GB" sz="1200" b="1" i="0" u="none" strike="noStrike" dirty="0">
                          <a:solidFill>
                            <a:schemeClr val="bg1"/>
                          </a:solidFill>
                          <a:effectLst/>
                          <a:latin typeface="Arial" panose="020B0604020202020204" pitchFamily="34" charset="0"/>
                        </a:rPr>
                        <a:t>Wave 12&amp;13  Importance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265"/>
                    </a:solidFill>
                  </a:tcPr>
                </a:tc>
                <a:tc>
                  <a:txBody>
                    <a:bodyPr/>
                    <a:lstStyle/>
                    <a:p>
                      <a:pPr algn="ctr" fontAlgn="ctr"/>
                      <a:r>
                        <a:rPr lang="en-GB" sz="1200" b="1" i="0" u="none" strike="noStrike">
                          <a:solidFill>
                            <a:schemeClr val="bg1"/>
                          </a:solidFill>
                          <a:effectLst/>
                          <a:latin typeface="Arial" panose="020B0604020202020204" pitchFamily="34" charset="0"/>
                        </a:rPr>
                        <a:t>Change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265"/>
                    </a:solidFill>
                  </a:tcPr>
                </a:tc>
                <a:extLst>
                  <a:ext uri="{0D108BD9-81ED-4DB2-BD59-A6C34878D82A}">
                    <a16:rowId xmlns:a16="http://schemas.microsoft.com/office/drawing/2014/main" val="856567273"/>
                  </a:ext>
                </a:extLst>
              </a:tr>
              <a:tr h="161925">
                <a:tc>
                  <a:txBody>
                    <a:bodyPr/>
                    <a:lstStyle/>
                    <a:p>
                      <a:pPr algn="ctr" fontAlgn="b"/>
                      <a:r>
                        <a:rPr lang="en-GB" sz="1100" b="1" i="0" u="none" strike="noStrike" dirty="0">
                          <a:solidFill>
                            <a:srgbClr val="000000"/>
                          </a:solidFill>
                          <a:effectLst/>
                          <a:latin typeface="+mj-lt"/>
                        </a:rPr>
                        <a:t>Loyalty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mj-lt"/>
                        </a:rPr>
                        <a:t>6.26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mj-lt"/>
                        </a:rPr>
                        <a:t>6.33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mj-lt"/>
                        </a:rPr>
                        <a:t>-0.07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30222358"/>
                  </a:ext>
                </a:extLst>
              </a:tr>
              <a:tr h="161925">
                <a:tc>
                  <a:txBody>
                    <a:bodyPr/>
                    <a:lstStyle/>
                    <a:p>
                      <a:pPr algn="ctr" fontAlgn="b"/>
                      <a:r>
                        <a:rPr lang="en-GB" sz="1100" b="1" i="0" u="none" strike="noStrike" dirty="0">
                          <a:solidFill>
                            <a:srgbClr val="000000"/>
                          </a:solidFill>
                          <a:effectLst/>
                          <a:latin typeface="+mj-lt"/>
                        </a:rPr>
                        <a:t>Speed (claims)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mj-lt"/>
                        </a:rPr>
                        <a:t>6.75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mj-lt"/>
                        </a:rPr>
                        <a:t>7.17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dirty="0">
                          <a:solidFill>
                            <a:srgbClr val="000000"/>
                          </a:solidFill>
                          <a:effectLst/>
                          <a:latin typeface="+mj-lt"/>
                        </a:rPr>
                        <a:t>-0.42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23344914"/>
                  </a:ext>
                </a:extLst>
              </a:tr>
              <a:tr h="161925">
                <a:tc>
                  <a:txBody>
                    <a:bodyPr/>
                    <a:lstStyle/>
                    <a:p>
                      <a:pPr algn="ctr" fontAlgn="b"/>
                      <a:r>
                        <a:rPr lang="en-GB" sz="1100" b="1" i="0" u="none" strike="noStrike">
                          <a:solidFill>
                            <a:srgbClr val="000000"/>
                          </a:solidFill>
                          <a:effectLst/>
                          <a:latin typeface="+mj-lt"/>
                        </a:rPr>
                        <a:t>Confidence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mj-lt"/>
                        </a:rPr>
                        <a:t>6.95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mj-lt"/>
                        </a:rPr>
                        <a:t>7.11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dirty="0">
                          <a:solidFill>
                            <a:srgbClr val="000000"/>
                          </a:solidFill>
                          <a:effectLst/>
                          <a:latin typeface="+mj-lt"/>
                        </a:rPr>
                        <a:t>-0.16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71052292"/>
                  </a:ext>
                </a:extLst>
              </a:tr>
              <a:tr h="161925">
                <a:tc>
                  <a:txBody>
                    <a:bodyPr/>
                    <a:lstStyle/>
                    <a:p>
                      <a:pPr algn="ctr" fontAlgn="b"/>
                      <a:r>
                        <a:rPr lang="en-GB" sz="1100" b="1" i="0" u="none" strike="noStrike">
                          <a:solidFill>
                            <a:srgbClr val="000000"/>
                          </a:solidFill>
                          <a:effectLst/>
                          <a:latin typeface="+mj-lt"/>
                        </a:rPr>
                        <a:t>Control (claims)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mj-lt"/>
                        </a:rPr>
                        <a:t>6.54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mj-lt"/>
                        </a:rPr>
                        <a:t>6.67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dirty="0">
                          <a:solidFill>
                            <a:srgbClr val="000000"/>
                          </a:solidFill>
                          <a:effectLst/>
                          <a:latin typeface="+mj-lt"/>
                        </a:rPr>
                        <a:t>-0.13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70981518"/>
                  </a:ext>
                </a:extLst>
              </a:tr>
              <a:tr h="161925">
                <a:tc>
                  <a:txBody>
                    <a:bodyPr/>
                    <a:lstStyle/>
                    <a:p>
                      <a:pPr algn="ctr" fontAlgn="b"/>
                      <a:r>
                        <a:rPr lang="en-GB" sz="1100" b="1" i="0" u="none" strike="noStrike">
                          <a:solidFill>
                            <a:srgbClr val="000000"/>
                          </a:solidFill>
                          <a:effectLst/>
                          <a:latin typeface="+mj-lt"/>
                        </a:rPr>
                        <a:t>Ease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mj-lt"/>
                        </a:rPr>
                        <a:t>6.63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mj-lt"/>
                        </a:rPr>
                        <a:t>6.69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dirty="0">
                          <a:solidFill>
                            <a:srgbClr val="000000"/>
                          </a:solidFill>
                          <a:effectLst/>
                          <a:latin typeface="+mj-lt"/>
                        </a:rPr>
                        <a:t>-0.06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66326351"/>
                  </a:ext>
                </a:extLst>
              </a:tr>
              <a:tr h="161925">
                <a:tc>
                  <a:txBody>
                    <a:bodyPr/>
                    <a:lstStyle/>
                    <a:p>
                      <a:pPr algn="ctr" fontAlgn="b"/>
                      <a:r>
                        <a:rPr lang="en-GB" sz="1100" b="1" i="0" u="none" strike="noStrike">
                          <a:solidFill>
                            <a:srgbClr val="000000"/>
                          </a:solidFill>
                          <a:effectLst/>
                          <a:latin typeface="+mj-lt"/>
                        </a:rPr>
                        <a:t>Protection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mj-lt"/>
                        </a:rPr>
                        <a:t>6.56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mj-lt"/>
                        </a:rPr>
                        <a:t>6.59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dirty="0">
                          <a:solidFill>
                            <a:srgbClr val="000000"/>
                          </a:solidFill>
                          <a:effectLst/>
                          <a:latin typeface="+mj-lt"/>
                        </a:rPr>
                        <a:t>-0.03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8476122"/>
                  </a:ext>
                </a:extLst>
              </a:tr>
              <a:tr h="161925">
                <a:tc>
                  <a:txBody>
                    <a:bodyPr/>
                    <a:lstStyle/>
                    <a:p>
                      <a:pPr algn="ctr" fontAlgn="b"/>
                      <a:r>
                        <a:rPr lang="en-GB" sz="1100" b="1" i="0" u="none" strike="noStrike">
                          <a:solidFill>
                            <a:srgbClr val="000000"/>
                          </a:solidFill>
                          <a:effectLst/>
                          <a:latin typeface="+mj-lt"/>
                        </a:rPr>
                        <a:t>Respect (claims)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mj-lt"/>
                        </a:rPr>
                        <a:t>5.95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mj-lt"/>
                        </a:rPr>
                        <a:t>6.34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dirty="0">
                          <a:solidFill>
                            <a:srgbClr val="000000"/>
                          </a:solidFill>
                          <a:effectLst/>
                          <a:latin typeface="+mj-lt"/>
                        </a:rPr>
                        <a:t>-0.39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21216532"/>
                  </a:ext>
                </a:extLst>
              </a:tr>
              <a:tr h="161925">
                <a:tc>
                  <a:txBody>
                    <a:bodyPr/>
                    <a:lstStyle/>
                    <a:p>
                      <a:pPr algn="ctr" fontAlgn="b"/>
                      <a:r>
                        <a:rPr lang="en-GB" sz="1100" b="1" i="0" u="none" strike="noStrike">
                          <a:solidFill>
                            <a:srgbClr val="000000"/>
                          </a:solidFill>
                          <a:effectLst/>
                          <a:latin typeface="+mj-lt"/>
                        </a:rPr>
                        <a:t>Price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mj-lt"/>
                        </a:rPr>
                        <a:t>5.53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mj-lt"/>
                        </a:rPr>
                        <a:t>5.73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dirty="0">
                          <a:solidFill>
                            <a:srgbClr val="000000"/>
                          </a:solidFill>
                          <a:effectLst/>
                          <a:latin typeface="+mj-lt"/>
                        </a:rPr>
                        <a:t>-0.20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17727106"/>
                  </a:ext>
                </a:extLst>
              </a:tr>
              <a:tr h="161925">
                <a:tc>
                  <a:txBody>
                    <a:bodyPr/>
                    <a:lstStyle/>
                    <a:p>
                      <a:pPr algn="ctr" fontAlgn="b"/>
                      <a:r>
                        <a:rPr lang="en-GB" sz="1100" b="1" i="0" u="none" strike="noStrike">
                          <a:solidFill>
                            <a:srgbClr val="000000"/>
                          </a:solidFill>
                          <a:effectLst/>
                          <a:latin typeface="+mj-lt"/>
                        </a:rPr>
                        <a:t>Relationship</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mj-lt"/>
                        </a:rPr>
                        <a:t>5.21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mj-lt"/>
                        </a:rPr>
                        <a:t>5.11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dirty="0">
                          <a:solidFill>
                            <a:srgbClr val="000000"/>
                          </a:solidFill>
                          <a:effectLst/>
                          <a:latin typeface="+mj-lt"/>
                        </a:rPr>
                        <a:t>0.10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67772514"/>
                  </a:ext>
                </a:extLst>
              </a:tr>
            </a:tbl>
          </a:graphicData>
        </a:graphic>
      </p:graphicFrame>
      <p:graphicFrame>
        <p:nvGraphicFramePr>
          <p:cNvPr id="5" name="Table 4">
            <a:extLst>
              <a:ext uri="{FF2B5EF4-FFF2-40B4-BE49-F238E27FC236}">
                <a16:creationId xmlns:a16="http://schemas.microsoft.com/office/drawing/2014/main" id="{6A4A10AD-E800-4007-AF0C-A194683FFB0C}"/>
              </a:ext>
            </a:extLst>
          </p:cNvPr>
          <p:cNvGraphicFramePr>
            <a:graphicFrameLocks noGrp="1"/>
          </p:cNvGraphicFramePr>
          <p:nvPr>
            <p:extLst>
              <p:ext uri="{D42A27DB-BD31-4B8C-83A1-F6EECF244321}">
                <p14:modId xmlns:p14="http://schemas.microsoft.com/office/powerpoint/2010/main" val="246891521"/>
              </p:ext>
            </p:extLst>
          </p:nvPr>
        </p:nvGraphicFramePr>
        <p:xfrm>
          <a:off x="6392636" y="1274489"/>
          <a:ext cx="4919250" cy="1969770"/>
        </p:xfrm>
        <a:graphic>
          <a:graphicData uri="http://schemas.openxmlformats.org/drawingml/2006/table">
            <a:tbl>
              <a:tblPr/>
              <a:tblGrid>
                <a:gridCol w="1229813">
                  <a:extLst>
                    <a:ext uri="{9D8B030D-6E8A-4147-A177-3AD203B41FA5}">
                      <a16:colId xmlns:a16="http://schemas.microsoft.com/office/drawing/2014/main" val="2513559309"/>
                    </a:ext>
                  </a:extLst>
                </a:gridCol>
                <a:gridCol w="1417964">
                  <a:extLst>
                    <a:ext uri="{9D8B030D-6E8A-4147-A177-3AD203B41FA5}">
                      <a16:colId xmlns:a16="http://schemas.microsoft.com/office/drawing/2014/main" val="284212194"/>
                    </a:ext>
                  </a:extLst>
                </a:gridCol>
                <a:gridCol w="1220048">
                  <a:extLst>
                    <a:ext uri="{9D8B030D-6E8A-4147-A177-3AD203B41FA5}">
                      <a16:colId xmlns:a16="http://schemas.microsoft.com/office/drawing/2014/main" val="1349277287"/>
                    </a:ext>
                  </a:extLst>
                </a:gridCol>
                <a:gridCol w="1051425">
                  <a:extLst>
                    <a:ext uri="{9D8B030D-6E8A-4147-A177-3AD203B41FA5}">
                      <a16:colId xmlns:a16="http://schemas.microsoft.com/office/drawing/2014/main" val="1696347108"/>
                    </a:ext>
                  </a:extLst>
                </a:gridCol>
              </a:tblGrid>
              <a:tr h="323850">
                <a:tc>
                  <a:txBody>
                    <a:bodyPr/>
                    <a:lstStyle/>
                    <a:p>
                      <a:pPr algn="r" fontAlgn="ctr"/>
                      <a:r>
                        <a:rPr lang="en-GB" sz="1200" b="0" i="0" u="none" strike="noStrike">
                          <a:solidFill>
                            <a:srgbClr val="000000"/>
                          </a:solidFill>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200" b="1" i="0" u="none" strike="noStrike" dirty="0">
                          <a:solidFill>
                            <a:schemeClr val="bg1"/>
                          </a:solidFill>
                          <a:effectLst/>
                          <a:latin typeface="Arial" panose="020B0604020202020204" pitchFamily="34" charset="0"/>
                        </a:rPr>
                        <a:t>Wave 13&amp;14  Performance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265"/>
                    </a:solidFill>
                  </a:tcPr>
                </a:tc>
                <a:tc>
                  <a:txBody>
                    <a:bodyPr/>
                    <a:lstStyle/>
                    <a:p>
                      <a:pPr algn="ctr" fontAlgn="ctr"/>
                      <a:r>
                        <a:rPr lang="en-GB" sz="1200" b="1" i="0" u="none" strike="noStrike" dirty="0">
                          <a:solidFill>
                            <a:schemeClr val="bg1"/>
                          </a:solidFill>
                          <a:effectLst/>
                          <a:latin typeface="Arial" panose="020B0604020202020204" pitchFamily="34" charset="0"/>
                        </a:rPr>
                        <a:t>Wave 12&amp;13  Performance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265"/>
                    </a:solidFill>
                  </a:tcPr>
                </a:tc>
                <a:tc>
                  <a:txBody>
                    <a:bodyPr/>
                    <a:lstStyle/>
                    <a:p>
                      <a:pPr algn="ctr" fontAlgn="ctr"/>
                      <a:r>
                        <a:rPr lang="en-GB" sz="1200" b="1" i="0" u="none" strike="noStrike">
                          <a:solidFill>
                            <a:schemeClr val="bg1"/>
                          </a:solidFill>
                          <a:effectLst/>
                          <a:latin typeface="Arial" panose="020B0604020202020204" pitchFamily="34" charset="0"/>
                        </a:rPr>
                        <a:t>Change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265"/>
                    </a:solidFill>
                  </a:tcPr>
                </a:tc>
                <a:extLst>
                  <a:ext uri="{0D108BD9-81ED-4DB2-BD59-A6C34878D82A}">
                    <a16:rowId xmlns:a16="http://schemas.microsoft.com/office/drawing/2014/main" val="2663326600"/>
                  </a:ext>
                </a:extLst>
              </a:tr>
              <a:tr h="161925">
                <a:tc>
                  <a:txBody>
                    <a:bodyPr/>
                    <a:lstStyle/>
                    <a:p>
                      <a:pPr algn="ctr" fontAlgn="b"/>
                      <a:r>
                        <a:rPr lang="en-GB" sz="1100" b="1" i="0" u="none" strike="noStrike" dirty="0">
                          <a:solidFill>
                            <a:srgbClr val="000000"/>
                          </a:solidFill>
                          <a:effectLst/>
                          <a:latin typeface="+mn-lt"/>
                        </a:rPr>
                        <a:t>Loyalty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mn-lt"/>
                        </a:rPr>
                        <a:t>5.16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mn-lt"/>
                        </a:rPr>
                        <a:t>5.03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dirty="0">
                          <a:solidFill>
                            <a:srgbClr val="00B050"/>
                          </a:solidFill>
                          <a:effectLst/>
                          <a:latin typeface="+mn-lt"/>
                        </a:rPr>
                        <a:t>0.13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35349506"/>
                  </a:ext>
                </a:extLst>
              </a:tr>
              <a:tr h="161925">
                <a:tc>
                  <a:txBody>
                    <a:bodyPr/>
                    <a:lstStyle/>
                    <a:p>
                      <a:pPr algn="ctr" fontAlgn="b"/>
                      <a:r>
                        <a:rPr lang="en-GB" sz="1100" b="1" i="0" u="none" strike="noStrike" dirty="0">
                          <a:solidFill>
                            <a:srgbClr val="000000"/>
                          </a:solidFill>
                          <a:effectLst/>
                          <a:latin typeface="+mn-lt"/>
                        </a:rPr>
                        <a:t>Speed (claims)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mn-lt"/>
                        </a:rPr>
                        <a:t>6.39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mn-lt"/>
                        </a:rPr>
                        <a:t>6.67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dirty="0">
                          <a:solidFill>
                            <a:srgbClr val="FF0000"/>
                          </a:solidFill>
                          <a:effectLst/>
                          <a:latin typeface="+mn-lt"/>
                        </a:rPr>
                        <a:t>-0.28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37164499"/>
                  </a:ext>
                </a:extLst>
              </a:tr>
              <a:tr h="161925">
                <a:tc>
                  <a:txBody>
                    <a:bodyPr/>
                    <a:lstStyle/>
                    <a:p>
                      <a:pPr algn="ctr" fontAlgn="b"/>
                      <a:r>
                        <a:rPr lang="en-GB" sz="1100" b="1" i="0" u="none" strike="noStrike">
                          <a:solidFill>
                            <a:srgbClr val="000000"/>
                          </a:solidFill>
                          <a:effectLst/>
                          <a:latin typeface="+mn-lt"/>
                        </a:rPr>
                        <a:t>Confidence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mn-lt"/>
                        </a:rPr>
                        <a:t>6.80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mn-lt"/>
                        </a:rPr>
                        <a:t>6.88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dirty="0">
                          <a:solidFill>
                            <a:srgbClr val="FF0000"/>
                          </a:solidFill>
                          <a:effectLst/>
                          <a:latin typeface="+mn-lt"/>
                        </a:rPr>
                        <a:t>-0.08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92903260"/>
                  </a:ext>
                </a:extLst>
              </a:tr>
              <a:tr h="161925">
                <a:tc>
                  <a:txBody>
                    <a:bodyPr/>
                    <a:lstStyle/>
                    <a:p>
                      <a:pPr algn="ctr" fontAlgn="b"/>
                      <a:r>
                        <a:rPr lang="en-GB" sz="1100" b="1" i="0" u="none" strike="noStrike">
                          <a:solidFill>
                            <a:srgbClr val="000000"/>
                          </a:solidFill>
                          <a:effectLst/>
                          <a:latin typeface="+mn-lt"/>
                        </a:rPr>
                        <a:t>Control (claims)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mn-lt"/>
                        </a:rPr>
                        <a:t>6.15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mn-lt"/>
                        </a:rPr>
                        <a:t>6.76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dirty="0">
                          <a:solidFill>
                            <a:srgbClr val="FF0000"/>
                          </a:solidFill>
                          <a:effectLst/>
                          <a:latin typeface="+mn-lt"/>
                        </a:rPr>
                        <a:t>-0.61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21575530"/>
                  </a:ext>
                </a:extLst>
              </a:tr>
              <a:tr h="161925">
                <a:tc>
                  <a:txBody>
                    <a:bodyPr/>
                    <a:lstStyle/>
                    <a:p>
                      <a:pPr algn="ctr" fontAlgn="b"/>
                      <a:r>
                        <a:rPr lang="en-GB" sz="1100" b="1" i="0" u="none" strike="noStrike">
                          <a:solidFill>
                            <a:srgbClr val="000000"/>
                          </a:solidFill>
                          <a:effectLst/>
                          <a:latin typeface="+mn-lt"/>
                        </a:rPr>
                        <a:t>Ease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mn-lt"/>
                        </a:rPr>
                        <a:t>6.69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mn-lt"/>
                        </a:rPr>
                        <a:t>6.79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dirty="0">
                          <a:solidFill>
                            <a:srgbClr val="FF0000"/>
                          </a:solidFill>
                          <a:effectLst/>
                          <a:latin typeface="+mn-lt"/>
                        </a:rPr>
                        <a:t>-0.10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44154352"/>
                  </a:ext>
                </a:extLst>
              </a:tr>
              <a:tr h="161925">
                <a:tc>
                  <a:txBody>
                    <a:bodyPr/>
                    <a:lstStyle/>
                    <a:p>
                      <a:pPr algn="ctr" fontAlgn="b"/>
                      <a:r>
                        <a:rPr lang="en-GB" sz="1100" b="1" i="0" u="none" strike="noStrike">
                          <a:solidFill>
                            <a:srgbClr val="000000"/>
                          </a:solidFill>
                          <a:effectLst/>
                          <a:latin typeface="+mn-lt"/>
                        </a:rPr>
                        <a:t>Protection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mn-lt"/>
                        </a:rPr>
                        <a:t>6.61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mn-lt"/>
                        </a:rPr>
                        <a:t>6.56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dirty="0">
                          <a:solidFill>
                            <a:srgbClr val="00B050"/>
                          </a:solidFill>
                          <a:effectLst/>
                          <a:latin typeface="+mn-lt"/>
                        </a:rPr>
                        <a:t>0.05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36463201"/>
                  </a:ext>
                </a:extLst>
              </a:tr>
              <a:tr h="161925">
                <a:tc>
                  <a:txBody>
                    <a:bodyPr/>
                    <a:lstStyle/>
                    <a:p>
                      <a:pPr algn="ctr" fontAlgn="b"/>
                      <a:r>
                        <a:rPr lang="en-GB" sz="1100" b="1" i="0" u="none" strike="noStrike">
                          <a:solidFill>
                            <a:srgbClr val="000000"/>
                          </a:solidFill>
                          <a:effectLst/>
                          <a:latin typeface="+mn-lt"/>
                        </a:rPr>
                        <a:t>Respect (claims)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mn-lt"/>
                        </a:rPr>
                        <a:t>5.62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mn-lt"/>
                        </a:rPr>
                        <a:t>6.07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dirty="0">
                          <a:solidFill>
                            <a:srgbClr val="FF0000"/>
                          </a:solidFill>
                          <a:effectLst/>
                          <a:latin typeface="+mn-lt"/>
                        </a:rPr>
                        <a:t>-0.45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87186061"/>
                  </a:ext>
                </a:extLst>
              </a:tr>
              <a:tr h="161925">
                <a:tc>
                  <a:txBody>
                    <a:bodyPr/>
                    <a:lstStyle/>
                    <a:p>
                      <a:pPr algn="ctr" fontAlgn="b"/>
                      <a:r>
                        <a:rPr lang="en-GB" sz="1100" b="1" i="0" u="none" strike="noStrike">
                          <a:solidFill>
                            <a:srgbClr val="000000"/>
                          </a:solidFill>
                          <a:effectLst/>
                          <a:latin typeface="+mn-lt"/>
                        </a:rPr>
                        <a:t>Price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mn-lt"/>
                        </a:rPr>
                        <a:t>5.12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mn-lt"/>
                        </a:rPr>
                        <a:t>5.26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dirty="0">
                          <a:solidFill>
                            <a:srgbClr val="FF0000"/>
                          </a:solidFill>
                          <a:effectLst/>
                          <a:latin typeface="+mn-lt"/>
                        </a:rPr>
                        <a:t>-0.14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5462972"/>
                  </a:ext>
                </a:extLst>
              </a:tr>
              <a:tr h="0">
                <a:tc>
                  <a:txBody>
                    <a:bodyPr/>
                    <a:lstStyle/>
                    <a:p>
                      <a:pPr algn="ctr" fontAlgn="b"/>
                      <a:r>
                        <a:rPr lang="en-GB" sz="1100" b="1" i="0" u="none" strike="noStrike" dirty="0">
                          <a:solidFill>
                            <a:srgbClr val="000000"/>
                          </a:solidFill>
                          <a:effectLst/>
                          <a:latin typeface="+mn-lt"/>
                        </a:rPr>
                        <a:t>Relationship</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mn-lt"/>
                        </a:rPr>
                        <a:t>5.07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mn-lt"/>
                        </a:rPr>
                        <a:t>5.10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dirty="0">
                          <a:solidFill>
                            <a:srgbClr val="FF0000"/>
                          </a:solidFill>
                          <a:effectLst/>
                          <a:latin typeface="+mn-lt"/>
                        </a:rPr>
                        <a:t>-0.03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99180816"/>
                  </a:ext>
                </a:extLst>
              </a:tr>
            </a:tbl>
          </a:graphicData>
        </a:graphic>
      </p:graphicFrame>
      <p:graphicFrame>
        <p:nvGraphicFramePr>
          <p:cNvPr id="6" name="Table 5">
            <a:extLst>
              <a:ext uri="{FF2B5EF4-FFF2-40B4-BE49-F238E27FC236}">
                <a16:creationId xmlns:a16="http://schemas.microsoft.com/office/drawing/2014/main" id="{DCD7043D-9C09-4F2E-B987-00EDF9A40F54}"/>
              </a:ext>
            </a:extLst>
          </p:cNvPr>
          <p:cNvGraphicFramePr>
            <a:graphicFrameLocks noGrp="1"/>
          </p:cNvGraphicFramePr>
          <p:nvPr>
            <p:extLst>
              <p:ext uri="{D42A27DB-BD31-4B8C-83A1-F6EECF244321}">
                <p14:modId xmlns:p14="http://schemas.microsoft.com/office/powerpoint/2010/main" val="2866914050"/>
              </p:ext>
            </p:extLst>
          </p:nvPr>
        </p:nvGraphicFramePr>
        <p:xfrm>
          <a:off x="348338" y="4098811"/>
          <a:ext cx="5704116" cy="2085603"/>
        </p:xfrm>
        <a:graphic>
          <a:graphicData uri="http://schemas.openxmlformats.org/drawingml/2006/table">
            <a:tbl>
              <a:tblPr/>
              <a:tblGrid>
                <a:gridCol w="1426029">
                  <a:extLst>
                    <a:ext uri="{9D8B030D-6E8A-4147-A177-3AD203B41FA5}">
                      <a16:colId xmlns:a16="http://schemas.microsoft.com/office/drawing/2014/main" val="3618808802"/>
                    </a:ext>
                  </a:extLst>
                </a:gridCol>
                <a:gridCol w="1426029">
                  <a:extLst>
                    <a:ext uri="{9D8B030D-6E8A-4147-A177-3AD203B41FA5}">
                      <a16:colId xmlns:a16="http://schemas.microsoft.com/office/drawing/2014/main" val="897037600"/>
                    </a:ext>
                  </a:extLst>
                </a:gridCol>
                <a:gridCol w="1589318">
                  <a:extLst>
                    <a:ext uri="{9D8B030D-6E8A-4147-A177-3AD203B41FA5}">
                      <a16:colId xmlns:a16="http://schemas.microsoft.com/office/drawing/2014/main" val="2989576348"/>
                    </a:ext>
                  </a:extLst>
                </a:gridCol>
                <a:gridCol w="1262740">
                  <a:extLst>
                    <a:ext uri="{9D8B030D-6E8A-4147-A177-3AD203B41FA5}">
                      <a16:colId xmlns:a16="http://schemas.microsoft.com/office/drawing/2014/main" val="3422868749"/>
                    </a:ext>
                  </a:extLst>
                </a:gridCol>
              </a:tblGrid>
              <a:tr h="491118">
                <a:tc>
                  <a:txBody>
                    <a:bodyPr/>
                    <a:lstStyle/>
                    <a:p>
                      <a:pPr algn="r" fontAlgn="ctr"/>
                      <a:r>
                        <a:rPr lang="en-GB" sz="1200" b="0" i="0" u="none" strike="noStrike">
                          <a:solidFill>
                            <a:srgbClr val="000000"/>
                          </a:solidFill>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200" b="1" i="0" u="none" strike="noStrike" dirty="0">
                          <a:solidFill>
                            <a:schemeClr val="bg1"/>
                          </a:solidFill>
                          <a:effectLst/>
                          <a:latin typeface="Arial" panose="020B0604020202020204" pitchFamily="34" charset="0"/>
                        </a:rPr>
                        <a:t>Wave 13&amp;14 Opportunity Score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265"/>
                    </a:solidFill>
                  </a:tcPr>
                </a:tc>
                <a:tc>
                  <a:txBody>
                    <a:bodyPr/>
                    <a:lstStyle/>
                    <a:p>
                      <a:pPr algn="ctr" fontAlgn="ctr"/>
                      <a:r>
                        <a:rPr lang="en-GB" sz="1200" b="1" i="0" u="none" strike="noStrike" dirty="0">
                          <a:solidFill>
                            <a:schemeClr val="bg1"/>
                          </a:solidFill>
                          <a:effectLst/>
                          <a:latin typeface="Arial" panose="020B0604020202020204" pitchFamily="34" charset="0"/>
                        </a:rPr>
                        <a:t>Wave 12&amp;13 Opportunity Score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265"/>
                    </a:solidFill>
                  </a:tcPr>
                </a:tc>
                <a:tc>
                  <a:txBody>
                    <a:bodyPr/>
                    <a:lstStyle/>
                    <a:p>
                      <a:pPr algn="ctr" fontAlgn="ctr"/>
                      <a:r>
                        <a:rPr lang="en-GB" sz="1200" b="1" i="0" u="none" strike="noStrike" dirty="0">
                          <a:solidFill>
                            <a:schemeClr val="bg1"/>
                          </a:solidFill>
                          <a:effectLst/>
                          <a:latin typeface="Arial" panose="020B0604020202020204" pitchFamily="34" charset="0"/>
                        </a:rPr>
                        <a:t>Change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265"/>
                    </a:solidFill>
                  </a:tcPr>
                </a:tc>
                <a:extLst>
                  <a:ext uri="{0D108BD9-81ED-4DB2-BD59-A6C34878D82A}">
                    <a16:rowId xmlns:a16="http://schemas.microsoft.com/office/drawing/2014/main" val="692207416"/>
                  </a:ext>
                </a:extLst>
              </a:tr>
              <a:tr h="128196">
                <a:tc>
                  <a:txBody>
                    <a:bodyPr/>
                    <a:lstStyle/>
                    <a:p>
                      <a:pPr algn="ctr" fontAlgn="b"/>
                      <a:r>
                        <a:rPr lang="en-GB" sz="1100" b="1" i="0" u="none" strike="noStrike" dirty="0">
                          <a:solidFill>
                            <a:srgbClr val="000000"/>
                          </a:solidFill>
                          <a:effectLst/>
                          <a:latin typeface="+mj-lt"/>
                        </a:rPr>
                        <a:t>Loyalty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mj-lt"/>
                        </a:rPr>
                        <a:t>7.36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mj-lt"/>
                        </a:rPr>
                        <a:t>7.63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mj-lt"/>
                        </a:rPr>
                        <a:t>-0.27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49011151"/>
                  </a:ext>
                </a:extLst>
              </a:tr>
              <a:tr h="161925">
                <a:tc>
                  <a:txBody>
                    <a:bodyPr/>
                    <a:lstStyle/>
                    <a:p>
                      <a:pPr algn="ctr" fontAlgn="b"/>
                      <a:r>
                        <a:rPr lang="en-GB" sz="1100" b="1" i="0" u="none" strike="noStrike">
                          <a:solidFill>
                            <a:srgbClr val="000000"/>
                          </a:solidFill>
                          <a:effectLst/>
                          <a:latin typeface="+mj-lt"/>
                        </a:rPr>
                        <a:t>Speed (claims)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mj-lt"/>
                        </a:rPr>
                        <a:t>7.10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mj-lt"/>
                        </a:rPr>
                        <a:t>7.66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mj-lt"/>
                        </a:rPr>
                        <a:t>-0.56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3915296"/>
                  </a:ext>
                </a:extLst>
              </a:tr>
              <a:tr h="161925">
                <a:tc>
                  <a:txBody>
                    <a:bodyPr/>
                    <a:lstStyle/>
                    <a:p>
                      <a:pPr algn="ctr" fontAlgn="b"/>
                      <a:r>
                        <a:rPr lang="en-GB" sz="1100" b="1" i="0" u="none" strike="noStrike">
                          <a:solidFill>
                            <a:srgbClr val="000000"/>
                          </a:solidFill>
                          <a:effectLst/>
                          <a:latin typeface="+mj-lt"/>
                        </a:rPr>
                        <a:t>Confidence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mj-lt"/>
                        </a:rPr>
                        <a:t>7.10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mj-lt"/>
                        </a:rPr>
                        <a:t>7.33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mj-lt"/>
                        </a:rPr>
                        <a:t>-0.23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34913631"/>
                  </a:ext>
                </a:extLst>
              </a:tr>
              <a:tr h="161925">
                <a:tc>
                  <a:txBody>
                    <a:bodyPr/>
                    <a:lstStyle/>
                    <a:p>
                      <a:pPr algn="ctr" fontAlgn="b"/>
                      <a:r>
                        <a:rPr lang="en-GB" sz="1100" b="1" i="0" u="none" strike="noStrike">
                          <a:solidFill>
                            <a:srgbClr val="000000"/>
                          </a:solidFill>
                          <a:effectLst/>
                          <a:latin typeface="+mj-lt"/>
                        </a:rPr>
                        <a:t>Control (claims)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mj-lt"/>
                        </a:rPr>
                        <a:t>6.93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mj-lt"/>
                        </a:rPr>
                        <a:t>6.58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mj-lt"/>
                        </a:rPr>
                        <a:t>0.35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30114530"/>
                  </a:ext>
                </a:extLst>
              </a:tr>
              <a:tr h="161925">
                <a:tc>
                  <a:txBody>
                    <a:bodyPr/>
                    <a:lstStyle/>
                    <a:p>
                      <a:pPr algn="ctr" fontAlgn="b"/>
                      <a:r>
                        <a:rPr lang="en-GB" sz="1100" b="1" i="0" u="none" strike="noStrike">
                          <a:solidFill>
                            <a:srgbClr val="000000"/>
                          </a:solidFill>
                          <a:effectLst/>
                          <a:latin typeface="+mj-lt"/>
                        </a:rPr>
                        <a:t>Ease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mj-lt"/>
                        </a:rPr>
                        <a:t>6.56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mj-lt"/>
                        </a:rPr>
                        <a:t>6.59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mj-lt"/>
                        </a:rPr>
                        <a:t>-0.03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8815624"/>
                  </a:ext>
                </a:extLst>
              </a:tr>
              <a:tr h="161925">
                <a:tc>
                  <a:txBody>
                    <a:bodyPr/>
                    <a:lstStyle/>
                    <a:p>
                      <a:pPr algn="ctr" fontAlgn="b"/>
                      <a:r>
                        <a:rPr lang="en-GB" sz="1100" b="1" i="0" u="none" strike="noStrike">
                          <a:solidFill>
                            <a:srgbClr val="000000"/>
                          </a:solidFill>
                          <a:effectLst/>
                          <a:latin typeface="+mj-lt"/>
                        </a:rPr>
                        <a:t>Protection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mj-lt"/>
                        </a:rPr>
                        <a:t>6.50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mj-lt"/>
                        </a:rPr>
                        <a:t>6.63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mj-lt"/>
                        </a:rPr>
                        <a:t>-0.13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85539033"/>
                  </a:ext>
                </a:extLst>
              </a:tr>
              <a:tr h="161925">
                <a:tc>
                  <a:txBody>
                    <a:bodyPr/>
                    <a:lstStyle/>
                    <a:p>
                      <a:pPr algn="ctr" fontAlgn="b"/>
                      <a:r>
                        <a:rPr lang="en-GB" sz="1100" b="1" i="0" u="none" strike="noStrike">
                          <a:solidFill>
                            <a:srgbClr val="000000"/>
                          </a:solidFill>
                          <a:effectLst/>
                          <a:latin typeface="+mj-lt"/>
                        </a:rPr>
                        <a:t>Respect (claims)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mj-lt"/>
                        </a:rPr>
                        <a:t>6.27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mj-lt"/>
                        </a:rPr>
                        <a:t>6.62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mj-lt"/>
                        </a:rPr>
                        <a:t>-0.35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14115390"/>
                  </a:ext>
                </a:extLst>
              </a:tr>
              <a:tr h="161925">
                <a:tc>
                  <a:txBody>
                    <a:bodyPr/>
                    <a:lstStyle/>
                    <a:p>
                      <a:pPr algn="ctr" fontAlgn="b"/>
                      <a:r>
                        <a:rPr lang="en-GB" sz="1100" b="1" i="0" u="none" strike="noStrike">
                          <a:solidFill>
                            <a:srgbClr val="000000"/>
                          </a:solidFill>
                          <a:effectLst/>
                          <a:latin typeface="+mj-lt"/>
                        </a:rPr>
                        <a:t>Price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mj-lt"/>
                        </a:rPr>
                        <a:t>5.94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mj-lt"/>
                        </a:rPr>
                        <a:t>6.21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dirty="0">
                          <a:solidFill>
                            <a:srgbClr val="000000"/>
                          </a:solidFill>
                          <a:effectLst/>
                          <a:latin typeface="+mj-lt"/>
                        </a:rPr>
                        <a:t>-0.27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14006446"/>
                  </a:ext>
                </a:extLst>
              </a:tr>
              <a:tr h="161925">
                <a:tc>
                  <a:txBody>
                    <a:bodyPr/>
                    <a:lstStyle/>
                    <a:p>
                      <a:pPr algn="ctr" fontAlgn="b"/>
                      <a:r>
                        <a:rPr lang="en-GB" sz="1100" b="1" i="0" u="none" strike="noStrike" dirty="0">
                          <a:solidFill>
                            <a:srgbClr val="000000"/>
                          </a:solidFill>
                          <a:effectLst/>
                          <a:latin typeface="+mj-lt"/>
                        </a:rPr>
                        <a:t>Relationship</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mj-lt"/>
                        </a:rPr>
                        <a:t>5.35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mj-lt"/>
                        </a:rPr>
                        <a:t>5.12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dirty="0">
                          <a:solidFill>
                            <a:srgbClr val="000000"/>
                          </a:solidFill>
                          <a:effectLst/>
                          <a:latin typeface="+mj-lt"/>
                        </a:rPr>
                        <a:t>0.23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99032476"/>
                  </a:ext>
                </a:extLst>
              </a:tr>
            </a:tbl>
          </a:graphicData>
        </a:graphic>
      </p:graphicFrame>
      <p:sp>
        <p:nvSpPr>
          <p:cNvPr id="8" name="TextBox 7">
            <a:extLst>
              <a:ext uri="{FF2B5EF4-FFF2-40B4-BE49-F238E27FC236}">
                <a16:creationId xmlns:a16="http://schemas.microsoft.com/office/drawing/2014/main" id="{56C097F0-293A-4A37-9863-516337CE3ED8}"/>
              </a:ext>
            </a:extLst>
          </p:cNvPr>
          <p:cNvSpPr txBox="1"/>
          <p:nvPr/>
        </p:nvSpPr>
        <p:spPr>
          <a:xfrm>
            <a:off x="6392636" y="3807137"/>
            <a:ext cx="5188846" cy="2677656"/>
          </a:xfrm>
          <a:prstGeom prst="rect">
            <a:avLst/>
          </a:prstGeom>
          <a:noFill/>
        </p:spPr>
        <p:txBody>
          <a:bodyPr wrap="square">
            <a:spAutoFit/>
          </a:bodyPr>
          <a:lstStyle/>
          <a:p>
            <a:pPr marL="514350" indent="-285750">
              <a:buSzPts val="1500"/>
              <a:buFont typeface="Arial" panose="020B0604020202020204" pitchFamily="34" charset="0"/>
              <a:buChar char="•"/>
            </a:pPr>
            <a:r>
              <a:rPr lang="en-GB" dirty="0">
                <a:solidFill>
                  <a:schemeClr val="tx1"/>
                </a:solidFill>
                <a:latin typeface="+mj-lt"/>
                <a:cs typeface="Calibri Light" panose="020F0302020204030204" pitchFamily="34" charset="0"/>
              </a:rPr>
              <a:t>Loyalty is the highest opportunity to improve trust.  Only the Control (claims) and Relationship themes have a slightly increased opportunity score compared to the previous wave  </a:t>
            </a:r>
          </a:p>
          <a:p>
            <a:pPr marL="514350" indent="-285750">
              <a:buSzPts val="1500"/>
              <a:buFont typeface="Arial" panose="020B0604020202020204" pitchFamily="34" charset="0"/>
              <a:buChar char="•"/>
            </a:pPr>
            <a:endParaRPr lang="en-GB" dirty="0">
              <a:solidFill>
                <a:schemeClr val="tx1"/>
              </a:solidFill>
              <a:latin typeface="+mj-lt"/>
              <a:cs typeface="Calibri Light" panose="020F0302020204030204" pitchFamily="34" charset="0"/>
            </a:endParaRPr>
          </a:p>
          <a:p>
            <a:pPr marL="514350" indent="-285750">
              <a:buSzPts val="1500"/>
              <a:buFont typeface="Arial" panose="020B0604020202020204" pitchFamily="34" charset="0"/>
              <a:buChar char="•"/>
            </a:pPr>
            <a:r>
              <a:rPr lang="en-GB" dirty="0">
                <a:solidFill>
                  <a:schemeClr val="tx1"/>
                </a:solidFill>
                <a:latin typeface="+mj-lt"/>
                <a:cs typeface="Calibri Light" panose="020F0302020204030204" pitchFamily="34" charset="0"/>
              </a:rPr>
              <a:t>All themes remain tightly grouped as opportunities, with 2.01 points (on a scale of -30 to +30) separating all nine</a:t>
            </a:r>
          </a:p>
          <a:p>
            <a:pPr marL="228600">
              <a:buSzPts val="1500"/>
            </a:pPr>
            <a:endParaRPr lang="en-GB" dirty="0">
              <a:solidFill>
                <a:schemeClr val="tx1"/>
              </a:solidFill>
              <a:latin typeface="+mj-lt"/>
              <a:cs typeface="Calibri Light" panose="020F0302020204030204" pitchFamily="34" charset="0"/>
            </a:endParaRPr>
          </a:p>
          <a:p>
            <a:pPr marL="514350" indent="-285750">
              <a:buFont typeface="Arial" panose="020B0604020202020204" pitchFamily="34" charset="0"/>
              <a:buChar char="•"/>
            </a:pPr>
            <a:r>
              <a:rPr lang="en-GB" dirty="0">
                <a:solidFill>
                  <a:schemeClr val="tx1"/>
                </a:solidFill>
                <a:latin typeface="+mj-lt"/>
                <a:cs typeface="Calibri Light" panose="020F0302020204030204" pitchFamily="34" charset="0"/>
              </a:rPr>
              <a:t>This is due to a similar stated level of importance given to them by SMEs and current performance ratings being quite similar</a:t>
            </a:r>
          </a:p>
          <a:p>
            <a:pPr marL="514350" indent="-285750">
              <a:buFont typeface="Arial" panose="020B0604020202020204" pitchFamily="34" charset="0"/>
              <a:buChar char="•"/>
            </a:pPr>
            <a:endParaRPr lang="en-GB" dirty="0">
              <a:solidFill>
                <a:schemeClr val="tx1"/>
              </a:solidFill>
              <a:latin typeface="+mj-lt"/>
              <a:cs typeface="Calibri Light" panose="020F0302020204030204" pitchFamily="34" charset="0"/>
            </a:endParaRPr>
          </a:p>
        </p:txBody>
      </p:sp>
      <p:sp>
        <p:nvSpPr>
          <p:cNvPr id="7" name="TextBox 6">
            <a:extLst>
              <a:ext uri="{FF2B5EF4-FFF2-40B4-BE49-F238E27FC236}">
                <a16:creationId xmlns:a16="http://schemas.microsoft.com/office/drawing/2014/main" id="{85EEBF65-2ADC-4189-92B6-5A1A535B0772}"/>
              </a:ext>
            </a:extLst>
          </p:cNvPr>
          <p:cNvSpPr txBox="1"/>
          <p:nvPr/>
        </p:nvSpPr>
        <p:spPr>
          <a:xfrm>
            <a:off x="1358537" y="840367"/>
            <a:ext cx="2880954" cy="307777"/>
          </a:xfrm>
          <a:prstGeom prst="rect">
            <a:avLst/>
          </a:prstGeom>
          <a:noFill/>
        </p:spPr>
        <p:txBody>
          <a:bodyPr wrap="square" rtlCol="0">
            <a:spAutoFit/>
          </a:bodyPr>
          <a:lstStyle/>
          <a:p>
            <a:r>
              <a:rPr lang="en-GB" b="1">
                <a:solidFill>
                  <a:schemeClr val="bg2"/>
                </a:solidFill>
              </a:rPr>
              <a:t>Importance scores </a:t>
            </a:r>
            <a:r>
              <a:rPr lang="en-GB" b="1">
                <a:solidFill>
                  <a:srgbClr val="008265"/>
                </a:solidFill>
              </a:rPr>
              <a:t>(-10 to +10) </a:t>
            </a:r>
          </a:p>
        </p:txBody>
      </p:sp>
      <p:sp>
        <p:nvSpPr>
          <p:cNvPr id="10" name="TextBox 9">
            <a:extLst>
              <a:ext uri="{FF2B5EF4-FFF2-40B4-BE49-F238E27FC236}">
                <a16:creationId xmlns:a16="http://schemas.microsoft.com/office/drawing/2014/main" id="{2DCD0D28-73E8-4A04-AF9B-8C613E5948F9}"/>
              </a:ext>
            </a:extLst>
          </p:cNvPr>
          <p:cNvSpPr txBox="1"/>
          <p:nvPr/>
        </p:nvSpPr>
        <p:spPr>
          <a:xfrm>
            <a:off x="7572120" y="840367"/>
            <a:ext cx="2994280" cy="307777"/>
          </a:xfrm>
          <a:prstGeom prst="rect">
            <a:avLst/>
          </a:prstGeom>
          <a:noFill/>
        </p:spPr>
        <p:txBody>
          <a:bodyPr wrap="square" rtlCol="0">
            <a:spAutoFit/>
          </a:bodyPr>
          <a:lstStyle/>
          <a:p>
            <a:r>
              <a:rPr lang="en-GB" b="1">
                <a:solidFill>
                  <a:schemeClr val="bg2"/>
                </a:solidFill>
              </a:rPr>
              <a:t>Performance scores (</a:t>
            </a:r>
            <a:r>
              <a:rPr lang="en-GB" b="1">
                <a:solidFill>
                  <a:srgbClr val="E20613"/>
                </a:solidFill>
              </a:rPr>
              <a:t>-10 </a:t>
            </a:r>
            <a:r>
              <a:rPr lang="en-GB" b="1">
                <a:solidFill>
                  <a:schemeClr val="bg2"/>
                </a:solidFill>
              </a:rPr>
              <a:t>to </a:t>
            </a:r>
            <a:r>
              <a:rPr lang="en-GB" b="1">
                <a:solidFill>
                  <a:srgbClr val="00B050"/>
                </a:solidFill>
              </a:rPr>
              <a:t>+10</a:t>
            </a:r>
            <a:r>
              <a:rPr lang="en-GB" b="1">
                <a:solidFill>
                  <a:schemeClr val="bg2"/>
                </a:solidFill>
              </a:rPr>
              <a:t>) </a:t>
            </a:r>
          </a:p>
        </p:txBody>
      </p:sp>
      <p:sp>
        <p:nvSpPr>
          <p:cNvPr id="11" name="TextBox 10">
            <a:extLst>
              <a:ext uri="{FF2B5EF4-FFF2-40B4-BE49-F238E27FC236}">
                <a16:creationId xmlns:a16="http://schemas.microsoft.com/office/drawing/2014/main" id="{2AE78D42-CBFF-45FE-BC69-C6A6092DFB83}"/>
              </a:ext>
            </a:extLst>
          </p:cNvPr>
          <p:cNvSpPr txBox="1"/>
          <p:nvPr/>
        </p:nvSpPr>
        <p:spPr>
          <a:xfrm>
            <a:off x="1354179" y="3653249"/>
            <a:ext cx="3143930" cy="307777"/>
          </a:xfrm>
          <a:prstGeom prst="rect">
            <a:avLst/>
          </a:prstGeom>
          <a:noFill/>
        </p:spPr>
        <p:txBody>
          <a:bodyPr wrap="square" rtlCol="0">
            <a:spAutoFit/>
          </a:bodyPr>
          <a:lstStyle/>
          <a:p>
            <a:r>
              <a:rPr lang="en-GB" b="1">
                <a:solidFill>
                  <a:schemeClr val="bg2"/>
                </a:solidFill>
              </a:rPr>
              <a:t>Opportunity scores (-30 to +30) </a:t>
            </a:r>
          </a:p>
        </p:txBody>
      </p:sp>
    </p:spTree>
    <p:extLst>
      <p:ext uri="{BB962C8B-B14F-4D97-AF65-F5344CB8AC3E}">
        <p14:creationId xmlns:p14="http://schemas.microsoft.com/office/powerpoint/2010/main" val="27946939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49" name="Google Shape;554;p52">
            <a:extLst>
              <a:ext uri="{FF2B5EF4-FFF2-40B4-BE49-F238E27FC236}">
                <a16:creationId xmlns:a16="http://schemas.microsoft.com/office/drawing/2014/main" id="{59A45DC8-C252-41E7-A50B-0F54B9CB0DA3}"/>
              </a:ext>
            </a:extLst>
          </p:cNvPr>
          <p:cNvSpPr txBox="1"/>
          <p:nvPr/>
        </p:nvSpPr>
        <p:spPr>
          <a:xfrm>
            <a:off x="175974" y="82296"/>
            <a:ext cx="11769013" cy="1454277"/>
          </a:xfrm>
          <a:prstGeom prst="rect">
            <a:avLst/>
          </a:prstGeom>
          <a:noFill/>
          <a:ln>
            <a:noFill/>
          </a:ln>
        </p:spPr>
        <p:txBody>
          <a:bodyPr spcFirstLastPara="1" wrap="square" lIns="0" tIns="0" rIns="0" bIns="0" anchor="t" anchorCtr="0">
            <a:noAutofit/>
          </a:bodyPr>
          <a:lstStyle/>
          <a:p>
            <a:pPr>
              <a:buClr>
                <a:srgbClr val="FFFFFF"/>
              </a:buClr>
              <a:buSzPts val="1500"/>
            </a:pPr>
            <a:r>
              <a:rPr lang="en-GB" sz="2000" b="1" dirty="0">
                <a:solidFill>
                  <a:schemeClr val="bg2"/>
                </a:solidFill>
                <a:latin typeface="Rockwell" panose="02060603020205020403" pitchFamily="18" charset="0"/>
                <a:cs typeface="Calibri Light" panose="020F0302020204030204" pitchFamily="34" charset="0"/>
              </a:rPr>
              <a:t>SMEs Wave on wave comparison – Opportunity scores: </a:t>
            </a:r>
          </a:p>
          <a:p>
            <a:pPr marL="285750" indent="-285750">
              <a:buClr>
                <a:schemeClr val="bg2"/>
              </a:buClr>
              <a:buSzPts val="1500"/>
              <a:buFont typeface="Arial" panose="020B0604020202020204" pitchFamily="34" charset="0"/>
              <a:buChar char="•"/>
            </a:pPr>
            <a:r>
              <a:rPr lang="en-GB" dirty="0">
                <a:solidFill>
                  <a:schemeClr val="bg2"/>
                </a:solidFill>
                <a:latin typeface="+mj-lt"/>
                <a:cs typeface="Calibri Light" panose="020F0302020204030204" pitchFamily="34" charset="0"/>
              </a:rPr>
              <a:t>The Loyalty theme has only once not been the biggest opportunity to increase trust with SMEs (in the previous wave it was Speed in relation to claims)</a:t>
            </a:r>
          </a:p>
          <a:p>
            <a:pPr marL="285750" indent="-285750">
              <a:buClr>
                <a:schemeClr val="bg2"/>
              </a:buClr>
              <a:buSzPts val="1500"/>
              <a:buFont typeface="Arial" panose="020B0604020202020204" pitchFamily="34" charset="0"/>
              <a:buChar char="•"/>
            </a:pPr>
            <a:endParaRPr lang="en-GB" dirty="0">
              <a:solidFill>
                <a:schemeClr val="bg2"/>
              </a:solidFill>
              <a:latin typeface="+mj-lt"/>
              <a:cs typeface="Calibri Light" panose="020F0302020204030204" pitchFamily="34" charset="0"/>
            </a:endParaRPr>
          </a:p>
          <a:p>
            <a:pPr marL="285750" indent="-285750">
              <a:buClr>
                <a:schemeClr val="bg2"/>
              </a:buClr>
              <a:buSzPts val="1500"/>
              <a:buFont typeface="Arial" panose="020B0604020202020204" pitchFamily="34" charset="0"/>
              <a:buChar char="•"/>
            </a:pPr>
            <a:r>
              <a:rPr lang="en-GB" dirty="0">
                <a:solidFill>
                  <a:schemeClr val="bg2"/>
                </a:solidFill>
                <a:latin typeface="+mj-lt"/>
                <a:cs typeface="Calibri Light" panose="020F0302020204030204" pitchFamily="34" charset="0"/>
              </a:rPr>
              <a:t>Despite a slight decrease for most themes since the last wave the overall opportunity to improve trust in the Insurance sector with SMEs is on an upward trend since April 2021, the three claims themes have increased as opportunities the most during this period</a:t>
            </a:r>
          </a:p>
        </p:txBody>
      </p:sp>
      <p:sp>
        <p:nvSpPr>
          <p:cNvPr id="10" name="Google Shape;281;p26">
            <a:extLst>
              <a:ext uri="{FF2B5EF4-FFF2-40B4-BE49-F238E27FC236}">
                <a16:creationId xmlns:a16="http://schemas.microsoft.com/office/drawing/2014/main" id="{6BA30E1E-56C4-493B-8992-B93B1A6F3097}"/>
              </a:ext>
            </a:extLst>
          </p:cNvPr>
          <p:cNvSpPr txBox="1"/>
          <p:nvPr/>
        </p:nvSpPr>
        <p:spPr>
          <a:xfrm>
            <a:off x="0" y="6537914"/>
            <a:ext cx="10058400" cy="325730"/>
          </a:xfrm>
          <a:prstGeom prst="rect">
            <a:avLst/>
          </a:prstGeom>
          <a:noFill/>
          <a:ln>
            <a:noFill/>
          </a:ln>
        </p:spPr>
        <p:txBody>
          <a:bodyPr spcFirstLastPara="1" wrap="square" lIns="91425" tIns="45700" rIns="91425" bIns="45700" anchor="t" anchorCtr="0">
            <a:noAutofit/>
          </a:bodyPr>
          <a:lstStyle/>
          <a:p>
            <a:r>
              <a:rPr lang="en-GB" sz="800" dirty="0">
                <a:solidFill>
                  <a:schemeClr val="tx1"/>
                </a:solidFill>
                <a:latin typeface="Arial" panose="020B0604020202020204" pitchFamily="34" charset="0"/>
                <a:ea typeface="Corbel"/>
                <a:cs typeface="Arial" panose="020B0604020202020204" pitchFamily="34" charset="0"/>
                <a:sym typeface="Corbel"/>
              </a:rPr>
              <a:t>Base: All SMEs that hold at least one (motor, employers’ liability, buildings and/or contents or business interruption) insurance policy / </a:t>
            </a:r>
            <a:r>
              <a:rPr lang="en-GB" sz="800" dirty="0">
                <a:latin typeface="Arial" panose="020B0604020202020204" pitchFamily="34" charset="0"/>
                <a:ea typeface="Corbel"/>
                <a:cs typeface="Arial" panose="020B0604020202020204" pitchFamily="34" charset="0"/>
                <a:sym typeface="Corbel"/>
              </a:rPr>
              <a:t>who have claimed on at least one insurance policy in the last 12 months</a:t>
            </a:r>
            <a:r>
              <a:rPr lang="en-GB" sz="800" dirty="0">
                <a:solidFill>
                  <a:schemeClr val="tx1"/>
                </a:solidFill>
                <a:latin typeface="Arial" panose="020B0604020202020204" pitchFamily="34" charset="0"/>
                <a:ea typeface="Corbel"/>
                <a:cs typeface="Arial" panose="020B0604020202020204" pitchFamily="34" charset="0"/>
                <a:sym typeface="Corbel"/>
              </a:rPr>
              <a:t>: </a:t>
            </a:r>
          </a:p>
          <a:p>
            <a:r>
              <a:rPr lang="en-GB" sz="800" dirty="0">
                <a:solidFill>
                  <a:schemeClr val="tx1"/>
                </a:solidFill>
                <a:latin typeface="Arial" panose="020B0604020202020204" pitchFamily="34" charset="0"/>
                <a:ea typeface="Corbel"/>
                <a:cs typeface="Arial" panose="020B0604020202020204" pitchFamily="34" charset="0"/>
                <a:sym typeface="Corbel"/>
              </a:rPr>
              <a:t>Wave 13&amp;14: 1,500/353</a:t>
            </a:r>
            <a:endParaRPr lang="en-GB" sz="800" dirty="0">
              <a:solidFill>
                <a:schemeClr val="tx1"/>
              </a:solidFill>
              <a:latin typeface="Arial" panose="020B0604020202020204" pitchFamily="34" charset="0"/>
              <a:cs typeface="Arial" panose="020B0604020202020204" pitchFamily="34" charset="0"/>
            </a:endParaRPr>
          </a:p>
        </p:txBody>
      </p:sp>
      <p:graphicFrame>
        <p:nvGraphicFramePr>
          <p:cNvPr id="5" name="Chart 4">
            <a:extLst>
              <a:ext uri="{FF2B5EF4-FFF2-40B4-BE49-F238E27FC236}">
                <a16:creationId xmlns:a16="http://schemas.microsoft.com/office/drawing/2014/main" id="{425C0014-5801-49A2-BE09-B42CFA7D5FEF}"/>
              </a:ext>
            </a:extLst>
          </p:cNvPr>
          <p:cNvGraphicFramePr>
            <a:graphicFrameLocks/>
          </p:cNvGraphicFramePr>
          <p:nvPr>
            <p:extLst>
              <p:ext uri="{D42A27DB-BD31-4B8C-83A1-F6EECF244321}">
                <p14:modId xmlns:p14="http://schemas.microsoft.com/office/powerpoint/2010/main" val="1222585993"/>
              </p:ext>
            </p:extLst>
          </p:nvPr>
        </p:nvGraphicFramePr>
        <p:xfrm>
          <a:off x="170335" y="1536573"/>
          <a:ext cx="11769014" cy="476924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038882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00000000-0008-0000-0200-000002000000}"/>
              </a:ext>
            </a:extLst>
          </p:cNvPr>
          <p:cNvGraphicFramePr>
            <a:graphicFrameLocks/>
          </p:cNvGraphicFramePr>
          <p:nvPr>
            <p:extLst>
              <p:ext uri="{D42A27DB-BD31-4B8C-83A1-F6EECF244321}">
                <p14:modId xmlns:p14="http://schemas.microsoft.com/office/powerpoint/2010/main" val="2067341758"/>
              </p:ext>
            </p:extLst>
          </p:nvPr>
        </p:nvGraphicFramePr>
        <p:xfrm>
          <a:off x="603453" y="1366003"/>
          <a:ext cx="6126531" cy="4906781"/>
        </p:xfrm>
        <a:graphic>
          <a:graphicData uri="http://schemas.openxmlformats.org/drawingml/2006/chart">
            <c:chart xmlns:c="http://schemas.openxmlformats.org/drawingml/2006/chart" xmlns:r="http://schemas.openxmlformats.org/officeDocument/2006/relationships" r:id="rId3"/>
          </a:graphicData>
        </a:graphic>
      </p:graphicFrame>
      <p:grpSp>
        <p:nvGrpSpPr>
          <p:cNvPr id="24" name="Group 23">
            <a:extLst>
              <a:ext uri="{FF2B5EF4-FFF2-40B4-BE49-F238E27FC236}">
                <a16:creationId xmlns:a16="http://schemas.microsoft.com/office/drawing/2014/main" id="{00000000-0008-0000-0200-00000E000000}"/>
              </a:ext>
            </a:extLst>
          </p:cNvPr>
          <p:cNvGrpSpPr/>
          <p:nvPr/>
        </p:nvGrpSpPr>
        <p:grpSpPr>
          <a:xfrm>
            <a:off x="574829" y="457533"/>
            <a:ext cx="6247799" cy="7742782"/>
            <a:chOff x="21148" y="90670"/>
            <a:chExt cx="5925393" cy="8484582"/>
          </a:xfrm>
        </p:grpSpPr>
        <p:grpSp>
          <p:nvGrpSpPr>
            <p:cNvPr id="26" name="Group 25">
              <a:extLst>
                <a:ext uri="{FF2B5EF4-FFF2-40B4-BE49-F238E27FC236}">
                  <a16:creationId xmlns:a16="http://schemas.microsoft.com/office/drawing/2014/main" id="{00000000-0008-0000-0200-000003000000}"/>
                </a:ext>
              </a:extLst>
            </p:cNvPr>
            <p:cNvGrpSpPr/>
            <p:nvPr/>
          </p:nvGrpSpPr>
          <p:grpSpPr>
            <a:xfrm>
              <a:off x="101105" y="90670"/>
              <a:ext cx="5604688" cy="8484582"/>
              <a:chOff x="102131" y="88806"/>
              <a:chExt cx="5661572" cy="8310123"/>
            </a:xfrm>
          </p:grpSpPr>
          <p:cxnSp>
            <p:nvCxnSpPr>
              <p:cNvPr id="46" name="Straight Connector 45">
                <a:extLst>
                  <a:ext uri="{FF2B5EF4-FFF2-40B4-BE49-F238E27FC236}">
                    <a16:creationId xmlns:a16="http://schemas.microsoft.com/office/drawing/2014/main" id="{00000000-0008-0000-0200-000006000000}"/>
                  </a:ext>
                </a:extLst>
              </p:cNvPr>
              <p:cNvCxnSpPr/>
              <p:nvPr/>
            </p:nvCxnSpPr>
            <p:spPr bwMode="auto">
              <a:xfrm flipV="1">
                <a:off x="359799" y="2211116"/>
                <a:ext cx="5344080" cy="2366643"/>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7" name="Arc 46">
                <a:extLst>
                  <a:ext uri="{FF2B5EF4-FFF2-40B4-BE49-F238E27FC236}">
                    <a16:creationId xmlns:a16="http://schemas.microsoft.com/office/drawing/2014/main" id="{00000000-0008-0000-0200-000004000000}"/>
                  </a:ext>
                </a:extLst>
              </p:cNvPr>
              <p:cNvSpPr/>
              <p:nvPr/>
            </p:nvSpPr>
            <p:spPr bwMode="auto">
              <a:xfrm rot="1971248">
                <a:off x="102131" y="88806"/>
                <a:ext cx="1989574" cy="2393005"/>
              </a:xfrm>
              <a:prstGeom prst="arc">
                <a:avLst>
                  <a:gd name="adj1" fmla="val 19506465"/>
                  <a:gd name="adj2" fmla="val 1531647"/>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wrap="square"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defRPr/>
                </a:pPr>
                <a:endParaRPr lang="en-GB">
                  <a:solidFill>
                    <a:prstClr val="black"/>
                  </a:solidFill>
                </a:endParaRPr>
              </a:p>
            </p:txBody>
          </p:sp>
          <p:cxnSp>
            <p:nvCxnSpPr>
              <p:cNvPr id="48" name="Straight Connector 47">
                <a:extLst>
                  <a:ext uri="{FF2B5EF4-FFF2-40B4-BE49-F238E27FC236}">
                    <a16:creationId xmlns:a16="http://schemas.microsoft.com/office/drawing/2014/main" id="{00000000-0008-0000-0200-000005000000}"/>
                  </a:ext>
                </a:extLst>
              </p:cNvPr>
              <p:cNvCxnSpPr/>
              <p:nvPr/>
            </p:nvCxnSpPr>
            <p:spPr bwMode="auto">
              <a:xfrm flipV="1">
                <a:off x="1922305" y="3439942"/>
                <a:ext cx="3841398" cy="1709604"/>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00000000-0008-0000-0200-000007000000}"/>
                  </a:ext>
                </a:extLst>
              </p:cNvPr>
              <p:cNvCxnSpPr>
                <a:cxnSpLocks/>
                <a:endCxn id="47" idx="2"/>
              </p:cNvCxnSpPr>
              <p:nvPr/>
            </p:nvCxnSpPr>
            <p:spPr bwMode="auto">
              <a:xfrm flipV="1">
                <a:off x="385248" y="2246228"/>
                <a:ext cx="1239731" cy="780699"/>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0" name="Arc 49">
                <a:extLst>
                  <a:ext uri="{FF2B5EF4-FFF2-40B4-BE49-F238E27FC236}">
                    <a16:creationId xmlns:a16="http://schemas.microsoft.com/office/drawing/2014/main" id="{00000000-0008-0000-0200-000008000000}"/>
                  </a:ext>
                </a:extLst>
              </p:cNvPr>
              <p:cNvSpPr/>
              <p:nvPr/>
            </p:nvSpPr>
            <p:spPr bwMode="auto">
              <a:xfrm rot="13569347">
                <a:off x="1136456" y="5154759"/>
                <a:ext cx="3658035" cy="2830305"/>
              </a:xfrm>
              <a:prstGeom prst="arc">
                <a:avLst>
                  <a:gd name="adj1" fmla="val 20156051"/>
                  <a:gd name="adj2" fmla="val 327170"/>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wrap="square"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defRPr/>
                </a:pPr>
                <a:endParaRPr lang="en-GB">
                  <a:solidFill>
                    <a:prstClr val="black"/>
                  </a:solidFill>
                </a:endParaRPr>
              </a:p>
            </p:txBody>
          </p:sp>
        </p:grpSp>
        <p:sp>
          <p:nvSpPr>
            <p:cNvPr id="27" name="TextBox 20">
              <a:extLst>
                <a:ext uri="{FF2B5EF4-FFF2-40B4-BE49-F238E27FC236}">
                  <a16:creationId xmlns:a16="http://schemas.microsoft.com/office/drawing/2014/main" id="{00000000-0008-0000-0200-00001B000000}"/>
                </a:ext>
              </a:extLst>
            </p:cNvPr>
            <p:cNvSpPr txBox="1"/>
            <p:nvPr/>
          </p:nvSpPr>
          <p:spPr>
            <a:xfrm>
              <a:off x="2594236" y="6063039"/>
              <a:ext cx="1313669" cy="28206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200"/>
                <a:t>Importance</a:t>
              </a:r>
            </a:p>
          </p:txBody>
        </p:sp>
        <p:sp>
          <p:nvSpPr>
            <p:cNvPr id="28" name="TextBox 21">
              <a:extLst>
                <a:ext uri="{FF2B5EF4-FFF2-40B4-BE49-F238E27FC236}">
                  <a16:creationId xmlns:a16="http://schemas.microsoft.com/office/drawing/2014/main" id="{00000000-0008-0000-0200-00001C000000}"/>
                </a:ext>
              </a:extLst>
            </p:cNvPr>
            <p:cNvSpPr txBox="1"/>
            <p:nvPr/>
          </p:nvSpPr>
          <p:spPr>
            <a:xfrm rot="16200000">
              <a:off x="-481346" y="3367361"/>
              <a:ext cx="1287058" cy="26936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200"/>
                <a:t>Performance</a:t>
              </a:r>
            </a:p>
          </p:txBody>
        </p:sp>
        <p:sp>
          <p:nvSpPr>
            <p:cNvPr id="41" name="TextBox 22">
              <a:extLst>
                <a:ext uri="{FF2B5EF4-FFF2-40B4-BE49-F238E27FC236}">
                  <a16:creationId xmlns:a16="http://schemas.microsoft.com/office/drawing/2014/main" id="{00000000-0008-0000-0200-00001D000000}"/>
                </a:ext>
              </a:extLst>
            </p:cNvPr>
            <p:cNvSpPr txBox="1"/>
            <p:nvPr/>
          </p:nvSpPr>
          <p:spPr>
            <a:xfrm>
              <a:off x="266978" y="6077135"/>
              <a:ext cx="552012" cy="28206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200"/>
                <a:t>Low</a:t>
              </a:r>
            </a:p>
          </p:txBody>
        </p:sp>
        <p:sp>
          <p:nvSpPr>
            <p:cNvPr id="42" name="TextBox 23">
              <a:extLst>
                <a:ext uri="{FF2B5EF4-FFF2-40B4-BE49-F238E27FC236}">
                  <a16:creationId xmlns:a16="http://schemas.microsoft.com/office/drawing/2014/main" id="{00000000-0008-0000-0200-00001E000000}"/>
                </a:ext>
              </a:extLst>
            </p:cNvPr>
            <p:cNvSpPr txBox="1"/>
            <p:nvPr/>
          </p:nvSpPr>
          <p:spPr>
            <a:xfrm>
              <a:off x="5346601" y="6036499"/>
              <a:ext cx="599940" cy="28206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200"/>
                <a:t>High</a:t>
              </a:r>
            </a:p>
          </p:txBody>
        </p:sp>
        <p:sp>
          <p:nvSpPr>
            <p:cNvPr id="43" name="TextBox 24">
              <a:extLst>
                <a:ext uri="{FF2B5EF4-FFF2-40B4-BE49-F238E27FC236}">
                  <a16:creationId xmlns:a16="http://schemas.microsoft.com/office/drawing/2014/main" id="{00000000-0008-0000-0200-00001F000000}"/>
                </a:ext>
              </a:extLst>
            </p:cNvPr>
            <p:cNvSpPr txBox="1"/>
            <p:nvPr/>
          </p:nvSpPr>
          <p:spPr>
            <a:xfrm rot="16200000">
              <a:off x="-123057" y="5554108"/>
              <a:ext cx="557779" cy="26936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200"/>
                <a:t>Low</a:t>
              </a:r>
            </a:p>
          </p:txBody>
        </p:sp>
        <p:sp>
          <p:nvSpPr>
            <p:cNvPr id="44" name="TextBox 25">
              <a:extLst>
                <a:ext uri="{FF2B5EF4-FFF2-40B4-BE49-F238E27FC236}">
                  <a16:creationId xmlns:a16="http://schemas.microsoft.com/office/drawing/2014/main" id="{00000000-0008-0000-0200-000020000000}"/>
                </a:ext>
              </a:extLst>
            </p:cNvPr>
            <p:cNvSpPr txBox="1"/>
            <p:nvPr/>
          </p:nvSpPr>
          <p:spPr>
            <a:xfrm rot="16200000">
              <a:off x="-189308" y="1244695"/>
              <a:ext cx="744576" cy="26936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200"/>
                <a:t>High</a:t>
              </a:r>
            </a:p>
          </p:txBody>
        </p:sp>
      </p:grpSp>
      <p:sp>
        <p:nvSpPr>
          <p:cNvPr id="3" name="TextBox 2"/>
          <p:cNvSpPr txBox="1"/>
          <p:nvPr/>
        </p:nvSpPr>
        <p:spPr>
          <a:xfrm>
            <a:off x="422143" y="15356"/>
            <a:ext cx="11549428" cy="1261884"/>
          </a:xfrm>
          <a:prstGeom prst="rect">
            <a:avLst/>
          </a:prstGeom>
          <a:noFill/>
        </p:spPr>
        <p:txBody>
          <a:bodyPr wrap="square" rtlCol="0">
            <a:spAutoFit/>
          </a:bodyPr>
          <a:lstStyle/>
          <a:p>
            <a:pPr>
              <a:buSzPts val="1500"/>
            </a:pPr>
            <a:r>
              <a:rPr lang="en-GB" sz="2000" b="1" dirty="0">
                <a:solidFill>
                  <a:schemeClr val="bg2"/>
                </a:solidFill>
                <a:latin typeface="Rockwell" panose="02060603020205020403" pitchFamily="18" charset="0"/>
                <a:cs typeface="Calibri Light" panose="020F0302020204030204" pitchFamily="34" charset="0"/>
              </a:rPr>
              <a:t>Overall SME themes - wave 13&amp;14</a:t>
            </a:r>
          </a:p>
          <a:p>
            <a:pPr marL="285750" indent="-285750">
              <a:buClr>
                <a:schemeClr val="bg2"/>
              </a:buClr>
              <a:buSzPts val="1500"/>
              <a:buFont typeface="Arial" panose="020B0604020202020204" pitchFamily="34" charset="0"/>
              <a:buChar char="•"/>
            </a:pPr>
            <a:r>
              <a:rPr lang="en-GB" dirty="0">
                <a:solidFill>
                  <a:schemeClr val="bg2"/>
                </a:solidFill>
                <a:latin typeface="+mj-lt"/>
                <a:cs typeface="Calibri Light" panose="020F0302020204030204" pitchFamily="34" charset="0"/>
              </a:rPr>
              <a:t>Loyalty, Speed (claims) and the Confidence themes have the highest opportunity scores for SMEs, current performance is lowest for the Loyalty theme </a:t>
            </a:r>
          </a:p>
          <a:p>
            <a:pPr marL="285750" indent="-285750">
              <a:buClr>
                <a:schemeClr val="bg2"/>
              </a:buClr>
              <a:buSzPts val="1500"/>
              <a:buFont typeface="Arial" panose="020B0604020202020204" pitchFamily="34" charset="0"/>
              <a:buChar char="•"/>
            </a:pPr>
            <a:r>
              <a:rPr lang="en-GB" dirty="0">
                <a:solidFill>
                  <a:schemeClr val="bg2"/>
                </a:solidFill>
                <a:latin typeface="+mj-lt"/>
                <a:cs typeface="Calibri Light" panose="020F0302020204030204" pitchFamily="34" charset="0"/>
              </a:rPr>
              <a:t>Most themes sit on the “maintain and streamline” and “invest and improve” quadrants meaning any slight falls in performance ratings would require remediate action to avoid a fall in trust levels</a:t>
            </a:r>
          </a:p>
        </p:txBody>
      </p:sp>
      <p:sp>
        <p:nvSpPr>
          <p:cNvPr id="29" name="TextBox 28">
            <a:extLst>
              <a:ext uri="{FF2B5EF4-FFF2-40B4-BE49-F238E27FC236}">
                <a16:creationId xmlns:a16="http://schemas.microsoft.com/office/drawing/2014/main" id="{D025FA55-99EE-4DD9-A728-3603FA6A1FB0}"/>
              </a:ext>
            </a:extLst>
          </p:cNvPr>
          <p:cNvSpPr txBox="1"/>
          <p:nvPr/>
        </p:nvSpPr>
        <p:spPr>
          <a:xfrm>
            <a:off x="5182187" y="3481175"/>
            <a:ext cx="1594119" cy="646331"/>
          </a:xfrm>
          <a:prstGeom prst="rect">
            <a:avLst/>
          </a:prstGeom>
          <a:noFill/>
        </p:spPr>
        <p:txBody>
          <a:bodyPr wrap="square" rtlCol="0">
            <a:spAutoFit/>
          </a:bodyPr>
          <a:lstStyle/>
          <a:p>
            <a:pPr algn="ctr"/>
            <a:r>
              <a:rPr lang="en-GB" sz="1800" dirty="0">
                <a:solidFill>
                  <a:schemeClr val="tx1"/>
                </a:solidFill>
                <a:latin typeface="Rockwell" panose="02060603020205020403" pitchFamily="18" charset="0"/>
              </a:rPr>
              <a:t>Invest and improve</a:t>
            </a:r>
          </a:p>
        </p:txBody>
      </p:sp>
      <p:sp>
        <p:nvSpPr>
          <p:cNvPr id="30" name="TextBox 29">
            <a:extLst>
              <a:ext uri="{FF2B5EF4-FFF2-40B4-BE49-F238E27FC236}">
                <a16:creationId xmlns:a16="http://schemas.microsoft.com/office/drawing/2014/main" id="{4B9757CF-561A-466E-ADF7-F472B3DD9BCF}"/>
              </a:ext>
            </a:extLst>
          </p:cNvPr>
          <p:cNvSpPr txBox="1"/>
          <p:nvPr/>
        </p:nvSpPr>
        <p:spPr>
          <a:xfrm>
            <a:off x="4509788" y="1605841"/>
            <a:ext cx="1594119" cy="646331"/>
          </a:xfrm>
          <a:prstGeom prst="rect">
            <a:avLst/>
          </a:prstGeom>
          <a:noFill/>
        </p:spPr>
        <p:txBody>
          <a:bodyPr wrap="square" rtlCol="0">
            <a:spAutoFit/>
          </a:bodyPr>
          <a:lstStyle/>
          <a:p>
            <a:pPr algn="ctr"/>
            <a:r>
              <a:rPr lang="en-GB" sz="1800">
                <a:solidFill>
                  <a:schemeClr val="tx1"/>
                </a:solidFill>
                <a:latin typeface="Rockwell" panose="02060603020205020403" pitchFamily="18" charset="0"/>
              </a:rPr>
              <a:t>Maintain and streamline</a:t>
            </a:r>
          </a:p>
        </p:txBody>
      </p:sp>
      <p:sp>
        <p:nvSpPr>
          <p:cNvPr id="31" name="TextBox 30">
            <a:extLst>
              <a:ext uri="{FF2B5EF4-FFF2-40B4-BE49-F238E27FC236}">
                <a16:creationId xmlns:a16="http://schemas.microsoft.com/office/drawing/2014/main" id="{BDF558C7-C94D-4E65-AFA6-CF775109F237}"/>
              </a:ext>
            </a:extLst>
          </p:cNvPr>
          <p:cNvSpPr txBox="1"/>
          <p:nvPr/>
        </p:nvSpPr>
        <p:spPr>
          <a:xfrm>
            <a:off x="1125058" y="1812511"/>
            <a:ext cx="1305346" cy="646331"/>
          </a:xfrm>
          <a:prstGeom prst="rect">
            <a:avLst/>
          </a:prstGeom>
          <a:noFill/>
        </p:spPr>
        <p:txBody>
          <a:bodyPr wrap="square" rtlCol="0">
            <a:spAutoFit/>
          </a:bodyPr>
          <a:lstStyle/>
          <a:p>
            <a:r>
              <a:rPr lang="en-GB" sz="1800">
                <a:solidFill>
                  <a:schemeClr val="tx1"/>
                </a:solidFill>
                <a:latin typeface="Rockwell" panose="02060603020205020403" pitchFamily="18" charset="0"/>
              </a:rPr>
              <a:t>Reduce spend</a:t>
            </a:r>
          </a:p>
        </p:txBody>
      </p:sp>
      <p:sp>
        <p:nvSpPr>
          <p:cNvPr id="32" name="TextBox 31">
            <a:extLst>
              <a:ext uri="{FF2B5EF4-FFF2-40B4-BE49-F238E27FC236}">
                <a16:creationId xmlns:a16="http://schemas.microsoft.com/office/drawing/2014/main" id="{8DA05B54-20BD-43E3-ADE6-9CA9387639E9}"/>
              </a:ext>
            </a:extLst>
          </p:cNvPr>
          <p:cNvSpPr txBox="1"/>
          <p:nvPr/>
        </p:nvSpPr>
        <p:spPr>
          <a:xfrm>
            <a:off x="4698840" y="4709217"/>
            <a:ext cx="1594119" cy="646331"/>
          </a:xfrm>
          <a:prstGeom prst="rect">
            <a:avLst/>
          </a:prstGeom>
          <a:noFill/>
        </p:spPr>
        <p:txBody>
          <a:bodyPr wrap="square" rtlCol="0">
            <a:spAutoFit/>
          </a:bodyPr>
          <a:lstStyle/>
          <a:p>
            <a:pPr algn="ctr"/>
            <a:r>
              <a:rPr lang="en-GB" sz="1800">
                <a:solidFill>
                  <a:schemeClr val="tx1"/>
                </a:solidFill>
                <a:latin typeface="Rockwell" panose="02060603020205020403" pitchFamily="18" charset="0"/>
              </a:rPr>
              <a:t>Priority opportunity</a:t>
            </a:r>
          </a:p>
        </p:txBody>
      </p:sp>
      <p:sp>
        <p:nvSpPr>
          <p:cNvPr id="33" name="TextBox 4"/>
          <p:cNvSpPr txBox="1"/>
          <p:nvPr/>
        </p:nvSpPr>
        <p:spPr>
          <a:xfrm>
            <a:off x="1054024" y="6103384"/>
            <a:ext cx="5238935" cy="415498"/>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050"/>
              <a:t>*The size of each theme bubble denotes the relative opportunity score in each case. </a:t>
            </a:r>
          </a:p>
          <a:p>
            <a:pPr algn="ctr"/>
            <a:r>
              <a:rPr lang="en-GB" sz="1050"/>
              <a:t>The bigger the bubble the greater the opportunity to deliver improved service.</a:t>
            </a:r>
          </a:p>
        </p:txBody>
      </p:sp>
      <p:sp>
        <p:nvSpPr>
          <p:cNvPr id="40" name="Google Shape;281;p26">
            <a:extLst>
              <a:ext uri="{FF2B5EF4-FFF2-40B4-BE49-F238E27FC236}">
                <a16:creationId xmlns:a16="http://schemas.microsoft.com/office/drawing/2014/main" id="{6BA30E1E-56C4-493B-8992-B93B1A6F3097}"/>
              </a:ext>
            </a:extLst>
          </p:cNvPr>
          <p:cNvSpPr txBox="1"/>
          <p:nvPr/>
        </p:nvSpPr>
        <p:spPr>
          <a:xfrm>
            <a:off x="0" y="6530160"/>
            <a:ext cx="9975253" cy="323968"/>
          </a:xfrm>
          <a:prstGeom prst="rect">
            <a:avLst/>
          </a:prstGeom>
          <a:noFill/>
          <a:ln>
            <a:noFill/>
          </a:ln>
        </p:spPr>
        <p:txBody>
          <a:bodyPr spcFirstLastPara="1" wrap="square" lIns="91425" tIns="45700" rIns="91425" bIns="45700" anchor="t" anchorCtr="0">
            <a:noAutofit/>
          </a:bodyPr>
          <a:lstStyle/>
          <a:p>
            <a:r>
              <a:rPr lang="en-GB" sz="800" dirty="0">
                <a:solidFill>
                  <a:schemeClr val="tx1"/>
                </a:solidFill>
                <a:latin typeface="Arial" panose="020B0604020202020204" pitchFamily="34" charset="0"/>
                <a:ea typeface="Corbel"/>
                <a:cs typeface="Arial" panose="020B0604020202020204" pitchFamily="34" charset="0"/>
                <a:sym typeface="Corbel"/>
              </a:rPr>
              <a:t>Base: Sept 2023 &amp; March 2024 data. </a:t>
            </a:r>
            <a:r>
              <a:rPr lang="en-GB" sz="800" dirty="0">
                <a:latin typeface="Arial" panose="020B0604020202020204" pitchFamily="34" charset="0"/>
                <a:ea typeface="Corbel"/>
                <a:cs typeface="Arial" panose="020B0604020202020204" pitchFamily="34" charset="0"/>
                <a:sym typeface="Corbel"/>
              </a:rPr>
              <a:t>All SMEs that hold at least one (motor, employers’ liability, buildings and/or contents, business interruption) insurance policy/ who have claimed on at least one insurance policy in the last 12 months n=1,500/353</a:t>
            </a:r>
            <a:endParaRPr lang="en-GB" sz="800" dirty="0">
              <a:latin typeface="Arial" panose="020B0604020202020204" pitchFamily="34" charset="0"/>
              <a:cs typeface="Arial" panose="020B0604020202020204" pitchFamily="34" charset="0"/>
            </a:endParaRPr>
          </a:p>
        </p:txBody>
      </p:sp>
      <p:sp>
        <p:nvSpPr>
          <p:cNvPr id="18" name="Rectangle 17"/>
          <p:cNvSpPr/>
          <p:nvPr/>
        </p:nvSpPr>
        <p:spPr>
          <a:xfrm>
            <a:off x="7218281" y="1497405"/>
            <a:ext cx="4399716" cy="3893374"/>
          </a:xfrm>
          <a:prstGeom prst="rect">
            <a:avLst/>
          </a:prstGeom>
        </p:spPr>
        <p:txBody>
          <a:bodyPr wrap="square">
            <a:spAutoFit/>
          </a:bodyPr>
          <a:lstStyle/>
          <a:p>
            <a:pPr marL="285750" indent="-285750">
              <a:buClr>
                <a:schemeClr val="tx1"/>
              </a:buClr>
              <a:buSzPts val="1500"/>
              <a:buFont typeface="Arial" panose="020B0604020202020204" pitchFamily="34" charset="0"/>
              <a:buChar char="•"/>
            </a:pPr>
            <a:r>
              <a:rPr lang="en-GB" sz="1300" dirty="0">
                <a:solidFill>
                  <a:schemeClr val="tx1"/>
                </a:solidFill>
                <a:latin typeface="+mj-lt"/>
                <a:cs typeface="Calibri Light" panose="020F0302020204030204" pitchFamily="34" charset="0"/>
              </a:rPr>
              <a:t>In wave 13&amp;14, the range in opportunity scores is just over 2 points (on a scale of -30 to +30).  The highest opportunity score is for Loyalty (7.36) and the lowest is Relationship (5.35) </a:t>
            </a:r>
          </a:p>
          <a:p>
            <a:pPr marL="285750" indent="-285750">
              <a:buClr>
                <a:schemeClr val="tx1"/>
              </a:buClr>
              <a:buSzPts val="1500"/>
              <a:buFont typeface="Arial" panose="020B0604020202020204" pitchFamily="34" charset="0"/>
              <a:buChar char="•"/>
            </a:pPr>
            <a:endParaRPr lang="en-GB" sz="1300" dirty="0">
              <a:solidFill>
                <a:schemeClr val="tx1"/>
              </a:solidFill>
              <a:latin typeface="+mj-lt"/>
              <a:cs typeface="Calibri Light" panose="020F0302020204030204" pitchFamily="34" charset="0"/>
            </a:endParaRPr>
          </a:p>
          <a:p>
            <a:pPr marL="285750" indent="-285750">
              <a:buClr>
                <a:schemeClr val="tx1"/>
              </a:buClr>
              <a:buSzPts val="1500"/>
              <a:buFont typeface="Arial" panose="020B0604020202020204" pitchFamily="34" charset="0"/>
              <a:buChar char="•"/>
            </a:pPr>
            <a:r>
              <a:rPr lang="en-GB" sz="1300" dirty="0">
                <a:solidFill>
                  <a:schemeClr val="tx1"/>
                </a:solidFill>
                <a:latin typeface="+mj-lt"/>
                <a:cs typeface="Calibri Light" panose="020F0302020204030204" pitchFamily="34" charset="0"/>
              </a:rPr>
              <a:t>Insurance companies need to maintain current performance in six of the nine themes for SMEs</a:t>
            </a:r>
          </a:p>
          <a:p>
            <a:pPr marL="285750" indent="-285750">
              <a:buClr>
                <a:schemeClr val="tx1"/>
              </a:buClr>
              <a:buSzPts val="1500"/>
              <a:buFont typeface="Arial" panose="020B0604020202020204" pitchFamily="34" charset="0"/>
              <a:buChar char="•"/>
            </a:pPr>
            <a:endParaRPr lang="en-GB" sz="1300" dirty="0">
              <a:solidFill>
                <a:schemeClr val="tx1"/>
              </a:solidFill>
              <a:latin typeface="+mj-lt"/>
              <a:cs typeface="Calibri Light" panose="020F0302020204030204" pitchFamily="34" charset="0"/>
            </a:endParaRPr>
          </a:p>
          <a:p>
            <a:pPr marL="285750" indent="-285750">
              <a:buClr>
                <a:schemeClr val="tx1"/>
              </a:buClr>
              <a:buSzPts val="1500"/>
              <a:buFont typeface="Arial" panose="020B0604020202020204" pitchFamily="34" charset="0"/>
              <a:buChar char="•"/>
            </a:pPr>
            <a:r>
              <a:rPr lang="en-GB" sz="1300" dirty="0">
                <a:solidFill>
                  <a:schemeClr val="tx1"/>
                </a:solidFill>
                <a:latin typeface="+mj-lt"/>
                <a:cs typeface="Calibri Light" panose="020F0302020204030204" pitchFamily="34" charset="0"/>
              </a:rPr>
              <a:t>The highest performance ratings are </a:t>
            </a:r>
            <a:r>
              <a:rPr lang="en-GB" sz="1300">
                <a:solidFill>
                  <a:schemeClr val="tx1"/>
                </a:solidFill>
                <a:latin typeface="+mj-lt"/>
                <a:cs typeface="Calibri Light" panose="020F0302020204030204" pitchFamily="34" charset="0"/>
              </a:rPr>
              <a:t>given for the </a:t>
            </a:r>
            <a:r>
              <a:rPr lang="en-GB" sz="1300" dirty="0">
                <a:solidFill>
                  <a:schemeClr val="tx1"/>
                </a:solidFill>
                <a:latin typeface="+mj-lt"/>
                <a:cs typeface="Calibri Light" panose="020F0302020204030204" pitchFamily="34" charset="0"/>
              </a:rPr>
              <a:t>Confidence, Ease and Protection themes</a:t>
            </a:r>
          </a:p>
          <a:p>
            <a:pPr marL="285750" indent="-285750">
              <a:buClr>
                <a:schemeClr val="tx1"/>
              </a:buClr>
              <a:buSzPts val="1500"/>
              <a:buFont typeface="Arial" panose="020B0604020202020204" pitchFamily="34" charset="0"/>
              <a:buChar char="•"/>
            </a:pPr>
            <a:endParaRPr lang="en-GB" sz="1300" dirty="0">
              <a:solidFill>
                <a:schemeClr val="tx1"/>
              </a:solidFill>
              <a:latin typeface="+mj-lt"/>
              <a:cs typeface="Calibri Light" panose="020F0302020204030204" pitchFamily="34" charset="0"/>
            </a:endParaRPr>
          </a:p>
          <a:p>
            <a:pPr marL="285750" indent="-285750">
              <a:buClr>
                <a:schemeClr val="tx1"/>
              </a:buClr>
              <a:buSzPts val="1500"/>
              <a:buFont typeface="Arial" panose="020B0604020202020204" pitchFamily="34" charset="0"/>
              <a:buChar char="•"/>
            </a:pPr>
            <a:r>
              <a:rPr lang="en-GB" sz="1300" dirty="0">
                <a:solidFill>
                  <a:schemeClr val="tx1"/>
                </a:solidFill>
                <a:latin typeface="+mj-lt"/>
                <a:cs typeface="Calibri Light" panose="020F0302020204030204" pitchFamily="34" charset="0"/>
              </a:rPr>
              <a:t>Despite lower opportunity scores for Price and Relationship themes (driven by slightly lower stated importance) any significant falls in performance would quickly materialise in the themes becoming priority opportunities</a:t>
            </a:r>
          </a:p>
          <a:p>
            <a:pPr marL="285750" indent="-285750">
              <a:buClr>
                <a:schemeClr val="tx1"/>
              </a:buClr>
              <a:buSzPts val="1500"/>
              <a:buFont typeface="Arial" panose="020B0604020202020204" pitchFamily="34" charset="0"/>
              <a:buChar char="•"/>
            </a:pPr>
            <a:endParaRPr lang="en-GB" sz="1300" dirty="0">
              <a:solidFill>
                <a:schemeClr val="tx1"/>
              </a:solidFill>
              <a:latin typeface="+mj-lt"/>
              <a:cs typeface="Calibri Light" panose="020F0302020204030204" pitchFamily="34" charset="0"/>
            </a:endParaRPr>
          </a:p>
          <a:p>
            <a:pPr marL="285750" indent="-285750">
              <a:buClr>
                <a:schemeClr val="tx1"/>
              </a:buClr>
              <a:buSzPts val="1500"/>
              <a:buFont typeface="Arial" panose="020B0604020202020204" pitchFamily="34" charset="0"/>
              <a:buChar char="•"/>
            </a:pPr>
            <a:endParaRPr lang="en-GB" sz="1300" dirty="0">
              <a:solidFill>
                <a:schemeClr val="tx1"/>
              </a:solidFill>
              <a:latin typeface="+mj-lt"/>
              <a:cs typeface="Calibri Light" panose="020F0302020204030204" pitchFamily="34" charset="0"/>
            </a:endParaRPr>
          </a:p>
          <a:p>
            <a:pPr marL="285750" indent="-285750">
              <a:buClr>
                <a:schemeClr val="tx1"/>
              </a:buClr>
              <a:buSzPts val="1500"/>
              <a:buFont typeface="Arial" panose="020B0604020202020204" pitchFamily="34" charset="0"/>
              <a:buChar char="•"/>
            </a:pPr>
            <a:endParaRPr lang="en-GB" sz="1300" dirty="0">
              <a:solidFill>
                <a:schemeClr val="tx1"/>
              </a:solidFill>
              <a:latin typeface="+mj-lt"/>
              <a:cs typeface="Calibri Light" panose="020F0302020204030204" pitchFamily="34" charset="0"/>
            </a:endParaRPr>
          </a:p>
        </p:txBody>
      </p:sp>
    </p:spTree>
    <p:extLst>
      <p:ext uri="{BB962C8B-B14F-4D97-AF65-F5344CB8AC3E}">
        <p14:creationId xmlns:p14="http://schemas.microsoft.com/office/powerpoint/2010/main" val="8143917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49" name="Google Shape;554;p52">
            <a:extLst>
              <a:ext uri="{FF2B5EF4-FFF2-40B4-BE49-F238E27FC236}">
                <a16:creationId xmlns:a16="http://schemas.microsoft.com/office/drawing/2014/main" id="{59A45DC8-C252-41E7-A50B-0F54B9CB0DA3}"/>
              </a:ext>
            </a:extLst>
          </p:cNvPr>
          <p:cNvSpPr txBox="1"/>
          <p:nvPr/>
        </p:nvSpPr>
        <p:spPr>
          <a:xfrm>
            <a:off x="8773064" y="1800429"/>
            <a:ext cx="3355676" cy="3816603"/>
          </a:xfrm>
          <a:prstGeom prst="rect">
            <a:avLst/>
          </a:prstGeom>
          <a:noFill/>
          <a:ln>
            <a:noFill/>
          </a:ln>
        </p:spPr>
        <p:txBody>
          <a:bodyPr spcFirstLastPara="1" wrap="square" lIns="0" tIns="0" rIns="0" bIns="0" anchor="t" anchorCtr="0">
            <a:noAutofit/>
          </a:bodyPr>
          <a:lstStyle/>
          <a:p>
            <a:pPr>
              <a:buClrTx/>
              <a:buSzPts val="1500"/>
            </a:pPr>
            <a:r>
              <a:rPr lang="en-GB" sz="1300" b="1" dirty="0">
                <a:solidFill>
                  <a:schemeClr val="tx1"/>
                </a:solidFill>
                <a:cs typeface="Calibri Light" panose="020F0302020204030204" pitchFamily="34" charset="0"/>
              </a:rPr>
              <a:t>The remaining opportunities to focus on to improve trust are:</a:t>
            </a:r>
          </a:p>
          <a:p>
            <a:pPr marL="285750" marR="0" indent="-285750" rtl="0" fontAlgn="b">
              <a:spcBef>
                <a:spcPts val="0"/>
              </a:spcBef>
              <a:spcAft>
                <a:spcPts val="0"/>
              </a:spcAft>
              <a:buFont typeface="Arial" panose="020B0604020202020204" pitchFamily="34" charset="0"/>
              <a:buChar char="•"/>
            </a:pPr>
            <a:endParaRPr lang="en-GB" sz="1300" dirty="0">
              <a:solidFill>
                <a:schemeClr val="tx1"/>
              </a:solidFill>
              <a:cs typeface="Calibri Light" panose="020F0302020204030204" pitchFamily="34" charset="0"/>
            </a:endParaRPr>
          </a:p>
          <a:p>
            <a:pPr marL="285750" marR="0" indent="-285750" rtl="0" fontAlgn="b">
              <a:spcBef>
                <a:spcPts val="0"/>
              </a:spcBef>
              <a:spcAft>
                <a:spcPts val="0"/>
              </a:spcAft>
              <a:buFont typeface="Arial" panose="020B0604020202020204" pitchFamily="34" charset="0"/>
              <a:buChar char="•"/>
            </a:pPr>
            <a:r>
              <a:rPr lang="en-GB" sz="1300" dirty="0">
                <a:solidFill>
                  <a:schemeClr val="tx1"/>
                </a:solidFill>
                <a:cs typeface="Calibri Light" panose="020F0302020204030204" pitchFamily="34" charset="0"/>
              </a:rPr>
              <a:t>Taking their loyalty into account when calculating renewal quotes after a claim</a:t>
            </a:r>
          </a:p>
          <a:p>
            <a:pPr marL="285750" marR="0" indent="-285750" rtl="0" fontAlgn="b">
              <a:spcBef>
                <a:spcPts val="0"/>
              </a:spcBef>
              <a:spcAft>
                <a:spcPts val="0"/>
              </a:spcAft>
              <a:buFont typeface="Arial" panose="020B0604020202020204" pitchFamily="34" charset="0"/>
              <a:buChar char="•"/>
            </a:pPr>
            <a:r>
              <a:rPr lang="en-GB" sz="1300" dirty="0">
                <a:solidFill>
                  <a:schemeClr val="tx1"/>
                </a:solidFill>
                <a:cs typeface="Calibri Light" panose="020F0302020204030204" pitchFamily="34" charset="0"/>
              </a:rPr>
              <a:t>Not having dual pricing for new / existing customers </a:t>
            </a:r>
          </a:p>
          <a:p>
            <a:pPr marL="285750" marR="0" indent="-285750" rtl="0" fontAlgn="b">
              <a:spcBef>
                <a:spcPts val="0"/>
              </a:spcBef>
              <a:spcAft>
                <a:spcPts val="0"/>
              </a:spcAft>
              <a:buFont typeface="Arial" panose="020B0604020202020204" pitchFamily="34" charset="0"/>
              <a:buChar char="•"/>
            </a:pPr>
            <a:r>
              <a:rPr lang="en-GB" sz="1300" dirty="0">
                <a:solidFill>
                  <a:schemeClr val="tx1"/>
                </a:solidFill>
                <a:cs typeface="Calibri Light" panose="020F0302020204030204" pitchFamily="34" charset="0"/>
              </a:rPr>
              <a:t>Matching cheaper prices from a competitor's quote</a:t>
            </a:r>
          </a:p>
          <a:p>
            <a:pPr marL="285750" marR="0" indent="-285750" rtl="0" fontAlgn="b">
              <a:spcBef>
                <a:spcPts val="0"/>
              </a:spcBef>
              <a:spcAft>
                <a:spcPts val="0"/>
              </a:spcAft>
              <a:buFont typeface="Arial" panose="020B0604020202020204" pitchFamily="34" charset="0"/>
              <a:buChar char="•"/>
            </a:pPr>
            <a:r>
              <a:rPr lang="en-GB" sz="1300" dirty="0">
                <a:solidFill>
                  <a:schemeClr val="tx1"/>
                </a:solidFill>
                <a:cs typeface="Calibri Light" panose="020F0302020204030204" pitchFamily="34" charset="0"/>
              </a:rPr>
              <a:t>Handling complaints professionally and fairly</a:t>
            </a:r>
          </a:p>
          <a:p>
            <a:pPr marL="285750" marR="0" indent="-285750" rtl="0" fontAlgn="b">
              <a:spcBef>
                <a:spcPts val="0"/>
              </a:spcBef>
              <a:spcAft>
                <a:spcPts val="0"/>
              </a:spcAft>
              <a:buFont typeface="Arial" panose="020B0604020202020204" pitchFamily="34" charset="0"/>
              <a:buChar char="•"/>
            </a:pPr>
            <a:r>
              <a:rPr lang="en-GB" sz="1300" dirty="0">
                <a:solidFill>
                  <a:schemeClr val="tx1"/>
                </a:solidFill>
                <a:cs typeface="Calibri Light" panose="020F0302020204030204" pitchFamily="34" charset="0"/>
              </a:rPr>
              <a:t>Explaining the policy clearly</a:t>
            </a:r>
          </a:p>
          <a:p>
            <a:pPr marL="285750" marR="0" indent="-285750" rtl="0" fontAlgn="b">
              <a:spcBef>
                <a:spcPts val="0"/>
              </a:spcBef>
              <a:spcAft>
                <a:spcPts val="0"/>
              </a:spcAft>
              <a:buFont typeface="Arial" panose="020B0604020202020204" pitchFamily="34" charset="0"/>
              <a:buChar char="•"/>
            </a:pPr>
            <a:r>
              <a:rPr lang="en-GB" sz="1300" dirty="0">
                <a:solidFill>
                  <a:schemeClr val="tx1"/>
                </a:solidFill>
                <a:cs typeface="Calibri Light" panose="020F0302020204030204" pitchFamily="34" charset="0"/>
              </a:rPr>
              <a:t>Assessing SMEs’ risks individually rather than using generic assumptions</a:t>
            </a:r>
          </a:p>
          <a:p>
            <a:pPr marL="285750" marR="0" indent="-285750" rtl="0" fontAlgn="b">
              <a:spcBef>
                <a:spcPts val="0"/>
              </a:spcBef>
              <a:spcAft>
                <a:spcPts val="0"/>
              </a:spcAft>
              <a:buFont typeface="Arial" panose="020B0604020202020204" pitchFamily="34" charset="0"/>
              <a:buChar char="•"/>
            </a:pPr>
            <a:r>
              <a:rPr lang="en-GB" sz="1300" dirty="0">
                <a:solidFill>
                  <a:schemeClr val="tx1"/>
                </a:solidFill>
                <a:cs typeface="Calibri Light" panose="020F0302020204030204" pitchFamily="34" charset="0"/>
              </a:rPr>
              <a:t>Providing additional benefits for renewing (e.g. enhanced cover)</a:t>
            </a:r>
          </a:p>
          <a:p>
            <a:pPr marL="285750" marR="0" indent="-285750" rtl="0" fontAlgn="b">
              <a:spcBef>
                <a:spcPts val="0"/>
              </a:spcBef>
              <a:spcAft>
                <a:spcPts val="0"/>
              </a:spcAft>
              <a:buFont typeface="Arial" panose="020B0604020202020204" pitchFamily="34" charset="0"/>
              <a:buChar char="•"/>
            </a:pPr>
            <a:r>
              <a:rPr lang="en-GB" sz="1300" dirty="0">
                <a:solidFill>
                  <a:schemeClr val="tx1"/>
                </a:solidFill>
                <a:cs typeface="Calibri Light" panose="020F0302020204030204" pitchFamily="34" charset="0"/>
              </a:rPr>
              <a:t>Informing SMEs of the claims process before they purchase</a:t>
            </a:r>
          </a:p>
          <a:p>
            <a:pPr marL="285750" indent="-285750">
              <a:buClrTx/>
              <a:buSzPts val="1500"/>
              <a:buFont typeface="Arial" panose="020B0604020202020204" pitchFamily="34" charset="0"/>
              <a:buChar char="•"/>
            </a:pPr>
            <a:endParaRPr lang="en-GB" sz="1300" dirty="0">
              <a:solidFill>
                <a:schemeClr val="tx1"/>
              </a:solidFill>
              <a:cs typeface="Calibri Light" panose="020F0302020204030204" pitchFamily="34" charset="0"/>
            </a:endParaRPr>
          </a:p>
          <a:p>
            <a:pPr marL="285750" indent="-285750">
              <a:buClr>
                <a:srgbClr val="FFFFFF"/>
              </a:buClr>
              <a:buSzPts val="1500"/>
              <a:buFont typeface="Arial" panose="020B0604020202020204" pitchFamily="34" charset="0"/>
              <a:buChar char="•"/>
            </a:pPr>
            <a:endParaRPr lang="en-GB" sz="1300" dirty="0">
              <a:solidFill>
                <a:schemeClr val="tx1"/>
              </a:solidFill>
              <a:cs typeface="Calibri Light" panose="020F0302020204030204" pitchFamily="34" charset="0"/>
            </a:endParaRPr>
          </a:p>
          <a:p>
            <a:pPr>
              <a:buClr>
                <a:srgbClr val="FFFFFF"/>
              </a:buClr>
              <a:buSzPts val="1500"/>
            </a:pPr>
            <a:endParaRPr lang="en-GB" sz="1300" dirty="0">
              <a:solidFill>
                <a:schemeClr val="tx1"/>
              </a:solidFill>
              <a:cs typeface="Calibri Light" panose="020F0302020204030204" pitchFamily="34" charset="0"/>
            </a:endParaRPr>
          </a:p>
        </p:txBody>
      </p:sp>
      <p:sp>
        <p:nvSpPr>
          <p:cNvPr id="3" name="TextBox 2"/>
          <p:cNvSpPr txBox="1"/>
          <p:nvPr/>
        </p:nvSpPr>
        <p:spPr>
          <a:xfrm>
            <a:off x="422143" y="289187"/>
            <a:ext cx="11227990" cy="830997"/>
          </a:xfrm>
          <a:prstGeom prst="rect">
            <a:avLst/>
          </a:prstGeom>
          <a:noFill/>
        </p:spPr>
        <p:txBody>
          <a:bodyPr wrap="square" rtlCol="0">
            <a:spAutoFit/>
          </a:bodyPr>
          <a:lstStyle/>
          <a:p>
            <a:pPr>
              <a:buSzPts val="1500"/>
            </a:pPr>
            <a:r>
              <a:rPr lang="en-GB" sz="2000" b="1" dirty="0">
                <a:solidFill>
                  <a:schemeClr val="bg2"/>
                </a:solidFill>
                <a:latin typeface="Rockwell" panose="02060603020205020403" pitchFamily="18" charset="0"/>
                <a:cs typeface="Calibri Light" panose="020F0302020204030204" pitchFamily="34" charset="0"/>
              </a:rPr>
              <a:t>Top 10 opportunities for SMEs – wave 13&amp;14</a:t>
            </a:r>
          </a:p>
          <a:p>
            <a:r>
              <a:rPr lang="en-GB" dirty="0">
                <a:solidFill>
                  <a:srgbClr val="008265"/>
                </a:solidFill>
                <a:latin typeface="+mj-lt"/>
                <a:cs typeface="Calibri Light" panose="020F0302020204030204" pitchFamily="34" charset="0"/>
              </a:rPr>
              <a:t>Knowing what they need to do to make a claim is the highest opportunity to improve trust with SMEs followed by getting a discount for staying loyal to the same insurance provider</a:t>
            </a:r>
          </a:p>
        </p:txBody>
      </p:sp>
      <p:graphicFrame>
        <p:nvGraphicFramePr>
          <p:cNvPr id="4" name="Table 3"/>
          <p:cNvGraphicFramePr>
            <a:graphicFrameLocks noGrp="1"/>
          </p:cNvGraphicFramePr>
          <p:nvPr>
            <p:extLst>
              <p:ext uri="{D42A27DB-BD31-4B8C-83A1-F6EECF244321}">
                <p14:modId xmlns:p14="http://schemas.microsoft.com/office/powerpoint/2010/main" val="998920"/>
              </p:ext>
            </p:extLst>
          </p:nvPr>
        </p:nvGraphicFramePr>
        <p:xfrm>
          <a:off x="218658" y="1489685"/>
          <a:ext cx="8309671" cy="4732950"/>
        </p:xfrm>
        <a:graphic>
          <a:graphicData uri="http://schemas.openxmlformats.org/drawingml/2006/table">
            <a:tbl>
              <a:tblPr firstRow="1" bandRow="1">
                <a:tableStyleId>{6E62EB93-AAC6-4EBA-99E5-D1D4B1179FDE}</a:tableStyleId>
              </a:tblPr>
              <a:tblGrid>
                <a:gridCol w="597086">
                  <a:extLst>
                    <a:ext uri="{9D8B030D-6E8A-4147-A177-3AD203B41FA5}">
                      <a16:colId xmlns:a16="http://schemas.microsoft.com/office/drawing/2014/main" val="20000"/>
                    </a:ext>
                  </a:extLst>
                </a:gridCol>
                <a:gridCol w="989184">
                  <a:extLst>
                    <a:ext uri="{9D8B030D-6E8A-4147-A177-3AD203B41FA5}">
                      <a16:colId xmlns:a16="http://schemas.microsoft.com/office/drawing/2014/main" val="20001"/>
                    </a:ext>
                  </a:extLst>
                </a:gridCol>
                <a:gridCol w="2999990">
                  <a:extLst>
                    <a:ext uri="{9D8B030D-6E8A-4147-A177-3AD203B41FA5}">
                      <a16:colId xmlns:a16="http://schemas.microsoft.com/office/drawing/2014/main" val="20002"/>
                    </a:ext>
                  </a:extLst>
                </a:gridCol>
                <a:gridCol w="1190445">
                  <a:extLst>
                    <a:ext uri="{9D8B030D-6E8A-4147-A177-3AD203B41FA5}">
                      <a16:colId xmlns:a16="http://schemas.microsoft.com/office/drawing/2014/main" val="20003"/>
                    </a:ext>
                  </a:extLst>
                </a:gridCol>
                <a:gridCol w="1190445">
                  <a:extLst>
                    <a:ext uri="{9D8B030D-6E8A-4147-A177-3AD203B41FA5}">
                      <a16:colId xmlns:a16="http://schemas.microsoft.com/office/drawing/2014/main" val="20004"/>
                    </a:ext>
                  </a:extLst>
                </a:gridCol>
                <a:gridCol w="1342521">
                  <a:extLst>
                    <a:ext uri="{9D8B030D-6E8A-4147-A177-3AD203B41FA5}">
                      <a16:colId xmlns:a16="http://schemas.microsoft.com/office/drawing/2014/main" val="20005"/>
                    </a:ext>
                  </a:extLst>
                </a:gridCol>
              </a:tblGrid>
              <a:tr h="396705">
                <a:tc>
                  <a:txBody>
                    <a:bodyPr/>
                    <a:lstStyle/>
                    <a:p>
                      <a:endParaRPr lang="en-GB" sz="1100">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Statement</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432000">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1" i="0" u="none" strike="noStrike" dirty="0">
                          <a:solidFill>
                            <a:srgbClr val="15ADD0"/>
                          </a:solidFill>
                          <a:effectLst/>
                          <a:latin typeface="Arial" panose="020B0604020202020204" pitchFamily="34" charset="0"/>
                          <a:cs typeface="Arial" panose="020B0604020202020204" pitchFamily="34" charset="0"/>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I knew what I needed to do to make a claim</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7.46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6.36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8.56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432000">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1" i="0" u="none" strike="noStrike" dirty="0">
                          <a:solidFill>
                            <a:srgbClr val="008265"/>
                          </a:solidFill>
                          <a:effectLst/>
                          <a:latin typeface="Arial" panose="020B0604020202020204" pitchFamily="34" charset="0"/>
                          <a:cs typeface="Arial" panose="020B0604020202020204" pitchFamily="34" charset="0"/>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I got a discount for staying with the same company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6.97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5.41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8.53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432000">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1" i="0" u="none" strike="noStrike" dirty="0">
                          <a:solidFill>
                            <a:srgbClr val="008265"/>
                          </a:solidFill>
                          <a:effectLst/>
                          <a:latin typeface="Arial" panose="020B0604020202020204" pitchFamily="34" charset="0"/>
                          <a:cs typeface="Arial" panose="020B0604020202020204" pitchFamily="34" charset="0"/>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My provider takes my loyalty into account when calculating renewal quotes after I have claimed</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6.95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5.49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8.42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432000">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1" i="0" u="none" strike="noStrike" dirty="0">
                          <a:solidFill>
                            <a:srgbClr val="008265"/>
                          </a:solidFill>
                          <a:effectLst/>
                          <a:latin typeface="Arial" panose="020B0604020202020204" pitchFamily="34" charset="0"/>
                          <a:cs typeface="Arial" panose="020B0604020202020204" pitchFamily="34" charset="0"/>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My premium doesn’t increase because I’m not a new customer anymore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6.96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5.67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8.25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432000">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1" i="0" u="none" strike="noStrike" dirty="0">
                          <a:solidFill>
                            <a:srgbClr val="ED7D31"/>
                          </a:solidFill>
                          <a:effectLst/>
                          <a:latin typeface="Arial" panose="020B0604020202020204" pitchFamily="34" charset="0"/>
                          <a:cs typeface="Arial" panose="020B0604020202020204" pitchFamily="34" charset="0"/>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My insurance provider matched a cheaper price from a competitors quote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6.45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4.77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8.12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432000">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1" i="0" u="none" strike="noStrike" dirty="0">
                          <a:solidFill>
                            <a:srgbClr val="AB588C"/>
                          </a:solidFill>
                          <a:effectLst/>
                          <a:latin typeface="Arial" panose="020B0604020202020204" pitchFamily="34" charset="0"/>
                          <a:cs typeface="Arial" panose="020B0604020202020204" pitchFamily="34" charset="0"/>
                        </a:rPr>
                        <a:t>Confidence </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My insurer handled my complaint professionally and fairly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7.47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6.97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7.96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432000">
                <a:tc>
                  <a:txBody>
                    <a:bodyPr/>
                    <a:lstStyle/>
                    <a:p>
                      <a:pPr algn="ctr" fontAlgn="b"/>
                      <a:r>
                        <a:rPr lang="en-GB" sz="1100" b="0" i="0" u="none" strike="noStrike">
                          <a:solidFill>
                            <a:srgbClr val="000000"/>
                          </a:solidFill>
                          <a:effectLst/>
                          <a:latin typeface="+mj-lt"/>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1" i="0" u="none" strike="noStrike" dirty="0">
                          <a:solidFill>
                            <a:srgbClr val="AB588C"/>
                          </a:solidFill>
                          <a:effectLst/>
                          <a:latin typeface="Arial" panose="020B0604020202020204" pitchFamily="34" charset="0"/>
                          <a:cs typeface="Arial" panose="020B0604020202020204" pitchFamily="34" charset="0"/>
                        </a:rPr>
                        <a:t>Confidence </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The policy was explained clearly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7.90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7.88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7.92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432000">
                <a:tc>
                  <a:txBody>
                    <a:bodyPr/>
                    <a:lstStyle/>
                    <a:p>
                      <a:pPr algn="ctr" fontAlgn="b"/>
                      <a:r>
                        <a:rPr lang="en-GB" sz="1100" b="0" i="0" u="none" strike="noStrike">
                          <a:solidFill>
                            <a:srgbClr val="000000"/>
                          </a:solidFill>
                          <a:effectLst/>
                          <a:latin typeface="+mj-lt"/>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1" i="0" u="none" strike="noStrike" dirty="0">
                          <a:solidFill>
                            <a:srgbClr val="AB588C"/>
                          </a:solidFill>
                          <a:effectLst/>
                          <a:latin typeface="Arial" panose="020B0604020202020204" pitchFamily="34" charset="0"/>
                          <a:cs typeface="Arial" panose="020B0604020202020204" pitchFamily="34" charset="0"/>
                        </a:rPr>
                        <a:t>Confidence </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My insurer assessed my risk individually, rather than using generic assumptions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7.19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6.55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7.84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448245">
                <a:tc>
                  <a:txBody>
                    <a:bodyPr/>
                    <a:lstStyle/>
                    <a:p>
                      <a:pPr algn="ctr" fontAlgn="b"/>
                      <a:r>
                        <a:rPr lang="en-GB" sz="1100" b="0" i="0" u="none" strike="noStrike">
                          <a:solidFill>
                            <a:srgbClr val="000000"/>
                          </a:solidFill>
                          <a:effectLst/>
                          <a:latin typeface="+mj-lt"/>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1" i="0" u="none" strike="noStrike" dirty="0">
                          <a:solidFill>
                            <a:srgbClr val="008265"/>
                          </a:solidFill>
                          <a:effectLst/>
                          <a:latin typeface="Arial" panose="020B0604020202020204" pitchFamily="34" charset="0"/>
                          <a:cs typeface="Arial" panose="020B0604020202020204" pitchFamily="34" charset="0"/>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My insurer provides additional benefits for renewing (e.g. enhanced cover)</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6.51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5.34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7.68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r h="432000">
                <a:tc>
                  <a:txBody>
                    <a:bodyPr/>
                    <a:lstStyle/>
                    <a:p>
                      <a:pPr algn="ctr" fontAlgn="b"/>
                      <a:r>
                        <a:rPr lang="en-GB" sz="1100" b="0" i="0" u="none" strike="noStrike">
                          <a:solidFill>
                            <a:srgbClr val="000000"/>
                          </a:solidFill>
                          <a:effectLst/>
                          <a:latin typeface="+mj-lt"/>
                        </a:rPr>
                        <a:t>10</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1" i="0" u="none" strike="noStrike" dirty="0">
                          <a:solidFill>
                            <a:srgbClr val="AB588C"/>
                          </a:solidFill>
                          <a:effectLst/>
                          <a:latin typeface="Arial" panose="020B0604020202020204" pitchFamily="34" charset="0"/>
                          <a:cs typeface="Arial" panose="020B0604020202020204" pitchFamily="34" charset="0"/>
                        </a:rPr>
                        <a:t>Confidence</a:t>
                      </a:r>
                      <a:r>
                        <a:rPr lang="en-GB" sz="1100" b="0" i="0" u="none" strike="noStrike" dirty="0">
                          <a:solidFill>
                            <a:srgbClr val="000000"/>
                          </a:solidFill>
                          <a:effectLst/>
                          <a:latin typeface="Arial" panose="020B0604020202020204" pitchFamily="34" charset="0"/>
                          <a:cs typeface="Arial" panose="020B0604020202020204" pitchFamily="34" charset="0"/>
                        </a:rPr>
                        <a:t> </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My insurer informed me about their claims process before I bought</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7.15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6.63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dirty="0">
                          <a:solidFill>
                            <a:srgbClr val="000000"/>
                          </a:solidFill>
                          <a:effectLst/>
                          <a:latin typeface="Arial" panose="020B0604020202020204" pitchFamily="34" charset="0"/>
                          <a:cs typeface="Arial" panose="020B0604020202020204" pitchFamily="34" charset="0"/>
                        </a:rPr>
                        <a:t>7.66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0"/>
                  </a:ext>
                </a:extLst>
              </a:tr>
            </a:tbl>
          </a:graphicData>
        </a:graphic>
      </p:graphicFrame>
      <p:sp>
        <p:nvSpPr>
          <p:cNvPr id="6" name="Google Shape;281;p26">
            <a:extLst>
              <a:ext uri="{FF2B5EF4-FFF2-40B4-BE49-F238E27FC236}">
                <a16:creationId xmlns:a16="http://schemas.microsoft.com/office/drawing/2014/main" id="{6BA30E1E-56C4-493B-8992-B93B1A6F3097}"/>
              </a:ext>
            </a:extLst>
          </p:cNvPr>
          <p:cNvSpPr txBox="1"/>
          <p:nvPr/>
        </p:nvSpPr>
        <p:spPr>
          <a:xfrm>
            <a:off x="0" y="6530160"/>
            <a:ext cx="9975253" cy="323968"/>
          </a:xfrm>
          <a:prstGeom prst="rect">
            <a:avLst/>
          </a:prstGeom>
          <a:noFill/>
          <a:ln>
            <a:noFill/>
          </a:ln>
        </p:spPr>
        <p:txBody>
          <a:bodyPr spcFirstLastPara="1" wrap="square" lIns="91425" tIns="45700" rIns="91425" bIns="45700" anchor="t" anchorCtr="0">
            <a:noAutofit/>
          </a:bodyPr>
          <a:lstStyle/>
          <a:p>
            <a:r>
              <a:rPr lang="en-GB" sz="800" dirty="0">
                <a:solidFill>
                  <a:schemeClr val="tx1"/>
                </a:solidFill>
                <a:latin typeface="Arial" panose="020B0604020202020204" pitchFamily="34" charset="0"/>
                <a:ea typeface="Corbel"/>
                <a:cs typeface="Arial" panose="020B0604020202020204" pitchFamily="34" charset="0"/>
                <a:sym typeface="Corbel"/>
              </a:rPr>
              <a:t>Base: Sept 2023 &amp; March 2024 data. </a:t>
            </a:r>
            <a:r>
              <a:rPr lang="en-GB" sz="800" dirty="0">
                <a:latin typeface="Arial" panose="020B0604020202020204" pitchFamily="34" charset="0"/>
                <a:ea typeface="Corbel"/>
                <a:cs typeface="Arial" panose="020B0604020202020204" pitchFamily="34" charset="0"/>
                <a:sym typeface="Corbel"/>
              </a:rPr>
              <a:t>All SMEs that hold at least one (motor, employers’ liability, buildings and/or contents, business interruption) insurance policy/ who have claimed on at least one insurance policy in the last 12 months n=1,500/353</a:t>
            </a:r>
            <a:endParaRPr lang="en-GB"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026275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569" name="Google Shape;569;p53"/>
          <p:cNvSpPr/>
          <p:nvPr/>
        </p:nvSpPr>
        <p:spPr>
          <a:xfrm>
            <a:off x="1463002" y="2127562"/>
            <a:ext cx="1825430" cy="793767"/>
          </a:xfrm>
          <a:prstGeom prst="rect">
            <a:avLst/>
          </a:prstGeom>
          <a:noFill/>
          <a:ln>
            <a:noFill/>
          </a:ln>
        </p:spPr>
        <p:txBody>
          <a:bodyPr spcFirstLastPara="1" wrap="square" lIns="91425" tIns="91425" rIns="91425" bIns="91425" anchor="ctr" anchorCtr="0">
            <a:noAutofit/>
          </a:bodyPr>
          <a:lstStyle/>
          <a:p>
            <a:endParaRPr/>
          </a:p>
        </p:txBody>
      </p:sp>
      <p:sp>
        <p:nvSpPr>
          <p:cNvPr id="49" name="Google Shape;554;p52">
            <a:extLst>
              <a:ext uri="{FF2B5EF4-FFF2-40B4-BE49-F238E27FC236}">
                <a16:creationId xmlns:a16="http://schemas.microsoft.com/office/drawing/2014/main" id="{59A45DC8-C252-41E7-A50B-0F54B9CB0DA3}"/>
              </a:ext>
            </a:extLst>
          </p:cNvPr>
          <p:cNvSpPr txBox="1"/>
          <p:nvPr/>
        </p:nvSpPr>
        <p:spPr>
          <a:xfrm>
            <a:off x="201545" y="279824"/>
            <a:ext cx="11831959" cy="976672"/>
          </a:xfrm>
          <a:prstGeom prst="rect">
            <a:avLst/>
          </a:prstGeom>
          <a:noFill/>
          <a:ln>
            <a:noFill/>
          </a:ln>
        </p:spPr>
        <p:txBody>
          <a:bodyPr spcFirstLastPara="1" wrap="square" lIns="0" tIns="0" rIns="0" bIns="0" anchor="t" anchorCtr="0">
            <a:noAutofit/>
          </a:bodyPr>
          <a:lstStyle/>
          <a:p>
            <a:pPr>
              <a:buClr>
                <a:srgbClr val="FFFFFF"/>
              </a:buClr>
              <a:buSzPts val="1500"/>
            </a:pPr>
            <a:r>
              <a:rPr lang="en-GB" sz="2000" b="1" dirty="0">
                <a:solidFill>
                  <a:schemeClr val="bg2"/>
                </a:solidFill>
                <a:latin typeface="Rockwell" panose="02060603020205020403" pitchFamily="18" charset="0"/>
                <a:cs typeface="Calibri Light" panose="020F0302020204030204" pitchFamily="34" charset="0"/>
              </a:rPr>
              <a:t>SME satisfaction with the policy held, wave on wave comparison</a:t>
            </a:r>
          </a:p>
          <a:p>
            <a:pPr>
              <a:buClr>
                <a:srgbClr val="FFFFFF"/>
              </a:buClr>
              <a:buSzPts val="1500"/>
            </a:pPr>
            <a:endParaRPr lang="en-GB" sz="2000" b="1" dirty="0">
              <a:solidFill>
                <a:schemeClr val="bg2"/>
              </a:solidFill>
              <a:latin typeface="Rockwell" panose="02060603020205020403" pitchFamily="18" charset="0"/>
              <a:cs typeface="Calibri Light" panose="020F0302020204030204" pitchFamily="34" charset="0"/>
            </a:endParaRPr>
          </a:p>
          <a:p>
            <a:pPr marL="285750" indent="-285750">
              <a:buClr>
                <a:schemeClr val="bg2"/>
              </a:buClr>
              <a:buSzPts val="1500"/>
              <a:buFont typeface="Arial" panose="020B0604020202020204" pitchFamily="34" charset="0"/>
              <a:buChar char="•"/>
            </a:pPr>
            <a:r>
              <a:rPr lang="en-GB" sz="1600" dirty="0">
                <a:solidFill>
                  <a:schemeClr val="bg2"/>
                </a:solidFill>
                <a:latin typeface="+mj-lt"/>
                <a:cs typeface="Calibri Light" panose="020F0302020204030204" pitchFamily="34" charset="0"/>
              </a:rPr>
              <a:t>82% of SMEs are satisfied with their policy, slightly higher than the previous wave </a:t>
            </a:r>
          </a:p>
          <a:p>
            <a:pPr marL="285750" indent="-285750">
              <a:buClr>
                <a:schemeClr val="bg2"/>
              </a:buClr>
              <a:buSzPts val="1500"/>
              <a:buFont typeface="Arial" panose="020B0604020202020204" pitchFamily="34" charset="0"/>
              <a:buChar char="•"/>
            </a:pPr>
            <a:r>
              <a:rPr lang="en-GB" sz="1600" dirty="0">
                <a:solidFill>
                  <a:schemeClr val="bg2"/>
                </a:solidFill>
                <a:latin typeface="+mj-lt"/>
                <a:cs typeface="Calibri Light" panose="020F0302020204030204" pitchFamily="34" charset="0"/>
              </a:rPr>
              <a:t>5% are dissatisfied, consistent with wave 12&amp;13</a:t>
            </a:r>
          </a:p>
          <a:p>
            <a:pPr>
              <a:buClr>
                <a:srgbClr val="FFFFFF"/>
              </a:buClr>
              <a:buSzPts val="1500"/>
            </a:pPr>
            <a:endParaRPr lang="en-GB" dirty="0">
              <a:solidFill>
                <a:schemeClr val="bg2"/>
              </a:solidFill>
              <a:latin typeface="Calibri Light" panose="020F0302020204030204" pitchFamily="34" charset="0"/>
              <a:cs typeface="Calibri Light" panose="020F0302020204030204" pitchFamily="34" charset="0"/>
            </a:endParaRPr>
          </a:p>
        </p:txBody>
      </p:sp>
      <p:sp>
        <p:nvSpPr>
          <p:cNvPr id="10" name="Google Shape;281;p26">
            <a:extLst>
              <a:ext uri="{FF2B5EF4-FFF2-40B4-BE49-F238E27FC236}">
                <a16:creationId xmlns:a16="http://schemas.microsoft.com/office/drawing/2014/main" id="{6BA30E1E-56C4-493B-8992-B93B1A6F3097}"/>
              </a:ext>
            </a:extLst>
          </p:cNvPr>
          <p:cNvSpPr txBox="1"/>
          <p:nvPr/>
        </p:nvSpPr>
        <p:spPr>
          <a:xfrm>
            <a:off x="0" y="6537960"/>
            <a:ext cx="10172700" cy="303158"/>
          </a:xfrm>
          <a:prstGeom prst="rect">
            <a:avLst/>
          </a:prstGeom>
          <a:noFill/>
          <a:ln>
            <a:noFill/>
          </a:ln>
        </p:spPr>
        <p:txBody>
          <a:bodyPr spcFirstLastPara="1" wrap="square" lIns="91425" tIns="45700" rIns="91425" bIns="45700" anchor="t" anchorCtr="0">
            <a:noAutofit/>
          </a:bodyPr>
          <a:lstStyle/>
          <a:p>
            <a:r>
              <a:rPr lang="en-GB" sz="800" dirty="0">
                <a:solidFill>
                  <a:schemeClr val="tx1"/>
                </a:solidFill>
                <a:latin typeface="Arial" panose="020B0604020202020204" pitchFamily="34" charset="0"/>
                <a:ea typeface="Corbel"/>
                <a:cs typeface="Arial" panose="020B0604020202020204" pitchFamily="34" charset="0"/>
                <a:sym typeface="Corbel"/>
              </a:rPr>
              <a:t>Base: SMEs that hold at least one (motor, buildings and/or contents, employers liability, business interruption) insurance policy. </a:t>
            </a:r>
            <a:r>
              <a:rPr lang="en-GB" sz="800" dirty="0">
                <a:solidFill>
                  <a:schemeClr val="tx1"/>
                </a:solidFill>
                <a:latin typeface="Arial" panose="020B0604020202020204" pitchFamily="34" charset="0"/>
                <a:cs typeface="Arial" panose="020B0604020202020204" pitchFamily="34" charset="0"/>
                <a:sym typeface="Corbel"/>
              </a:rPr>
              <a:t>Wave 13&amp;14 (2024): SMEs n=1,500</a:t>
            </a:r>
            <a:endParaRPr lang="en-GB" sz="800" dirty="0">
              <a:latin typeface="Arial" panose="020B0604020202020204" pitchFamily="34" charset="0"/>
              <a:cs typeface="Arial" panose="020B0604020202020204" pitchFamily="34" charset="0"/>
            </a:endParaRPr>
          </a:p>
          <a:p>
            <a:endParaRPr lang="en-GB" sz="800" dirty="0">
              <a:solidFill>
                <a:schemeClr val="tx1"/>
              </a:solidFill>
              <a:latin typeface="Arial" panose="020B0604020202020204" pitchFamily="34" charset="0"/>
              <a:cs typeface="Arial" panose="020B0604020202020204" pitchFamily="34" charset="0"/>
            </a:endParaRPr>
          </a:p>
        </p:txBody>
      </p:sp>
      <p:graphicFrame>
        <p:nvGraphicFramePr>
          <p:cNvPr id="6" name="Chart 5"/>
          <p:cNvGraphicFramePr/>
          <p:nvPr>
            <p:extLst>
              <p:ext uri="{D42A27DB-BD31-4B8C-83A1-F6EECF244321}">
                <p14:modId xmlns:p14="http://schemas.microsoft.com/office/powerpoint/2010/main" val="1895160162"/>
              </p:ext>
            </p:extLst>
          </p:nvPr>
        </p:nvGraphicFramePr>
        <p:xfrm>
          <a:off x="201545" y="1414908"/>
          <a:ext cx="11542780" cy="4850340"/>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13"/>
          <p:cNvSpPr txBox="1"/>
          <p:nvPr/>
        </p:nvSpPr>
        <p:spPr>
          <a:xfrm>
            <a:off x="1172946" y="1929032"/>
            <a:ext cx="540000" cy="230832"/>
          </a:xfrm>
          <a:prstGeom prst="rect">
            <a:avLst/>
          </a:prstGeom>
          <a:noFill/>
          <a:ln>
            <a:solidFill>
              <a:srgbClr val="008265"/>
            </a:solidFill>
          </a:ln>
        </p:spPr>
        <p:txBody>
          <a:bodyPr wrap="square" rtlCol="0">
            <a:spAutoFit/>
          </a:bodyPr>
          <a:lstStyle/>
          <a:p>
            <a:pPr algn="ctr"/>
            <a:r>
              <a:rPr lang="en-GB" sz="900" b="1">
                <a:solidFill>
                  <a:srgbClr val="AB588C"/>
                </a:solidFill>
              </a:rPr>
              <a:t>82%</a:t>
            </a:r>
          </a:p>
        </p:txBody>
      </p:sp>
      <p:sp>
        <p:nvSpPr>
          <p:cNvPr id="15" name="TextBox 14"/>
          <p:cNvSpPr txBox="1"/>
          <p:nvPr/>
        </p:nvSpPr>
        <p:spPr>
          <a:xfrm>
            <a:off x="401495" y="1927506"/>
            <a:ext cx="540000" cy="230832"/>
          </a:xfrm>
          <a:prstGeom prst="rect">
            <a:avLst/>
          </a:prstGeom>
          <a:noFill/>
          <a:ln>
            <a:solidFill>
              <a:srgbClr val="008265"/>
            </a:solidFill>
          </a:ln>
        </p:spPr>
        <p:txBody>
          <a:bodyPr wrap="square" rtlCol="0">
            <a:spAutoFit/>
          </a:bodyPr>
          <a:lstStyle/>
          <a:p>
            <a:pPr algn="ctr"/>
            <a:r>
              <a:rPr lang="en-GB" sz="900" b="1">
                <a:solidFill>
                  <a:srgbClr val="AB588C"/>
                </a:solidFill>
              </a:rPr>
              <a:t>82%</a:t>
            </a:r>
          </a:p>
        </p:txBody>
      </p:sp>
      <p:sp>
        <p:nvSpPr>
          <p:cNvPr id="16" name="TextBox 15"/>
          <p:cNvSpPr txBox="1"/>
          <p:nvPr/>
        </p:nvSpPr>
        <p:spPr>
          <a:xfrm>
            <a:off x="1914141" y="1927506"/>
            <a:ext cx="540000" cy="230832"/>
          </a:xfrm>
          <a:prstGeom prst="rect">
            <a:avLst/>
          </a:prstGeom>
          <a:noFill/>
          <a:ln>
            <a:solidFill>
              <a:srgbClr val="008265"/>
            </a:solidFill>
          </a:ln>
        </p:spPr>
        <p:txBody>
          <a:bodyPr wrap="square" rtlCol="0">
            <a:spAutoFit/>
          </a:bodyPr>
          <a:lstStyle/>
          <a:p>
            <a:pPr algn="ctr"/>
            <a:r>
              <a:rPr lang="en-GB" sz="900" b="1">
                <a:solidFill>
                  <a:srgbClr val="AB588C"/>
                </a:solidFill>
              </a:rPr>
              <a:t>82%</a:t>
            </a:r>
          </a:p>
        </p:txBody>
      </p:sp>
      <p:sp>
        <p:nvSpPr>
          <p:cNvPr id="12" name="TextBox 15">
            <a:extLst>
              <a:ext uri="{FF2B5EF4-FFF2-40B4-BE49-F238E27FC236}">
                <a16:creationId xmlns:a16="http://schemas.microsoft.com/office/drawing/2014/main" id="{5038E747-2567-4840-9BB3-F32B438E4F82}"/>
              </a:ext>
            </a:extLst>
          </p:cNvPr>
          <p:cNvSpPr txBox="1"/>
          <p:nvPr/>
        </p:nvSpPr>
        <p:spPr>
          <a:xfrm>
            <a:off x="4923732" y="1927506"/>
            <a:ext cx="540000" cy="230832"/>
          </a:xfrm>
          <a:prstGeom prst="rect">
            <a:avLst/>
          </a:prstGeom>
          <a:noFill/>
          <a:ln>
            <a:solidFill>
              <a:srgbClr val="008265"/>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900" b="1">
                <a:solidFill>
                  <a:srgbClr val="AB588C"/>
                </a:solidFill>
              </a:rPr>
              <a:t>79%</a:t>
            </a:r>
          </a:p>
        </p:txBody>
      </p:sp>
      <p:sp>
        <p:nvSpPr>
          <p:cNvPr id="25" name="TextBox 15">
            <a:extLst>
              <a:ext uri="{FF2B5EF4-FFF2-40B4-BE49-F238E27FC236}">
                <a16:creationId xmlns:a16="http://schemas.microsoft.com/office/drawing/2014/main" id="{89F7D160-8BD4-C504-4A95-FD10622B6561}"/>
              </a:ext>
            </a:extLst>
          </p:cNvPr>
          <p:cNvSpPr txBox="1"/>
          <p:nvPr/>
        </p:nvSpPr>
        <p:spPr>
          <a:xfrm>
            <a:off x="6458270" y="1927506"/>
            <a:ext cx="540000" cy="230832"/>
          </a:xfrm>
          <a:prstGeom prst="rect">
            <a:avLst/>
          </a:prstGeom>
          <a:noFill/>
          <a:ln>
            <a:solidFill>
              <a:srgbClr val="008265"/>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900" b="1">
                <a:solidFill>
                  <a:srgbClr val="AB588C"/>
                </a:solidFill>
              </a:rPr>
              <a:t>82%</a:t>
            </a:r>
          </a:p>
        </p:txBody>
      </p:sp>
      <p:sp>
        <p:nvSpPr>
          <p:cNvPr id="5" name="TextBox 15">
            <a:extLst>
              <a:ext uri="{FF2B5EF4-FFF2-40B4-BE49-F238E27FC236}">
                <a16:creationId xmlns:a16="http://schemas.microsoft.com/office/drawing/2014/main" id="{FD8E3DC3-2AA9-6388-14E9-94DDD4603212}"/>
              </a:ext>
            </a:extLst>
          </p:cNvPr>
          <p:cNvSpPr txBox="1"/>
          <p:nvPr/>
        </p:nvSpPr>
        <p:spPr>
          <a:xfrm>
            <a:off x="8699557" y="1927506"/>
            <a:ext cx="540000" cy="230832"/>
          </a:xfrm>
          <a:prstGeom prst="rect">
            <a:avLst/>
          </a:prstGeom>
          <a:noFill/>
          <a:ln>
            <a:solidFill>
              <a:srgbClr val="008265"/>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900">
                <a:solidFill>
                  <a:srgbClr val="AB588C"/>
                </a:solidFill>
              </a:rPr>
              <a:t>81%</a:t>
            </a:r>
          </a:p>
        </p:txBody>
      </p:sp>
      <p:sp>
        <p:nvSpPr>
          <p:cNvPr id="8" name="TextBox 15">
            <a:extLst>
              <a:ext uri="{FF2B5EF4-FFF2-40B4-BE49-F238E27FC236}">
                <a16:creationId xmlns:a16="http://schemas.microsoft.com/office/drawing/2014/main" id="{4C81FF0C-0E61-6E66-DFC1-E664489F36CC}"/>
              </a:ext>
            </a:extLst>
          </p:cNvPr>
          <p:cNvSpPr txBox="1"/>
          <p:nvPr/>
        </p:nvSpPr>
        <p:spPr>
          <a:xfrm>
            <a:off x="9452321" y="1927506"/>
            <a:ext cx="540000" cy="253916"/>
          </a:xfrm>
          <a:prstGeom prst="rect">
            <a:avLst/>
          </a:prstGeom>
          <a:noFill/>
          <a:ln>
            <a:solidFill>
              <a:srgbClr val="008265"/>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050" b="1" dirty="0">
                <a:solidFill>
                  <a:srgbClr val="AB588C"/>
                </a:solidFill>
              </a:rPr>
              <a:t>82%</a:t>
            </a:r>
          </a:p>
        </p:txBody>
      </p:sp>
    </p:spTree>
    <p:extLst>
      <p:ext uri="{BB962C8B-B14F-4D97-AF65-F5344CB8AC3E}">
        <p14:creationId xmlns:p14="http://schemas.microsoft.com/office/powerpoint/2010/main" val="1834672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569" name="Google Shape;569;p53"/>
          <p:cNvSpPr/>
          <p:nvPr/>
        </p:nvSpPr>
        <p:spPr>
          <a:xfrm>
            <a:off x="1463002" y="2127562"/>
            <a:ext cx="1825430" cy="793767"/>
          </a:xfrm>
          <a:prstGeom prst="rect">
            <a:avLst/>
          </a:prstGeom>
          <a:noFill/>
          <a:ln>
            <a:noFill/>
          </a:ln>
        </p:spPr>
        <p:txBody>
          <a:bodyPr spcFirstLastPara="1" wrap="square" lIns="91425" tIns="91425" rIns="91425" bIns="91425" anchor="ctr" anchorCtr="0">
            <a:noAutofit/>
          </a:bodyPr>
          <a:lstStyle/>
          <a:p>
            <a:endParaRPr/>
          </a:p>
        </p:txBody>
      </p:sp>
      <p:sp>
        <p:nvSpPr>
          <p:cNvPr id="3" name="TextBox 2"/>
          <p:cNvSpPr txBox="1"/>
          <p:nvPr/>
        </p:nvSpPr>
        <p:spPr>
          <a:xfrm>
            <a:off x="422143" y="289187"/>
            <a:ext cx="11227990" cy="1200329"/>
          </a:xfrm>
          <a:prstGeom prst="rect">
            <a:avLst/>
          </a:prstGeom>
          <a:noFill/>
        </p:spPr>
        <p:txBody>
          <a:bodyPr wrap="square" rtlCol="0">
            <a:spAutoFit/>
          </a:bodyPr>
          <a:lstStyle/>
          <a:p>
            <a:r>
              <a:rPr lang="en-GB" sz="2400" b="1">
                <a:solidFill>
                  <a:schemeClr val="bg2"/>
                </a:solidFill>
                <a:latin typeface="Calibri Light" panose="020F0302020204030204" pitchFamily="34" charset="0"/>
                <a:cs typeface="Calibri Light" panose="020F0302020204030204" pitchFamily="34" charset="0"/>
              </a:rPr>
              <a:t>In comparison to 2018, Loyalty remains the number one consumer opportunity for the insurance industry, followed by Confidence and Ease themes.</a:t>
            </a:r>
          </a:p>
          <a:p>
            <a:endParaRPr lang="en-GB" sz="2400"/>
          </a:p>
        </p:txBody>
      </p:sp>
      <p:sp>
        <p:nvSpPr>
          <p:cNvPr id="2" name="Title 1"/>
          <p:cNvSpPr>
            <a:spLocks noGrp="1"/>
          </p:cNvSpPr>
          <p:nvPr>
            <p:ph type="ctrTitle"/>
          </p:nvPr>
        </p:nvSpPr>
        <p:spPr>
          <a:xfrm>
            <a:off x="2116671" y="1559598"/>
            <a:ext cx="8825167" cy="1258964"/>
          </a:xfrm>
        </p:spPr>
        <p:txBody>
          <a:bodyPr/>
          <a:lstStyle/>
          <a:p>
            <a:r>
              <a:rPr lang="en-GB" sz="4000" b="1">
                <a:latin typeface="Rockwell" panose="02060603020205020403" pitchFamily="18" charset="0"/>
                <a:cs typeface="Calibri Light" panose="020F0302020204030204" pitchFamily="34" charset="0"/>
              </a:rPr>
              <a:t>Consumer survey </a:t>
            </a:r>
          </a:p>
        </p:txBody>
      </p:sp>
      <p:sp>
        <p:nvSpPr>
          <p:cNvPr id="4" name="Subtitle 3"/>
          <p:cNvSpPr>
            <a:spLocks noGrp="1"/>
          </p:cNvSpPr>
          <p:nvPr>
            <p:ph type="subTitle" idx="1"/>
          </p:nvPr>
        </p:nvSpPr>
        <p:spPr>
          <a:xfrm>
            <a:off x="1953717" y="2888644"/>
            <a:ext cx="6308564" cy="752677"/>
          </a:xfrm>
        </p:spPr>
        <p:txBody>
          <a:bodyPr/>
          <a:lstStyle/>
          <a:p>
            <a:r>
              <a:rPr lang="en-GB">
                <a:latin typeface="Rockwell" panose="02060603020205020403" pitchFamily="18" charset="0"/>
                <a:cs typeface="Calibri Light" panose="020F0302020204030204" pitchFamily="34" charset="0"/>
              </a:rPr>
              <a:t>September 2023 and March 2024, wave 13&amp;14 data</a:t>
            </a:r>
          </a:p>
        </p:txBody>
      </p:sp>
    </p:spTree>
    <p:extLst>
      <p:ext uri="{BB962C8B-B14F-4D97-AF65-F5344CB8AC3E}">
        <p14:creationId xmlns:p14="http://schemas.microsoft.com/office/powerpoint/2010/main" val="112707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1698D420-550A-8EEB-BED4-46DF6402D106}"/>
              </a:ext>
            </a:extLst>
          </p:cNvPr>
          <p:cNvGraphicFramePr>
            <a:graphicFrameLocks/>
          </p:cNvGraphicFramePr>
          <p:nvPr>
            <p:extLst>
              <p:ext uri="{D42A27DB-BD31-4B8C-83A1-F6EECF244321}">
                <p14:modId xmlns:p14="http://schemas.microsoft.com/office/powerpoint/2010/main" val="656771223"/>
              </p:ext>
            </p:extLst>
          </p:nvPr>
        </p:nvGraphicFramePr>
        <p:xfrm>
          <a:off x="1140992" y="1599477"/>
          <a:ext cx="6137631" cy="4207322"/>
        </p:xfrm>
        <a:graphic>
          <a:graphicData uri="http://schemas.openxmlformats.org/drawingml/2006/chart">
            <c:chart xmlns:c="http://schemas.openxmlformats.org/drawingml/2006/chart" xmlns:r="http://schemas.openxmlformats.org/officeDocument/2006/relationships" r:id="rId3"/>
          </a:graphicData>
        </a:graphic>
      </p:graphicFrame>
      <p:sp>
        <p:nvSpPr>
          <p:cNvPr id="17" name="TextBox 16">
            <a:extLst>
              <a:ext uri="{FF2B5EF4-FFF2-40B4-BE49-F238E27FC236}">
                <a16:creationId xmlns:a16="http://schemas.microsoft.com/office/drawing/2014/main" id="{D025FA55-99EE-4DD9-A728-3603FA6A1FB0}"/>
              </a:ext>
            </a:extLst>
          </p:cNvPr>
          <p:cNvSpPr txBox="1"/>
          <p:nvPr/>
        </p:nvSpPr>
        <p:spPr>
          <a:xfrm>
            <a:off x="4539709" y="3080280"/>
            <a:ext cx="1594119" cy="646331"/>
          </a:xfrm>
          <a:prstGeom prst="rect">
            <a:avLst/>
          </a:prstGeom>
          <a:noFill/>
        </p:spPr>
        <p:txBody>
          <a:bodyPr wrap="square" rtlCol="0">
            <a:spAutoFit/>
          </a:bodyPr>
          <a:lstStyle/>
          <a:p>
            <a:pPr algn="ctr"/>
            <a:r>
              <a:rPr lang="en-GB" sz="1800">
                <a:solidFill>
                  <a:schemeClr val="tx1"/>
                </a:solidFill>
                <a:latin typeface="Rockwell" panose="02060603020205020403" pitchFamily="18" charset="0"/>
              </a:rPr>
              <a:t>Invest and improve</a:t>
            </a:r>
          </a:p>
        </p:txBody>
      </p:sp>
      <p:sp>
        <p:nvSpPr>
          <p:cNvPr id="3" name="TextBox 2"/>
          <p:cNvSpPr txBox="1"/>
          <p:nvPr/>
        </p:nvSpPr>
        <p:spPr>
          <a:xfrm>
            <a:off x="284983" y="277744"/>
            <a:ext cx="11227990" cy="400110"/>
          </a:xfrm>
          <a:prstGeom prst="rect">
            <a:avLst/>
          </a:prstGeom>
          <a:noFill/>
        </p:spPr>
        <p:txBody>
          <a:bodyPr wrap="square" rtlCol="0">
            <a:spAutoFit/>
          </a:bodyPr>
          <a:lstStyle/>
          <a:p>
            <a:r>
              <a:rPr lang="en-GB" sz="2000" b="1">
                <a:solidFill>
                  <a:schemeClr val="bg2"/>
                </a:solidFill>
                <a:latin typeface="Rockwell" panose="02060603020205020403" pitchFamily="18" charset="0"/>
                <a:cs typeface="Calibri Light" panose="020F0302020204030204" pitchFamily="34" charset="0"/>
              </a:rPr>
              <a:t>The Top 5 factors that would improve trust with Consumers - wave 13&amp;14</a:t>
            </a:r>
          </a:p>
        </p:txBody>
      </p:sp>
      <p:sp>
        <p:nvSpPr>
          <p:cNvPr id="18" name="TextBox 17">
            <a:extLst>
              <a:ext uri="{FF2B5EF4-FFF2-40B4-BE49-F238E27FC236}">
                <a16:creationId xmlns:a16="http://schemas.microsoft.com/office/drawing/2014/main" id="{4B9757CF-561A-466E-ADF7-F472B3DD9BCF}"/>
              </a:ext>
            </a:extLst>
          </p:cNvPr>
          <p:cNvSpPr txBox="1"/>
          <p:nvPr/>
        </p:nvSpPr>
        <p:spPr>
          <a:xfrm>
            <a:off x="3742650" y="2157784"/>
            <a:ext cx="1594119" cy="646331"/>
          </a:xfrm>
          <a:prstGeom prst="rect">
            <a:avLst/>
          </a:prstGeom>
          <a:noFill/>
        </p:spPr>
        <p:txBody>
          <a:bodyPr wrap="square" rtlCol="0">
            <a:spAutoFit/>
          </a:bodyPr>
          <a:lstStyle/>
          <a:p>
            <a:pPr algn="ctr"/>
            <a:r>
              <a:rPr lang="en-GB" sz="1800">
                <a:solidFill>
                  <a:schemeClr val="tx1"/>
                </a:solidFill>
                <a:latin typeface="Rockwell" panose="02060603020205020403" pitchFamily="18" charset="0"/>
              </a:rPr>
              <a:t>Maintain and streamline</a:t>
            </a:r>
          </a:p>
        </p:txBody>
      </p:sp>
      <p:sp>
        <p:nvSpPr>
          <p:cNvPr id="19" name="TextBox 18">
            <a:extLst>
              <a:ext uri="{FF2B5EF4-FFF2-40B4-BE49-F238E27FC236}">
                <a16:creationId xmlns:a16="http://schemas.microsoft.com/office/drawing/2014/main" id="{BDF558C7-C94D-4E65-AFA6-CF775109F237}"/>
              </a:ext>
            </a:extLst>
          </p:cNvPr>
          <p:cNvSpPr txBox="1"/>
          <p:nvPr/>
        </p:nvSpPr>
        <p:spPr>
          <a:xfrm>
            <a:off x="2008490" y="1599501"/>
            <a:ext cx="1305346" cy="646331"/>
          </a:xfrm>
          <a:prstGeom prst="rect">
            <a:avLst/>
          </a:prstGeom>
          <a:noFill/>
        </p:spPr>
        <p:txBody>
          <a:bodyPr wrap="square" rtlCol="0">
            <a:spAutoFit/>
          </a:bodyPr>
          <a:lstStyle/>
          <a:p>
            <a:r>
              <a:rPr lang="en-GB" sz="1800">
                <a:solidFill>
                  <a:schemeClr val="tx1"/>
                </a:solidFill>
                <a:latin typeface="Rockwell" panose="02060603020205020403" pitchFamily="18" charset="0"/>
              </a:rPr>
              <a:t>Reduce spend</a:t>
            </a:r>
          </a:p>
        </p:txBody>
      </p:sp>
      <p:sp>
        <p:nvSpPr>
          <p:cNvPr id="20" name="TextBox 19">
            <a:extLst>
              <a:ext uri="{FF2B5EF4-FFF2-40B4-BE49-F238E27FC236}">
                <a16:creationId xmlns:a16="http://schemas.microsoft.com/office/drawing/2014/main" id="{8DA05B54-20BD-43E3-ADE6-9CA9387639E9}"/>
              </a:ext>
            </a:extLst>
          </p:cNvPr>
          <p:cNvSpPr txBox="1"/>
          <p:nvPr/>
        </p:nvSpPr>
        <p:spPr>
          <a:xfrm>
            <a:off x="5438057" y="4179664"/>
            <a:ext cx="1594119" cy="646331"/>
          </a:xfrm>
          <a:prstGeom prst="rect">
            <a:avLst/>
          </a:prstGeom>
          <a:noFill/>
        </p:spPr>
        <p:txBody>
          <a:bodyPr wrap="square" rtlCol="0">
            <a:spAutoFit/>
          </a:bodyPr>
          <a:lstStyle/>
          <a:p>
            <a:pPr algn="ctr"/>
            <a:r>
              <a:rPr lang="en-GB" sz="1800">
                <a:solidFill>
                  <a:schemeClr val="tx1"/>
                </a:solidFill>
                <a:latin typeface="Rockwell" panose="02060603020205020403" pitchFamily="18" charset="0"/>
              </a:rPr>
              <a:t>Priority opportunity</a:t>
            </a:r>
          </a:p>
        </p:txBody>
      </p:sp>
      <p:sp>
        <p:nvSpPr>
          <p:cNvPr id="21" name="TextBox 20"/>
          <p:cNvSpPr txBox="1"/>
          <p:nvPr/>
        </p:nvSpPr>
        <p:spPr>
          <a:xfrm>
            <a:off x="3607951" y="5825149"/>
            <a:ext cx="1313669" cy="307777"/>
          </a:xfrm>
          <a:prstGeom prst="rect">
            <a:avLst/>
          </a:prstGeom>
          <a:noFill/>
        </p:spPr>
        <p:txBody>
          <a:bodyPr wrap="square" rtlCol="0">
            <a:spAutoFit/>
          </a:bodyPr>
          <a:lstStyle/>
          <a:p>
            <a:r>
              <a:rPr lang="en-GB"/>
              <a:t>Importance</a:t>
            </a:r>
          </a:p>
        </p:txBody>
      </p:sp>
      <p:sp>
        <p:nvSpPr>
          <p:cNvPr id="22" name="TextBox 21"/>
          <p:cNvSpPr txBox="1"/>
          <p:nvPr/>
        </p:nvSpPr>
        <p:spPr>
          <a:xfrm rot="16200000">
            <a:off x="306943" y="3361092"/>
            <a:ext cx="1242608" cy="307777"/>
          </a:xfrm>
          <a:prstGeom prst="rect">
            <a:avLst/>
          </a:prstGeom>
          <a:noFill/>
        </p:spPr>
        <p:txBody>
          <a:bodyPr wrap="square" rtlCol="0">
            <a:spAutoFit/>
          </a:bodyPr>
          <a:lstStyle/>
          <a:p>
            <a:r>
              <a:rPr lang="en-GB"/>
              <a:t>Performance</a:t>
            </a:r>
          </a:p>
        </p:txBody>
      </p:sp>
      <p:sp>
        <p:nvSpPr>
          <p:cNvPr id="23" name="TextBox 22"/>
          <p:cNvSpPr txBox="1"/>
          <p:nvPr/>
        </p:nvSpPr>
        <p:spPr>
          <a:xfrm>
            <a:off x="1140993" y="5826545"/>
            <a:ext cx="552012" cy="307777"/>
          </a:xfrm>
          <a:prstGeom prst="rect">
            <a:avLst/>
          </a:prstGeom>
          <a:noFill/>
        </p:spPr>
        <p:txBody>
          <a:bodyPr wrap="square" rtlCol="0">
            <a:spAutoFit/>
          </a:bodyPr>
          <a:lstStyle/>
          <a:p>
            <a:r>
              <a:rPr lang="en-GB"/>
              <a:t>Low</a:t>
            </a:r>
          </a:p>
        </p:txBody>
      </p:sp>
      <p:sp>
        <p:nvSpPr>
          <p:cNvPr id="24" name="TextBox 23"/>
          <p:cNvSpPr txBox="1"/>
          <p:nvPr/>
        </p:nvSpPr>
        <p:spPr>
          <a:xfrm>
            <a:off x="6836566" y="5817659"/>
            <a:ext cx="599940" cy="307777"/>
          </a:xfrm>
          <a:prstGeom prst="rect">
            <a:avLst/>
          </a:prstGeom>
          <a:noFill/>
        </p:spPr>
        <p:txBody>
          <a:bodyPr wrap="square" rtlCol="0">
            <a:spAutoFit/>
          </a:bodyPr>
          <a:lstStyle/>
          <a:p>
            <a:r>
              <a:rPr lang="en-GB"/>
              <a:t>High</a:t>
            </a:r>
          </a:p>
        </p:txBody>
      </p:sp>
      <p:sp>
        <p:nvSpPr>
          <p:cNvPr id="25" name="TextBox 24"/>
          <p:cNvSpPr txBox="1"/>
          <p:nvPr/>
        </p:nvSpPr>
        <p:spPr>
          <a:xfrm rot="16200000">
            <a:off x="658883" y="5363689"/>
            <a:ext cx="538729" cy="307777"/>
          </a:xfrm>
          <a:prstGeom prst="rect">
            <a:avLst/>
          </a:prstGeom>
          <a:noFill/>
        </p:spPr>
        <p:txBody>
          <a:bodyPr wrap="square" rtlCol="0">
            <a:spAutoFit/>
          </a:bodyPr>
          <a:lstStyle/>
          <a:p>
            <a:r>
              <a:rPr lang="en-GB"/>
              <a:t>Low</a:t>
            </a:r>
          </a:p>
        </p:txBody>
      </p:sp>
      <p:sp>
        <p:nvSpPr>
          <p:cNvPr id="26" name="TextBox 25"/>
          <p:cNvSpPr txBox="1"/>
          <p:nvPr/>
        </p:nvSpPr>
        <p:spPr>
          <a:xfrm rot="16200000">
            <a:off x="576754" y="1489251"/>
            <a:ext cx="719176" cy="307777"/>
          </a:xfrm>
          <a:prstGeom prst="rect">
            <a:avLst/>
          </a:prstGeom>
          <a:noFill/>
        </p:spPr>
        <p:txBody>
          <a:bodyPr wrap="square" rtlCol="0">
            <a:spAutoFit/>
          </a:bodyPr>
          <a:lstStyle/>
          <a:p>
            <a:r>
              <a:rPr lang="en-GB"/>
              <a:t>High</a:t>
            </a:r>
          </a:p>
        </p:txBody>
      </p:sp>
      <p:sp>
        <p:nvSpPr>
          <p:cNvPr id="28" name="TextBox 4"/>
          <p:cNvSpPr txBox="1"/>
          <p:nvPr/>
        </p:nvSpPr>
        <p:spPr>
          <a:xfrm>
            <a:off x="1380031" y="6143786"/>
            <a:ext cx="6319359" cy="40011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000">
                <a:latin typeface="Calibri Light" panose="020F0302020204030204" pitchFamily="34" charset="0"/>
                <a:cs typeface="Calibri Light" panose="020F0302020204030204" pitchFamily="34" charset="0"/>
              </a:rPr>
              <a:t>*The size of each theme bubble denotes the relative opportunity score in each case. </a:t>
            </a:r>
          </a:p>
          <a:p>
            <a:pPr algn="ctr"/>
            <a:r>
              <a:rPr lang="en-GB" sz="1000">
                <a:latin typeface="Calibri Light" panose="020F0302020204030204" pitchFamily="34" charset="0"/>
                <a:cs typeface="Calibri Light" panose="020F0302020204030204" pitchFamily="34" charset="0"/>
              </a:rPr>
              <a:t>The bigger the bubble the greater the opportunity to deliver improved service and opportunity to improve trust levels.</a:t>
            </a:r>
          </a:p>
        </p:txBody>
      </p:sp>
      <p:sp>
        <p:nvSpPr>
          <p:cNvPr id="31" name="Google Shape;554;p52">
            <a:extLst>
              <a:ext uri="{FF2B5EF4-FFF2-40B4-BE49-F238E27FC236}">
                <a16:creationId xmlns:a16="http://schemas.microsoft.com/office/drawing/2014/main" id="{59A45DC8-C252-41E7-A50B-0F54B9CB0DA3}"/>
              </a:ext>
            </a:extLst>
          </p:cNvPr>
          <p:cNvSpPr txBox="1"/>
          <p:nvPr/>
        </p:nvSpPr>
        <p:spPr>
          <a:xfrm>
            <a:off x="8188641" y="1688266"/>
            <a:ext cx="3795643" cy="3679262"/>
          </a:xfrm>
          <a:prstGeom prst="rect">
            <a:avLst/>
          </a:prstGeom>
          <a:noFill/>
          <a:ln>
            <a:noFill/>
          </a:ln>
        </p:spPr>
        <p:txBody>
          <a:bodyPr spcFirstLastPara="1" wrap="square" lIns="0" tIns="0" rIns="0" bIns="0" anchor="t" anchorCtr="0">
            <a:noAutofit/>
          </a:bodyPr>
          <a:lstStyle/>
          <a:p>
            <a:pPr marL="285750" indent="-285750">
              <a:buClr>
                <a:schemeClr val="tx1"/>
              </a:buClr>
              <a:buSzPts val="1500"/>
              <a:buFont typeface="Arial" panose="020B0604020202020204" pitchFamily="34" charset="0"/>
              <a:buChar char="•"/>
            </a:pPr>
            <a:r>
              <a:rPr lang="en-GB" sz="1200">
                <a:solidFill>
                  <a:schemeClr val="tx1"/>
                </a:solidFill>
                <a:latin typeface="+mj-lt"/>
                <a:cs typeface="Calibri Light" panose="020F0302020204030204" pitchFamily="34" charset="0"/>
              </a:rPr>
              <a:t>These three statements are highly important to consumers and current levels of performance are low when compared to average importance and performance scores </a:t>
            </a:r>
          </a:p>
          <a:p>
            <a:pPr marL="285750" indent="-285750">
              <a:buClr>
                <a:schemeClr val="tx1"/>
              </a:buClr>
              <a:buSzPts val="1500"/>
              <a:buFont typeface="Arial" panose="020B0604020202020204" pitchFamily="34" charset="0"/>
              <a:buChar char="•"/>
            </a:pPr>
            <a:endParaRPr lang="en-GB" sz="1200">
              <a:solidFill>
                <a:schemeClr val="tx1"/>
              </a:solidFill>
              <a:latin typeface="+mj-lt"/>
              <a:cs typeface="Calibri Light" panose="020F0302020204030204" pitchFamily="34" charset="0"/>
            </a:endParaRPr>
          </a:p>
          <a:p>
            <a:pPr marL="285750" indent="-285750">
              <a:buClr>
                <a:schemeClr val="tx1"/>
              </a:buClr>
              <a:buSzPts val="1500"/>
              <a:buFont typeface="Arial" panose="020B0604020202020204" pitchFamily="34" charset="0"/>
              <a:buChar char="•"/>
            </a:pPr>
            <a:r>
              <a:rPr lang="en-GB" sz="1200">
                <a:solidFill>
                  <a:schemeClr val="tx1"/>
                </a:solidFill>
                <a:latin typeface="+mj-lt"/>
                <a:cs typeface="Calibri Light" panose="020F0302020204030204" pitchFamily="34" charset="0"/>
              </a:rPr>
              <a:t>The other two factors that make up the top 5 are providing additional benefits for renewing a policy and informing new customers what they would have paid if they were not a new customer</a:t>
            </a:r>
          </a:p>
          <a:p>
            <a:pPr marL="285750" indent="-285750">
              <a:buClr>
                <a:schemeClr val="tx1"/>
              </a:buClr>
              <a:buSzPts val="1500"/>
              <a:buFont typeface="Arial" panose="020B0604020202020204" pitchFamily="34" charset="0"/>
              <a:buChar char="•"/>
            </a:pPr>
            <a:endParaRPr lang="en-GB" sz="1200">
              <a:solidFill>
                <a:schemeClr val="tx1"/>
              </a:solidFill>
              <a:latin typeface="+mj-lt"/>
              <a:cs typeface="Calibri Light" panose="020F0302020204030204" pitchFamily="34" charset="0"/>
            </a:endParaRPr>
          </a:p>
          <a:p>
            <a:pPr marL="285750" indent="-285750">
              <a:buClr>
                <a:schemeClr val="tx1"/>
              </a:buClr>
              <a:buSzPts val="1500"/>
              <a:buFont typeface="Arial" panose="020B0604020202020204" pitchFamily="34" charset="0"/>
              <a:buChar char="•"/>
            </a:pPr>
            <a:r>
              <a:rPr lang="en-GB" sz="1200">
                <a:solidFill>
                  <a:schemeClr val="tx1"/>
                </a:solidFill>
                <a:latin typeface="+mj-lt"/>
                <a:cs typeface="Calibri Light" panose="020F0302020204030204" pitchFamily="34" charset="0"/>
              </a:rPr>
              <a:t>Consumers do place a higher stated importance on other factors of their experience such as: </a:t>
            </a:r>
          </a:p>
          <a:p>
            <a:pPr lvl="6">
              <a:buClr>
                <a:schemeClr val="tx1"/>
              </a:buClr>
              <a:buSzPts val="1500"/>
            </a:pPr>
            <a:r>
              <a:rPr lang="en-GB" sz="1200">
                <a:solidFill>
                  <a:schemeClr val="tx1"/>
                </a:solidFill>
                <a:latin typeface="+mj-lt"/>
                <a:cs typeface="Calibri Light" panose="020F0302020204030204" pitchFamily="34" charset="0"/>
              </a:rPr>
              <a:t>   	- Knowing what a policy covers</a:t>
            </a:r>
          </a:p>
          <a:p>
            <a:pPr lvl="6">
              <a:buClr>
                <a:schemeClr val="tx1"/>
              </a:buClr>
              <a:buSzPts val="1500"/>
            </a:pPr>
            <a:r>
              <a:rPr lang="en-GB" sz="1200">
                <a:solidFill>
                  <a:schemeClr val="tx1"/>
                </a:solidFill>
                <a:latin typeface="+mj-lt"/>
                <a:cs typeface="Calibri Light" panose="020F0302020204030204" pitchFamily="34" charset="0"/>
              </a:rPr>
              <a:t>	- Questions being answered quickly and 	  	  clearly</a:t>
            </a:r>
          </a:p>
          <a:p>
            <a:pPr lvl="6">
              <a:buClr>
                <a:schemeClr val="tx1"/>
              </a:buClr>
              <a:buSzPts val="1500"/>
            </a:pPr>
            <a:r>
              <a:rPr lang="en-GB" sz="1200">
                <a:solidFill>
                  <a:schemeClr val="tx1"/>
                </a:solidFill>
                <a:latin typeface="+mj-lt"/>
                <a:cs typeface="Calibri Light" panose="020F0302020204030204" pitchFamily="34" charset="0"/>
              </a:rPr>
              <a:t>	- Their policy being explained clearly </a:t>
            </a:r>
          </a:p>
          <a:p>
            <a:pPr lvl="6">
              <a:buClr>
                <a:schemeClr val="tx1"/>
              </a:buClr>
              <a:buSzPts val="1500"/>
            </a:pPr>
            <a:r>
              <a:rPr lang="en-GB" sz="1200">
                <a:solidFill>
                  <a:schemeClr val="tx1"/>
                </a:solidFill>
                <a:latin typeface="+mj-lt"/>
                <a:cs typeface="Calibri Light" panose="020F0302020204030204" pitchFamily="34" charset="0"/>
              </a:rPr>
              <a:t>	- Complaints being handled professionally</a:t>
            </a:r>
          </a:p>
          <a:p>
            <a:pPr lvl="6">
              <a:buClr>
                <a:schemeClr val="tx1"/>
              </a:buClr>
              <a:buSzPts val="1500"/>
            </a:pPr>
            <a:r>
              <a:rPr lang="en-GB" sz="1200">
                <a:solidFill>
                  <a:schemeClr val="tx1"/>
                </a:solidFill>
                <a:latin typeface="+mj-lt"/>
                <a:cs typeface="Calibri Light" panose="020F0302020204030204" pitchFamily="34" charset="0"/>
              </a:rPr>
              <a:t>	- Price being reasonable for the level of 	 	  cover</a:t>
            </a:r>
          </a:p>
          <a:p>
            <a:pPr marL="285750" lvl="6" indent="-285750">
              <a:buClr>
                <a:schemeClr val="tx1"/>
              </a:buClr>
              <a:buSzPts val="1500"/>
              <a:buFont typeface="Arial" panose="020B0604020202020204" pitchFamily="34" charset="0"/>
              <a:buChar char="•"/>
            </a:pPr>
            <a:endParaRPr lang="en-GB" sz="1200">
              <a:solidFill>
                <a:schemeClr val="tx1"/>
              </a:solidFill>
              <a:latin typeface="+mj-lt"/>
              <a:cs typeface="Calibri Light" panose="020F0302020204030204" pitchFamily="34" charset="0"/>
            </a:endParaRPr>
          </a:p>
          <a:p>
            <a:pPr marL="285750" lvl="6" indent="-285750">
              <a:buClr>
                <a:schemeClr val="tx1"/>
              </a:buClr>
              <a:buSzPts val="1500"/>
              <a:buFont typeface="Arial" panose="020B0604020202020204" pitchFamily="34" charset="0"/>
              <a:buChar char="•"/>
            </a:pPr>
            <a:r>
              <a:rPr lang="en-GB" sz="1200">
                <a:solidFill>
                  <a:schemeClr val="tx1"/>
                </a:solidFill>
                <a:latin typeface="+mj-lt"/>
                <a:cs typeface="Calibri Light" panose="020F0302020204030204" pitchFamily="34" charset="0"/>
              </a:rPr>
              <a:t>However, they also rate insurance providers’ current performance levels as high against these statements so they shouldn’t be considered a priority to improve, rather factors to maintain</a:t>
            </a:r>
          </a:p>
          <a:p>
            <a:pPr>
              <a:lnSpc>
                <a:spcPct val="150000"/>
              </a:lnSpc>
              <a:buClr>
                <a:srgbClr val="FFFFFF"/>
              </a:buClr>
              <a:buSzPts val="1500"/>
            </a:pPr>
            <a:endParaRPr lang="en-GB" sz="1200">
              <a:solidFill>
                <a:schemeClr val="tx1"/>
              </a:solidFill>
              <a:cs typeface="Calibri Light" panose="020F0302020204030204" pitchFamily="34" charset="0"/>
            </a:endParaRPr>
          </a:p>
        </p:txBody>
      </p:sp>
      <p:sp>
        <p:nvSpPr>
          <p:cNvPr id="36" name="Google Shape;281;p26">
            <a:extLst>
              <a:ext uri="{FF2B5EF4-FFF2-40B4-BE49-F238E27FC236}">
                <a16:creationId xmlns:a16="http://schemas.microsoft.com/office/drawing/2014/main" id="{6BA30E1E-56C4-493B-8992-B93B1A6F3097}"/>
              </a:ext>
            </a:extLst>
          </p:cNvPr>
          <p:cNvSpPr txBox="1"/>
          <p:nvPr/>
        </p:nvSpPr>
        <p:spPr>
          <a:xfrm>
            <a:off x="1881" y="6571133"/>
            <a:ext cx="10201458" cy="322830"/>
          </a:xfrm>
          <a:prstGeom prst="rect">
            <a:avLst/>
          </a:prstGeom>
          <a:noFill/>
          <a:ln>
            <a:noFill/>
          </a:ln>
        </p:spPr>
        <p:txBody>
          <a:bodyPr spcFirstLastPara="1" wrap="square" lIns="91425" tIns="45700" rIns="91425" bIns="45700" anchor="t" anchorCtr="0">
            <a:noAutofit/>
          </a:bodyPr>
          <a:lstStyle/>
          <a:p>
            <a:r>
              <a:rPr lang="en-GB" sz="800">
                <a:latin typeface="Arial" panose="020B0604020202020204" pitchFamily="34" charset="0"/>
                <a:ea typeface="Corbel"/>
                <a:cs typeface="Arial" panose="020B0604020202020204" pitchFamily="34" charset="0"/>
                <a:sym typeface="Corbel"/>
              </a:rPr>
              <a:t>Base: </a:t>
            </a:r>
            <a:r>
              <a:rPr lang="en-GB" sz="800">
                <a:solidFill>
                  <a:schemeClr val="tx1"/>
                </a:solidFill>
                <a:latin typeface="Arial" panose="020B0604020202020204" pitchFamily="34" charset="0"/>
                <a:ea typeface="Corbel"/>
                <a:cs typeface="Arial" panose="020B0604020202020204" pitchFamily="34" charset="0"/>
                <a:sym typeface="Corbel"/>
              </a:rPr>
              <a:t>Sept 2023 &amp; March 2024 data. </a:t>
            </a:r>
            <a:r>
              <a:rPr lang="en-GB" sz="800">
                <a:latin typeface="Arial" panose="020B0604020202020204" pitchFamily="34" charset="0"/>
                <a:ea typeface="Corbel"/>
                <a:cs typeface="Arial" panose="020B0604020202020204" pitchFamily="34" charset="0"/>
                <a:sym typeface="Corbel"/>
              </a:rPr>
              <a:t>All consumers who hold at least one (motor, travel, buildings and/or contents) insurance policy / who have claimed on at least one insurance policy in the last 12 months n= 1,000/191</a:t>
            </a:r>
            <a:endParaRPr lang="en-GB" sz="80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9BE86205-0630-4282-BBB5-6FC61D0F6770}"/>
              </a:ext>
            </a:extLst>
          </p:cNvPr>
          <p:cNvSpPr txBox="1"/>
          <p:nvPr/>
        </p:nvSpPr>
        <p:spPr>
          <a:xfrm>
            <a:off x="409300" y="634929"/>
            <a:ext cx="11651635" cy="830997"/>
          </a:xfrm>
          <a:prstGeom prst="rect">
            <a:avLst/>
          </a:prstGeom>
          <a:noFill/>
        </p:spPr>
        <p:txBody>
          <a:bodyPr wrap="square">
            <a:spAutoFit/>
          </a:bodyPr>
          <a:lstStyle/>
          <a:p>
            <a:pPr marL="285750" indent="-285750">
              <a:buFont typeface="Arial" panose="020B0604020202020204" pitchFamily="34" charset="0"/>
              <a:buChar char="•"/>
            </a:pPr>
            <a:r>
              <a:rPr lang="en-GB" sz="1600" dirty="0">
                <a:solidFill>
                  <a:srgbClr val="008265"/>
                </a:solidFill>
                <a:latin typeface="+mj-lt"/>
                <a:cs typeface="Calibri Light" panose="020F0302020204030204" pitchFamily="34" charset="0"/>
              </a:rPr>
              <a:t>Consumers receiving a discount for staying with the same company remains the highest opportunity to improve trust</a:t>
            </a:r>
          </a:p>
          <a:p>
            <a:pPr marL="285750" indent="-285750">
              <a:buFont typeface="Arial" panose="020B0604020202020204" pitchFamily="34" charset="0"/>
              <a:buChar char="•"/>
            </a:pPr>
            <a:r>
              <a:rPr lang="en-GB" sz="1600" dirty="0">
                <a:solidFill>
                  <a:srgbClr val="008265"/>
                </a:solidFill>
                <a:latin typeface="+mj-lt"/>
                <a:cs typeface="Calibri Light" panose="020F0302020204030204" pitchFamily="34" charset="0"/>
              </a:rPr>
              <a:t>Consumers also want their loyalty to an organisation to be considered at the renewal stage after they have made a claim and their premiums not to increase because they are no longer a new customer</a:t>
            </a:r>
            <a:endParaRPr lang="en-GB" sz="1600" dirty="0">
              <a:solidFill>
                <a:srgbClr val="008265"/>
              </a:solidFill>
            </a:endParaRPr>
          </a:p>
        </p:txBody>
      </p:sp>
    </p:spTree>
    <p:extLst>
      <p:ext uri="{BB962C8B-B14F-4D97-AF65-F5344CB8AC3E}">
        <p14:creationId xmlns:p14="http://schemas.microsoft.com/office/powerpoint/2010/main" val="17791508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49" name="Google Shape;554;p52">
            <a:extLst>
              <a:ext uri="{FF2B5EF4-FFF2-40B4-BE49-F238E27FC236}">
                <a16:creationId xmlns:a16="http://schemas.microsoft.com/office/drawing/2014/main" id="{59A45DC8-C252-41E7-A50B-0F54B9CB0DA3}"/>
              </a:ext>
            </a:extLst>
          </p:cNvPr>
          <p:cNvSpPr txBox="1"/>
          <p:nvPr/>
        </p:nvSpPr>
        <p:spPr>
          <a:xfrm>
            <a:off x="8499567" y="1728983"/>
            <a:ext cx="3605100" cy="4349142"/>
          </a:xfrm>
          <a:prstGeom prst="rect">
            <a:avLst/>
          </a:prstGeom>
          <a:noFill/>
          <a:ln>
            <a:noFill/>
          </a:ln>
        </p:spPr>
        <p:txBody>
          <a:bodyPr spcFirstLastPara="1" wrap="square" lIns="0" tIns="0" rIns="0" bIns="0" anchor="t" anchorCtr="0">
            <a:noAutofit/>
          </a:bodyPr>
          <a:lstStyle/>
          <a:p>
            <a:pPr marL="285750" indent="-285750">
              <a:buClr>
                <a:schemeClr val="tx1"/>
              </a:buClr>
              <a:buSzPts val="1500"/>
              <a:buFont typeface="Arial" panose="020B0604020202020204" pitchFamily="34" charset="0"/>
              <a:buChar char="•"/>
            </a:pPr>
            <a:r>
              <a:rPr lang="en-GB" sz="1200">
                <a:solidFill>
                  <a:schemeClr val="tx1"/>
                </a:solidFill>
                <a:latin typeface="+mj-lt"/>
                <a:cs typeface="Calibri Light" panose="020F0302020204030204" pitchFamily="34" charset="0"/>
              </a:rPr>
              <a:t>Both genders want a discount for staying with the same company, premiums not to increase as they are not a new customer anymore and their provider to take loyalty into account at renewals following a claim</a:t>
            </a:r>
          </a:p>
          <a:p>
            <a:pPr marL="285750" indent="-285750">
              <a:buClr>
                <a:schemeClr val="tx1"/>
              </a:buClr>
              <a:buSzPts val="1500"/>
              <a:buFont typeface="Arial" panose="020B0604020202020204" pitchFamily="34" charset="0"/>
              <a:buChar char="•"/>
            </a:pPr>
            <a:endParaRPr lang="en-GB" sz="1200">
              <a:solidFill>
                <a:schemeClr val="tx1"/>
              </a:solidFill>
              <a:latin typeface="+mj-lt"/>
              <a:cs typeface="Calibri Light" panose="020F0302020204030204" pitchFamily="34" charset="0"/>
            </a:endParaRPr>
          </a:p>
          <a:p>
            <a:pPr marL="285750" indent="-285750">
              <a:buClr>
                <a:schemeClr val="tx1"/>
              </a:buClr>
              <a:buSzPts val="1500"/>
              <a:buFont typeface="Arial" panose="020B0604020202020204" pitchFamily="34" charset="0"/>
              <a:buChar char="•"/>
            </a:pPr>
            <a:r>
              <a:rPr lang="en-GB" sz="1200">
                <a:solidFill>
                  <a:schemeClr val="tx1"/>
                </a:solidFill>
                <a:latin typeface="+mj-lt"/>
                <a:cs typeface="Calibri Light" panose="020F0302020204030204" pitchFamily="34" charset="0"/>
              </a:rPr>
              <a:t>In this wave there are no significant differences in the themes for increasing trust between genders except for the claims experience</a:t>
            </a:r>
          </a:p>
          <a:p>
            <a:pPr marL="285750" indent="-285750">
              <a:buClr>
                <a:schemeClr val="tx1"/>
              </a:buClr>
              <a:buSzPts val="1500"/>
              <a:buFont typeface="Arial" panose="020B0604020202020204" pitchFamily="34" charset="0"/>
              <a:buChar char="•"/>
            </a:pPr>
            <a:endParaRPr lang="en-GB" sz="1200">
              <a:solidFill>
                <a:schemeClr val="tx1"/>
              </a:solidFill>
              <a:latin typeface="+mj-lt"/>
              <a:cs typeface="Calibri Light" panose="020F0302020204030204" pitchFamily="34" charset="0"/>
            </a:endParaRPr>
          </a:p>
          <a:p>
            <a:pPr marL="285750" indent="-285750">
              <a:buClr>
                <a:schemeClr val="tx1"/>
              </a:buClr>
              <a:buSzPts val="1500"/>
              <a:buFont typeface="Arial" panose="020B0604020202020204" pitchFamily="34" charset="0"/>
              <a:buChar char="•"/>
            </a:pPr>
            <a:r>
              <a:rPr lang="en-GB" sz="1200">
                <a:solidFill>
                  <a:schemeClr val="tx1"/>
                </a:solidFill>
                <a:latin typeface="+mj-lt"/>
                <a:cs typeface="Calibri Light" panose="020F0302020204030204" pitchFamily="34" charset="0"/>
              </a:rPr>
              <a:t>Compared to women, men place a greater level of importance on Control, i.e. being able to choose how a company settles a claim (financial settlement, repair or replacement) and repairs being completed at a time that suited them</a:t>
            </a:r>
          </a:p>
          <a:p>
            <a:pPr marL="285750" indent="-285750">
              <a:buClr>
                <a:schemeClr val="tx1"/>
              </a:buClr>
              <a:buSzPts val="1500"/>
              <a:buFont typeface="Arial" panose="020B0604020202020204" pitchFamily="34" charset="0"/>
              <a:buChar char="•"/>
            </a:pPr>
            <a:endParaRPr lang="en-GB" sz="1200">
              <a:solidFill>
                <a:schemeClr val="tx1"/>
              </a:solidFill>
              <a:latin typeface="+mj-lt"/>
              <a:cs typeface="Calibri Light" panose="020F0302020204030204" pitchFamily="34" charset="0"/>
            </a:endParaRPr>
          </a:p>
          <a:p>
            <a:pPr marL="285750" indent="-285750">
              <a:buClr>
                <a:schemeClr val="tx1"/>
              </a:buClr>
              <a:buSzPts val="1500"/>
              <a:buFont typeface="Arial" panose="020B0604020202020204" pitchFamily="34" charset="0"/>
              <a:buChar char="•"/>
            </a:pPr>
            <a:r>
              <a:rPr lang="en-GB" sz="1200">
                <a:solidFill>
                  <a:schemeClr val="tx1"/>
                </a:solidFill>
                <a:latin typeface="+mj-lt"/>
                <a:cs typeface="Calibri Light" panose="020F0302020204030204" pitchFamily="34" charset="0"/>
              </a:rPr>
              <a:t>Men also specify that Speed in claims has a higher importance when compared to the scores given by women.  Specifically, knowing what they need to do to make a claim and not being asked needless questions about a claim </a:t>
            </a:r>
          </a:p>
        </p:txBody>
      </p:sp>
      <p:sp>
        <p:nvSpPr>
          <p:cNvPr id="3" name="TextBox 2"/>
          <p:cNvSpPr txBox="1"/>
          <p:nvPr/>
        </p:nvSpPr>
        <p:spPr>
          <a:xfrm>
            <a:off x="294127" y="60587"/>
            <a:ext cx="11227990" cy="400110"/>
          </a:xfrm>
          <a:prstGeom prst="rect">
            <a:avLst/>
          </a:prstGeom>
          <a:noFill/>
        </p:spPr>
        <p:txBody>
          <a:bodyPr wrap="square" rtlCol="0">
            <a:spAutoFit/>
          </a:bodyPr>
          <a:lstStyle/>
          <a:p>
            <a:r>
              <a:rPr lang="en-GB" sz="2000" b="1">
                <a:solidFill>
                  <a:schemeClr val="bg2"/>
                </a:solidFill>
                <a:latin typeface="Rockwell" panose="02060603020205020403" pitchFamily="18" charset="0"/>
                <a:cs typeface="Calibri Light" panose="020F0302020204030204" pitchFamily="34" charset="0"/>
              </a:rPr>
              <a:t>Consumers Opportunity themes by gender - wave 13&amp;14 </a:t>
            </a:r>
          </a:p>
        </p:txBody>
      </p:sp>
      <p:graphicFrame>
        <p:nvGraphicFramePr>
          <p:cNvPr id="9" name="Chart 8"/>
          <p:cNvGraphicFramePr/>
          <p:nvPr>
            <p:extLst>
              <p:ext uri="{D42A27DB-BD31-4B8C-83A1-F6EECF244321}">
                <p14:modId xmlns:p14="http://schemas.microsoft.com/office/powerpoint/2010/main" val="4156141289"/>
              </p:ext>
            </p:extLst>
          </p:nvPr>
        </p:nvGraphicFramePr>
        <p:xfrm>
          <a:off x="291494" y="1253705"/>
          <a:ext cx="4350175" cy="416916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12"/>
          <p:cNvGraphicFramePr/>
          <p:nvPr>
            <p:extLst>
              <p:ext uri="{D42A27DB-BD31-4B8C-83A1-F6EECF244321}">
                <p14:modId xmlns:p14="http://schemas.microsoft.com/office/powerpoint/2010/main" val="2760443696"/>
              </p:ext>
            </p:extLst>
          </p:nvPr>
        </p:nvGraphicFramePr>
        <p:xfrm>
          <a:off x="4370282" y="1234667"/>
          <a:ext cx="3937695" cy="4169168"/>
        </p:xfrm>
        <a:graphic>
          <a:graphicData uri="http://schemas.openxmlformats.org/drawingml/2006/chart">
            <c:chart xmlns:c="http://schemas.openxmlformats.org/drawingml/2006/chart" xmlns:r="http://schemas.openxmlformats.org/officeDocument/2006/relationships" r:id="rId4"/>
          </a:graphicData>
        </a:graphic>
      </p:graphicFrame>
      <p:sp>
        <p:nvSpPr>
          <p:cNvPr id="7" name="Google Shape;281;p26">
            <a:extLst>
              <a:ext uri="{FF2B5EF4-FFF2-40B4-BE49-F238E27FC236}">
                <a16:creationId xmlns:a16="http://schemas.microsoft.com/office/drawing/2014/main" id="{6BA30E1E-56C4-493B-8992-B93B1A6F3097}"/>
              </a:ext>
            </a:extLst>
          </p:cNvPr>
          <p:cNvSpPr txBox="1"/>
          <p:nvPr/>
        </p:nvSpPr>
        <p:spPr>
          <a:xfrm>
            <a:off x="0" y="6502960"/>
            <a:ext cx="10201458" cy="355040"/>
          </a:xfrm>
          <a:prstGeom prst="rect">
            <a:avLst/>
          </a:prstGeom>
          <a:noFill/>
          <a:ln>
            <a:noFill/>
          </a:ln>
        </p:spPr>
        <p:txBody>
          <a:bodyPr spcFirstLastPara="1" wrap="square" lIns="91425" tIns="45700" rIns="91425" bIns="45700" anchor="t" anchorCtr="0">
            <a:noAutofit/>
          </a:bodyPr>
          <a:lstStyle/>
          <a:p>
            <a:r>
              <a:rPr lang="en-GB" sz="800">
                <a:latin typeface="Arial" panose="020B0604020202020204" pitchFamily="34" charset="0"/>
                <a:ea typeface="Corbel"/>
                <a:cs typeface="Arial" panose="020B0604020202020204" pitchFamily="34" charset="0"/>
                <a:sym typeface="Corbel"/>
              </a:rPr>
              <a:t>Base: </a:t>
            </a:r>
            <a:r>
              <a:rPr lang="en-GB" sz="800">
                <a:solidFill>
                  <a:schemeClr val="tx1"/>
                </a:solidFill>
                <a:latin typeface="Arial" panose="020B0604020202020204" pitchFamily="34" charset="0"/>
                <a:ea typeface="Corbel"/>
                <a:cs typeface="Arial" panose="020B0604020202020204" pitchFamily="34" charset="0"/>
                <a:sym typeface="Corbel"/>
              </a:rPr>
              <a:t>Sept 2023 &amp; March 2024 data. </a:t>
            </a:r>
            <a:r>
              <a:rPr lang="en-GB" sz="800">
                <a:latin typeface="Arial" panose="020B0604020202020204" pitchFamily="34" charset="0"/>
                <a:ea typeface="Corbel"/>
                <a:cs typeface="Arial" panose="020B0604020202020204" pitchFamily="34" charset="0"/>
                <a:sym typeface="Corbel"/>
              </a:rPr>
              <a:t>All consumers who hold at least one (motor, travel, buildings and/or contents) insurance policy: Female n=519/86,  Male n=478/83.</a:t>
            </a:r>
            <a:endParaRPr lang="en-GB" sz="80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28A5F267-4FBB-4E0F-9CCE-E34E4194284D}"/>
              </a:ext>
            </a:extLst>
          </p:cNvPr>
          <p:cNvSpPr txBox="1"/>
          <p:nvPr/>
        </p:nvSpPr>
        <p:spPr>
          <a:xfrm>
            <a:off x="420617" y="446663"/>
            <a:ext cx="11556033" cy="830997"/>
          </a:xfrm>
          <a:prstGeom prst="rect">
            <a:avLst/>
          </a:prstGeom>
          <a:noFill/>
        </p:spPr>
        <p:txBody>
          <a:bodyPr wrap="square">
            <a:spAutoFit/>
          </a:bodyPr>
          <a:lstStyle/>
          <a:p>
            <a:r>
              <a:rPr lang="en-GB" sz="1600">
                <a:solidFill>
                  <a:srgbClr val="008265"/>
                </a:solidFill>
                <a:latin typeface="+mn-lt"/>
                <a:cs typeface="Calibri Light" panose="020F0302020204030204" pitchFamily="34" charset="0"/>
              </a:rPr>
              <a:t>Rewarding Loyalty remains the highest opportunity to improve trust with both men and women.  The theme’s opportunity score has increased compared to September 2023 for both genders, albeit only slightly for females, by 0.23 points but is up 0.96 points for males</a:t>
            </a:r>
          </a:p>
        </p:txBody>
      </p:sp>
    </p:spTree>
    <p:extLst>
      <p:ext uri="{BB962C8B-B14F-4D97-AF65-F5344CB8AC3E}">
        <p14:creationId xmlns:p14="http://schemas.microsoft.com/office/powerpoint/2010/main" val="40971149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664606" y="494301"/>
            <a:ext cx="5190284" cy="883122"/>
          </a:xfrm>
        </p:spPr>
        <p:txBody>
          <a:bodyPr/>
          <a:lstStyle/>
          <a:p>
            <a:r>
              <a:rPr lang="en-GB" sz="2400" b="1">
                <a:solidFill>
                  <a:schemeClr val="bg2"/>
                </a:solidFill>
                <a:latin typeface="Rockwell" panose="02060603020205020403" pitchFamily="18" charset="0"/>
                <a:ea typeface="Arial"/>
                <a:cs typeface="Calibri Light" panose="020F0302020204030204" pitchFamily="34" charset="0"/>
              </a:rPr>
              <a:t>Contents</a:t>
            </a:r>
            <a:endParaRPr lang="en-GB" sz="2400" b="1">
              <a:solidFill>
                <a:schemeClr val="bg2"/>
              </a:solidFill>
              <a:latin typeface="Rockwell" panose="02060603020205020403" pitchFamily="18" charset="0"/>
              <a:ea typeface="Arial"/>
              <a:cs typeface="Calibri Light" panose="020F0302020204030204" pitchFamily="34" charset="0"/>
              <a:sym typeface="Arial"/>
            </a:endParaRPr>
          </a:p>
        </p:txBody>
      </p:sp>
      <p:sp>
        <p:nvSpPr>
          <p:cNvPr id="2" name="Text Placeholder 1"/>
          <p:cNvSpPr>
            <a:spLocks noGrp="1"/>
          </p:cNvSpPr>
          <p:nvPr>
            <p:ph type="body" idx="1"/>
          </p:nvPr>
        </p:nvSpPr>
        <p:spPr>
          <a:xfrm>
            <a:off x="1673514" y="1296212"/>
            <a:ext cx="7211683" cy="3534580"/>
          </a:xfrm>
        </p:spPr>
        <p:txBody>
          <a:bodyPr/>
          <a:lstStyle/>
          <a:p>
            <a:pPr marL="228600" indent="0">
              <a:lnSpc>
                <a:spcPct val="250000"/>
              </a:lnSpc>
            </a:pPr>
            <a:r>
              <a:rPr lang="en-GB" sz="1800" dirty="0">
                <a:solidFill>
                  <a:schemeClr val="tx1"/>
                </a:solidFill>
                <a:latin typeface="+mj-lt"/>
                <a:ea typeface="Arial"/>
                <a:cs typeface="Calibri Light" panose="020F0302020204030204" pitchFamily="34" charset="0"/>
                <a:sym typeface="Arial"/>
              </a:rPr>
              <a:t>Background &amp; methodology		Slides 3 - 4</a:t>
            </a:r>
          </a:p>
          <a:p>
            <a:pPr marL="228600" indent="0">
              <a:lnSpc>
                <a:spcPct val="250000"/>
              </a:lnSpc>
            </a:pPr>
            <a:r>
              <a:rPr lang="en-GB" sz="1800" dirty="0">
                <a:solidFill>
                  <a:schemeClr val="tx1"/>
                </a:solidFill>
                <a:latin typeface="+mj-lt"/>
                <a:ea typeface="Arial"/>
                <a:cs typeface="Calibri Light" panose="020F0302020204030204" pitchFamily="34" charset="0"/>
                <a:sym typeface="Arial"/>
              </a:rPr>
              <a:t>Key findings				Slides 5 - 16</a:t>
            </a:r>
          </a:p>
          <a:p>
            <a:pPr marL="228600" indent="0">
              <a:lnSpc>
                <a:spcPct val="250000"/>
              </a:lnSpc>
            </a:pPr>
            <a:r>
              <a:rPr lang="en-GB" sz="1800" dirty="0">
                <a:solidFill>
                  <a:schemeClr val="tx1"/>
                </a:solidFill>
                <a:latin typeface="+mj-lt"/>
                <a:ea typeface="Arial"/>
                <a:cs typeface="Calibri Light" panose="020F0302020204030204" pitchFamily="34" charset="0"/>
                <a:sym typeface="Arial"/>
              </a:rPr>
              <a:t>Consumer survey			Slides 17 - 40</a:t>
            </a:r>
          </a:p>
          <a:p>
            <a:pPr marL="228600" indent="0">
              <a:lnSpc>
                <a:spcPct val="250000"/>
              </a:lnSpc>
            </a:pPr>
            <a:r>
              <a:rPr lang="en-GB" sz="1800" dirty="0">
                <a:solidFill>
                  <a:schemeClr val="tx1"/>
                </a:solidFill>
                <a:latin typeface="+mj-lt"/>
                <a:ea typeface="Arial"/>
                <a:cs typeface="Calibri Light" panose="020F0302020204030204" pitchFamily="34" charset="0"/>
                <a:sym typeface="Arial"/>
              </a:rPr>
              <a:t>SME survey				Slides 41 - 65</a:t>
            </a:r>
          </a:p>
          <a:p>
            <a:pPr marL="228600" indent="0">
              <a:lnSpc>
                <a:spcPct val="250000"/>
              </a:lnSpc>
            </a:pPr>
            <a:r>
              <a:rPr lang="en-GB" sz="1800" dirty="0">
                <a:solidFill>
                  <a:schemeClr val="tx1"/>
                </a:solidFill>
                <a:latin typeface="+mj-lt"/>
                <a:ea typeface="Arial"/>
                <a:cs typeface="Calibri Light" panose="020F0302020204030204" pitchFamily="34" charset="0"/>
                <a:sym typeface="Arial"/>
              </a:rPr>
              <a:t>Appendix data				Slides 66 - 116</a:t>
            </a:r>
            <a:endParaRPr lang="en-GB" sz="1800" dirty="0"/>
          </a:p>
        </p:txBody>
      </p:sp>
    </p:spTree>
    <p:extLst>
      <p:ext uri="{BB962C8B-B14F-4D97-AF65-F5344CB8AC3E}">
        <p14:creationId xmlns:p14="http://schemas.microsoft.com/office/powerpoint/2010/main" val="30473555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49" name="Google Shape;554;p52">
            <a:extLst>
              <a:ext uri="{FF2B5EF4-FFF2-40B4-BE49-F238E27FC236}">
                <a16:creationId xmlns:a16="http://schemas.microsoft.com/office/drawing/2014/main" id="{59A45DC8-C252-41E7-A50B-0F54B9CB0DA3}"/>
              </a:ext>
            </a:extLst>
          </p:cNvPr>
          <p:cNvSpPr txBox="1"/>
          <p:nvPr/>
        </p:nvSpPr>
        <p:spPr>
          <a:xfrm>
            <a:off x="9119941" y="3677108"/>
            <a:ext cx="2802575" cy="1521745"/>
          </a:xfrm>
          <a:prstGeom prst="rect">
            <a:avLst/>
          </a:prstGeom>
          <a:noFill/>
          <a:ln>
            <a:noFill/>
          </a:ln>
        </p:spPr>
        <p:txBody>
          <a:bodyPr spcFirstLastPara="1" wrap="square" lIns="0" tIns="0" rIns="0" bIns="0" anchor="t" anchorCtr="0">
            <a:noAutofit/>
          </a:bodyPr>
          <a:lstStyle/>
          <a:p>
            <a:pPr>
              <a:buClr>
                <a:srgbClr val="FFFFFF"/>
              </a:buClr>
              <a:buSzPts val="1500"/>
            </a:pPr>
            <a:endParaRPr lang="en-GB">
              <a:solidFill>
                <a:schemeClr val="tx1"/>
              </a:solidFill>
              <a:latin typeface="Calibri Light" panose="020F0302020204030204" pitchFamily="34" charset="0"/>
              <a:cs typeface="Calibri Light" panose="020F0302020204030204" pitchFamily="34" charset="0"/>
            </a:endParaRPr>
          </a:p>
          <a:p>
            <a:pPr>
              <a:buClr>
                <a:srgbClr val="FFFFFF"/>
              </a:buClr>
              <a:buSzPts val="1500"/>
            </a:pPr>
            <a:endParaRPr lang="en-GB">
              <a:solidFill>
                <a:schemeClr val="bg2"/>
              </a:solidFill>
              <a:latin typeface="Calibri Light" panose="020F0302020204030204" pitchFamily="34" charset="0"/>
              <a:cs typeface="Calibri Light" panose="020F0302020204030204" pitchFamily="34" charset="0"/>
            </a:endParaRPr>
          </a:p>
          <a:p>
            <a:pPr>
              <a:buClr>
                <a:srgbClr val="FFFFFF"/>
              </a:buClr>
              <a:buSzPts val="1500"/>
            </a:pPr>
            <a:endParaRPr lang="en-GB">
              <a:solidFill>
                <a:schemeClr val="bg2"/>
              </a:solidFill>
              <a:latin typeface="Calibri Light" panose="020F0302020204030204" pitchFamily="34" charset="0"/>
              <a:cs typeface="Calibri Light" panose="020F0302020204030204" pitchFamily="34" charset="0"/>
            </a:endParaRPr>
          </a:p>
        </p:txBody>
      </p:sp>
      <p:sp>
        <p:nvSpPr>
          <p:cNvPr id="10" name="Google Shape;281;p26">
            <a:extLst>
              <a:ext uri="{FF2B5EF4-FFF2-40B4-BE49-F238E27FC236}">
                <a16:creationId xmlns:a16="http://schemas.microsoft.com/office/drawing/2014/main" id="{6BA30E1E-56C4-493B-8992-B93B1A6F3097}"/>
              </a:ext>
            </a:extLst>
          </p:cNvPr>
          <p:cNvSpPr txBox="1"/>
          <p:nvPr/>
        </p:nvSpPr>
        <p:spPr>
          <a:xfrm>
            <a:off x="-1947" y="6509801"/>
            <a:ext cx="9488847" cy="349849"/>
          </a:xfrm>
          <a:prstGeom prst="rect">
            <a:avLst/>
          </a:prstGeom>
          <a:noFill/>
          <a:ln>
            <a:noFill/>
          </a:ln>
        </p:spPr>
        <p:txBody>
          <a:bodyPr spcFirstLastPara="1" wrap="square" lIns="91425" tIns="45700" rIns="91425" bIns="45700" anchor="t" anchorCtr="0">
            <a:noAutofit/>
          </a:bodyPr>
          <a:lstStyle/>
          <a:p>
            <a:r>
              <a:rPr lang="en-GB" sz="800">
                <a:latin typeface="Arial" panose="020B0604020202020204" pitchFamily="34" charset="0"/>
                <a:ea typeface="Corbel"/>
                <a:cs typeface="Arial" panose="020B0604020202020204" pitchFamily="34" charset="0"/>
                <a:sym typeface="Corbel"/>
              </a:rPr>
              <a:t>Base: </a:t>
            </a:r>
            <a:r>
              <a:rPr lang="en-GB" sz="800">
                <a:solidFill>
                  <a:schemeClr val="tx1"/>
                </a:solidFill>
                <a:latin typeface="Arial" panose="020B0604020202020204" pitchFamily="34" charset="0"/>
                <a:ea typeface="Corbel"/>
                <a:cs typeface="Arial" panose="020B0604020202020204" pitchFamily="34" charset="0"/>
                <a:sym typeface="Corbel"/>
              </a:rPr>
              <a:t>Sept 2023 &amp; March 2024 data. </a:t>
            </a:r>
            <a:r>
              <a:rPr lang="en-GB" sz="800">
                <a:latin typeface="Arial" panose="020B0604020202020204" pitchFamily="34" charset="0"/>
                <a:ea typeface="Corbel"/>
                <a:cs typeface="Arial" panose="020B0604020202020204" pitchFamily="34" charset="0"/>
                <a:sym typeface="Corbel"/>
              </a:rPr>
              <a:t>All consumers who hold at least one (motor, travel, buildings and/or contents) insurance policy/ who have claimed on at least one insurance policy in the last 12 months: White/ White British n=904/137, Ethnic minorities: n=94/34*    *low sample shown for completeness.</a:t>
            </a:r>
            <a:endParaRPr lang="en-GB" sz="800">
              <a:latin typeface="Arial" panose="020B0604020202020204" pitchFamily="34" charset="0"/>
              <a:cs typeface="Arial" panose="020B0604020202020204" pitchFamily="34" charset="0"/>
            </a:endParaRPr>
          </a:p>
        </p:txBody>
      </p:sp>
      <p:sp>
        <p:nvSpPr>
          <p:cNvPr id="3" name="TextBox 2"/>
          <p:cNvSpPr txBox="1"/>
          <p:nvPr/>
        </p:nvSpPr>
        <p:spPr>
          <a:xfrm>
            <a:off x="422143" y="170315"/>
            <a:ext cx="11227990" cy="400110"/>
          </a:xfrm>
          <a:prstGeom prst="rect">
            <a:avLst/>
          </a:prstGeom>
          <a:noFill/>
        </p:spPr>
        <p:txBody>
          <a:bodyPr wrap="square" rtlCol="0">
            <a:spAutoFit/>
          </a:bodyPr>
          <a:lstStyle/>
          <a:p>
            <a:r>
              <a:rPr lang="en-GB" sz="2000" b="1">
                <a:solidFill>
                  <a:schemeClr val="bg2"/>
                </a:solidFill>
                <a:latin typeface="Rockwell" panose="02060603020205020403" pitchFamily="18" charset="0"/>
                <a:cs typeface="Calibri Light" panose="020F0302020204030204" pitchFamily="34" charset="0"/>
              </a:rPr>
              <a:t>Consumers Opportunity themes by ethnicity - wave 13&amp;14</a:t>
            </a:r>
          </a:p>
        </p:txBody>
      </p:sp>
      <p:graphicFrame>
        <p:nvGraphicFramePr>
          <p:cNvPr id="6" name="Chart 5"/>
          <p:cNvGraphicFramePr/>
          <p:nvPr>
            <p:extLst>
              <p:ext uri="{D42A27DB-BD31-4B8C-83A1-F6EECF244321}">
                <p14:modId xmlns:p14="http://schemas.microsoft.com/office/powerpoint/2010/main" val="181467708"/>
              </p:ext>
            </p:extLst>
          </p:nvPr>
        </p:nvGraphicFramePr>
        <p:xfrm>
          <a:off x="65872" y="1495241"/>
          <a:ext cx="4439905" cy="4763515"/>
        </p:xfrm>
        <a:graphic>
          <a:graphicData uri="http://schemas.openxmlformats.org/drawingml/2006/chart">
            <c:chart xmlns:c="http://schemas.openxmlformats.org/drawingml/2006/chart" xmlns:r="http://schemas.openxmlformats.org/officeDocument/2006/relationships" r:id="rId3"/>
          </a:graphicData>
        </a:graphic>
      </p:graphicFrame>
      <p:sp>
        <p:nvSpPr>
          <p:cNvPr id="9" name="Google Shape;554;p52">
            <a:extLst>
              <a:ext uri="{FF2B5EF4-FFF2-40B4-BE49-F238E27FC236}">
                <a16:creationId xmlns:a16="http://schemas.microsoft.com/office/drawing/2014/main" id="{59A45DC8-C252-41E7-A50B-0F54B9CB0DA3}"/>
              </a:ext>
            </a:extLst>
          </p:cNvPr>
          <p:cNvSpPr txBox="1"/>
          <p:nvPr/>
        </p:nvSpPr>
        <p:spPr>
          <a:xfrm>
            <a:off x="8842248" y="1204717"/>
            <a:ext cx="3219872" cy="3740982"/>
          </a:xfrm>
          <a:prstGeom prst="rect">
            <a:avLst/>
          </a:prstGeom>
          <a:noFill/>
          <a:ln>
            <a:noFill/>
          </a:ln>
        </p:spPr>
        <p:txBody>
          <a:bodyPr spcFirstLastPara="1" wrap="square" lIns="0" tIns="0" rIns="0" bIns="0" anchor="t" anchorCtr="0">
            <a:noAutofit/>
          </a:bodyPr>
          <a:lstStyle/>
          <a:p>
            <a:pPr marL="285750" indent="-285750">
              <a:buClrTx/>
              <a:buSzPts val="1500"/>
              <a:buFont typeface="Arial" panose="020B0604020202020204" pitchFamily="34" charset="0"/>
              <a:buChar char="•"/>
            </a:pPr>
            <a:endParaRPr lang="en-GB" sz="1300">
              <a:solidFill>
                <a:schemeClr val="tx1"/>
              </a:solidFill>
              <a:latin typeface="+mj-lt"/>
              <a:cs typeface="Calibri Light" panose="020F0302020204030204" pitchFamily="34" charset="0"/>
            </a:endParaRPr>
          </a:p>
          <a:p>
            <a:pPr marL="285750" indent="-285750">
              <a:buClrTx/>
              <a:buSzPts val="1500"/>
              <a:buFont typeface="Arial" panose="020B0604020202020204" pitchFamily="34" charset="0"/>
              <a:buChar char="•"/>
            </a:pPr>
            <a:r>
              <a:rPr lang="en-GB" sz="1300">
                <a:solidFill>
                  <a:schemeClr val="tx1"/>
                </a:solidFill>
                <a:latin typeface="+mj-lt"/>
                <a:cs typeface="Calibri Light" panose="020F0302020204030204" pitchFamily="34" charset="0"/>
              </a:rPr>
              <a:t>The Loyalty performance score for Ethnic minorities is 5.18 (out of -10 to +10) compared to 2.75 for White/ White British Consumers</a:t>
            </a:r>
          </a:p>
          <a:p>
            <a:pPr>
              <a:buClrTx/>
              <a:buSzPts val="1500"/>
            </a:pPr>
            <a:r>
              <a:rPr lang="en-GB" sz="1300">
                <a:solidFill>
                  <a:schemeClr val="tx1"/>
                </a:solidFill>
                <a:latin typeface="+mj-lt"/>
                <a:cs typeface="Calibri Light" panose="020F0302020204030204" pitchFamily="34" charset="0"/>
              </a:rPr>
              <a:t> </a:t>
            </a:r>
          </a:p>
          <a:p>
            <a:pPr marL="285750" indent="-285750">
              <a:buClrTx/>
              <a:buSzPts val="1500"/>
              <a:buFont typeface="Arial" panose="020B0604020202020204" pitchFamily="34" charset="0"/>
              <a:buChar char="•"/>
            </a:pPr>
            <a:r>
              <a:rPr lang="en-GB" sz="1300">
                <a:solidFill>
                  <a:schemeClr val="tx1"/>
                </a:solidFill>
                <a:latin typeface="+mj-lt"/>
                <a:cs typeface="Calibri Light" panose="020F0302020204030204" pitchFamily="34" charset="0"/>
              </a:rPr>
              <a:t>The sample of Ethnic minority respondents who have made a claim in the past 12 months is too small to analyse in depth.  Therefore, the biggest opportunities to increase trust amongst this population is to improve performance with the Confidence, Ease and Protection themes</a:t>
            </a:r>
          </a:p>
          <a:p>
            <a:pPr marL="285750" indent="-285750">
              <a:buClrTx/>
              <a:buSzPts val="1500"/>
              <a:buFont typeface="Arial" panose="020B0604020202020204" pitchFamily="34" charset="0"/>
              <a:buChar char="•"/>
            </a:pPr>
            <a:endParaRPr lang="en-GB" sz="1300">
              <a:solidFill>
                <a:schemeClr val="tx1"/>
              </a:solidFill>
              <a:latin typeface="+mj-lt"/>
              <a:cs typeface="Calibri Light" panose="020F0302020204030204" pitchFamily="34" charset="0"/>
            </a:endParaRPr>
          </a:p>
          <a:p>
            <a:pPr marL="285750" indent="-285750">
              <a:buClrTx/>
              <a:buSzPts val="1500"/>
              <a:buFont typeface="Arial" panose="020B0604020202020204" pitchFamily="34" charset="0"/>
              <a:buChar char="•"/>
            </a:pPr>
            <a:r>
              <a:rPr lang="en-GB" sz="1300">
                <a:solidFill>
                  <a:schemeClr val="tx1"/>
                </a:solidFill>
                <a:latin typeface="+mj-lt"/>
                <a:cs typeface="Calibri Light" panose="020F0302020204030204" pitchFamily="34" charset="0"/>
              </a:rPr>
              <a:t>The opportunity score for Confidence and Ease has increased by 0.97 and 1.02 points respectively amongst Ethnic minorities compared to the previous wave</a:t>
            </a:r>
          </a:p>
          <a:p>
            <a:pPr marL="285750" indent="-285750">
              <a:buClrTx/>
              <a:buSzPts val="1500"/>
              <a:buFont typeface="Arial" panose="020B0604020202020204" pitchFamily="34" charset="0"/>
              <a:buChar char="•"/>
            </a:pPr>
            <a:endParaRPr lang="en-GB" sz="1300">
              <a:solidFill>
                <a:schemeClr val="tx1"/>
              </a:solidFill>
              <a:latin typeface="+mj-lt"/>
              <a:cs typeface="Calibri Light" panose="020F0302020204030204" pitchFamily="34" charset="0"/>
            </a:endParaRPr>
          </a:p>
          <a:p>
            <a:pPr marL="285750" indent="-285750">
              <a:buClrTx/>
              <a:buSzPts val="1500"/>
              <a:buFont typeface="Arial" panose="020B0604020202020204" pitchFamily="34" charset="0"/>
              <a:buChar char="•"/>
            </a:pPr>
            <a:r>
              <a:rPr lang="en-GB" sz="1300">
                <a:solidFill>
                  <a:schemeClr val="tx1"/>
                </a:solidFill>
                <a:latin typeface="+mj-lt"/>
                <a:cs typeface="Calibri Light" panose="020F0302020204030204" pitchFamily="34" charset="0"/>
              </a:rPr>
              <a:t>Ensuring Ethnic minority Consumers know what a policy covers and excludes would help to increase their trust.</a:t>
            </a:r>
          </a:p>
        </p:txBody>
      </p:sp>
      <p:graphicFrame>
        <p:nvGraphicFramePr>
          <p:cNvPr id="18" name="Chart 17"/>
          <p:cNvGraphicFramePr/>
          <p:nvPr>
            <p:extLst>
              <p:ext uri="{D42A27DB-BD31-4B8C-83A1-F6EECF244321}">
                <p14:modId xmlns:p14="http://schemas.microsoft.com/office/powerpoint/2010/main" val="3658129412"/>
              </p:ext>
            </p:extLst>
          </p:nvPr>
        </p:nvGraphicFramePr>
        <p:xfrm>
          <a:off x="4505777" y="1459030"/>
          <a:ext cx="4445571" cy="4738750"/>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10">
            <a:extLst>
              <a:ext uri="{FF2B5EF4-FFF2-40B4-BE49-F238E27FC236}">
                <a16:creationId xmlns:a16="http://schemas.microsoft.com/office/drawing/2014/main" id="{B73DA2D3-1F24-4072-A3F4-302FFAFE196E}"/>
              </a:ext>
            </a:extLst>
          </p:cNvPr>
          <p:cNvSpPr txBox="1"/>
          <p:nvPr/>
        </p:nvSpPr>
        <p:spPr>
          <a:xfrm>
            <a:off x="452839" y="591209"/>
            <a:ext cx="11469677" cy="784830"/>
          </a:xfrm>
          <a:prstGeom prst="rect">
            <a:avLst/>
          </a:prstGeom>
          <a:noFill/>
        </p:spPr>
        <p:txBody>
          <a:bodyPr wrap="square">
            <a:spAutoFit/>
          </a:bodyPr>
          <a:lstStyle/>
          <a:p>
            <a:r>
              <a:rPr lang="en-GB" sz="1500">
                <a:solidFill>
                  <a:srgbClr val="008265"/>
                </a:solidFill>
                <a:latin typeface="+mj-lt"/>
                <a:cs typeface="Calibri Light" panose="020F0302020204030204" pitchFamily="34" charset="0"/>
              </a:rPr>
              <a:t>White/ White British Consumers wish to be rewarded with discounts for their Loyalty, consistent with previous waves of the Trust Index.  However, Consumers from Ethnic minority groups place a lower importance on Loyalty and rate their current provider far better for performance across the Loyalty theme</a:t>
            </a:r>
          </a:p>
        </p:txBody>
      </p:sp>
    </p:spTree>
    <p:extLst>
      <p:ext uri="{BB962C8B-B14F-4D97-AF65-F5344CB8AC3E}">
        <p14:creationId xmlns:p14="http://schemas.microsoft.com/office/powerpoint/2010/main" val="32927475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49" name="Google Shape;554;p52">
            <a:extLst>
              <a:ext uri="{FF2B5EF4-FFF2-40B4-BE49-F238E27FC236}">
                <a16:creationId xmlns:a16="http://schemas.microsoft.com/office/drawing/2014/main" id="{59A45DC8-C252-41E7-A50B-0F54B9CB0DA3}"/>
              </a:ext>
            </a:extLst>
          </p:cNvPr>
          <p:cNvSpPr txBox="1"/>
          <p:nvPr/>
        </p:nvSpPr>
        <p:spPr>
          <a:xfrm>
            <a:off x="6485709" y="1663166"/>
            <a:ext cx="5262154" cy="3970629"/>
          </a:xfrm>
          <a:prstGeom prst="rect">
            <a:avLst/>
          </a:prstGeom>
          <a:noFill/>
          <a:ln>
            <a:noFill/>
          </a:ln>
        </p:spPr>
        <p:txBody>
          <a:bodyPr spcFirstLastPara="1" wrap="square" lIns="0" tIns="0" rIns="0" bIns="0" anchor="t" anchorCtr="0">
            <a:noAutofit/>
          </a:bodyPr>
          <a:lstStyle/>
          <a:p>
            <a:pPr marL="171450" indent="-171450">
              <a:buClr>
                <a:schemeClr val="tx1"/>
              </a:buClr>
              <a:buSzPts val="1500"/>
              <a:buFont typeface="Arial" panose="020B0604020202020204" pitchFamily="34" charset="0"/>
              <a:buChar char="•"/>
            </a:pPr>
            <a:r>
              <a:rPr lang="en-GB" sz="1200">
                <a:solidFill>
                  <a:schemeClr val="tx1"/>
                </a:solidFill>
                <a:latin typeface="+mj-lt"/>
                <a:cs typeface="Calibri Light" panose="020F0302020204030204" pitchFamily="34" charset="0"/>
              </a:rPr>
              <a:t>55+ year olds also have significantly higher than average Loyalty opportunity scores for their premium not increasing as they are no longer a new customer (14.96) and loyalty being taken into account at renewal and following a claim (14.51)  </a:t>
            </a:r>
          </a:p>
          <a:p>
            <a:pPr marL="171450" indent="-171450">
              <a:buClr>
                <a:schemeClr val="tx1"/>
              </a:buClr>
              <a:buSzPts val="1500"/>
              <a:buFont typeface="Arial" panose="020B0604020202020204" pitchFamily="34" charset="0"/>
              <a:buChar char="•"/>
            </a:pPr>
            <a:endParaRPr lang="en-GB" sz="1200">
              <a:solidFill>
                <a:schemeClr val="tx1"/>
              </a:solidFill>
              <a:latin typeface="+mj-lt"/>
              <a:cs typeface="Calibri Light" panose="020F0302020204030204" pitchFamily="34" charset="0"/>
            </a:endParaRPr>
          </a:p>
          <a:p>
            <a:pPr marL="171450" indent="-171450">
              <a:buClr>
                <a:schemeClr val="tx1"/>
              </a:buClr>
              <a:buSzPts val="1500"/>
              <a:buFont typeface="Arial" panose="020B0604020202020204" pitchFamily="34" charset="0"/>
              <a:buChar char="•"/>
            </a:pPr>
            <a:r>
              <a:rPr lang="en-GB" sz="1200">
                <a:solidFill>
                  <a:schemeClr val="tx1"/>
                </a:solidFill>
                <a:latin typeface="+mj-lt"/>
                <a:cs typeface="Calibri Light" panose="020F0302020204030204" pitchFamily="34" charset="0"/>
              </a:rPr>
              <a:t>35–54-year-olds place score current performance low for Loyalty measures and have high opportunity scores, although not as high as the older age group.  The claims themes are also highly important for this age group</a:t>
            </a:r>
          </a:p>
          <a:p>
            <a:pPr marL="171450" indent="-171450">
              <a:buClr>
                <a:schemeClr val="tx1"/>
              </a:buClr>
              <a:buSzPts val="1500"/>
              <a:buFont typeface="Arial" panose="020B0604020202020204" pitchFamily="34" charset="0"/>
              <a:buChar char="•"/>
            </a:pPr>
            <a:endParaRPr lang="en-GB" sz="1200">
              <a:solidFill>
                <a:schemeClr val="tx1"/>
              </a:solidFill>
              <a:latin typeface="+mj-lt"/>
              <a:cs typeface="Calibri Light" panose="020F0302020204030204" pitchFamily="34" charset="0"/>
            </a:endParaRPr>
          </a:p>
          <a:p>
            <a:pPr marL="171450" indent="-171450">
              <a:buClr>
                <a:schemeClr val="tx1"/>
              </a:buClr>
              <a:buSzPts val="1500"/>
              <a:buFont typeface="Arial" panose="020B0604020202020204" pitchFamily="34" charset="0"/>
              <a:buChar char="•"/>
            </a:pPr>
            <a:r>
              <a:rPr lang="en-GB" sz="1200">
                <a:solidFill>
                  <a:schemeClr val="tx1"/>
                </a:solidFill>
                <a:latin typeface="+mj-lt"/>
                <a:cs typeface="Calibri Light" panose="020F0302020204030204" pitchFamily="34" charset="0"/>
              </a:rPr>
              <a:t>They want to have a choice of how claims are settled and to not have to prove a claim is genuine with lots of receipts or pictures.  They view the performance of their current providers as better than average, however if performance was to fall this could become a driver of distrust amongst 35–54-year-olds</a:t>
            </a:r>
          </a:p>
          <a:p>
            <a:pPr marL="171450" indent="-171450">
              <a:buClr>
                <a:schemeClr val="tx1"/>
              </a:buClr>
              <a:buSzPts val="1500"/>
              <a:buFont typeface="Arial" panose="020B0604020202020204" pitchFamily="34" charset="0"/>
              <a:buChar char="•"/>
            </a:pPr>
            <a:endParaRPr lang="en-GB" sz="1200">
              <a:solidFill>
                <a:schemeClr val="tx1"/>
              </a:solidFill>
              <a:latin typeface="+mj-lt"/>
              <a:cs typeface="Calibri Light" panose="020F0302020204030204" pitchFamily="34" charset="0"/>
            </a:endParaRPr>
          </a:p>
          <a:p>
            <a:pPr marL="171450" indent="-171450">
              <a:buClr>
                <a:schemeClr val="tx1"/>
              </a:buClr>
              <a:buSzPts val="1500"/>
              <a:buFont typeface="Arial" panose="020B0604020202020204" pitchFamily="34" charset="0"/>
              <a:buChar char="•"/>
            </a:pPr>
            <a:r>
              <a:rPr lang="en-GB" sz="1200">
                <a:solidFill>
                  <a:schemeClr val="tx1"/>
                </a:solidFill>
                <a:latin typeface="+mj-lt"/>
                <a:cs typeface="Calibri Light" panose="020F0302020204030204" pitchFamily="34" charset="0"/>
              </a:rPr>
              <a:t>The 18-34 age group continue to have lower opportunity scores than average meaning the opportunity to trust levels is not as pressing as it is for older consumers.  The difference between importance and performance ratings at this age level is just not as pronounced as it is with older consumers</a:t>
            </a:r>
          </a:p>
          <a:p>
            <a:pPr marL="171450" indent="-171450">
              <a:buClr>
                <a:schemeClr val="tx1"/>
              </a:buClr>
              <a:buSzPts val="1500"/>
              <a:buFont typeface="Arial" panose="020B0604020202020204" pitchFamily="34" charset="0"/>
              <a:buChar char="•"/>
            </a:pPr>
            <a:endParaRPr lang="en-GB" sz="1200">
              <a:solidFill>
                <a:schemeClr val="tx1"/>
              </a:solidFill>
              <a:latin typeface="+mj-lt"/>
              <a:cs typeface="Calibri Light" panose="020F0302020204030204" pitchFamily="34" charset="0"/>
            </a:endParaRPr>
          </a:p>
          <a:p>
            <a:pPr marL="171450" indent="-171450">
              <a:buClr>
                <a:schemeClr val="tx1"/>
              </a:buClr>
              <a:buSzPts val="1500"/>
              <a:buFont typeface="Arial" panose="020B0604020202020204" pitchFamily="34" charset="0"/>
              <a:buChar char="•"/>
            </a:pPr>
            <a:r>
              <a:rPr lang="en-GB" sz="1200">
                <a:solidFill>
                  <a:schemeClr val="tx1"/>
                </a:solidFill>
                <a:latin typeface="+mj-lt"/>
                <a:cs typeface="Calibri Light" panose="020F0302020204030204" pitchFamily="34" charset="0"/>
              </a:rPr>
              <a:t>Consistent with older age groups, the Loyalty opportunity score is highest amongst 18–34-year-olds, so if the insurance industry was to improve how it rewards Loyalty, trust could increase across Consumers, regardless of age</a:t>
            </a:r>
          </a:p>
          <a:p>
            <a:pPr marL="171450" indent="-171450">
              <a:buClr>
                <a:schemeClr val="tx1"/>
              </a:buClr>
              <a:buSzPts val="1500"/>
              <a:buFont typeface="Arial" panose="020B0604020202020204" pitchFamily="34" charset="0"/>
              <a:buChar char="•"/>
            </a:pPr>
            <a:endParaRPr lang="en-GB" sz="1200">
              <a:solidFill>
                <a:schemeClr val="tx1"/>
              </a:solidFill>
              <a:latin typeface="+mj-lt"/>
              <a:cs typeface="Calibri Light" panose="020F0302020204030204" pitchFamily="34" charset="0"/>
            </a:endParaRPr>
          </a:p>
        </p:txBody>
      </p:sp>
      <p:sp>
        <p:nvSpPr>
          <p:cNvPr id="10" name="Google Shape;281;p26">
            <a:extLst>
              <a:ext uri="{FF2B5EF4-FFF2-40B4-BE49-F238E27FC236}">
                <a16:creationId xmlns:a16="http://schemas.microsoft.com/office/drawing/2014/main" id="{6BA30E1E-56C4-493B-8992-B93B1A6F3097}"/>
              </a:ext>
            </a:extLst>
          </p:cNvPr>
          <p:cNvSpPr txBox="1"/>
          <p:nvPr/>
        </p:nvSpPr>
        <p:spPr>
          <a:xfrm>
            <a:off x="0" y="6527166"/>
            <a:ext cx="9374547" cy="330834"/>
          </a:xfrm>
          <a:prstGeom prst="rect">
            <a:avLst/>
          </a:prstGeom>
          <a:noFill/>
          <a:ln>
            <a:noFill/>
          </a:ln>
        </p:spPr>
        <p:txBody>
          <a:bodyPr spcFirstLastPara="1" wrap="square" lIns="91425" tIns="45700" rIns="91425" bIns="45700" anchor="t" anchorCtr="0">
            <a:noAutofit/>
          </a:bodyPr>
          <a:lstStyle/>
          <a:p>
            <a:r>
              <a:rPr lang="en-GB" sz="800">
                <a:latin typeface="Arial" panose="020B0604020202020204" pitchFamily="34" charset="0"/>
                <a:ea typeface="Corbel"/>
                <a:cs typeface="Arial" panose="020B0604020202020204" pitchFamily="34" charset="0"/>
                <a:sym typeface="Corbel"/>
              </a:rPr>
              <a:t>Base: </a:t>
            </a:r>
            <a:r>
              <a:rPr lang="en-GB" sz="800">
                <a:solidFill>
                  <a:schemeClr val="tx1"/>
                </a:solidFill>
                <a:latin typeface="Arial" panose="020B0604020202020204" pitchFamily="34" charset="0"/>
                <a:ea typeface="Corbel"/>
                <a:cs typeface="Arial" panose="020B0604020202020204" pitchFamily="34" charset="0"/>
                <a:sym typeface="Corbel"/>
              </a:rPr>
              <a:t>Sept 2023 &amp; March 2024 data. </a:t>
            </a:r>
            <a:r>
              <a:rPr lang="en-GB" sz="800">
                <a:latin typeface="Arial" panose="020B0604020202020204" pitchFamily="34" charset="0"/>
                <a:ea typeface="Corbel"/>
                <a:cs typeface="Arial" panose="020B0604020202020204" pitchFamily="34" charset="0"/>
                <a:sym typeface="Corbel"/>
              </a:rPr>
              <a:t>All consumers who hold at least one (motor, travel, buildings and/or contents) insurance policy / who have claimed on at least one insurance policy in the last 12 months: 18-34 n=282/94, 35-54 n=336/60, 55 or older n=382/17*   *low base indicative only</a:t>
            </a:r>
            <a:endParaRPr lang="en-GB" sz="800">
              <a:latin typeface="Arial" panose="020B0604020202020204" pitchFamily="34" charset="0"/>
              <a:cs typeface="Arial" panose="020B0604020202020204" pitchFamily="34" charset="0"/>
            </a:endParaRPr>
          </a:p>
        </p:txBody>
      </p:sp>
      <p:sp>
        <p:nvSpPr>
          <p:cNvPr id="3" name="TextBox 2"/>
          <p:cNvSpPr txBox="1"/>
          <p:nvPr/>
        </p:nvSpPr>
        <p:spPr>
          <a:xfrm>
            <a:off x="422143" y="289187"/>
            <a:ext cx="11227990" cy="400110"/>
          </a:xfrm>
          <a:prstGeom prst="rect">
            <a:avLst/>
          </a:prstGeom>
          <a:noFill/>
        </p:spPr>
        <p:txBody>
          <a:bodyPr wrap="square" rtlCol="0">
            <a:spAutoFit/>
          </a:bodyPr>
          <a:lstStyle/>
          <a:p>
            <a:r>
              <a:rPr lang="en-GB" sz="2000" b="1">
                <a:solidFill>
                  <a:schemeClr val="bg2"/>
                </a:solidFill>
                <a:latin typeface="Rockwell" panose="02060603020205020403" pitchFamily="18" charset="0"/>
                <a:cs typeface="Calibri Light" panose="020F0302020204030204" pitchFamily="34" charset="0"/>
              </a:rPr>
              <a:t>Consumers Opportunity themes by age - wave 13&amp;14</a:t>
            </a:r>
          </a:p>
        </p:txBody>
      </p:sp>
      <p:sp>
        <p:nvSpPr>
          <p:cNvPr id="5" name="TextBox 4"/>
          <p:cNvSpPr txBox="1"/>
          <p:nvPr/>
        </p:nvSpPr>
        <p:spPr>
          <a:xfrm>
            <a:off x="548256" y="5533002"/>
            <a:ext cx="5446144" cy="553998"/>
          </a:xfrm>
          <a:prstGeom prst="rect">
            <a:avLst/>
          </a:prstGeom>
          <a:noFill/>
        </p:spPr>
        <p:txBody>
          <a:bodyPr wrap="square" rtlCol="0">
            <a:spAutoFit/>
          </a:bodyPr>
          <a:lstStyle/>
          <a:p>
            <a:r>
              <a:rPr lang="en-GB" sz="1000">
                <a:solidFill>
                  <a:schemeClr val="tx1"/>
                </a:solidFill>
                <a:latin typeface="+mj-lt"/>
                <a:cs typeface="Calibri Light" panose="020F0302020204030204" pitchFamily="34" charset="0"/>
              </a:rPr>
              <a:t>Table is showing opportunity scores by age range, relative to all respondents’ average scores</a:t>
            </a:r>
          </a:p>
          <a:p>
            <a:endParaRPr lang="en-GB" sz="1000">
              <a:solidFill>
                <a:schemeClr val="tx1"/>
              </a:solidFill>
              <a:latin typeface="+mj-lt"/>
              <a:cs typeface="Calibri Light" panose="020F0302020204030204" pitchFamily="34" charset="0"/>
            </a:endParaRPr>
          </a:p>
          <a:p>
            <a:endParaRPr lang="en-GB" sz="1000">
              <a:solidFill>
                <a:schemeClr val="tx1"/>
              </a:solidFill>
              <a:latin typeface="+mj-lt"/>
              <a:cs typeface="Calibri Light" panose="020F0302020204030204"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4215066001"/>
              </p:ext>
            </p:extLst>
          </p:nvPr>
        </p:nvGraphicFramePr>
        <p:xfrm>
          <a:off x="1116988" y="2028926"/>
          <a:ext cx="4308679" cy="2800147"/>
        </p:xfrm>
        <a:graphic>
          <a:graphicData uri="http://schemas.openxmlformats.org/drawingml/2006/table">
            <a:tbl>
              <a:tblPr/>
              <a:tblGrid>
                <a:gridCol w="1106681">
                  <a:extLst>
                    <a:ext uri="{9D8B030D-6E8A-4147-A177-3AD203B41FA5}">
                      <a16:colId xmlns:a16="http://schemas.microsoft.com/office/drawing/2014/main" val="20000"/>
                    </a:ext>
                  </a:extLst>
                </a:gridCol>
                <a:gridCol w="1077170">
                  <a:extLst>
                    <a:ext uri="{9D8B030D-6E8A-4147-A177-3AD203B41FA5}">
                      <a16:colId xmlns:a16="http://schemas.microsoft.com/office/drawing/2014/main" val="20001"/>
                    </a:ext>
                  </a:extLst>
                </a:gridCol>
                <a:gridCol w="708276">
                  <a:extLst>
                    <a:ext uri="{9D8B030D-6E8A-4147-A177-3AD203B41FA5}">
                      <a16:colId xmlns:a16="http://schemas.microsoft.com/office/drawing/2014/main" val="20002"/>
                    </a:ext>
                  </a:extLst>
                </a:gridCol>
                <a:gridCol w="708276">
                  <a:extLst>
                    <a:ext uri="{9D8B030D-6E8A-4147-A177-3AD203B41FA5}">
                      <a16:colId xmlns:a16="http://schemas.microsoft.com/office/drawing/2014/main" val="20003"/>
                    </a:ext>
                  </a:extLst>
                </a:gridCol>
                <a:gridCol w="708276">
                  <a:extLst>
                    <a:ext uri="{9D8B030D-6E8A-4147-A177-3AD203B41FA5}">
                      <a16:colId xmlns:a16="http://schemas.microsoft.com/office/drawing/2014/main" val="20004"/>
                    </a:ext>
                  </a:extLst>
                </a:gridCol>
              </a:tblGrid>
              <a:tr h="291834">
                <a:tc>
                  <a:txBody>
                    <a:bodyPr/>
                    <a:lstStyle/>
                    <a:p>
                      <a:pPr algn="l" fontAlgn="b"/>
                      <a:endParaRPr lang="en-GB" sz="1200" b="0" i="0" u="none" strike="noStrike">
                        <a:solidFill>
                          <a:srgbClr val="000000"/>
                        </a:solidFill>
                        <a:effectLst/>
                        <a:latin typeface="+mj-lt"/>
                      </a:endParaRPr>
                    </a:p>
                  </a:txBody>
                  <a:tcPr marL="6350" marR="6350" marT="6350" marB="0" anchor="b">
                    <a:lnL>
                      <a:noFill/>
                    </a:lnL>
                    <a:lnR w="12700" cap="flat" cmpd="sng" algn="ctr">
                      <a:solidFill>
                        <a:srgbClr val="FFFFFF"/>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rtl="0" fontAlgn="b"/>
                      <a:r>
                        <a:rPr lang="en-GB" sz="1200" b="1" i="0" u="none" strike="noStrike">
                          <a:solidFill>
                            <a:srgbClr val="FFFFFF"/>
                          </a:solidFill>
                          <a:effectLst/>
                          <a:latin typeface="+mj-lt"/>
                        </a:rPr>
                        <a:t>All respondents</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265"/>
                    </a:solidFill>
                  </a:tcPr>
                </a:tc>
                <a:tc>
                  <a:txBody>
                    <a:bodyPr/>
                    <a:lstStyle/>
                    <a:p>
                      <a:pPr algn="ctr" rtl="0" fontAlgn="b"/>
                      <a:r>
                        <a:rPr lang="en-GB" sz="1200" b="1" i="0" u="none" strike="noStrike">
                          <a:solidFill>
                            <a:srgbClr val="FFFFFF"/>
                          </a:solidFill>
                          <a:effectLst/>
                          <a:latin typeface="+mj-lt"/>
                        </a:rPr>
                        <a:t>18-34 years</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265"/>
                    </a:solidFill>
                  </a:tcPr>
                </a:tc>
                <a:tc>
                  <a:txBody>
                    <a:bodyPr/>
                    <a:lstStyle/>
                    <a:p>
                      <a:pPr algn="ctr" rtl="0" fontAlgn="b"/>
                      <a:r>
                        <a:rPr lang="en-GB" sz="1200" b="1" i="0" u="none" strike="noStrike">
                          <a:solidFill>
                            <a:srgbClr val="FFFFFF"/>
                          </a:solidFill>
                          <a:effectLst/>
                          <a:latin typeface="+mj-lt"/>
                        </a:rPr>
                        <a:t>35-54 years</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265"/>
                    </a:solidFill>
                  </a:tcPr>
                </a:tc>
                <a:tc>
                  <a:txBody>
                    <a:bodyPr/>
                    <a:lstStyle/>
                    <a:p>
                      <a:pPr algn="ctr" rtl="0" fontAlgn="b"/>
                      <a:r>
                        <a:rPr lang="en-GB" sz="1200" b="1" i="0" u="none" strike="noStrike">
                          <a:solidFill>
                            <a:srgbClr val="FFFFFF"/>
                          </a:solidFill>
                          <a:effectLst/>
                          <a:latin typeface="+mj-lt"/>
                        </a:rPr>
                        <a:t>55 or older</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265"/>
                    </a:solidFill>
                  </a:tcPr>
                </a:tc>
                <a:extLst>
                  <a:ext uri="{0D108BD9-81ED-4DB2-BD59-A6C34878D82A}">
                    <a16:rowId xmlns:a16="http://schemas.microsoft.com/office/drawing/2014/main" val="10000"/>
                  </a:ext>
                </a:extLst>
              </a:tr>
              <a:tr h="260404">
                <a:tc>
                  <a:txBody>
                    <a:bodyPr/>
                    <a:lstStyle/>
                    <a:p>
                      <a:pPr marR="0" algn="ctr" rtl="0" fontAlgn="ctr">
                        <a:lnSpc>
                          <a:spcPct val="100000"/>
                        </a:lnSpc>
                        <a:spcBef>
                          <a:spcPts val="0"/>
                        </a:spcBef>
                        <a:spcAft>
                          <a:spcPts val="0"/>
                        </a:spcAft>
                        <a:buClr>
                          <a:srgbClr val="000000"/>
                        </a:buClr>
                        <a:buFont typeface="Arial"/>
                      </a:pPr>
                      <a:r>
                        <a:rPr lang="en-GB" sz="1100" b="1" i="0" u="none" strike="noStrike" cap="none">
                          <a:solidFill>
                            <a:srgbClr val="000000"/>
                          </a:solidFill>
                          <a:effectLst/>
                          <a:latin typeface="Arial" panose="020B0604020202020204" pitchFamily="34" charset="0"/>
                          <a:ea typeface="+mn-ea"/>
                          <a:cs typeface="Arial" panose="020B0604020202020204" pitchFamily="34" charset="0"/>
                          <a:sym typeface="Arial"/>
                        </a:rPr>
                        <a:t>Loyalty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algn="ctr" rtl="0" fontAlgn="ctr">
                        <a:lnSpc>
                          <a:spcPct val="100000"/>
                        </a:lnSpc>
                        <a:spcBef>
                          <a:spcPts val="0"/>
                        </a:spcBef>
                        <a:spcAft>
                          <a:spcPts val="0"/>
                        </a:spcAft>
                        <a:buClr>
                          <a:srgbClr val="000000"/>
                        </a:buClr>
                        <a:buFont typeface="Arial"/>
                      </a:pPr>
                      <a:r>
                        <a:rPr lang="en-GB" sz="1100" b="1" i="0" u="none" strike="noStrike" cap="none">
                          <a:solidFill>
                            <a:srgbClr val="000000"/>
                          </a:solidFill>
                          <a:effectLst/>
                          <a:latin typeface="Arial" panose="020B0604020202020204" pitchFamily="34" charset="0"/>
                          <a:ea typeface="+mn-ea"/>
                          <a:cs typeface="Arial" panose="020B0604020202020204" pitchFamily="34" charset="0"/>
                          <a:sym typeface="Arial"/>
                        </a:rPr>
                        <a:t>10.59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8.22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10.64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12.41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0001"/>
                  </a:ext>
                </a:extLst>
              </a:tr>
              <a:tr h="260404">
                <a:tc>
                  <a:txBody>
                    <a:bodyPr/>
                    <a:lstStyle/>
                    <a:p>
                      <a:pPr marR="0" algn="ctr" rtl="0" fontAlgn="ctr">
                        <a:lnSpc>
                          <a:spcPct val="100000"/>
                        </a:lnSpc>
                        <a:spcBef>
                          <a:spcPts val="0"/>
                        </a:spcBef>
                        <a:spcAft>
                          <a:spcPts val="0"/>
                        </a:spcAft>
                        <a:buClr>
                          <a:srgbClr val="000000"/>
                        </a:buClr>
                        <a:buFont typeface="Arial"/>
                      </a:pPr>
                      <a:r>
                        <a:rPr lang="en-GB" sz="1100" b="1" i="0" u="none" strike="noStrike" cap="none">
                          <a:solidFill>
                            <a:srgbClr val="000000"/>
                          </a:solidFill>
                          <a:effectLst/>
                          <a:latin typeface="Arial" panose="020B0604020202020204" pitchFamily="34" charset="0"/>
                          <a:ea typeface="+mn-ea"/>
                          <a:cs typeface="Arial" panose="020B0604020202020204" pitchFamily="34" charset="0"/>
                          <a:sym typeface="Arial"/>
                        </a:rPr>
                        <a:t>Confidence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algn="ctr" rtl="0" fontAlgn="ctr">
                        <a:lnSpc>
                          <a:spcPct val="100000"/>
                        </a:lnSpc>
                        <a:spcBef>
                          <a:spcPts val="0"/>
                        </a:spcBef>
                        <a:spcAft>
                          <a:spcPts val="0"/>
                        </a:spcAft>
                        <a:buClr>
                          <a:srgbClr val="000000"/>
                        </a:buClr>
                        <a:buFont typeface="Arial"/>
                      </a:pPr>
                      <a:r>
                        <a:rPr lang="en-GB" sz="1100" b="1" i="0" u="none" strike="noStrike" cap="none">
                          <a:solidFill>
                            <a:srgbClr val="000000"/>
                          </a:solidFill>
                          <a:effectLst/>
                          <a:latin typeface="Arial" panose="020B0604020202020204" pitchFamily="34" charset="0"/>
                          <a:ea typeface="+mn-ea"/>
                          <a:cs typeface="Arial" panose="020B0604020202020204" pitchFamily="34" charset="0"/>
                          <a:sym typeface="Arial"/>
                        </a:rPr>
                        <a:t>8.44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6.93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8.68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9.37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0002"/>
                  </a:ext>
                </a:extLst>
              </a:tr>
              <a:tr h="260404">
                <a:tc>
                  <a:txBody>
                    <a:bodyPr/>
                    <a:lstStyle/>
                    <a:p>
                      <a:pPr marR="0" algn="ctr" rtl="0" fontAlgn="ctr">
                        <a:lnSpc>
                          <a:spcPct val="100000"/>
                        </a:lnSpc>
                        <a:spcBef>
                          <a:spcPts val="0"/>
                        </a:spcBef>
                        <a:spcAft>
                          <a:spcPts val="0"/>
                        </a:spcAft>
                        <a:buClr>
                          <a:srgbClr val="000000"/>
                        </a:buClr>
                        <a:buFont typeface="Arial"/>
                      </a:pPr>
                      <a:r>
                        <a:rPr lang="en-GB" sz="1100" b="1" i="0" u="none" strike="noStrike" cap="none">
                          <a:solidFill>
                            <a:srgbClr val="000000"/>
                          </a:solidFill>
                          <a:effectLst/>
                          <a:latin typeface="Arial" panose="020B0604020202020204" pitchFamily="34" charset="0"/>
                          <a:ea typeface="+mn-ea"/>
                          <a:cs typeface="Arial" panose="020B0604020202020204" pitchFamily="34" charset="0"/>
                          <a:sym typeface="Arial"/>
                        </a:rPr>
                        <a:t>Respect (claims)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algn="ctr" rtl="0" fontAlgn="ctr">
                        <a:lnSpc>
                          <a:spcPct val="100000"/>
                        </a:lnSpc>
                        <a:spcBef>
                          <a:spcPts val="0"/>
                        </a:spcBef>
                        <a:spcAft>
                          <a:spcPts val="0"/>
                        </a:spcAft>
                        <a:buClr>
                          <a:srgbClr val="000000"/>
                        </a:buClr>
                        <a:buFont typeface="Arial"/>
                      </a:pPr>
                      <a:r>
                        <a:rPr lang="en-GB" sz="1100" b="1" i="0" u="none" strike="noStrike" cap="none">
                          <a:solidFill>
                            <a:srgbClr val="000000"/>
                          </a:solidFill>
                          <a:effectLst/>
                          <a:latin typeface="Arial" panose="020B0604020202020204" pitchFamily="34" charset="0"/>
                          <a:ea typeface="+mn-ea"/>
                          <a:cs typeface="Arial" panose="020B0604020202020204" pitchFamily="34" charset="0"/>
                          <a:sym typeface="Arial"/>
                        </a:rPr>
                        <a:t>8.05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6.72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9.11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11.57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3"/>
                  </a:ext>
                </a:extLst>
              </a:tr>
              <a:tr h="260404">
                <a:tc>
                  <a:txBody>
                    <a:bodyPr/>
                    <a:lstStyle/>
                    <a:p>
                      <a:pPr marR="0" algn="ctr" rtl="0" fontAlgn="ctr">
                        <a:lnSpc>
                          <a:spcPct val="100000"/>
                        </a:lnSpc>
                        <a:spcBef>
                          <a:spcPts val="0"/>
                        </a:spcBef>
                        <a:spcAft>
                          <a:spcPts val="0"/>
                        </a:spcAft>
                        <a:buClr>
                          <a:srgbClr val="000000"/>
                        </a:buClr>
                        <a:buFont typeface="Arial"/>
                      </a:pPr>
                      <a:r>
                        <a:rPr lang="en-GB" sz="1100" b="1" i="0" u="none" strike="noStrike" cap="none">
                          <a:solidFill>
                            <a:srgbClr val="000000"/>
                          </a:solidFill>
                          <a:effectLst/>
                          <a:latin typeface="Arial" panose="020B0604020202020204" pitchFamily="34" charset="0"/>
                          <a:ea typeface="+mn-ea"/>
                          <a:cs typeface="Arial" panose="020B0604020202020204" pitchFamily="34" charset="0"/>
                          <a:sym typeface="Arial"/>
                        </a:rPr>
                        <a:t>Speed (claims)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algn="ctr" rtl="0" fontAlgn="ctr">
                        <a:lnSpc>
                          <a:spcPct val="100000"/>
                        </a:lnSpc>
                        <a:spcBef>
                          <a:spcPts val="0"/>
                        </a:spcBef>
                        <a:spcAft>
                          <a:spcPts val="0"/>
                        </a:spcAft>
                        <a:buClr>
                          <a:srgbClr val="000000"/>
                        </a:buClr>
                        <a:buFont typeface="Arial"/>
                      </a:pPr>
                      <a:r>
                        <a:rPr lang="en-GB" sz="1100" b="1" i="0" u="none" strike="noStrike" cap="none">
                          <a:solidFill>
                            <a:srgbClr val="000000"/>
                          </a:solidFill>
                          <a:effectLst/>
                          <a:latin typeface="Arial" panose="020B0604020202020204" pitchFamily="34" charset="0"/>
                          <a:ea typeface="+mn-ea"/>
                          <a:cs typeface="Arial" panose="020B0604020202020204" pitchFamily="34" charset="0"/>
                          <a:sym typeface="Arial"/>
                        </a:rPr>
                        <a:t>7.71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6.31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9.08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10.69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4"/>
                  </a:ext>
                </a:extLst>
              </a:tr>
              <a:tr h="260404">
                <a:tc>
                  <a:txBody>
                    <a:bodyPr/>
                    <a:lstStyle/>
                    <a:p>
                      <a:pPr marR="0" algn="ctr" rtl="0" fontAlgn="ctr">
                        <a:lnSpc>
                          <a:spcPct val="100000"/>
                        </a:lnSpc>
                        <a:spcBef>
                          <a:spcPts val="0"/>
                        </a:spcBef>
                        <a:spcAft>
                          <a:spcPts val="0"/>
                        </a:spcAft>
                        <a:buClr>
                          <a:srgbClr val="000000"/>
                        </a:buClr>
                        <a:buFont typeface="Arial"/>
                      </a:pPr>
                      <a:r>
                        <a:rPr lang="en-GB" sz="1100" b="1" i="0" u="none" strike="noStrike" cap="none">
                          <a:solidFill>
                            <a:srgbClr val="000000"/>
                          </a:solidFill>
                          <a:effectLst/>
                          <a:latin typeface="Arial" panose="020B0604020202020204" pitchFamily="34" charset="0"/>
                          <a:ea typeface="+mn-ea"/>
                          <a:cs typeface="Arial" panose="020B0604020202020204" pitchFamily="34" charset="0"/>
                          <a:sym typeface="Arial"/>
                        </a:rPr>
                        <a:t>Ease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algn="ctr" rtl="0" fontAlgn="ctr">
                        <a:lnSpc>
                          <a:spcPct val="100000"/>
                        </a:lnSpc>
                        <a:spcBef>
                          <a:spcPts val="0"/>
                        </a:spcBef>
                        <a:spcAft>
                          <a:spcPts val="0"/>
                        </a:spcAft>
                        <a:buClr>
                          <a:srgbClr val="000000"/>
                        </a:buClr>
                        <a:buFont typeface="Arial"/>
                      </a:pPr>
                      <a:r>
                        <a:rPr lang="en-GB" sz="1100" b="1" i="0" u="none" strike="noStrike" cap="none">
                          <a:solidFill>
                            <a:srgbClr val="000000"/>
                          </a:solidFill>
                          <a:effectLst/>
                          <a:latin typeface="Arial" panose="020B0604020202020204" pitchFamily="34" charset="0"/>
                          <a:ea typeface="+mn-ea"/>
                          <a:cs typeface="Arial" panose="020B0604020202020204" pitchFamily="34" charset="0"/>
                          <a:sym typeface="Arial"/>
                        </a:rPr>
                        <a:t>7.35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7.95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10005"/>
                  </a:ext>
                </a:extLst>
              </a:tr>
              <a:tr h="260404">
                <a:tc>
                  <a:txBody>
                    <a:bodyPr/>
                    <a:lstStyle/>
                    <a:p>
                      <a:pPr marR="0" algn="ctr" rtl="0" fontAlgn="ctr">
                        <a:lnSpc>
                          <a:spcPct val="100000"/>
                        </a:lnSpc>
                        <a:spcBef>
                          <a:spcPts val="0"/>
                        </a:spcBef>
                        <a:spcAft>
                          <a:spcPts val="0"/>
                        </a:spcAft>
                        <a:buClr>
                          <a:srgbClr val="000000"/>
                        </a:buClr>
                        <a:buFont typeface="Arial"/>
                      </a:pPr>
                      <a:r>
                        <a:rPr lang="en-GB" sz="1100" b="1" i="0" u="none" strike="noStrike" cap="none">
                          <a:solidFill>
                            <a:srgbClr val="000000"/>
                          </a:solidFill>
                          <a:effectLst/>
                          <a:latin typeface="Arial" panose="020B0604020202020204" pitchFamily="34" charset="0"/>
                          <a:ea typeface="+mn-ea"/>
                          <a:cs typeface="Arial" panose="020B0604020202020204" pitchFamily="34" charset="0"/>
                          <a:sym typeface="Arial"/>
                        </a:rPr>
                        <a:t>Protection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algn="ctr" rtl="0" fontAlgn="ctr">
                        <a:lnSpc>
                          <a:spcPct val="100000"/>
                        </a:lnSpc>
                        <a:spcBef>
                          <a:spcPts val="0"/>
                        </a:spcBef>
                        <a:spcAft>
                          <a:spcPts val="0"/>
                        </a:spcAft>
                        <a:buClr>
                          <a:srgbClr val="000000"/>
                        </a:buClr>
                        <a:buFont typeface="Arial"/>
                      </a:pPr>
                      <a:r>
                        <a:rPr lang="en-GB" sz="1100" b="1" i="0" u="none" strike="noStrike" cap="none">
                          <a:solidFill>
                            <a:srgbClr val="000000"/>
                          </a:solidFill>
                          <a:effectLst/>
                          <a:latin typeface="Arial" panose="020B0604020202020204" pitchFamily="34" charset="0"/>
                          <a:ea typeface="+mn-ea"/>
                          <a:cs typeface="Arial" panose="020B0604020202020204" pitchFamily="34" charset="0"/>
                          <a:sym typeface="Arial"/>
                        </a:rPr>
                        <a:t>6.80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7.72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6.47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10006"/>
                  </a:ext>
                </a:extLst>
              </a:tr>
              <a:tr h="260404">
                <a:tc>
                  <a:txBody>
                    <a:bodyPr/>
                    <a:lstStyle/>
                    <a:p>
                      <a:pPr marR="0" algn="ctr" rtl="0" fontAlgn="ctr">
                        <a:lnSpc>
                          <a:spcPct val="100000"/>
                        </a:lnSpc>
                        <a:spcBef>
                          <a:spcPts val="0"/>
                        </a:spcBef>
                        <a:spcAft>
                          <a:spcPts val="0"/>
                        </a:spcAft>
                        <a:buClr>
                          <a:srgbClr val="000000"/>
                        </a:buClr>
                        <a:buFont typeface="Arial"/>
                      </a:pPr>
                      <a:r>
                        <a:rPr lang="en-GB" sz="1100" b="1" i="0" u="none" strike="noStrike" cap="none">
                          <a:solidFill>
                            <a:srgbClr val="000000"/>
                          </a:solidFill>
                          <a:effectLst/>
                          <a:latin typeface="Arial" panose="020B0604020202020204" pitchFamily="34" charset="0"/>
                          <a:ea typeface="+mn-ea"/>
                          <a:cs typeface="Arial" panose="020B0604020202020204" pitchFamily="34" charset="0"/>
                          <a:sym typeface="Arial"/>
                        </a:rPr>
                        <a:t>Control (claims)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algn="ctr" rtl="0" fontAlgn="ctr">
                        <a:lnSpc>
                          <a:spcPct val="100000"/>
                        </a:lnSpc>
                        <a:spcBef>
                          <a:spcPts val="0"/>
                        </a:spcBef>
                        <a:spcAft>
                          <a:spcPts val="0"/>
                        </a:spcAft>
                        <a:buClr>
                          <a:srgbClr val="000000"/>
                        </a:buClr>
                        <a:buFont typeface="Arial"/>
                      </a:pPr>
                      <a:r>
                        <a:rPr lang="en-GB" sz="1100" b="1" i="0" u="none" strike="noStrike" cap="none">
                          <a:solidFill>
                            <a:srgbClr val="000000"/>
                          </a:solidFill>
                          <a:effectLst/>
                          <a:latin typeface="Arial" panose="020B0604020202020204" pitchFamily="34" charset="0"/>
                          <a:ea typeface="+mn-ea"/>
                          <a:cs typeface="Arial" panose="020B0604020202020204" pitchFamily="34" charset="0"/>
                          <a:sym typeface="Arial"/>
                        </a:rPr>
                        <a:t>6.74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5.12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8.59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9.47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7"/>
                  </a:ext>
                </a:extLst>
              </a:tr>
              <a:tr h="260404">
                <a:tc>
                  <a:txBody>
                    <a:bodyPr/>
                    <a:lstStyle/>
                    <a:p>
                      <a:pPr marR="0" algn="ctr" rtl="0" fontAlgn="ctr">
                        <a:lnSpc>
                          <a:spcPct val="100000"/>
                        </a:lnSpc>
                        <a:spcBef>
                          <a:spcPts val="0"/>
                        </a:spcBef>
                        <a:spcAft>
                          <a:spcPts val="0"/>
                        </a:spcAft>
                        <a:buClr>
                          <a:srgbClr val="000000"/>
                        </a:buClr>
                        <a:buFont typeface="Arial"/>
                      </a:pPr>
                      <a:r>
                        <a:rPr lang="en-GB" sz="1100" b="1" i="0" u="none" strike="noStrike" cap="none">
                          <a:solidFill>
                            <a:srgbClr val="000000"/>
                          </a:solidFill>
                          <a:effectLst/>
                          <a:latin typeface="Arial" panose="020B0604020202020204" pitchFamily="34" charset="0"/>
                          <a:ea typeface="+mn-ea"/>
                          <a:cs typeface="Arial" panose="020B0604020202020204" pitchFamily="34" charset="0"/>
                          <a:sym typeface="Arial"/>
                        </a:rPr>
                        <a:t>Price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algn="ctr" rtl="0" fontAlgn="ctr">
                        <a:lnSpc>
                          <a:spcPct val="100000"/>
                        </a:lnSpc>
                        <a:spcBef>
                          <a:spcPts val="0"/>
                        </a:spcBef>
                        <a:spcAft>
                          <a:spcPts val="0"/>
                        </a:spcAft>
                        <a:buClr>
                          <a:srgbClr val="000000"/>
                        </a:buClr>
                        <a:buFont typeface="Arial"/>
                      </a:pPr>
                      <a:r>
                        <a:rPr lang="en-GB" sz="1100" b="1" i="0" u="none" strike="noStrike" cap="none">
                          <a:solidFill>
                            <a:srgbClr val="000000"/>
                          </a:solidFill>
                          <a:effectLst/>
                          <a:latin typeface="Arial" panose="020B0604020202020204" pitchFamily="34" charset="0"/>
                          <a:ea typeface="+mn-ea"/>
                          <a:cs typeface="Arial" panose="020B0604020202020204" pitchFamily="34" charset="0"/>
                          <a:sym typeface="Arial"/>
                        </a:rPr>
                        <a:t>6.73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5.95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7.05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0008"/>
                  </a:ext>
                </a:extLst>
              </a:tr>
              <a:tr h="260404">
                <a:tc>
                  <a:txBody>
                    <a:bodyPr/>
                    <a:lstStyle/>
                    <a:p>
                      <a:pPr marR="0" algn="ctr" rtl="0" fontAlgn="ctr">
                        <a:lnSpc>
                          <a:spcPct val="100000"/>
                        </a:lnSpc>
                        <a:spcBef>
                          <a:spcPts val="0"/>
                        </a:spcBef>
                        <a:spcAft>
                          <a:spcPts val="0"/>
                        </a:spcAft>
                        <a:buClr>
                          <a:srgbClr val="000000"/>
                        </a:buClr>
                        <a:buFont typeface="Arial"/>
                      </a:pPr>
                      <a:r>
                        <a:rPr lang="en-GB" sz="1100" b="1" i="0" u="none" strike="noStrike" cap="none">
                          <a:solidFill>
                            <a:srgbClr val="000000"/>
                          </a:solidFill>
                          <a:effectLst/>
                          <a:latin typeface="Arial" panose="020B0604020202020204" pitchFamily="34" charset="0"/>
                          <a:ea typeface="+mn-ea"/>
                          <a:cs typeface="Arial" panose="020B0604020202020204" pitchFamily="34" charset="0"/>
                          <a:sym typeface="Arial"/>
                        </a:rPr>
                        <a:t>Relationship</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algn="ctr" rtl="0" fontAlgn="ctr">
                        <a:lnSpc>
                          <a:spcPct val="100000"/>
                        </a:lnSpc>
                        <a:spcBef>
                          <a:spcPts val="0"/>
                        </a:spcBef>
                        <a:spcAft>
                          <a:spcPts val="0"/>
                        </a:spcAft>
                        <a:buClr>
                          <a:srgbClr val="000000"/>
                        </a:buClr>
                        <a:buFont typeface="Arial"/>
                      </a:pPr>
                      <a:r>
                        <a:rPr lang="en-GB" sz="1100" b="1" i="0" u="none" strike="noStrike" cap="none">
                          <a:solidFill>
                            <a:srgbClr val="000000"/>
                          </a:solidFill>
                          <a:effectLst/>
                          <a:latin typeface="Arial" panose="020B0604020202020204" pitchFamily="34" charset="0"/>
                          <a:ea typeface="+mn-ea"/>
                          <a:cs typeface="Arial" panose="020B0604020202020204" pitchFamily="34" charset="0"/>
                          <a:sym typeface="Arial"/>
                        </a:rPr>
                        <a:t>4.72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4.43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5.52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4.28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10009"/>
                  </a:ext>
                </a:extLst>
              </a:tr>
            </a:tbl>
          </a:graphicData>
        </a:graphic>
      </p:graphicFrame>
      <p:sp>
        <p:nvSpPr>
          <p:cNvPr id="8" name="Rectangle 7"/>
          <p:cNvSpPr/>
          <p:nvPr/>
        </p:nvSpPr>
        <p:spPr>
          <a:xfrm>
            <a:off x="1399756" y="5822031"/>
            <a:ext cx="1625600" cy="276999"/>
          </a:xfrm>
          <a:prstGeom prst="rect">
            <a:avLst/>
          </a:prstGeom>
          <a:solidFill>
            <a:srgbClr val="FCE4D6"/>
          </a:solidFill>
          <a:ln>
            <a:solidFill>
              <a:srgbClr val="FCE4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Below overall score</a:t>
            </a:r>
          </a:p>
        </p:txBody>
      </p:sp>
      <p:sp>
        <p:nvSpPr>
          <p:cNvPr id="9" name="Rectangle 8"/>
          <p:cNvSpPr/>
          <p:nvPr/>
        </p:nvSpPr>
        <p:spPr>
          <a:xfrm>
            <a:off x="3440205" y="5818999"/>
            <a:ext cx="1625600" cy="276999"/>
          </a:xfrm>
          <a:prstGeom prst="rect">
            <a:avLst/>
          </a:prstGeom>
          <a:solidFill>
            <a:srgbClr val="E2EFDA"/>
          </a:solidFill>
          <a:ln>
            <a:solidFill>
              <a:srgbClr val="E2EF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Above overall score</a:t>
            </a:r>
          </a:p>
        </p:txBody>
      </p:sp>
      <p:sp>
        <p:nvSpPr>
          <p:cNvPr id="11" name="TextBox 10">
            <a:extLst>
              <a:ext uri="{FF2B5EF4-FFF2-40B4-BE49-F238E27FC236}">
                <a16:creationId xmlns:a16="http://schemas.microsoft.com/office/drawing/2014/main" id="{6F5EC0C0-045E-443A-A53F-EBE495ED57DF}"/>
              </a:ext>
            </a:extLst>
          </p:cNvPr>
          <p:cNvSpPr txBox="1"/>
          <p:nvPr/>
        </p:nvSpPr>
        <p:spPr>
          <a:xfrm>
            <a:off x="422143" y="693111"/>
            <a:ext cx="11325720" cy="1077218"/>
          </a:xfrm>
          <a:prstGeom prst="rect">
            <a:avLst/>
          </a:prstGeom>
          <a:noFill/>
        </p:spPr>
        <p:txBody>
          <a:bodyPr wrap="square">
            <a:spAutoFit/>
          </a:bodyPr>
          <a:lstStyle/>
          <a:p>
            <a:r>
              <a:rPr lang="en-GB" sz="1600">
                <a:solidFill>
                  <a:srgbClr val="008265"/>
                </a:solidFill>
                <a:latin typeface="+mj-lt"/>
                <a:cs typeface="Calibri Light" panose="020F0302020204030204" pitchFamily="34" charset="0"/>
              </a:rPr>
              <a:t>Rewarding consumers with a discount for staying a customer is consistently one of the highest individual opportunity scores in each Trust Index.  In this wave it is particularly high amongst those aged 55 or older (15.68 on a range of -30 to +30), this is driven by a high stated importance rating (8.27) and a very low performance rating (0.86), both importance and performance are on a scale range of -10 to +10    </a:t>
            </a:r>
            <a:endParaRPr lang="en-GB" sz="1600">
              <a:latin typeface="+mj-lt"/>
              <a:cs typeface="Calibri Light" panose="020F0302020204030204" pitchFamily="34" charset="0"/>
            </a:endParaRPr>
          </a:p>
        </p:txBody>
      </p:sp>
    </p:spTree>
    <p:extLst>
      <p:ext uri="{BB962C8B-B14F-4D97-AF65-F5344CB8AC3E}">
        <p14:creationId xmlns:p14="http://schemas.microsoft.com/office/powerpoint/2010/main" val="24427724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graphicFrame>
        <p:nvGraphicFramePr>
          <p:cNvPr id="12" name="Chart 11"/>
          <p:cNvGraphicFramePr/>
          <p:nvPr>
            <p:extLst>
              <p:ext uri="{D42A27DB-BD31-4B8C-83A1-F6EECF244321}">
                <p14:modId xmlns:p14="http://schemas.microsoft.com/office/powerpoint/2010/main" val="2014430713"/>
              </p:ext>
            </p:extLst>
          </p:nvPr>
        </p:nvGraphicFramePr>
        <p:xfrm>
          <a:off x="0" y="2321121"/>
          <a:ext cx="12073467" cy="4904708"/>
        </p:xfrm>
        <a:graphic>
          <a:graphicData uri="http://schemas.openxmlformats.org/drawingml/2006/chart">
            <c:chart xmlns:c="http://schemas.openxmlformats.org/drawingml/2006/chart" xmlns:r="http://schemas.openxmlformats.org/officeDocument/2006/relationships" r:id="rId3"/>
          </a:graphicData>
        </a:graphic>
      </p:graphicFrame>
      <p:sp>
        <p:nvSpPr>
          <p:cNvPr id="569" name="Google Shape;569;p53"/>
          <p:cNvSpPr/>
          <p:nvPr/>
        </p:nvSpPr>
        <p:spPr>
          <a:xfrm>
            <a:off x="1463002" y="2127562"/>
            <a:ext cx="1825430" cy="793767"/>
          </a:xfrm>
          <a:prstGeom prst="rect">
            <a:avLst/>
          </a:prstGeom>
          <a:noFill/>
          <a:ln>
            <a:noFill/>
          </a:ln>
        </p:spPr>
        <p:txBody>
          <a:bodyPr spcFirstLastPara="1" wrap="square" lIns="91425" tIns="91425" rIns="91425" bIns="91425" anchor="ctr" anchorCtr="0">
            <a:noAutofit/>
          </a:bodyPr>
          <a:lstStyle/>
          <a:p>
            <a:endParaRPr/>
          </a:p>
        </p:txBody>
      </p:sp>
      <p:sp>
        <p:nvSpPr>
          <p:cNvPr id="49" name="Google Shape;554;p52">
            <a:extLst>
              <a:ext uri="{FF2B5EF4-FFF2-40B4-BE49-F238E27FC236}">
                <a16:creationId xmlns:a16="http://schemas.microsoft.com/office/drawing/2014/main" id="{59A45DC8-C252-41E7-A50B-0F54B9CB0DA3}"/>
              </a:ext>
            </a:extLst>
          </p:cNvPr>
          <p:cNvSpPr txBox="1"/>
          <p:nvPr/>
        </p:nvSpPr>
        <p:spPr>
          <a:xfrm>
            <a:off x="259260" y="-122832"/>
            <a:ext cx="11623136" cy="1123244"/>
          </a:xfrm>
          <a:prstGeom prst="rect">
            <a:avLst/>
          </a:prstGeom>
          <a:noFill/>
          <a:ln>
            <a:noFill/>
          </a:ln>
        </p:spPr>
        <p:txBody>
          <a:bodyPr spcFirstLastPara="1" wrap="square" lIns="0" tIns="0" rIns="0" bIns="0" anchor="t" anchorCtr="0">
            <a:noAutofit/>
          </a:bodyPr>
          <a:lstStyle/>
          <a:p>
            <a:pPr>
              <a:buClr>
                <a:srgbClr val="FFFFFF"/>
              </a:buClr>
              <a:buSzPts val="2400"/>
            </a:pPr>
            <a:endParaRPr sz="1600">
              <a:solidFill>
                <a:schemeClr val="bg2"/>
              </a:solidFill>
              <a:latin typeface="Calibri Light" panose="020F0302020204030204" pitchFamily="34" charset="0"/>
              <a:cs typeface="Calibri Light" panose="020F0302020204030204" pitchFamily="34" charset="0"/>
            </a:endParaRPr>
          </a:p>
          <a:p>
            <a:pPr>
              <a:buClr>
                <a:srgbClr val="FFFFFF"/>
              </a:buClr>
              <a:buSzPts val="1500"/>
            </a:pPr>
            <a:r>
              <a:rPr lang="en-GB" sz="2000" b="1">
                <a:solidFill>
                  <a:schemeClr val="bg2"/>
                </a:solidFill>
                <a:latin typeface="Rockwell" panose="02060603020205020403" pitchFamily="18" charset="0"/>
                <a:cs typeface="Calibri Light" panose="020F0302020204030204" pitchFamily="34" charset="0"/>
              </a:rPr>
              <a:t>Consumers Overall satisfaction with the policy held – wave 13&amp;14:</a:t>
            </a:r>
          </a:p>
          <a:p>
            <a:pPr>
              <a:buClr>
                <a:srgbClr val="FFFFFF"/>
              </a:buClr>
              <a:buSzPts val="1500"/>
            </a:pPr>
            <a:endParaRPr lang="en-GB">
              <a:solidFill>
                <a:schemeClr val="bg2"/>
              </a:solidFill>
              <a:latin typeface="Calibri Light" panose="020F0302020204030204" pitchFamily="34" charset="0"/>
              <a:cs typeface="Calibri Light" panose="020F0302020204030204" pitchFamily="34" charset="0"/>
            </a:endParaRPr>
          </a:p>
          <a:p>
            <a:pPr>
              <a:buClr>
                <a:srgbClr val="FFFFFF"/>
              </a:buClr>
              <a:buSzPts val="1500"/>
            </a:pPr>
            <a:endParaRPr lang="en-GB">
              <a:solidFill>
                <a:schemeClr val="bg2"/>
              </a:solidFill>
              <a:latin typeface="Calibri Light" panose="020F0302020204030204" pitchFamily="34" charset="0"/>
              <a:cs typeface="Calibri Light" panose="020F0302020204030204" pitchFamily="34" charset="0"/>
            </a:endParaRPr>
          </a:p>
        </p:txBody>
      </p:sp>
      <p:sp>
        <p:nvSpPr>
          <p:cNvPr id="10" name="Google Shape;281;p26">
            <a:extLst>
              <a:ext uri="{FF2B5EF4-FFF2-40B4-BE49-F238E27FC236}">
                <a16:creationId xmlns:a16="http://schemas.microsoft.com/office/drawing/2014/main" id="{6BA30E1E-56C4-493B-8992-B93B1A6F3097}"/>
              </a:ext>
            </a:extLst>
          </p:cNvPr>
          <p:cNvSpPr txBox="1"/>
          <p:nvPr/>
        </p:nvSpPr>
        <p:spPr>
          <a:xfrm>
            <a:off x="0" y="6363715"/>
            <a:ext cx="9963187" cy="494285"/>
          </a:xfrm>
          <a:prstGeom prst="rect">
            <a:avLst/>
          </a:prstGeom>
          <a:noFill/>
          <a:ln>
            <a:noFill/>
          </a:ln>
        </p:spPr>
        <p:txBody>
          <a:bodyPr spcFirstLastPara="1" wrap="square" lIns="91425" tIns="45700" rIns="91425" bIns="45700" anchor="t" anchorCtr="0">
            <a:noAutofit/>
          </a:bodyPr>
          <a:lstStyle/>
          <a:p>
            <a:r>
              <a:rPr lang="en-GB" sz="800">
                <a:solidFill>
                  <a:schemeClr val="tx1"/>
                </a:solidFill>
                <a:latin typeface="Arial" panose="020B0604020202020204" pitchFamily="34" charset="0"/>
                <a:ea typeface="Corbel"/>
                <a:cs typeface="Arial" panose="020B0604020202020204" pitchFamily="34" charset="0"/>
                <a:sym typeface="Corbel"/>
              </a:rPr>
              <a:t>Base: Sept 2023 &amp; March 2024 data. </a:t>
            </a:r>
            <a:r>
              <a:rPr lang="en-GB" sz="800">
                <a:latin typeface="Arial" panose="020B0604020202020204" pitchFamily="34" charset="0"/>
                <a:ea typeface="Corbel"/>
                <a:cs typeface="Arial" panose="020B0604020202020204" pitchFamily="34" charset="0"/>
                <a:sym typeface="Corbel"/>
              </a:rPr>
              <a:t>All consumers who hold at least one (motor, travel, buildings and/or contents) insurance policy</a:t>
            </a:r>
            <a:r>
              <a:rPr lang="en-GB" sz="800">
                <a:solidFill>
                  <a:schemeClr val="tx1"/>
                </a:solidFill>
                <a:latin typeface="Arial" panose="020B0604020202020204" pitchFamily="34" charset="0"/>
                <a:ea typeface="Corbel"/>
                <a:cs typeface="Arial" panose="020B0604020202020204" pitchFamily="34" charset="0"/>
                <a:sym typeface="Corbel"/>
              </a:rPr>
              <a:t>: 18-34 n=282, 35-54 n=336, 55 or older n=382, Male n=478, Female n=519, White/ White British n=904, Ethnic minorities n=94, Motor n=476, Travel n=235, Buildings and/or Contents n=289, Total n=1,000.</a:t>
            </a:r>
            <a:r>
              <a:rPr lang="en-GB" sz="800">
                <a:latin typeface="Arial" panose="020B0604020202020204" pitchFamily="34" charset="0"/>
                <a:ea typeface="Corbel"/>
                <a:cs typeface="Arial" panose="020B0604020202020204" pitchFamily="34" charset="0"/>
                <a:sym typeface="Corbel"/>
              </a:rPr>
              <a:t> Note: If more than one different policies were selected, participants were randomly assigned to answer performance questions for one of the policies only.  </a:t>
            </a:r>
            <a:endParaRPr lang="en-GB" sz="800">
              <a:latin typeface="Arial" panose="020B0604020202020204" pitchFamily="34" charset="0"/>
              <a:cs typeface="Arial" panose="020B0604020202020204" pitchFamily="34" charset="0"/>
            </a:endParaRPr>
          </a:p>
          <a:p>
            <a:endParaRPr lang="en-GB" sz="800">
              <a:solidFill>
                <a:schemeClr val="tx1"/>
              </a:solidFill>
              <a:latin typeface="Arial" panose="020B0604020202020204" pitchFamily="34" charset="0"/>
              <a:cs typeface="Arial" panose="020B0604020202020204" pitchFamily="34" charset="0"/>
            </a:endParaRPr>
          </a:p>
        </p:txBody>
      </p:sp>
      <p:sp>
        <p:nvSpPr>
          <p:cNvPr id="13" name="Rounded Rectangle 12"/>
          <p:cNvSpPr/>
          <p:nvPr/>
        </p:nvSpPr>
        <p:spPr>
          <a:xfrm>
            <a:off x="184151" y="2276824"/>
            <a:ext cx="2755900" cy="3776132"/>
          </a:xfrm>
          <a:prstGeom prst="roundRect">
            <a:avLst>
              <a:gd name="adj" fmla="val 0"/>
            </a:avLst>
          </a:prstGeom>
          <a:noFill/>
          <a:ln w="9525"/>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20" name="Rounded Rectangle 19"/>
          <p:cNvSpPr/>
          <p:nvPr/>
        </p:nvSpPr>
        <p:spPr>
          <a:xfrm>
            <a:off x="6718301" y="2276824"/>
            <a:ext cx="2857500" cy="3776132"/>
          </a:xfrm>
          <a:prstGeom prst="roundRect">
            <a:avLst>
              <a:gd name="adj" fmla="val 0"/>
            </a:avLst>
          </a:prstGeom>
          <a:noFill/>
          <a:ln w="9525"/>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21" name="Rounded Rectangle 20"/>
          <p:cNvSpPr/>
          <p:nvPr/>
        </p:nvSpPr>
        <p:spPr>
          <a:xfrm>
            <a:off x="2940051" y="2276820"/>
            <a:ext cx="1898650" cy="3776132"/>
          </a:xfrm>
          <a:prstGeom prst="roundRect">
            <a:avLst>
              <a:gd name="adj" fmla="val 0"/>
            </a:avLst>
          </a:prstGeom>
          <a:noFill/>
          <a:ln w="9525"/>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5" name="TextBox 14"/>
          <p:cNvSpPr txBox="1"/>
          <p:nvPr/>
        </p:nvSpPr>
        <p:spPr>
          <a:xfrm>
            <a:off x="901701" y="2462432"/>
            <a:ext cx="1320800" cy="261610"/>
          </a:xfrm>
          <a:prstGeom prst="rect">
            <a:avLst/>
          </a:prstGeom>
          <a:noFill/>
        </p:spPr>
        <p:txBody>
          <a:bodyPr wrap="square" rtlCol="0">
            <a:spAutoFit/>
          </a:bodyPr>
          <a:lstStyle/>
          <a:p>
            <a:pPr algn="ctr"/>
            <a:r>
              <a:rPr lang="en-GB" sz="1100" b="1"/>
              <a:t>Age</a:t>
            </a:r>
          </a:p>
        </p:txBody>
      </p:sp>
      <p:sp>
        <p:nvSpPr>
          <p:cNvPr id="24" name="TextBox 14"/>
          <p:cNvSpPr txBox="1"/>
          <p:nvPr/>
        </p:nvSpPr>
        <p:spPr>
          <a:xfrm>
            <a:off x="5118101" y="2456375"/>
            <a:ext cx="1320800"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b="1"/>
              <a:t>Ethnicity</a:t>
            </a:r>
            <a:endParaRPr lang="en-GB" sz="1100" b="1"/>
          </a:p>
        </p:txBody>
      </p:sp>
      <p:sp>
        <p:nvSpPr>
          <p:cNvPr id="26" name="TextBox 14"/>
          <p:cNvSpPr txBox="1"/>
          <p:nvPr/>
        </p:nvSpPr>
        <p:spPr>
          <a:xfrm>
            <a:off x="7294492" y="2456375"/>
            <a:ext cx="1705118"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b="1"/>
              <a:t>Policy type held</a:t>
            </a:r>
            <a:endParaRPr lang="en-GB" sz="1100" b="1"/>
          </a:p>
        </p:txBody>
      </p:sp>
      <p:sp>
        <p:nvSpPr>
          <p:cNvPr id="29" name="Rounded Rectangle 28"/>
          <p:cNvSpPr/>
          <p:nvPr/>
        </p:nvSpPr>
        <p:spPr>
          <a:xfrm>
            <a:off x="4838700" y="2276820"/>
            <a:ext cx="1879601" cy="3776132"/>
          </a:xfrm>
          <a:prstGeom prst="roundRect">
            <a:avLst>
              <a:gd name="adj" fmla="val 0"/>
            </a:avLst>
          </a:prstGeom>
          <a:noFill/>
          <a:ln w="9525"/>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4" name="TextBox 13">
            <a:extLst>
              <a:ext uri="{FF2B5EF4-FFF2-40B4-BE49-F238E27FC236}">
                <a16:creationId xmlns:a16="http://schemas.microsoft.com/office/drawing/2014/main" id="{091C467B-8FF6-4E60-8BC7-039F9C5D13F7}"/>
              </a:ext>
            </a:extLst>
          </p:cNvPr>
          <p:cNvSpPr txBox="1"/>
          <p:nvPr/>
        </p:nvSpPr>
        <p:spPr>
          <a:xfrm>
            <a:off x="209004" y="520263"/>
            <a:ext cx="11982996" cy="1169551"/>
          </a:xfrm>
          <a:prstGeom prst="rect">
            <a:avLst/>
          </a:prstGeom>
          <a:noFill/>
        </p:spPr>
        <p:txBody>
          <a:bodyPr wrap="square">
            <a:spAutoFit/>
          </a:bodyPr>
          <a:lstStyle/>
          <a:p>
            <a:pPr marL="285750" indent="-285750">
              <a:buClrTx/>
              <a:buSzPts val="1500"/>
              <a:buFont typeface="Arial" panose="020B0604020202020204" pitchFamily="34" charset="0"/>
              <a:buChar char="•"/>
            </a:pPr>
            <a:r>
              <a:rPr lang="en-GB" sz="1400">
                <a:solidFill>
                  <a:schemeClr val="bg2"/>
                </a:solidFill>
                <a:latin typeface="+mj-lt"/>
                <a:cs typeface="Calibri Light" panose="020F0302020204030204" pitchFamily="34" charset="0"/>
              </a:rPr>
              <a:t>Overall Consumer satisfaction is 85%, similar to wave 12&amp;13 (86%)</a:t>
            </a:r>
            <a:endParaRPr lang="en-GB">
              <a:solidFill>
                <a:schemeClr val="bg2"/>
              </a:solidFill>
              <a:latin typeface="+mj-lt"/>
              <a:cs typeface="Calibri Light" panose="020F0302020204030204" pitchFamily="34" charset="0"/>
            </a:endParaRPr>
          </a:p>
          <a:p>
            <a:pPr marL="285750" indent="-285750">
              <a:buClrTx/>
              <a:buSzPts val="1500"/>
              <a:buFont typeface="Arial" panose="020B0604020202020204" pitchFamily="34" charset="0"/>
              <a:buChar char="•"/>
            </a:pPr>
            <a:r>
              <a:rPr lang="en-GB">
                <a:solidFill>
                  <a:schemeClr val="bg2"/>
                </a:solidFill>
                <a:latin typeface="+mj-lt"/>
                <a:cs typeface="Calibri Light" panose="020F0302020204030204" pitchFamily="34" charset="0"/>
              </a:rPr>
              <a:t>Consistent with previous waves consumers aged 18-34 have lower satisfaction than older age groups and Ethnic minorities have lower satisfaction with their policy than White/ White British Consumers </a:t>
            </a:r>
          </a:p>
          <a:p>
            <a:pPr marL="285750" indent="-285750">
              <a:buClrTx/>
              <a:buSzPts val="1500"/>
              <a:buFont typeface="Arial" panose="020B0604020202020204" pitchFamily="34" charset="0"/>
              <a:buChar char="•"/>
            </a:pPr>
            <a:r>
              <a:rPr lang="en-GB">
                <a:solidFill>
                  <a:schemeClr val="bg2"/>
                </a:solidFill>
                <a:latin typeface="+mj-lt"/>
                <a:cs typeface="Calibri Light" panose="020F0302020204030204" pitchFamily="34" charset="0"/>
              </a:rPr>
              <a:t>There is not a great deal of change in satisfaction in the groupings below when compared to the September 2023 Trust Index, the biggest are satisfaction of 18–34-year-olds (down 3 percentage points) and those holding a Travel policy (also 3 percentage points lower).</a:t>
            </a:r>
            <a:endParaRPr lang="en-GB" sz="1400">
              <a:solidFill>
                <a:schemeClr val="bg2"/>
              </a:solidFill>
              <a:latin typeface="+mj-lt"/>
              <a:cs typeface="Calibri Light" panose="020F0302020204030204" pitchFamily="34" charset="0"/>
            </a:endParaRPr>
          </a:p>
        </p:txBody>
      </p:sp>
    </p:spTree>
    <p:extLst>
      <p:ext uri="{BB962C8B-B14F-4D97-AF65-F5344CB8AC3E}">
        <p14:creationId xmlns:p14="http://schemas.microsoft.com/office/powerpoint/2010/main" val="35742829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569" name="Google Shape;569;p53"/>
          <p:cNvSpPr/>
          <p:nvPr/>
        </p:nvSpPr>
        <p:spPr>
          <a:xfrm>
            <a:off x="1463002" y="2127562"/>
            <a:ext cx="1825430" cy="793767"/>
          </a:xfrm>
          <a:prstGeom prst="rect">
            <a:avLst/>
          </a:prstGeom>
          <a:noFill/>
          <a:ln>
            <a:noFill/>
          </a:ln>
        </p:spPr>
        <p:txBody>
          <a:bodyPr spcFirstLastPara="1" wrap="square" lIns="91425" tIns="91425" rIns="91425" bIns="91425" anchor="ctr" anchorCtr="0">
            <a:noAutofit/>
          </a:bodyPr>
          <a:lstStyle/>
          <a:p>
            <a:endParaRPr/>
          </a:p>
        </p:txBody>
      </p:sp>
      <p:sp>
        <p:nvSpPr>
          <p:cNvPr id="3" name="TextBox 2"/>
          <p:cNvSpPr txBox="1"/>
          <p:nvPr/>
        </p:nvSpPr>
        <p:spPr>
          <a:xfrm>
            <a:off x="422143" y="289187"/>
            <a:ext cx="11227990" cy="1200329"/>
          </a:xfrm>
          <a:prstGeom prst="rect">
            <a:avLst/>
          </a:prstGeom>
          <a:noFill/>
        </p:spPr>
        <p:txBody>
          <a:bodyPr wrap="square" rtlCol="0">
            <a:spAutoFit/>
          </a:bodyPr>
          <a:lstStyle/>
          <a:p>
            <a:r>
              <a:rPr lang="en-GB" sz="2400" b="1">
                <a:solidFill>
                  <a:schemeClr val="bg2"/>
                </a:solidFill>
                <a:latin typeface="Calibri Light" panose="020F0302020204030204" pitchFamily="34" charset="0"/>
                <a:cs typeface="Calibri Light" panose="020F0302020204030204" pitchFamily="34" charset="0"/>
              </a:rPr>
              <a:t>In comparison to 2018, Loyalty remains the number one consumer opportunity for the insurance industry, followed by Confidence and Ease themes.</a:t>
            </a:r>
          </a:p>
          <a:p>
            <a:endParaRPr lang="en-GB" sz="2400"/>
          </a:p>
        </p:txBody>
      </p:sp>
      <p:sp>
        <p:nvSpPr>
          <p:cNvPr id="2" name="Title 1"/>
          <p:cNvSpPr>
            <a:spLocks noGrp="1"/>
          </p:cNvSpPr>
          <p:nvPr>
            <p:ph type="ctrTitle"/>
          </p:nvPr>
        </p:nvSpPr>
        <p:spPr>
          <a:xfrm>
            <a:off x="2116671" y="1559598"/>
            <a:ext cx="8825167" cy="1258964"/>
          </a:xfrm>
        </p:spPr>
        <p:txBody>
          <a:bodyPr/>
          <a:lstStyle/>
          <a:p>
            <a:r>
              <a:rPr lang="en-GB" sz="4000" b="1">
                <a:latin typeface="Rockwell" panose="02060603020205020403" pitchFamily="18" charset="0"/>
                <a:cs typeface="Calibri Light" panose="020F0302020204030204" pitchFamily="34" charset="0"/>
              </a:rPr>
              <a:t>Consumer Claims </a:t>
            </a:r>
          </a:p>
        </p:txBody>
      </p:sp>
      <p:sp>
        <p:nvSpPr>
          <p:cNvPr id="4" name="Subtitle 3"/>
          <p:cNvSpPr>
            <a:spLocks noGrp="1"/>
          </p:cNvSpPr>
          <p:nvPr>
            <p:ph type="subTitle" idx="1"/>
          </p:nvPr>
        </p:nvSpPr>
        <p:spPr>
          <a:xfrm>
            <a:off x="1971815" y="2888644"/>
            <a:ext cx="6308564" cy="752677"/>
          </a:xfrm>
        </p:spPr>
        <p:txBody>
          <a:bodyPr/>
          <a:lstStyle/>
          <a:p>
            <a:r>
              <a:rPr lang="en-GB">
                <a:latin typeface="Rockwell" panose="02060603020205020403" pitchFamily="18" charset="0"/>
                <a:cs typeface="Calibri Light" panose="020F0302020204030204" pitchFamily="34" charset="0"/>
              </a:rPr>
              <a:t>September 2023 &amp; March 2024 Wave 13&amp;14 data</a:t>
            </a:r>
          </a:p>
        </p:txBody>
      </p:sp>
    </p:spTree>
    <p:extLst>
      <p:ext uri="{BB962C8B-B14F-4D97-AF65-F5344CB8AC3E}">
        <p14:creationId xmlns:p14="http://schemas.microsoft.com/office/powerpoint/2010/main" val="11793349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67">
          <a:extLst>
            <a:ext uri="{FF2B5EF4-FFF2-40B4-BE49-F238E27FC236}">
              <a16:creationId xmlns:a16="http://schemas.microsoft.com/office/drawing/2014/main" id="{8EB015CB-9A6E-D6ED-F0C3-D90586EA5103}"/>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20E1C957-D845-A83C-5529-65840AFBC6CF}"/>
              </a:ext>
            </a:extLst>
          </p:cNvPr>
          <p:cNvSpPr txBox="1"/>
          <p:nvPr/>
        </p:nvSpPr>
        <p:spPr>
          <a:xfrm>
            <a:off x="294127" y="60587"/>
            <a:ext cx="1122799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000" b="1" i="0" u="none" strike="noStrike" kern="0" cap="none" spc="0" normalizeH="0" baseline="0" noProof="0">
                <a:ln>
                  <a:noFill/>
                </a:ln>
                <a:solidFill>
                  <a:srgbClr val="008265"/>
                </a:solidFill>
                <a:effectLst/>
                <a:uLnTx/>
                <a:uFillTx/>
                <a:latin typeface="Rockwell" panose="02060603020205020403" pitchFamily="18" charset="0"/>
                <a:cs typeface="Calibri Light" panose="020F0302020204030204" pitchFamily="34" charset="0"/>
                <a:sym typeface="Arial"/>
              </a:rPr>
              <a:t>Consumers – claimed in last 12 months - wave 13&amp;14 </a:t>
            </a:r>
          </a:p>
        </p:txBody>
      </p:sp>
      <p:sp>
        <p:nvSpPr>
          <p:cNvPr id="7" name="Google Shape;281;p26">
            <a:extLst>
              <a:ext uri="{FF2B5EF4-FFF2-40B4-BE49-F238E27FC236}">
                <a16:creationId xmlns:a16="http://schemas.microsoft.com/office/drawing/2014/main" id="{55A89E85-3FC2-0B7C-0CC1-58875F4E9A68}"/>
              </a:ext>
            </a:extLst>
          </p:cNvPr>
          <p:cNvSpPr txBox="1"/>
          <p:nvPr/>
        </p:nvSpPr>
        <p:spPr>
          <a:xfrm>
            <a:off x="0" y="6502960"/>
            <a:ext cx="10201458" cy="35504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800" b="0" i="0" u="none" strike="noStrike" kern="0" cap="none" spc="0" normalizeH="0" baseline="0" noProof="0" dirty="0">
                <a:ln>
                  <a:noFill/>
                </a:ln>
                <a:solidFill>
                  <a:srgbClr val="000000"/>
                </a:solidFill>
                <a:effectLst/>
                <a:uLnTx/>
                <a:uFillTx/>
                <a:latin typeface="Arial" panose="020B0604020202020204" pitchFamily="34" charset="0"/>
                <a:ea typeface="Corbel"/>
                <a:cs typeface="Arial" panose="020B0604020202020204" pitchFamily="34" charset="0"/>
                <a:sym typeface="Corbel"/>
              </a:rPr>
              <a:t>Base: Sept 2023 &amp; March 2024 data. All consumers who held </a:t>
            </a:r>
            <a:r>
              <a:rPr lang="en-GB" sz="800" dirty="0">
                <a:latin typeface="Arial" panose="020B0604020202020204" pitchFamily="34" charset="0"/>
                <a:ea typeface="Corbel"/>
                <a:cs typeface="Arial" panose="020B0604020202020204" pitchFamily="34" charset="0"/>
                <a:sym typeface="Corbel"/>
              </a:rPr>
              <a:t>policy type</a:t>
            </a:r>
            <a:r>
              <a:rPr kumimoji="0" lang="en-GB" sz="800" b="0" i="0" u="none" strike="noStrike" kern="0" cap="none" spc="0" normalizeH="0" baseline="0" noProof="0" dirty="0">
                <a:ln>
                  <a:noFill/>
                </a:ln>
                <a:solidFill>
                  <a:srgbClr val="000000"/>
                </a:solidFill>
                <a:effectLst/>
                <a:uLnTx/>
                <a:uFillTx/>
                <a:latin typeface="Arial" panose="020B0604020202020204" pitchFamily="34" charset="0"/>
                <a:ea typeface="Corbel"/>
                <a:cs typeface="Arial" panose="020B0604020202020204" pitchFamily="34" charset="0"/>
                <a:sym typeface="Corbel"/>
              </a:rPr>
              <a:t> / Claimed on an insurance policy in the previous 12 months (motor, travel, buildings and/or contents) Motor n=115, Travel n=65, Buildings and/or Contents n=74, Total n=1,000/171. </a:t>
            </a:r>
            <a:endParaRPr kumimoji="0" lang="en-GB" sz="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endParaRPr>
          </a:p>
        </p:txBody>
      </p:sp>
      <p:sp>
        <p:nvSpPr>
          <p:cNvPr id="8" name="TextBox 7">
            <a:extLst>
              <a:ext uri="{FF2B5EF4-FFF2-40B4-BE49-F238E27FC236}">
                <a16:creationId xmlns:a16="http://schemas.microsoft.com/office/drawing/2014/main" id="{B8C66D62-35F2-8170-B451-10F5FAE3D4C6}"/>
              </a:ext>
            </a:extLst>
          </p:cNvPr>
          <p:cNvSpPr txBox="1"/>
          <p:nvPr/>
        </p:nvSpPr>
        <p:spPr>
          <a:xfrm>
            <a:off x="420617" y="529788"/>
            <a:ext cx="11556033" cy="830997"/>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
                <a:schemeClr val="bg2"/>
              </a:buClr>
              <a:buSzTx/>
              <a:buFont typeface="Arial" panose="020B0604020202020204" pitchFamily="34" charset="0"/>
              <a:buChar char="•"/>
              <a:tabLst/>
              <a:defRPr/>
            </a:pPr>
            <a:r>
              <a:rPr kumimoji="0" lang="en-GB" sz="1600" b="0" i="0" u="none" strike="noStrike" kern="0" cap="none" spc="0" normalizeH="0" baseline="0" noProof="0" dirty="0">
                <a:ln>
                  <a:noFill/>
                </a:ln>
                <a:solidFill>
                  <a:srgbClr val="008265"/>
                </a:solidFill>
                <a:effectLst/>
                <a:uLnTx/>
                <a:uFillTx/>
                <a:latin typeface="Arial"/>
                <a:cs typeface="Calibri Light" panose="020F0302020204030204" pitchFamily="34" charset="0"/>
                <a:sym typeface="Arial"/>
              </a:rPr>
              <a:t>17% of Consumers had </a:t>
            </a:r>
            <a:r>
              <a:rPr lang="en-GB" sz="1600" dirty="0">
                <a:solidFill>
                  <a:srgbClr val="008265"/>
                </a:solidFill>
                <a:cs typeface="Calibri Light" panose="020F0302020204030204" pitchFamily="34" charset="0"/>
              </a:rPr>
              <a:t>made a claim in the last year, down slightly from the previous wave when it was 19%</a:t>
            </a:r>
          </a:p>
          <a:p>
            <a:pPr marL="285750" marR="0" lvl="0" indent="-285750" algn="l" defTabSz="914400" rtl="0" eaLnBrk="1" fontAlgn="auto" latinLnBrk="0" hangingPunct="1">
              <a:lnSpc>
                <a:spcPct val="100000"/>
              </a:lnSpc>
              <a:spcBef>
                <a:spcPts val="0"/>
              </a:spcBef>
              <a:spcAft>
                <a:spcPts val="0"/>
              </a:spcAft>
              <a:buClr>
                <a:schemeClr val="bg2"/>
              </a:buClr>
              <a:buSzTx/>
              <a:buFont typeface="Arial" panose="020B0604020202020204" pitchFamily="34" charset="0"/>
              <a:buChar char="•"/>
              <a:tabLst/>
              <a:defRPr/>
            </a:pPr>
            <a:r>
              <a:rPr kumimoji="0" lang="en-GB" sz="1600" b="0" i="0" u="none" strike="noStrike" kern="0" cap="none" spc="0" normalizeH="0" baseline="0" noProof="0" dirty="0">
                <a:ln>
                  <a:noFill/>
                </a:ln>
                <a:solidFill>
                  <a:srgbClr val="008265"/>
                </a:solidFill>
                <a:effectLst/>
                <a:uLnTx/>
                <a:uFillTx/>
                <a:latin typeface="Arial"/>
                <a:cs typeface="Calibri Light" panose="020F0302020204030204" pitchFamily="34" charset="0"/>
                <a:sym typeface="Arial"/>
              </a:rPr>
              <a:t>67% of the 171 Consumers who had made a claim reported it being on their Motor policy, followed by 43% Buildings and/or Contents and 38% of those who had made a claim cited it was on a Travel policy</a:t>
            </a:r>
          </a:p>
        </p:txBody>
      </p:sp>
      <p:sp>
        <p:nvSpPr>
          <p:cNvPr id="6" name="TextBox 5">
            <a:extLst>
              <a:ext uri="{FF2B5EF4-FFF2-40B4-BE49-F238E27FC236}">
                <a16:creationId xmlns:a16="http://schemas.microsoft.com/office/drawing/2014/main" id="{EE5C06DC-A8A4-42B3-ED6D-36EC507664D3}"/>
              </a:ext>
            </a:extLst>
          </p:cNvPr>
          <p:cNvSpPr txBox="1"/>
          <p:nvPr/>
        </p:nvSpPr>
        <p:spPr>
          <a:xfrm>
            <a:off x="2555887" y="5575736"/>
            <a:ext cx="6354618" cy="7848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900" b="0" i="0" u="none" strike="noStrike" kern="0" cap="none" spc="0" normalizeH="0" baseline="0" noProof="0">
                <a:ln>
                  <a:noFill/>
                </a:ln>
                <a:solidFill>
                  <a:srgbClr val="000000"/>
                </a:solidFill>
                <a:effectLst/>
                <a:uLnTx/>
                <a:uFillTx/>
                <a:latin typeface="Arial"/>
                <a:cs typeface="Arial"/>
                <a:sym typeface="Arial"/>
              </a:rPr>
              <a:t>Respondents are asked if they have claimed on a policy in the previous 12 months and are then asked which policy they have claimed on, they are allowed to select multiple options.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9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900" b="0" i="0" u="none" strike="noStrike" kern="0" cap="none" spc="0" normalizeH="0" baseline="0" noProof="0">
                <a:ln>
                  <a:noFill/>
                </a:ln>
                <a:solidFill>
                  <a:srgbClr val="000000"/>
                </a:solidFill>
                <a:effectLst/>
                <a:uLnTx/>
                <a:uFillTx/>
                <a:latin typeface="Arial"/>
                <a:cs typeface="Arial"/>
                <a:sym typeface="Arial"/>
              </a:rPr>
              <a:t>For the purpose of the Importance &amp; Performance questions, one of the policies they have claimed on is randomly selected for respondents to answer the various claims statements about</a:t>
            </a:r>
          </a:p>
        </p:txBody>
      </p:sp>
      <p:graphicFrame>
        <p:nvGraphicFramePr>
          <p:cNvPr id="2" name="Diagramm0">
            <a:extLst>
              <a:ext uri="{FF2B5EF4-FFF2-40B4-BE49-F238E27FC236}">
                <a16:creationId xmlns:a16="http://schemas.microsoft.com/office/drawing/2014/main" id="{00000000-0008-0000-0A00-000002000000}"/>
              </a:ext>
            </a:extLst>
          </p:cNvPr>
          <p:cNvGraphicFramePr>
            <a:graphicFrameLocks/>
          </p:cNvGraphicFramePr>
          <p:nvPr>
            <p:extLst>
              <p:ext uri="{D42A27DB-BD31-4B8C-83A1-F6EECF244321}">
                <p14:modId xmlns:p14="http://schemas.microsoft.com/office/powerpoint/2010/main" val="618691956"/>
              </p:ext>
            </p:extLst>
          </p:nvPr>
        </p:nvGraphicFramePr>
        <p:xfrm>
          <a:off x="676656" y="1554480"/>
          <a:ext cx="5102352" cy="387438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Diagramm0">
            <a:extLst>
              <a:ext uri="{FF2B5EF4-FFF2-40B4-BE49-F238E27FC236}">
                <a16:creationId xmlns:a16="http://schemas.microsoft.com/office/drawing/2014/main" id="{00000000-0008-0000-0B00-000002000000}"/>
              </a:ext>
            </a:extLst>
          </p:cNvPr>
          <p:cNvGraphicFramePr>
            <a:graphicFrameLocks/>
          </p:cNvGraphicFramePr>
          <p:nvPr>
            <p:extLst>
              <p:ext uri="{D42A27DB-BD31-4B8C-83A1-F6EECF244321}">
                <p14:modId xmlns:p14="http://schemas.microsoft.com/office/powerpoint/2010/main" val="3711211417"/>
              </p:ext>
            </p:extLst>
          </p:nvPr>
        </p:nvGraphicFramePr>
        <p:xfrm>
          <a:off x="6198633" y="1550462"/>
          <a:ext cx="5760000" cy="399350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667367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67">
          <a:extLst>
            <a:ext uri="{FF2B5EF4-FFF2-40B4-BE49-F238E27FC236}">
              <a16:creationId xmlns:a16="http://schemas.microsoft.com/office/drawing/2014/main" id="{4F0AB5D6-53B5-E8E9-16DC-B1F225CF9110}"/>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C1988132-7B51-E263-ED3C-E7C57046A23D}"/>
              </a:ext>
            </a:extLst>
          </p:cNvPr>
          <p:cNvSpPr txBox="1"/>
          <p:nvPr/>
        </p:nvSpPr>
        <p:spPr>
          <a:xfrm>
            <a:off x="294127" y="60587"/>
            <a:ext cx="1122799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000" b="1" i="0" u="none" strike="noStrike" kern="0" cap="none" spc="0" normalizeH="0" baseline="0" noProof="0">
                <a:ln>
                  <a:noFill/>
                </a:ln>
                <a:solidFill>
                  <a:srgbClr val="008265"/>
                </a:solidFill>
                <a:effectLst/>
                <a:uLnTx/>
                <a:uFillTx/>
                <a:latin typeface="Rockwell" panose="02060603020205020403" pitchFamily="18" charset="0"/>
                <a:cs typeface="Calibri Light" panose="020F0302020204030204" pitchFamily="34" charset="0"/>
                <a:sym typeface="Arial"/>
              </a:rPr>
              <a:t>Consumers – claimed in last 12 months – Opportunity Themes</a:t>
            </a:r>
          </a:p>
        </p:txBody>
      </p:sp>
      <p:sp>
        <p:nvSpPr>
          <p:cNvPr id="7" name="Google Shape;281;p26">
            <a:extLst>
              <a:ext uri="{FF2B5EF4-FFF2-40B4-BE49-F238E27FC236}">
                <a16:creationId xmlns:a16="http://schemas.microsoft.com/office/drawing/2014/main" id="{02634683-16D9-3A33-95C8-71EBAAB5CA24}"/>
              </a:ext>
            </a:extLst>
          </p:cNvPr>
          <p:cNvSpPr txBox="1"/>
          <p:nvPr/>
        </p:nvSpPr>
        <p:spPr>
          <a:xfrm>
            <a:off x="0" y="6502960"/>
            <a:ext cx="10201458" cy="35504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800" b="0" i="0" u="none" strike="noStrike" kern="0" cap="none" spc="0" normalizeH="0" baseline="0" noProof="0">
                <a:ln>
                  <a:noFill/>
                </a:ln>
                <a:solidFill>
                  <a:srgbClr val="000000"/>
                </a:solidFill>
                <a:effectLst/>
                <a:uLnTx/>
                <a:uFillTx/>
                <a:latin typeface="Arial" panose="020B0604020202020204" pitchFamily="34" charset="0"/>
                <a:ea typeface="Corbel"/>
                <a:cs typeface="Arial" panose="020B0604020202020204" pitchFamily="34" charset="0"/>
                <a:sym typeface="Corbel"/>
              </a:rPr>
              <a:t>Base: Sept 2023 &amp; March 2024 data. </a:t>
            </a:r>
            <a:r>
              <a:rPr lang="en-GB" sz="800">
                <a:solidFill>
                  <a:schemeClr val="tx1"/>
                </a:solidFill>
                <a:latin typeface="Arial" panose="020B0604020202020204" pitchFamily="34" charset="0"/>
                <a:ea typeface="Corbel"/>
                <a:cs typeface="Arial" panose="020B0604020202020204" pitchFamily="34" charset="0"/>
                <a:sym typeface="Corbel"/>
              </a:rPr>
              <a:t>All Consumers that hold at least one (motor, travel, buildings and/or contents) insurance policy/ </a:t>
            </a:r>
            <a:r>
              <a:rPr lang="en-GB" sz="800">
                <a:latin typeface="Arial" panose="020B0604020202020204" pitchFamily="34" charset="0"/>
                <a:ea typeface="Corbel"/>
                <a:cs typeface="Arial" panose="020B0604020202020204" pitchFamily="34" charset="0"/>
                <a:sym typeface="Corbel"/>
              </a:rPr>
              <a:t>who have claimed on at least one insurance policy in the last 12 months</a:t>
            </a:r>
            <a:r>
              <a:rPr lang="en-GB" sz="800">
                <a:solidFill>
                  <a:schemeClr val="tx1"/>
                </a:solidFill>
                <a:latin typeface="Arial" panose="020B0604020202020204" pitchFamily="34" charset="0"/>
                <a:ea typeface="Corbel"/>
                <a:cs typeface="Arial" panose="020B0604020202020204" pitchFamily="34" charset="0"/>
                <a:sym typeface="Corbel"/>
              </a:rPr>
              <a:t>: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800">
                <a:solidFill>
                  <a:schemeClr val="tx1"/>
                </a:solidFill>
                <a:latin typeface="Arial" panose="020B0604020202020204" pitchFamily="34" charset="0"/>
                <a:ea typeface="Corbel"/>
                <a:cs typeface="Arial" panose="020B0604020202020204" pitchFamily="34" charset="0"/>
                <a:sym typeface="Corbel"/>
              </a:rPr>
              <a:t>Consumer n=1,000 / 171</a:t>
            </a:r>
            <a:endParaRPr kumimoji="0" lang="en-GB" sz="8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a:endParaRPr>
          </a:p>
        </p:txBody>
      </p:sp>
      <p:sp>
        <p:nvSpPr>
          <p:cNvPr id="8" name="TextBox 7">
            <a:extLst>
              <a:ext uri="{FF2B5EF4-FFF2-40B4-BE49-F238E27FC236}">
                <a16:creationId xmlns:a16="http://schemas.microsoft.com/office/drawing/2014/main" id="{0B1E1E10-DC2C-935D-2BD9-990DE25C1C35}"/>
              </a:ext>
            </a:extLst>
          </p:cNvPr>
          <p:cNvSpPr txBox="1"/>
          <p:nvPr/>
        </p:nvSpPr>
        <p:spPr>
          <a:xfrm>
            <a:off x="420617" y="446663"/>
            <a:ext cx="11556033" cy="1077218"/>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
                <a:schemeClr val="bg2"/>
              </a:buClr>
              <a:buSzTx/>
              <a:buFont typeface="Arial" panose="020B0604020202020204" pitchFamily="34" charset="0"/>
              <a:buChar char="•"/>
              <a:tabLst/>
              <a:defRPr/>
            </a:pPr>
            <a:r>
              <a:rPr lang="en-GB" sz="1600" dirty="0">
                <a:solidFill>
                  <a:srgbClr val="008265"/>
                </a:solidFill>
                <a:cs typeface="Calibri Light" panose="020F0302020204030204" pitchFamily="34" charset="0"/>
              </a:rPr>
              <a:t>Perhaps not surprisingly, consumers who have claimed place their highest stated importance on Speed and Respect themes (in relation to claims)</a:t>
            </a:r>
          </a:p>
          <a:p>
            <a:pPr marL="285750" marR="0" lvl="0" indent="-285750" algn="l" defTabSz="914400" rtl="0" eaLnBrk="1" fontAlgn="auto" latinLnBrk="0" hangingPunct="1">
              <a:lnSpc>
                <a:spcPct val="100000"/>
              </a:lnSpc>
              <a:spcBef>
                <a:spcPts val="0"/>
              </a:spcBef>
              <a:spcAft>
                <a:spcPts val="0"/>
              </a:spcAft>
              <a:buClr>
                <a:schemeClr val="bg2"/>
              </a:buClr>
              <a:buSzTx/>
              <a:buFont typeface="Arial" panose="020B0604020202020204" pitchFamily="34" charset="0"/>
              <a:buChar char="•"/>
              <a:tabLst/>
              <a:defRPr/>
            </a:pPr>
            <a:r>
              <a:rPr kumimoji="0" lang="en-GB" sz="1600" b="0" i="0" u="none" strike="noStrike" kern="0" cap="none" spc="0" normalizeH="0" baseline="0" noProof="0" dirty="0">
                <a:ln>
                  <a:noFill/>
                </a:ln>
                <a:solidFill>
                  <a:srgbClr val="008265"/>
                </a:solidFill>
                <a:effectLst/>
                <a:uLnTx/>
                <a:uFillTx/>
                <a:latin typeface="Arial"/>
                <a:cs typeface="Calibri Light" panose="020F0302020204030204" pitchFamily="34" charset="0"/>
                <a:sym typeface="Arial"/>
              </a:rPr>
              <a:t>They also rate the performance of their current provider across all themes as higher than those who have not made a claim apart from Ease, and score significantly higher for the Loyalty theme </a:t>
            </a:r>
          </a:p>
        </p:txBody>
      </p:sp>
      <p:graphicFrame>
        <p:nvGraphicFramePr>
          <p:cNvPr id="4" name="Table 3">
            <a:extLst>
              <a:ext uri="{FF2B5EF4-FFF2-40B4-BE49-F238E27FC236}">
                <a16:creationId xmlns:a16="http://schemas.microsoft.com/office/drawing/2014/main" id="{0AFD4919-3FA8-0A56-A854-396FD7D0B81C}"/>
              </a:ext>
            </a:extLst>
          </p:cNvPr>
          <p:cNvGraphicFramePr>
            <a:graphicFrameLocks noGrp="1"/>
          </p:cNvGraphicFramePr>
          <p:nvPr>
            <p:extLst>
              <p:ext uri="{D42A27DB-BD31-4B8C-83A1-F6EECF244321}">
                <p14:modId xmlns:p14="http://schemas.microsoft.com/office/powerpoint/2010/main" val="1607839426"/>
              </p:ext>
            </p:extLst>
          </p:nvPr>
        </p:nvGraphicFramePr>
        <p:xfrm>
          <a:off x="640080" y="2016323"/>
          <a:ext cx="10882036" cy="4176955"/>
        </p:xfrm>
        <a:graphic>
          <a:graphicData uri="http://schemas.openxmlformats.org/drawingml/2006/table">
            <a:tbl>
              <a:tblPr/>
              <a:tblGrid>
                <a:gridCol w="1686266">
                  <a:extLst>
                    <a:ext uri="{9D8B030D-6E8A-4147-A177-3AD203B41FA5}">
                      <a16:colId xmlns:a16="http://schemas.microsoft.com/office/drawing/2014/main" val="20000"/>
                    </a:ext>
                  </a:extLst>
                </a:gridCol>
                <a:gridCol w="1641300">
                  <a:extLst>
                    <a:ext uri="{9D8B030D-6E8A-4147-A177-3AD203B41FA5}">
                      <a16:colId xmlns:a16="http://schemas.microsoft.com/office/drawing/2014/main" val="20001"/>
                    </a:ext>
                  </a:extLst>
                </a:gridCol>
                <a:gridCol w="1079210">
                  <a:extLst>
                    <a:ext uri="{9D8B030D-6E8A-4147-A177-3AD203B41FA5}">
                      <a16:colId xmlns:a16="http://schemas.microsoft.com/office/drawing/2014/main" val="20002"/>
                    </a:ext>
                  </a:extLst>
                </a:gridCol>
                <a:gridCol w="1079210">
                  <a:extLst>
                    <a:ext uri="{9D8B030D-6E8A-4147-A177-3AD203B41FA5}">
                      <a16:colId xmlns:a16="http://schemas.microsoft.com/office/drawing/2014/main" val="20003"/>
                    </a:ext>
                  </a:extLst>
                </a:gridCol>
                <a:gridCol w="1079210">
                  <a:extLst>
                    <a:ext uri="{9D8B030D-6E8A-4147-A177-3AD203B41FA5}">
                      <a16:colId xmlns:a16="http://schemas.microsoft.com/office/drawing/2014/main" val="20004"/>
                    </a:ext>
                  </a:extLst>
                </a:gridCol>
                <a:gridCol w="1079210">
                  <a:extLst>
                    <a:ext uri="{9D8B030D-6E8A-4147-A177-3AD203B41FA5}">
                      <a16:colId xmlns:a16="http://schemas.microsoft.com/office/drawing/2014/main" val="1912742464"/>
                    </a:ext>
                  </a:extLst>
                </a:gridCol>
                <a:gridCol w="1079210">
                  <a:extLst>
                    <a:ext uri="{9D8B030D-6E8A-4147-A177-3AD203B41FA5}">
                      <a16:colId xmlns:a16="http://schemas.microsoft.com/office/drawing/2014/main" val="1301910433"/>
                    </a:ext>
                  </a:extLst>
                </a:gridCol>
                <a:gridCol w="1079210">
                  <a:extLst>
                    <a:ext uri="{9D8B030D-6E8A-4147-A177-3AD203B41FA5}">
                      <a16:colId xmlns:a16="http://schemas.microsoft.com/office/drawing/2014/main" val="3744559626"/>
                    </a:ext>
                  </a:extLst>
                </a:gridCol>
                <a:gridCol w="1079210">
                  <a:extLst>
                    <a:ext uri="{9D8B030D-6E8A-4147-A177-3AD203B41FA5}">
                      <a16:colId xmlns:a16="http://schemas.microsoft.com/office/drawing/2014/main" val="1729927554"/>
                    </a:ext>
                  </a:extLst>
                </a:gridCol>
              </a:tblGrid>
              <a:tr h="416417">
                <a:tc>
                  <a:txBody>
                    <a:bodyPr/>
                    <a:lstStyle/>
                    <a:p>
                      <a:pPr algn="l" fontAlgn="b"/>
                      <a:endParaRPr lang="en-GB" sz="1200" b="0" i="0" u="none" strike="noStrike" dirty="0">
                        <a:solidFill>
                          <a:srgbClr val="000000"/>
                        </a:solidFill>
                        <a:effectLst/>
                        <a:latin typeface="+mj-lt"/>
                      </a:endParaRPr>
                    </a:p>
                  </a:txBody>
                  <a:tcPr marL="6350" marR="6350" marT="6350" marB="0" anchor="b">
                    <a:lnL>
                      <a:noFill/>
                    </a:lnL>
                    <a:lnR w="12700" cap="flat" cmpd="sng" algn="ctr">
                      <a:noFill/>
                      <a:prstDash val="solid"/>
                      <a:round/>
                      <a:headEnd type="none" w="med" len="med"/>
                      <a:tailEnd type="none" w="med" len="med"/>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endParaRPr lang="en-GB" sz="1200" b="1" i="0" u="none" strike="noStrike">
                        <a:solidFill>
                          <a:srgbClr val="FFFFFF"/>
                        </a:solidFill>
                        <a:effectLst/>
                        <a:latin typeface="+mj-lt"/>
                      </a:endParaRPr>
                    </a:p>
                  </a:txBody>
                  <a:tcPr marL="6350" marR="6350" marT="6350" marB="0" anchor="ctr">
                    <a:lnL w="12700" cap="flat" cmpd="sng" algn="ctr">
                      <a:no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265"/>
                    </a:solidFill>
                  </a:tcPr>
                </a:tc>
                <a:tc gridSpan="3">
                  <a:txBody>
                    <a:bodyPr/>
                    <a:lstStyle/>
                    <a:p>
                      <a:pPr algn="ctr" rtl="0" fontAlgn="b"/>
                      <a:r>
                        <a:rPr lang="en-GB" sz="1200" b="1" i="0" u="none" strike="noStrike">
                          <a:solidFill>
                            <a:srgbClr val="FFFFFF"/>
                          </a:solidFill>
                          <a:effectLst/>
                          <a:latin typeface="+mj-lt"/>
                        </a:rPr>
                        <a:t>Claimed in the past year</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265"/>
                    </a:solidFill>
                  </a:tcPr>
                </a:tc>
                <a:tc hMerge="1">
                  <a:txBody>
                    <a:bodyPr/>
                    <a:lstStyle/>
                    <a:p>
                      <a:pPr algn="ctr" rtl="0" fontAlgn="b"/>
                      <a:endParaRPr lang="en-GB" sz="1200" b="1" i="0" u="none" strike="noStrike">
                        <a:solidFill>
                          <a:srgbClr val="FFFFFF"/>
                        </a:solidFill>
                        <a:effectLst/>
                        <a:latin typeface="+mj-lt"/>
                      </a:endParaRP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265"/>
                    </a:solidFill>
                  </a:tcPr>
                </a:tc>
                <a:tc hMerge="1">
                  <a:txBody>
                    <a:bodyPr/>
                    <a:lstStyle/>
                    <a:p>
                      <a:pPr algn="ctr" rtl="0" fontAlgn="b"/>
                      <a:endParaRPr lang="en-GB" sz="1200" b="1" i="0" u="none" strike="noStrike">
                        <a:solidFill>
                          <a:srgbClr val="FFFFFF"/>
                        </a:solidFill>
                        <a:effectLst/>
                        <a:latin typeface="+mj-lt"/>
                      </a:endParaRP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265"/>
                    </a:solidFill>
                  </a:tcPr>
                </a:tc>
                <a:tc>
                  <a:txBody>
                    <a:bodyPr/>
                    <a:lstStyle/>
                    <a:p>
                      <a:pPr algn="ctr" rtl="0" fontAlgn="b"/>
                      <a:endParaRPr lang="en-GB" sz="1200" b="1" i="0" u="none" strike="noStrike">
                        <a:solidFill>
                          <a:srgbClr val="FFFFFF"/>
                        </a:solidFill>
                        <a:effectLst/>
                        <a:latin typeface="+mj-lt"/>
                      </a:endParaRP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265"/>
                    </a:solidFill>
                  </a:tcPr>
                </a:tc>
                <a:tc gridSpan="3">
                  <a:txBody>
                    <a:bodyPr/>
                    <a:lstStyle/>
                    <a:p>
                      <a:pPr algn="ctr" rtl="0" fontAlgn="b"/>
                      <a:r>
                        <a:rPr lang="en-GB" sz="1200" b="1" i="0" u="none" strike="noStrike">
                          <a:solidFill>
                            <a:srgbClr val="FFFFFF"/>
                          </a:solidFill>
                          <a:effectLst/>
                          <a:latin typeface="+mj-lt"/>
                        </a:rPr>
                        <a:t>Have not claimed in the past year</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265"/>
                    </a:solidFill>
                  </a:tcPr>
                </a:tc>
                <a:tc hMerge="1">
                  <a:txBody>
                    <a:bodyPr/>
                    <a:lstStyle/>
                    <a:p>
                      <a:pPr algn="ctr" rtl="0" fontAlgn="b"/>
                      <a:endParaRPr lang="en-GB" sz="1200" b="1" i="0" u="none" strike="noStrike">
                        <a:solidFill>
                          <a:srgbClr val="FFFFFF"/>
                        </a:solidFill>
                        <a:effectLst/>
                        <a:latin typeface="+mj-lt"/>
                      </a:endParaRP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265"/>
                    </a:solidFill>
                  </a:tcPr>
                </a:tc>
                <a:tc hMerge="1">
                  <a:txBody>
                    <a:bodyPr/>
                    <a:lstStyle/>
                    <a:p>
                      <a:pPr algn="ctr" rtl="0" fontAlgn="b"/>
                      <a:endParaRPr lang="en-GB" sz="1200" b="1" i="0" u="none" strike="noStrike">
                        <a:solidFill>
                          <a:srgbClr val="FFFFFF"/>
                        </a:solidFill>
                        <a:effectLst/>
                        <a:latin typeface="+mj-lt"/>
                      </a:endParaRP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265"/>
                    </a:solidFill>
                  </a:tcPr>
                </a:tc>
                <a:extLst>
                  <a:ext uri="{0D108BD9-81ED-4DB2-BD59-A6C34878D82A}">
                    <a16:rowId xmlns:a16="http://schemas.microsoft.com/office/drawing/2014/main" val="10000"/>
                  </a:ext>
                </a:extLst>
              </a:tr>
              <a:tr h="416417">
                <a:tc>
                  <a:txBody>
                    <a:bodyPr/>
                    <a:lstStyle/>
                    <a:p>
                      <a:pPr algn="l" fontAlgn="b"/>
                      <a:endParaRPr lang="en-GB" sz="1200" b="0" i="0" u="none" strike="noStrike">
                        <a:solidFill>
                          <a:srgbClr val="000000"/>
                        </a:solidFill>
                        <a:effectLst/>
                        <a:latin typeface="+mj-lt"/>
                      </a:endParaRPr>
                    </a:p>
                  </a:txBody>
                  <a:tcPr marL="6350" marR="6350" marT="6350" marB="0" anchor="b">
                    <a:lnL>
                      <a:noFill/>
                    </a:lnL>
                    <a:lnR w="12700" cap="flat" cmpd="sng" algn="ctr">
                      <a:solidFill>
                        <a:srgbClr val="FFFFFF"/>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200" b="1" i="0" u="none" strike="noStrike" cap="none">
                          <a:solidFill>
                            <a:srgbClr val="FFFFFF"/>
                          </a:solidFill>
                          <a:effectLst/>
                          <a:latin typeface="+mn-lt"/>
                          <a:ea typeface="+mn-ea"/>
                          <a:cs typeface="+mn-cs"/>
                          <a:sym typeface="Arial"/>
                        </a:rPr>
                        <a:t>All respondents</a:t>
                      </a:r>
                    </a:p>
                    <a:p>
                      <a:pPr algn="ctr" rtl="0" fontAlgn="b"/>
                      <a:r>
                        <a:rPr lang="en-GB" sz="1200" b="1" i="0" u="none" strike="noStrike" cap="none">
                          <a:solidFill>
                            <a:srgbClr val="FFFFFF"/>
                          </a:solidFill>
                          <a:effectLst/>
                          <a:latin typeface="+mn-lt"/>
                          <a:ea typeface="+mn-ea"/>
                          <a:cs typeface="+mn-cs"/>
                          <a:sym typeface="Arial"/>
                        </a:rPr>
                        <a:t>Opportunity Score</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265"/>
                    </a:solidFill>
                  </a:tcPr>
                </a:tc>
                <a:tc>
                  <a:txBody>
                    <a:bodyPr/>
                    <a:lstStyle/>
                    <a:p>
                      <a:pPr algn="ctr" fontAlgn="b"/>
                      <a:r>
                        <a:rPr lang="en-GB" sz="1200" b="1" i="0" u="none" strike="noStrike">
                          <a:solidFill>
                            <a:schemeClr val="bg1"/>
                          </a:solidFill>
                          <a:effectLst/>
                          <a:latin typeface="arial" panose="020B0604020202020204" pitchFamily="34" charset="0"/>
                        </a:rPr>
                        <a:t> Importance</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265"/>
                    </a:solidFill>
                  </a:tcPr>
                </a:tc>
                <a:tc>
                  <a:txBody>
                    <a:bodyPr/>
                    <a:lstStyle/>
                    <a:p>
                      <a:pPr algn="ctr" fontAlgn="b"/>
                      <a:r>
                        <a:rPr lang="en-GB" sz="1200" b="1" i="0" u="none" strike="noStrike">
                          <a:solidFill>
                            <a:schemeClr val="bg1"/>
                          </a:solidFill>
                          <a:effectLst/>
                          <a:latin typeface="arial" panose="020B0604020202020204" pitchFamily="34" charset="0"/>
                        </a:rPr>
                        <a:t> Performance</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265"/>
                    </a:solidFill>
                  </a:tcPr>
                </a:tc>
                <a:tc>
                  <a:txBody>
                    <a:bodyPr/>
                    <a:lstStyle/>
                    <a:p>
                      <a:pPr algn="ctr" fontAlgn="b"/>
                      <a:r>
                        <a:rPr lang="en-GB" sz="1200" b="1" i="0" u="none" strike="noStrike">
                          <a:solidFill>
                            <a:schemeClr val="bg1"/>
                          </a:solidFill>
                          <a:effectLst/>
                          <a:latin typeface="arial" panose="020B0604020202020204" pitchFamily="34" charset="0"/>
                        </a:rPr>
                        <a:t> Opportunity score</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265"/>
                    </a:solidFill>
                  </a:tcPr>
                </a:tc>
                <a:tc>
                  <a:txBody>
                    <a:bodyPr/>
                    <a:lstStyle/>
                    <a:p>
                      <a:pPr algn="ctr" rtl="0" fontAlgn="b"/>
                      <a:endParaRPr lang="en-GB" sz="1200" b="1" i="0" u="none" strike="noStrike">
                        <a:solidFill>
                          <a:srgbClr val="FFFFFF"/>
                        </a:solidFill>
                        <a:effectLst/>
                        <a:latin typeface="+mj-lt"/>
                      </a:endParaRP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265"/>
                    </a:solidFill>
                  </a:tcPr>
                </a:tc>
                <a:tc>
                  <a:txBody>
                    <a:bodyPr/>
                    <a:lstStyle/>
                    <a:p>
                      <a:pPr algn="ctr" fontAlgn="b"/>
                      <a:r>
                        <a:rPr lang="en-GB" sz="1200" b="1" i="0" u="none" strike="noStrike">
                          <a:solidFill>
                            <a:schemeClr val="bg1"/>
                          </a:solidFill>
                          <a:effectLst/>
                          <a:latin typeface="arial" panose="020B0604020202020204" pitchFamily="34" charset="0"/>
                        </a:rPr>
                        <a:t> Importance</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265"/>
                    </a:solidFill>
                  </a:tcPr>
                </a:tc>
                <a:tc>
                  <a:txBody>
                    <a:bodyPr/>
                    <a:lstStyle/>
                    <a:p>
                      <a:pPr algn="ctr" fontAlgn="b"/>
                      <a:r>
                        <a:rPr lang="en-GB" sz="1200" b="1" i="0" u="none" strike="noStrike">
                          <a:solidFill>
                            <a:schemeClr val="bg1"/>
                          </a:solidFill>
                          <a:effectLst/>
                          <a:latin typeface="arial" panose="020B0604020202020204" pitchFamily="34" charset="0"/>
                        </a:rPr>
                        <a:t> Performance</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265"/>
                    </a:solidFill>
                  </a:tcPr>
                </a:tc>
                <a:tc>
                  <a:txBody>
                    <a:bodyPr/>
                    <a:lstStyle/>
                    <a:p>
                      <a:pPr algn="ctr" fontAlgn="b"/>
                      <a:r>
                        <a:rPr lang="en-GB" sz="1200" b="1" i="0" u="none" strike="noStrike">
                          <a:solidFill>
                            <a:schemeClr val="bg1"/>
                          </a:solidFill>
                          <a:effectLst/>
                          <a:latin typeface="arial" panose="020B0604020202020204" pitchFamily="34" charset="0"/>
                        </a:rPr>
                        <a:t> Opportunity score</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265"/>
                    </a:solidFill>
                  </a:tcPr>
                </a:tc>
                <a:extLst>
                  <a:ext uri="{0D108BD9-81ED-4DB2-BD59-A6C34878D82A}">
                    <a16:rowId xmlns:a16="http://schemas.microsoft.com/office/drawing/2014/main" val="1649155001"/>
                  </a:ext>
                </a:extLst>
              </a:tr>
              <a:tr h="371569">
                <a:tc>
                  <a:txBody>
                    <a:bodyPr/>
                    <a:lstStyle/>
                    <a:p>
                      <a:pPr algn="ctr" fontAlgn="b"/>
                      <a:r>
                        <a:rPr lang="en-GB" sz="1200" b="1" i="0" u="none" strike="noStrike">
                          <a:solidFill>
                            <a:srgbClr val="000000"/>
                          </a:solidFill>
                          <a:effectLst/>
                          <a:latin typeface="arial" panose="020B0604020202020204" pitchFamily="34" charset="0"/>
                        </a:rPr>
                        <a:t>Respect (claims)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algn="ctr" rtl="0" fontAlgn="b">
                        <a:lnSpc>
                          <a:spcPct val="100000"/>
                        </a:lnSpc>
                        <a:spcBef>
                          <a:spcPts val="0"/>
                        </a:spcBef>
                        <a:spcAft>
                          <a:spcPts val="0"/>
                        </a:spcAft>
                        <a:buClr>
                          <a:srgbClr val="000000"/>
                        </a:buClr>
                        <a:buFont typeface="Arial"/>
                      </a:pPr>
                      <a:r>
                        <a:rPr lang="en-GB" sz="1100" b="1" i="0" u="none" strike="noStrike" cap="none">
                          <a:solidFill>
                            <a:srgbClr val="000000"/>
                          </a:solidFill>
                          <a:effectLst/>
                          <a:latin typeface="arial" panose="020B0604020202020204" pitchFamily="34" charset="0"/>
                          <a:ea typeface="+mn-ea"/>
                          <a:cs typeface="+mn-cs"/>
                          <a:sym typeface="Arial"/>
                        </a:rPr>
                        <a:t>8.05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100" b="0" i="0" u="none" strike="noStrike">
                          <a:solidFill>
                            <a:srgbClr val="000000"/>
                          </a:solidFill>
                          <a:effectLst/>
                          <a:latin typeface="arial" panose="020B0604020202020204" pitchFamily="34" charset="0"/>
                        </a:rPr>
                        <a:t>7.31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rPr>
                        <a:t>6.58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rPr>
                        <a:t>8.05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GB" sz="11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rPr>
                        <a:t>Not asked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
                          <a:srgbClr val="000000"/>
                        </a:buClr>
                        <a:buSzTx/>
                        <a:buFont typeface="Arial"/>
                        <a:buNone/>
                        <a:tabLst/>
                        <a:defRPr/>
                      </a:pPr>
                      <a:r>
                        <a:rPr kumimoji="0" lang="en-GB" sz="1100" b="0" i="0" u="none" strike="noStrike" kern="0" cap="none" spc="0" normalizeH="0" baseline="0" noProof="0">
                          <a:ln>
                            <a:noFill/>
                          </a:ln>
                          <a:solidFill>
                            <a:srgbClr val="000000"/>
                          </a:solidFill>
                          <a:effectLst/>
                          <a:uLnTx/>
                          <a:uFillTx/>
                          <a:latin typeface="arial" panose="020B0604020202020204" pitchFamily="34" charset="0"/>
                          <a:ea typeface="+mn-ea"/>
                          <a:cs typeface="+mn-cs"/>
                          <a:sym typeface="Arial"/>
                        </a:rPr>
                        <a:t>Not asked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
                          <a:srgbClr val="000000"/>
                        </a:buClr>
                        <a:buSzTx/>
                        <a:buFont typeface="Arial"/>
                        <a:buNone/>
                        <a:tabLst/>
                        <a:defRPr/>
                      </a:pPr>
                      <a:r>
                        <a:rPr kumimoji="0" lang="en-GB" sz="1100" b="0" i="0" u="none" strike="noStrike" kern="0" cap="none" spc="0" normalizeH="0" baseline="0" noProof="0">
                          <a:ln>
                            <a:noFill/>
                          </a:ln>
                          <a:solidFill>
                            <a:srgbClr val="000000"/>
                          </a:solidFill>
                          <a:effectLst/>
                          <a:uLnTx/>
                          <a:uFillTx/>
                          <a:latin typeface="arial" panose="020B0604020202020204" pitchFamily="34" charset="0"/>
                          <a:ea typeface="+mn-ea"/>
                          <a:cs typeface="+mn-cs"/>
                          <a:sym typeface="Arial"/>
                        </a:rPr>
                        <a:t>Not asked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1"/>
                  </a:ext>
                </a:extLst>
              </a:tr>
              <a:tr h="371569">
                <a:tc>
                  <a:txBody>
                    <a:bodyPr/>
                    <a:lstStyle/>
                    <a:p>
                      <a:pPr algn="ctr" fontAlgn="b"/>
                      <a:r>
                        <a:rPr lang="en-GB" sz="1200" b="1" i="0" u="none" strike="noStrike">
                          <a:solidFill>
                            <a:srgbClr val="000000"/>
                          </a:solidFill>
                          <a:effectLst/>
                          <a:latin typeface="arial" panose="020B0604020202020204" pitchFamily="34" charset="0"/>
                        </a:rPr>
                        <a:t>Speed (claims)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algn="ctr" rtl="0" fontAlgn="b">
                        <a:lnSpc>
                          <a:spcPct val="100000"/>
                        </a:lnSpc>
                        <a:spcBef>
                          <a:spcPts val="0"/>
                        </a:spcBef>
                        <a:spcAft>
                          <a:spcPts val="0"/>
                        </a:spcAft>
                        <a:buClr>
                          <a:srgbClr val="000000"/>
                        </a:buClr>
                        <a:buFont typeface="Arial"/>
                      </a:pPr>
                      <a:r>
                        <a:rPr lang="en-GB" sz="1100" b="1" i="0" u="none" strike="noStrike" cap="none">
                          <a:solidFill>
                            <a:srgbClr val="000000"/>
                          </a:solidFill>
                          <a:effectLst/>
                          <a:latin typeface="arial" panose="020B0604020202020204" pitchFamily="34" charset="0"/>
                          <a:ea typeface="+mn-ea"/>
                          <a:cs typeface="+mn-cs"/>
                          <a:sym typeface="Arial"/>
                        </a:rPr>
                        <a:t>7.71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100" b="0" i="0" u="none" strike="noStrike">
                          <a:solidFill>
                            <a:srgbClr val="000000"/>
                          </a:solidFill>
                          <a:effectLst/>
                          <a:latin typeface="arial" panose="020B0604020202020204" pitchFamily="34" charset="0"/>
                        </a:rPr>
                        <a:t>7.36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rPr>
                        <a:t>7.01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rPr>
                        <a:t>7.71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GB" sz="11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rPr>
                        <a:t>Not asked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
                          <a:srgbClr val="000000"/>
                        </a:buClr>
                        <a:buSzTx/>
                        <a:buFont typeface="Arial"/>
                        <a:buNone/>
                        <a:tabLst/>
                        <a:defRPr/>
                      </a:pPr>
                      <a:r>
                        <a:rPr kumimoji="0" lang="en-GB" sz="1100" b="0" i="0" u="none" strike="noStrike" kern="0" cap="none" spc="0" normalizeH="0" baseline="0" noProof="0">
                          <a:ln>
                            <a:noFill/>
                          </a:ln>
                          <a:solidFill>
                            <a:srgbClr val="000000"/>
                          </a:solidFill>
                          <a:effectLst/>
                          <a:uLnTx/>
                          <a:uFillTx/>
                          <a:latin typeface="arial" panose="020B0604020202020204" pitchFamily="34" charset="0"/>
                          <a:ea typeface="+mn-ea"/>
                          <a:cs typeface="+mn-cs"/>
                          <a:sym typeface="Arial"/>
                        </a:rPr>
                        <a:t>Not asked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
                          <a:srgbClr val="000000"/>
                        </a:buClr>
                        <a:buSzTx/>
                        <a:buFont typeface="Arial"/>
                        <a:buNone/>
                        <a:tabLst/>
                        <a:defRPr/>
                      </a:pPr>
                      <a:r>
                        <a:rPr kumimoji="0" lang="en-GB" sz="1100" b="0" i="0" u="none" strike="noStrike" kern="0" cap="none" spc="0" normalizeH="0" baseline="0" noProof="0">
                          <a:ln>
                            <a:noFill/>
                          </a:ln>
                          <a:solidFill>
                            <a:srgbClr val="000000"/>
                          </a:solidFill>
                          <a:effectLst/>
                          <a:uLnTx/>
                          <a:uFillTx/>
                          <a:latin typeface="arial" panose="020B0604020202020204" pitchFamily="34" charset="0"/>
                          <a:ea typeface="+mn-ea"/>
                          <a:cs typeface="+mn-cs"/>
                          <a:sym typeface="Arial"/>
                        </a:rPr>
                        <a:t>Not asked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2"/>
                  </a:ext>
                </a:extLst>
              </a:tr>
              <a:tr h="371569">
                <a:tc>
                  <a:txBody>
                    <a:bodyPr/>
                    <a:lstStyle/>
                    <a:p>
                      <a:pPr algn="ctr" fontAlgn="b"/>
                      <a:r>
                        <a:rPr lang="en-GB" sz="1200" b="1" i="0" u="none" strike="noStrike">
                          <a:solidFill>
                            <a:srgbClr val="000000"/>
                          </a:solidFill>
                          <a:effectLst/>
                          <a:latin typeface="arial" panose="020B0604020202020204" pitchFamily="34" charset="0"/>
                        </a:rPr>
                        <a:t>Loyalty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algn="ctr" rtl="0" fontAlgn="b">
                        <a:lnSpc>
                          <a:spcPct val="100000"/>
                        </a:lnSpc>
                        <a:spcBef>
                          <a:spcPts val="0"/>
                        </a:spcBef>
                        <a:spcAft>
                          <a:spcPts val="0"/>
                        </a:spcAft>
                        <a:buClr>
                          <a:srgbClr val="000000"/>
                        </a:buClr>
                        <a:buFont typeface="Arial"/>
                      </a:pPr>
                      <a:r>
                        <a:rPr lang="en-GB" sz="1100" b="1" i="0" u="none" strike="noStrike" cap="none">
                          <a:solidFill>
                            <a:srgbClr val="000000"/>
                          </a:solidFill>
                          <a:effectLst/>
                          <a:latin typeface="arial" panose="020B0604020202020204" pitchFamily="34" charset="0"/>
                          <a:ea typeface="+mn-ea"/>
                          <a:cs typeface="+mn-cs"/>
                          <a:sym typeface="Arial"/>
                        </a:rPr>
                        <a:t>10.59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100" b="0" i="0" u="none" strike="noStrike">
                          <a:solidFill>
                            <a:srgbClr val="000000"/>
                          </a:solidFill>
                          <a:effectLst/>
                          <a:latin typeface="arial" panose="020B0604020202020204" pitchFamily="34" charset="0"/>
                        </a:rPr>
                        <a:t>6.26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rPr>
                        <a:t>5.58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rPr>
                        <a:t>6.94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GB" sz="11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rPr>
                        <a:t>6.89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rPr>
                        <a:t>2.40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rPr>
                        <a:t>11.38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3"/>
                  </a:ext>
                </a:extLst>
              </a:tr>
              <a:tr h="371569">
                <a:tc>
                  <a:txBody>
                    <a:bodyPr/>
                    <a:lstStyle/>
                    <a:p>
                      <a:pPr algn="ctr" fontAlgn="b"/>
                      <a:r>
                        <a:rPr lang="en-GB" sz="1200" b="1" i="0" u="none" strike="noStrike">
                          <a:solidFill>
                            <a:srgbClr val="000000"/>
                          </a:solidFill>
                          <a:effectLst/>
                          <a:latin typeface="arial" panose="020B0604020202020204" pitchFamily="34" charset="0"/>
                        </a:rPr>
                        <a:t>Control (claims)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algn="ctr" rtl="0" fontAlgn="b">
                        <a:lnSpc>
                          <a:spcPct val="100000"/>
                        </a:lnSpc>
                        <a:spcBef>
                          <a:spcPts val="0"/>
                        </a:spcBef>
                        <a:spcAft>
                          <a:spcPts val="0"/>
                        </a:spcAft>
                        <a:buClr>
                          <a:srgbClr val="000000"/>
                        </a:buClr>
                        <a:buFont typeface="Arial"/>
                      </a:pPr>
                      <a:r>
                        <a:rPr lang="en-GB" sz="1100" b="1" i="0" u="none" strike="noStrike" cap="none">
                          <a:solidFill>
                            <a:srgbClr val="000000"/>
                          </a:solidFill>
                          <a:effectLst/>
                          <a:latin typeface="arial" panose="020B0604020202020204" pitchFamily="34" charset="0"/>
                          <a:ea typeface="+mn-ea"/>
                          <a:cs typeface="+mn-cs"/>
                          <a:sym typeface="Arial"/>
                        </a:rPr>
                        <a:t>6.74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100" b="0" i="0" u="none" strike="noStrike">
                          <a:solidFill>
                            <a:srgbClr val="000000"/>
                          </a:solidFill>
                          <a:effectLst/>
                          <a:latin typeface="arial" panose="020B0604020202020204" pitchFamily="34" charset="0"/>
                        </a:rPr>
                        <a:t>6.53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rPr>
                        <a:t>6.31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rPr>
                        <a:t>6.74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GB" sz="11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rPr>
                        <a:t>Not asked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
                          <a:srgbClr val="000000"/>
                        </a:buClr>
                        <a:buSzTx/>
                        <a:buFont typeface="Arial"/>
                        <a:buNone/>
                        <a:tabLst/>
                        <a:defRPr/>
                      </a:pPr>
                      <a:r>
                        <a:rPr kumimoji="0" lang="en-GB" sz="1100" b="0" i="0" u="none" strike="noStrike" kern="0" cap="none" spc="0" normalizeH="0" baseline="0" noProof="0">
                          <a:ln>
                            <a:noFill/>
                          </a:ln>
                          <a:solidFill>
                            <a:srgbClr val="000000"/>
                          </a:solidFill>
                          <a:effectLst/>
                          <a:uLnTx/>
                          <a:uFillTx/>
                          <a:latin typeface="arial" panose="020B0604020202020204" pitchFamily="34" charset="0"/>
                          <a:ea typeface="+mn-ea"/>
                          <a:cs typeface="+mn-cs"/>
                          <a:sym typeface="Arial"/>
                        </a:rPr>
                        <a:t>Not asked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
                          <a:srgbClr val="000000"/>
                        </a:buClr>
                        <a:buSzTx/>
                        <a:buFont typeface="Arial"/>
                        <a:buNone/>
                        <a:tabLst/>
                        <a:defRPr/>
                      </a:pPr>
                      <a:r>
                        <a:rPr kumimoji="0" lang="en-GB" sz="1100" b="0" i="0" u="none" strike="noStrike" kern="0" cap="none" spc="0" normalizeH="0" baseline="0" noProof="0">
                          <a:ln>
                            <a:noFill/>
                          </a:ln>
                          <a:solidFill>
                            <a:srgbClr val="000000"/>
                          </a:solidFill>
                          <a:effectLst/>
                          <a:uLnTx/>
                          <a:uFillTx/>
                          <a:latin typeface="arial" panose="020B0604020202020204" pitchFamily="34" charset="0"/>
                          <a:ea typeface="+mn-ea"/>
                          <a:cs typeface="+mn-cs"/>
                          <a:sym typeface="Arial"/>
                        </a:rPr>
                        <a:t>Not asked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4"/>
                  </a:ext>
                </a:extLst>
              </a:tr>
              <a:tr h="371569">
                <a:tc>
                  <a:txBody>
                    <a:bodyPr/>
                    <a:lstStyle/>
                    <a:p>
                      <a:pPr algn="ctr" fontAlgn="b"/>
                      <a:r>
                        <a:rPr lang="en-GB" sz="1200" b="1" i="0" u="none" strike="noStrike">
                          <a:solidFill>
                            <a:srgbClr val="000000"/>
                          </a:solidFill>
                          <a:effectLst/>
                          <a:latin typeface="arial" panose="020B0604020202020204" pitchFamily="34" charset="0"/>
                        </a:rPr>
                        <a:t>Confidence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algn="ctr" rtl="0" fontAlgn="b">
                        <a:lnSpc>
                          <a:spcPct val="100000"/>
                        </a:lnSpc>
                        <a:spcBef>
                          <a:spcPts val="0"/>
                        </a:spcBef>
                        <a:spcAft>
                          <a:spcPts val="0"/>
                        </a:spcAft>
                        <a:buClr>
                          <a:srgbClr val="000000"/>
                        </a:buClr>
                        <a:buFont typeface="Arial"/>
                      </a:pPr>
                      <a:r>
                        <a:rPr lang="en-GB" sz="1100" b="1" i="0" u="none" strike="noStrike" cap="none">
                          <a:solidFill>
                            <a:srgbClr val="000000"/>
                          </a:solidFill>
                          <a:effectLst/>
                          <a:latin typeface="arial" panose="020B0604020202020204" pitchFamily="34" charset="0"/>
                          <a:ea typeface="+mn-ea"/>
                          <a:cs typeface="+mn-cs"/>
                          <a:sym typeface="Arial"/>
                        </a:rPr>
                        <a:t>8.44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100" b="0" i="0" u="none" strike="noStrike">
                          <a:solidFill>
                            <a:srgbClr val="000000"/>
                          </a:solidFill>
                          <a:effectLst/>
                          <a:latin typeface="arial" panose="020B0604020202020204" pitchFamily="34" charset="0"/>
                        </a:rPr>
                        <a:t>6.66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rPr>
                        <a:t>6.58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rPr>
                        <a:t>6.74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GB" sz="11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rPr>
                        <a:t>7.42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rPr>
                        <a:t>6.05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rPr>
                        <a:t>8.79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5"/>
                  </a:ext>
                </a:extLst>
              </a:tr>
              <a:tr h="371569">
                <a:tc>
                  <a:txBody>
                    <a:bodyPr/>
                    <a:lstStyle/>
                    <a:p>
                      <a:pPr algn="ctr" fontAlgn="b"/>
                      <a:r>
                        <a:rPr lang="en-GB" sz="1200" b="1" i="0" u="none" strike="noStrike">
                          <a:solidFill>
                            <a:srgbClr val="000000"/>
                          </a:solidFill>
                          <a:effectLst/>
                          <a:latin typeface="arial" panose="020B0604020202020204" pitchFamily="34" charset="0"/>
                        </a:rPr>
                        <a:t>Price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algn="ctr" rtl="0" fontAlgn="b">
                        <a:lnSpc>
                          <a:spcPct val="100000"/>
                        </a:lnSpc>
                        <a:spcBef>
                          <a:spcPts val="0"/>
                        </a:spcBef>
                        <a:spcAft>
                          <a:spcPts val="0"/>
                        </a:spcAft>
                        <a:buClr>
                          <a:srgbClr val="000000"/>
                        </a:buClr>
                        <a:buFont typeface="Arial"/>
                      </a:pPr>
                      <a:r>
                        <a:rPr lang="en-GB" sz="1100" b="1" i="0" u="none" strike="noStrike" cap="none">
                          <a:solidFill>
                            <a:srgbClr val="000000"/>
                          </a:solidFill>
                          <a:effectLst/>
                          <a:latin typeface="arial" panose="020B0604020202020204" pitchFamily="34" charset="0"/>
                          <a:ea typeface="+mn-ea"/>
                          <a:cs typeface="+mn-cs"/>
                          <a:sym typeface="Arial"/>
                        </a:rPr>
                        <a:t>6.73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100" b="0" i="0" u="none" strike="noStrike">
                          <a:solidFill>
                            <a:srgbClr val="000000"/>
                          </a:solidFill>
                          <a:effectLst/>
                          <a:latin typeface="arial" panose="020B0604020202020204" pitchFamily="34" charset="0"/>
                        </a:rPr>
                        <a:t>6.26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rPr>
                        <a:t>5.97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rPr>
                        <a:t>6.55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GB" sz="11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rPr>
                        <a:t>5.43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rPr>
                        <a:t>4.08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rPr>
                        <a:t>6.78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6"/>
                  </a:ext>
                </a:extLst>
              </a:tr>
              <a:tr h="371569">
                <a:tc>
                  <a:txBody>
                    <a:bodyPr/>
                    <a:lstStyle/>
                    <a:p>
                      <a:pPr algn="ctr" fontAlgn="b"/>
                      <a:r>
                        <a:rPr lang="en-GB" sz="1200" b="1" i="0" u="none" strike="noStrike">
                          <a:solidFill>
                            <a:srgbClr val="000000"/>
                          </a:solidFill>
                          <a:effectLst/>
                          <a:latin typeface="arial" panose="020B0604020202020204" pitchFamily="34" charset="0"/>
                        </a:rPr>
                        <a:t>Ease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algn="ctr" rtl="0" fontAlgn="b">
                        <a:lnSpc>
                          <a:spcPct val="100000"/>
                        </a:lnSpc>
                        <a:spcBef>
                          <a:spcPts val="0"/>
                        </a:spcBef>
                        <a:spcAft>
                          <a:spcPts val="0"/>
                        </a:spcAft>
                        <a:buClr>
                          <a:srgbClr val="000000"/>
                        </a:buClr>
                        <a:buFont typeface="Arial"/>
                      </a:pPr>
                      <a:r>
                        <a:rPr lang="en-GB" sz="1100" b="1" i="0" u="none" strike="noStrike" cap="none">
                          <a:solidFill>
                            <a:srgbClr val="000000"/>
                          </a:solidFill>
                          <a:effectLst/>
                          <a:latin typeface="arial" panose="020B0604020202020204" pitchFamily="34" charset="0"/>
                          <a:ea typeface="+mn-ea"/>
                          <a:cs typeface="+mn-cs"/>
                          <a:sym typeface="Arial"/>
                        </a:rPr>
                        <a:t>7.35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100" b="0" i="0" u="none" strike="noStrike">
                          <a:solidFill>
                            <a:srgbClr val="000000"/>
                          </a:solidFill>
                          <a:effectLst/>
                          <a:latin typeface="arial" panose="020B0604020202020204" pitchFamily="34" charset="0"/>
                        </a:rPr>
                        <a:t>6.42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rPr>
                        <a:t>6.54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rPr>
                        <a:t>6.29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GB" sz="11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rPr>
                        <a:t>7.14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rPr>
                        <a:t>6.71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rPr>
                        <a:t>7.57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7"/>
                  </a:ext>
                </a:extLst>
              </a:tr>
              <a:tr h="371569">
                <a:tc>
                  <a:txBody>
                    <a:bodyPr/>
                    <a:lstStyle/>
                    <a:p>
                      <a:pPr algn="ctr" fontAlgn="b"/>
                      <a:r>
                        <a:rPr lang="en-GB" sz="1200" b="1" i="0" u="none" strike="noStrike">
                          <a:solidFill>
                            <a:srgbClr val="000000"/>
                          </a:solidFill>
                          <a:effectLst/>
                          <a:latin typeface="arial" panose="020B0604020202020204" pitchFamily="34" charset="0"/>
                        </a:rPr>
                        <a:t>Protection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algn="ctr" rtl="0" fontAlgn="b">
                        <a:lnSpc>
                          <a:spcPct val="100000"/>
                        </a:lnSpc>
                        <a:spcBef>
                          <a:spcPts val="0"/>
                        </a:spcBef>
                        <a:spcAft>
                          <a:spcPts val="0"/>
                        </a:spcAft>
                        <a:buClr>
                          <a:srgbClr val="000000"/>
                        </a:buClr>
                        <a:buFont typeface="Arial"/>
                      </a:pPr>
                      <a:r>
                        <a:rPr lang="en-GB" sz="1100" b="1" i="0" u="none" strike="noStrike" cap="none">
                          <a:solidFill>
                            <a:srgbClr val="000000"/>
                          </a:solidFill>
                          <a:effectLst/>
                          <a:latin typeface="arial" panose="020B0604020202020204" pitchFamily="34" charset="0"/>
                          <a:ea typeface="+mn-ea"/>
                          <a:cs typeface="+mn-cs"/>
                          <a:sym typeface="Arial"/>
                        </a:rPr>
                        <a:t>6.80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100" b="0" i="0" u="none" strike="noStrike">
                          <a:solidFill>
                            <a:srgbClr val="000000"/>
                          </a:solidFill>
                          <a:effectLst/>
                          <a:latin typeface="arial" panose="020B0604020202020204" pitchFamily="34" charset="0"/>
                        </a:rPr>
                        <a:t>6.32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rPr>
                        <a:t>6.43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rPr>
                        <a:t>6.21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GB" sz="11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rPr>
                        <a:t>6.20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rPr>
                        <a:t>5.46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rPr>
                        <a:t>6.94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8"/>
                  </a:ext>
                </a:extLst>
              </a:tr>
              <a:tr h="371569">
                <a:tc>
                  <a:txBody>
                    <a:bodyPr/>
                    <a:lstStyle/>
                    <a:p>
                      <a:pPr algn="ctr" fontAlgn="b"/>
                      <a:r>
                        <a:rPr lang="en-GB" sz="1200" b="1" i="0" u="none" strike="noStrike">
                          <a:solidFill>
                            <a:srgbClr val="000000"/>
                          </a:solidFill>
                          <a:effectLst/>
                          <a:latin typeface="arial" panose="020B0604020202020204" pitchFamily="34" charset="0"/>
                        </a:rPr>
                        <a:t>Relationship</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algn="ctr" rtl="0" fontAlgn="b">
                        <a:lnSpc>
                          <a:spcPct val="100000"/>
                        </a:lnSpc>
                        <a:spcBef>
                          <a:spcPts val="0"/>
                        </a:spcBef>
                        <a:spcAft>
                          <a:spcPts val="0"/>
                        </a:spcAft>
                        <a:buClr>
                          <a:srgbClr val="000000"/>
                        </a:buClr>
                        <a:buFont typeface="Arial"/>
                      </a:pPr>
                      <a:r>
                        <a:rPr lang="en-GB" sz="1100" b="1" i="0" u="none" strike="noStrike" cap="none">
                          <a:solidFill>
                            <a:srgbClr val="000000"/>
                          </a:solidFill>
                          <a:effectLst/>
                          <a:latin typeface="arial" panose="020B0604020202020204" pitchFamily="34" charset="0"/>
                          <a:ea typeface="+mn-ea"/>
                          <a:cs typeface="+mn-cs"/>
                          <a:sym typeface="Arial"/>
                        </a:rPr>
                        <a:t>4.72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100" b="0" i="0" u="none" strike="noStrike">
                          <a:solidFill>
                            <a:srgbClr val="000000"/>
                          </a:solidFill>
                          <a:effectLst/>
                          <a:latin typeface="arial" panose="020B0604020202020204" pitchFamily="34" charset="0"/>
                        </a:rPr>
                        <a:t>5.66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rPr>
                        <a:t>5.59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rPr>
                        <a:t>5.73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GB" sz="11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rPr>
                        <a:t>3.53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rPr>
                        <a:t>2.53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panose="020B0604020202020204" pitchFamily="34" charset="0"/>
                        </a:rPr>
                        <a:t>4.52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6869639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3" name="TextBox 2"/>
          <p:cNvSpPr txBox="1"/>
          <p:nvPr/>
        </p:nvSpPr>
        <p:spPr>
          <a:xfrm>
            <a:off x="294127" y="60587"/>
            <a:ext cx="1122799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000" b="1" i="0" u="none" strike="noStrike" kern="0" cap="none" spc="0" normalizeH="0" baseline="0" noProof="0">
                <a:ln>
                  <a:noFill/>
                </a:ln>
                <a:solidFill>
                  <a:srgbClr val="008265"/>
                </a:solidFill>
                <a:effectLst/>
                <a:uLnTx/>
                <a:uFillTx/>
                <a:latin typeface="Rockwell" panose="02060603020205020403" pitchFamily="18" charset="0"/>
                <a:cs typeface="Calibri Light" panose="020F0302020204030204" pitchFamily="34" charset="0"/>
                <a:sym typeface="Arial"/>
              </a:rPr>
              <a:t>Consumers – perceived monetary value of claim - wave 13&amp;14 </a:t>
            </a:r>
          </a:p>
        </p:txBody>
      </p:sp>
      <p:sp>
        <p:nvSpPr>
          <p:cNvPr id="7" name="Google Shape;281;p26">
            <a:extLst>
              <a:ext uri="{FF2B5EF4-FFF2-40B4-BE49-F238E27FC236}">
                <a16:creationId xmlns:a16="http://schemas.microsoft.com/office/drawing/2014/main" id="{6BA30E1E-56C4-493B-8992-B93B1A6F3097}"/>
              </a:ext>
            </a:extLst>
          </p:cNvPr>
          <p:cNvSpPr txBox="1"/>
          <p:nvPr/>
        </p:nvSpPr>
        <p:spPr>
          <a:xfrm>
            <a:off x="0" y="6502960"/>
            <a:ext cx="10201458" cy="35504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800" b="0" i="0" u="none" strike="noStrike" kern="0" cap="none" spc="0" normalizeH="0" baseline="0" noProof="0">
                <a:ln>
                  <a:noFill/>
                </a:ln>
                <a:solidFill>
                  <a:srgbClr val="000000"/>
                </a:solidFill>
                <a:effectLst/>
                <a:uLnTx/>
                <a:uFillTx/>
                <a:latin typeface="Arial" panose="020B0604020202020204" pitchFamily="34" charset="0"/>
                <a:ea typeface="Corbel"/>
                <a:cs typeface="Arial" panose="020B0604020202020204" pitchFamily="34" charset="0"/>
                <a:sym typeface="Corbel"/>
              </a:rPr>
              <a:t>Base: Sept 2023 &amp; March 2024 data. All consumers who had made a claim on an insurance policy in the previous 12 months (motor, travel, buildings and/or contents) insurance policy: n=</a:t>
            </a:r>
            <a:r>
              <a:rPr lang="en-GB" sz="800">
                <a:latin typeface="Arial" panose="020B0604020202020204" pitchFamily="34" charset="0"/>
                <a:ea typeface="Corbel"/>
                <a:cs typeface="Arial" panose="020B0604020202020204" pitchFamily="34" charset="0"/>
                <a:sym typeface="Corbel"/>
              </a:rPr>
              <a:t>165</a:t>
            </a:r>
            <a:r>
              <a:rPr kumimoji="0" lang="en-GB" sz="800" b="0" i="0" u="none" strike="noStrike" kern="0" cap="none" spc="0" normalizeH="0" baseline="0" noProof="0">
                <a:ln>
                  <a:noFill/>
                </a:ln>
                <a:solidFill>
                  <a:srgbClr val="000000"/>
                </a:solidFill>
                <a:effectLst/>
                <a:uLnTx/>
                <a:uFillTx/>
                <a:latin typeface="Arial" panose="020B0604020202020204" pitchFamily="34" charset="0"/>
                <a:ea typeface="Corbel"/>
                <a:cs typeface="Arial" panose="020B0604020202020204" pitchFamily="34" charset="0"/>
                <a:sym typeface="Corbel"/>
              </a:rPr>
              <a:t>,  1-4 (low) n=20*, 5-7 n=53,     8-10 (high) n=</a:t>
            </a:r>
            <a:r>
              <a:rPr lang="en-GB" sz="800">
                <a:latin typeface="Arial" panose="020B0604020202020204" pitchFamily="34" charset="0"/>
                <a:ea typeface="Corbel"/>
                <a:cs typeface="Arial" panose="020B0604020202020204" pitchFamily="34" charset="0"/>
                <a:sym typeface="Corbel"/>
              </a:rPr>
              <a:t>92</a:t>
            </a:r>
            <a:r>
              <a:rPr kumimoji="0" lang="en-GB" sz="800" b="0" i="0" u="none" strike="noStrike" kern="0" cap="none" spc="0" normalizeH="0" baseline="0" noProof="0">
                <a:ln>
                  <a:noFill/>
                </a:ln>
                <a:solidFill>
                  <a:srgbClr val="000000"/>
                </a:solidFill>
                <a:effectLst/>
                <a:uLnTx/>
                <a:uFillTx/>
                <a:latin typeface="Arial" panose="020B0604020202020204" pitchFamily="34" charset="0"/>
                <a:ea typeface="Corbel"/>
                <a:cs typeface="Arial" panose="020B0604020202020204" pitchFamily="34" charset="0"/>
                <a:sym typeface="Corbel"/>
              </a:rPr>
              <a:t>. *low sample</a:t>
            </a:r>
            <a:endParaRPr kumimoji="0" lang="en-GB" sz="8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a:endParaRPr>
          </a:p>
        </p:txBody>
      </p:sp>
      <p:sp>
        <p:nvSpPr>
          <p:cNvPr id="8" name="TextBox 7">
            <a:extLst>
              <a:ext uri="{FF2B5EF4-FFF2-40B4-BE49-F238E27FC236}">
                <a16:creationId xmlns:a16="http://schemas.microsoft.com/office/drawing/2014/main" id="{28A5F267-4FBB-4E0F-9CCE-E34E4194284D}"/>
              </a:ext>
            </a:extLst>
          </p:cNvPr>
          <p:cNvSpPr txBox="1"/>
          <p:nvPr/>
        </p:nvSpPr>
        <p:spPr>
          <a:xfrm>
            <a:off x="420617" y="446663"/>
            <a:ext cx="11556033"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600" dirty="0">
                <a:solidFill>
                  <a:srgbClr val="008265"/>
                </a:solidFill>
                <a:cs typeface="Calibri Light" panose="020F0302020204030204" pitchFamily="34" charset="0"/>
              </a:rPr>
              <a:t>56% of Consumers who had made a claim in the previous 12 months reported that it was of high monetary value, the same as in the last wave. 32% deemed it as of average monetary value (5-7), up from 29% in September 2023</a:t>
            </a:r>
            <a:endParaRPr kumimoji="0" lang="en-GB" sz="1600" b="0" i="0" u="none" strike="noStrike" kern="0" cap="none" spc="0" normalizeH="0" baseline="0" noProof="0" dirty="0">
              <a:ln>
                <a:noFill/>
              </a:ln>
              <a:solidFill>
                <a:srgbClr val="008265"/>
              </a:solidFill>
              <a:effectLst/>
              <a:uLnTx/>
              <a:uFillTx/>
              <a:latin typeface="Arial"/>
              <a:cs typeface="Calibri Light" panose="020F0302020204030204" pitchFamily="34" charset="0"/>
              <a:sym typeface="Arial"/>
            </a:endParaRPr>
          </a:p>
        </p:txBody>
      </p:sp>
      <p:sp>
        <p:nvSpPr>
          <p:cNvPr id="6" name="TextBox 5">
            <a:extLst>
              <a:ext uri="{FF2B5EF4-FFF2-40B4-BE49-F238E27FC236}">
                <a16:creationId xmlns:a16="http://schemas.microsoft.com/office/drawing/2014/main" id="{FA60A0D7-2F98-D101-571E-C29436CAE8E4}"/>
              </a:ext>
            </a:extLst>
          </p:cNvPr>
          <p:cNvSpPr txBox="1"/>
          <p:nvPr/>
        </p:nvSpPr>
        <p:spPr>
          <a:xfrm>
            <a:off x="3048000" y="5747553"/>
            <a:ext cx="6096000" cy="369332"/>
          </a:xfrm>
          <a:prstGeom prst="rect">
            <a:avLst/>
          </a:prstGeom>
          <a:noFill/>
        </p:spPr>
        <p:txBody>
          <a:bodyPr wrap="square">
            <a:spAutoFit/>
          </a:bodyPr>
          <a:lstStyle/>
          <a:p>
            <a:r>
              <a:rPr lang="en-GB" sz="900"/>
              <a:t>From your perspective what was the financial value of your claim?  Please indicate based on a scale of 1 being a very low monetary value and 10 being a very high monetary value.</a:t>
            </a:r>
          </a:p>
        </p:txBody>
      </p:sp>
      <p:graphicFrame>
        <p:nvGraphicFramePr>
          <p:cNvPr id="2" name="Diagramm0">
            <a:extLst>
              <a:ext uri="{FF2B5EF4-FFF2-40B4-BE49-F238E27FC236}">
                <a16:creationId xmlns:a16="http://schemas.microsoft.com/office/drawing/2014/main" id="{C5108D7C-139B-4575-86F3-20D2F3F5CE37}"/>
              </a:ext>
            </a:extLst>
          </p:cNvPr>
          <p:cNvGraphicFramePr>
            <a:graphicFrameLocks/>
          </p:cNvGraphicFramePr>
          <p:nvPr>
            <p:extLst>
              <p:ext uri="{D42A27DB-BD31-4B8C-83A1-F6EECF244321}">
                <p14:modId xmlns:p14="http://schemas.microsoft.com/office/powerpoint/2010/main" val="4062897574"/>
              </p:ext>
            </p:extLst>
          </p:nvPr>
        </p:nvGraphicFramePr>
        <p:xfrm>
          <a:off x="1828800" y="992886"/>
          <a:ext cx="8534400" cy="47625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777453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49" name="Google Shape;554;p52">
            <a:extLst>
              <a:ext uri="{FF2B5EF4-FFF2-40B4-BE49-F238E27FC236}">
                <a16:creationId xmlns:a16="http://schemas.microsoft.com/office/drawing/2014/main" id="{59A45DC8-C252-41E7-A50B-0F54B9CB0DA3}"/>
              </a:ext>
            </a:extLst>
          </p:cNvPr>
          <p:cNvSpPr txBox="1"/>
          <p:nvPr/>
        </p:nvSpPr>
        <p:spPr>
          <a:xfrm>
            <a:off x="6484838" y="1610814"/>
            <a:ext cx="5446144" cy="4303557"/>
          </a:xfrm>
          <a:prstGeom prst="rect">
            <a:avLst/>
          </a:prstGeom>
          <a:noFill/>
          <a:ln>
            <a:noFill/>
          </a:ln>
        </p:spPr>
        <p:txBody>
          <a:bodyPr spcFirstLastPara="1" wrap="square" lIns="0" tIns="0" rIns="0" bIns="0" anchor="t" anchorCtr="0">
            <a:noAutofit/>
          </a:bodyPr>
          <a:lstStyle/>
          <a:p>
            <a:pPr marR="0" lvl="0" algn="l" defTabSz="914400" rtl="0" eaLnBrk="1" fontAlgn="auto" latinLnBrk="0" hangingPunct="1">
              <a:lnSpc>
                <a:spcPct val="100000"/>
              </a:lnSpc>
              <a:spcBef>
                <a:spcPts val="0"/>
              </a:spcBef>
              <a:spcAft>
                <a:spcPts val="0"/>
              </a:spcAft>
              <a:buClrTx/>
              <a:buSzPts val="1500"/>
              <a:tabLst/>
              <a:defRPr/>
            </a:pPr>
            <a:r>
              <a:rPr lang="en-GB" sz="1200">
                <a:cs typeface="Calibri Light" panose="020F0302020204030204" pitchFamily="34" charset="0"/>
              </a:rPr>
              <a:t>The opportunity to improve trust amongst Consumers with a high perceived claim value (8-10) is highest for these 5 statements:</a:t>
            </a:r>
          </a:p>
          <a:p>
            <a:pPr marR="0" lvl="0" algn="l" defTabSz="914400" rtl="0" eaLnBrk="1" fontAlgn="auto" latinLnBrk="0" hangingPunct="1">
              <a:lnSpc>
                <a:spcPct val="100000"/>
              </a:lnSpc>
              <a:spcBef>
                <a:spcPts val="0"/>
              </a:spcBef>
              <a:spcAft>
                <a:spcPts val="0"/>
              </a:spcAft>
              <a:buClrTx/>
              <a:buSzPts val="1500"/>
              <a:tabLst/>
              <a:defRPr/>
            </a:pPr>
            <a:endParaRPr lang="en-GB" sz="1200">
              <a:cs typeface="Calibri Light" panose="020F0302020204030204" pitchFamily="34" charset="0"/>
            </a:endParaRPr>
          </a:p>
          <a:p>
            <a:pPr marL="228600" lvl="5" indent="-228600">
              <a:buClrTx/>
              <a:buSzPct val="100000"/>
              <a:buFont typeface="+mj-lt"/>
              <a:buAutoNum type="arabicPeriod"/>
            </a:pPr>
            <a:r>
              <a:rPr lang="en-GB" sz="1200">
                <a:cs typeface="Calibri Light" panose="020F0302020204030204" pitchFamily="34" charset="0"/>
              </a:rPr>
              <a:t>Respect (claims): The people you deal with show compassion</a:t>
            </a:r>
          </a:p>
          <a:p>
            <a:pPr marL="228600" lvl="5" indent="-228600">
              <a:buClrTx/>
              <a:buSzPct val="100000"/>
              <a:buFont typeface="+mj-lt"/>
              <a:buAutoNum type="arabicPeriod"/>
            </a:pPr>
            <a:r>
              <a:rPr lang="en-GB" sz="1200">
                <a:cs typeface="Calibri Light" panose="020F0302020204030204" pitchFamily="34" charset="0"/>
              </a:rPr>
              <a:t>Confidence: I know what the policy covers and excludes</a:t>
            </a:r>
          </a:p>
          <a:p>
            <a:pPr marL="228600" lvl="5" indent="-228600">
              <a:buClrTx/>
              <a:buSzPct val="100000"/>
              <a:buFont typeface="+mj-lt"/>
              <a:buAutoNum type="arabicPeriod"/>
            </a:pPr>
            <a:r>
              <a:rPr lang="en-GB" sz="1200">
                <a:cs typeface="Calibri Light" panose="020F0302020204030204" pitchFamily="34" charset="0"/>
              </a:rPr>
              <a:t>Confidence: The company handles complaints professionally and fairly</a:t>
            </a:r>
          </a:p>
          <a:p>
            <a:pPr marL="228600" lvl="5" indent="-228600">
              <a:buClrTx/>
              <a:buSzPct val="100000"/>
              <a:buFont typeface="+mj-lt"/>
              <a:buAutoNum type="arabicPeriod"/>
            </a:pPr>
            <a:r>
              <a:rPr lang="en-GB" sz="1200">
                <a:cs typeface="Calibri Light" panose="020F0302020204030204" pitchFamily="34" charset="0"/>
              </a:rPr>
              <a:t>Ease: The provider makes it easy to compare to policies from other providers</a:t>
            </a:r>
          </a:p>
          <a:p>
            <a:pPr marL="228600" lvl="5" indent="-228600">
              <a:buClrTx/>
              <a:buSzPct val="100000"/>
              <a:buFont typeface="+mj-lt"/>
              <a:buAutoNum type="arabicPeriod"/>
            </a:pPr>
            <a:r>
              <a:rPr lang="en-GB" sz="1200">
                <a:cs typeface="Calibri Light" panose="020F0302020204030204" pitchFamily="34" charset="0"/>
              </a:rPr>
              <a:t>Confidence: The insurer informs me about their claims process before I buy</a:t>
            </a:r>
          </a:p>
          <a:p>
            <a:pPr lvl="5">
              <a:buClrTx/>
              <a:buSzPts val="1500"/>
            </a:pPr>
            <a:endParaRPr lang="en-GB" sz="1200">
              <a:cs typeface="Calibri Light" panose="020F0302020204030204" pitchFamily="34" charset="0"/>
            </a:endParaRPr>
          </a:p>
          <a:p>
            <a:pPr lvl="5">
              <a:buClrTx/>
              <a:buSzPts val="1500"/>
            </a:pPr>
            <a:endParaRPr lang="en-GB" sz="1200">
              <a:cs typeface="Calibri Light" panose="020F0302020204030204" pitchFamily="34" charset="0"/>
            </a:endParaRPr>
          </a:p>
          <a:p>
            <a:pPr marR="0" lvl="0" algn="l" defTabSz="914400" rtl="0" eaLnBrk="1" fontAlgn="auto" latinLnBrk="0" hangingPunct="1">
              <a:lnSpc>
                <a:spcPct val="100000"/>
              </a:lnSpc>
              <a:spcBef>
                <a:spcPts val="0"/>
              </a:spcBef>
              <a:spcAft>
                <a:spcPts val="0"/>
              </a:spcAft>
              <a:buClrTx/>
              <a:buSzPts val="1500"/>
              <a:tabLst/>
              <a:defRPr/>
            </a:pPr>
            <a:r>
              <a:rPr lang="en-GB" sz="1200">
                <a:cs typeface="Calibri Light" panose="020F0302020204030204" pitchFamily="34" charset="0"/>
              </a:rPr>
              <a:t>Consumers who stated the financial value of their claim as average (5-7) have lower opportunity scores on average across all themes</a:t>
            </a:r>
          </a:p>
          <a:p>
            <a:pPr marR="0" lvl="0" algn="l" defTabSz="914400" rtl="0" eaLnBrk="1" fontAlgn="auto" latinLnBrk="0" hangingPunct="1">
              <a:lnSpc>
                <a:spcPct val="100000"/>
              </a:lnSpc>
              <a:spcBef>
                <a:spcPts val="0"/>
              </a:spcBef>
              <a:spcAft>
                <a:spcPts val="0"/>
              </a:spcAft>
              <a:buClrTx/>
              <a:buSzPts val="1500"/>
              <a:tabLst/>
              <a:defRPr/>
            </a:pPr>
            <a:endParaRPr lang="en-GB" sz="1200">
              <a:cs typeface="Calibri Light" panose="020F0302020204030204" pitchFamily="34" charset="0"/>
            </a:endParaRPr>
          </a:p>
          <a:p>
            <a:pPr marR="0" lvl="0" algn="l" defTabSz="914400" rtl="0" eaLnBrk="1" fontAlgn="auto" latinLnBrk="0" hangingPunct="1">
              <a:lnSpc>
                <a:spcPct val="100000"/>
              </a:lnSpc>
              <a:spcBef>
                <a:spcPts val="0"/>
              </a:spcBef>
              <a:spcAft>
                <a:spcPts val="0"/>
              </a:spcAft>
              <a:buClrTx/>
              <a:buSzPts val="1500"/>
              <a:tabLst/>
              <a:defRPr/>
            </a:pPr>
            <a:r>
              <a:rPr lang="en-GB" sz="1200">
                <a:cs typeface="Calibri Light" panose="020F0302020204030204" pitchFamily="34" charset="0"/>
              </a:rPr>
              <a:t>The opportunity to improve trust amongst Consumers with an average perceived claim value (5-7) is highest for these 5 statements:</a:t>
            </a:r>
          </a:p>
          <a:p>
            <a:pPr marL="171450" marR="0" lvl="0" indent="-171450" algn="l" defTabSz="914400" rtl="0" eaLnBrk="1" fontAlgn="auto" latinLnBrk="0" hangingPunct="1">
              <a:lnSpc>
                <a:spcPct val="100000"/>
              </a:lnSpc>
              <a:spcBef>
                <a:spcPts val="0"/>
              </a:spcBef>
              <a:spcAft>
                <a:spcPts val="0"/>
              </a:spcAft>
              <a:buClrTx/>
              <a:buSzPts val="1500"/>
              <a:buFont typeface="Arial" panose="020B0604020202020204" pitchFamily="34" charset="0"/>
              <a:buChar char="•"/>
              <a:tabLst/>
              <a:defRPr/>
            </a:pPr>
            <a:endParaRPr lang="en-GB" sz="1200">
              <a:cs typeface="Calibri Light" panose="020F0302020204030204" pitchFamily="34" charset="0"/>
            </a:endParaRPr>
          </a:p>
          <a:p>
            <a:pPr marL="228600" lvl="5" indent="-228600" defTabSz="914400" eaLnBrk="1" fontAlgn="auto" latinLnBrk="0" hangingPunct="1">
              <a:buClrTx/>
              <a:buSzPct val="100000"/>
              <a:buFont typeface="+mj-lt"/>
              <a:buAutoNum type="arabicPeriod"/>
              <a:tabLst/>
              <a:defRPr/>
            </a:pPr>
            <a:r>
              <a:rPr lang="en-GB" sz="1200">
                <a:cs typeface="Calibri Light" panose="020F0302020204030204" pitchFamily="34" charset="0"/>
              </a:rPr>
              <a:t>Speed (claims): It is clear what I need to do to claim</a:t>
            </a:r>
          </a:p>
          <a:p>
            <a:pPr marL="228600" lvl="5" indent="-228600" defTabSz="914400" eaLnBrk="1" fontAlgn="auto" latinLnBrk="0" hangingPunct="1">
              <a:buClrTx/>
              <a:buSzPct val="100000"/>
              <a:buFont typeface="+mj-lt"/>
              <a:buAutoNum type="arabicPeriod"/>
              <a:tabLst/>
              <a:defRPr/>
            </a:pPr>
            <a:r>
              <a:rPr lang="en-GB" sz="1200">
                <a:cs typeface="Calibri Light" panose="020F0302020204030204" pitchFamily="34" charset="0"/>
              </a:rPr>
              <a:t>Respect (claims): The insurance company does not try to avoid paying out</a:t>
            </a:r>
          </a:p>
          <a:p>
            <a:pPr marL="228600" lvl="5" indent="-228600" defTabSz="914400" eaLnBrk="1" fontAlgn="auto" latinLnBrk="0" hangingPunct="1">
              <a:buClrTx/>
              <a:buSzPct val="100000"/>
              <a:buFont typeface="+mj-lt"/>
              <a:buAutoNum type="arabicPeriod"/>
              <a:tabLst/>
              <a:defRPr/>
            </a:pPr>
            <a:r>
              <a:rPr lang="en-GB" sz="1200">
                <a:cs typeface="Calibri Light" panose="020F0302020204030204" pitchFamily="34" charset="0"/>
              </a:rPr>
              <a:t>Loyalty: I am told what the price would be if I wasn't a new customer</a:t>
            </a:r>
          </a:p>
          <a:p>
            <a:pPr marL="228600" lvl="5" indent="-228600" defTabSz="914400" eaLnBrk="1" fontAlgn="auto" latinLnBrk="0" hangingPunct="1">
              <a:buClrTx/>
              <a:buSzPct val="100000"/>
              <a:buFont typeface="+mj-lt"/>
              <a:buAutoNum type="arabicPeriod"/>
              <a:tabLst/>
              <a:defRPr/>
            </a:pPr>
            <a:r>
              <a:rPr lang="en-GB" sz="1200">
                <a:cs typeface="Calibri Light" panose="020F0302020204030204" pitchFamily="34" charset="0"/>
              </a:rPr>
              <a:t>Price: The insurance provider matches a cheaper price from a competitor's quote</a:t>
            </a:r>
          </a:p>
          <a:p>
            <a:pPr marL="228600" lvl="5" indent="-228600" defTabSz="914400" eaLnBrk="1" fontAlgn="auto" latinLnBrk="0" hangingPunct="1">
              <a:buClrTx/>
              <a:buSzPct val="100000"/>
              <a:buFont typeface="+mj-lt"/>
              <a:buAutoNum type="arabicPeriod"/>
              <a:tabLst/>
              <a:defRPr/>
            </a:pPr>
            <a:r>
              <a:rPr lang="en-GB" sz="1200">
                <a:cs typeface="Calibri Light" panose="020F0302020204030204" pitchFamily="34" charset="0"/>
              </a:rPr>
              <a:t>Protection: I am able to remove cover elements I don't need protection for</a:t>
            </a:r>
            <a:endParaRPr kumimoji="0" lang="en-GB" sz="1200" b="0" i="0" u="none" strike="noStrike" kern="0" cap="none" spc="0" normalizeH="0" baseline="0" noProof="0">
              <a:ln>
                <a:noFill/>
              </a:ln>
              <a:solidFill>
                <a:srgbClr val="000000"/>
              </a:solidFill>
              <a:effectLst/>
              <a:uLnTx/>
              <a:uFillTx/>
              <a:latin typeface="Arial"/>
              <a:cs typeface="Calibri Light" panose="020F0302020204030204" pitchFamily="34" charset="0"/>
              <a:sym typeface="Arial"/>
            </a:endParaRPr>
          </a:p>
          <a:p>
            <a:pPr marL="0" marR="0" lvl="0" indent="0" algn="l" defTabSz="914400" rtl="0" eaLnBrk="1" fontAlgn="auto" latinLnBrk="0" hangingPunct="1">
              <a:lnSpc>
                <a:spcPct val="100000"/>
              </a:lnSpc>
              <a:spcBef>
                <a:spcPts val="0"/>
              </a:spcBef>
              <a:spcAft>
                <a:spcPts val="0"/>
              </a:spcAft>
              <a:buClr>
                <a:srgbClr val="FFFFFF"/>
              </a:buClr>
              <a:buSzPts val="1500"/>
              <a:buFont typeface="Arial"/>
              <a:buNone/>
              <a:tabLst/>
              <a:defRPr/>
            </a:pPr>
            <a:endParaRPr kumimoji="0" lang="en-GB" sz="1200" b="0" i="0" u="none" strike="noStrike" kern="0" cap="none" spc="0" normalizeH="0" baseline="0" noProof="0">
              <a:ln>
                <a:noFill/>
              </a:ln>
              <a:solidFill>
                <a:srgbClr val="000000"/>
              </a:solidFill>
              <a:effectLst/>
              <a:uLnTx/>
              <a:uFillTx/>
              <a:latin typeface="Arial"/>
              <a:cs typeface="Calibri Light" panose="020F0302020204030204" pitchFamily="34" charset="0"/>
              <a:sym typeface="Arial"/>
            </a:endParaRPr>
          </a:p>
        </p:txBody>
      </p:sp>
      <p:sp>
        <p:nvSpPr>
          <p:cNvPr id="3" name="TextBox 2"/>
          <p:cNvSpPr txBox="1"/>
          <p:nvPr/>
        </p:nvSpPr>
        <p:spPr>
          <a:xfrm>
            <a:off x="422143" y="289187"/>
            <a:ext cx="1122799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000" b="1" i="0" u="none" strike="noStrike" kern="0" cap="none" spc="0" normalizeH="0" baseline="0" noProof="0">
                <a:ln>
                  <a:noFill/>
                </a:ln>
                <a:solidFill>
                  <a:srgbClr val="008265"/>
                </a:solidFill>
                <a:effectLst/>
                <a:uLnTx/>
                <a:uFillTx/>
                <a:latin typeface="Rockwell" panose="02060603020205020403" pitchFamily="18" charset="0"/>
                <a:cs typeface="Calibri Light" panose="020F0302020204030204" pitchFamily="34" charset="0"/>
                <a:sym typeface="Arial"/>
              </a:rPr>
              <a:t>Consumers Opportunity themes by perceived value of claim - wave 13&amp;14</a:t>
            </a:r>
          </a:p>
        </p:txBody>
      </p:sp>
      <p:sp>
        <p:nvSpPr>
          <p:cNvPr id="5" name="TextBox 4"/>
          <p:cNvSpPr txBox="1"/>
          <p:nvPr/>
        </p:nvSpPr>
        <p:spPr>
          <a:xfrm>
            <a:off x="428626" y="5531558"/>
            <a:ext cx="5727142" cy="5386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900" b="0" i="0" u="none" strike="noStrike" kern="0" cap="none" spc="0" normalizeH="0" baseline="0" noProof="0">
                <a:ln>
                  <a:noFill/>
                </a:ln>
                <a:solidFill>
                  <a:srgbClr val="000000"/>
                </a:solidFill>
                <a:effectLst/>
                <a:uLnTx/>
                <a:uFillTx/>
                <a:latin typeface="Arial"/>
                <a:cs typeface="Calibri Light" panose="020F0302020204030204" pitchFamily="34" charset="0"/>
                <a:sym typeface="Arial"/>
              </a:rPr>
              <a:t>Table is showing opportunity scores by perceived value of claim, relative to all respondents’ average scores</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000" b="0" i="0" u="none" strike="noStrike" kern="0" cap="none" spc="0" normalizeH="0" baseline="0" noProof="0">
              <a:ln>
                <a:noFill/>
              </a:ln>
              <a:solidFill>
                <a:srgbClr val="000000"/>
              </a:solidFill>
              <a:effectLst/>
              <a:uLnTx/>
              <a:uFillTx/>
              <a:latin typeface="Arial"/>
              <a:cs typeface="Calibri Light" panose="020F0302020204030204" pitchFamily="34" charset="0"/>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000" b="0" i="0" u="none" strike="noStrike" kern="0" cap="none" spc="0" normalizeH="0" baseline="0" noProof="0">
              <a:ln>
                <a:noFill/>
              </a:ln>
              <a:solidFill>
                <a:srgbClr val="000000"/>
              </a:solidFill>
              <a:effectLst/>
              <a:uLnTx/>
              <a:uFillTx/>
              <a:latin typeface="Arial"/>
              <a:cs typeface="Calibri Light" panose="020F0302020204030204" pitchFamily="34" charset="0"/>
              <a:sym typeface="Arial"/>
            </a:endParaRPr>
          </a:p>
        </p:txBody>
      </p:sp>
      <p:graphicFrame>
        <p:nvGraphicFramePr>
          <p:cNvPr id="7" name="Table 6"/>
          <p:cNvGraphicFramePr>
            <a:graphicFrameLocks noGrp="1"/>
          </p:cNvGraphicFramePr>
          <p:nvPr>
            <p:extLst>
              <p:ext uri="{D42A27DB-BD31-4B8C-83A1-F6EECF244321}">
                <p14:modId xmlns:p14="http://schemas.microsoft.com/office/powerpoint/2010/main" val="2898290782"/>
              </p:ext>
            </p:extLst>
          </p:nvPr>
        </p:nvGraphicFramePr>
        <p:xfrm>
          <a:off x="548256" y="1671357"/>
          <a:ext cx="5607512" cy="3760538"/>
        </p:xfrm>
        <a:graphic>
          <a:graphicData uri="http://schemas.openxmlformats.org/drawingml/2006/table">
            <a:tbl>
              <a:tblPr/>
              <a:tblGrid>
                <a:gridCol w="1440285">
                  <a:extLst>
                    <a:ext uri="{9D8B030D-6E8A-4147-A177-3AD203B41FA5}">
                      <a16:colId xmlns:a16="http://schemas.microsoft.com/office/drawing/2014/main" val="20000"/>
                    </a:ext>
                  </a:extLst>
                </a:gridCol>
                <a:gridCol w="1401878">
                  <a:extLst>
                    <a:ext uri="{9D8B030D-6E8A-4147-A177-3AD203B41FA5}">
                      <a16:colId xmlns:a16="http://schemas.microsoft.com/office/drawing/2014/main" val="20001"/>
                    </a:ext>
                  </a:extLst>
                </a:gridCol>
                <a:gridCol w="921783">
                  <a:extLst>
                    <a:ext uri="{9D8B030D-6E8A-4147-A177-3AD203B41FA5}">
                      <a16:colId xmlns:a16="http://schemas.microsoft.com/office/drawing/2014/main" val="20002"/>
                    </a:ext>
                  </a:extLst>
                </a:gridCol>
                <a:gridCol w="921783">
                  <a:extLst>
                    <a:ext uri="{9D8B030D-6E8A-4147-A177-3AD203B41FA5}">
                      <a16:colId xmlns:a16="http://schemas.microsoft.com/office/drawing/2014/main" val="20003"/>
                    </a:ext>
                  </a:extLst>
                </a:gridCol>
                <a:gridCol w="921783">
                  <a:extLst>
                    <a:ext uri="{9D8B030D-6E8A-4147-A177-3AD203B41FA5}">
                      <a16:colId xmlns:a16="http://schemas.microsoft.com/office/drawing/2014/main" val="20004"/>
                    </a:ext>
                  </a:extLst>
                </a:gridCol>
              </a:tblGrid>
              <a:tr h="416417">
                <a:tc>
                  <a:txBody>
                    <a:bodyPr/>
                    <a:lstStyle/>
                    <a:p>
                      <a:pPr algn="l" fontAlgn="b"/>
                      <a:endParaRPr lang="en-GB" sz="1200" b="0" i="0" u="none" strike="noStrike">
                        <a:solidFill>
                          <a:srgbClr val="000000"/>
                        </a:solidFill>
                        <a:effectLst/>
                        <a:latin typeface="+mj-lt"/>
                      </a:endParaRPr>
                    </a:p>
                  </a:txBody>
                  <a:tcPr marL="6350" marR="6350" marT="6350" marB="0" anchor="b">
                    <a:lnL>
                      <a:noFill/>
                    </a:lnL>
                    <a:lnR w="12700" cap="flat" cmpd="sng" algn="ctr">
                      <a:solidFill>
                        <a:srgbClr val="FFFFFF"/>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rtl="0" fontAlgn="b"/>
                      <a:r>
                        <a:rPr lang="en-GB" sz="1200" b="1" i="0" u="none" strike="noStrike">
                          <a:solidFill>
                            <a:srgbClr val="FFFFFF"/>
                          </a:solidFill>
                          <a:effectLst/>
                          <a:latin typeface="+mj-lt"/>
                        </a:rPr>
                        <a:t>All respondents</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265"/>
                    </a:solidFill>
                  </a:tcPr>
                </a:tc>
                <a:tc>
                  <a:txBody>
                    <a:bodyPr/>
                    <a:lstStyle/>
                    <a:p>
                      <a:pPr algn="ctr" rtl="0" fontAlgn="b"/>
                      <a:r>
                        <a:rPr lang="en-GB" sz="1200" b="1" i="0" u="none" strike="noStrike">
                          <a:solidFill>
                            <a:srgbClr val="FFFFFF"/>
                          </a:solidFill>
                          <a:effectLst/>
                          <a:latin typeface="+mj-lt"/>
                        </a:rPr>
                        <a:t>1-4 (low)</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265"/>
                    </a:solidFill>
                  </a:tcPr>
                </a:tc>
                <a:tc>
                  <a:txBody>
                    <a:bodyPr/>
                    <a:lstStyle/>
                    <a:p>
                      <a:pPr algn="ctr" rtl="0" fontAlgn="b"/>
                      <a:r>
                        <a:rPr lang="en-GB" sz="1200" b="1" i="0" u="none" strike="noStrike">
                          <a:solidFill>
                            <a:srgbClr val="FFFFFF"/>
                          </a:solidFill>
                          <a:effectLst/>
                          <a:latin typeface="+mj-lt"/>
                        </a:rPr>
                        <a:t>5-7</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265"/>
                    </a:solidFill>
                  </a:tcPr>
                </a:tc>
                <a:tc>
                  <a:txBody>
                    <a:bodyPr/>
                    <a:lstStyle/>
                    <a:p>
                      <a:pPr algn="ctr" rtl="0" fontAlgn="b"/>
                      <a:r>
                        <a:rPr lang="en-GB" sz="1200" b="1" i="0" u="none" strike="noStrike">
                          <a:solidFill>
                            <a:srgbClr val="FFFFFF"/>
                          </a:solidFill>
                          <a:effectLst/>
                          <a:latin typeface="+mj-lt"/>
                        </a:rPr>
                        <a:t>8-10 (high)</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265"/>
                    </a:solidFill>
                  </a:tcPr>
                </a:tc>
                <a:extLst>
                  <a:ext uri="{0D108BD9-81ED-4DB2-BD59-A6C34878D82A}">
                    <a16:rowId xmlns:a16="http://schemas.microsoft.com/office/drawing/2014/main" val="10000"/>
                  </a:ext>
                </a:extLst>
              </a:tr>
              <a:tr h="371569">
                <a:tc>
                  <a:txBody>
                    <a:bodyPr/>
                    <a:lstStyle/>
                    <a:p>
                      <a:pPr algn="ctr" fontAlgn="b"/>
                      <a:r>
                        <a:rPr lang="en-GB" sz="1200" b="1" i="0" u="none" strike="noStrike">
                          <a:solidFill>
                            <a:srgbClr val="000000"/>
                          </a:solidFill>
                          <a:effectLst/>
                          <a:latin typeface="arial" panose="020B0604020202020204" pitchFamily="34" charset="0"/>
                        </a:rPr>
                        <a:t>Loyalty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100" b="0" i="0" u="none" strike="noStrike">
                          <a:solidFill>
                            <a:srgbClr val="000000"/>
                          </a:solidFill>
                          <a:effectLst/>
                          <a:latin typeface="arial" panose="020B0604020202020204" pitchFamily="34" charset="0"/>
                        </a:rPr>
                        <a:t>10.59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100" b="0" i="0" u="none" strike="noStrike">
                          <a:solidFill>
                            <a:srgbClr val="000000"/>
                          </a:solidFill>
                          <a:effectLst/>
                          <a:latin typeface="arial" panose="020B0604020202020204" pitchFamily="34" charset="0"/>
                        </a:rPr>
                        <a:t>4.97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rPr>
                        <a:t>5.30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b"/>
                      <a:r>
                        <a:rPr lang="en-GB" sz="1100" b="0" i="0" u="none" strike="noStrike">
                          <a:solidFill>
                            <a:srgbClr val="000000"/>
                          </a:solidFill>
                          <a:effectLst/>
                          <a:latin typeface="arial" panose="020B0604020202020204" pitchFamily="34" charset="0"/>
                        </a:rPr>
                        <a:t>8.34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10001"/>
                  </a:ext>
                </a:extLst>
              </a:tr>
              <a:tr h="371569">
                <a:tc>
                  <a:txBody>
                    <a:bodyPr/>
                    <a:lstStyle/>
                    <a:p>
                      <a:pPr algn="ctr" fontAlgn="b"/>
                      <a:r>
                        <a:rPr lang="en-GB" sz="1200" b="1" i="0" u="none" strike="noStrike">
                          <a:solidFill>
                            <a:srgbClr val="000000"/>
                          </a:solidFill>
                          <a:effectLst/>
                          <a:latin typeface="arial" panose="020B0604020202020204" pitchFamily="34" charset="0"/>
                        </a:rPr>
                        <a:t>Confidence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100" b="0" i="0" u="none" strike="noStrike">
                          <a:solidFill>
                            <a:srgbClr val="000000"/>
                          </a:solidFill>
                          <a:effectLst/>
                          <a:latin typeface="arial" panose="020B0604020202020204" pitchFamily="34" charset="0"/>
                        </a:rPr>
                        <a:t>8.44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100" b="0" i="0" u="none" strike="noStrike">
                          <a:solidFill>
                            <a:srgbClr val="000000"/>
                          </a:solidFill>
                          <a:effectLst/>
                          <a:latin typeface="arial" panose="020B0604020202020204" pitchFamily="34" charset="0"/>
                        </a:rPr>
                        <a:t>4.11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rPr>
                        <a:t>3.65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b"/>
                      <a:r>
                        <a:rPr lang="en-GB" sz="1100" b="0" i="0" u="none" strike="noStrike">
                          <a:solidFill>
                            <a:srgbClr val="000000"/>
                          </a:solidFill>
                          <a:effectLst/>
                          <a:latin typeface="arial" panose="020B0604020202020204" pitchFamily="34" charset="0"/>
                        </a:rPr>
                        <a:t>9.02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0002"/>
                  </a:ext>
                </a:extLst>
              </a:tr>
              <a:tr h="371569">
                <a:tc>
                  <a:txBody>
                    <a:bodyPr/>
                    <a:lstStyle/>
                    <a:p>
                      <a:pPr algn="ctr" fontAlgn="b"/>
                      <a:r>
                        <a:rPr lang="en-GB" sz="1200" b="1" i="0" u="none" strike="noStrike">
                          <a:solidFill>
                            <a:srgbClr val="000000"/>
                          </a:solidFill>
                          <a:effectLst/>
                          <a:latin typeface="arial" panose="020B0604020202020204" pitchFamily="34" charset="0"/>
                        </a:rPr>
                        <a:t>Respect (claims)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100" b="0" i="0" u="none" strike="noStrike">
                          <a:solidFill>
                            <a:srgbClr val="000000"/>
                          </a:solidFill>
                          <a:effectLst/>
                          <a:latin typeface="arial" panose="020B0604020202020204" pitchFamily="34" charset="0"/>
                        </a:rPr>
                        <a:t>8.05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100" b="0" i="0" u="none" strike="noStrike">
                          <a:solidFill>
                            <a:srgbClr val="000000"/>
                          </a:solidFill>
                          <a:effectLst/>
                          <a:latin typeface="arial" panose="020B0604020202020204" pitchFamily="34" charset="0"/>
                        </a:rPr>
                        <a:t>6.25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rPr>
                        <a:t>5.82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b"/>
                      <a:r>
                        <a:rPr lang="en-GB" sz="1100" b="0" i="0" u="none" strike="noStrike">
                          <a:solidFill>
                            <a:srgbClr val="000000"/>
                          </a:solidFill>
                          <a:effectLst/>
                          <a:latin typeface="arial" panose="020B0604020202020204" pitchFamily="34" charset="0"/>
                        </a:rPr>
                        <a:t>9.69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0003"/>
                  </a:ext>
                </a:extLst>
              </a:tr>
              <a:tr h="371569">
                <a:tc>
                  <a:txBody>
                    <a:bodyPr/>
                    <a:lstStyle/>
                    <a:p>
                      <a:pPr algn="ctr" fontAlgn="b"/>
                      <a:r>
                        <a:rPr lang="en-GB" sz="1200" b="1" i="0" u="none" strike="noStrike">
                          <a:solidFill>
                            <a:srgbClr val="000000"/>
                          </a:solidFill>
                          <a:effectLst/>
                          <a:latin typeface="arial" panose="020B0604020202020204" pitchFamily="34" charset="0"/>
                        </a:rPr>
                        <a:t>Speed (claims)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100" b="0" i="0" u="none" strike="noStrike">
                          <a:solidFill>
                            <a:srgbClr val="000000"/>
                          </a:solidFill>
                          <a:effectLst/>
                          <a:latin typeface="arial" panose="020B0604020202020204" pitchFamily="34" charset="0"/>
                        </a:rPr>
                        <a:t>7.71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100" b="0" i="0" u="none" strike="noStrike">
                          <a:solidFill>
                            <a:srgbClr val="000000"/>
                          </a:solidFill>
                          <a:effectLst/>
                          <a:latin typeface="arial" panose="020B0604020202020204" pitchFamily="34" charset="0"/>
                        </a:rPr>
                        <a:t>7.37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rPr>
                        <a:t>5.03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b"/>
                      <a:r>
                        <a:rPr lang="en-GB" sz="1100" b="0" i="0" u="none" strike="noStrike">
                          <a:solidFill>
                            <a:srgbClr val="000000"/>
                          </a:solidFill>
                          <a:effectLst/>
                          <a:latin typeface="arial" panose="020B0604020202020204" pitchFamily="34" charset="0"/>
                        </a:rPr>
                        <a:t>9.33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0004"/>
                  </a:ext>
                </a:extLst>
              </a:tr>
              <a:tr h="371569">
                <a:tc>
                  <a:txBody>
                    <a:bodyPr/>
                    <a:lstStyle/>
                    <a:p>
                      <a:pPr algn="ctr" fontAlgn="b"/>
                      <a:r>
                        <a:rPr lang="en-GB" sz="1200" b="1" i="0" u="none" strike="noStrike">
                          <a:solidFill>
                            <a:srgbClr val="000000"/>
                          </a:solidFill>
                          <a:effectLst/>
                          <a:latin typeface="arial" panose="020B0604020202020204" pitchFamily="34" charset="0"/>
                        </a:rPr>
                        <a:t>Ease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100" b="0" i="0" u="none" strike="noStrike">
                          <a:solidFill>
                            <a:srgbClr val="000000"/>
                          </a:solidFill>
                          <a:effectLst/>
                          <a:latin typeface="arial" panose="020B0604020202020204" pitchFamily="34" charset="0"/>
                        </a:rPr>
                        <a:t>7.35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100" b="0" i="0" u="none" strike="noStrike">
                          <a:solidFill>
                            <a:srgbClr val="000000"/>
                          </a:solidFill>
                          <a:effectLst/>
                          <a:latin typeface="arial" panose="020B0604020202020204" pitchFamily="34" charset="0"/>
                        </a:rPr>
                        <a:t>4.11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rPr>
                        <a:t>3.43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b"/>
                      <a:r>
                        <a:rPr lang="en-GB" sz="1100" b="0" i="0" u="none" strike="noStrike">
                          <a:solidFill>
                            <a:srgbClr val="000000"/>
                          </a:solidFill>
                          <a:effectLst/>
                          <a:latin typeface="arial" panose="020B0604020202020204" pitchFamily="34" charset="0"/>
                        </a:rPr>
                        <a:t>8.36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0005"/>
                  </a:ext>
                </a:extLst>
              </a:tr>
              <a:tr h="371569">
                <a:tc>
                  <a:txBody>
                    <a:bodyPr/>
                    <a:lstStyle/>
                    <a:p>
                      <a:pPr algn="ctr" fontAlgn="b"/>
                      <a:r>
                        <a:rPr lang="en-GB" sz="1200" b="1" i="0" u="none" strike="noStrike">
                          <a:solidFill>
                            <a:srgbClr val="000000"/>
                          </a:solidFill>
                          <a:effectLst/>
                          <a:latin typeface="arial" panose="020B0604020202020204" pitchFamily="34" charset="0"/>
                        </a:rPr>
                        <a:t>Protection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100" b="0" i="0" u="none" strike="noStrike">
                          <a:solidFill>
                            <a:srgbClr val="000000"/>
                          </a:solidFill>
                          <a:effectLst/>
                          <a:latin typeface="arial" panose="020B0604020202020204" pitchFamily="34" charset="0"/>
                        </a:rPr>
                        <a:t>6.80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100" b="0" i="0" u="none" strike="noStrike">
                          <a:solidFill>
                            <a:srgbClr val="000000"/>
                          </a:solidFill>
                          <a:effectLst/>
                          <a:latin typeface="arial" panose="020B0604020202020204" pitchFamily="34" charset="0"/>
                        </a:rPr>
                        <a:t>3.56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rPr>
                        <a:t>5.13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b"/>
                      <a:r>
                        <a:rPr lang="en-GB" sz="1100" b="0" i="0" u="none" strike="noStrike">
                          <a:solidFill>
                            <a:srgbClr val="000000"/>
                          </a:solidFill>
                          <a:effectLst/>
                          <a:latin typeface="arial" panose="020B0604020202020204" pitchFamily="34" charset="0"/>
                        </a:rPr>
                        <a:t>7.36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0006"/>
                  </a:ext>
                </a:extLst>
              </a:tr>
              <a:tr h="371569">
                <a:tc>
                  <a:txBody>
                    <a:bodyPr/>
                    <a:lstStyle/>
                    <a:p>
                      <a:pPr algn="ctr" fontAlgn="b"/>
                      <a:r>
                        <a:rPr lang="en-GB" sz="1200" b="1" i="0" u="none" strike="noStrike">
                          <a:solidFill>
                            <a:srgbClr val="000000"/>
                          </a:solidFill>
                          <a:effectLst/>
                          <a:latin typeface="arial" panose="020B0604020202020204" pitchFamily="34" charset="0"/>
                        </a:rPr>
                        <a:t>Control (claims)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100" b="0" i="0" u="none" strike="noStrike">
                          <a:solidFill>
                            <a:srgbClr val="000000"/>
                          </a:solidFill>
                          <a:effectLst/>
                          <a:latin typeface="arial" panose="020B0604020202020204" pitchFamily="34" charset="0"/>
                        </a:rPr>
                        <a:t>6.74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100" b="0" i="0" u="none" strike="noStrike">
                          <a:solidFill>
                            <a:srgbClr val="000000"/>
                          </a:solidFill>
                          <a:effectLst/>
                          <a:latin typeface="arial" panose="020B0604020202020204" pitchFamily="34" charset="0"/>
                        </a:rPr>
                        <a:t>3.75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rPr>
                        <a:t>3.79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b"/>
                      <a:r>
                        <a:rPr lang="en-GB" sz="1100" b="0" i="0" u="none" strike="noStrike">
                          <a:solidFill>
                            <a:srgbClr val="000000"/>
                          </a:solidFill>
                          <a:effectLst/>
                          <a:latin typeface="arial" panose="020B0604020202020204" pitchFamily="34" charset="0"/>
                        </a:rPr>
                        <a:t>9.13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0007"/>
                  </a:ext>
                </a:extLst>
              </a:tr>
              <a:tr h="371569">
                <a:tc>
                  <a:txBody>
                    <a:bodyPr/>
                    <a:lstStyle/>
                    <a:p>
                      <a:pPr algn="ctr" fontAlgn="b"/>
                      <a:r>
                        <a:rPr lang="en-GB" sz="1200" b="1" i="0" u="none" strike="noStrike">
                          <a:solidFill>
                            <a:srgbClr val="000000"/>
                          </a:solidFill>
                          <a:effectLst/>
                          <a:latin typeface="arial" panose="020B0604020202020204" pitchFamily="34" charset="0"/>
                        </a:rPr>
                        <a:t>Price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100" b="0" i="0" u="none" strike="noStrike">
                          <a:solidFill>
                            <a:srgbClr val="000000"/>
                          </a:solidFill>
                          <a:effectLst/>
                          <a:latin typeface="arial" panose="020B0604020202020204" pitchFamily="34" charset="0"/>
                        </a:rPr>
                        <a:t>6.73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100" b="0" i="0" u="none" strike="noStrike">
                          <a:solidFill>
                            <a:srgbClr val="000000"/>
                          </a:solidFill>
                          <a:effectLst/>
                          <a:latin typeface="arial" panose="020B0604020202020204" pitchFamily="34" charset="0"/>
                        </a:rPr>
                        <a:t>7.62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rPr>
                        <a:t>4.24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b"/>
                      <a:r>
                        <a:rPr lang="en-GB" sz="1100" b="0" i="0" u="none" strike="noStrike">
                          <a:solidFill>
                            <a:srgbClr val="000000"/>
                          </a:solidFill>
                          <a:effectLst/>
                          <a:latin typeface="arial" panose="020B0604020202020204" pitchFamily="34" charset="0"/>
                        </a:rPr>
                        <a:t>7.72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0008"/>
                  </a:ext>
                </a:extLst>
              </a:tr>
              <a:tr h="371569">
                <a:tc>
                  <a:txBody>
                    <a:bodyPr/>
                    <a:lstStyle/>
                    <a:p>
                      <a:pPr algn="ctr" fontAlgn="b"/>
                      <a:r>
                        <a:rPr lang="en-GB" sz="1200" b="1" i="0" u="none" strike="noStrike">
                          <a:solidFill>
                            <a:srgbClr val="000000"/>
                          </a:solidFill>
                          <a:effectLst/>
                          <a:latin typeface="arial" panose="020B0604020202020204" pitchFamily="34" charset="0"/>
                        </a:rPr>
                        <a:t>Relationship</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100" b="0" i="0" u="none" strike="noStrike">
                          <a:solidFill>
                            <a:srgbClr val="000000"/>
                          </a:solidFill>
                          <a:effectLst/>
                          <a:latin typeface="arial" panose="020B0604020202020204" pitchFamily="34" charset="0"/>
                        </a:rPr>
                        <a:t>4.72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100" b="0" i="0" u="none" strike="noStrike">
                          <a:solidFill>
                            <a:srgbClr val="000000"/>
                          </a:solidFill>
                          <a:effectLst/>
                          <a:latin typeface="arial" panose="020B0604020202020204" pitchFamily="34" charset="0"/>
                        </a:rPr>
                        <a:t>1.17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rPr>
                        <a:t>3.21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b"/>
                      <a:r>
                        <a:rPr lang="en-GB" sz="1100" b="0" i="0" u="none" strike="noStrike">
                          <a:solidFill>
                            <a:srgbClr val="000000"/>
                          </a:solidFill>
                          <a:effectLst/>
                          <a:latin typeface="arial" panose="020B0604020202020204" pitchFamily="34" charset="0"/>
                        </a:rPr>
                        <a:t>8.03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0009"/>
                  </a:ext>
                </a:extLst>
              </a:tr>
            </a:tbl>
          </a:graphicData>
        </a:graphic>
      </p:graphicFrame>
      <p:sp>
        <p:nvSpPr>
          <p:cNvPr id="8" name="Rectangle 7"/>
          <p:cNvSpPr/>
          <p:nvPr/>
        </p:nvSpPr>
        <p:spPr>
          <a:xfrm>
            <a:off x="1399756" y="5822031"/>
            <a:ext cx="1625600" cy="276999"/>
          </a:xfrm>
          <a:prstGeom prst="rect">
            <a:avLst/>
          </a:prstGeom>
          <a:solidFill>
            <a:srgbClr val="FCE4D6"/>
          </a:solidFill>
          <a:ln>
            <a:solidFill>
              <a:srgbClr val="FCE4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100" b="0" i="0" u="none" strike="noStrike" kern="0" cap="none" spc="0" normalizeH="0" baseline="0" noProof="0">
                <a:ln>
                  <a:noFill/>
                </a:ln>
                <a:solidFill>
                  <a:srgbClr val="000000"/>
                </a:solidFill>
                <a:effectLst/>
                <a:uLnTx/>
                <a:uFillTx/>
                <a:latin typeface="Arial"/>
                <a:ea typeface="+mn-ea"/>
                <a:cs typeface="+mn-cs"/>
                <a:sym typeface="Arial"/>
              </a:rPr>
              <a:t>Below overall score</a:t>
            </a:r>
          </a:p>
        </p:txBody>
      </p:sp>
      <p:sp>
        <p:nvSpPr>
          <p:cNvPr id="9" name="Rectangle 8"/>
          <p:cNvSpPr/>
          <p:nvPr/>
        </p:nvSpPr>
        <p:spPr>
          <a:xfrm>
            <a:off x="3440205" y="5818999"/>
            <a:ext cx="1625600" cy="276999"/>
          </a:xfrm>
          <a:prstGeom prst="rect">
            <a:avLst/>
          </a:prstGeom>
          <a:solidFill>
            <a:srgbClr val="E2EFDA"/>
          </a:solidFill>
          <a:ln>
            <a:solidFill>
              <a:srgbClr val="E2EF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100" b="0" i="0" u="none" strike="noStrike" kern="0" cap="none" spc="0" normalizeH="0" baseline="0" noProof="0">
                <a:ln>
                  <a:noFill/>
                </a:ln>
                <a:solidFill>
                  <a:srgbClr val="000000"/>
                </a:solidFill>
                <a:effectLst/>
                <a:uLnTx/>
                <a:uFillTx/>
                <a:latin typeface="Arial"/>
                <a:ea typeface="+mn-ea"/>
                <a:cs typeface="+mn-cs"/>
                <a:sym typeface="Arial"/>
              </a:rPr>
              <a:t>Above overall score</a:t>
            </a:r>
          </a:p>
        </p:txBody>
      </p:sp>
      <p:sp>
        <p:nvSpPr>
          <p:cNvPr id="11" name="TextBox 10">
            <a:extLst>
              <a:ext uri="{FF2B5EF4-FFF2-40B4-BE49-F238E27FC236}">
                <a16:creationId xmlns:a16="http://schemas.microsoft.com/office/drawing/2014/main" id="{6F5EC0C0-045E-443A-A53F-EBE495ED57DF}"/>
              </a:ext>
            </a:extLst>
          </p:cNvPr>
          <p:cNvSpPr txBox="1"/>
          <p:nvPr/>
        </p:nvSpPr>
        <p:spPr>
          <a:xfrm>
            <a:off x="422143" y="693111"/>
            <a:ext cx="11325720"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600" b="0" i="0" u="none" strike="noStrike" kern="0" cap="none" spc="0" normalizeH="0" baseline="0" noProof="0" dirty="0">
                <a:ln>
                  <a:noFill/>
                </a:ln>
                <a:solidFill>
                  <a:srgbClr val="008265"/>
                </a:solidFill>
                <a:effectLst/>
                <a:uLnTx/>
                <a:uFillTx/>
                <a:latin typeface="Arial"/>
                <a:cs typeface="Calibri Light" panose="020F0302020204030204" pitchFamily="34" charset="0"/>
                <a:sym typeface="Arial"/>
              </a:rPr>
              <a:t>Consumers who have made a claim and perceive the financial value of their claim as 8-10 (high) have a higher opportunity score across all themes, apart from Loyalty, than the overall Consumer opportunity scores and of claimants with an average perceived value claim</a:t>
            </a:r>
            <a:endParaRPr kumimoji="0" lang="en-GB" sz="1600" b="0" i="0" u="none" strike="noStrike" kern="0" cap="none" spc="0" normalizeH="0" baseline="0" noProof="0" dirty="0">
              <a:ln>
                <a:noFill/>
              </a:ln>
              <a:solidFill>
                <a:srgbClr val="000000"/>
              </a:solidFill>
              <a:effectLst/>
              <a:uLnTx/>
              <a:uFillTx/>
              <a:latin typeface="Arial"/>
              <a:cs typeface="Calibri Light" panose="020F0302020204030204" pitchFamily="34" charset="0"/>
              <a:sym typeface="Arial"/>
            </a:endParaRPr>
          </a:p>
        </p:txBody>
      </p:sp>
      <p:sp>
        <p:nvSpPr>
          <p:cNvPr id="2" name="Google Shape;281;p26">
            <a:extLst>
              <a:ext uri="{FF2B5EF4-FFF2-40B4-BE49-F238E27FC236}">
                <a16:creationId xmlns:a16="http://schemas.microsoft.com/office/drawing/2014/main" id="{57022757-C4E9-D4E1-2A79-072CDCD00843}"/>
              </a:ext>
            </a:extLst>
          </p:cNvPr>
          <p:cNvSpPr txBox="1"/>
          <p:nvPr/>
        </p:nvSpPr>
        <p:spPr>
          <a:xfrm>
            <a:off x="0" y="6502960"/>
            <a:ext cx="10201458" cy="35504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800" b="0" i="0" u="none" strike="noStrike" kern="0" cap="none" spc="0" normalizeH="0" baseline="0" noProof="0">
                <a:ln>
                  <a:noFill/>
                </a:ln>
                <a:solidFill>
                  <a:srgbClr val="000000"/>
                </a:solidFill>
                <a:effectLst/>
                <a:uLnTx/>
                <a:uFillTx/>
                <a:latin typeface="Arial" panose="020B0604020202020204" pitchFamily="34" charset="0"/>
                <a:ea typeface="Corbel"/>
                <a:cs typeface="Arial" panose="020B0604020202020204" pitchFamily="34" charset="0"/>
                <a:sym typeface="Corbel"/>
              </a:rPr>
              <a:t>Base: Sept 2023 data &amp; March 2024 data. All consumers: n=1,000. Consumers who had made a claim on an insurance policy in the previous 12 months (motor, travel, buildings and/or contents) insurance policy: n=</a:t>
            </a:r>
            <a:r>
              <a:rPr lang="en-GB" sz="800">
                <a:latin typeface="Arial" panose="020B0604020202020204" pitchFamily="34" charset="0"/>
                <a:ea typeface="Corbel"/>
                <a:cs typeface="Arial" panose="020B0604020202020204" pitchFamily="34" charset="0"/>
                <a:sym typeface="Corbel"/>
              </a:rPr>
              <a:t>171</a:t>
            </a:r>
            <a:r>
              <a:rPr kumimoji="0" lang="en-GB" sz="800" b="0" i="0" u="none" strike="noStrike" kern="0" cap="none" spc="0" normalizeH="0" baseline="0" noProof="0">
                <a:ln>
                  <a:noFill/>
                </a:ln>
                <a:solidFill>
                  <a:srgbClr val="000000"/>
                </a:solidFill>
                <a:effectLst/>
                <a:uLnTx/>
                <a:uFillTx/>
                <a:latin typeface="Arial" panose="020B0604020202020204" pitchFamily="34" charset="0"/>
                <a:ea typeface="Corbel"/>
                <a:cs typeface="Arial" panose="020B0604020202020204" pitchFamily="34" charset="0"/>
                <a:sym typeface="Corbel"/>
              </a:rPr>
              <a:t>,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800" b="0" i="0" u="none" strike="noStrike" kern="0" cap="none" spc="0" normalizeH="0" baseline="0" noProof="0">
                <a:ln>
                  <a:noFill/>
                </a:ln>
                <a:solidFill>
                  <a:srgbClr val="000000"/>
                </a:solidFill>
                <a:effectLst/>
                <a:uLnTx/>
                <a:uFillTx/>
                <a:latin typeface="Arial" panose="020B0604020202020204" pitchFamily="34" charset="0"/>
                <a:ea typeface="Corbel"/>
                <a:cs typeface="Arial" panose="020B0604020202020204" pitchFamily="34" charset="0"/>
                <a:sym typeface="Corbel"/>
              </a:rPr>
              <a:t>1-4 (low) n=20*, 5-7 n=53, 8-10 (high) n=</a:t>
            </a:r>
            <a:r>
              <a:rPr lang="en-GB" sz="800">
                <a:latin typeface="Arial" panose="020B0604020202020204" pitchFamily="34" charset="0"/>
                <a:ea typeface="Corbel"/>
                <a:cs typeface="Arial" panose="020B0604020202020204" pitchFamily="34" charset="0"/>
                <a:sym typeface="Corbel"/>
              </a:rPr>
              <a:t>92</a:t>
            </a:r>
            <a:r>
              <a:rPr kumimoji="0" lang="en-GB" sz="800" b="0" i="0" u="none" strike="noStrike" kern="0" cap="none" spc="0" normalizeH="0" baseline="0" noProof="0">
                <a:ln>
                  <a:noFill/>
                </a:ln>
                <a:solidFill>
                  <a:srgbClr val="000000"/>
                </a:solidFill>
                <a:effectLst/>
                <a:uLnTx/>
                <a:uFillTx/>
                <a:latin typeface="Arial" panose="020B0604020202020204" pitchFamily="34" charset="0"/>
                <a:ea typeface="Corbel"/>
                <a:cs typeface="Arial" panose="020B0604020202020204" pitchFamily="34" charset="0"/>
                <a:sym typeface="Corbel"/>
              </a:rPr>
              <a:t>. *low sample shown for completeness </a:t>
            </a:r>
            <a:endParaRPr kumimoji="0" lang="en-GB" sz="8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a:endParaRPr>
          </a:p>
        </p:txBody>
      </p:sp>
    </p:spTree>
    <p:extLst>
      <p:ext uri="{BB962C8B-B14F-4D97-AF65-F5344CB8AC3E}">
        <p14:creationId xmlns:p14="http://schemas.microsoft.com/office/powerpoint/2010/main" val="23749437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67">
          <a:extLst>
            <a:ext uri="{FF2B5EF4-FFF2-40B4-BE49-F238E27FC236}">
              <a16:creationId xmlns:a16="http://schemas.microsoft.com/office/drawing/2014/main" id="{DD84F9BC-51C2-0437-B0C3-72ADA0372396}"/>
            </a:ext>
          </a:extLst>
        </p:cNvPr>
        <p:cNvGrpSpPr/>
        <p:nvPr/>
      </p:nvGrpSpPr>
      <p:grpSpPr>
        <a:xfrm>
          <a:off x="0" y="0"/>
          <a:ext cx="0" cy="0"/>
          <a:chOff x="0" y="0"/>
          <a:chExt cx="0" cy="0"/>
        </a:xfrm>
      </p:grpSpPr>
      <p:sp>
        <p:nvSpPr>
          <p:cNvPr id="569" name="Google Shape;569;p53">
            <a:extLst>
              <a:ext uri="{FF2B5EF4-FFF2-40B4-BE49-F238E27FC236}">
                <a16:creationId xmlns:a16="http://schemas.microsoft.com/office/drawing/2014/main" id="{62EF5C9B-DF29-EAB8-6452-A8D7732F890F}"/>
              </a:ext>
            </a:extLst>
          </p:cNvPr>
          <p:cNvSpPr/>
          <p:nvPr/>
        </p:nvSpPr>
        <p:spPr>
          <a:xfrm>
            <a:off x="1463002" y="2127562"/>
            <a:ext cx="1825430" cy="793767"/>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 name="TextBox 2">
            <a:extLst>
              <a:ext uri="{FF2B5EF4-FFF2-40B4-BE49-F238E27FC236}">
                <a16:creationId xmlns:a16="http://schemas.microsoft.com/office/drawing/2014/main" id="{F8F6B334-F39D-AB23-47C1-7A3F734DF861}"/>
              </a:ext>
            </a:extLst>
          </p:cNvPr>
          <p:cNvSpPr txBox="1"/>
          <p:nvPr/>
        </p:nvSpPr>
        <p:spPr>
          <a:xfrm>
            <a:off x="422143" y="289187"/>
            <a:ext cx="11227990"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1" i="0" u="none" strike="noStrike" kern="0" cap="none" spc="0" normalizeH="0" baseline="0" noProof="0">
                <a:ln>
                  <a:noFill/>
                </a:ln>
                <a:solidFill>
                  <a:srgbClr val="008265"/>
                </a:solidFill>
                <a:effectLst/>
                <a:uLnTx/>
                <a:uFillTx/>
                <a:latin typeface="Calibri Light" panose="020F0302020204030204" pitchFamily="34" charset="0"/>
                <a:cs typeface="Calibri Light" panose="020F0302020204030204" pitchFamily="34" charset="0"/>
                <a:sym typeface="Arial"/>
              </a:rPr>
              <a:t>In comparison to 2018, Loyalty remains the number one consumer opportunity for the insurance industry, followed by Confidence and Ease themes.</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2400" b="0" i="0" u="none" strike="noStrike" kern="0" cap="none" spc="0" normalizeH="0" baseline="0" noProof="0">
              <a:ln>
                <a:noFill/>
              </a:ln>
              <a:solidFill>
                <a:srgbClr val="000000"/>
              </a:solidFill>
              <a:effectLst/>
              <a:uLnTx/>
              <a:uFillTx/>
              <a:latin typeface="Arial"/>
              <a:cs typeface="Arial"/>
              <a:sym typeface="Arial"/>
            </a:endParaRPr>
          </a:p>
        </p:txBody>
      </p:sp>
      <p:sp>
        <p:nvSpPr>
          <p:cNvPr id="2" name="Title 1">
            <a:extLst>
              <a:ext uri="{FF2B5EF4-FFF2-40B4-BE49-F238E27FC236}">
                <a16:creationId xmlns:a16="http://schemas.microsoft.com/office/drawing/2014/main" id="{6E094AD9-B68D-0690-F458-893413DD1B9B}"/>
              </a:ext>
            </a:extLst>
          </p:cNvPr>
          <p:cNvSpPr>
            <a:spLocks noGrp="1"/>
          </p:cNvSpPr>
          <p:nvPr>
            <p:ph type="ctrTitle"/>
          </p:nvPr>
        </p:nvSpPr>
        <p:spPr>
          <a:xfrm>
            <a:off x="2116671" y="1559598"/>
            <a:ext cx="8825167" cy="1258964"/>
          </a:xfrm>
        </p:spPr>
        <p:txBody>
          <a:bodyPr/>
          <a:lstStyle/>
          <a:p>
            <a:r>
              <a:rPr lang="en-GB" sz="4000" b="1">
                <a:latin typeface="Rockwell" panose="02060603020205020403" pitchFamily="18" charset="0"/>
                <a:cs typeface="Calibri Light" panose="020F0302020204030204" pitchFamily="34" charset="0"/>
              </a:rPr>
              <a:t>Consumer Purchase Channels </a:t>
            </a:r>
          </a:p>
        </p:txBody>
      </p:sp>
      <p:sp>
        <p:nvSpPr>
          <p:cNvPr id="4" name="Subtitle 3">
            <a:extLst>
              <a:ext uri="{FF2B5EF4-FFF2-40B4-BE49-F238E27FC236}">
                <a16:creationId xmlns:a16="http://schemas.microsoft.com/office/drawing/2014/main" id="{BB193668-4A5E-D4B9-6DF3-C71AD70C10F1}"/>
              </a:ext>
            </a:extLst>
          </p:cNvPr>
          <p:cNvSpPr>
            <a:spLocks noGrp="1"/>
          </p:cNvSpPr>
          <p:nvPr>
            <p:ph type="subTitle" idx="1"/>
          </p:nvPr>
        </p:nvSpPr>
        <p:spPr>
          <a:xfrm>
            <a:off x="1971815" y="2888644"/>
            <a:ext cx="6308564" cy="752677"/>
          </a:xfrm>
        </p:spPr>
        <p:txBody>
          <a:bodyPr/>
          <a:lstStyle/>
          <a:p>
            <a:r>
              <a:rPr lang="en-GB">
                <a:latin typeface="Rockwell" panose="02060603020205020403" pitchFamily="18" charset="0"/>
                <a:cs typeface="Calibri Light" panose="020F0302020204030204" pitchFamily="34" charset="0"/>
              </a:rPr>
              <a:t>September 2023 &amp; March 2024 Wave 13&amp;14 data</a:t>
            </a:r>
          </a:p>
        </p:txBody>
      </p:sp>
    </p:spTree>
    <p:extLst>
      <p:ext uri="{BB962C8B-B14F-4D97-AF65-F5344CB8AC3E}">
        <p14:creationId xmlns:p14="http://schemas.microsoft.com/office/powerpoint/2010/main" val="33402423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67">
          <a:extLst>
            <a:ext uri="{FF2B5EF4-FFF2-40B4-BE49-F238E27FC236}">
              <a16:creationId xmlns:a16="http://schemas.microsoft.com/office/drawing/2014/main" id="{DA491A54-B981-668B-B22A-45BE8E3F4BA2}"/>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FC5AA8DC-D9C9-1B8A-F329-B6C44923CF03}"/>
              </a:ext>
            </a:extLst>
          </p:cNvPr>
          <p:cNvSpPr txBox="1"/>
          <p:nvPr/>
        </p:nvSpPr>
        <p:spPr>
          <a:xfrm>
            <a:off x="53731" y="88668"/>
            <a:ext cx="12016349" cy="61555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800" b="1" i="0" u="none" strike="noStrike" kern="0" cap="none" spc="0" normalizeH="0" baseline="0" noProof="0" dirty="0">
                <a:ln>
                  <a:noFill/>
                </a:ln>
                <a:solidFill>
                  <a:srgbClr val="008265"/>
                </a:solidFill>
                <a:effectLst/>
                <a:uLnTx/>
                <a:uFillTx/>
                <a:latin typeface="Rockwell" panose="02060603020205020403" pitchFamily="18" charset="0"/>
                <a:cs typeface="Calibri Light" panose="020F0302020204030204" pitchFamily="34" charset="0"/>
                <a:sym typeface="Arial"/>
              </a:rPr>
              <a:t>“Who did you buy your insurance with or arrange it through?”  Wave 13 &amp; 14 (Sept 2023 &amp; March 2024)</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600" dirty="0">
                <a:solidFill>
                  <a:srgbClr val="008265"/>
                </a:solidFill>
                <a:latin typeface="Arial" panose="020B0604020202020204" pitchFamily="34" charset="0"/>
                <a:cs typeface="Arial" panose="020B0604020202020204" pitchFamily="34" charset="0"/>
              </a:rPr>
              <a:t>   Price comparison sites and buying directly from a provider are the most popular methods for purchasing insurance</a:t>
            </a:r>
            <a:endParaRPr kumimoji="0" lang="en-GB" i="0" u="none" strike="noStrike" kern="0" cap="none" spc="0" normalizeH="0" baseline="0" noProof="0" dirty="0">
              <a:ln>
                <a:noFill/>
              </a:ln>
              <a:solidFill>
                <a:srgbClr val="008265"/>
              </a:solidFill>
              <a:effectLst/>
              <a:uLnTx/>
              <a:uFillTx/>
              <a:latin typeface="Arial" panose="020B0604020202020204" pitchFamily="34" charset="0"/>
              <a:cs typeface="Arial" panose="020B0604020202020204" pitchFamily="34" charset="0"/>
              <a:sym typeface="Arial"/>
            </a:endParaRPr>
          </a:p>
        </p:txBody>
      </p:sp>
      <p:sp>
        <p:nvSpPr>
          <p:cNvPr id="7" name="TextBox 6">
            <a:extLst>
              <a:ext uri="{FF2B5EF4-FFF2-40B4-BE49-F238E27FC236}">
                <a16:creationId xmlns:a16="http://schemas.microsoft.com/office/drawing/2014/main" id="{07A87FB4-605F-850D-9533-8E6DB915D165}"/>
              </a:ext>
            </a:extLst>
          </p:cNvPr>
          <p:cNvSpPr txBox="1"/>
          <p:nvPr/>
        </p:nvSpPr>
        <p:spPr>
          <a:xfrm>
            <a:off x="323893" y="3584838"/>
            <a:ext cx="3016836"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b="1" dirty="0">
                <a:solidFill>
                  <a:srgbClr val="008265"/>
                </a:solidFill>
                <a:cs typeface="Calibri Light" panose="020F0302020204030204" pitchFamily="34" charset="0"/>
              </a:rPr>
              <a:t>Wave 12&amp;13</a:t>
            </a:r>
            <a:endParaRPr kumimoji="0" lang="en-GB" sz="1000" b="0" i="0" u="none" strike="noStrike" kern="0" cap="none" spc="0" normalizeH="0" baseline="0" noProof="0" dirty="0">
              <a:ln>
                <a:noFill/>
              </a:ln>
              <a:solidFill>
                <a:srgbClr val="008265"/>
              </a:solidFill>
              <a:effectLst/>
              <a:uLnTx/>
              <a:uFillTx/>
              <a:latin typeface="Arial"/>
              <a:cs typeface="Arial"/>
              <a:sym typeface="Arial"/>
            </a:endParaRPr>
          </a:p>
        </p:txBody>
      </p:sp>
      <p:sp>
        <p:nvSpPr>
          <p:cNvPr id="2" name="Rectangle 1">
            <a:extLst>
              <a:ext uri="{FF2B5EF4-FFF2-40B4-BE49-F238E27FC236}">
                <a16:creationId xmlns:a16="http://schemas.microsoft.com/office/drawing/2014/main" id="{03DEABEA-74B5-E6D2-9137-36202A9648B3}"/>
              </a:ext>
            </a:extLst>
          </p:cNvPr>
          <p:cNvSpPr/>
          <p:nvPr/>
        </p:nvSpPr>
        <p:spPr>
          <a:xfrm>
            <a:off x="9850170" y="6183517"/>
            <a:ext cx="2091634" cy="5858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graphicFrame>
        <p:nvGraphicFramePr>
          <p:cNvPr id="4" name="Chart 3">
            <a:extLst>
              <a:ext uri="{FF2B5EF4-FFF2-40B4-BE49-F238E27FC236}">
                <a16:creationId xmlns:a16="http://schemas.microsoft.com/office/drawing/2014/main" id="{9A3A20F7-BB2F-E8C2-C2F9-82243F6A606B}"/>
              </a:ext>
            </a:extLst>
          </p:cNvPr>
          <p:cNvGraphicFramePr>
            <a:graphicFrameLocks/>
          </p:cNvGraphicFramePr>
          <p:nvPr>
            <p:extLst>
              <p:ext uri="{D42A27DB-BD31-4B8C-83A1-F6EECF244321}">
                <p14:modId xmlns:p14="http://schemas.microsoft.com/office/powerpoint/2010/main" val="2358084822"/>
              </p:ext>
            </p:extLst>
          </p:nvPr>
        </p:nvGraphicFramePr>
        <p:xfrm>
          <a:off x="390144" y="677046"/>
          <a:ext cx="5088048"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a:extLst>
              <a:ext uri="{FF2B5EF4-FFF2-40B4-BE49-F238E27FC236}">
                <a16:creationId xmlns:a16="http://schemas.microsoft.com/office/drawing/2014/main" id="{4BFC9A32-4414-5A20-1296-2688B7C88E92}"/>
              </a:ext>
            </a:extLst>
          </p:cNvPr>
          <p:cNvGraphicFramePr>
            <a:graphicFrameLocks/>
          </p:cNvGraphicFramePr>
          <p:nvPr>
            <p:extLst>
              <p:ext uri="{D42A27DB-BD31-4B8C-83A1-F6EECF244321}">
                <p14:modId xmlns:p14="http://schemas.microsoft.com/office/powerpoint/2010/main" val="1788022193"/>
              </p:ext>
            </p:extLst>
          </p:nvPr>
        </p:nvGraphicFramePr>
        <p:xfrm>
          <a:off x="265366" y="3639292"/>
          <a:ext cx="4572000" cy="30099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Chart 8">
            <a:extLst>
              <a:ext uri="{FF2B5EF4-FFF2-40B4-BE49-F238E27FC236}">
                <a16:creationId xmlns:a16="http://schemas.microsoft.com/office/drawing/2014/main" id="{B03C6316-0FA9-6418-8C90-8FBBA680FE5D}"/>
              </a:ext>
            </a:extLst>
          </p:cNvPr>
          <p:cNvGraphicFramePr>
            <a:graphicFrameLocks/>
          </p:cNvGraphicFramePr>
          <p:nvPr>
            <p:extLst>
              <p:ext uri="{D42A27DB-BD31-4B8C-83A1-F6EECF244321}">
                <p14:modId xmlns:p14="http://schemas.microsoft.com/office/powerpoint/2010/main" val="739505264"/>
              </p:ext>
            </p:extLst>
          </p:nvPr>
        </p:nvGraphicFramePr>
        <p:xfrm>
          <a:off x="5478192" y="3772642"/>
          <a:ext cx="6591888" cy="27432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 name="Chart 4">
            <a:extLst>
              <a:ext uri="{FF2B5EF4-FFF2-40B4-BE49-F238E27FC236}">
                <a16:creationId xmlns:a16="http://schemas.microsoft.com/office/drawing/2014/main" id="{17ED19E5-8CEC-B567-E30F-3049BC811A8D}"/>
              </a:ext>
            </a:extLst>
          </p:cNvPr>
          <p:cNvGraphicFramePr>
            <a:graphicFrameLocks/>
          </p:cNvGraphicFramePr>
          <p:nvPr>
            <p:extLst>
              <p:ext uri="{D42A27DB-BD31-4B8C-83A1-F6EECF244321}">
                <p14:modId xmlns:p14="http://schemas.microsoft.com/office/powerpoint/2010/main" val="168562113"/>
              </p:ext>
            </p:extLst>
          </p:nvPr>
        </p:nvGraphicFramePr>
        <p:xfrm>
          <a:off x="5478192" y="863280"/>
          <a:ext cx="6591888" cy="2743200"/>
        </p:xfrm>
        <a:graphic>
          <a:graphicData uri="http://schemas.openxmlformats.org/drawingml/2006/chart">
            <c:chart xmlns:c="http://schemas.openxmlformats.org/drawingml/2006/chart" xmlns:r="http://schemas.openxmlformats.org/officeDocument/2006/relationships" r:id="rId6"/>
          </a:graphicData>
        </a:graphic>
      </p:graphicFrame>
      <p:sp>
        <p:nvSpPr>
          <p:cNvPr id="6" name="TextBox 5">
            <a:extLst>
              <a:ext uri="{FF2B5EF4-FFF2-40B4-BE49-F238E27FC236}">
                <a16:creationId xmlns:a16="http://schemas.microsoft.com/office/drawing/2014/main" id="{25C3B282-4958-8AA1-20A6-BB3799274C08}"/>
              </a:ext>
            </a:extLst>
          </p:cNvPr>
          <p:cNvSpPr txBox="1"/>
          <p:nvPr/>
        </p:nvSpPr>
        <p:spPr>
          <a:xfrm>
            <a:off x="5542069" y="3572646"/>
            <a:ext cx="3016836"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b="1" dirty="0">
                <a:solidFill>
                  <a:srgbClr val="008265"/>
                </a:solidFill>
                <a:cs typeface="Calibri Light" panose="020F0302020204030204" pitchFamily="34" charset="0"/>
              </a:rPr>
              <a:t>Wave 12&amp;13</a:t>
            </a:r>
            <a:endParaRPr kumimoji="0" lang="en-GB" sz="1000" b="0" i="0" u="none" strike="noStrike" kern="0" cap="none" spc="0" normalizeH="0" baseline="0" noProof="0" dirty="0">
              <a:ln>
                <a:noFill/>
              </a:ln>
              <a:solidFill>
                <a:srgbClr val="008265"/>
              </a:solidFill>
              <a:effectLst/>
              <a:uLnTx/>
              <a:uFillTx/>
              <a:latin typeface="Arial"/>
              <a:cs typeface="Arial"/>
              <a:sym typeface="Arial"/>
            </a:endParaRPr>
          </a:p>
        </p:txBody>
      </p:sp>
    </p:spTree>
    <p:extLst>
      <p:ext uri="{BB962C8B-B14F-4D97-AF65-F5344CB8AC3E}">
        <p14:creationId xmlns:p14="http://schemas.microsoft.com/office/powerpoint/2010/main" val="4880833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134003" y="162688"/>
            <a:ext cx="11227990" cy="523220"/>
          </a:xfrm>
          <a:prstGeom prst="rect">
            <a:avLst/>
          </a:prstGeom>
          <a:noFill/>
        </p:spPr>
        <p:txBody>
          <a:bodyPr wrap="square" rtlCol="0">
            <a:spAutoFit/>
          </a:bodyPr>
          <a:lstStyle/>
          <a:p>
            <a:r>
              <a:rPr lang="en-GB" sz="2800" b="1">
                <a:solidFill>
                  <a:schemeClr val="bg2"/>
                </a:solidFill>
                <a:latin typeface="Rockwell" panose="02060603020205020403" pitchFamily="18" charset="0"/>
                <a:cs typeface="Calibri Light" panose="020F0302020204030204" pitchFamily="34" charset="0"/>
              </a:rPr>
              <a:t>Background and methodology</a:t>
            </a:r>
            <a:endParaRPr lang="en-GB" sz="2800">
              <a:latin typeface="Rockwell" panose="02060603020205020403"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71129" y="3414833"/>
            <a:ext cx="5048632" cy="2920657"/>
          </a:xfrm>
          <a:prstGeom prst="rect">
            <a:avLst/>
          </a:prstGeom>
        </p:spPr>
      </p:pic>
      <p:sp>
        <p:nvSpPr>
          <p:cNvPr id="5" name="Rectangle 4"/>
          <p:cNvSpPr/>
          <p:nvPr/>
        </p:nvSpPr>
        <p:spPr>
          <a:xfrm>
            <a:off x="319235" y="1070478"/>
            <a:ext cx="5048632" cy="4300665"/>
          </a:xfrm>
          <a:prstGeom prst="rect">
            <a:avLst/>
          </a:prstGeom>
        </p:spPr>
        <p:txBody>
          <a:bodyPr wrap="square">
            <a:spAutoFit/>
          </a:bodyPr>
          <a:lstStyle/>
          <a:p>
            <a:pPr marL="171450" indent="-171450">
              <a:lnSpc>
                <a:spcPct val="114000"/>
              </a:lnSpc>
              <a:spcAft>
                <a:spcPts val="600"/>
              </a:spcAft>
              <a:buFont typeface="Arial" panose="020B0604020202020204" pitchFamily="34" charset="0"/>
              <a:buChar char="•"/>
            </a:pPr>
            <a:r>
              <a:rPr lang="en-GB" dirty="0">
                <a:solidFill>
                  <a:schemeClr val="bg2">
                    <a:lumMod val="25000"/>
                  </a:schemeClr>
                </a:solidFill>
                <a:latin typeface="+mj-lt"/>
                <a:cs typeface="Calibri Light" panose="020F0302020204030204" pitchFamily="34" charset="0"/>
              </a:rPr>
              <a:t>As part of the Institute of Customer Service/CII Trust in Insurance tracker, 1,000 consumers and 1,500 SME employees, who are involved in the insurance buying decisions, were surveyed</a:t>
            </a:r>
          </a:p>
          <a:p>
            <a:pPr marL="171450" indent="-171450">
              <a:lnSpc>
                <a:spcPct val="114000"/>
              </a:lnSpc>
              <a:spcAft>
                <a:spcPts val="600"/>
              </a:spcAft>
              <a:buFont typeface="Arial" panose="020B0604020202020204" pitchFamily="34" charset="0"/>
              <a:buChar char="•"/>
            </a:pPr>
            <a:endParaRPr lang="en-GB" dirty="0">
              <a:solidFill>
                <a:schemeClr val="bg2">
                  <a:lumMod val="25000"/>
                </a:schemeClr>
              </a:solidFill>
              <a:latin typeface="+mj-lt"/>
              <a:cs typeface="Calibri Light" panose="020F0302020204030204" pitchFamily="34" charset="0"/>
            </a:endParaRPr>
          </a:p>
          <a:p>
            <a:pPr marL="171450" indent="-171450">
              <a:lnSpc>
                <a:spcPct val="114000"/>
              </a:lnSpc>
              <a:spcAft>
                <a:spcPts val="600"/>
              </a:spcAft>
              <a:buFont typeface="Arial" panose="020B0604020202020204" pitchFamily="34" charset="0"/>
              <a:buChar char="•"/>
            </a:pPr>
            <a:r>
              <a:rPr lang="en-GB" dirty="0">
                <a:solidFill>
                  <a:schemeClr val="bg2">
                    <a:lumMod val="25000"/>
                  </a:schemeClr>
                </a:solidFill>
                <a:latin typeface="+mj-lt"/>
                <a:cs typeface="Calibri Light" panose="020F0302020204030204" pitchFamily="34" charset="0"/>
              </a:rPr>
              <a:t>For this report we have analysed the combined data sets from data collected in September 2023 and March 2024</a:t>
            </a:r>
          </a:p>
          <a:p>
            <a:pPr marL="171450" indent="-171450">
              <a:lnSpc>
                <a:spcPct val="114000"/>
              </a:lnSpc>
              <a:spcAft>
                <a:spcPts val="600"/>
              </a:spcAft>
              <a:buFont typeface="Arial" panose="020B0604020202020204" pitchFamily="34" charset="0"/>
              <a:buChar char="•"/>
            </a:pPr>
            <a:endParaRPr lang="en-GB" dirty="0">
              <a:solidFill>
                <a:schemeClr val="bg2">
                  <a:lumMod val="25000"/>
                </a:schemeClr>
              </a:solidFill>
              <a:latin typeface="+mj-lt"/>
              <a:cs typeface="Calibri Light" panose="020F0302020204030204" pitchFamily="34" charset="0"/>
            </a:endParaRPr>
          </a:p>
          <a:p>
            <a:pPr marL="171450" indent="-171450">
              <a:lnSpc>
                <a:spcPct val="114000"/>
              </a:lnSpc>
              <a:spcAft>
                <a:spcPts val="600"/>
              </a:spcAft>
              <a:buFont typeface="Arial" panose="020B0604020202020204" pitchFamily="34" charset="0"/>
              <a:buChar char="•"/>
            </a:pPr>
            <a:r>
              <a:rPr lang="en-GB" dirty="0">
                <a:solidFill>
                  <a:schemeClr val="bg2">
                    <a:lumMod val="25000"/>
                  </a:schemeClr>
                </a:solidFill>
                <a:latin typeface="+mj-lt"/>
                <a:cs typeface="Calibri Light" panose="020F0302020204030204" pitchFamily="34" charset="0"/>
              </a:rPr>
              <a:t>Consumer participants who hold at least a Motor, Travel         or Buildings / Contents policy</a:t>
            </a:r>
          </a:p>
          <a:p>
            <a:pPr>
              <a:lnSpc>
                <a:spcPct val="114000"/>
              </a:lnSpc>
              <a:spcAft>
                <a:spcPts val="600"/>
              </a:spcAft>
            </a:pPr>
            <a:endParaRPr lang="en-GB" dirty="0">
              <a:solidFill>
                <a:schemeClr val="bg2">
                  <a:lumMod val="25000"/>
                </a:schemeClr>
              </a:solidFill>
              <a:latin typeface="+mj-lt"/>
              <a:cs typeface="Calibri Light" panose="020F0302020204030204" pitchFamily="34" charset="0"/>
            </a:endParaRPr>
          </a:p>
          <a:p>
            <a:pPr marL="171450" indent="-171450">
              <a:lnSpc>
                <a:spcPct val="114000"/>
              </a:lnSpc>
              <a:spcAft>
                <a:spcPts val="600"/>
              </a:spcAft>
              <a:buFont typeface="Arial" panose="020B0604020202020204" pitchFamily="34" charset="0"/>
              <a:buChar char="•"/>
            </a:pPr>
            <a:r>
              <a:rPr lang="en-GB" dirty="0">
                <a:solidFill>
                  <a:schemeClr val="bg2">
                    <a:lumMod val="25000"/>
                  </a:schemeClr>
                </a:solidFill>
                <a:latin typeface="+mj-lt"/>
                <a:cs typeface="Calibri Light" panose="020F0302020204030204" pitchFamily="34" charset="0"/>
              </a:rPr>
              <a:t>SME participants who hold at least a Motor, Employers’ liability, Buildings / Contents or a Business Interruption policy</a:t>
            </a:r>
          </a:p>
          <a:p>
            <a:pPr marL="171450" indent="-171450">
              <a:lnSpc>
                <a:spcPct val="114000"/>
              </a:lnSpc>
              <a:spcAft>
                <a:spcPts val="600"/>
              </a:spcAft>
              <a:buFont typeface="Arial" panose="020B0604020202020204" pitchFamily="34" charset="0"/>
              <a:buChar char="•"/>
            </a:pPr>
            <a:endParaRPr lang="en-GB" dirty="0">
              <a:solidFill>
                <a:schemeClr val="bg2">
                  <a:lumMod val="25000"/>
                </a:schemeClr>
              </a:solidFill>
              <a:latin typeface="Calibri Light" panose="020F0302020204030204" pitchFamily="34" charset="0"/>
              <a:cs typeface="Calibri Light" panose="020F0302020204030204" pitchFamily="34" charset="0"/>
            </a:endParaRPr>
          </a:p>
        </p:txBody>
      </p:sp>
      <p:sp>
        <p:nvSpPr>
          <p:cNvPr id="4" name="TextBox 3"/>
          <p:cNvSpPr txBox="1"/>
          <p:nvPr/>
        </p:nvSpPr>
        <p:spPr>
          <a:xfrm>
            <a:off x="5747999" y="1438486"/>
            <a:ext cx="6275894" cy="1944763"/>
          </a:xfrm>
          <a:prstGeom prst="rect">
            <a:avLst/>
          </a:prstGeom>
          <a:noFill/>
        </p:spPr>
        <p:txBody>
          <a:bodyPr wrap="square" rtlCol="0">
            <a:spAutoFit/>
          </a:bodyPr>
          <a:lstStyle/>
          <a:p>
            <a:pPr marL="171450" indent="-171450">
              <a:lnSpc>
                <a:spcPct val="114000"/>
              </a:lnSpc>
              <a:spcAft>
                <a:spcPts val="600"/>
              </a:spcAft>
              <a:buFont typeface="Arial" panose="020B0604020202020204" pitchFamily="34" charset="0"/>
              <a:buChar char="•"/>
            </a:pPr>
            <a:r>
              <a:rPr lang="en-GB">
                <a:solidFill>
                  <a:schemeClr val="bg2">
                    <a:lumMod val="25000"/>
                  </a:schemeClr>
                </a:solidFill>
                <a:cs typeface="Calibri Light" panose="020F0302020204030204" pitchFamily="34" charset="0"/>
              </a:rPr>
              <a:t>The research asked customers to rate  “importance”  and their current insurers’  “performance” on 49 statements* across 9 themes. These responses have been used to create “opportunity” scores</a:t>
            </a:r>
          </a:p>
          <a:p>
            <a:pPr marL="171450" indent="-171450">
              <a:lnSpc>
                <a:spcPct val="114000"/>
              </a:lnSpc>
              <a:spcAft>
                <a:spcPts val="600"/>
              </a:spcAft>
              <a:buFont typeface="Arial" panose="020B0604020202020204" pitchFamily="34" charset="0"/>
              <a:buChar char="•"/>
            </a:pPr>
            <a:r>
              <a:rPr lang="en-GB">
                <a:solidFill>
                  <a:schemeClr val="bg2">
                    <a:lumMod val="25000"/>
                  </a:schemeClr>
                </a:solidFill>
                <a:cs typeface="Calibri Light" panose="020F0302020204030204" pitchFamily="34" charset="0"/>
              </a:rPr>
              <a:t>Importance / Performance scores can take values from -10 to +10, while opportunity scores from -30 to +30. </a:t>
            </a:r>
          </a:p>
          <a:p>
            <a:pPr marL="171450" indent="-171450">
              <a:lnSpc>
                <a:spcPct val="114000"/>
              </a:lnSpc>
              <a:spcAft>
                <a:spcPts val="600"/>
              </a:spcAft>
              <a:buFont typeface="Arial" panose="020B0604020202020204" pitchFamily="34" charset="0"/>
              <a:buChar char="•"/>
            </a:pPr>
            <a:r>
              <a:rPr lang="en-GB">
                <a:solidFill>
                  <a:schemeClr val="bg2">
                    <a:lumMod val="25000"/>
                  </a:schemeClr>
                </a:solidFill>
                <a:cs typeface="Calibri Light" panose="020F0302020204030204" pitchFamily="34" charset="0"/>
              </a:rPr>
              <a:t>The higher the opportunity score, the </a:t>
            </a:r>
            <a:r>
              <a:rPr lang="en-GB">
                <a:cs typeface="Calibri Light" panose="020F0302020204030204" pitchFamily="34" charset="0"/>
              </a:rPr>
              <a:t>greater the opportunity to deliver improved service and increase levels of trust. </a:t>
            </a:r>
            <a:endParaRPr lang="en-GB">
              <a:solidFill>
                <a:schemeClr val="bg2">
                  <a:lumMod val="25000"/>
                </a:schemeClr>
              </a:solidFill>
              <a:cs typeface="Calibri Light" panose="020F0302020204030204" pitchFamily="34" charset="0"/>
            </a:endParaRPr>
          </a:p>
        </p:txBody>
      </p:sp>
      <p:sp>
        <p:nvSpPr>
          <p:cNvPr id="6" name="TextBox 5"/>
          <p:cNvSpPr txBox="1"/>
          <p:nvPr/>
        </p:nvSpPr>
        <p:spPr>
          <a:xfrm>
            <a:off x="5939502" y="917168"/>
            <a:ext cx="5043368" cy="338554"/>
          </a:xfrm>
          <a:prstGeom prst="rect">
            <a:avLst/>
          </a:prstGeom>
          <a:noFill/>
        </p:spPr>
        <p:txBody>
          <a:bodyPr wrap="none" rtlCol="0">
            <a:spAutoFit/>
          </a:bodyPr>
          <a:lstStyle/>
          <a:p>
            <a:r>
              <a:rPr lang="en-GB" sz="1600" b="1">
                <a:solidFill>
                  <a:schemeClr val="bg2"/>
                </a:solidFill>
              </a:rPr>
              <a:t>Importance, performance and opportunity scores </a:t>
            </a:r>
          </a:p>
        </p:txBody>
      </p:sp>
      <p:sp>
        <p:nvSpPr>
          <p:cNvPr id="2" name="TextBox 1">
            <a:extLst>
              <a:ext uri="{FF2B5EF4-FFF2-40B4-BE49-F238E27FC236}">
                <a16:creationId xmlns:a16="http://schemas.microsoft.com/office/drawing/2014/main" id="{68D5F02B-F759-1E92-363C-36667F440430}"/>
              </a:ext>
            </a:extLst>
          </p:cNvPr>
          <p:cNvSpPr txBox="1"/>
          <p:nvPr/>
        </p:nvSpPr>
        <p:spPr>
          <a:xfrm>
            <a:off x="685799" y="6263640"/>
            <a:ext cx="6099049" cy="338554"/>
          </a:xfrm>
          <a:prstGeom prst="rect">
            <a:avLst/>
          </a:prstGeom>
          <a:noFill/>
        </p:spPr>
        <p:txBody>
          <a:bodyPr wrap="square" rtlCol="0">
            <a:spAutoFit/>
          </a:bodyPr>
          <a:lstStyle/>
          <a:p>
            <a:r>
              <a:rPr lang="en-GB" sz="800"/>
              <a:t>* SMEs are asked to rate across 50 statements, additional to what Consumers are asked, SMEs are also asked to rate importance and performance of their insurance cover being of the right level for their business to continue to trade </a:t>
            </a:r>
          </a:p>
        </p:txBody>
      </p:sp>
    </p:spTree>
    <p:extLst>
      <p:ext uri="{BB962C8B-B14F-4D97-AF65-F5344CB8AC3E}">
        <p14:creationId xmlns:p14="http://schemas.microsoft.com/office/powerpoint/2010/main" val="10216342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3" name="TextBox 2"/>
          <p:cNvSpPr txBox="1"/>
          <p:nvPr/>
        </p:nvSpPr>
        <p:spPr>
          <a:xfrm>
            <a:off x="312311" y="-33277"/>
            <a:ext cx="11227990" cy="8925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000" b="1" i="0" u="none" strike="noStrike" kern="0" cap="none" spc="0" normalizeH="0" baseline="0" noProof="0" dirty="0">
                <a:ln>
                  <a:noFill/>
                </a:ln>
                <a:solidFill>
                  <a:srgbClr val="008265"/>
                </a:solidFill>
                <a:effectLst/>
                <a:uLnTx/>
                <a:uFillTx/>
                <a:latin typeface="Rockwell" panose="02060603020205020403" pitchFamily="18" charset="0"/>
                <a:cs typeface="Calibri Light" panose="020F0302020204030204" pitchFamily="34" charset="0"/>
                <a:sym typeface="Arial"/>
              </a:rPr>
              <a:t>Theme scores for Consumers – Policy Provider</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600" i="0" u="none" strike="noStrike" kern="0" cap="none" spc="0" normalizeH="0" baseline="0" noProof="0" dirty="0">
                <a:ln>
                  <a:noFill/>
                </a:ln>
                <a:solidFill>
                  <a:srgbClr val="008265"/>
                </a:solidFill>
                <a:effectLst/>
                <a:uLnTx/>
                <a:uFillTx/>
                <a:latin typeface="Arial" panose="020B0604020202020204" pitchFamily="34" charset="0"/>
                <a:cs typeface="Arial" panose="020B0604020202020204" pitchFamily="34" charset="0"/>
                <a:sym typeface="Arial"/>
              </a:rPr>
              <a:t>Consumers who purchase through an insurance broker give a higher performance rating for the Loyalty theme than other purchase channels.  They also place higher importance on it and on the Confidence and Protection themes</a:t>
            </a:r>
          </a:p>
        </p:txBody>
      </p:sp>
      <p:graphicFrame>
        <p:nvGraphicFramePr>
          <p:cNvPr id="4" name="Table 3"/>
          <p:cNvGraphicFramePr>
            <a:graphicFrameLocks noGrp="1"/>
          </p:cNvGraphicFramePr>
          <p:nvPr>
            <p:extLst>
              <p:ext uri="{D42A27DB-BD31-4B8C-83A1-F6EECF244321}">
                <p14:modId xmlns:p14="http://schemas.microsoft.com/office/powerpoint/2010/main" val="191979677"/>
              </p:ext>
            </p:extLst>
          </p:nvPr>
        </p:nvGraphicFramePr>
        <p:xfrm>
          <a:off x="112000" y="1180495"/>
          <a:ext cx="3533125" cy="2581829"/>
        </p:xfrm>
        <a:graphic>
          <a:graphicData uri="http://schemas.openxmlformats.org/drawingml/2006/table">
            <a:tbl>
              <a:tblPr firstRow="1" bandRow="1">
                <a:tableStyleId>{6E62EB93-AAC6-4EBA-99E5-D1D4B1179FDE}</a:tableStyleId>
              </a:tblPr>
              <a:tblGrid>
                <a:gridCol w="289210">
                  <a:extLst>
                    <a:ext uri="{9D8B030D-6E8A-4147-A177-3AD203B41FA5}">
                      <a16:colId xmlns:a16="http://schemas.microsoft.com/office/drawing/2014/main" val="20000"/>
                    </a:ext>
                  </a:extLst>
                </a:gridCol>
                <a:gridCol w="822960">
                  <a:extLst>
                    <a:ext uri="{9D8B030D-6E8A-4147-A177-3AD203B41FA5}">
                      <a16:colId xmlns:a16="http://schemas.microsoft.com/office/drawing/2014/main" val="20001"/>
                    </a:ext>
                  </a:extLst>
                </a:gridCol>
                <a:gridCol w="740664">
                  <a:extLst>
                    <a:ext uri="{9D8B030D-6E8A-4147-A177-3AD203B41FA5}">
                      <a16:colId xmlns:a16="http://schemas.microsoft.com/office/drawing/2014/main" val="20002"/>
                    </a:ext>
                  </a:extLst>
                </a:gridCol>
                <a:gridCol w="894119">
                  <a:extLst>
                    <a:ext uri="{9D8B030D-6E8A-4147-A177-3AD203B41FA5}">
                      <a16:colId xmlns:a16="http://schemas.microsoft.com/office/drawing/2014/main" val="20003"/>
                    </a:ext>
                  </a:extLst>
                </a:gridCol>
                <a:gridCol w="786172">
                  <a:extLst>
                    <a:ext uri="{9D8B030D-6E8A-4147-A177-3AD203B41FA5}">
                      <a16:colId xmlns:a16="http://schemas.microsoft.com/office/drawing/2014/main" val="20004"/>
                    </a:ext>
                  </a:extLst>
                </a:gridCol>
              </a:tblGrid>
              <a:tr h="288112">
                <a:tc>
                  <a:txBody>
                    <a:bodyPr/>
                    <a:lstStyle/>
                    <a:p>
                      <a:endParaRPr lang="en-GB" sz="1200">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05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05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05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05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199401">
                <a:tc>
                  <a:txBody>
                    <a:bodyPr/>
                    <a:lstStyle/>
                    <a:p>
                      <a:pPr algn="ctr" fontAlgn="b"/>
                      <a:r>
                        <a:rPr lang="en-GB" sz="105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mn-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dirty="0">
                          <a:solidFill>
                            <a:srgbClr val="000000"/>
                          </a:solidFill>
                          <a:effectLst/>
                          <a:latin typeface="+mn-lt"/>
                        </a:rPr>
                        <a:t>6.66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dirty="0">
                          <a:solidFill>
                            <a:srgbClr val="000000"/>
                          </a:solidFill>
                          <a:effectLst/>
                          <a:latin typeface="+mn-lt"/>
                        </a:rPr>
                        <a:t>2.86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dirty="0">
                          <a:solidFill>
                            <a:srgbClr val="000000"/>
                          </a:solidFill>
                          <a:effectLst/>
                          <a:latin typeface="+mn-lt"/>
                        </a:rPr>
                        <a:t>10.47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304368">
                <a:tc>
                  <a:txBody>
                    <a:bodyPr/>
                    <a:lstStyle/>
                    <a:p>
                      <a:pPr algn="ctr" fontAlgn="b"/>
                      <a:r>
                        <a:rPr lang="en-GB" sz="105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6.74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4.73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8.75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199401">
                <a:tc>
                  <a:txBody>
                    <a:bodyPr/>
                    <a:lstStyle/>
                    <a:p>
                      <a:pPr algn="ctr" fontAlgn="b"/>
                      <a:r>
                        <a:rPr lang="en-GB" sz="105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7.15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dirty="0">
                          <a:solidFill>
                            <a:srgbClr val="000000"/>
                          </a:solidFill>
                          <a:effectLst/>
                          <a:latin typeface="+mn-lt"/>
                        </a:rPr>
                        <a:t>6.21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8.09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304368">
                <a:tc>
                  <a:txBody>
                    <a:bodyPr/>
                    <a:lstStyle/>
                    <a:p>
                      <a:pPr algn="ctr" fontAlgn="b"/>
                      <a:r>
                        <a:rPr lang="en-GB" sz="105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6.70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5.36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8.05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209119">
                <a:tc>
                  <a:txBody>
                    <a:bodyPr/>
                    <a:lstStyle/>
                    <a:p>
                      <a:pPr algn="ctr" fontAlgn="b"/>
                      <a:r>
                        <a:rPr lang="en-GB" sz="105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6.58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6.20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6.96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201992">
                <a:tc>
                  <a:txBody>
                    <a:bodyPr/>
                    <a:lstStyle/>
                    <a:p>
                      <a:pPr algn="ctr" fontAlgn="b"/>
                      <a:r>
                        <a:rPr lang="en-GB" sz="105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5.33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3.75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6.91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201992">
                <a:tc>
                  <a:txBody>
                    <a:bodyPr/>
                    <a:lstStyle/>
                    <a:p>
                      <a:pPr algn="ctr" fontAlgn="b"/>
                      <a:r>
                        <a:rPr lang="en-GB" sz="1050" b="0" i="0" u="none" strike="noStrike">
                          <a:solidFill>
                            <a:srgbClr val="000000"/>
                          </a:solidFill>
                          <a:effectLst/>
                          <a:latin typeface="+mj-lt"/>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Protection</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6.01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5.32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6.69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304368">
                <a:tc>
                  <a:txBody>
                    <a:bodyPr/>
                    <a:lstStyle/>
                    <a:p>
                      <a:pPr algn="ctr" fontAlgn="b"/>
                      <a:r>
                        <a:rPr lang="en-GB" sz="1050" b="0" i="0" u="none" strike="noStrike">
                          <a:solidFill>
                            <a:srgbClr val="000000"/>
                          </a:solidFill>
                          <a:effectLst/>
                          <a:latin typeface="+mj-lt"/>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5.38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dirty="0">
                          <a:solidFill>
                            <a:srgbClr val="000000"/>
                          </a:solidFill>
                          <a:effectLst/>
                          <a:latin typeface="+mn-lt"/>
                        </a:rPr>
                        <a:t>4.23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6.53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209119">
                <a:tc>
                  <a:txBody>
                    <a:bodyPr/>
                    <a:lstStyle/>
                    <a:p>
                      <a:pPr algn="ctr" fontAlgn="b"/>
                      <a:r>
                        <a:rPr lang="en-GB" sz="1050" b="0" i="0" u="none" strike="noStrike">
                          <a:solidFill>
                            <a:srgbClr val="000000"/>
                          </a:solidFill>
                          <a:effectLst/>
                          <a:latin typeface="+mj-lt"/>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Relationship</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3.58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2.84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dirty="0">
                          <a:solidFill>
                            <a:srgbClr val="000000"/>
                          </a:solidFill>
                          <a:effectLst/>
                          <a:latin typeface="+mn-lt"/>
                        </a:rPr>
                        <a:t>4.33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bl>
          </a:graphicData>
        </a:graphic>
      </p:graphicFrame>
      <p:sp>
        <p:nvSpPr>
          <p:cNvPr id="2" name="TextBox 1"/>
          <p:cNvSpPr txBox="1"/>
          <p:nvPr/>
        </p:nvSpPr>
        <p:spPr>
          <a:xfrm>
            <a:off x="347472" y="903646"/>
            <a:ext cx="2935793"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b="1" dirty="0">
                <a:solidFill>
                  <a:srgbClr val="008265"/>
                </a:solidFill>
              </a:rPr>
              <a:t>Purchased direct from provider</a:t>
            </a:r>
            <a:endParaRPr kumimoji="0" lang="en-GB" sz="1400" b="1" i="0" u="none" strike="noStrike" kern="0" cap="none" spc="0" normalizeH="0" baseline="0" noProof="0" dirty="0">
              <a:ln>
                <a:noFill/>
              </a:ln>
              <a:solidFill>
                <a:srgbClr val="008265"/>
              </a:solidFill>
              <a:effectLst/>
              <a:uLnTx/>
              <a:uFillTx/>
              <a:latin typeface="Arial"/>
              <a:cs typeface="Arial"/>
              <a:sym typeface="Arial"/>
            </a:endParaRPr>
          </a:p>
        </p:txBody>
      </p:sp>
      <p:sp>
        <p:nvSpPr>
          <p:cNvPr id="8" name="TextBox 7"/>
          <p:cNvSpPr txBox="1"/>
          <p:nvPr/>
        </p:nvSpPr>
        <p:spPr>
          <a:xfrm>
            <a:off x="8326361" y="903646"/>
            <a:ext cx="352398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b="1" dirty="0">
                <a:solidFill>
                  <a:srgbClr val="008265"/>
                </a:solidFill>
              </a:rPr>
              <a:t>Purchased through insurance broker</a:t>
            </a:r>
            <a:endParaRPr kumimoji="0" lang="en-GB" sz="1400" b="1" i="0" u="none" strike="noStrike" kern="0" cap="none" spc="0" normalizeH="0" baseline="0" noProof="0" dirty="0">
              <a:ln>
                <a:noFill/>
              </a:ln>
              <a:solidFill>
                <a:srgbClr val="008265"/>
              </a:solidFill>
              <a:effectLst/>
              <a:uLnTx/>
              <a:uFillTx/>
              <a:latin typeface="Arial"/>
              <a:cs typeface="Arial"/>
              <a:sym typeface="Arial"/>
            </a:endParaRPr>
          </a:p>
        </p:txBody>
      </p:sp>
      <p:sp>
        <p:nvSpPr>
          <p:cNvPr id="14" name="TextBox 13"/>
          <p:cNvSpPr txBox="1"/>
          <p:nvPr/>
        </p:nvSpPr>
        <p:spPr>
          <a:xfrm>
            <a:off x="4223752" y="903646"/>
            <a:ext cx="353312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b="1" dirty="0">
                <a:solidFill>
                  <a:srgbClr val="008265"/>
                </a:solidFill>
              </a:rPr>
              <a:t>Purchased from price comparison site</a:t>
            </a:r>
            <a:endParaRPr kumimoji="0" lang="en-GB" sz="1400" b="1" i="0" u="none" strike="noStrike" kern="0" cap="none" spc="0" normalizeH="0" baseline="0" noProof="0" dirty="0">
              <a:ln>
                <a:noFill/>
              </a:ln>
              <a:solidFill>
                <a:srgbClr val="008265"/>
              </a:solidFill>
              <a:effectLst/>
              <a:uLnTx/>
              <a:uFillTx/>
              <a:latin typeface="Arial"/>
              <a:cs typeface="Arial"/>
              <a:sym typeface="Arial"/>
            </a:endParaRPr>
          </a:p>
        </p:txBody>
      </p:sp>
      <p:sp>
        <p:nvSpPr>
          <p:cNvPr id="10" name="Google Shape;281;p26">
            <a:extLst>
              <a:ext uri="{FF2B5EF4-FFF2-40B4-BE49-F238E27FC236}">
                <a16:creationId xmlns:a16="http://schemas.microsoft.com/office/drawing/2014/main" id="{6BA30E1E-56C4-493B-8992-B93B1A6F3097}"/>
              </a:ext>
            </a:extLst>
          </p:cNvPr>
          <p:cNvSpPr txBox="1"/>
          <p:nvPr/>
        </p:nvSpPr>
        <p:spPr>
          <a:xfrm>
            <a:off x="0" y="6527166"/>
            <a:ext cx="10126232" cy="330834"/>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800" b="0" i="0" u="none" strike="noStrike" kern="0" cap="none" spc="0" normalizeH="0" baseline="0" noProof="0" dirty="0">
                <a:ln>
                  <a:noFill/>
                </a:ln>
                <a:solidFill>
                  <a:srgbClr val="000000"/>
                </a:solidFill>
                <a:effectLst/>
                <a:uLnTx/>
                <a:uFillTx/>
                <a:latin typeface="Arial" panose="020B0604020202020204" pitchFamily="34" charset="0"/>
                <a:ea typeface="Corbel"/>
                <a:cs typeface="Arial" panose="020B0604020202020204" pitchFamily="34" charset="0"/>
                <a:sym typeface="Corbel"/>
              </a:rPr>
              <a:t>Base: Sept 2023 &amp; March 2024 data. All consumers who hold at least one (motor, travel, buildings and/or contents) insurance policy/ who have claimed on at least one insurance policy in the last 12 months: Direct from provider n=</a:t>
            </a:r>
            <a:r>
              <a:rPr lang="en-GB" sz="800" dirty="0">
                <a:latin typeface="Arial" panose="020B0604020202020204" pitchFamily="34" charset="0"/>
                <a:ea typeface="Corbel"/>
                <a:cs typeface="Arial" panose="020B0604020202020204" pitchFamily="34" charset="0"/>
                <a:sym typeface="Corbel"/>
              </a:rPr>
              <a:t>348</a:t>
            </a:r>
            <a:r>
              <a:rPr kumimoji="0" lang="en-GB" sz="800" b="0" i="0" u="none" strike="noStrike" kern="0" cap="none" spc="0" normalizeH="0" baseline="0" noProof="0" dirty="0">
                <a:ln>
                  <a:noFill/>
                </a:ln>
                <a:solidFill>
                  <a:srgbClr val="000000"/>
                </a:solidFill>
                <a:effectLst/>
                <a:uLnTx/>
                <a:uFillTx/>
                <a:latin typeface="Arial" panose="020B0604020202020204" pitchFamily="34" charset="0"/>
                <a:ea typeface="Corbel"/>
                <a:cs typeface="Arial" panose="020B0604020202020204" pitchFamily="34" charset="0"/>
                <a:sym typeface="Corbel"/>
              </a:rPr>
              <a:t>/44, Price comparison site n=388/24*</a:t>
            </a:r>
            <a:r>
              <a:rPr lang="en-GB" sz="800" dirty="0">
                <a:latin typeface="Arial" panose="020B0604020202020204" pitchFamily="34" charset="0"/>
                <a:ea typeface="Corbel"/>
                <a:cs typeface="Arial" panose="020B0604020202020204" pitchFamily="34" charset="0"/>
                <a:sym typeface="Corbel"/>
              </a:rPr>
              <a:t>,</a:t>
            </a:r>
            <a:r>
              <a:rPr kumimoji="0" lang="en-GB" sz="800" b="0" i="0" u="none" strike="noStrike" kern="0" cap="none" spc="0" normalizeH="0" baseline="0" noProof="0" dirty="0">
                <a:ln>
                  <a:noFill/>
                </a:ln>
                <a:solidFill>
                  <a:srgbClr val="000000"/>
                </a:solidFill>
                <a:effectLst/>
                <a:uLnTx/>
                <a:uFillTx/>
                <a:latin typeface="Arial" panose="020B0604020202020204" pitchFamily="34" charset="0"/>
                <a:ea typeface="Corbel"/>
                <a:cs typeface="Arial" panose="020B0604020202020204" pitchFamily="34" charset="0"/>
                <a:sym typeface="Corbel"/>
              </a:rPr>
              <a:t> Insurance Broker n= </a:t>
            </a:r>
            <a:r>
              <a:rPr lang="en-GB" sz="800" dirty="0">
                <a:latin typeface="Arial" panose="020B0604020202020204" pitchFamily="34" charset="0"/>
                <a:ea typeface="Corbel"/>
                <a:cs typeface="Arial" panose="020B0604020202020204" pitchFamily="34" charset="0"/>
                <a:sym typeface="Corbel"/>
              </a:rPr>
              <a:t>93</a:t>
            </a:r>
            <a:r>
              <a:rPr kumimoji="0" lang="en-GB" sz="800" b="0" i="0" u="none" strike="noStrike" kern="0" cap="none" spc="0" normalizeH="0" baseline="0" noProof="0" dirty="0">
                <a:ln>
                  <a:noFill/>
                </a:ln>
                <a:solidFill>
                  <a:srgbClr val="000000"/>
                </a:solidFill>
                <a:effectLst/>
                <a:uLnTx/>
                <a:uFillTx/>
                <a:latin typeface="Arial" panose="020B0604020202020204" pitchFamily="34" charset="0"/>
                <a:ea typeface="Corbel"/>
                <a:cs typeface="Arial" panose="020B0604020202020204" pitchFamily="34" charset="0"/>
                <a:sym typeface="Corbel"/>
              </a:rPr>
              <a:t>/47, Bank or Building Society n= 85/19*, Another channel n= 77/36*  *Low sample, just shown for completeness</a:t>
            </a:r>
            <a:endParaRPr kumimoji="0" lang="en-GB" sz="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endParaRPr>
          </a:p>
        </p:txBody>
      </p:sp>
      <p:graphicFrame>
        <p:nvGraphicFramePr>
          <p:cNvPr id="5" name="Table 4">
            <a:extLst>
              <a:ext uri="{FF2B5EF4-FFF2-40B4-BE49-F238E27FC236}">
                <a16:creationId xmlns:a16="http://schemas.microsoft.com/office/drawing/2014/main" id="{207053F2-B517-01B1-1916-9E54BDC90EC9}"/>
              </a:ext>
            </a:extLst>
          </p:cNvPr>
          <p:cNvGraphicFramePr>
            <a:graphicFrameLocks noGrp="1"/>
          </p:cNvGraphicFramePr>
          <p:nvPr>
            <p:extLst>
              <p:ext uri="{D42A27DB-BD31-4B8C-83A1-F6EECF244321}">
                <p14:modId xmlns:p14="http://schemas.microsoft.com/office/powerpoint/2010/main" val="279298621"/>
              </p:ext>
            </p:extLst>
          </p:nvPr>
        </p:nvGraphicFramePr>
        <p:xfrm>
          <a:off x="4159744" y="1177449"/>
          <a:ext cx="3533125" cy="2588956"/>
        </p:xfrm>
        <a:graphic>
          <a:graphicData uri="http://schemas.openxmlformats.org/drawingml/2006/table">
            <a:tbl>
              <a:tblPr firstRow="1" bandRow="1">
                <a:tableStyleId>{6E62EB93-AAC6-4EBA-99E5-D1D4B1179FDE}</a:tableStyleId>
              </a:tblPr>
              <a:tblGrid>
                <a:gridCol w="289210">
                  <a:extLst>
                    <a:ext uri="{9D8B030D-6E8A-4147-A177-3AD203B41FA5}">
                      <a16:colId xmlns:a16="http://schemas.microsoft.com/office/drawing/2014/main" val="20000"/>
                    </a:ext>
                  </a:extLst>
                </a:gridCol>
                <a:gridCol w="822960">
                  <a:extLst>
                    <a:ext uri="{9D8B030D-6E8A-4147-A177-3AD203B41FA5}">
                      <a16:colId xmlns:a16="http://schemas.microsoft.com/office/drawing/2014/main" val="20001"/>
                    </a:ext>
                  </a:extLst>
                </a:gridCol>
                <a:gridCol w="740664">
                  <a:extLst>
                    <a:ext uri="{9D8B030D-6E8A-4147-A177-3AD203B41FA5}">
                      <a16:colId xmlns:a16="http://schemas.microsoft.com/office/drawing/2014/main" val="20002"/>
                    </a:ext>
                  </a:extLst>
                </a:gridCol>
                <a:gridCol w="894119">
                  <a:extLst>
                    <a:ext uri="{9D8B030D-6E8A-4147-A177-3AD203B41FA5}">
                      <a16:colId xmlns:a16="http://schemas.microsoft.com/office/drawing/2014/main" val="20003"/>
                    </a:ext>
                  </a:extLst>
                </a:gridCol>
                <a:gridCol w="786172">
                  <a:extLst>
                    <a:ext uri="{9D8B030D-6E8A-4147-A177-3AD203B41FA5}">
                      <a16:colId xmlns:a16="http://schemas.microsoft.com/office/drawing/2014/main" val="20004"/>
                    </a:ext>
                  </a:extLst>
                </a:gridCol>
              </a:tblGrid>
              <a:tr h="288112">
                <a:tc>
                  <a:txBody>
                    <a:bodyPr/>
                    <a:lstStyle/>
                    <a:p>
                      <a:endParaRPr lang="en-GB" sz="1200">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05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05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05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05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199401">
                <a:tc>
                  <a:txBody>
                    <a:bodyPr/>
                    <a:lstStyle/>
                    <a:p>
                      <a:pPr algn="ctr" fontAlgn="b"/>
                      <a:r>
                        <a:rPr lang="en-GB" sz="105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dirty="0">
                          <a:solidFill>
                            <a:srgbClr val="000000"/>
                          </a:solidFill>
                          <a:effectLst/>
                          <a:latin typeface="+mn-lt"/>
                          <a:cs typeface="Arial"/>
                          <a:sym typeface="Arial"/>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cs typeface="Arial"/>
                          <a:sym typeface="Arial"/>
                        </a:rPr>
                        <a:t>6.98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cs typeface="Arial"/>
                          <a:sym typeface="Arial"/>
                        </a:rPr>
                        <a:t>1.93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dirty="0">
                          <a:solidFill>
                            <a:srgbClr val="000000"/>
                          </a:solidFill>
                          <a:effectLst/>
                          <a:latin typeface="+mn-lt"/>
                          <a:cs typeface="Arial"/>
                          <a:sym typeface="Arial"/>
                        </a:rPr>
                        <a:t>12.02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304368">
                <a:tc>
                  <a:txBody>
                    <a:bodyPr/>
                    <a:lstStyle/>
                    <a:p>
                      <a:pPr algn="ctr" fontAlgn="b"/>
                      <a:r>
                        <a:rPr lang="en-GB" sz="105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dirty="0">
                          <a:solidFill>
                            <a:srgbClr val="000000"/>
                          </a:solidFill>
                          <a:effectLst/>
                          <a:latin typeface="+mn-lt"/>
                          <a:cs typeface="Arial"/>
                          <a:sym typeface="Arial"/>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dirty="0">
                          <a:solidFill>
                            <a:srgbClr val="000000"/>
                          </a:solidFill>
                          <a:effectLst/>
                          <a:latin typeface="+mn-lt"/>
                          <a:cs typeface="Arial"/>
                          <a:sym typeface="Arial"/>
                        </a:rPr>
                        <a:t>8.55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cs typeface="Arial"/>
                          <a:sym typeface="Arial"/>
                        </a:rPr>
                        <a:t>7.15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dirty="0">
                          <a:solidFill>
                            <a:srgbClr val="000000"/>
                          </a:solidFill>
                          <a:effectLst/>
                          <a:latin typeface="+mn-lt"/>
                          <a:cs typeface="Arial"/>
                          <a:sym typeface="Arial"/>
                        </a:rPr>
                        <a:t>9.95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199401">
                <a:tc>
                  <a:txBody>
                    <a:bodyPr/>
                    <a:lstStyle/>
                    <a:p>
                      <a:pPr algn="ctr" fontAlgn="b"/>
                      <a:r>
                        <a:rPr lang="en-GB" sz="105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cs typeface="Arial"/>
                          <a:sym typeface="Arial"/>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cs typeface="Arial"/>
                          <a:sym typeface="Arial"/>
                        </a:rPr>
                        <a:t>7.38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cs typeface="Arial"/>
                          <a:sym typeface="Arial"/>
                        </a:rPr>
                        <a:t>5.85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cs typeface="Arial"/>
                          <a:sym typeface="Arial"/>
                        </a:rPr>
                        <a:t>8.91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209119">
                <a:tc>
                  <a:txBody>
                    <a:bodyPr/>
                    <a:lstStyle/>
                    <a:p>
                      <a:pPr algn="ctr" fontAlgn="b"/>
                      <a:r>
                        <a:rPr lang="en-GB" sz="105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cs typeface="Arial"/>
                          <a:sym typeface="Arial"/>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dirty="0">
                          <a:solidFill>
                            <a:srgbClr val="000000"/>
                          </a:solidFill>
                          <a:effectLst/>
                          <a:latin typeface="+mn-lt"/>
                          <a:cs typeface="Arial"/>
                          <a:sym typeface="Arial"/>
                        </a:rPr>
                        <a:t>7.54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cs typeface="Arial"/>
                          <a:sym typeface="Arial"/>
                        </a:rPr>
                        <a:t>7.15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cs typeface="Arial"/>
                          <a:sym typeface="Arial"/>
                        </a:rPr>
                        <a:t>7.92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304368">
                <a:tc>
                  <a:txBody>
                    <a:bodyPr/>
                    <a:lstStyle/>
                    <a:p>
                      <a:pPr algn="ctr" fontAlgn="b"/>
                      <a:r>
                        <a:rPr lang="en-GB" sz="105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cs typeface="Arial"/>
                          <a:sym typeface="Arial"/>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cs typeface="Arial"/>
                          <a:sym typeface="Arial"/>
                        </a:rPr>
                        <a:t>6.96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cs typeface="Arial"/>
                          <a:sym typeface="Arial"/>
                        </a:rPr>
                        <a:t>6.81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cs typeface="Arial"/>
                          <a:sym typeface="Arial"/>
                        </a:rPr>
                        <a:t>7.10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304368">
                <a:tc>
                  <a:txBody>
                    <a:bodyPr/>
                    <a:lstStyle/>
                    <a:p>
                      <a:pPr algn="ctr" fontAlgn="b"/>
                      <a:r>
                        <a:rPr lang="en-GB" sz="105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cs typeface="Arial"/>
                          <a:sym typeface="Arial"/>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cs typeface="Arial"/>
                          <a:sym typeface="Arial"/>
                        </a:rPr>
                        <a:t>6.09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dirty="0">
                          <a:solidFill>
                            <a:srgbClr val="000000"/>
                          </a:solidFill>
                          <a:effectLst/>
                          <a:latin typeface="+mn-lt"/>
                          <a:cs typeface="Arial"/>
                          <a:sym typeface="Arial"/>
                        </a:rPr>
                        <a:t>5.20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cs typeface="Arial"/>
                          <a:sym typeface="Arial"/>
                        </a:rPr>
                        <a:t>6.98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201992">
                <a:tc>
                  <a:txBody>
                    <a:bodyPr/>
                    <a:lstStyle/>
                    <a:p>
                      <a:pPr algn="ctr" fontAlgn="b"/>
                      <a:r>
                        <a:rPr lang="en-GB" sz="1050" b="0" i="0" u="none" strike="noStrike">
                          <a:solidFill>
                            <a:srgbClr val="000000"/>
                          </a:solidFill>
                          <a:effectLst/>
                          <a:latin typeface="+mj-lt"/>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cs typeface="Arial"/>
                          <a:sym typeface="Arial"/>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cs typeface="Arial"/>
                          <a:sym typeface="Arial"/>
                        </a:rPr>
                        <a:t>5.47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cs typeface="Arial"/>
                          <a:sym typeface="Arial"/>
                        </a:rPr>
                        <a:t>4.14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cs typeface="Arial"/>
                          <a:sym typeface="Arial"/>
                        </a:rPr>
                        <a:t>6.81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209119">
                <a:tc>
                  <a:txBody>
                    <a:bodyPr/>
                    <a:lstStyle/>
                    <a:p>
                      <a:pPr algn="ctr" fontAlgn="b"/>
                      <a:r>
                        <a:rPr lang="en-GB" sz="1050" b="0" i="0" u="none" strike="noStrike">
                          <a:solidFill>
                            <a:srgbClr val="000000"/>
                          </a:solidFill>
                          <a:effectLst/>
                          <a:latin typeface="+mj-lt"/>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cs typeface="Arial"/>
                          <a:sym typeface="Arial"/>
                        </a:rPr>
                        <a:t>Protection</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cs typeface="Arial"/>
                          <a:sym typeface="Arial"/>
                        </a:rPr>
                        <a:t>6.09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dirty="0">
                          <a:solidFill>
                            <a:srgbClr val="000000"/>
                          </a:solidFill>
                          <a:effectLst/>
                          <a:latin typeface="+mn-lt"/>
                          <a:cs typeface="Arial"/>
                          <a:sym typeface="Arial"/>
                        </a:rPr>
                        <a:t>5.66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cs typeface="Arial"/>
                          <a:sym typeface="Arial"/>
                        </a:rPr>
                        <a:t>6.51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209119">
                <a:tc>
                  <a:txBody>
                    <a:bodyPr/>
                    <a:lstStyle/>
                    <a:p>
                      <a:pPr algn="ctr" fontAlgn="b"/>
                      <a:r>
                        <a:rPr lang="en-GB" sz="1050" b="0" i="0" u="none" strike="noStrike">
                          <a:solidFill>
                            <a:srgbClr val="000000"/>
                          </a:solidFill>
                          <a:effectLst/>
                          <a:latin typeface="+mj-lt"/>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cs typeface="Arial"/>
                          <a:sym typeface="Arial"/>
                        </a:rPr>
                        <a:t>Relationship</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cs typeface="Arial"/>
                          <a:sym typeface="Arial"/>
                        </a:rPr>
                        <a:t>3.30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dirty="0">
                          <a:solidFill>
                            <a:srgbClr val="000000"/>
                          </a:solidFill>
                          <a:effectLst/>
                          <a:latin typeface="+mn-lt"/>
                          <a:cs typeface="Arial"/>
                          <a:sym typeface="Arial"/>
                        </a:rPr>
                        <a:t>2.10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dirty="0">
                          <a:solidFill>
                            <a:srgbClr val="000000"/>
                          </a:solidFill>
                          <a:effectLst/>
                          <a:latin typeface="+mn-lt"/>
                          <a:cs typeface="Arial"/>
                          <a:sym typeface="Arial"/>
                        </a:rPr>
                        <a:t>4.50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bl>
          </a:graphicData>
        </a:graphic>
      </p:graphicFrame>
      <p:graphicFrame>
        <p:nvGraphicFramePr>
          <p:cNvPr id="6" name="Table 5">
            <a:extLst>
              <a:ext uri="{FF2B5EF4-FFF2-40B4-BE49-F238E27FC236}">
                <a16:creationId xmlns:a16="http://schemas.microsoft.com/office/drawing/2014/main" id="{D27BF437-C68E-4531-8ADB-2EA072679861}"/>
              </a:ext>
            </a:extLst>
          </p:cNvPr>
          <p:cNvGraphicFramePr>
            <a:graphicFrameLocks noGrp="1"/>
          </p:cNvGraphicFramePr>
          <p:nvPr>
            <p:extLst>
              <p:ext uri="{D42A27DB-BD31-4B8C-83A1-F6EECF244321}">
                <p14:modId xmlns:p14="http://schemas.microsoft.com/office/powerpoint/2010/main" val="212458810"/>
              </p:ext>
            </p:extLst>
          </p:nvPr>
        </p:nvGraphicFramePr>
        <p:xfrm>
          <a:off x="8198344" y="1174400"/>
          <a:ext cx="3533125" cy="2596083"/>
        </p:xfrm>
        <a:graphic>
          <a:graphicData uri="http://schemas.openxmlformats.org/drawingml/2006/table">
            <a:tbl>
              <a:tblPr firstRow="1" bandRow="1">
                <a:tableStyleId>{6E62EB93-AAC6-4EBA-99E5-D1D4B1179FDE}</a:tableStyleId>
              </a:tblPr>
              <a:tblGrid>
                <a:gridCol w="289210">
                  <a:extLst>
                    <a:ext uri="{9D8B030D-6E8A-4147-A177-3AD203B41FA5}">
                      <a16:colId xmlns:a16="http://schemas.microsoft.com/office/drawing/2014/main" val="20000"/>
                    </a:ext>
                  </a:extLst>
                </a:gridCol>
                <a:gridCol w="822960">
                  <a:extLst>
                    <a:ext uri="{9D8B030D-6E8A-4147-A177-3AD203B41FA5}">
                      <a16:colId xmlns:a16="http://schemas.microsoft.com/office/drawing/2014/main" val="20001"/>
                    </a:ext>
                  </a:extLst>
                </a:gridCol>
                <a:gridCol w="740664">
                  <a:extLst>
                    <a:ext uri="{9D8B030D-6E8A-4147-A177-3AD203B41FA5}">
                      <a16:colId xmlns:a16="http://schemas.microsoft.com/office/drawing/2014/main" val="20002"/>
                    </a:ext>
                  </a:extLst>
                </a:gridCol>
                <a:gridCol w="894119">
                  <a:extLst>
                    <a:ext uri="{9D8B030D-6E8A-4147-A177-3AD203B41FA5}">
                      <a16:colId xmlns:a16="http://schemas.microsoft.com/office/drawing/2014/main" val="20003"/>
                    </a:ext>
                  </a:extLst>
                </a:gridCol>
                <a:gridCol w="786172">
                  <a:extLst>
                    <a:ext uri="{9D8B030D-6E8A-4147-A177-3AD203B41FA5}">
                      <a16:colId xmlns:a16="http://schemas.microsoft.com/office/drawing/2014/main" val="20004"/>
                    </a:ext>
                  </a:extLst>
                </a:gridCol>
              </a:tblGrid>
              <a:tr h="288112">
                <a:tc>
                  <a:txBody>
                    <a:bodyPr/>
                    <a:lstStyle/>
                    <a:p>
                      <a:endParaRPr lang="en-GB" sz="1200">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05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05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05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05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199401">
                <a:tc>
                  <a:txBody>
                    <a:bodyPr/>
                    <a:lstStyle/>
                    <a:p>
                      <a:pPr algn="ctr" fontAlgn="b"/>
                      <a:r>
                        <a:rPr lang="en-GB" sz="105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dirty="0">
                          <a:solidFill>
                            <a:srgbClr val="000000"/>
                          </a:solidFill>
                          <a:effectLst/>
                          <a:latin typeface="+mn-lt"/>
                          <a:cs typeface="Arial"/>
                          <a:sym typeface="Arial"/>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cs typeface="Arial"/>
                          <a:sym typeface="Arial"/>
                        </a:rPr>
                        <a:t>8.03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cs typeface="Arial"/>
                          <a:sym typeface="Arial"/>
                        </a:rPr>
                        <a:t>7.29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cs typeface="Arial"/>
                          <a:sym typeface="Arial"/>
                        </a:rPr>
                        <a:t>8.77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199401">
                <a:tc>
                  <a:txBody>
                    <a:bodyPr/>
                    <a:lstStyle/>
                    <a:p>
                      <a:pPr algn="ctr" fontAlgn="b"/>
                      <a:r>
                        <a:rPr lang="en-GB" sz="105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dirty="0">
                          <a:solidFill>
                            <a:srgbClr val="000000"/>
                          </a:solidFill>
                          <a:effectLst/>
                          <a:latin typeface="+mn-lt"/>
                          <a:cs typeface="Arial"/>
                          <a:sym typeface="Arial"/>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cs typeface="Arial"/>
                          <a:sym typeface="Arial"/>
                        </a:rPr>
                        <a:t>7.19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cs typeface="Arial"/>
                          <a:sym typeface="Arial"/>
                        </a:rPr>
                        <a:t>5.69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cs typeface="Arial"/>
                          <a:sym typeface="Arial"/>
                        </a:rPr>
                        <a:t>8.69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304368">
                <a:tc>
                  <a:txBody>
                    <a:bodyPr/>
                    <a:lstStyle/>
                    <a:p>
                      <a:pPr algn="ctr" fontAlgn="b"/>
                      <a:r>
                        <a:rPr lang="en-GB" sz="105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cs typeface="Arial"/>
                          <a:sym typeface="Arial"/>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dirty="0">
                          <a:solidFill>
                            <a:srgbClr val="000000"/>
                          </a:solidFill>
                          <a:effectLst/>
                          <a:latin typeface="+mn-lt"/>
                          <a:cs typeface="Arial"/>
                          <a:sym typeface="Arial"/>
                        </a:rPr>
                        <a:t>8.52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cs typeface="Arial"/>
                          <a:sym typeface="Arial"/>
                        </a:rPr>
                        <a:t>8.88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cs typeface="Arial"/>
                          <a:sym typeface="Arial"/>
                        </a:rPr>
                        <a:t>8.16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209119">
                <a:tc>
                  <a:txBody>
                    <a:bodyPr/>
                    <a:lstStyle/>
                    <a:p>
                      <a:pPr algn="ctr" fontAlgn="b"/>
                      <a:r>
                        <a:rPr lang="en-GB" sz="105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cs typeface="Arial"/>
                          <a:sym typeface="Arial"/>
                        </a:rPr>
                        <a:t>Protection</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dirty="0">
                          <a:solidFill>
                            <a:srgbClr val="000000"/>
                          </a:solidFill>
                          <a:effectLst/>
                          <a:latin typeface="+mn-lt"/>
                          <a:cs typeface="Arial"/>
                          <a:sym typeface="Arial"/>
                        </a:rPr>
                        <a:t>7.34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cs typeface="Arial"/>
                          <a:sym typeface="Arial"/>
                        </a:rPr>
                        <a:t>6.91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cs typeface="Arial"/>
                          <a:sym typeface="Arial"/>
                        </a:rPr>
                        <a:t>7.77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209119">
                <a:tc>
                  <a:txBody>
                    <a:bodyPr/>
                    <a:lstStyle/>
                    <a:p>
                      <a:pPr algn="ctr" fontAlgn="b"/>
                      <a:r>
                        <a:rPr lang="en-GB" sz="105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cs typeface="Arial"/>
                          <a:sym typeface="Arial"/>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cs typeface="Arial"/>
                          <a:sym typeface="Arial"/>
                        </a:rPr>
                        <a:t>7.40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dirty="0">
                          <a:solidFill>
                            <a:srgbClr val="000000"/>
                          </a:solidFill>
                          <a:effectLst/>
                          <a:latin typeface="+mn-lt"/>
                          <a:cs typeface="Arial"/>
                          <a:sym typeface="Arial"/>
                        </a:rPr>
                        <a:t>7.06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cs typeface="Arial"/>
                          <a:sym typeface="Arial"/>
                        </a:rPr>
                        <a:t>7.75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304368">
                <a:tc>
                  <a:txBody>
                    <a:bodyPr/>
                    <a:lstStyle/>
                    <a:p>
                      <a:pPr algn="ctr" fontAlgn="b"/>
                      <a:r>
                        <a:rPr lang="en-GB" sz="105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cs typeface="Arial"/>
                          <a:sym typeface="Arial"/>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cs typeface="Arial"/>
                          <a:sym typeface="Arial"/>
                        </a:rPr>
                        <a:t>8.15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dirty="0">
                          <a:solidFill>
                            <a:srgbClr val="000000"/>
                          </a:solidFill>
                          <a:effectLst/>
                          <a:latin typeface="+mn-lt"/>
                          <a:cs typeface="Arial"/>
                          <a:sym typeface="Arial"/>
                        </a:rPr>
                        <a:t>8.57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cs typeface="Arial"/>
                          <a:sym typeface="Arial"/>
                        </a:rPr>
                        <a:t>7.72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304368">
                <a:tc>
                  <a:txBody>
                    <a:bodyPr/>
                    <a:lstStyle/>
                    <a:p>
                      <a:pPr algn="ctr" fontAlgn="b"/>
                      <a:r>
                        <a:rPr lang="en-GB" sz="1050" b="0" i="0" u="none" strike="noStrike">
                          <a:solidFill>
                            <a:srgbClr val="000000"/>
                          </a:solidFill>
                          <a:effectLst/>
                          <a:latin typeface="+mj-lt"/>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cs typeface="Arial"/>
                          <a:sym typeface="Arial"/>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cs typeface="Arial"/>
                          <a:sym typeface="Arial"/>
                        </a:rPr>
                        <a:t>8.22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dirty="0">
                          <a:solidFill>
                            <a:srgbClr val="000000"/>
                          </a:solidFill>
                          <a:effectLst/>
                          <a:latin typeface="+mn-lt"/>
                          <a:cs typeface="Arial"/>
                          <a:sym typeface="Arial"/>
                        </a:rPr>
                        <a:t>9.06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dirty="0">
                          <a:solidFill>
                            <a:srgbClr val="000000"/>
                          </a:solidFill>
                          <a:effectLst/>
                          <a:latin typeface="+mn-lt"/>
                          <a:cs typeface="Arial"/>
                          <a:sym typeface="Arial"/>
                        </a:rPr>
                        <a:t>7.39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209119">
                <a:tc>
                  <a:txBody>
                    <a:bodyPr/>
                    <a:lstStyle/>
                    <a:p>
                      <a:pPr algn="ctr" fontAlgn="b"/>
                      <a:r>
                        <a:rPr lang="en-GB" sz="1050" b="0" i="0" u="none" strike="noStrike">
                          <a:solidFill>
                            <a:srgbClr val="000000"/>
                          </a:solidFill>
                          <a:effectLst/>
                          <a:latin typeface="+mj-lt"/>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cs typeface="Arial"/>
                          <a:sym typeface="Arial"/>
                        </a:rPr>
                        <a:t>Relationship</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cs typeface="Arial"/>
                          <a:sym typeface="Arial"/>
                        </a:rPr>
                        <a:t>6.24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cs typeface="Arial"/>
                          <a:sym typeface="Arial"/>
                        </a:rPr>
                        <a:t>6.12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dirty="0">
                          <a:solidFill>
                            <a:srgbClr val="000000"/>
                          </a:solidFill>
                          <a:effectLst/>
                          <a:latin typeface="+mn-lt"/>
                          <a:cs typeface="Arial"/>
                          <a:sym typeface="Arial"/>
                        </a:rPr>
                        <a:t>6.35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209119">
                <a:tc>
                  <a:txBody>
                    <a:bodyPr/>
                    <a:lstStyle/>
                    <a:p>
                      <a:pPr algn="ctr" fontAlgn="b"/>
                      <a:r>
                        <a:rPr lang="en-GB" sz="1050" b="0" i="0" u="none" strike="noStrike">
                          <a:solidFill>
                            <a:srgbClr val="000000"/>
                          </a:solidFill>
                          <a:effectLst/>
                          <a:latin typeface="+mj-lt"/>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cs typeface="Arial"/>
                          <a:sym typeface="Arial"/>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cs typeface="Arial"/>
                          <a:sym typeface="Arial"/>
                        </a:rPr>
                        <a:t>6.47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cs typeface="Arial"/>
                          <a:sym typeface="Arial"/>
                        </a:rPr>
                        <a:t>7.01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dirty="0">
                          <a:solidFill>
                            <a:srgbClr val="000000"/>
                          </a:solidFill>
                          <a:effectLst/>
                          <a:latin typeface="+mn-lt"/>
                          <a:cs typeface="Arial"/>
                          <a:sym typeface="Arial"/>
                        </a:rPr>
                        <a:t>5.93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bl>
          </a:graphicData>
        </a:graphic>
      </p:graphicFrame>
      <p:graphicFrame>
        <p:nvGraphicFramePr>
          <p:cNvPr id="7" name="Table 6">
            <a:extLst>
              <a:ext uri="{FF2B5EF4-FFF2-40B4-BE49-F238E27FC236}">
                <a16:creationId xmlns:a16="http://schemas.microsoft.com/office/drawing/2014/main" id="{685888F8-4D02-561C-F3DD-3020C58249D1}"/>
              </a:ext>
            </a:extLst>
          </p:cNvPr>
          <p:cNvGraphicFramePr>
            <a:graphicFrameLocks noGrp="1"/>
          </p:cNvGraphicFramePr>
          <p:nvPr>
            <p:extLst>
              <p:ext uri="{D42A27DB-BD31-4B8C-83A1-F6EECF244321}">
                <p14:modId xmlns:p14="http://schemas.microsoft.com/office/powerpoint/2010/main" val="1144684799"/>
              </p:ext>
            </p:extLst>
          </p:nvPr>
        </p:nvGraphicFramePr>
        <p:xfrm>
          <a:off x="2065768" y="3853830"/>
          <a:ext cx="3533125" cy="2684205"/>
        </p:xfrm>
        <a:graphic>
          <a:graphicData uri="http://schemas.openxmlformats.org/drawingml/2006/table">
            <a:tbl>
              <a:tblPr firstRow="1" bandRow="1">
                <a:tableStyleId>{6E62EB93-AAC6-4EBA-99E5-D1D4B1179FDE}</a:tableStyleId>
              </a:tblPr>
              <a:tblGrid>
                <a:gridCol w="289210">
                  <a:extLst>
                    <a:ext uri="{9D8B030D-6E8A-4147-A177-3AD203B41FA5}">
                      <a16:colId xmlns:a16="http://schemas.microsoft.com/office/drawing/2014/main" val="20000"/>
                    </a:ext>
                  </a:extLst>
                </a:gridCol>
                <a:gridCol w="822960">
                  <a:extLst>
                    <a:ext uri="{9D8B030D-6E8A-4147-A177-3AD203B41FA5}">
                      <a16:colId xmlns:a16="http://schemas.microsoft.com/office/drawing/2014/main" val="20001"/>
                    </a:ext>
                  </a:extLst>
                </a:gridCol>
                <a:gridCol w="740664">
                  <a:extLst>
                    <a:ext uri="{9D8B030D-6E8A-4147-A177-3AD203B41FA5}">
                      <a16:colId xmlns:a16="http://schemas.microsoft.com/office/drawing/2014/main" val="20002"/>
                    </a:ext>
                  </a:extLst>
                </a:gridCol>
                <a:gridCol w="894119">
                  <a:extLst>
                    <a:ext uri="{9D8B030D-6E8A-4147-A177-3AD203B41FA5}">
                      <a16:colId xmlns:a16="http://schemas.microsoft.com/office/drawing/2014/main" val="20003"/>
                    </a:ext>
                  </a:extLst>
                </a:gridCol>
                <a:gridCol w="786172">
                  <a:extLst>
                    <a:ext uri="{9D8B030D-6E8A-4147-A177-3AD203B41FA5}">
                      <a16:colId xmlns:a16="http://schemas.microsoft.com/office/drawing/2014/main" val="20004"/>
                    </a:ext>
                  </a:extLst>
                </a:gridCol>
              </a:tblGrid>
              <a:tr h="288112">
                <a:tc>
                  <a:txBody>
                    <a:bodyPr/>
                    <a:lstStyle/>
                    <a:p>
                      <a:endParaRPr lang="en-GB" sz="1200">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05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05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05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05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199401">
                <a:tc>
                  <a:txBody>
                    <a:bodyPr/>
                    <a:lstStyle/>
                    <a:p>
                      <a:pPr algn="ctr" fontAlgn="b"/>
                      <a:r>
                        <a:rPr lang="en-GB" sz="105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dirty="0">
                          <a:solidFill>
                            <a:srgbClr val="000000"/>
                          </a:solidFill>
                          <a:effectLst/>
                          <a:latin typeface="+mn-lt"/>
                          <a:cs typeface="Arial"/>
                          <a:sym typeface="Arial"/>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cs typeface="Arial"/>
                          <a:sym typeface="Arial"/>
                        </a:rPr>
                        <a:t>6.45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cs typeface="Arial"/>
                          <a:sym typeface="Arial"/>
                        </a:rPr>
                        <a:t>2.98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cs typeface="Arial"/>
                          <a:sym typeface="Arial"/>
                        </a:rPr>
                        <a:t>9.93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304368">
                <a:tc>
                  <a:txBody>
                    <a:bodyPr/>
                    <a:lstStyle/>
                    <a:p>
                      <a:pPr algn="ctr" fontAlgn="b"/>
                      <a:r>
                        <a:rPr lang="en-GB" sz="105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dirty="0">
                          <a:solidFill>
                            <a:srgbClr val="000000"/>
                          </a:solidFill>
                          <a:effectLst/>
                          <a:latin typeface="+mn-lt"/>
                          <a:cs typeface="Arial"/>
                          <a:sym typeface="Arial"/>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dirty="0">
                          <a:solidFill>
                            <a:srgbClr val="000000"/>
                          </a:solidFill>
                          <a:effectLst/>
                          <a:latin typeface="+mn-lt"/>
                          <a:cs typeface="Arial"/>
                          <a:sym typeface="Arial"/>
                        </a:rPr>
                        <a:t>7.03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dirty="0">
                          <a:solidFill>
                            <a:srgbClr val="000000"/>
                          </a:solidFill>
                          <a:effectLst/>
                          <a:latin typeface="+mn-lt"/>
                          <a:cs typeface="Arial"/>
                          <a:sym typeface="Arial"/>
                        </a:rPr>
                        <a:t>5.61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cs typeface="Arial"/>
                          <a:sym typeface="Arial"/>
                        </a:rPr>
                        <a:t>8.45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199401">
                <a:tc>
                  <a:txBody>
                    <a:bodyPr/>
                    <a:lstStyle/>
                    <a:p>
                      <a:pPr algn="ctr" fontAlgn="b"/>
                      <a:r>
                        <a:rPr lang="en-GB" sz="105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cs typeface="Arial"/>
                          <a:sym typeface="Arial"/>
                        </a:rPr>
                        <a:t>Protection</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dirty="0">
                          <a:solidFill>
                            <a:srgbClr val="000000"/>
                          </a:solidFill>
                          <a:effectLst/>
                          <a:latin typeface="+mn-lt"/>
                          <a:cs typeface="Arial"/>
                          <a:sym typeface="Arial"/>
                        </a:rPr>
                        <a:t>6.29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cs typeface="Arial"/>
                          <a:sym typeface="Arial"/>
                        </a:rPr>
                        <a:t>4.66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cs typeface="Arial"/>
                          <a:sym typeface="Arial"/>
                        </a:rPr>
                        <a:t>7.93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304368">
                <a:tc>
                  <a:txBody>
                    <a:bodyPr/>
                    <a:lstStyle/>
                    <a:p>
                      <a:pPr algn="ctr" fontAlgn="b"/>
                      <a:r>
                        <a:rPr lang="en-GB" sz="105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cs typeface="Arial"/>
                          <a:sym typeface="Arial"/>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dirty="0">
                          <a:solidFill>
                            <a:srgbClr val="000000"/>
                          </a:solidFill>
                          <a:effectLst/>
                          <a:latin typeface="+mn-lt"/>
                          <a:cs typeface="Arial"/>
                          <a:sym typeface="Arial"/>
                        </a:rPr>
                        <a:t>6.67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dirty="0">
                          <a:solidFill>
                            <a:srgbClr val="000000"/>
                          </a:solidFill>
                          <a:effectLst/>
                          <a:latin typeface="+mn-lt"/>
                          <a:cs typeface="Arial"/>
                          <a:sym typeface="Arial"/>
                        </a:rPr>
                        <a:t>5.44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dirty="0">
                          <a:solidFill>
                            <a:srgbClr val="000000"/>
                          </a:solidFill>
                          <a:effectLst/>
                          <a:latin typeface="+mn-lt"/>
                          <a:cs typeface="Arial"/>
                          <a:sym typeface="Arial"/>
                        </a:rPr>
                        <a:t>7.89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209119">
                <a:tc>
                  <a:txBody>
                    <a:bodyPr/>
                    <a:lstStyle/>
                    <a:p>
                      <a:pPr algn="ctr" fontAlgn="b"/>
                      <a:r>
                        <a:rPr lang="en-GB" sz="105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cs typeface="Arial"/>
                          <a:sym typeface="Arial"/>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cs typeface="Arial"/>
                          <a:sym typeface="Arial"/>
                        </a:rPr>
                        <a:t>6.67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dirty="0">
                          <a:solidFill>
                            <a:srgbClr val="000000"/>
                          </a:solidFill>
                          <a:effectLst/>
                          <a:latin typeface="+mn-lt"/>
                          <a:cs typeface="Arial"/>
                          <a:sym typeface="Arial"/>
                        </a:rPr>
                        <a:t>5.85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cs typeface="Arial"/>
                          <a:sym typeface="Arial"/>
                        </a:rPr>
                        <a:t>7.50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201992">
                <a:tc>
                  <a:txBody>
                    <a:bodyPr/>
                    <a:lstStyle/>
                    <a:p>
                      <a:pPr algn="ctr" fontAlgn="b"/>
                      <a:r>
                        <a:rPr lang="en-GB" sz="105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cs typeface="Arial"/>
                          <a:sym typeface="Arial"/>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cs typeface="Arial"/>
                          <a:sym typeface="Arial"/>
                        </a:rPr>
                        <a:t>5.41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dirty="0">
                          <a:solidFill>
                            <a:srgbClr val="000000"/>
                          </a:solidFill>
                          <a:effectLst/>
                          <a:latin typeface="+mn-lt"/>
                          <a:cs typeface="Arial"/>
                          <a:sym typeface="Arial"/>
                        </a:rPr>
                        <a:t>3.93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cs typeface="Arial"/>
                          <a:sym typeface="Arial"/>
                        </a:rPr>
                        <a:t>6.90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201992">
                <a:tc>
                  <a:txBody>
                    <a:bodyPr/>
                    <a:lstStyle/>
                    <a:p>
                      <a:pPr algn="ctr" fontAlgn="b"/>
                      <a:r>
                        <a:rPr lang="en-GB" sz="1050" b="0" i="0" u="none" strike="noStrike">
                          <a:solidFill>
                            <a:srgbClr val="000000"/>
                          </a:solidFill>
                          <a:effectLst/>
                          <a:latin typeface="+mj-lt"/>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cs typeface="Arial"/>
                          <a:sym typeface="Arial"/>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cs typeface="Arial"/>
                          <a:sym typeface="Arial"/>
                        </a:rPr>
                        <a:t>6.76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dirty="0">
                          <a:solidFill>
                            <a:srgbClr val="000000"/>
                          </a:solidFill>
                          <a:effectLst/>
                          <a:latin typeface="+mn-lt"/>
                          <a:cs typeface="Arial"/>
                          <a:sym typeface="Arial"/>
                        </a:rPr>
                        <a:t>6.88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dirty="0">
                          <a:solidFill>
                            <a:srgbClr val="000000"/>
                          </a:solidFill>
                          <a:effectLst/>
                          <a:latin typeface="+mn-lt"/>
                          <a:cs typeface="Arial"/>
                          <a:sym typeface="Arial"/>
                        </a:rPr>
                        <a:t>6.65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304368">
                <a:tc>
                  <a:txBody>
                    <a:bodyPr/>
                    <a:lstStyle/>
                    <a:p>
                      <a:pPr algn="ctr" fontAlgn="b"/>
                      <a:r>
                        <a:rPr lang="en-GB" sz="1050" b="0" i="0" u="none" strike="noStrike">
                          <a:solidFill>
                            <a:srgbClr val="000000"/>
                          </a:solidFill>
                          <a:effectLst/>
                          <a:latin typeface="+mj-lt"/>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cs typeface="Arial"/>
                          <a:sym typeface="Arial"/>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cs typeface="Arial"/>
                          <a:sym typeface="Arial"/>
                        </a:rPr>
                        <a:t>6.27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cs typeface="Arial"/>
                          <a:sym typeface="Arial"/>
                        </a:rPr>
                        <a:t>6.53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dirty="0">
                          <a:solidFill>
                            <a:srgbClr val="000000"/>
                          </a:solidFill>
                          <a:effectLst/>
                          <a:latin typeface="+mn-lt"/>
                          <a:cs typeface="Arial"/>
                          <a:sym typeface="Arial"/>
                        </a:rPr>
                        <a:t>6.02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209119">
                <a:tc>
                  <a:txBody>
                    <a:bodyPr/>
                    <a:lstStyle/>
                    <a:p>
                      <a:pPr algn="ctr" fontAlgn="b"/>
                      <a:r>
                        <a:rPr lang="en-GB" sz="1050" b="0" i="0" u="none" strike="noStrike">
                          <a:solidFill>
                            <a:srgbClr val="000000"/>
                          </a:solidFill>
                          <a:effectLst/>
                          <a:latin typeface="+mj-lt"/>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cs typeface="Arial"/>
                          <a:sym typeface="Arial"/>
                        </a:rPr>
                        <a:t>Relationship</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cs typeface="Arial"/>
                          <a:sym typeface="Arial"/>
                        </a:rPr>
                        <a:t>4.06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cs typeface="Arial"/>
                          <a:sym typeface="Arial"/>
                        </a:rPr>
                        <a:t>2.41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dirty="0">
                          <a:solidFill>
                            <a:srgbClr val="000000"/>
                          </a:solidFill>
                          <a:effectLst/>
                          <a:latin typeface="+mn-lt"/>
                          <a:cs typeface="Arial"/>
                          <a:sym typeface="Arial"/>
                        </a:rPr>
                        <a:t>5.71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bl>
          </a:graphicData>
        </a:graphic>
      </p:graphicFrame>
      <p:sp>
        <p:nvSpPr>
          <p:cNvPr id="9" name="TextBox 8">
            <a:extLst>
              <a:ext uri="{FF2B5EF4-FFF2-40B4-BE49-F238E27FC236}">
                <a16:creationId xmlns:a16="http://schemas.microsoft.com/office/drawing/2014/main" id="{57C207F5-A6C6-2178-ABC3-91F51721182E}"/>
              </a:ext>
            </a:extLst>
          </p:cNvPr>
          <p:cNvSpPr txBox="1"/>
          <p:nvPr/>
        </p:nvSpPr>
        <p:spPr>
          <a:xfrm>
            <a:off x="209536" y="4826600"/>
            <a:ext cx="1856232"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b="1" dirty="0">
                <a:solidFill>
                  <a:srgbClr val="008265"/>
                </a:solidFill>
              </a:rPr>
              <a:t>Purchased through bank or building society</a:t>
            </a:r>
            <a:endParaRPr kumimoji="0" lang="en-GB" sz="1400" b="1" i="0" u="none" strike="noStrike" kern="0" cap="none" spc="0" normalizeH="0" baseline="0" noProof="0" dirty="0">
              <a:ln>
                <a:noFill/>
              </a:ln>
              <a:solidFill>
                <a:srgbClr val="008265"/>
              </a:solidFill>
              <a:effectLst/>
              <a:uLnTx/>
              <a:uFillTx/>
              <a:latin typeface="Arial"/>
              <a:cs typeface="Arial"/>
              <a:sym typeface="Arial"/>
            </a:endParaRPr>
          </a:p>
        </p:txBody>
      </p:sp>
      <p:graphicFrame>
        <p:nvGraphicFramePr>
          <p:cNvPr id="11" name="Table 10">
            <a:extLst>
              <a:ext uri="{FF2B5EF4-FFF2-40B4-BE49-F238E27FC236}">
                <a16:creationId xmlns:a16="http://schemas.microsoft.com/office/drawing/2014/main" id="{0EFEDB96-ADF2-1B83-F552-2F62D050D75F}"/>
              </a:ext>
            </a:extLst>
          </p:cNvPr>
          <p:cNvGraphicFramePr>
            <a:graphicFrameLocks noGrp="1"/>
          </p:cNvGraphicFramePr>
          <p:nvPr>
            <p:extLst>
              <p:ext uri="{D42A27DB-BD31-4B8C-83A1-F6EECF244321}">
                <p14:modId xmlns:p14="http://schemas.microsoft.com/office/powerpoint/2010/main" val="1476159403"/>
              </p:ext>
            </p:extLst>
          </p:nvPr>
        </p:nvGraphicFramePr>
        <p:xfrm>
          <a:off x="6095224" y="3850782"/>
          <a:ext cx="3533125" cy="2660971"/>
        </p:xfrm>
        <a:graphic>
          <a:graphicData uri="http://schemas.openxmlformats.org/drawingml/2006/table">
            <a:tbl>
              <a:tblPr firstRow="1" bandRow="1">
                <a:tableStyleId>{6E62EB93-AAC6-4EBA-99E5-D1D4B1179FDE}</a:tableStyleId>
              </a:tblPr>
              <a:tblGrid>
                <a:gridCol w="289210">
                  <a:extLst>
                    <a:ext uri="{9D8B030D-6E8A-4147-A177-3AD203B41FA5}">
                      <a16:colId xmlns:a16="http://schemas.microsoft.com/office/drawing/2014/main" val="20000"/>
                    </a:ext>
                  </a:extLst>
                </a:gridCol>
                <a:gridCol w="822960">
                  <a:extLst>
                    <a:ext uri="{9D8B030D-6E8A-4147-A177-3AD203B41FA5}">
                      <a16:colId xmlns:a16="http://schemas.microsoft.com/office/drawing/2014/main" val="20001"/>
                    </a:ext>
                  </a:extLst>
                </a:gridCol>
                <a:gridCol w="740664">
                  <a:extLst>
                    <a:ext uri="{9D8B030D-6E8A-4147-A177-3AD203B41FA5}">
                      <a16:colId xmlns:a16="http://schemas.microsoft.com/office/drawing/2014/main" val="20002"/>
                    </a:ext>
                  </a:extLst>
                </a:gridCol>
                <a:gridCol w="894119">
                  <a:extLst>
                    <a:ext uri="{9D8B030D-6E8A-4147-A177-3AD203B41FA5}">
                      <a16:colId xmlns:a16="http://schemas.microsoft.com/office/drawing/2014/main" val="20003"/>
                    </a:ext>
                  </a:extLst>
                </a:gridCol>
                <a:gridCol w="786172">
                  <a:extLst>
                    <a:ext uri="{9D8B030D-6E8A-4147-A177-3AD203B41FA5}">
                      <a16:colId xmlns:a16="http://schemas.microsoft.com/office/drawing/2014/main" val="20004"/>
                    </a:ext>
                  </a:extLst>
                </a:gridCol>
              </a:tblGrid>
              <a:tr h="309117">
                <a:tc>
                  <a:txBody>
                    <a:bodyPr/>
                    <a:lstStyle/>
                    <a:p>
                      <a:endParaRPr lang="en-GB" sz="1200">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05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05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05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05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326558">
                <a:tc>
                  <a:txBody>
                    <a:bodyPr/>
                    <a:lstStyle/>
                    <a:p>
                      <a:pPr algn="ctr" fontAlgn="b"/>
                      <a:r>
                        <a:rPr lang="en-GB" sz="105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dirty="0">
                          <a:solidFill>
                            <a:srgbClr val="000000"/>
                          </a:solidFill>
                          <a:effectLst/>
                          <a:latin typeface="+mn-lt"/>
                          <a:cs typeface="Arial"/>
                          <a:sym typeface="Arial"/>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cs typeface="Arial"/>
                          <a:sym typeface="Arial"/>
                        </a:rPr>
                        <a:t>7.04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cs typeface="Arial"/>
                          <a:sym typeface="Arial"/>
                        </a:rPr>
                        <a:t>6.32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cs typeface="Arial"/>
                          <a:sym typeface="Arial"/>
                        </a:rPr>
                        <a:t>7.75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278439">
                <a:tc>
                  <a:txBody>
                    <a:bodyPr/>
                    <a:lstStyle/>
                    <a:p>
                      <a:pPr algn="ctr" fontAlgn="b"/>
                      <a:r>
                        <a:rPr lang="en-GB" sz="105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cs typeface="Arial"/>
                          <a:sym typeface="Arial"/>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dirty="0">
                          <a:solidFill>
                            <a:srgbClr val="000000"/>
                          </a:solidFill>
                          <a:effectLst/>
                          <a:latin typeface="+mn-lt"/>
                          <a:cs typeface="Arial"/>
                          <a:sym typeface="Arial"/>
                        </a:rPr>
                        <a:t>7.22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cs typeface="Arial"/>
                          <a:sym typeface="Arial"/>
                        </a:rPr>
                        <a:t>6.78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cs typeface="Arial"/>
                          <a:sym typeface="Arial"/>
                        </a:rPr>
                        <a:t>7.65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182414">
                <a:tc>
                  <a:txBody>
                    <a:bodyPr/>
                    <a:lstStyle/>
                    <a:p>
                      <a:pPr algn="ctr" fontAlgn="b"/>
                      <a:r>
                        <a:rPr lang="en-GB" sz="105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cs typeface="Arial"/>
                          <a:sym typeface="Arial"/>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cs typeface="Arial"/>
                          <a:sym typeface="Arial"/>
                        </a:rPr>
                        <a:t>6.25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cs typeface="Arial"/>
                          <a:sym typeface="Arial"/>
                        </a:rPr>
                        <a:t>5.10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cs typeface="Arial"/>
                          <a:sym typeface="Arial"/>
                        </a:rPr>
                        <a:t>7.41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278439">
                <a:tc>
                  <a:txBody>
                    <a:bodyPr/>
                    <a:lstStyle/>
                    <a:p>
                      <a:pPr algn="ctr" fontAlgn="b"/>
                      <a:r>
                        <a:rPr lang="en-GB" sz="105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cs typeface="Arial"/>
                          <a:sym typeface="Arial"/>
                        </a:rPr>
                        <a:t>Protection</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cs typeface="Arial"/>
                          <a:sym typeface="Arial"/>
                        </a:rPr>
                        <a:t>6.75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dirty="0">
                          <a:solidFill>
                            <a:srgbClr val="000000"/>
                          </a:solidFill>
                          <a:effectLst/>
                          <a:latin typeface="+mn-lt"/>
                          <a:cs typeface="Arial"/>
                          <a:sym typeface="Arial"/>
                        </a:rPr>
                        <a:t>6.57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cs typeface="Arial"/>
                          <a:sym typeface="Arial"/>
                        </a:rPr>
                        <a:t>6.93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326558">
                <a:tc>
                  <a:txBody>
                    <a:bodyPr/>
                    <a:lstStyle/>
                    <a:p>
                      <a:pPr algn="ctr" fontAlgn="b"/>
                      <a:r>
                        <a:rPr lang="en-GB" sz="105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cs typeface="Arial"/>
                          <a:sym typeface="Arial"/>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cs typeface="Arial"/>
                          <a:sym typeface="Arial"/>
                        </a:rPr>
                        <a:t>6.62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dirty="0">
                          <a:solidFill>
                            <a:srgbClr val="000000"/>
                          </a:solidFill>
                          <a:effectLst/>
                          <a:latin typeface="+mn-lt"/>
                          <a:cs typeface="Arial"/>
                          <a:sym typeface="Arial"/>
                        </a:rPr>
                        <a:t>6.46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cs typeface="Arial"/>
                          <a:sym typeface="Arial"/>
                        </a:rPr>
                        <a:t>6.78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184785">
                <a:tc>
                  <a:txBody>
                    <a:bodyPr/>
                    <a:lstStyle/>
                    <a:p>
                      <a:pPr algn="ctr" fontAlgn="b"/>
                      <a:r>
                        <a:rPr lang="en-GB" sz="105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cs typeface="Arial"/>
                          <a:sym typeface="Arial"/>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cs typeface="Arial"/>
                          <a:sym typeface="Arial"/>
                        </a:rPr>
                        <a:t>6.36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dirty="0">
                          <a:solidFill>
                            <a:srgbClr val="000000"/>
                          </a:solidFill>
                          <a:effectLst/>
                          <a:latin typeface="+mn-lt"/>
                          <a:cs typeface="Arial"/>
                          <a:sym typeface="Arial"/>
                        </a:rPr>
                        <a:t>5.98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cs typeface="Arial"/>
                          <a:sym typeface="Arial"/>
                        </a:rPr>
                        <a:t>6.74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184785">
                <a:tc>
                  <a:txBody>
                    <a:bodyPr/>
                    <a:lstStyle/>
                    <a:p>
                      <a:pPr algn="ctr" fontAlgn="b"/>
                      <a:r>
                        <a:rPr lang="en-GB" sz="1050" b="0" i="0" u="none" strike="noStrike">
                          <a:solidFill>
                            <a:srgbClr val="000000"/>
                          </a:solidFill>
                          <a:effectLst/>
                          <a:latin typeface="+mj-lt"/>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cs typeface="Arial"/>
                          <a:sym typeface="Arial"/>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cs typeface="Arial"/>
                          <a:sym typeface="Arial"/>
                        </a:rPr>
                        <a:t>6.59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dirty="0">
                          <a:solidFill>
                            <a:srgbClr val="000000"/>
                          </a:solidFill>
                          <a:effectLst/>
                          <a:latin typeface="+mn-lt"/>
                          <a:cs typeface="Arial"/>
                          <a:sym typeface="Arial"/>
                        </a:rPr>
                        <a:t>6.83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cs typeface="Arial"/>
                          <a:sym typeface="Arial"/>
                        </a:rPr>
                        <a:t>6.34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326558">
                <a:tc>
                  <a:txBody>
                    <a:bodyPr/>
                    <a:lstStyle/>
                    <a:p>
                      <a:pPr algn="ctr" fontAlgn="b"/>
                      <a:r>
                        <a:rPr lang="en-GB" sz="1050" b="0" i="0" u="none" strike="noStrike">
                          <a:solidFill>
                            <a:srgbClr val="000000"/>
                          </a:solidFill>
                          <a:effectLst/>
                          <a:latin typeface="+mj-lt"/>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cs typeface="Arial"/>
                          <a:sym typeface="Arial"/>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cs typeface="Arial"/>
                          <a:sym typeface="Arial"/>
                        </a:rPr>
                        <a:t>6.30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dirty="0">
                          <a:solidFill>
                            <a:srgbClr val="000000"/>
                          </a:solidFill>
                          <a:effectLst/>
                          <a:latin typeface="+mn-lt"/>
                          <a:cs typeface="Arial"/>
                          <a:sym typeface="Arial"/>
                        </a:rPr>
                        <a:t>6.50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cs typeface="Arial"/>
                          <a:sym typeface="Arial"/>
                        </a:rPr>
                        <a:t>6.10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191304">
                <a:tc>
                  <a:txBody>
                    <a:bodyPr/>
                    <a:lstStyle/>
                    <a:p>
                      <a:pPr algn="ctr" fontAlgn="b"/>
                      <a:r>
                        <a:rPr lang="en-GB" sz="1050" b="0" i="0" u="none" strike="noStrike">
                          <a:solidFill>
                            <a:srgbClr val="000000"/>
                          </a:solidFill>
                          <a:effectLst/>
                          <a:latin typeface="+mj-lt"/>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cs typeface="Arial"/>
                          <a:sym typeface="Arial"/>
                        </a:rPr>
                        <a:t>Relationship</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cs typeface="Arial"/>
                          <a:sym typeface="Arial"/>
                        </a:rPr>
                        <a:t>5.39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dirty="0">
                          <a:solidFill>
                            <a:srgbClr val="000000"/>
                          </a:solidFill>
                          <a:effectLst/>
                          <a:latin typeface="+mn-lt"/>
                          <a:cs typeface="Arial"/>
                          <a:sym typeface="Arial"/>
                        </a:rPr>
                        <a:t>6.08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dirty="0">
                          <a:solidFill>
                            <a:srgbClr val="000000"/>
                          </a:solidFill>
                          <a:effectLst/>
                          <a:latin typeface="+mn-lt"/>
                          <a:cs typeface="Arial"/>
                          <a:sym typeface="Arial"/>
                        </a:rPr>
                        <a:t>4.70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bl>
          </a:graphicData>
        </a:graphic>
      </p:graphicFrame>
      <p:sp>
        <p:nvSpPr>
          <p:cNvPr id="15" name="TextBox 14">
            <a:extLst>
              <a:ext uri="{FF2B5EF4-FFF2-40B4-BE49-F238E27FC236}">
                <a16:creationId xmlns:a16="http://schemas.microsoft.com/office/drawing/2014/main" id="{6C8BC5B1-A2A3-DE96-6BF3-97E7499D1160}"/>
              </a:ext>
            </a:extLst>
          </p:cNvPr>
          <p:cNvSpPr txBox="1"/>
          <p:nvPr/>
        </p:nvSpPr>
        <p:spPr>
          <a:xfrm>
            <a:off x="9844264" y="4832696"/>
            <a:ext cx="1856232"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b="1" dirty="0">
                <a:solidFill>
                  <a:srgbClr val="008265"/>
                </a:solidFill>
              </a:rPr>
              <a:t>Purchased through another channel (retailer, employer)</a:t>
            </a:r>
            <a:endParaRPr kumimoji="0" lang="en-GB" sz="1400" b="1" i="0" u="none" strike="noStrike" kern="0" cap="none" spc="0" normalizeH="0" baseline="0" noProof="0" dirty="0">
              <a:ln>
                <a:noFill/>
              </a:ln>
              <a:solidFill>
                <a:srgbClr val="008265"/>
              </a:solidFill>
              <a:effectLst/>
              <a:uLnTx/>
              <a:uFillTx/>
              <a:latin typeface="Arial"/>
              <a:cs typeface="Arial"/>
              <a:sym typeface="Arial"/>
            </a:endParaRPr>
          </a:p>
        </p:txBody>
      </p:sp>
    </p:spTree>
    <p:extLst>
      <p:ext uri="{BB962C8B-B14F-4D97-AF65-F5344CB8AC3E}">
        <p14:creationId xmlns:p14="http://schemas.microsoft.com/office/powerpoint/2010/main" val="36906536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3" name="TextBox 2"/>
          <p:cNvSpPr txBox="1"/>
          <p:nvPr/>
        </p:nvSpPr>
        <p:spPr>
          <a:xfrm>
            <a:off x="422143" y="289187"/>
            <a:ext cx="1122799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000" b="1" i="0" u="none" strike="noStrike" kern="0" cap="none" spc="0" normalizeH="0" baseline="0" noProof="0" dirty="0">
                <a:ln>
                  <a:noFill/>
                </a:ln>
                <a:solidFill>
                  <a:srgbClr val="008265"/>
                </a:solidFill>
                <a:effectLst/>
                <a:uLnTx/>
                <a:uFillTx/>
                <a:latin typeface="Rockwell" panose="02060603020205020403" pitchFamily="18" charset="0"/>
                <a:cs typeface="Calibri Light" panose="020F0302020204030204" pitchFamily="34" charset="0"/>
                <a:sym typeface="Arial"/>
              </a:rPr>
              <a:t>Top 10 opportunities for Direct Providers to increase trust</a:t>
            </a:r>
          </a:p>
        </p:txBody>
      </p:sp>
      <p:graphicFrame>
        <p:nvGraphicFramePr>
          <p:cNvPr id="4" name="Table 3"/>
          <p:cNvGraphicFramePr>
            <a:graphicFrameLocks noGrp="1"/>
          </p:cNvGraphicFramePr>
          <p:nvPr>
            <p:extLst>
              <p:ext uri="{D42A27DB-BD31-4B8C-83A1-F6EECF244321}">
                <p14:modId xmlns:p14="http://schemas.microsoft.com/office/powerpoint/2010/main" val="1266284125"/>
              </p:ext>
            </p:extLst>
          </p:nvPr>
        </p:nvGraphicFramePr>
        <p:xfrm>
          <a:off x="1941165" y="947506"/>
          <a:ext cx="8309671" cy="4877595"/>
        </p:xfrm>
        <a:graphic>
          <a:graphicData uri="http://schemas.openxmlformats.org/drawingml/2006/table">
            <a:tbl>
              <a:tblPr firstRow="1" bandRow="1">
                <a:tableStyleId>{6E62EB93-AAC6-4EBA-99E5-D1D4B1179FDE}</a:tableStyleId>
              </a:tblPr>
              <a:tblGrid>
                <a:gridCol w="597086">
                  <a:extLst>
                    <a:ext uri="{9D8B030D-6E8A-4147-A177-3AD203B41FA5}">
                      <a16:colId xmlns:a16="http://schemas.microsoft.com/office/drawing/2014/main" val="20000"/>
                    </a:ext>
                  </a:extLst>
                </a:gridCol>
                <a:gridCol w="989184">
                  <a:extLst>
                    <a:ext uri="{9D8B030D-6E8A-4147-A177-3AD203B41FA5}">
                      <a16:colId xmlns:a16="http://schemas.microsoft.com/office/drawing/2014/main" val="20001"/>
                    </a:ext>
                  </a:extLst>
                </a:gridCol>
                <a:gridCol w="2568566">
                  <a:extLst>
                    <a:ext uri="{9D8B030D-6E8A-4147-A177-3AD203B41FA5}">
                      <a16:colId xmlns:a16="http://schemas.microsoft.com/office/drawing/2014/main" val="20002"/>
                    </a:ext>
                  </a:extLst>
                </a:gridCol>
                <a:gridCol w="1384945">
                  <a:extLst>
                    <a:ext uri="{9D8B030D-6E8A-4147-A177-3AD203B41FA5}">
                      <a16:colId xmlns:a16="http://schemas.microsoft.com/office/drawing/2014/main" val="20003"/>
                    </a:ext>
                  </a:extLst>
                </a:gridCol>
                <a:gridCol w="1384945">
                  <a:extLst>
                    <a:ext uri="{9D8B030D-6E8A-4147-A177-3AD203B41FA5}">
                      <a16:colId xmlns:a16="http://schemas.microsoft.com/office/drawing/2014/main" val="20004"/>
                    </a:ext>
                  </a:extLst>
                </a:gridCol>
                <a:gridCol w="1384945">
                  <a:extLst>
                    <a:ext uri="{9D8B030D-6E8A-4147-A177-3AD203B41FA5}">
                      <a16:colId xmlns:a16="http://schemas.microsoft.com/office/drawing/2014/main" val="20005"/>
                    </a:ext>
                  </a:extLst>
                </a:gridCol>
              </a:tblGrid>
              <a:tr h="396705">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Statement</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432000">
                <a:tc>
                  <a:txBody>
                    <a:bodyPr/>
                    <a:lstStyle/>
                    <a:p>
                      <a:pPr algn="ctr" fontAlgn="b"/>
                      <a:r>
                        <a:rPr lang="en-GB" sz="1100" b="0" i="0" u="none" strike="noStrike">
                          <a:solidFill>
                            <a:srgbClr val="000000"/>
                          </a:solidFill>
                          <a:effectLst/>
                          <a:latin typeface="+mn-lt"/>
                        </a:rPr>
                        <a:t>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I got a discount for staying with the same company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7.87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2.64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13.10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432000">
                <a:tc>
                  <a:txBody>
                    <a:bodyPr/>
                    <a:lstStyle/>
                    <a:p>
                      <a:pPr algn="ctr" fontAlgn="b"/>
                      <a:r>
                        <a:rPr lang="en-GB" sz="1100" b="0" i="0" u="none" strike="noStrike">
                          <a:solidFill>
                            <a:srgbClr val="000000"/>
                          </a:solidFill>
                          <a:effectLst/>
                          <a:latin typeface="+mn-lt"/>
                        </a:rPr>
                        <a:t>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My provider takes my loyalty into account when calculating renewal quotes after I have claimed</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7.87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3.27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12.48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432000">
                <a:tc>
                  <a:txBody>
                    <a:bodyPr/>
                    <a:lstStyle/>
                    <a:p>
                      <a:pPr algn="ctr" fontAlgn="b"/>
                      <a:r>
                        <a:rPr lang="en-GB" sz="1100" b="0" i="0" u="none" strike="noStrike">
                          <a:solidFill>
                            <a:srgbClr val="000000"/>
                          </a:solidFill>
                          <a:effectLst/>
                          <a:latin typeface="+mn-lt"/>
                        </a:rPr>
                        <a:t>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My premium doesn't increase because I'm not a new customer anymore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7.76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3.14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12.37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432000">
                <a:tc>
                  <a:txBody>
                    <a:bodyPr/>
                    <a:lstStyle/>
                    <a:p>
                      <a:pPr algn="ctr" fontAlgn="b"/>
                      <a:r>
                        <a:rPr lang="en-GB" sz="1100" b="0" i="0" u="none" strike="noStrike">
                          <a:solidFill>
                            <a:srgbClr val="000000"/>
                          </a:solidFill>
                          <a:effectLst/>
                          <a:latin typeface="+mn-lt"/>
                        </a:rPr>
                        <a:t>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My insurer told me what I would have paid if I wasn't a new customer</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5.57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0.47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10.68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432000">
                <a:tc>
                  <a:txBody>
                    <a:bodyPr/>
                    <a:lstStyle/>
                    <a:p>
                      <a:pPr algn="ctr" fontAlgn="b"/>
                      <a:r>
                        <a:rPr lang="en-GB" sz="1100" b="0" i="0" u="none" strike="noStrike">
                          <a:solidFill>
                            <a:srgbClr val="000000"/>
                          </a:solidFill>
                          <a:effectLst/>
                          <a:latin typeface="+mn-lt"/>
                        </a:rPr>
                        <a:t>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My claim was settled quickly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7.50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4.42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10.58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432000">
                <a:tc>
                  <a:txBody>
                    <a:bodyPr/>
                    <a:lstStyle/>
                    <a:p>
                      <a:pPr algn="ctr" fontAlgn="b"/>
                      <a:r>
                        <a:rPr lang="en-GB" sz="1100" b="0" i="0" u="none" strike="noStrike">
                          <a:solidFill>
                            <a:srgbClr val="000000"/>
                          </a:solidFill>
                          <a:effectLst/>
                          <a:latin typeface="+mn-lt"/>
                        </a:rPr>
                        <a:t>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My insurance provider matched a cheaper price from a competitors quote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6.58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2.59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10.57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432000">
                <a:tc>
                  <a:txBody>
                    <a:bodyPr/>
                    <a:lstStyle/>
                    <a:p>
                      <a:pPr algn="ctr" fontAlgn="b"/>
                      <a:r>
                        <a:rPr lang="en-GB" sz="1100" b="0" i="0" u="none" strike="noStrike">
                          <a:solidFill>
                            <a:srgbClr val="000000"/>
                          </a:solidFill>
                          <a:effectLst/>
                          <a:latin typeface="+mn-lt"/>
                        </a:rPr>
                        <a:t>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My insurer provides additional benefits for renewing (e.g. enhanced cover)</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6.49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2.48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10.51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432000">
                <a:tc>
                  <a:txBody>
                    <a:bodyPr/>
                    <a:lstStyle/>
                    <a:p>
                      <a:pPr algn="ctr" fontAlgn="b"/>
                      <a:r>
                        <a:rPr lang="en-GB" sz="1100" b="0" i="0" u="none" strike="noStrike">
                          <a:solidFill>
                            <a:srgbClr val="000000"/>
                          </a:solidFill>
                          <a:effectLst/>
                          <a:latin typeface="+mn-lt"/>
                        </a:rPr>
                        <a:t>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Repairs or replacement items were completed/ delivered at a time that suited me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7.05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3.75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10.34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432000">
                <a:tc>
                  <a:txBody>
                    <a:bodyPr/>
                    <a:lstStyle/>
                    <a:p>
                      <a:pPr algn="ctr" fontAlgn="b"/>
                      <a:r>
                        <a:rPr lang="en-GB" sz="1100" b="0" i="0" u="none" strike="noStrike">
                          <a:solidFill>
                            <a:srgbClr val="000000"/>
                          </a:solidFill>
                          <a:effectLst/>
                          <a:latin typeface="+mn-lt"/>
                        </a:rPr>
                        <a:t>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My insurer handled my complaint professionally and fairly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8.10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6.34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9.87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r h="432000">
                <a:tc>
                  <a:txBody>
                    <a:bodyPr/>
                    <a:lstStyle/>
                    <a:p>
                      <a:pPr algn="ctr" fontAlgn="b"/>
                      <a:r>
                        <a:rPr lang="en-GB" sz="1100" b="0" i="0" u="none" strike="noStrike">
                          <a:solidFill>
                            <a:srgbClr val="000000"/>
                          </a:solidFill>
                          <a:effectLst/>
                          <a:latin typeface="+mn-lt"/>
                        </a:rPr>
                        <a:t>10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My insurance company did not try to avoid paying out</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7.50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5.23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dirty="0">
                          <a:solidFill>
                            <a:srgbClr val="000000"/>
                          </a:solidFill>
                          <a:effectLst/>
                          <a:latin typeface="Arial" panose="020B0604020202020204" pitchFamily="34" charset="0"/>
                          <a:cs typeface="Arial" panose="020B0604020202020204" pitchFamily="34" charset="0"/>
                        </a:rPr>
                        <a:t>9.77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0"/>
                  </a:ext>
                </a:extLst>
              </a:tr>
            </a:tbl>
          </a:graphicData>
        </a:graphic>
      </p:graphicFrame>
      <p:sp>
        <p:nvSpPr>
          <p:cNvPr id="2" name="Google Shape;281;p26">
            <a:extLst>
              <a:ext uri="{FF2B5EF4-FFF2-40B4-BE49-F238E27FC236}">
                <a16:creationId xmlns:a16="http://schemas.microsoft.com/office/drawing/2014/main" id="{15F8004B-5166-8A24-B46E-9A80E1B7248D}"/>
              </a:ext>
            </a:extLst>
          </p:cNvPr>
          <p:cNvSpPr txBox="1"/>
          <p:nvPr/>
        </p:nvSpPr>
        <p:spPr>
          <a:xfrm>
            <a:off x="0" y="6527166"/>
            <a:ext cx="10126232" cy="330834"/>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800" b="0" i="0" u="none" strike="noStrike" kern="0" cap="none" spc="0" normalizeH="0" baseline="0" noProof="0" dirty="0">
                <a:ln>
                  <a:noFill/>
                </a:ln>
                <a:solidFill>
                  <a:srgbClr val="000000"/>
                </a:solidFill>
                <a:effectLst/>
                <a:uLnTx/>
                <a:uFillTx/>
                <a:latin typeface="Arial" panose="020B0604020202020204" pitchFamily="34" charset="0"/>
                <a:ea typeface="Corbel"/>
                <a:cs typeface="Arial" panose="020B0604020202020204" pitchFamily="34" charset="0"/>
                <a:sym typeface="Corbel"/>
              </a:rPr>
              <a:t>Base: Sept 2023 &amp; March 2024 data. Direct from provider n=</a:t>
            </a:r>
            <a:r>
              <a:rPr lang="en-GB" sz="800" dirty="0">
                <a:latin typeface="Arial" panose="020B0604020202020204" pitchFamily="34" charset="0"/>
                <a:ea typeface="Corbel"/>
                <a:cs typeface="Arial" panose="020B0604020202020204" pitchFamily="34" charset="0"/>
                <a:sym typeface="Corbel"/>
              </a:rPr>
              <a:t>348</a:t>
            </a:r>
            <a:r>
              <a:rPr kumimoji="0" lang="en-GB" sz="800" b="0" i="0" u="none" strike="noStrike" kern="0" cap="none" spc="0" normalizeH="0" baseline="0" noProof="0" dirty="0">
                <a:ln>
                  <a:noFill/>
                </a:ln>
                <a:solidFill>
                  <a:srgbClr val="000000"/>
                </a:solidFill>
                <a:effectLst/>
                <a:uLnTx/>
                <a:uFillTx/>
                <a:latin typeface="Arial" panose="020B0604020202020204" pitchFamily="34" charset="0"/>
                <a:ea typeface="Corbel"/>
                <a:cs typeface="Arial" panose="020B0604020202020204" pitchFamily="34" charset="0"/>
                <a:sym typeface="Corbel"/>
              </a:rPr>
              <a:t>/44</a:t>
            </a:r>
            <a:endParaRPr kumimoji="0" lang="en-GB" sz="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endParaRPr>
          </a:p>
        </p:txBody>
      </p:sp>
    </p:spTree>
    <p:extLst>
      <p:ext uri="{BB962C8B-B14F-4D97-AF65-F5344CB8AC3E}">
        <p14:creationId xmlns:p14="http://schemas.microsoft.com/office/powerpoint/2010/main" val="9172723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3" name="TextBox 2"/>
          <p:cNvSpPr txBox="1"/>
          <p:nvPr/>
        </p:nvSpPr>
        <p:spPr>
          <a:xfrm>
            <a:off x="422143" y="289187"/>
            <a:ext cx="1122799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000" b="1" i="0" u="none" strike="noStrike" kern="0" cap="none" spc="0" normalizeH="0" baseline="0" noProof="0" dirty="0">
                <a:ln>
                  <a:noFill/>
                </a:ln>
                <a:solidFill>
                  <a:srgbClr val="008265"/>
                </a:solidFill>
                <a:effectLst/>
                <a:uLnTx/>
                <a:uFillTx/>
                <a:latin typeface="Rockwell" panose="02060603020205020403" pitchFamily="18" charset="0"/>
                <a:cs typeface="Calibri Light" panose="020F0302020204030204" pitchFamily="34" charset="0"/>
                <a:sym typeface="Arial"/>
              </a:rPr>
              <a:t>Top 10 opportunities for Price Comparison Sites to increase trust</a:t>
            </a:r>
          </a:p>
        </p:txBody>
      </p:sp>
      <p:graphicFrame>
        <p:nvGraphicFramePr>
          <p:cNvPr id="4" name="Table 3"/>
          <p:cNvGraphicFramePr>
            <a:graphicFrameLocks noGrp="1"/>
          </p:cNvGraphicFramePr>
          <p:nvPr>
            <p:extLst>
              <p:ext uri="{D42A27DB-BD31-4B8C-83A1-F6EECF244321}">
                <p14:modId xmlns:p14="http://schemas.microsoft.com/office/powerpoint/2010/main" val="2690649687"/>
              </p:ext>
            </p:extLst>
          </p:nvPr>
        </p:nvGraphicFramePr>
        <p:xfrm>
          <a:off x="1941165" y="947506"/>
          <a:ext cx="8309671" cy="4797150"/>
        </p:xfrm>
        <a:graphic>
          <a:graphicData uri="http://schemas.openxmlformats.org/drawingml/2006/table">
            <a:tbl>
              <a:tblPr firstRow="1" bandRow="1">
                <a:tableStyleId>{6E62EB93-AAC6-4EBA-99E5-D1D4B1179FDE}</a:tableStyleId>
              </a:tblPr>
              <a:tblGrid>
                <a:gridCol w="597086">
                  <a:extLst>
                    <a:ext uri="{9D8B030D-6E8A-4147-A177-3AD203B41FA5}">
                      <a16:colId xmlns:a16="http://schemas.microsoft.com/office/drawing/2014/main" val="20000"/>
                    </a:ext>
                  </a:extLst>
                </a:gridCol>
                <a:gridCol w="989184">
                  <a:extLst>
                    <a:ext uri="{9D8B030D-6E8A-4147-A177-3AD203B41FA5}">
                      <a16:colId xmlns:a16="http://schemas.microsoft.com/office/drawing/2014/main" val="20001"/>
                    </a:ext>
                  </a:extLst>
                </a:gridCol>
                <a:gridCol w="2568566">
                  <a:extLst>
                    <a:ext uri="{9D8B030D-6E8A-4147-A177-3AD203B41FA5}">
                      <a16:colId xmlns:a16="http://schemas.microsoft.com/office/drawing/2014/main" val="20002"/>
                    </a:ext>
                  </a:extLst>
                </a:gridCol>
                <a:gridCol w="1384945">
                  <a:extLst>
                    <a:ext uri="{9D8B030D-6E8A-4147-A177-3AD203B41FA5}">
                      <a16:colId xmlns:a16="http://schemas.microsoft.com/office/drawing/2014/main" val="20003"/>
                    </a:ext>
                  </a:extLst>
                </a:gridCol>
                <a:gridCol w="1384945">
                  <a:extLst>
                    <a:ext uri="{9D8B030D-6E8A-4147-A177-3AD203B41FA5}">
                      <a16:colId xmlns:a16="http://schemas.microsoft.com/office/drawing/2014/main" val="20004"/>
                    </a:ext>
                  </a:extLst>
                </a:gridCol>
                <a:gridCol w="1384945">
                  <a:extLst>
                    <a:ext uri="{9D8B030D-6E8A-4147-A177-3AD203B41FA5}">
                      <a16:colId xmlns:a16="http://schemas.microsoft.com/office/drawing/2014/main" val="20005"/>
                    </a:ext>
                  </a:extLst>
                </a:gridCol>
              </a:tblGrid>
              <a:tr h="396705">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Statement</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432000">
                <a:tc>
                  <a:txBody>
                    <a:bodyPr/>
                    <a:lstStyle/>
                    <a:p>
                      <a:pPr algn="ctr" fontAlgn="b"/>
                      <a:r>
                        <a:rPr lang="en-GB" sz="1100" b="0" i="0" u="none" strike="noStrike">
                          <a:solidFill>
                            <a:srgbClr val="000000"/>
                          </a:solidFill>
                          <a:effectLst/>
                          <a:latin typeface="+mn-lt"/>
                        </a:rPr>
                        <a:t>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I got a discount for staying with the same company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7.91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1.58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14.24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432000">
                <a:tc>
                  <a:txBody>
                    <a:bodyPr/>
                    <a:lstStyle/>
                    <a:p>
                      <a:pPr algn="ctr" fontAlgn="b"/>
                      <a:r>
                        <a:rPr lang="en-GB" sz="1100" b="0" i="0" u="none" strike="noStrike">
                          <a:solidFill>
                            <a:srgbClr val="000000"/>
                          </a:solidFill>
                          <a:effectLst/>
                          <a:latin typeface="+mn-lt"/>
                        </a:rPr>
                        <a:t>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My provider takes my loyalty into account when calculating renewal quotes after I have claimed</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7.81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2.07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13.55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432000">
                <a:tc>
                  <a:txBody>
                    <a:bodyPr/>
                    <a:lstStyle/>
                    <a:p>
                      <a:pPr algn="ctr" fontAlgn="b"/>
                      <a:r>
                        <a:rPr lang="en-GB" sz="1100" b="0" i="0" u="none" strike="noStrike">
                          <a:solidFill>
                            <a:srgbClr val="000000"/>
                          </a:solidFill>
                          <a:effectLst/>
                          <a:latin typeface="+mn-lt"/>
                        </a:rPr>
                        <a:t>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My premium doesn't increase because I'm not a new customer anymore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7.99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2.47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13.51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432000">
                <a:tc>
                  <a:txBody>
                    <a:bodyPr/>
                    <a:lstStyle/>
                    <a:p>
                      <a:pPr algn="ctr" fontAlgn="b"/>
                      <a:r>
                        <a:rPr lang="en-GB" sz="1100" b="0" i="0" u="none" strike="noStrike">
                          <a:solidFill>
                            <a:srgbClr val="000000"/>
                          </a:solidFill>
                          <a:effectLst/>
                          <a:latin typeface="+mn-lt"/>
                        </a:rPr>
                        <a:t>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My insurer provides additional benefits for renewing (e.g. enhanced cover)</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7.19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1.87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12.52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432000">
                <a:tc>
                  <a:txBody>
                    <a:bodyPr/>
                    <a:lstStyle/>
                    <a:p>
                      <a:pPr algn="ctr" fontAlgn="b"/>
                      <a:r>
                        <a:rPr lang="en-GB" sz="1100" b="0" i="0" u="none" strike="noStrike">
                          <a:solidFill>
                            <a:srgbClr val="000000"/>
                          </a:solidFill>
                          <a:effectLst/>
                          <a:latin typeface="+mn-lt"/>
                        </a:rPr>
                        <a:t>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My insurer provided effective assistance/ advice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9.57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6.82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12.31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432000">
                <a:tc>
                  <a:txBody>
                    <a:bodyPr/>
                    <a:lstStyle/>
                    <a:p>
                      <a:pPr algn="ctr" fontAlgn="b"/>
                      <a:r>
                        <a:rPr lang="en-GB" sz="1100" b="0" i="0" u="none" strike="noStrike">
                          <a:solidFill>
                            <a:srgbClr val="000000"/>
                          </a:solidFill>
                          <a:effectLst/>
                          <a:latin typeface="+mn-lt"/>
                        </a:rPr>
                        <a:t>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I knew what I need to do to make a claim</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9.57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7.83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11.30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432000">
                <a:tc>
                  <a:txBody>
                    <a:bodyPr/>
                    <a:lstStyle/>
                    <a:p>
                      <a:pPr algn="ctr" fontAlgn="b"/>
                      <a:r>
                        <a:rPr lang="en-GB" sz="1100" b="0" i="0" u="none" strike="noStrike">
                          <a:solidFill>
                            <a:srgbClr val="000000"/>
                          </a:solidFill>
                          <a:effectLst/>
                          <a:latin typeface="+mn-lt"/>
                        </a:rPr>
                        <a:t>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My insurer told me what I would have paid if I wasn't a new customer</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5.93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0.56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11.29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432000">
                <a:tc>
                  <a:txBody>
                    <a:bodyPr/>
                    <a:lstStyle/>
                    <a:p>
                      <a:pPr algn="ctr" fontAlgn="b"/>
                      <a:r>
                        <a:rPr lang="en-GB" sz="1100" b="0" i="0" u="none" strike="noStrike">
                          <a:solidFill>
                            <a:srgbClr val="000000"/>
                          </a:solidFill>
                          <a:effectLst/>
                          <a:latin typeface="+mn-lt"/>
                        </a:rPr>
                        <a:t>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My insurer handled my complaint professionally and fairly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8.66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6.03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11.29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432000">
                <a:tc>
                  <a:txBody>
                    <a:bodyPr/>
                    <a:lstStyle/>
                    <a:p>
                      <a:pPr algn="ctr" fontAlgn="b"/>
                      <a:r>
                        <a:rPr lang="en-GB" sz="1100" b="0" i="0" u="none" strike="noStrike">
                          <a:solidFill>
                            <a:srgbClr val="000000"/>
                          </a:solidFill>
                          <a:effectLst/>
                          <a:latin typeface="+mn-lt"/>
                        </a:rPr>
                        <a:t>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My insurance provider matched a cheaper price from a competitors quote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7.37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3.83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10.91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r h="432000">
                <a:tc>
                  <a:txBody>
                    <a:bodyPr/>
                    <a:lstStyle/>
                    <a:p>
                      <a:pPr algn="ctr" fontAlgn="b"/>
                      <a:r>
                        <a:rPr lang="en-GB" sz="1100" b="0" i="0" u="none" strike="noStrike">
                          <a:solidFill>
                            <a:srgbClr val="000000"/>
                          </a:solidFill>
                          <a:effectLst/>
                          <a:latin typeface="+mn-lt"/>
                        </a:rPr>
                        <a:t>10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My insurer assessed my risk individually, rather than using generic assumptions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7.65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4.55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10.76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0"/>
                  </a:ext>
                </a:extLst>
              </a:tr>
            </a:tbl>
          </a:graphicData>
        </a:graphic>
      </p:graphicFrame>
      <p:sp>
        <p:nvSpPr>
          <p:cNvPr id="2" name="Google Shape;281;p26">
            <a:extLst>
              <a:ext uri="{FF2B5EF4-FFF2-40B4-BE49-F238E27FC236}">
                <a16:creationId xmlns:a16="http://schemas.microsoft.com/office/drawing/2014/main" id="{15F8004B-5166-8A24-B46E-9A80E1B7248D}"/>
              </a:ext>
            </a:extLst>
          </p:cNvPr>
          <p:cNvSpPr txBox="1"/>
          <p:nvPr/>
        </p:nvSpPr>
        <p:spPr>
          <a:xfrm>
            <a:off x="0" y="6527166"/>
            <a:ext cx="10126232" cy="330834"/>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800" b="0" i="0" u="none" strike="noStrike" kern="0" cap="none" spc="0" normalizeH="0" baseline="0" noProof="0" dirty="0">
                <a:ln>
                  <a:noFill/>
                </a:ln>
                <a:solidFill>
                  <a:srgbClr val="000000"/>
                </a:solidFill>
                <a:effectLst/>
                <a:uLnTx/>
                <a:uFillTx/>
                <a:latin typeface="Arial" panose="020B0604020202020204" pitchFamily="34" charset="0"/>
                <a:ea typeface="Corbel"/>
                <a:cs typeface="Arial" panose="020B0604020202020204" pitchFamily="34" charset="0"/>
                <a:sym typeface="Corbel"/>
              </a:rPr>
              <a:t>Base: Sept 2023 &amp; March 2024 data. Price comparison site n=388/24*  *Low sample, just shown for completeness</a:t>
            </a:r>
            <a:endParaRPr kumimoji="0" lang="en-GB" sz="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endParaRPr>
          </a:p>
        </p:txBody>
      </p:sp>
    </p:spTree>
    <p:extLst>
      <p:ext uri="{BB962C8B-B14F-4D97-AF65-F5344CB8AC3E}">
        <p14:creationId xmlns:p14="http://schemas.microsoft.com/office/powerpoint/2010/main" val="28765046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3" name="TextBox 2"/>
          <p:cNvSpPr txBox="1"/>
          <p:nvPr/>
        </p:nvSpPr>
        <p:spPr>
          <a:xfrm>
            <a:off x="422143" y="289187"/>
            <a:ext cx="1122799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000" b="1" i="0" u="none" strike="noStrike" kern="0" cap="none" spc="0" normalizeH="0" baseline="0" noProof="0" dirty="0">
                <a:ln>
                  <a:noFill/>
                </a:ln>
                <a:solidFill>
                  <a:srgbClr val="008265"/>
                </a:solidFill>
                <a:effectLst/>
                <a:uLnTx/>
                <a:uFillTx/>
                <a:latin typeface="Rockwell" panose="02060603020205020403" pitchFamily="18" charset="0"/>
                <a:cs typeface="Calibri Light" panose="020F0302020204030204" pitchFamily="34" charset="0"/>
                <a:sym typeface="Arial"/>
              </a:rPr>
              <a:t>Top 10 opportunities for Insurance Brokers to increase trust</a:t>
            </a:r>
          </a:p>
        </p:txBody>
      </p:sp>
      <p:graphicFrame>
        <p:nvGraphicFramePr>
          <p:cNvPr id="4" name="Table 3"/>
          <p:cNvGraphicFramePr>
            <a:graphicFrameLocks noGrp="1"/>
          </p:cNvGraphicFramePr>
          <p:nvPr>
            <p:extLst>
              <p:ext uri="{D42A27DB-BD31-4B8C-83A1-F6EECF244321}">
                <p14:modId xmlns:p14="http://schemas.microsoft.com/office/powerpoint/2010/main" val="3027199610"/>
              </p:ext>
            </p:extLst>
          </p:nvPr>
        </p:nvGraphicFramePr>
        <p:xfrm>
          <a:off x="1941165" y="947506"/>
          <a:ext cx="8309671" cy="4797150"/>
        </p:xfrm>
        <a:graphic>
          <a:graphicData uri="http://schemas.openxmlformats.org/drawingml/2006/table">
            <a:tbl>
              <a:tblPr firstRow="1" bandRow="1">
                <a:tableStyleId>{6E62EB93-AAC6-4EBA-99E5-D1D4B1179FDE}</a:tableStyleId>
              </a:tblPr>
              <a:tblGrid>
                <a:gridCol w="597086">
                  <a:extLst>
                    <a:ext uri="{9D8B030D-6E8A-4147-A177-3AD203B41FA5}">
                      <a16:colId xmlns:a16="http://schemas.microsoft.com/office/drawing/2014/main" val="20000"/>
                    </a:ext>
                  </a:extLst>
                </a:gridCol>
                <a:gridCol w="989184">
                  <a:extLst>
                    <a:ext uri="{9D8B030D-6E8A-4147-A177-3AD203B41FA5}">
                      <a16:colId xmlns:a16="http://schemas.microsoft.com/office/drawing/2014/main" val="20001"/>
                    </a:ext>
                  </a:extLst>
                </a:gridCol>
                <a:gridCol w="2568566">
                  <a:extLst>
                    <a:ext uri="{9D8B030D-6E8A-4147-A177-3AD203B41FA5}">
                      <a16:colId xmlns:a16="http://schemas.microsoft.com/office/drawing/2014/main" val="20002"/>
                    </a:ext>
                  </a:extLst>
                </a:gridCol>
                <a:gridCol w="1384945">
                  <a:extLst>
                    <a:ext uri="{9D8B030D-6E8A-4147-A177-3AD203B41FA5}">
                      <a16:colId xmlns:a16="http://schemas.microsoft.com/office/drawing/2014/main" val="20003"/>
                    </a:ext>
                  </a:extLst>
                </a:gridCol>
                <a:gridCol w="1384945">
                  <a:extLst>
                    <a:ext uri="{9D8B030D-6E8A-4147-A177-3AD203B41FA5}">
                      <a16:colId xmlns:a16="http://schemas.microsoft.com/office/drawing/2014/main" val="20004"/>
                    </a:ext>
                  </a:extLst>
                </a:gridCol>
                <a:gridCol w="1384945">
                  <a:extLst>
                    <a:ext uri="{9D8B030D-6E8A-4147-A177-3AD203B41FA5}">
                      <a16:colId xmlns:a16="http://schemas.microsoft.com/office/drawing/2014/main" val="20005"/>
                    </a:ext>
                  </a:extLst>
                </a:gridCol>
              </a:tblGrid>
              <a:tr h="396705">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Statement</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432000">
                <a:tc>
                  <a:txBody>
                    <a:bodyPr/>
                    <a:lstStyle/>
                    <a:p>
                      <a:pPr algn="ctr" fontAlgn="b"/>
                      <a:r>
                        <a:rPr lang="en-GB" sz="1100" b="0" i="0" u="none" strike="noStrike">
                          <a:solidFill>
                            <a:srgbClr val="000000"/>
                          </a:solidFill>
                          <a:effectLst/>
                          <a:latin typeface="+mn-lt"/>
                        </a:rPr>
                        <a:t>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I am offered immediate assistance and advice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9.33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8.44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10.22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432000">
                <a:tc>
                  <a:txBody>
                    <a:bodyPr/>
                    <a:lstStyle/>
                    <a:p>
                      <a:pPr algn="ctr" fontAlgn="b"/>
                      <a:r>
                        <a:rPr lang="en-GB" sz="1100" b="0" i="0" u="none" strike="noStrike">
                          <a:solidFill>
                            <a:srgbClr val="000000"/>
                          </a:solidFill>
                          <a:effectLst/>
                          <a:latin typeface="+mn-lt"/>
                        </a:rPr>
                        <a:t>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I know what the policy covers and excludes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8.92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7.80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10.05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432000">
                <a:tc>
                  <a:txBody>
                    <a:bodyPr/>
                    <a:lstStyle/>
                    <a:p>
                      <a:pPr algn="ctr" fontAlgn="b"/>
                      <a:r>
                        <a:rPr lang="en-GB" sz="1100" b="0" i="0" u="none" strike="noStrike">
                          <a:solidFill>
                            <a:srgbClr val="000000"/>
                          </a:solidFill>
                          <a:effectLst/>
                          <a:latin typeface="+mn-lt"/>
                        </a:rPr>
                        <a:t>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The policy was explained clearly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8.82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7.96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9.68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432000">
                <a:tc>
                  <a:txBody>
                    <a:bodyPr/>
                    <a:lstStyle/>
                    <a:p>
                      <a:pPr algn="ctr" fontAlgn="b"/>
                      <a:r>
                        <a:rPr lang="en-GB" sz="1100" b="0" i="0" u="none" strike="noStrike">
                          <a:solidFill>
                            <a:srgbClr val="000000"/>
                          </a:solidFill>
                          <a:effectLst/>
                          <a:latin typeface="+mn-lt"/>
                        </a:rPr>
                        <a:t>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My insurance company did not try to avoid paying out</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9.11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8.86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9.36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432000">
                <a:tc>
                  <a:txBody>
                    <a:bodyPr/>
                    <a:lstStyle/>
                    <a:p>
                      <a:pPr algn="ctr" fontAlgn="b"/>
                      <a:r>
                        <a:rPr lang="en-GB" sz="1100" b="0" i="0" u="none" strike="noStrike">
                          <a:solidFill>
                            <a:srgbClr val="000000"/>
                          </a:solidFill>
                          <a:effectLst/>
                          <a:latin typeface="+mn-lt"/>
                        </a:rPr>
                        <a:t>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My insurer assessed my risk individually, rather than using generic assumptions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8.39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7.50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9.27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432000">
                <a:tc>
                  <a:txBody>
                    <a:bodyPr/>
                    <a:lstStyle/>
                    <a:p>
                      <a:pPr algn="ctr" fontAlgn="b"/>
                      <a:r>
                        <a:rPr lang="en-GB" sz="1100" b="0" i="0" u="none" strike="noStrike">
                          <a:solidFill>
                            <a:srgbClr val="000000"/>
                          </a:solidFill>
                          <a:effectLst/>
                          <a:latin typeface="+mn-lt"/>
                        </a:rPr>
                        <a:t>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My insurer told me what I would have paid if I wasn't a new customer</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6.99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4.73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9.25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432000">
                <a:tc>
                  <a:txBody>
                    <a:bodyPr/>
                    <a:lstStyle/>
                    <a:p>
                      <a:pPr algn="ctr" fontAlgn="b"/>
                      <a:r>
                        <a:rPr lang="en-GB" sz="1100" b="0" i="0" u="none" strike="noStrike">
                          <a:solidFill>
                            <a:srgbClr val="000000"/>
                          </a:solidFill>
                          <a:effectLst/>
                          <a:latin typeface="+mn-lt"/>
                        </a:rPr>
                        <a:t>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I got a discount for staying with the same company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7.63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6.07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9.20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432000">
                <a:tc>
                  <a:txBody>
                    <a:bodyPr/>
                    <a:lstStyle/>
                    <a:p>
                      <a:pPr algn="ctr" fontAlgn="b"/>
                      <a:r>
                        <a:rPr lang="en-GB" sz="1100" b="0" i="0" u="none" strike="noStrike">
                          <a:solidFill>
                            <a:srgbClr val="000000"/>
                          </a:solidFill>
                          <a:effectLst/>
                          <a:latin typeface="+mn-lt"/>
                        </a:rPr>
                        <a:t>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Repairs or replacement items were completed/ delivered at a time that suited me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8.89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8.60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9.17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432000">
                <a:tc>
                  <a:txBody>
                    <a:bodyPr/>
                    <a:lstStyle/>
                    <a:p>
                      <a:pPr algn="ctr" fontAlgn="b"/>
                      <a:r>
                        <a:rPr lang="en-GB" sz="1100" b="0" i="0" u="none" strike="noStrike">
                          <a:solidFill>
                            <a:srgbClr val="000000"/>
                          </a:solidFill>
                          <a:effectLst/>
                          <a:latin typeface="+mn-lt"/>
                        </a:rPr>
                        <a:t>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I know the company pays out quickly and worries about paperwork later</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8.17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7.17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9.17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r h="432000">
                <a:tc>
                  <a:txBody>
                    <a:bodyPr/>
                    <a:lstStyle/>
                    <a:p>
                      <a:pPr algn="ctr" fontAlgn="b"/>
                      <a:r>
                        <a:rPr lang="en-GB" sz="1100" b="0" i="0" u="none" strike="noStrike">
                          <a:solidFill>
                            <a:srgbClr val="000000"/>
                          </a:solidFill>
                          <a:effectLst/>
                          <a:latin typeface="+mn-lt"/>
                        </a:rPr>
                        <a:t>10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My provider makes it easy to compare to policies from other providers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7.63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6.30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8.96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0"/>
                  </a:ext>
                </a:extLst>
              </a:tr>
            </a:tbl>
          </a:graphicData>
        </a:graphic>
      </p:graphicFrame>
      <p:sp>
        <p:nvSpPr>
          <p:cNvPr id="2" name="Google Shape;281;p26">
            <a:extLst>
              <a:ext uri="{FF2B5EF4-FFF2-40B4-BE49-F238E27FC236}">
                <a16:creationId xmlns:a16="http://schemas.microsoft.com/office/drawing/2014/main" id="{15F8004B-5166-8A24-B46E-9A80E1B7248D}"/>
              </a:ext>
            </a:extLst>
          </p:cNvPr>
          <p:cNvSpPr txBox="1"/>
          <p:nvPr/>
        </p:nvSpPr>
        <p:spPr>
          <a:xfrm>
            <a:off x="0" y="6527166"/>
            <a:ext cx="10126232" cy="330834"/>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800" b="0" i="0" u="none" strike="noStrike" kern="0" cap="none" spc="0" normalizeH="0" baseline="0" noProof="0" dirty="0">
                <a:ln>
                  <a:noFill/>
                </a:ln>
                <a:solidFill>
                  <a:srgbClr val="000000"/>
                </a:solidFill>
                <a:effectLst/>
                <a:uLnTx/>
                <a:uFillTx/>
                <a:latin typeface="Arial" panose="020B0604020202020204" pitchFamily="34" charset="0"/>
                <a:ea typeface="Corbel"/>
                <a:cs typeface="Arial" panose="020B0604020202020204" pitchFamily="34" charset="0"/>
                <a:sym typeface="Corbel"/>
              </a:rPr>
              <a:t>Base: Sept 2023 &amp; March 2024 data. Insurance Broker n= 93/47</a:t>
            </a:r>
            <a:endParaRPr kumimoji="0" lang="en-GB" sz="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endParaRPr>
          </a:p>
        </p:txBody>
      </p:sp>
    </p:spTree>
    <p:extLst>
      <p:ext uri="{BB962C8B-B14F-4D97-AF65-F5344CB8AC3E}">
        <p14:creationId xmlns:p14="http://schemas.microsoft.com/office/powerpoint/2010/main" val="16559809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3" name="TextBox 2"/>
          <p:cNvSpPr txBox="1"/>
          <p:nvPr/>
        </p:nvSpPr>
        <p:spPr>
          <a:xfrm>
            <a:off x="422143" y="289187"/>
            <a:ext cx="1122799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000" b="1" i="0" u="none" strike="noStrike" kern="0" cap="none" spc="0" normalizeH="0" baseline="0" noProof="0" dirty="0">
                <a:ln>
                  <a:noFill/>
                </a:ln>
                <a:solidFill>
                  <a:srgbClr val="008265"/>
                </a:solidFill>
                <a:effectLst/>
                <a:uLnTx/>
                <a:uFillTx/>
                <a:latin typeface="Rockwell" panose="02060603020205020403" pitchFamily="18" charset="0"/>
                <a:cs typeface="Calibri Light" panose="020F0302020204030204" pitchFamily="34" charset="0"/>
                <a:sym typeface="Arial"/>
              </a:rPr>
              <a:t>Top 10 opportunities for Banks and Building Societies to increase trust when providing insurance</a:t>
            </a:r>
          </a:p>
        </p:txBody>
      </p:sp>
      <p:graphicFrame>
        <p:nvGraphicFramePr>
          <p:cNvPr id="4" name="Table 3"/>
          <p:cNvGraphicFramePr>
            <a:graphicFrameLocks noGrp="1"/>
          </p:cNvGraphicFramePr>
          <p:nvPr>
            <p:extLst>
              <p:ext uri="{D42A27DB-BD31-4B8C-83A1-F6EECF244321}">
                <p14:modId xmlns:p14="http://schemas.microsoft.com/office/powerpoint/2010/main" val="2587364026"/>
              </p:ext>
            </p:extLst>
          </p:nvPr>
        </p:nvGraphicFramePr>
        <p:xfrm>
          <a:off x="1941165" y="947506"/>
          <a:ext cx="8309671" cy="4797150"/>
        </p:xfrm>
        <a:graphic>
          <a:graphicData uri="http://schemas.openxmlformats.org/drawingml/2006/table">
            <a:tbl>
              <a:tblPr firstRow="1" bandRow="1">
                <a:tableStyleId>{6E62EB93-AAC6-4EBA-99E5-D1D4B1179FDE}</a:tableStyleId>
              </a:tblPr>
              <a:tblGrid>
                <a:gridCol w="597086">
                  <a:extLst>
                    <a:ext uri="{9D8B030D-6E8A-4147-A177-3AD203B41FA5}">
                      <a16:colId xmlns:a16="http://schemas.microsoft.com/office/drawing/2014/main" val="20000"/>
                    </a:ext>
                  </a:extLst>
                </a:gridCol>
                <a:gridCol w="989184">
                  <a:extLst>
                    <a:ext uri="{9D8B030D-6E8A-4147-A177-3AD203B41FA5}">
                      <a16:colId xmlns:a16="http://schemas.microsoft.com/office/drawing/2014/main" val="20001"/>
                    </a:ext>
                  </a:extLst>
                </a:gridCol>
                <a:gridCol w="2568566">
                  <a:extLst>
                    <a:ext uri="{9D8B030D-6E8A-4147-A177-3AD203B41FA5}">
                      <a16:colId xmlns:a16="http://schemas.microsoft.com/office/drawing/2014/main" val="20002"/>
                    </a:ext>
                  </a:extLst>
                </a:gridCol>
                <a:gridCol w="1384945">
                  <a:extLst>
                    <a:ext uri="{9D8B030D-6E8A-4147-A177-3AD203B41FA5}">
                      <a16:colId xmlns:a16="http://schemas.microsoft.com/office/drawing/2014/main" val="20003"/>
                    </a:ext>
                  </a:extLst>
                </a:gridCol>
                <a:gridCol w="1384945">
                  <a:extLst>
                    <a:ext uri="{9D8B030D-6E8A-4147-A177-3AD203B41FA5}">
                      <a16:colId xmlns:a16="http://schemas.microsoft.com/office/drawing/2014/main" val="20004"/>
                    </a:ext>
                  </a:extLst>
                </a:gridCol>
                <a:gridCol w="1384945">
                  <a:extLst>
                    <a:ext uri="{9D8B030D-6E8A-4147-A177-3AD203B41FA5}">
                      <a16:colId xmlns:a16="http://schemas.microsoft.com/office/drawing/2014/main" val="20005"/>
                    </a:ext>
                  </a:extLst>
                </a:gridCol>
              </a:tblGrid>
              <a:tr h="396705">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Statement</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432000">
                <a:tc>
                  <a:txBody>
                    <a:bodyPr/>
                    <a:lstStyle/>
                    <a:p>
                      <a:pPr algn="ctr" fontAlgn="b"/>
                      <a:r>
                        <a:rPr lang="en-GB" sz="1100" b="0" i="0" u="none" strike="noStrike">
                          <a:solidFill>
                            <a:srgbClr val="000000"/>
                          </a:solidFill>
                          <a:effectLst/>
                          <a:latin typeface="+mn-lt"/>
                        </a:rPr>
                        <a:t>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I got a discount for staying with the same company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8.12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3.38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12.86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432000">
                <a:tc>
                  <a:txBody>
                    <a:bodyPr/>
                    <a:lstStyle/>
                    <a:p>
                      <a:pPr algn="ctr" fontAlgn="b"/>
                      <a:r>
                        <a:rPr lang="en-GB" sz="1100" b="0" i="0" u="none" strike="noStrike">
                          <a:solidFill>
                            <a:srgbClr val="000000"/>
                          </a:solidFill>
                          <a:effectLst/>
                          <a:latin typeface="+mn-lt"/>
                        </a:rPr>
                        <a:t>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My provider takes my loyalty into account when calculating renewal quotes after I have claimed</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7.41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3.42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11.40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432000">
                <a:tc>
                  <a:txBody>
                    <a:bodyPr/>
                    <a:lstStyle/>
                    <a:p>
                      <a:pPr algn="ctr" fontAlgn="b"/>
                      <a:r>
                        <a:rPr lang="en-GB" sz="1100" b="0" i="0" u="none" strike="noStrike">
                          <a:solidFill>
                            <a:srgbClr val="000000"/>
                          </a:solidFill>
                          <a:effectLst/>
                          <a:latin typeface="+mn-lt"/>
                        </a:rPr>
                        <a:t>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I was not asked needless questions about my claim</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8.82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6.25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11.40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432000">
                <a:tc>
                  <a:txBody>
                    <a:bodyPr/>
                    <a:lstStyle/>
                    <a:p>
                      <a:pPr algn="ctr" fontAlgn="b"/>
                      <a:r>
                        <a:rPr lang="en-GB" sz="1100" b="0" i="0" u="none" strike="noStrike">
                          <a:solidFill>
                            <a:srgbClr val="000000"/>
                          </a:solidFill>
                          <a:effectLst/>
                          <a:latin typeface="+mn-lt"/>
                        </a:rPr>
                        <a:t>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My premium doesn't increase because I'm not a new customer anymore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7.53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3.75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11.31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432000">
                <a:tc>
                  <a:txBody>
                    <a:bodyPr/>
                    <a:lstStyle/>
                    <a:p>
                      <a:pPr algn="ctr" fontAlgn="b"/>
                      <a:r>
                        <a:rPr lang="en-GB" sz="1100" b="0" i="0" u="none" strike="noStrike">
                          <a:solidFill>
                            <a:srgbClr val="000000"/>
                          </a:solidFill>
                          <a:effectLst/>
                          <a:latin typeface="+mn-lt"/>
                        </a:rPr>
                        <a:t>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I knew what I need to do to make a claim</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8.24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5.29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11.18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432000">
                <a:tc>
                  <a:txBody>
                    <a:bodyPr/>
                    <a:lstStyle/>
                    <a:p>
                      <a:pPr algn="ctr" fontAlgn="b"/>
                      <a:r>
                        <a:rPr lang="en-GB" sz="1100" b="0" i="0" u="none" strike="noStrike">
                          <a:solidFill>
                            <a:srgbClr val="000000"/>
                          </a:solidFill>
                          <a:effectLst/>
                          <a:latin typeface="+mn-lt"/>
                        </a:rPr>
                        <a:t>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The people you dealt with showed compassion</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7.65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4.12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11.18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432000">
                <a:tc>
                  <a:txBody>
                    <a:bodyPr/>
                    <a:lstStyle/>
                    <a:p>
                      <a:pPr algn="ctr" fontAlgn="b"/>
                      <a:r>
                        <a:rPr lang="en-GB" sz="1100" b="0" i="0" u="none" strike="noStrike">
                          <a:solidFill>
                            <a:srgbClr val="000000"/>
                          </a:solidFill>
                          <a:effectLst/>
                          <a:latin typeface="+mn-lt"/>
                        </a:rPr>
                        <a:t>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My insurer assessed my risk individually, rather than using generic assumptions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7.65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4.34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10.96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432000">
                <a:tc>
                  <a:txBody>
                    <a:bodyPr/>
                    <a:lstStyle/>
                    <a:p>
                      <a:pPr algn="ctr" fontAlgn="b"/>
                      <a:r>
                        <a:rPr lang="en-GB" sz="1100" b="0" i="0" u="none" strike="noStrike">
                          <a:solidFill>
                            <a:srgbClr val="000000"/>
                          </a:solidFill>
                          <a:effectLst/>
                          <a:latin typeface="+mn-lt"/>
                        </a:rPr>
                        <a:t>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My insurer provides additional benefits for renewing (e.g. enhanced cover)</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6.82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2.72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10.93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432000">
                <a:tc>
                  <a:txBody>
                    <a:bodyPr/>
                    <a:lstStyle/>
                    <a:p>
                      <a:pPr algn="ctr" fontAlgn="b"/>
                      <a:r>
                        <a:rPr lang="en-GB" sz="1100" b="0" i="0" u="none" strike="noStrike">
                          <a:solidFill>
                            <a:srgbClr val="000000"/>
                          </a:solidFill>
                          <a:effectLst/>
                          <a:latin typeface="+mn-lt"/>
                        </a:rPr>
                        <a:t>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My insurer told me what I would have paid if I wasn't a new customer</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6.12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1.52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10.72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r h="432000">
                <a:tc>
                  <a:txBody>
                    <a:bodyPr/>
                    <a:lstStyle/>
                    <a:p>
                      <a:pPr algn="ctr" fontAlgn="b"/>
                      <a:r>
                        <a:rPr lang="en-GB" sz="1100" b="0" i="0" u="none" strike="noStrike">
                          <a:solidFill>
                            <a:srgbClr val="000000"/>
                          </a:solidFill>
                          <a:effectLst/>
                          <a:latin typeface="+mn-lt"/>
                        </a:rPr>
                        <a:t>10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I did not have to prove that my claim was genuine with lots of receipts or pictures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7.65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4.71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10.59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0"/>
                  </a:ext>
                </a:extLst>
              </a:tr>
            </a:tbl>
          </a:graphicData>
        </a:graphic>
      </p:graphicFrame>
      <p:sp>
        <p:nvSpPr>
          <p:cNvPr id="2" name="Google Shape;281;p26">
            <a:extLst>
              <a:ext uri="{FF2B5EF4-FFF2-40B4-BE49-F238E27FC236}">
                <a16:creationId xmlns:a16="http://schemas.microsoft.com/office/drawing/2014/main" id="{15F8004B-5166-8A24-B46E-9A80E1B7248D}"/>
              </a:ext>
            </a:extLst>
          </p:cNvPr>
          <p:cNvSpPr txBox="1"/>
          <p:nvPr/>
        </p:nvSpPr>
        <p:spPr>
          <a:xfrm>
            <a:off x="0" y="6527166"/>
            <a:ext cx="10126232" cy="330834"/>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800" b="0" i="0" u="none" strike="noStrike" kern="0" cap="none" spc="0" normalizeH="0" baseline="0" noProof="0" dirty="0">
                <a:ln>
                  <a:noFill/>
                </a:ln>
                <a:solidFill>
                  <a:srgbClr val="000000"/>
                </a:solidFill>
                <a:effectLst/>
                <a:uLnTx/>
                <a:uFillTx/>
                <a:latin typeface="Arial" panose="020B0604020202020204" pitchFamily="34" charset="0"/>
                <a:ea typeface="Corbel"/>
                <a:cs typeface="Arial" panose="020B0604020202020204" pitchFamily="34" charset="0"/>
                <a:sym typeface="Corbel"/>
              </a:rPr>
              <a:t>Base: Sept 2023 &amp; March 2024 data. Bank or Building Society n= 85/19*   *Low sample, just shown for completeness</a:t>
            </a:r>
            <a:endParaRPr kumimoji="0" lang="en-GB" sz="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endParaRPr>
          </a:p>
        </p:txBody>
      </p:sp>
    </p:spTree>
    <p:extLst>
      <p:ext uri="{BB962C8B-B14F-4D97-AF65-F5344CB8AC3E}">
        <p14:creationId xmlns:p14="http://schemas.microsoft.com/office/powerpoint/2010/main" val="20081226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67">
          <a:extLst>
            <a:ext uri="{FF2B5EF4-FFF2-40B4-BE49-F238E27FC236}">
              <a16:creationId xmlns:a16="http://schemas.microsoft.com/office/drawing/2014/main" id="{A5F6B125-97C8-FC4E-453E-8A54510C86C5}"/>
            </a:ext>
          </a:extLst>
        </p:cNvPr>
        <p:cNvGrpSpPr/>
        <p:nvPr/>
      </p:nvGrpSpPr>
      <p:grpSpPr>
        <a:xfrm>
          <a:off x="0" y="0"/>
          <a:ext cx="0" cy="0"/>
          <a:chOff x="0" y="0"/>
          <a:chExt cx="0" cy="0"/>
        </a:xfrm>
      </p:grpSpPr>
      <p:sp>
        <p:nvSpPr>
          <p:cNvPr id="569" name="Google Shape;569;p53">
            <a:extLst>
              <a:ext uri="{FF2B5EF4-FFF2-40B4-BE49-F238E27FC236}">
                <a16:creationId xmlns:a16="http://schemas.microsoft.com/office/drawing/2014/main" id="{5B87E6DE-9B68-FB3D-F8D8-604D7D5A7F9F}"/>
              </a:ext>
            </a:extLst>
          </p:cNvPr>
          <p:cNvSpPr/>
          <p:nvPr/>
        </p:nvSpPr>
        <p:spPr>
          <a:xfrm>
            <a:off x="1463002" y="2127562"/>
            <a:ext cx="1825430" cy="793767"/>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 name="TextBox 2">
            <a:extLst>
              <a:ext uri="{FF2B5EF4-FFF2-40B4-BE49-F238E27FC236}">
                <a16:creationId xmlns:a16="http://schemas.microsoft.com/office/drawing/2014/main" id="{BA802D42-6D54-19ED-5866-1C27119F20C7}"/>
              </a:ext>
            </a:extLst>
          </p:cNvPr>
          <p:cNvSpPr txBox="1"/>
          <p:nvPr/>
        </p:nvSpPr>
        <p:spPr>
          <a:xfrm>
            <a:off x="422143" y="289187"/>
            <a:ext cx="11227990"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1" i="0" u="none" strike="noStrike" kern="0" cap="none" spc="0" normalizeH="0" baseline="0" noProof="0">
                <a:ln>
                  <a:noFill/>
                </a:ln>
                <a:solidFill>
                  <a:srgbClr val="008265"/>
                </a:solidFill>
                <a:effectLst/>
                <a:uLnTx/>
                <a:uFillTx/>
                <a:latin typeface="Calibri Light" panose="020F0302020204030204" pitchFamily="34" charset="0"/>
                <a:cs typeface="Calibri Light" panose="020F0302020204030204" pitchFamily="34" charset="0"/>
                <a:sym typeface="Arial"/>
              </a:rPr>
              <a:t>In comparison to 2018, Loyalty remains the number one consumer opportunity for the insurance industry, followed by Confidence and Ease themes.</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2400" b="0" i="0" u="none" strike="noStrike" kern="0" cap="none" spc="0" normalizeH="0" baseline="0" noProof="0">
              <a:ln>
                <a:noFill/>
              </a:ln>
              <a:solidFill>
                <a:srgbClr val="000000"/>
              </a:solidFill>
              <a:effectLst/>
              <a:uLnTx/>
              <a:uFillTx/>
              <a:latin typeface="Arial"/>
              <a:cs typeface="Arial"/>
              <a:sym typeface="Arial"/>
            </a:endParaRPr>
          </a:p>
        </p:txBody>
      </p:sp>
      <p:sp>
        <p:nvSpPr>
          <p:cNvPr id="2" name="Title 1">
            <a:extLst>
              <a:ext uri="{FF2B5EF4-FFF2-40B4-BE49-F238E27FC236}">
                <a16:creationId xmlns:a16="http://schemas.microsoft.com/office/drawing/2014/main" id="{0CDD5F33-B028-2292-0A65-EA8E3D9FE9E8}"/>
              </a:ext>
            </a:extLst>
          </p:cNvPr>
          <p:cNvSpPr>
            <a:spLocks noGrp="1"/>
          </p:cNvSpPr>
          <p:nvPr>
            <p:ph type="ctrTitle"/>
          </p:nvPr>
        </p:nvSpPr>
        <p:spPr>
          <a:xfrm>
            <a:off x="2116671" y="1559598"/>
            <a:ext cx="8825167" cy="1258964"/>
          </a:xfrm>
        </p:spPr>
        <p:txBody>
          <a:bodyPr/>
          <a:lstStyle/>
          <a:p>
            <a:r>
              <a:rPr lang="en-GB" sz="4000" b="1">
                <a:latin typeface="Rockwell" panose="02060603020205020403" pitchFamily="18" charset="0"/>
                <a:cs typeface="Calibri Light" panose="020F0302020204030204" pitchFamily="34" charset="0"/>
              </a:rPr>
              <a:t>Consumer Financial Well-Being </a:t>
            </a:r>
          </a:p>
        </p:txBody>
      </p:sp>
      <p:sp>
        <p:nvSpPr>
          <p:cNvPr id="4" name="Subtitle 3">
            <a:extLst>
              <a:ext uri="{FF2B5EF4-FFF2-40B4-BE49-F238E27FC236}">
                <a16:creationId xmlns:a16="http://schemas.microsoft.com/office/drawing/2014/main" id="{D7D5BEF5-4A3D-15F0-F6A7-4AF21037F24C}"/>
              </a:ext>
            </a:extLst>
          </p:cNvPr>
          <p:cNvSpPr>
            <a:spLocks noGrp="1"/>
          </p:cNvSpPr>
          <p:nvPr>
            <p:ph type="subTitle" idx="1"/>
          </p:nvPr>
        </p:nvSpPr>
        <p:spPr>
          <a:xfrm>
            <a:off x="1971815" y="2888644"/>
            <a:ext cx="6308564" cy="752677"/>
          </a:xfrm>
        </p:spPr>
        <p:txBody>
          <a:bodyPr/>
          <a:lstStyle/>
          <a:p>
            <a:r>
              <a:rPr lang="en-GB">
                <a:latin typeface="Rockwell" panose="02060603020205020403" pitchFamily="18" charset="0"/>
                <a:cs typeface="Calibri Light" panose="020F0302020204030204" pitchFamily="34" charset="0"/>
              </a:rPr>
              <a:t>September 2023 &amp; March 2024 Wave 13&amp;14 data</a:t>
            </a:r>
          </a:p>
        </p:txBody>
      </p:sp>
    </p:spTree>
    <p:extLst>
      <p:ext uri="{BB962C8B-B14F-4D97-AF65-F5344CB8AC3E}">
        <p14:creationId xmlns:p14="http://schemas.microsoft.com/office/powerpoint/2010/main" val="10121937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3" name="TextBox 2"/>
          <p:cNvSpPr txBox="1"/>
          <p:nvPr/>
        </p:nvSpPr>
        <p:spPr>
          <a:xfrm>
            <a:off x="75681" y="6467102"/>
            <a:ext cx="11227990"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9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“Please describe your current level of financial well-being?”  Wave 13 &amp; 14 (Sept 2023 &amp; March 2024) Very poor/ poor n=130, Average n=370, Good/ very good n=493</a:t>
            </a:r>
          </a:p>
        </p:txBody>
      </p:sp>
      <p:sp>
        <p:nvSpPr>
          <p:cNvPr id="16" name="TextBox 15">
            <a:extLst>
              <a:ext uri="{FF2B5EF4-FFF2-40B4-BE49-F238E27FC236}">
                <a16:creationId xmlns:a16="http://schemas.microsoft.com/office/drawing/2014/main" id="{FA2013AD-A650-1260-F468-D3C3BACAECAC}"/>
              </a:ext>
            </a:extLst>
          </p:cNvPr>
          <p:cNvSpPr txBox="1"/>
          <p:nvPr/>
        </p:nvSpPr>
        <p:spPr>
          <a:xfrm>
            <a:off x="2226129" y="5292030"/>
            <a:ext cx="4055103"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900" b="0" i="0" u="none" strike="noStrike" kern="0" cap="none" spc="0" normalizeH="0" baseline="0" noProof="0" dirty="0">
                <a:ln>
                  <a:noFill/>
                </a:ln>
                <a:solidFill>
                  <a:srgbClr val="000000"/>
                </a:solidFill>
                <a:effectLst/>
                <a:uLnTx/>
                <a:uFillTx/>
                <a:latin typeface="Arial"/>
                <a:cs typeface="Calibri Light" panose="020F0302020204030204" pitchFamily="34" charset="0"/>
                <a:sym typeface="Arial"/>
              </a:rPr>
              <a:t>Consumers Wave 13&amp;14 Overall: n=1,000</a:t>
            </a:r>
            <a:endParaRPr kumimoji="0" lang="en-GB" sz="900" b="0" i="0" u="none" strike="noStrike" kern="0" cap="none" spc="0" normalizeH="0" baseline="0" noProof="0" dirty="0">
              <a:ln>
                <a:noFill/>
              </a:ln>
              <a:solidFill>
                <a:srgbClr val="000000"/>
              </a:solidFill>
              <a:effectLst/>
              <a:uLnTx/>
              <a:uFillTx/>
              <a:latin typeface="Arial"/>
              <a:cs typeface="Arial"/>
              <a:sym typeface="Arial"/>
            </a:endParaRPr>
          </a:p>
        </p:txBody>
      </p:sp>
      <p:sp>
        <p:nvSpPr>
          <p:cNvPr id="21" name="TextBox 20">
            <a:extLst>
              <a:ext uri="{FF2B5EF4-FFF2-40B4-BE49-F238E27FC236}">
                <a16:creationId xmlns:a16="http://schemas.microsoft.com/office/drawing/2014/main" id="{A60F6C0F-9352-EA26-BCE3-3576EC36E2FE}"/>
              </a:ext>
            </a:extLst>
          </p:cNvPr>
          <p:cNvSpPr txBox="1"/>
          <p:nvPr/>
        </p:nvSpPr>
        <p:spPr>
          <a:xfrm>
            <a:off x="7430940" y="3764190"/>
            <a:ext cx="4055103"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900" b="0" i="0" u="none" strike="noStrike" kern="0" cap="none" spc="0" normalizeH="0" baseline="0" noProof="0" dirty="0">
                <a:ln>
                  <a:noFill/>
                </a:ln>
                <a:solidFill>
                  <a:srgbClr val="000000"/>
                </a:solidFill>
                <a:effectLst/>
                <a:uLnTx/>
                <a:uFillTx/>
                <a:latin typeface="Arial"/>
                <a:cs typeface="Calibri Light" panose="020F0302020204030204" pitchFamily="34" charset="0"/>
                <a:sym typeface="Arial"/>
              </a:rPr>
              <a:t>Consumers by gender. Male: 478, Female: 519</a:t>
            </a:r>
            <a:endParaRPr kumimoji="0" lang="en-GB" sz="900" b="0" i="0" u="none" strike="noStrike" kern="0" cap="none" spc="0" normalizeH="0" baseline="0" noProof="0" dirty="0">
              <a:ln>
                <a:noFill/>
              </a:ln>
              <a:solidFill>
                <a:srgbClr val="000000"/>
              </a:solidFill>
              <a:effectLst/>
              <a:uLnTx/>
              <a:uFillTx/>
              <a:latin typeface="Arial"/>
              <a:cs typeface="Arial"/>
              <a:sym typeface="Arial"/>
            </a:endParaRPr>
          </a:p>
        </p:txBody>
      </p:sp>
      <p:sp>
        <p:nvSpPr>
          <p:cNvPr id="25" name="TextBox 24">
            <a:extLst>
              <a:ext uri="{FF2B5EF4-FFF2-40B4-BE49-F238E27FC236}">
                <a16:creationId xmlns:a16="http://schemas.microsoft.com/office/drawing/2014/main" id="{64F73BD4-F404-0FBC-64E8-37B1E4D6F693}"/>
              </a:ext>
            </a:extLst>
          </p:cNvPr>
          <p:cNvSpPr txBox="1"/>
          <p:nvPr/>
        </p:nvSpPr>
        <p:spPr>
          <a:xfrm>
            <a:off x="7033970" y="6198789"/>
            <a:ext cx="3152731"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900" b="0" i="0" u="none" strike="noStrike" kern="0" cap="none" spc="0" normalizeH="0" baseline="0" noProof="0" dirty="0">
                <a:ln>
                  <a:noFill/>
                </a:ln>
                <a:solidFill>
                  <a:srgbClr val="000000"/>
                </a:solidFill>
                <a:effectLst/>
                <a:uLnTx/>
                <a:uFillTx/>
                <a:latin typeface="Arial"/>
                <a:cs typeface="Calibri Light" panose="020F0302020204030204" pitchFamily="34" charset="0"/>
                <a:sym typeface="Arial"/>
              </a:rPr>
              <a:t>Consumers claimed in the past year. Yes: 171, No: 829</a:t>
            </a:r>
            <a:endParaRPr kumimoji="0" lang="en-GB" sz="900" b="0" i="0" u="none" strike="noStrike" kern="0" cap="none" spc="0" normalizeH="0" baseline="0" noProof="0" dirty="0">
              <a:ln>
                <a:noFill/>
              </a:ln>
              <a:solidFill>
                <a:srgbClr val="000000"/>
              </a:solidFill>
              <a:effectLst/>
              <a:uLnTx/>
              <a:uFillTx/>
              <a:latin typeface="Arial"/>
              <a:cs typeface="Arial"/>
              <a:sym typeface="Arial"/>
            </a:endParaRPr>
          </a:p>
        </p:txBody>
      </p:sp>
      <p:sp>
        <p:nvSpPr>
          <p:cNvPr id="26" name="TextBox 25">
            <a:extLst>
              <a:ext uri="{FF2B5EF4-FFF2-40B4-BE49-F238E27FC236}">
                <a16:creationId xmlns:a16="http://schemas.microsoft.com/office/drawing/2014/main" id="{145C4DD6-1242-7A1F-0DF8-82E1B0BDC4EB}"/>
              </a:ext>
            </a:extLst>
          </p:cNvPr>
          <p:cNvSpPr txBox="1"/>
          <p:nvPr/>
        </p:nvSpPr>
        <p:spPr>
          <a:xfrm>
            <a:off x="161405" y="113899"/>
            <a:ext cx="11925819" cy="178510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2000" b="1" dirty="0">
                <a:solidFill>
                  <a:srgbClr val="008265"/>
                </a:solidFill>
                <a:latin typeface="Rockwell" panose="02060603020205020403" pitchFamily="18" charset="0"/>
                <a:cs typeface="Calibri Light" panose="020F0302020204030204" pitchFamily="34" charset="0"/>
              </a:rPr>
              <a:t>49</a:t>
            </a:r>
            <a:r>
              <a:rPr kumimoji="0" lang="en-GB" sz="2000" b="1" i="0" u="none" strike="noStrike" kern="0" cap="none" spc="0" normalizeH="0" baseline="0" noProof="0" dirty="0">
                <a:ln>
                  <a:noFill/>
                </a:ln>
                <a:solidFill>
                  <a:srgbClr val="008265"/>
                </a:solidFill>
                <a:effectLst/>
                <a:uLnTx/>
                <a:uFillTx/>
                <a:latin typeface="Rockwell" panose="02060603020205020403" pitchFamily="18" charset="0"/>
                <a:cs typeface="Calibri Light" panose="020F0302020204030204" pitchFamily="34" charset="0"/>
                <a:sym typeface="Arial"/>
              </a:rPr>
              <a:t>% of Consumers report having a good or very good level of financial well-being, 37% report it as average</a:t>
            </a:r>
          </a:p>
          <a:p>
            <a:pPr marL="285750" marR="0" lvl="0" indent="-285750" algn="l" defTabSz="914400" rtl="0" eaLnBrk="1" fontAlgn="auto" latinLnBrk="0" hangingPunct="1">
              <a:lnSpc>
                <a:spcPct val="100000"/>
              </a:lnSpc>
              <a:spcBef>
                <a:spcPts val="0"/>
              </a:spcBef>
              <a:spcAft>
                <a:spcPts val="0"/>
              </a:spcAft>
              <a:buClr>
                <a:srgbClr val="008265"/>
              </a:buClr>
              <a:buSzTx/>
              <a:buFont typeface="Arial" panose="020B0604020202020204" pitchFamily="34" charset="0"/>
              <a:buChar char="•"/>
              <a:tabLst/>
              <a:defRPr/>
            </a:pPr>
            <a:r>
              <a:rPr kumimoji="0" lang="en-GB" sz="1400" b="0" i="0" u="none" strike="noStrike" kern="0" cap="none" spc="0" normalizeH="0" baseline="0" noProof="0" dirty="0">
                <a:ln>
                  <a:noFill/>
                </a:ln>
                <a:solidFill>
                  <a:srgbClr val="008265"/>
                </a:solidFill>
                <a:effectLst/>
                <a:uLnTx/>
                <a:uFillTx/>
                <a:latin typeface="Arial" panose="020B0604020202020204" pitchFamily="34" charset="0"/>
                <a:cs typeface="Arial" panose="020B0604020202020204" pitchFamily="34" charset="0"/>
                <a:sym typeface="Arial"/>
              </a:rPr>
              <a:t>70% of Consumers who had made a claim in the last year report having a good or very good current level of financial well-being compared to 47% who had not made a claim</a:t>
            </a:r>
          </a:p>
          <a:p>
            <a:pPr marL="285750" marR="0" lvl="0" indent="-285750" algn="l" defTabSz="914400" rtl="0" eaLnBrk="1" fontAlgn="auto" latinLnBrk="0" hangingPunct="1">
              <a:lnSpc>
                <a:spcPct val="100000"/>
              </a:lnSpc>
              <a:spcBef>
                <a:spcPts val="0"/>
              </a:spcBef>
              <a:spcAft>
                <a:spcPts val="0"/>
              </a:spcAft>
              <a:buClr>
                <a:srgbClr val="008265"/>
              </a:buClr>
              <a:buSzTx/>
              <a:buFont typeface="Arial" panose="020B0604020202020204" pitchFamily="34" charset="0"/>
              <a:buChar char="•"/>
              <a:tabLst/>
              <a:defRPr/>
            </a:pPr>
            <a:r>
              <a:rPr kumimoji="0" lang="en-GB" sz="1400" b="0" i="0" u="none" strike="noStrike" kern="0" cap="none" spc="0" normalizeH="0" baseline="0" noProof="0" dirty="0">
                <a:ln>
                  <a:noFill/>
                </a:ln>
                <a:solidFill>
                  <a:srgbClr val="008265"/>
                </a:solidFill>
                <a:effectLst/>
                <a:uLnTx/>
                <a:uFillTx/>
                <a:latin typeface="Arial" panose="020B0604020202020204" pitchFamily="34" charset="0"/>
                <a:cs typeface="Arial" panose="020B0604020202020204" pitchFamily="34" charset="0"/>
                <a:sym typeface="Arial"/>
              </a:rPr>
              <a:t>Consumers who have not made an insurance claim in the past year are more likely to report that their level of financial well-being is average or very poor/ poor compared to those who have made a claim</a:t>
            </a:r>
          </a:p>
          <a:p>
            <a:pPr marL="285750" marR="0" lvl="0" indent="-285750" algn="l" defTabSz="914400" rtl="0" eaLnBrk="1" fontAlgn="auto" latinLnBrk="0" hangingPunct="1">
              <a:lnSpc>
                <a:spcPct val="100000"/>
              </a:lnSpc>
              <a:spcBef>
                <a:spcPts val="0"/>
              </a:spcBef>
              <a:spcAft>
                <a:spcPts val="0"/>
              </a:spcAft>
              <a:buClr>
                <a:srgbClr val="008265"/>
              </a:buClr>
              <a:buSzTx/>
              <a:buFont typeface="Arial" panose="020B0604020202020204" pitchFamily="34" charset="0"/>
              <a:buChar char="•"/>
              <a:tabLst/>
              <a:defRPr/>
            </a:pPr>
            <a:r>
              <a:rPr lang="en-GB" dirty="0">
                <a:solidFill>
                  <a:srgbClr val="008265"/>
                </a:solidFill>
                <a:latin typeface="Arial" panose="020B0604020202020204" pitchFamily="34" charset="0"/>
                <a:cs typeface="Arial" panose="020B0604020202020204" pitchFamily="34" charset="0"/>
              </a:rPr>
              <a:t>Females are more likely to rate their financial well-being as average or poor compared to males</a:t>
            </a:r>
            <a:endParaRPr kumimoji="0" lang="en-GB" sz="1400" b="0" i="0" u="none" strike="noStrike" kern="0" cap="none" spc="0" normalizeH="0" baseline="0" noProof="0" dirty="0">
              <a:ln>
                <a:noFill/>
              </a:ln>
              <a:solidFill>
                <a:srgbClr val="008265"/>
              </a:solidFill>
              <a:effectLst/>
              <a:uLnTx/>
              <a:uFillTx/>
              <a:latin typeface="Arial" panose="020B0604020202020204" pitchFamily="34" charset="0"/>
              <a:cs typeface="Arial" panose="020B0604020202020204" pitchFamily="34" charset="0"/>
              <a:sym typeface="Arial"/>
            </a:endParaRPr>
          </a:p>
        </p:txBody>
      </p:sp>
      <p:graphicFrame>
        <p:nvGraphicFramePr>
          <p:cNvPr id="2" name="Chart 1">
            <a:extLst>
              <a:ext uri="{FF2B5EF4-FFF2-40B4-BE49-F238E27FC236}">
                <a16:creationId xmlns:a16="http://schemas.microsoft.com/office/drawing/2014/main" id="{69993D9F-6BD7-CB1C-E0D5-8652F4534010}"/>
              </a:ext>
            </a:extLst>
          </p:cNvPr>
          <p:cNvGraphicFramePr>
            <a:graphicFrameLocks/>
          </p:cNvGraphicFramePr>
          <p:nvPr>
            <p:extLst>
              <p:ext uri="{D42A27DB-BD31-4B8C-83A1-F6EECF244321}">
                <p14:modId xmlns:p14="http://schemas.microsoft.com/office/powerpoint/2010/main" val="1142936897"/>
              </p:ext>
            </p:extLst>
          </p:nvPr>
        </p:nvGraphicFramePr>
        <p:xfrm>
          <a:off x="1182634" y="2620425"/>
          <a:ext cx="4572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a:extLst>
              <a:ext uri="{FF2B5EF4-FFF2-40B4-BE49-F238E27FC236}">
                <a16:creationId xmlns:a16="http://schemas.microsoft.com/office/drawing/2014/main" id="{2C9BA904-D827-C059-71BC-780EE48EE277}"/>
              </a:ext>
            </a:extLst>
          </p:cNvPr>
          <p:cNvGraphicFramePr>
            <a:graphicFrameLocks/>
          </p:cNvGraphicFramePr>
          <p:nvPr>
            <p:extLst>
              <p:ext uri="{D42A27DB-BD31-4B8C-83A1-F6EECF244321}">
                <p14:modId xmlns:p14="http://schemas.microsoft.com/office/powerpoint/2010/main" val="758854872"/>
              </p:ext>
            </p:extLst>
          </p:nvPr>
        </p:nvGraphicFramePr>
        <p:xfrm>
          <a:off x="6548888" y="1738345"/>
          <a:ext cx="4055104" cy="216532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 5">
            <a:extLst>
              <a:ext uri="{FF2B5EF4-FFF2-40B4-BE49-F238E27FC236}">
                <a16:creationId xmlns:a16="http://schemas.microsoft.com/office/drawing/2014/main" id="{AAE88AEE-B086-5350-D082-F4153DEEA35F}"/>
              </a:ext>
            </a:extLst>
          </p:cNvPr>
          <p:cNvGraphicFramePr>
            <a:graphicFrameLocks/>
          </p:cNvGraphicFramePr>
          <p:nvPr>
            <p:extLst>
              <p:ext uri="{D42A27DB-BD31-4B8C-83A1-F6EECF244321}">
                <p14:modId xmlns:p14="http://schemas.microsoft.com/office/powerpoint/2010/main" val="261058500"/>
              </p:ext>
            </p:extLst>
          </p:nvPr>
        </p:nvGraphicFramePr>
        <p:xfrm>
          <a:off x="6437366" y="3941147"/>
          <a:ext cx="4572000" cy="237305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7244083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3" name="TextBox 2"/>
          <p:cNvSpPr txBox="1"/>
          <p:nvPr/>
        </p:nvSpPr>
        <p:spPr>
          <a:xfrm>
            <a:off x="211831" y="3004"/>
            <a:ext cx="11227990" cy="113877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000" b="1" i="0" u="none" strike="noStrike" kern="0" cap="none" spc="0" normalizeH="0" baseline="0" noProof="0" dirty="0">
                <a:ln>
                  <a:noFill/>
                </a:ln>
                <a:solidFill>
                  <a:srgbClr val="008265"/>
                </a:solidFill>
                <a:effectLst/>
                <a:uLnTx/>
                <a:uFillTx/>
                <a:latin typeface="Rockwell" panose="02060603020205020403" pitchFamily="18" charset="0"/>
                <a:cs typeface="Calibri Light" panose="020F0302020204030204" pitchFamily="34" charset="0"/>
                <a:sym typeface="Arial"/>
              </a:rPr>
              <a:t>Theme scores for Consumers – By current level of financial well-being</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600" i="0" u="none" strike="noStrike" kern="0" cap="none" spc="0" normalizeH="0" baseline="0" noProof="0" dirty="0">
                <a:ln>
                  <a:noFill/>
                </a:ln>
                <a:solidFill>
                  <a:srgbClr val="008265"/>
                </a:solidFill>
                <a:effectLst/>
                <a:uLnTx/>
                <a:uFillTx/>
                <a:latin typeface="Arial" panose="020B0604020202020204" pitchFamily="34" charset="0"/>
                <a:cs typeface="Arial" panose="020B0604020202020204" pitchFamily="34" charset="0"/>
                <a:sym typeface="Arial"/>
              </a:rPr>
              <a:t>On average there is a higher opportunity </a:t>
            </a:r>
            <a:r>
              <a:rPr lang="en-GB" sz="1600" dirty="0">
                <a:solidFill>
                  <a:srgbClr val="008265"/>
                </a:solidFill>
                <a:latin typeface="Arial" panose="020B0604020202020204" pitchFamily="34" charset="0"/>
                <a:cs typeface="Arial" panose="020B0604020202020204" pitchFamily="34" charset="0"/>
              </a:rPr>
              <a:t>to improve trust with Consumers with poor / very poor financial well-being.  Increasing performance for the Loyalty theme is an opportunity to improve trust for consumers regardless of their financial well-being levels</a:t>
            </a:r>
            <a:endParaRPr kumimoji="0" lang="en-GB" sz="1600" i="0" u="none" strike="noStrike" kern="0" cap="none" spc="0" normalizeH="0" baseline="0" noProof="0" dirty="0">
              <a:ln>
                <a:noFill/>
              </a:ln>
              <a:solidFill>
                <a:srgbClr val="008265"/>
              </a:solidFill>
              <a:effectLst/>
              <a:uLnTx/>
              <a:uFillTx/>
              <a:latin typeface="Arial" panose="020B0604020202020204" pitchFamily="34" charset="0"/>
              <a:cs typeface="Arial" panose="020B0604020202020204" pitchFamily="34" charset="0"/>
              <a:sym typeface="Arial"/>
            </a:endParaRPr>
          </a:p>
        </p:txBody>
      </p:sp>
      <p:graphicFrame>
        <p:nvGraphicFramePr>
          <p:cNvPr id="4" name="Table 3"/>
          <p:cNvGraphicFramePr>
            <a:graphicFrameLocks noGrp="1"/>
          </p:cNvGraphicFramePr>
          <p:nvPr>
            <p:extLst>
              <p:ext uri="{D42A27DB-BD31-4B8C-83A1-F6EECF244321}">
                <p14:modId xmlns:p14="http://schemas.microsoft.com/office/powerpoint/2010/main" val="4252032441"/>
              </p:ext>
            </p:extLst>
          </p:nvPr>
        </p:nvGraphicFramePr>
        <p:xfrm>
          <a:off x="103981" y="1551017"/>
          <a:ext cx="3962697" cy="3956756"/>
        </p:xfrm>
        <a:graphic>
          <a:graphicData uri="http://schemas.openxmlformats.org/drawingml/2006/table">
            <a:tbl>
              <a:tblPr firstRow="1" bandRow="1">
                <a:tableStyleId>{6E62EB93-AAC6-4EBA-99E5-D1D4B1179FDE}</a:tableStyleId>
              </a:tblPr>
              <a:tblGrid>
                <a:gridCol w="435665">
                  <a:extLst>
                    <a:ext uri="{9D8B030D-6E8A-4147-A177-3AD203B41FA5}">
                      <a16:colId xmlns:a16="http://schemas.microsoft.com/office/drawing/2014/main" val="20000"/>
                    </a:ext>
                  </a:extLst>
                </a:gridCol>
                <a:gridCol w="881758">
                  <a:extLst>
                    <a:ext uri="{9D8B030D-6E8A-4147-A177-3AD203B41FA5}">
                      <a16:colId xmlns:a16="http://schemas.microsoft.com/office/drawing/2014/main" val="20001"/>
                    </a:ext>
                  </a:extLst>
                </a:gridCol>
                <a:gridCol w="881758">
                  <a:extLst>
                    <a:ext uri="{9D8B030D-6E8A-4147-A177-3AD203B41FA5}">
                      <a16:colId xmlns:a16="http://schemas.microsoft.com/office/drawing/2014/main" val="20002"/>
                    </a:ext>
                  </a:extLst>
                </a:gridCol>
                <a:gridCol w="881758">
                  <a:extLst>
                    <a:ext uri="{9D8B030D-6E8A-4147-A177-3AD203B41FA5}">
                      <a16:colId xmlns:a16="http://schemas.microsoft.com/office/drawing/2014/main" val="20003"/>
                    </a:ext>
                  </a:extLst>
                </a:gridCol>
                <a:gridCol w="881758">
                  <a:extLst>
                    <a:ext uri="{9D8B030D-6E8A-4147-A177-3AD203B41FA5}">
                      <a16:colId xmlns:a16="http://schemas.microsoft.com/office/drawing/2014/main" val="20004"/>
                    </a:ext>
                  </a:extLst>
                </a:gridCol>
              </a:tblGrid>
              <a:tr h="398744">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393630">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6.55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0.56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12.54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393630">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5.90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1.54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10.26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393630">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5.13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1.28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8.98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393630">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7.27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5.90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8.65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393630">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6.36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4.44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8.27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398744">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5.90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3.72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8.08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398744">
                <a:tc>
                  <a:txBody>
                    <a:bodyPr/>
                    <a:lstStyle/>
                    <a:p>
                      <a:pPr algn="ctr" fontAlgn="b"/>
                      <a:r>
                        <a:rPr lang="en-GB" sz="1100" b="0" i="0" u="none" strike="noStrike">
                          <a:solidFill>
                            <a:srgbClr val="000000"/>
                          </a:solidFill>
                          <a:effectLst/>
                          <a:latin typeface="+mj-lt"/>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4.78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3.20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6.36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398744">
                <a:tc>
                  <a:txBody>
                    <a:bodyPr/>
                    <a:lstStyle/>
                    <a:p>
                      <a:pPr algn="ctr" fontAlgn="b"/>
                      <a:r>
                        <a:rPr lang="en-GB" sz="1100" b="0" i="0" u="none" strike="noStrike">
                          <a:solidFill>
                            <a:srgbClr val="000000"/>
                          </a:solidFill>
                          <a:effectLst/>
                          <a:latin typeface="+mj-lt"/>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Protection</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5.29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4.43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6.15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393630">
                <a:tc>
                  <a:txBody>
                    <a:bodyPr/>
                    <a:lstStyle/>
                    <a:p>
                      <a:pPr algn="ctr" fontAlgn="b"/>
                      <a:r>
                        <a:rPr lang="en-GB" sz="1100" b="0" i="0" u="none" strike="noStrike">
                          <a:solidFill>
                            <a:srgbClr val="000000"/>
                          </a:solidFill>
                          <a:effectLst/>
                          <a:latin typeface="+mj-lt"/>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Relationship</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3.04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0.80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dirty="0">
                          <a:solidFill>
                            <a:srgbClr val="000000"/>
                          </a:solidFill>
                          <a:effectLst/>
                          <a:latin typeface="Arial" panose="020B0604020202020204" pitchFamily="34" charset="0"/>
                          <a:cs typeface="Arial" panose="020B0604020202020204" pitchFamily="34" charset="0"/>
                        </a:rPr>
                        <a:t>5.28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bl>
          </a:graphicData>
        </a:graphic>
      </p:graphicFrame>
      <p:sp>
        <p:nvSpPr>
          <p:cNvPr id="2" name="TextBox 1"/>
          <p:cNvSpPr txBox="1"/>
          <p:nvPr/>
        </p:nvSpPr>
        <p:spPr>
          <a:xfrm>
            <a:off x="422143" y="1189152"/>
            <a:ext cx="3464626"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b="1" dirty="0">
                <a:solidFill>
                  <a:srgbClr val="008265"/>
                </a:solidFill>
              </a:rPr>
              <a:t>Poor / very poor financial well-being</a:t>
            </a:r>
            <a:endParaRPr kumimoji="0" lang="en-GB" sz="1400" b="1" i="0" u="none" strike="noStrike" kern="0" cap="none" spc="0" normalizeH="0" baseline="0" noProof="0" dirty="0">
              <a:ln>
                <a:noFill/>
              </a:ln>
              <a:solidFill>
                <a:srgbClr val="008265"/>
              </a:solidFill>
              <a:effectLst/>
              <a:uLnTx/>
              <a:uFillTx/>
              <a:latin typeface="Arial"/>
              <a:cs typeface="Arial"/>
              <a:sym typeface="Arial"/>
            </a:endParaRPr>
          </a:p>
        </p:txBody>
      </p:sp>
      <p:sp>
        <p:nvSpPr>
          <p:cNvPr id="8" name="TextBox 7"/>
          <p:cNvSpPr txBox="1"/>
          <p:nvPr/>
        </p:nvSpPr>
        <p:spPr>
          <a:xfrm>
            <a:off x="8485632" y="1168821"/>
            <a:ext cx="3432492"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400" b="1" i="0" u="none" strike="noStrike" kern="0" cap="none" spc="0" normalizeH="0" baseline="0" noProof="0" dirty="0">
                <a:ln>
                  <a:noFill/>
                </a:ln>
                <a:solidFill>
                  <a:srgbClr val="008265"/>
                </a:solidFill>
                <a:effectLst/>
                <a:uLnTx/>
                <a:uFillTx/>
                <a:latin typeface="Arial"/>
                <a:cs typeface="Arial"/>
                <a:sym typeface="Arial"/>
              </a:rPr>
              <a:t>Good / very good financial well-being</a:t>
            </a:r>
          </a:p>
        </p:txBody>
      </p:sp>
      <p:graphicFrame>
        <p:nvGraphicFramePr>
          <p:cNvPr id="12" name="Table 11"/>
          <p:cNvGraphicFramePr>
            <a:graphicFrameLocks noGrp="1"/>
          </p:cNvGraphicFramePr>
          <p:nvPr>
            <p:extLst>
              <p:ext uri="{D42A27DB-BD31-4B8C-83A1-F6EECF244321}">
                <p14:modId xmlns:p14="http://schemas.microsoft.com/office/powerpoint/2010/main" val="1651375176"/>
              </p:ext>
            </p:extLst>
          </p:nvPr>
        </p:nvGraphicFramePr>
        <p:xfrm>
          <a:off x="4114503" y="1551015"/>
          <a:ext cx="3962697" cy="3956756"/>
        </p:xfrm>
        <a:graphic>
          <a:graphicData uri="http://schemas.openxmlformats.org/drawingml/2006/table">
            <a:tbl>
              <a:tblPr firstRow="1" bandRow="1">
                <a:tableStyleId>{6E62EB93-AAC6-4EBA-99E5-D1D4B1179FDE}</a:tableStyleId>
              </a:tblPr>
              <a:tblGrid>
                <a:gridCol w="435665">
                  <a:extLst>
                    <a:ext uri="{9D8B030D-6E8A-4147-A177-3AD203B41FA5}">
                      <a16:colId xmlns:a16="http://schemas.microsoft.com/office/drawing/2014/main" val="20000"/>
                    </a:ext>
                  </a:extLst>
                </a:gridCol>
                <a:gridCol w="881758">
                  <a:extLst>
                    <a:ext uri="{9D8B030D-6E8A-4147-A177-3AD203B41FA5}">
                      <a16:colId xmlns:a16="http://schemas.microsoft.com/office/drawing/2014/main" val="20001"/>
                    </a:ext>
                  </a:extLst>
                </a:gridCol>
                <a:gridCol w="881758">
                  <a:extLst>
                    <a:ext uri="{9D8B030D-6E8A-4147-A177-3AD203B41FA5}">
                      <a16:colId xmlns:a16="http://schemas.microsoft.com/office/drawing/2014/main" val="20002"/>
                    </a:ext>
                  </a:extLst>
                </a:gridCol>
                <a:gridCol w="881758">
                  <a:extLst>
                    <a:ext uri="{9D8B030D-6E8A-4147-A177-3AD203B41FA5}">
                      <a16:colId xmlns:a16="http://schemas.microsoft.com/office/drawing/2014/main" val="20003"/>
                    </a:ext>
                  </a:extLst>
                </a:gridCol>
                <a:gridCol w="881758">
                  <a:extLst>
                    <a:ext uri="{9D8B030D-6E8A-4147-A177-3AD203B41FA5}">
                      <a16:colId xmlns:a16="http://schemas.microsoft.com/office/drawing/2014/main" val="20004"/>
                    </a:ext>
                  </a:extLst>
                </a:gridCol>
              </a:tblGrid>
              <a:tr h="398744">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393630">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6.64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2.27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11.01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393630">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7.15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5.95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8.35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393630">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6.87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6.37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7.36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393630">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Protection</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6.09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5.12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7.07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393630">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5.28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3.89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6.66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398744">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6.20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5.74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6.65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398744">
                <a:tc>
                  <a:txBody>
                    <a:bodyPr/>
                    <a:lstStyle/>
                    <a:p>
                      <a:pPr algn="ctr" fontAlgn="b"/>
                      <a:r>
                        <a:rPr lang="en-GB" sz="1100" b="0" i="0" u="none" strike="noStrike">
                          <a:solidFill>
                            <a:srgbClr val="000000"/>
                          </a:solidFill>
                          <a:effectLst/>
                          <a:latin typeface="+mj-lt"/>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6.15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6.11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6.18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398744">
                <a:tc>
                  <a:txBody>
                    <a:bodyPr/>
                    <a:lstStyle/>
                    <a:p>
                      <a:pPr algn="ctr" fontAlgn="b"/>
                      <a:r>
                        <a:rPr lang="en-GB" sz="1100" b="0" i="0" u="none" strike="noStrike">
                          <a:solidFill>
                            <a:srgbClr val="000000"/>
                          </a:solidFill>
                          <a:effectLst/>
                          <a:latin typeface="+mj-lt"/>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4.27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4.24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4.31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393630">
                <a:tc>
                  <a:txBody>
                    <a:bodyPr/>
                    <a:lstStyle/>
                    <a:p>
                      <a:pPr algn="ctr" fontAlgn="b"/>
                      <a:r>
                        <a:rPr lang="en-GB" sz="1100" b="0" i="0" u="none" strike="noStrike">
                          <a:solidFill>
                            <a:srgbClr val="000000"/>
                          </a:solidFill>
                          <a:effectLst/>
                          <a:latin typeface="+mj-lt"/>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Relationship</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3.24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2.22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dirty="0">
                          <a:solidFill>
                            <a:srgbClr val="000000"/>
                          </a:solidFill>
                          <a:effectLst/>
                          <a:latin typeface="Arial" panose="020B0604020202020204" pitchFamily="34" charset="0"/>
                          <a:cs typeface="Arial" panose="020B0604020202020204" pitchFamily="34" charset="0"/>
                        </a:rPr>
                        <a:t>4.26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1937546992"/>
              </p:ext>
            </p:extLst>
          </p:nvPr>
        </p:nvGraphicFramePr>
        <p:xfrm>
          <a:off x="8117007" y="1551015"/>
          <a:ext cx="3962697" cy="3961870"/>
        </p:xfrm>
        <a:graphic>
          <a:graphicData uri="http://schemas.openxmlformats.org/drawingml/2006/table">
            <a:tbl>
              <a:tblPr firstRow="1" bandRow="1">
                <a:tableStyleId>{6E62EB93-AAC6-4EBA-99E5-D1D4B1179FDE}</a:tableStyleId>
              </a:tblPr>
              <a:tblGrid>
                <a:gridCol w="435665">
                  <a:extLst>
                    <a:ext uri="{9D8B030D-6E8A-4147-A177-3AD203B41FA5}">
                      <a16:colId xmlns:a16="http://schemas.microsoft.com/office/drawing/2014/main" val="20000"/>
                    </a:ext>
                  </a:extLst>
                </a:gridCol>
                <a:gridCol w="881758">
                  <a:extLst>
                    <a:ext uri="{9D8B030D-6E8A-4147-A177-3AD203B41FA5}">
                      <a16:colId xmlns:a16="http://schemas.microsoft.com/office/drawing/2014/main" val="20001"/>
                    </a:ext>
                  </a:extLst>
                </a:gridCol>
                <a:gridCol w="881758">
                  <a:extLst>
                    <a:ext uri="{9D8B030D-6E8A-4147-A177-3AD203B41FA5}">
                      <a16:colId xmlns:a16="http://schemas.microsoft.com/office/drawing/2014/main" val="20002"/>
                    </a:ext>
                  </a:extLst>
                </a:gridCol>
                <a:gridCol w="881758">
                  <a:extLst>
                    <a:ext uri="{9D8B030D-6E8A-4147-A177-3AD203B41FA5}">
                      <a16:colId xmlns:a16="http://schemas.microsoft.com/office/drawing/2014/main" val="20003"/>
                    </a:ext>
                  </a:extLst>
                </a:gridCol>
                <a:gridCol w="881758">
                  <a:extLst>
                    <a:ext uri="{9D8B030D-6E8A-4147-A177-3AD203B41FA5}">
                      <a16:colId xmlns:a16="http://schemas.microsoft.com/office/drawing/2014/main" val="20004"/>
                    </a:ext>
                  </a:extLst>
                </a:gridCol>
              </a:tblGrid>
              <a:tr h="398744">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393630">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7.01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4.17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9.86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393630">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7.71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6.75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8.67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393630">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7.88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7.31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8.45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393630">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7.94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7.90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7.98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393630">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7.46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7.35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7.57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398744">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7.07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7.16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6.99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398744">
                <a:tc>
                  <a:txBody>
                    <a:bodyPr/>
                    <a:lstStyle/>
                    <a:p>
                      <a:pPr algn="ctr" fontAlgn="b"/>
                      <a:r>
                        <a:rPr lang="en-GB" sz="1100" b="0" i="0" u="none" strike="noStrike">
                          <a:solidFill>
                            <a:srgbClr val="000000"/>
                          </a:solidFill>
                          <a:effectLst/>
                          <a:latin typeface="+mj-lt"/>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6.03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5.17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6.89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398744">
                <a:tc>
                  <a:txBody>
                    <a:bodyPr/>
                    <a:lstStyle/>
                    <a:p>
                      <a:pPr algn="ctr" fontAlgn="b"/>
                      <a:r>
                        <a:rPr lang="en-GB" sz="1100" b="0" i="0" u="none" strike="noStrike">
                          <a:solidFill>
                            <a:srgbClr val="000000"/>
                          </a:solidFill>
                          <a:effectLst/>
                          <a:latin typeface="+mj-lt"/>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Protection</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6.57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6.37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6.76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398744">
                <a:tc>
                  <a:txBody>
                    <a:bodyPr/>
                    <a:lstStyle/>
                    <a:p>
                      <a:pPr algn="ctr" fontAlgn="b"/>
                      <a:r>
                        <a:rPr lang="en-GB" sz="1100" b="0" i="0" u="none" strike="noStrike">
                          <a:solidFill>
                            <a:srgbClr val="000000"/>
                          </a:solidFill>
                          <a:effectLst/>
                          <a:latin typeface="+mj-lt"/>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Relationship</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4.65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4.33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dirty="0">
                          <a:solidFill>
                            <a:srgbClr val="000000"/>
                          </a:solidFill>
                          <a:effectLst/>
                          <a:latin typeface="Arial" panose="020B0604020202020204" pitchFamily="34" charset="0"/>
                          <a:cs typeface="Arial" panose="020B0604020202020204" pitchFamily="34" charset="0"/>
                        </a:rPr>
                        <a:t>4.97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bl>
          </a:graphicData>
        </a:graphic>
      </p:graphicFrame>
      <p:sp>
        <p:nvSpPr>
          <p:cNvPr id="14" name="TextBox 13"/>
          <p:cNvSpPr txBox="1"/>
          <p:nvPr/>
        </p:nvSpPr>
        <p:spPr>
          <a:xfrm>
            <a:off x="4736592" y="1168822"/>
            <a:ext cx="3131203"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400" b="1" i="0" u="none" strike="noStrike" kern="0" cap="none" spc="0" normalizeH="0" baseline="0" noProof="0" dirty="0">
                <a:ln>
                  <a:noFill/>
                </a:ln>
                <a:solidFill>
                  <a:srgbClr val="008265"/>
                </a:solidFill>
                <a:effectLst/>
                <a:uLnTx/>
                <a:uFillTx/>
                <a:latin typeface="Arial"/>
                <a:cs typeface="Arial"/>
                <a:sym typeface="Arial"/>
              </a:rPr>
              <a:t>Average financial well-being</a:t>
            </a:r>
          </a:p>
        </p:txBody>
      </p:sp>
      <p:sp>
        <p:nvSpPr>
          <p:cNvPr id="10" name="Google Shape;281;p26">
            <a:extLst>
              <a:ext uri="{FF2B5EF4-FFF2-40B4-BE49-F238E27FC236}">
                <a16:creationId xmlns:a16="http://schemas.microsoft.com/office/drawing/2014/main" id="{6BA30E1E-56C4-493B-8992-B93B1A6F3097}"/>
              </a:ext>
            </a:extLst>
          </p:cNvPr>
          <p:cNvSpPr txBox="1"/>
          <p:nvPr/>
        </p:nvSpPr>
        <p:spPr>
          <a:xfrm>
            <a:off x="0" y="6527166"/>
            <a:ext cx="9374547" cy="330834"/>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800" b="0" i="0" u="none" strike="noStrike" kern="0" cap="none" spc="0" normalizeH="0" baseline="0" noProof="0" dirty="0">
                <a:ln>
                  <a:noFill/>
                </a:ln>
                <a:solidFill>
                  <a:srgbClr val="000000"/>
                </a:solidFill>
                <a:effectLst/>
                <a:uLnTx/>
                <a:uFillTx/>
                <a:latin typeface="Arial" panose="020B0604020202020204" pitchFamily="34" charset="0"/>
                <a:ea typeface="Corbel"/>
                <a:cs typeface="Arial" panose="020B0604020202020204" pitchFamily="34" charset="0"/>
                <a:sym typeface="Corbel"/>
              </a:rPr>
              <a:t>Base: Sept 2023 &amp; March 2024 data. All consumers who hold at least one (motor, travel, buildings and/or contents) insurance policy/ who have claimed on at least one insurance policy in the last 12 months: poor / very poor n=130/14*, average n=370/34*, good / very good n= </a:t>
            </a:r>
            <a:r>
              <a:rPr lang="en-GB" sz="800" dirty="0">
                <a:latin typeface="Arial" panose="020B0604020202020204" pitchFamily="34" charset="0"/>
                <a:ea typeface="Corbel"/>
                <a:cs typeface="Arial" panose="020B0604020202020204" pitchFamily="34" charset="0"/>
                <a:sym typeface="Corbel"/>
              </a:rPr>
              <a:t>493</a:t>
            </a:r>
            <a:r>
              <a:rPr kumimoji="0" lang="en-GB" sz="800" b="0" i="0" u="none" strike="noStrike" kern="0" cap="none" spc="0" normalizeH="0" baseline="0" noProof="0" dirty="0">
                <a:ln>
                  <a:noFill/>
                </a:ln>
                <a:solidFill>
                  <a:srgbClr val="000000"/>
                </a:solidFill>
                <a:effectLst/>
                <a:uLnTx/>
                <a:uFillTx/>
                <a:latin typeface="Arial" panose="020B0604020202020204" pitchFamily="34" charset="0"/>
                <a:ea typeface="Corbel"/>
                <a:cs typeface="Arial" panose="020B0604020202020204" pitchFamily="34" charset="0"/>
                <a:sym typeface="Corbel"/>
              </a:rPr>
              <a:t>/120   *Low sample, just shown for completeness</a:t>
            </a:r>
            <a:endParaRPr kumimoji="0" lang="en-GB" sz="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endParaRPr>
          </a:p>
        </p:txBody>
      </p:sp>
    </p:spTree>
    <p:extLst>
      <p:ext uri="{BB962C8B-B14F-4D97-AF65-F5344CB8AC3E}">
        <p14:creationId xmlns:p14="http://schemas.microsoft.com/office/powerpoint/2010/main" val="22334073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3" name="TextBox 2"/>
          <p:cNvSpPr txBox="1"/>
          <p:nvPr/>
        </p:nvSpPr>
        <p:spPr>
          <a:xfrm>
            <a:off x="422143" y="289187"/>
            <a:ext cx="1122799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000" b="1" i="0" u="none" strike="noStrike" kern="0" cap="none" spc="0" normalizeH="0" baseline="0" noProof="0" dirty="0">
                <a:ln>
                  <a:noFill/>
                </a:ln>
                <a:solidFill>
                  <a:srgbClr val="008265"/>
                </a:solidFill>
                <a:effectLst/>
                <a:uLnTx/>
                <a:uFillTx/>
                <a:latin typeface="Rockwell" panose="02060603020205020403" pitchFamily="18" charset="0"/>
                <a:cs typeface="Calibri Light" panose="020F0302020204030204" pitchFamily="34" charset="0"/>
                <a:sym typeface="Arial"/>
              </a:rPr>
              <a:t>Top 10 opportunities to increase trust for Consumers with poor / very poor financial well-being</a:t>
            </a:r>
          </a:p>
        </p:txBody>
      </p:sp>
      <p:graphicFrame>
        <p:nvGraphicFramePr>
          <p:cNvPr id="4" name="Table 3"/>
          <p:cNvGraphicFramePr>
            <a:graphicFrameLocks noGrp="1"/>
          </p:cNvGraphicFramePr>
          <p:nvPr>
            <p:extLst>
              <p:ext uri="{D42A27DB-BD31-4B8C-83A1-F6EECF244321}">
                <p14:modId xmlns:p14="http://schemas.microsoft.com/office/powerpoint/2010/main" val="4237332281"/>
              </p:ext>
            </p:extLst>
          </p:nvPr>
        </p:nvGraphicFramePr>
        <p:xfrm>
          <a:off x="1941165" y="947506"/>
          <a:ext cx="8309671" cy="4797150"/>
        </p:xfrm>
        <a:graphic>
          <a:graphicData uri="http://schemas.openxmlformats.org/drawingml/2006/table">
            <a:tbl>
              <a:tblPr firstRow="1" bandRow="1">
                <a:tableStyleId>{6E62EB93-AAC6-4EBA-99E5-D1D4B1179FDE}</a:tableStyleId>
              </a:tblPr>
              <a:tblGrid>
                <a:gridCol w="597086">
                  <a:extLst>
                    <a:ext uri="{9D8B030D-6E8A-4147-A177-3AD203B41FA5}">
                      <a16:colId xmlns:a16="http://schemas.microsoft.com/office/drawing/2014/main" val="20000"/>
                    </a:ext>
                  </a:extLst>
                </a:gridCol>
                <a:gridCol w="989184">
                  <a:extLst>
                    <a:ext uri="{9D8B030D-6E8A-4147-A177-3AD203B41FA5}">
                      <a16:colId xmlns:a16="http://schemas.microsoft.com/office/drawing/2014/main" val="20001"/>
                    </a:ext>
                  </a:extLst>
                </a:gridCol>
                <a:gridCol w="2568566">
                  <a:extLst>
                    <a:ext uri="{9D8B030D-6E8A-4147-A177-3AD203B41FA5}">
                      <a16:colId xmlns:a16="http://schemas.microsoft.com/office/drawing/2014/main" val="20002"/>
                    </a:ext>
                  </a:extLst>
                </a:gridCol>
                <a:gridCol w="1384945">
                  <a:extLst>
                    <a:ext uri="{9D8B030D-6E8A-4147-A177-3AD203B41FA5}">
                      <a16:colId xmlns:a16="http://schemas.microsoft.com/office/drawing/2014/main" val="20003"/>
                    </a:ext>
                  </a:extLst>
                </a:gridCol>
                <a:gridCol w="1384945">
                  <a:extLst>
                    <a:ext uri="{9D8B030D-6E8A-4147-A177-3AD203B41FA5}">
                      <a16:colId xmlns:a16="http://schemas.microsoft.com/office/drawing/2014/main" val="20004"/>
                    </a:ext>
                  </a:extLst>
                </a:gridCol>
                <a:gridCol w="1384945">
                  <a:extLst>
                    <a:ext uri="{9D8B030D-6E8A-4147-A177-3AD203B41FA5}">
                      <a16:colId xmlns:a16="http://schemas.microsoft.com/office/drawing/2014/main" val="20005"/>
                    </a:ext>
                  </a:extLst>
                </a:gridCol>
              </a:tblGrid>
              <a:tr h="396705">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Statement</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432000">
                <a:tc>
                  <a:txBody>
                    <a:bodyPr/>
                    <a:lstStyle/>
                    <a:p>
                      <a:pPr algn="ctr" fontAlgn="b"/>
                      <a:r>
                        <a:rPr lang="en-GB" sz="1100" b="0" i="0" u="none" strike="noStrike">
                          <a:solidFill>
                            <a:srgbClr val="000000"/>
                          </a:solidFill>
                          <a:effectLst/>
                          <a:latin typeface="+mn-lt"/>
                        </a:rPr>
                        <a:t>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I knew what I need to do to make a claim</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8.46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0.77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16.15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432000">
                <a:tc>
                  <a:txBody>
                    <a:bodyPr/>
                    <a:lstStyle/>
                    <a:p>
                      <a:pPr algn="ctr" fontAlgn="b"/>
                      <a:r>
                        <a:rPr lang="en-GB" sz="1100" b="0" i="0" u="none" strike="noStrike">
                          <a:solidFill>
                            <a:srgbClr val="000000"/>
                          </a:solidFill>
                          <a:effectLst/>
                          <a:latin typeface="+mn-lt"/>
                        </a:rPr>
                        <a:t>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My provider takes my loyalty into account when calculating renewal quotes after I have claimed</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8.00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0.84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15.16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432000">
                <a:tc>
                  <a:txBody>
                    <a:bodyPr/>
                    <a:lstStyle/>
                    <a:p>
                      <a:pPr algn="ctr" fontAlgn="b"/>
                      <a:r>
                        <a:rPr lang="en-GB" sz="1100" b="0" i="0" u="none" strike="noStrike">
                          <a:solidFill>
                            <a:srgbClr val="000000"/>
                          </a:solidFill>
                          <a:effectLst/>
                          <a:latin typeface="+mn-lt"/>
                        </a:rPr>
                        <a:t>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My premium doesn't increase because I'm not a new customer anymore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7.92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0.81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15.04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432000">
                <a:tc>
                  <a:txBody>
                    <a:bodyPr/>
                    <a:lstStyle/>
                    <a:p>
                      <a:pPr algn="ctr" fontAlgn="b"/>
                      <a:r>
                        <a:rPr lang="en-GB" sz="1100" b="0" i="0" u="none" strike="noStrike">
                          <a:solidFill>
                            <a:srgbClr val="000000"/>
                          </a:solidFill>
                          <a:effectLst/>
                          <a:latin typeface="+mn-lt"/>
                        </a:rPr>
                        <a:t>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I got a discount for staying with the same company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7.69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1.07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14.31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432000">
                <a:tc>
                  <a:txBody>
                    <a:bodyPr/>
                    <a:lstStyle/>
                    <a:p>
                      <a:pPr algn="ctr" fontAlgn="b"/>
                      <a:r>
                        <a:rPr lang="en-GB" sz="1100" b="0" i="0" u="none" strike="noStrike">
                          <a:solidFill>
                            <a:srgbClr val="000000"/>
                          </a:solidFill>
                          <a:effectLst/>
                          <a:latin typeface="+mn-lt"/>
                        </a:rPr>
                        <a:t>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My insurer provides additional benefits for renewing (e.g. enhanced cover)</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6.92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0.33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13.51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432000">
                <a:tc>
                  <a:txBody>
                    <a:bodyPr/>
                    <a:lstStyle/>
                    <a:p>
                      <a:pPr algn="ctr" fontAlgn="b"/>
                      <a:r>
                        <a:rPr lang="en-GB" sz="1100" b="0" i="0" u="none" strike="noStrike">
                          <a:solidFill>
                            <a:srgbClr val="000000"/>
                          </a:solidFill>
                          <a:effectLst/>
                          <a:latin typeface="+mn-lt"/>
                        </a:rPr>
                        <a:t>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My insurer told me what I would have paid if I wasn't a new customer</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5.15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-1.92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12.22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432000">
                <a:tc>
                  <a:txBody>
                    <a:bodyPr/>
                    <a:lstStyle/>
                    <a:p>
                      <a:pPr algn="ctr" fontAlgn="b"/>
                      <a:r>
                        <a:rPr lang="en-GB" sz="1100" b="0" i="0" u="none" strike="noStrike">
                          <a:solidFill>
                            <a:srgbClr val="000000"/>
                          </a:solidFill>
                          <a:effectLst/>
                          <a:latin typeface="+mn-lt"/>
                        </a:rPr>
                        <a:t>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My insurance company did not try to avoid paying out</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5.38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-0.77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11.54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432000">
                <a:tc>
                  <a:txBody>
                    <a:bodyPr/>
                    <a:lstStyle/>
                    <a:p>
                      <a:pPr algn="ctr" fontAlgn="b"/>
                      <a:r>
                        <a:rPr lang="en-GB" sz="1100" b="0" i="0" u="none" strike="noStrike">
                          <a:solidFill>
                            <a:srgbClr val="000000"/>
                          </a:solidFill>
                          <a:effectLst/>
                          <a:latin typeface="+mn-lt"/>
                        </a:rPr>
                        <a:t>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My insurer assessed my risk individually, rather than using generic assumptions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7.00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3.20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10.80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432000">
                <a:tc>
                  <a:txBody>
                    <a:bodyPr/>
                    <a:lstStyle/>
                    <a:p>
                      <a:pPr algn="ctr" fontAlgn="b"/>
                      <a:r>
                        <a:rPr lang="en-GB" sz="1100" b="0" i="0" u="none" strike="noStrike">
                          <a:solidFill>
                            <a:srgbClr val="000000"/>
                          </a:solidFill>
                          <a:effectLst/>
                          <a:latin typeface="+mn-lt"/>
                        </a:rPr>
                        <a:t>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The policy documents were easy to read with little or no small print</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8.23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5.67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10.79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r h="432000">
                <a:tc>
                  <a:txBody>
                    <a:bodyPr/>
                    <a:lstStyle/>
                    <a:p>
                      <a:pPr algn="ctr" fontAlgn="b"/>
                      <a:r>
                        <a:rPr lang="en-GB" sz="1100" b="0" i="0" u="none" strike="noStrike">
                          <a:solidFill>
                            <a:srgbClr val="000000"/>
                          </a:solidFill>
                          <a:effectLst/>
                          <a:latin typeface="+mn-lt"/>
                        </a:rPr>
                        <a:t>10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The people you dealt with showed compassion</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6.15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1.54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dirty="0">
                          <a:solidFill>
                            <a:srgbClr val="000000"/>
                          </a:solidFill>
                          <a:effectLst/>
                          <a:latin typeface="Arial" panose="020B0604020202020204" pitchFamily="34" charset="0"/>
                          <a:cs typeface="Arial" panose="020B0604020202020204" pitchFamily="34" charset="0"/>
                        </a:rPr>
                        <a:t>10.77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0"/>
                  </a:ext>
                </a:extLst>
              </a:tr>
            </a:tbl>
          </a:graphicData>
        </a:graphic>
      </p:graphicFrame>
      <p:sp>
        <p:nvSpPr>
          <p:cNvPr id="2" name="Google Shape;281;p26">
            <a:extLst>
              <a:ext uri="{FF2B5EF4-FFF2-40B4-BE49-F238E27FC236}">
                <a16:creationId xmlns:a16="http://schemas.microsoft.com/office/drawing/2014/main" id="{15F8004B-5166-8A24-B46E-9A80E1B7248D}"/>
              </a:ext>
            </a:extLst>
          </p:cNvPr>
          <p:cNvSpPr txBox="1"/>
          <p:nvPr/>
        </p:nvSpPr>
        <p:spPr>
          <a:xfrm>
            <a:off x="0" y="6527166"/>
            <a:ext cx="10126232" cy="330834"/>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800" b="0" i="0" u="none" strike="noStrike" kern="0" cap="none" spc="0" normalizeH="0" baseline="0" noProof="0" dirty="0">
                <a:ln>
                  <a:noFill/>
                </a:ln>
                <a:solidFill>
                  <a:srgbClr val="000000"/>
                </a:solidFill>
                <a:effectLst/>
                <a:uLnTx/>
                <a:uFillTx/>
                <a:latin typeface="Arial" panose="020B0604020202020204" pitchFamily="34" charset="0"/>
                <a:ea typeface="Corbel"/>
                <a:cs typeface="Arial" panose="020B0604020202020204" pitchFamily="34" charset="0"/>
                <a:sym typeface="Corbel"/>
              </a:rPr>
              <a:t>Base: Sept 2023 &amp; March 2024 data. Poor / very poor financial well-being n=</a:t>
            </a:r>
            <a:r>
              <a:rPr lang="en-GB" sz="800" dirty="0">
                <a:latin typeface="Arial" panose="020B0604020202020204" pitchFamily="34" charset="0"/>
                <a:ea typeface="Corbel"/>
                <a:cs typeface="Arial" panose="020B0604020202020204" pitchFamily="34" charset="0"/>
                <a:sym typeface="Corbel"/>
              </a:rPr>
              <a:t>130</a:t>
            </a:r>
            <a:r>
              <a:rPr kumimoji="0" lang="en-GB" sz="800" b="0" i="0" u="none" strike="noStrike" kern="0" cap="none" spc="0" normalizeH="0" baseline="0" noProof="0" dirty="0">
                <a:ln>
                  <a:noFill/>
                </a:ln>
                <a:solidFill>
                  <a:srgbClr val="000000"/>
                </a:solidFill>
                <a:effectLst/>
                <a:uLnTx/>
                <a:uFillTx/>
                <a:latin typeface="Arial" panose="020B0604020202020204" pitchFamily="34" charset="0"/>
                <a:ea typeface="Corbel"/>
                <a:cs typeface="Arial" panose="020B0604020202020204" pitchFamily="34" charset="0"/>
                <a:sym typeface="Corbel"/>
              </a:rPr>
              <a:t>/</a:t>
            </a:r>
            <a:r>
              <a:rPr lang="en-GB" sz="800" dirty="0">
                <a:latin typeface="Arial" panose="020B0604020202020204" pitchFamily="34" charset="0"/>
                <a:ea typeface="Corbel"/>
                <a:cs typeface="Arial" panose="020B0604020202020204" pitchFamily="34" charset="0"/>
                <a:sym typeface="Corbel"/>
              </a:rPr>
              <a:t>14* </a:t>
            </a:r>
            <a:r>
              <a:rPr kumimoji="0" lang="en-GB" sz="800" b="0" i="0" u="none" strike="noStrike" kern="0" cap="none" spc="0" normalizeH="0" baseline="0" noProof="0" dirty="0">
                <a:ln>
                  <a:noFill/>
                </a:ln>
                <a:solidFill>
                  <a:srgbClr val="000000"/>
                </a:solidFill>
                <a:effectLst/>
                <a:uLnTx/>
                <a:uFillTx/>
                <a:latin typeface="Arial" panose="020B0604020202020204" pitchFamily="34" charset="0"/>
                <a:ea typeface="Corbel"/>
                <a:cs typeface="Arial" panose="020B0604020202020204" pitchFamily="34" charset="0"/>
                <a:sym typeface="Corbel"/>
              </a:rPr>
              <a:t>*Low sample, just shown for completeness</a:t>
            </a:r>
            <a:r>
              <a:rPr lang="en-GB" sz="800" dirty="0">
                <a:latin typeface="Arial" panose="020B0604020202020204" pitchFamily="34" charset="0"/>
                <a:ea typeface="Corbel"/>
                <a:cs typeface="Arial" panose="020B0604020202020204" pitchFamily="34" charset="0"/>
                <a:sym typeface="Corbel"/>
              </a:rPr>
              <a:t> </a:t>
            </a:r>
            <a:endParaRPr kumimoji="0" lang="en-GB" sz="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endParaRPr>
          </a:p>
        </p:txBody>
      </p:sp>
    </p:spTree>
    <p:extLst>
      <p:ext uri="{BB962C8B-B14F-4D97-AF65-F5344CB8AC3E}">
        <p14:creationId xmlns:p14="http://schemas.microsoft.com/office/powerpoint/2010/main" val="10738349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3" name="TextBox 2"/>
          <p:cNvSpPr txBox="1"/>
          <p:nvPr/>
        </p:nvSpPr>
        <p:spPr>
          <a:xfrm>
            <a:off x="422143" y="289187"/>
            <a:ext cx="1122799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000" b="1" i="0" u="none" strike="noStrike" kern="0" cap="none" spc="0" normalizeH="0" baseline="0" noProof="0" dirty="0">
                <a:ln>
                  <a:noFill/>
                </a:ln>
                <a:solidFill>
                  <a:srgbClr val="008265"/>
                </a:solidFill>
                <a:effectLst/>
                <a:uLnTx/>
                <a:uFillTx/>
                <a:latin typeface="Rockwell" panose="02060603020205020403" pitchFamily="18" charset="0"/>
                <a:cs typeface="Calibri Light" panose="020F0302020204030204" pitchFamily="34" charset="0"/>
                <a:sym typeface="Arial"/>
              </a:rPr>
              <a:t>Top 10 opportunities to increase trust for Consumers with average financial well-being</a:t>
            </a:r>
          </a:p>
        </p:txBody>
      </p:sp>
      <p:graphicFrame>
        <p:nvGraphicFramePr>
          <p:cNvPr id="4" name="Table 3"/>
          <p:cNvGraphicFramePr>
            <a:graphicFrameLocks noGrp="1"/>
          </p:cNvGraphicFramePr>
          <p:nvPr>
            <p:extLst>
              <p:ext uri="{D42A27DB-BD31-4B8C-83A1-F6EECF244321}">
                <p14:modId xmlns:p14="http://schemas.microsoft.com/office/powerpoint/2010/main" val="4024734082"/>
              </p:ext>
            </p:extLst>
          </p:nvPr>
        </p:nvGraphicFramePr>
        <p:xfrm>
          <a:off x="1941165" y="947506"/>
          <a:ext cx="8309671" cy="4797150"/>
        </p:xfrm>
        <a:graphic>
          <a:graphicData uri="http://schemas.openxmlformats.org/drawingml/2006/table">
            <a:tbl>
              <a:tblPr firstRow="1" bandRow="1">
                <a:tableStyleId>{6E62EB93-AAC6-4EBA-99E5-D1D4B1179FDE}</a:tableStyleId>
              </a:tblPr>
              <a:tblGrid>
                <a:gridCol w="597086">
                  <a:extLst>
                    <a:ext uri="{9D8B030D-6E8A-4147-A177-3AD203B41FA5}">
                      <a16:colId xmlns:a16="http://schemas.microsoft.com/office/drawing/2014/main" val="20000"/>
                    </a:ext>
                  </a:extLst>
                </a:gridCol>
                <a:gridCol w="989184">
                  <a:extLst>
                    <a:ext uri="{9D8B030D-6E8A-4147-A177-3AD203B41FA5}">
                      <a16:colId xmlns:a16="http://schemas.microsoft.com/office/drawing/2014/main" val="20001"/>
                    </a:ext>
                  </a:extLst>
                </a:gridCol>
                <a:gridCol w="2568566">
                  <a:extLst>
                    <a:ext uri="{9D8B030D-6E8A-4147-A177-3AD203B41FA5}">
                      <a16:colId xmlns:a16="http://schemas.microsoft.com/office/drawing/2014/main" val="20002"/>
                    </a:ext>
                  </a:extLst>
                </a:gridCol>
                <a:gridCol w="1384945">
                  <a:extLst>
                    <a:ext uri="{9D8B030D-6E8A-4147-A177-3AD203B41FA5}">
                      <a16:colId xmlns:a16="http://schemas.microsoft.com/office/drawing/2014/main" val="20003"/>
                    </a:ext>
                  </a:extLst>
                </a:gridCol>
                <a:gridCol w="1384945">
                  <a:extLst>
                    <a:ext uri="{9D8B030D-6E8A-4147-A177-3AD203B41FA5}">
                      <a16:colId xmlns:a16="http://schemas.microsoft.com/office/drawing/2014/main" val="20004"/>
                    </a:ext>
                  </a:extLst>
                </a:gridCol>
                <a:gridCol w="1384945">
                  <a:extLst>
                    <a:ext uri="{9D8B030D-6E8A-4147-A177-3AD203B41FA5}">
                      <a16:colId xmlns:a16="http://schemas.microsoft.com/office/drawing/2014/main" val="20005"/>
                    </a:ext>
                  </a:extLst>
                </a:gridCol>
              </a:tblGrid>
              <a:tr h="396705">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Statement</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432000">
                <a:tc>
                  <a:txBody>
                    <a:bodyPr/>
                    <a:lstStyle/>
                    <a:p>
                      <a:pPr algn="ctr" fontAlgn="b"/>
                      <a:r>
                        <a:rPr lang="en-GB" sz="1100" b="0" i="0" u="none" strike="noStrike">
                          <a:solidFill>
                            <a:srgbClr val="000000"/>
                          </a:solidFill>
                          <a:effectLst/>
                          <a:latin typeface="+mn-lt"/>
                        </a:rPr>
                        <a:t>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I got a discount for staying with the same company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7.73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1.96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13.50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432000">
                <a:tc>
                  <a:txBody>
                    <a:bodyPr/>
                    <a:lstStyle/>
                    <a:p>
                      <a:pPr algn="ctr" fontAlgn="b"/>
                      <a:r>
                        <a:rPr lang="en-GB" sz="1100" b="0" i="0" u="none" strike="noStrike">
                          <a:solidFill>
                            <a:srgbClr val="000000"/>
                          </a:solidFill>
                          <a:effectLst/>
                          <a:latin typeface="+mn-lt"/>
                        </a:rPr>
                        <a:t>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My premium doesn't increase because I'm not a new customer anymore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7.59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2.45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12.74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432000">
                <a:tc>
                  <a:txBody>
                    <a:bodyPr/>
                    <a:lstStyle/>
                    <a:p>
                      <a:pPr algn="ctr" fontAlgn="b"/>
                      <a:r>
                        <a:rPr lang="en-GB" sz="1100" b="0" i="0" u="none" strike="noStrike">
                          <a:solidFill>
                            <a:srgbClr val="000000"/>
                          </a:solidFill>
                          <a:effectLst/>
                          <a:latin typeface="+mn-lt"/>
                        </a:rPr>
                        <a:t>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My provider takes my loyalty into account when calculating renewal quotes after I have claimed</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7.51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2.56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12.47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432000">
                <a:tc>
                  <a:txBody>
                    <a:bodyPr/>
                    <a:lstStyle/>
                    <a:p>
                      <a:pPr algn="ctr" fontAlgn="b"/>
                      <a:r>
                        <a:rPr lang="en-GB" sz="1100" b="0" i="0" u="none" strike="noStrike">
                          <a:solidFill>
                            <a:srgbClr val="000000"/>
                          </a:solidFill>
                          <a:effectLst/>
                          <a:latin typeface="+mn-lt"/>
                        </a:rPr>
                        <a:t>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My insurer handled my complaint professionally and fairly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8.38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5.79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10.96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432000">
                <a:tc>
                  <a:txBody>
                    <a:bodyPr/>
                    <a:lstStyle/>
                    <a:p>
                      <a:pPr algn="ctr" fontAlgn="b"/>
                      <a:r>
                        <a:rPr lang="en-GB" sz="1100" b="0" i="0" u="none" strike="noStrike">
                          <a:solidFill>
                            <a:srgbClr val="000000"/>
                          </a:solidFill>
                          <a:effectLst/>
                          <a:latin typeface="+mn-lt"/>
                        </a:rPr>
                        <a:t>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My insurer told me what I would have paid if I wasn't a new customer</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5.68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0.52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10.83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432000">
                <a:tc>
                  <a:txBody>
                    <a:bodyPr/>
                    <a:lstStyle/>
                    <a:p>
                      <a:pPr algn="ctr" fontAlgn="b"/>
                      <a:r>
                        <a:rPr lang="en-GB" sz="1100" b="0" i="0" u="none" strike="noStrike">
                          <a:solidFill>
                            <a:srgbClr val="000000"/>
                          </a:solidFill>
                          <a:effectLst/>
                          <a:latin typeface="+mn-lt"/>
                        </a:rPr>
                        <a:t>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My insurer provides additional benefits for renewing (e.g. enhanced cover)</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6.54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2.51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10.57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432000">
                <a:tc>
                  <a:txBody>
                    <a:bodyPr/>
                    <a:lstStyle/>
                    <a:p>
                      <a:pPr algn="ctr" fontAlgn="b"/>
                      <a:r>
                        <a:rPr lang="en-GB" sz="1100" b="0" i="0" u="none" strike="noStrike">
                          <a:solidFill>
                            <a:srgbClr val="000000"/>
                          </a:solidFill>
                          <a:effectLst/>
                          <a:latin typeface="+mn-lt"/>
                        </a:rPr>
                        <a:t>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My insurer assessed my risk individually, rather than using generic assumptions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7.41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4.76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10.05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432000">
                <a:tc>
                  <a:txBody>
                    <a:bodyPr/>
                    <a:lstStyle/>
                    <a:p>
                      <a:pPr algn="ctr" fontAlgn="b"/>
                      <a:r>
                        <a:rPr lang="en-GB" sz="1100" b="0" i="0" u="none" strike="noStrike">
                          <a:solidFill>
                            <a:srgbClr val="000000"/>
                          </a:solidFill>
                          <a:effectLst/>
                          <a:latin typeface="+mn-lt"/>
                        </a:rPr>
                        <a:t>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My insurance provider matched a cheaper price from a competitors quote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6.51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3.19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9.84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432000">
                <a:tc>
                  <a:txBody>
                    <a:bodyPr/>
                    <a:lstStyle/>
                    <a:p>
                      <a:pPr algn="ctr" fontAlgn="b"/>
                      <a:r>
                        <a:rPr lang="en-GB" sz="1100" b="0" i="0" u="none" strike="noStrike">
                          <a:solidFill>
                            <a:srgbClr val="000000"/>
                          </a:solidFill>
                          <a:effectLst/>
                          <a:latin typeface="+mn-lt"/>
                        </a:rPr>
                        <a:t>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There was a promotional discount when joining</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5.49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1.28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9.69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r h="432000">
                <a:tc>
                  <a:txBody>
                    <a:bodyPr/>
                    <a:lstStyle/>
                    <a:p>
                      <a:pPr algn="ctr" fontAlgn="b"/>
                      <a:r>
                        <a:rPr lang="en-GB" sz="1100" b="0" i="0" u="none" strike="noStrike">
                          <a:solidFill>
                            <a:srgbClr val="000000"/>
                          </a:solidFill>
                          <a:effectLst/>
                          <a:latin typeface="+mn-lt"/>
                        </a:rPr>
                        <a:t>10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I know the company pays out quickly and worries about paperwork later</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7.19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5.07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9.31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0"/>
                  </a:ext>
                </a:extLst>
              </a:tr>
            </a:tbl>
          </a:graphicData>
        </a:graphic>
      </p:graphicFrame>
      <p:sp>
        <p:nvSpPr>
          <p:cNvPr id="2" name="Google Shape;281;p26">
            <a:extLst>
              <a:ext uri="{FF2B5EF4-FFF2-40B4-BE49-F238E27FC236}">
                <a16:creationId xmlns:a16="http://schemas.microsoft.com/office/drawing/2014/main" id="{15F8004B-5166-8A24-B46E-9A80E1B7248D}"/>
              </a:ext>
            </a:extLst>
          </p:cNvPr>
          <p:cNvSpPr txBox="1"/>
          <p:nvPr/>
        </p:nvSpPr>
        <p:spPr>
          <a:xfrm>
            <a:off x="0" y="6527166"/>
            <a:ext cx="10126232" cy="330834"/>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800" b="0" i="0" u="none" strike="noStrike" kern="0" cap="none" spc="0" normalizeH="0" baseline="0" noProof="0" dirty="0">
                <a:ln>
                  <a:noFill/>
                </a:ln>
                <a:solidFill>
                  <a:srgbClr val="000000"/>
                </a:solidFill>
                <a:effectLst/>
                <a:uLnTx/>
                <a:uFillTx/>
                <a:latin typeface="Arial" panose="020B0604020202020204" pitchFamily="34" charset="0"/>
                <a:ea typeface="Corbel"/>
                <a:cs typeface="Arial" panose="020B0604020202020204" pitchFamily="34" charset="0"/>
                <a:sym typeface="Corbel"/>
              </a:rPr>
              <a:t>Base: Sept 2023 &amp; March 2024 data. average financial well-being n=</a:t>
            </a:r>
            <a:r>
              <a:rPr lang="en-GB" sz="800" dirty="0">
                <a:latin typeface="Arial" panose="020B0604020202020204" pitchFamily="34" charset="0"/>
                <a:ea typeface="Corbel"/>
                <a:cs typeface="Arial" panose="020B0604020202020204" pitchFamily="34" charset="0"/>
                <a:sym typeface="Corbel"/>
              </a:rPr>
              <a:t>370/34* </a:t>
            </a:r>
            <a:r>
              <a:rPr kumimoji="0" lang="en-GB" sz="800" b="0" i="0" u="none" strike="noStrike" kern="0" cap="none" spc="0" normalizeH="0" baseline="0" noProof="0" dirty="0">
                <a:ln>
                  <a:noFill/>
                </a:ln>
                <a:solidFill>
                  <a:srgbClr val="000000"/>
                </a:solidFill>
                <a:effectLst/>
                <a:uLnTx/>
                <a:uFillTx/>
                <a:latin typeface="Arial" panose="020B0604020202020204" pitchFamily="34" charset="0"/>
                <a:ea typeface="Corbel"/>
                <a:cs typeface="Arial" panose="020B0604020202020204" pitchFamily="34" charset="0"/>
                <a:sym typeface="Corbel"/>
              </a:rPr>
              <a:t>*Low sample, just shown for completeness</a:t>
            </a:r>
            <a:r>
              <a:rPr lang="en-GB" sz="800" dirty="0">
                <a:latin typeface="Arial" panose="020B0604020202020204" pitchFamily="34" charset="0"/>
                <a:ea typeface="Corbel"/>
                <a:cs typeface="Arial" panose="020B0604020202020204" pitchFamily="34" charset="0"/>
                <a:sym typeface="Corbel"/>
              </a:rPr>
              <a:t> </a:t>
            </a:r>
            <a:endParaRPr kumimoji="0" lang="en-GB" sz="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endParaRPr>
          </a:p>
        </p:txBody>
      </p:sp>
    </p:spTree>
    <p:extLst>
      <p:ext uri="{BB962C8B-B14F-4D97-AF65-F5344CB8AC3E}">
        <p14:creationId xmlns:p14="http://schemas.microsoft.com/office/powerpoint/2010/main" val="24347696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8086" y="-124958"/>
            <a:ext cx="10794748" cy="883122"/>
          </a:xfrm>
        </p:spPr>
        <p:txBody>
          <a:bodyPr/>
          <a:lstStyle/>
          <a:p>
            <a:r>
              <a:rPr lang="en-GB" sz="3200" b="1" dirty="0">
                <a:solidFill>
                  <a:schemeClr val="bg2"/>
                </a:solidFill>
                <a:latin typeface="Rockwell" panose="02060603020205020403" pitchFamily="18" charset="0"/>
              </a:rPr>
              <a:t>The 9 importance and opportunity themes </a:t>
            </a:r>
            <a:endParaRPr lang="en-GB" dirty="0"/>
          </a:p>
        </p:txBody>
      </p:sp>
      <p:sp>
        <p:nvSpPr>
          <p:cNvPr id="4" name="Slide Number Placeholder 3"/>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GB" smtClean="0"/>
              <a:t>4</a:t>
            </a:fld>
            <a:endParaRPr lang="en-GB"/>
          </a:p>
        </p:txBody>
      </p:sp>
      <p:graphicFrame>
        <p:nvGraphicFramePr>
          <p:cNvPr id="5" name="Table 4"/>
          <p:cNvGraphicFramePr>
            <a:graphicFrameLocks noGrp="1"/>
          </p:cNvGraphicFramePr>
          <p:nvPr>
            <p:extLst>
              <p:ext uri="{D42A27DB-BD31-4B8C-83A1-F6EECF244321}">
                <p14:modId xmlns:p14="http://schemas.microsoft.com/office/powerpoint/2010/main" val="847840279"/>
              </p:ext>
            </p:extLst>
          </p:nvPr>
        </p:nvGraphicFramePr>
        <p:xfrm>
          <a:off x="567255" y="736598"/>
          <a:ext cx="11184477" cy="5443217"/>
        </p:xfrm>
        <a:graphic>
          <a:graphicData uri="http://schemas.openxmlformats.org/drawingml/2006/table">
            <a:tbl>
              <a:tblPr firstRow="1" bandRow="1">
                <a:tableStyleId>{6E62EB93-AAC6-4EBA-99E5-D1D4B1179FDE}</a:tableStyleId>
              </a:tblPr>
              <a:tblGrid>
                <a:gridCol w="1574812">
                  <a:extLst>
                    <a:ext uri="{9D8B030D-6E8A-4147-A177-3AD203B41FA5}">
                      <a16:colId xmlns:a16="http://schemas.microsoft.com/office/drawing/2014/main" val="20000"/>
                    </a:ext>
                  </a:extLst>
                </a:gridCol>
                <a:gridCol w="9609665">
                  <a:extLst>
                    <a:ext uri="{9D8B030D-6E8A-4147-A177-3AD203B41FA5}">
                      <a16:colId xmlns:a16="http://schemas.microsoft.com/office/drawing/2014/main" val="20001"/>
                    </a:ext>
                  </a:extLst>
                </a:gridCol>
              </a:tblGrid>
              <a:tr h="429257">
                <a:tc>
                  <a:txBody>
                    <a:bodyPr/>
                    <a:lstStyle/>
                    <a:p>
                      <a:r>
                        <a:rPr lang="en-GB"/>
                        <a:t>Theme</a:t>
                      </a:r>
                    </a:p>
                  </a:txBody>
                  <a:tcPr/>
                </a:tc>
                <a:tc>
                  <a:txBody>
                    <a:bodyPr/>
                    <a:lstStyle/>
                    <a:p>
                      <a:r>
                        <a:rPr lang="en-GB"/>
                        <a:t>Description </a:t>
                      </a:r>
                    </a:p>
                  </a:txBody>
                  <a:tcPr/>
                </a:tc>
                <a:extLst>
                  <a:ext uri="{0D108BD9-81ED-4DB2-BD59-A6C34878D82A}">
                    <a16:rowId xmlns:a16="http://schemas.microsoft.com/office/drawing/2014/main" val="10000"/>
                  </a:ext>
                </a:extLst>
              </a:tr>
              <a:tr h="429257">
                <a:tc>
                  <a:txBody>
                    <a:bodyPr/>
                    <a:lstStyle/>
                    <a:p>
                      <a:r>
                        <a:rPr lang="en-GB"/>
                        <a:t>Loyalty</a:t>
                      </a:r>
                    </a:p>
                  </a:txBody>
                  <a:tcPr/>
                </a:tc>
                <a:tc>
                  <a:txBody>
                    <a:bodyPr/>
                    <a:lstStyle/>
                    <a:p>
                      <a:pPr marL="0" indent="0">
                        <a:spcAft>
                          <a:spcPts val="600"/>
                        </a:spcAft>
                        <a:buFont typeface="Arial" panose="020B0604020202020204" pitchFamily="34" charset="0"/>
                        <a:buNone/>
                      </a:pPr>
                      <a:r>
                        <a:rPr lang="en-GB" sz="1300" b="0" i="0" u="none" strike="noStrike" cap="none">
                          <a:solidFill>
                            <a:schemeClr val="bg2">
                              <a:lumMod val="25000"/>
                            </a:schemeClr>
                          </a:solidFill>
                          <a:latin typeface="Arial"/>
                          <a:ea typeface="Arial"/>
                          <a:cs typeface="Calibri Light" panose="020F0302020204030204" pitchFamily="34" charset="0"/>
                          <a:sym typeface="Arial"/>
                        </a:rPr>
                        <a:t>A reward  in the shape of a discount, additional benefits, not paying more than new customers or multi-products discounts for example, for renewing a policy with the same provider</a:t>
                      </a:r>
                    </a:p>
                  </a:txBody>
                  <a:tcPr/>
                </a:tc>
                <a:extLst>
                  <a:ext uri="{0D108BD9-81ED-4DB2-BD59-A6C34878D82A}">
                    <a16:rowId xmlns:a16="http://schemas.microsoft.com/office/drawing/2014/main" val="10001"/>
                  </a:ext>
                </a:extLst>
              </a:tr>
              <a:tr h="429257">
                <a:tc>
                  <a:txBody>
                    <a:bodyPr/>
                    <a:lstStyle/>
                    <a:p>
                      <a:r>
                        <a:rPr lang="en-GB"/>
                        <a:t>Confidence</a:t>
                      </a:r>
                    </a:p>
                    <a:p>
                      <a:endParaRPr lang="en-GB"/>
                    </a:p>
                  </a:txBody>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300" b="0" i="0" u="none" strike="noStrike" cap="none">
                          <a:solidFill>
                            <a:schemeClr val="bg2">
                              <a:lumMod val="25000"/>
                            </a:schemeClr>
                          </a:solidFill>
                          <a:latin typeface="Arial"/>
                          <a:ea typeface="Arial"/>
                          <a:cs typeface="Calibri Light" panose="020F0302020204030204" pitchFamily="34" charset="0"/>
                          <a:sym typeface="Arial"/>
                        </a:rPr>
                        <a:t>Confidence in their understanding of the policy, the claims process, percentage of claims paid out on, in the brand, and customer complaints being handled professionally</a:t>
                      </a:r>
                      <a:endParaRPr lang="en-GB" sz="1300"/>
                    </a:p>
                  </a:txBody>
                  <a:tcPr/>
                </a:tc>
                <a:extLst>
                  <a:ext uri="{0D108BD9-81ED-4DB2-BD59-A6C34878D82A}">
                    <a16:rowId xmlns:a16="http://schemas.microsoft.com/office/drawing/2014/main" val="10002"/>
                  </a:ext>
                </a:extLst>
              </a:tr>
              <a:tr h="429257">
                <a:tc>
                  <a:txBody>
                    <a:bodyPr/>
                    <a:lstStyle/>
                    <a:p>
                      <a:r>
                        <a:rPr lang="en-GB"/>
                        <a:t>Ease </a:t>
                      </a:r>
                    </a:p>
                  </a:txBody>
                  <a:tcPr/>
                </a:tc>
                <a:tc>
                  <a:txBody>
                    <a:bodyPr/>
                    <a:lstStyle/>
                    <a:p>
                      <a:pPr marL="0" indent="0">
                        <a:spcAft>
                          <a:spcPts val="600"/>
                        </a:spcAft>
                        <a:buFont typeface="Arial" panose="020B0604020202020204" pitchFamily="34" charset="0"/>
                        <a:buNone/>
                      </a:pPr>
                      <a:r>
                        <a:rPr lang="en-GB" sz="1300" b="0" i="0" u="none" strike="noStrike" cap="none">
                          <a:solidFill>
                            <a:schemeClr val="bg2">
                              <a:lumMod val="25000"/>
                            </a:schemeClr>
                          </a:solidFill>
                          <a:latin typeface="Arial"/>
                          <a:ea typeface="Arial"/>
                          <a:cs typeface="Calibri Light" panose="020F0302020204030204" pitchFamily="34" charset="0"/>
                          <a:sym typeface="Arial"/>
                        </a:rPr>
                        <a:t>The customer can get all of their insurance from provider in one policy, their questions are answered clearly and quickly, the documentation is easy to read, able to purchase it through a price comparison site or able to buy insurance through a multitude of channels, </a:t>
                      </a:r>
                      <a:r>
                        <a:rPr lang="en-GB" sz="1300" b="0" i="0" u="none" strike="noStrike" cap="none" err="1">
                          <a:solidFill>
                            <a:schemeClr val="bg2">
                              <a:lumMod val="25000"/>
                            </a:schemeClr>
                          </a:solidFill>
                          <a:latin typeface="Arial"/>
                          <a:ea typeface="Arial"/>
                          <a:cs typeface="Calibri Light" panose="020F0302020204030204" pitchFamily="34" charset="0"/>
                          <a:sym typeface="Arial"/>
                        </a:rPr>
                        <a:t>i.e</a:t>
                      </a:r>
                      <a:r>
                        <a:rPr lang="en-GB" sz="1300" b="0" i="0" u="none" strike="noStrike" cap="none">
                          <a:solidFill>
                            <a:schemeClr val="bg2">
                              <a:lumMod val="25000"/>
                            </a:schemeClr>
                          </a:solidFill>
                          <a:latin typeface="Arial"/>
                          <a:ea typeface="Arial"/>
                          <a:cs typeface="Calibri Light" panose="020F0302020204030204" pitchFamily="34" charset="0"/>
                          <a:sym typeface="Arial"/>
                        </a:rPr>
                        <a:t> website, mobile, broker</a:t>
                      </a:r>
                    </a:p>
                  </a:txBody>
                  <a:tcPr/>
                </a:tc>
                <a:extLst>
                  <a:ext uri="{0D108BD9-81ED-4DB2-BD59-A6C34878D82A}">
                    <a16:rowId xmlns:a16="http://schemas.microsoft.com/office/drawing/2014/main" val="10003"/>
                  </a:ext>
                </a:extLst>
              </a:tr>
              <a:tr h="429257">
                <a:tc>
                  <a:txBody>
                    <a:bodyPr/>
                    <a:lstStyle/>
                    <a:p>
                      <a:r>
                        <a:rPr lang="en-GB"/>
                        <a:t>Protection</a:t>
                      </a:r>
                    </a:p>
                  </a:txBody>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300" b="0" i="0" u="none" strike="noStrike" cap="none">
                          <a:solidFill>
                            <a:schemeClr val="bg2">
                              <a:lumMod val="25000"/>
                            </a:schemeClr>
                          </a:solidFill>
                          <a:latin typeface="Arial"/>
                          <a:ea typeface="Arial"/>
                          <a:cs typeface="Calibri Light" panose="020F0302020204030204" pitchFamily="34" charset="0"/>
                          <a:sym typeface="Arial"/>
                        </a:rPr>
                        <a:t>An understanding by providers why something of little financial value may still be important, ability to add or remove cover elements to suit needs and that the insurance cover is at the right level for a business to continue to trade or has ideas of how to cover sentimental items</a:t>
                      </a:r>
                      <a:endParaRPr lang="en-GB" sz="1300"/>
                    </a:p>
                  </a:txBody>
                  <a:tcPr/>
                </a:tc>
                <a:extLst>
                  <a:ext uri="{0D108BD9-81ED-4DB2-BD59-A6C34878D82A}">
                    <a16:rowId xmlns:a16="http://schemas.microsoft.com/office/drawing/2014/main" val="10004"/>
                  </a:ext>
                </a:extLst>
              </a:tr>
              <a:tr h="429257">
                <a:tc>
                  <a:txBody>
                    <a:bodyPr/>
                    <a:lstStyle/>
                    <a:p>
                      <a:r>
                        <a:rPr lang="en-GB"/>
                        <a:t>Price</a:t>
                      </a:r>
                    </a:p>
                  </a:txBody>
                  <a:tcPr/>
                </a:tc>
                <a:tc>
                  <a:txBody>
                    <a:bodyPr/>
                    <a:lstStyle/>
                    <a:p>
                      <a:pPr marL="0" indent="0">
                        <a:spcAft>
                          <a:spcPts val="600"/>
                        </a:spcAft>
                        <a:buFont typeface="Arial" panose="020B0604020202020204" pitchFamily="34" charset="0"/>
                        <a:buNone/>
                      </a:pPr>
                      <a:r>
                        <a:rPr lang="en-GB" sz="1300" b="0" i="0" u="none" strike="noStrike" cap="none">
                          <a:solidFill>
                            <a:schemeClr val="bg2">
                              <a:lumMod val="25000"/>
                            </a:schemeClr>
                          </a:solidFill>
                          <a:latin typeface="Arial"/>
                          <a:ea typeface="Arial"/>
                          <a:cs typeface="Calibri Light" panose="020F0302020204030204" pitchFamily="34" charset="0"/>
                          <a:sym typeface="Arial"/>
                        </a:rPr>
                        <a:t>Measures a range of price related statements such as the price being reasonable for the level of cover, the price simply being the cheapest quote, willingness to pay more to go with a recognised brand, if a provider will match a competitor’s quote and whether or not there are promotional discounts for new customers</a:t>
                      </a:r>
                      <a:endParaRPr lang="en-GB" sz="1300"/>
                    </a:p>
                  </a:txBody>
                  <a:tcPr/>
                </a:tc>
                <a:extLst>
                  <a:ext uri="{0D108BD9-81ED-4DB2-BD59-A6C34878D82A}">
                    <a16:rowId xmlns:a16="http://schemas.microsoft.com/office/drawing/2014/main" val="10005"/>
                  </a:ext>
                </a:extLst>
              </a:tr>
              <a:tr h="429257">
                <a:tc>
                  <a:txBody>
                    <a:bodyPr/>
                    <a:lstStyle/>
                    <a:p>
                      <a:r>
                        <a:rPr lang="en-GB"/>
                        <a:t>Relationship</a:t>
                      </a:r>
                    </a:p>
                  </a:txBody>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300" b="0" i="0" u="none" strike="noStrike" cap="none">
                          <a:solidFill>
                            <a:schemeClr val="bg2">
                              <a:lumMod val="25000"/>
                            </a:schemeClr>
                          </a:solidFill>
                          <a:latin typeface="Arial"/>
                          <a:ea typeface="Arial"/>
                          <a:cs typeface="Calibri Light" panose="020F0302020204030204" pitchFamily="34" charset="0"/>
                          <a:sym typeface="Arial"/>
                        </a:rPr>
                        <a:t>Customer obtains advice from insurer, has a range of meaningful interactions with provider throughout the year, customer has a sense the insurer knows them and what is important to them</a:t>
                      </a:r>
                      <a:endParaRPr lang="en-GB" sz="1300"/>
                    </a:p>
                  </a:txBody>
                  <a:tcPr/>
                </a:tc>
                <a:extLst>
                  <a:ext uri="{0D108BD9-81ED-4DB2-BD59-A6C34878D82A}">
                    <a16:rowId xmlns:a16="http://schemas.microsoft.com/office/drawing/2014/main" val="10006"/>
                  </a:ext>
                </a:extLst>
              </a:tr>
              <a:tr h="429257">
                <a:tc>
                  <a:txBody>
                    <a:bodyPr/>
                    <a:lstStyle/>
                    <a:p>
                      <a:r>
                        <a:rPr lang="en-GB"/>
                        <a:t>Speed (claims)</a:t>
                      </a:r>
                    </a:p>
                  </a:txBody>
                  <a:tcPr/>
                </a:tc>
                <a:tc>
                  <a:txBody>
                    <a:bodyPr/>
                    <a:lstStyle/>
                    <a:p>
                      <a:pPr marL="0" indent="0">
                        <a:spcAft>
                          <a:spcPts val="600"/>
                        </a:spcAft>
                        <a:buFont typeface="Arial" panose="020B0604020202020204" pitchFamily="34" charset="0"/>
                        <a:buNone/>
                      </a:pPr>
                      <a:r>
                        <a:rPr lang="en-GB" sz="1300" b="0" i="0" u="none" strike="noStrike" cap="none">
                          <a:solidFill>
                            <a:schemeClr val="bg2">
                              <a:lumMod val="25000"/>
                            </a:schemeClr>
                          </a:solidFill>
                          <a:latin typeface="Arial"/>
                          <a:ea typeface="Arial"/>
                          <a:cs typeface="Calibri Light" panose="020F0302020204030204" pitchFamily="34" charset="0"/>
                          <a:sym typeface="Arial"/>
                        </a:rPr>
                        <a:t>Provider offers immediate and effective assistance, customer can get through to insurer quickly at any time and does not get asked needless questions</a:t>
                      </a:r>
                      <a:endParaRPr lang="en-GB" sz="1300"/>
                    </a:p>
                  </a:txBody>
                  <a:tcPr/>
                </a:tc>
                <a:extLst>
                  <a:ext uri="{0D108BD9-81ED-4DB2-BD59-A6C34878D82A}">
                    <a16:rowId xmlns:a16="http://schemas.microsoft.com/office/drawing/2014/main" val="10007"/>
                  </a:ext>
                </a:extLst>
              </a:tr>
              <a:tr h="429257">
                <a:tc>
                  <a:txBody>
                    <a:bodyPr/>
                    <a:lstStyle/>
                    <a:p>
                      <a:r>
                        <a:rPr lang="en-GB"/>
                        <a:t>Respect (claims)</a:t>
                      </a:r>
                    </a:p>
                  </a:txBody>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300" b="0" i="0" u="none" strike="noStrike" cap="none">
                          <a:solidFill>
                            <a:schemeClr val="bg2">
                              <a:lumMod val="25000"/>
                            </a:schemeClr>
                          </a:solidFill>
                          <a:latin typeface="Arial"/>
                          <a:ea typeface="Arial"/>
                          <a:cs typeface="Calibri Light" panose="020F0302020204030204" pitchFamily="34" charset="0"/>
                          <a:sym typeface="Arial"/>
                        </a:rPr>
                        <a:t>Insurance company does not try to avoid pay out, shows compassion and does not require customer to provide lots of receipts/pictures to prove claim is genuine</a:t>
                      </a:r>
                      <a:endParaRPr lang="en-GB" sz="1300"/>
                    </a:p>
                  </a:txBody>
                  <a:tcPr/>
                </a:tc>
                <a:extLst>
                  <a:ext uri="{0D108BD9-81ED-4DB2-BD59-A6C34878D82A}">
                    <a16:rowId xmlns:a16="http://schemas.microsoft.com/office/drawing/2014/main" val="10008"/>
                  </a:ext>
                </a:extLst>
              </a:tr>
              <a:tr h="429257">
                <a:tc>
                  <a:txBody>
                    <a:bodyPr/>
                    <a:lstStyle/>
                    <a:p>
                      <a:r>
                        <a:rPr lang="en-GB"/>
                        <a:t>Control (claims)</a:t>
                      </a:r>
                    </a:p>
                  </a:txBody>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300" b="0" i="0" u="none" strike="noStrike" cap="none">
                          <a:solidFill>
                            <a:schemeClr val="bg2">
                              <a:lumMod val="25000"/>
                            </a:schemeClr>
                          </a:solidFill>
                          <a:latin typeface="Arial"/>
                          <a:ea typeface="Arial"/>
                          <a:cs typeface="Calibri Light" panose="020F0302020204030204" pitchFamily="34" charset="0"/>
                          <a:sym typeface="Arial"/>
                        </a:rPr>
                        <a:t>Customer can choose the suppliers, whether it is a financial, repair or replacement settlement and repairs are carried out at a time convenient</a:t>
                      </a:r>
                      <a:endParaRPr lang="en-GB" sz="1300"/>
                    </a:p>
                  </a:txBody>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3789983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3" name="TextBox 2"/>
          <p:cNvSpPr txBox="1"/>
          <p:nvPr/>
        </p:nvSpPr>
        <p:spPr>
          <a:xfrm>
            <a:off x="422143" y="289187"/>
            <a:ext cx="1122799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000" b="1" i="0" u="none" strike="noStrike" kern="0" cap="none" spc="0" normalizeH="0" baseline="0" noProof="0" dirty="0">
                <a:ln>
                  <a:noFill/>
                </a:ln>
                <a:solidFill>
                  <a:srgbClr val="008265"/>
                </a:solidFill>
                <a:effectLst/>
                <a:uLnTx/>
                <a:uFillTx/>
                <a:latin typeface="Rockwell" panose="02060603020205020403" pitchFamily="18" charset="0"/>
                <a:cs typeface="Calibri Light" panose="020F0302020204030204" pitchFamily="34" charset="0"/>
                <a:sym typeface="Arial"/>
              </a:rPr>
              <a:t>Top 10 opportunities to increase trust for Consumers with good / very good financial well-being</a:t>
            </a:r>
          </a:p>
        </p:txBody>
      </p:sp>
      <p:graphicFrame>
        <p:nvGraphicFramePr>
          <p:cNvPr id="4" name="Table 3"/>
          <p:cNvGraphicFramePr>
            <a:graphicFrameLocks noGrp="1"/>
          </p:cNvGraphicFramePr>
          <p:nvPr>
            <p:extLst>
              <p:ext uri="{D42A27DB-BD31-4B8C-83A1-F6EECF244321}">
                <p14:modId xmlns:p14="http://schemas.microsoft.com/office/powerpoint/2010/main" val="280404213"/>
              </p:ext>
            </p:extLst>
          </p:nvPr>
        </p:nvGraphicFramePr>
        <p:xfrm>
          <a:off x="1941165" y="947506"/>
          <a:ext cx="8309671" cy="4797150"/>
        </p:xfrm>
        <a:graphic>
          <a:graphicData uri="http://schemas.openxmlformats.org/drawingml/2006/table">
            <a:tbl>
              <a:tblPr firstRow="1" bandRow="1">
                <a:tableStyleId>{6E62EB93-AAC6-4EBA-99E5-D1D4B1179FDE}</a:tableStyleId>
              </a:tblPr>
              <a:tblGrid>
                <a:gridCol w="597086">
                  <a:extLst>
                    <a:ext uri="{9D8B030D-6E8A-4147-A177-3AD203B41FA5}">
                      <a16:colId xmlns:a16="http://schemas.microsoft.com/office/drawing/2014/main" val="20000"/>
                    </a:ext>
                  </a:extLst>
                </a:gridCol>
                <a:gridCol w="989184">
                  <a:extLst>
                    <a:ext uri="{9D8B030D-6E8A-4147-A177-3AD203B41FA5}">
                      <a16:colId xmlns:a16="http://schemas.microsoft.com/office/drawing/2014/main" val="20001"/>
                    </a:ext>
                  </a:extLst>
                </a:gridCol>
                <a:gridCol w="2568566">
                  <a:extLst>
                    <a:ext uri="{9D8B030D-6E8A-4147-A177-3AD203B41FA5}">
                      <a16:colId xmlns:a16="http://schemas.microsoft.com/office/drawing/2014/main" val="20002"/>
                    </a:ext>
                  </a:extLst>
                </a:gridCol>
                <a:gridCol w="1384945">
                  <a:extLst>
                    <a:ext uri="{9D8B030D-6E8A-4147-A177-3AD203B41FA5}">
                      <a16:colId xmlns:a16="http://schemas.microsoft.com/office/drawing/2014/main" val="20003"/>
                    </a:ext>
                  </a:extLst>
                </a:gridCol>
                <a:gridCol w="1384945">
                  <a:extLst>
                    <a:ext uri="{9D8B030D-6E8A-4147-A177-3AD203B41FA5}">
                      <a16:colId xmlns:a16="http://schemas.microsoft.com/office/drawing/2014/main" val="20004"/>
                    </a:ext>
                  </a:extLst>
                </a:gridCol>
                <a:gridCol w="1384945">
                  <a:extLst>
                    <a:ext uri="{9D8B030D-6E8A-4147-A177-3AD203B41FA5}">
                      <a16:colId xmlns:a16="http://schemas.microsoft.com/office/drawing/2014/main" val="20005"/>
                    </a:ext>
                  </a:extLst>
                </a:gridCol>
              </a:tblGrid>
              <a:tr h="396705">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Statement</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432000">
                <a:tc>
                  <a:txBody>
                    <a:bodyPr/>
                    <a:lstStyle/>
                    <a:p>
                      <a:pPr algn="ctr" fontAlgn="b"/>
                      <a:r>
                        <a:rPr lang="en-GB" sz="1100" b="0" i="0" u="none" strike="noStrike">
                          <a:solidFill>
                            <a:srgbClr val="000000"/>
                          </a:solidFill>
                          <a:effectLst/>
                          <a:latin typeface="+mn-lt"/>
                        </a:rPr>
                        <a:t>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I got a discount for staying with the same company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7.87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4.00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11.74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432000">
                <a:tc>
                  <a:txBody>
                    <a:bodyPr/>
                    <a:lstStyle/>
                    <a:p>
                      <a:pPr algn="ctr" fontAlgn="b"/>
                      <a:r>
                        <a:rPr lang="en-GB" sz="1100" b="0" i="0" u="none" strike="noStrike">
                          <a:solidFill>
                            <a:srgbClr val="000000"/>
                          </a:solidFill>
                          <a:effectLst/>
                          <a:latin typeface="+mn-lt"/>
                        </a:rPr>
                        <a:t>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My provider takes my loyalty into account when calculating renewal quotes after I have claimed</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7.75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4.37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11.13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432000">
                <a:tc>
                  <a:txBody>
                    <a:bodyPr/>
                    <a:lstStyle/>
                    <a:p>
                      <a:pPr algn="ctr" fontAlgn="b"/>
                      <a:r>
                        <a:rPr lang="en-GB" sz="1100" b="0" i="0" u="none" strike="noStrike">
                          <a:solidFill>
                            <a:srgbClr val="000000"/>
                          </a:solidFill>
                          <a:effectLst/>
                          <a:latin typeface="+mn-lt"/>
                        </a:rPr>
                        <a:t>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My premium doesn't increase because I'm not a new customer anymore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7.61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4.48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10.74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432000">
                <a:tc>
                  <a:txBody>
                    <a:bodyPr/>
                    <a:lstStyle/>
                    <a:p>
                      <a:pPr algn="ctr" fontAlgn="b"/>
                      <a:r>
                        <a:rPr lang="en-GB" sz="1100" b="0" i="0" u="none" strike="noStrike">
                          <a:solidFill>
                            <a:srgbClr val="000000"/>
                          </a:solidFill>
                          <a:effectLst/>
                          <a:latin typeface="+mn-lt"/>
                        </a:rPr>
                        <a:t>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My insurance provider matched a cheaper price from a competitors quote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7.30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4.20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10.40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432000">
                <a:tc>
                  <a:txBody>
                    <a:bodyPr/>
                    <a:lstStyle/>
                    <a:p>
                      <a:pPr algn="ctr" fontAlgn="b"/>
                      <a:r>
                        <a:rPr lang="en-GB" sz="1100" b="0" i="0" u="none" strike="noStrike">
                          <a:solidFill>
                            <a:srgbClr val="000000"/>
                          </a:solidFill>
                          <a:effectLst/>
                          <a:latin typeface="+mn-lt"/>
                        </a:rPr>
                        <a:t>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My insurer provides additional benefits for renewing (e.g. enhanced cover)</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6.98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3.82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10.13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432000">
                <a:tc>
                  <a:txBody>
                    <a:bodyPr/>
                    <a:lstStyle/>
                    <a:p>
                      <a:pPr algn="ctr" fontAlgn="b"/>
                      <a:r>
                        <a:rPr lang="en-GB" sz="1100" b="0" i="0" u="none" strike="noStrike">
                          <a:solidFill>
                            <a:srgbClr val="000000"/>
                          </a:solidFill>
                          <a:effectLst/>
                          <a:latin typeface="+mn-lt"/>
                        </a:rPr>
                        <a:t>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My insurer told me what I would have paid if I wasn't a new customer</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6.41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2.83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9.99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432000">
                <a:tc>
                  <a:txBody>
                    <a:bodyPr/>
                    <a:lstStyle/>
                    <a:p>
                      <a:pPr algn="ctr" fontAlgn="b"/>
                      <a:r>
                        <a:rPr lang="en-GB" sz="1100" b="0" i="0" u="none" strike="noStrike">
                          <a:solidFill>
                            <a:srgbClr val="000000"/>
                          </a:solidFill>
                          <a:effectLst/>
                          <a:latin typeface="+mn-lt"/>
                        </a:rPr>
                        <a:t>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My insurer handled my complaint professionally and fairly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8.42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6.97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9.86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432000">
                <a:tc>
                  <a:txBody>
                    <a:bodyPr/>
                    <a:lstStyle/>
                    <a:p>
                      <a:pPr algn="ctr" fontAlgn="b"/>
                      <a:r>
                        <a:rPr lang="en-GB" sz="1100" b="0" i="0" u="none" strike="noStrike">
                          <a:solidFill>
                            <a:srgbClr val="000000"/>
                          </a:solidFill>
                          <a:effectLst/>
                          <a:latin typeface="+mn-lt"/>
                        </a:rPr>
                        <a:t>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My insurer assessed my risk individually, rather than using generic assumptions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7.61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5.62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9.60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432000">
                <a:tc>
                  <a:txBody>
                    <a:bodyPr/>
                    <a:lstStyle/>
                    <a:p>
                      <a:pPr algn="ctr" fontAlgn="b"/>
                      <a:r>
                        <a:rPr lang="en-GB" sz="1100" b="0" i="0" u="none" strike="noStrike">
                          <a:solidFill>
                            <a:srgbClr val="000000"/>
                          </a:solidFill>
                          <a:effectLst/>
                          <a:latin typeface="+mn-lt"/>
                        </a:rPr>
                        <a:t>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I know the company pays out quickly and worries about paperwork later</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7.81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6.08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9.54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r h="432000">
                <a:tc>
                  <a:txBody>
                    <a:bodyPr/>
                    <a:lstStyle/>
                    <a:p>
                      <a:pPr algn="ctr" fontAlgn="b"/>
                      <a:r>
                        <a:rPr lang="en-GB" sz="1100" b="0" i="0" u="none" strike="noStrike">
                          <a:solidFill>
                            <a:srgbClr val="000000"/>
                          </a:solidFill>
                          <a:effectLst/>
                          <a:latin typeface="+mn-lt"/>
                        </a:rPr>
                        <a:t>10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My insurer informed me about their claims process before I bought</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7.55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5.76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9.33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0"/>
                  </a:ext>
                </a:extLst>
              </a:tr>
            </a:tbl>
          </a:graphicData>
        </a:graphic>
      </p:graphicFrame>
      <p:sp>
        <p:nvSpPr>
          <p:cNvPr id="2" name="Google Shape;281;p26">
            <a:extLst>
              <a:ext uri="{FF2B5EF4-FFF2-40B4-BE49-F238E27FC236}">
                <a16:creationId xmlns:a16="http://schemas.microsoft.com/office/drawing/2014/main" id="{15F8004B-5166-8A24-B46E-9A80E1B7248D}"/>
              </a:ext>
            </a:extLst>
          </p:cNvPr>
          <p:cNvSpPr txBox="1"/>
          <p:nvPr/>
        </p:nvSpPr>
        <p:spPr>
          <a:xfrm>
            <a:off x="0" y="6527166"/>
            <a:ext cx="10126232" cy="330834"/>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800" b="0" i="0" u="none" strike="noStrike" kern="0" cap="none" spc="0" normalizeH="0" baseline="0" noProof="0" dirty="0">
                <a:ln>
                  <a:noFill/>
                </a:ln>
                <a:solidFill>
                  <a:srgbClr val="000000"/>
                </a:solidFill>
                <a:effectLst/>
                <a:uLnTx/>
                <a:uFillTx/>
                <a:latin typeface="Arial" panose="020B0604020202020204" pitchFamily="34" charset="0"/>
                <a:ea typeface="Corbel"/>
                <a:cs typeface="Arial" panose="020B0604020202020204" pitchFamily="34" charset="0"/>
                <a:sym typeface="Corbel"/>
              </a:rPr>
              <a:t>Base: Sept 2023 &amp; March 2024 data. Good / very good financial well-being n=493/120 </a:t>
            </a:r>
            <a:endParaRPr kumimoji="0" lang="en-GB" sz="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endParaRPr>
          </a:p>
        </p:txBody>
      </p:sp>
    </p:spTree>
    <p:extLst>
      <p:ext uri="{BB962C8B-B14F-4D97-AF65-F5344CB8AC3E}">
        <p14:creationId xmlns:p14="http://schemas.microsoft.com/office/powerpoint/2010/main" val="36145347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569" name="Google Shape;569;p53"/>
          <p:cNvSpPr/>
          <p:nvPr/>
        </p:nvSpPr>
        <p:spPr>
          <a:xfrm>
            <a:off x="1463002" y="2127562"/>
            <a:ext cx="1825430" cy="793767"/>
          </a:xfrm>
          <a:prstGeom prst="rect">
            <a:avLst/>
          </a:prstGeom>
          <a:noFill/>
          <a:ln>
            <a:noFill/>
          </a:ln>
        </p:spPr>
        <p:txBody>
          <a:bodyPr spcFirstLastPara="1" wrap="square" lIns="91425" tIns="91425" rIns="91425" bIns="91425" anchor="ctr" anchorCtr="0">
            <a:noAutofit/>
          </a:bodyPr>
          <a:lstStyle/>
          <a:p>
            <a:endParaRPr/>
          </a:p>
        </p:txBody>
      </p:sp>
      <p:sp>
        <p:nvSpPr>
          <p:cNvPr id="3" name="TextBox 2"/>
          <p:cNvSpPr txBox="1"/>
          <p:nvPr/>
        </p:nvSpPr>
        <p:spPr>
          <a:xfrm>
            <a:off x="422143" y="289187"/>
            <a:ext cx="11227990" cy="1200329"/>
          </a:xfrm>
          <a:prstGeom prst="rect">
            <a:avLst/>
          </a:prstGeom>
          <a:noFill/>
        </p:spPr>
        <p:txBody>
          <a:bodyPr wrap="square" rtlCol="0">
            <a:spAutoFit/>
          </a:bodyPr>
          <a:lstStyle/>
          <a:p>
            <a:r>
              <a:rPr lang="en-GB" sz="2400" b="1">
                <a:solidFill>
                  <a:schemeClr val="bg2"/>
                </a:solidFill>
                <a:latin typeface="Calibri Light" panose="020F0302020204030204" pitchFamily="34" charset="0"/>
                <a:cs typeface="Calibri Light" panose="020F0302020204030204" pitchFamily="34" charset="0"/>
              </a:rPr>
              <a:t>In comparison to 2018, Loyalty remains the number one consumer opportunity for the insurance industry, followed by Confidence and Ease themes.</a:t>
            </a:r>
          </a:p>
          <a:p>
            <a:endParaRPr lang="en-GB" sz="2400"/>
          </a:p>
        </p:txBody>
      </p:sp>
      <p:sp>
        <p:nvSpPr>
          <p:cNvPr id="2" name="Title 1"/>
          <p:cNvSpPr>
            <a:spLocks noGrp="1"/>
          </p:cNvSpPr>
          <p:nvPr>
            <p:ph type="ctrTitle"/>
          </p:nvPr>
        </p:nvSpPr>
        <p:spPr>
          <a:xfrm>
            <a:off x="2116671" y="1559598"/>
            <a:ext cx="8825167" cy="1258964"/>
          </a:xfrm>
        </p:spPr>
        <p:txBody>
          <a:bodyPr/>
          <a:lstStyle/>
          <a:p>
            <a:r>
              <a:rPr lang="en-GB" sz="4000" b="1">
                <a:latin typeface="Rockwell" panose="02060603020205020403" pitchFamily="18" charset="0"/>
                <a:cs typeface="Calibri Light" panose="020F0302020204030204" pitchFamily="34" charset="0"/>
              </a:rPr>
              <a:t>SME survey </a:t>
            </a:r>
          </a:p>
        </p:txBody>
      </p:sp>
      <p:sp>
        <p:nvSpPr>
          <p:cNvPr id="4" name="Subtitle 3"/>
          <p:cNvSpPr>
            <a:spLocks noGrp="1"/>
          </p:cNvSpPr>
          <p:nvPr>
            <p:ph type="subTitle" idx="1"/>
          </p:nvPr>
        </p:nvSpPr>
        <p:spPr>
          <a:xfrm>
            <a:off x="1971815" y="2888644"/>
            <a:ext cx="6308564" cy="752677"/>
          </a:xfrm>
        </p:spPr>
        <p:txBody>
          <a:bodyPr/>
          <a:lstStyle/>
          <a:p>
            <a:r>
              <a:rPr lang="en-GB" dirty="0">
                <a:latin typeface="Rockwell" panose="02060603020205020403" pitchFamily="18" charset="0"/>
                <a:cs typeface="Calibri Light" panose="020F0302020204030204" pitchFamily="34" charset="0"/>
              </a:rPr>
              <a:t>September 2023 &amp; March 2024 Wave 13&amp;14 data</a:t>
            </a:r>
          </a:p>
        </p:txBody>
      </p:sp>
    </p:spTree>
    <p:extLst>
      <p:ext uri="{BB962C8B-B14F-4D97-AF65-F5344CB8AC3E}">
        <p14:creationId xmlns:p14="http://schemas.microsoft.com/office/powerpoint/2010/main" val="10688760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2C4A919C-3B09-12BD-38DB-FCB847257CE9}"/>
              </a:ext>
            </a:extLst>
          </p:cNvPr>
          <p:cNvGraphicFramePr>
            <a:graphicFrameLocks/>
          </p:cNvGraphicFramePr>
          <p:nvPr>
            <p:extLst>
              <p:ext uri="{D42A27DB-BD31-4B8C-83A1-F6EECF244321}">
                <p14:modId xmlns:p14="http://schemas.microsoft.com/office/powerpoint/2010/main" val="2983623286"/>
              </p:ext>
            </p:extLst>
          </p:nvPr>
        </p:nvGraphicFramePr>
        <p:xfrm>
          <a:off x="1140993" y="1515113"/>
          <a:ext cx="6210783" cy="4281488"/>
        </p:xfrm>
        <a:graphic>
          <a:graphicData uri="http://schemas.openxmlformats.org/drawingml/2006/chart">
            <c:chart xmlns:c="http://schemas.openxmlformats.org/drawingml/2006/chart" xmlns:r="http://schemas.openxmlformats.org/officeDocument/2006/relationships" r:id="rId3"/>
          </a:graphicData>
        </a:graphic>
      </p:graphicFrame>
      <p:sp>
        <p:nvSpPr>
          <p:cNvPr id="17" name="TextBox 16">
            <a:extLst>
              <a:ext uri="{FF2B5EF4-FFF2-40B4-BE49-F238E27FC236}">
                <a16:creationId xmlns:a16="http://schemas.microsoft.com/office/drawing/2014/main" id="{D025FA55-99EE-4DD9-A728-3603FA6A1FB0}"/>
              </a:ext>
            </a:extLst>
          </p:cNvPr>
          <p:cNvSpPr txBox="1"/>
          <p:nvPr/>
        </p:nvSpPr>
        <p:spPr>
          <a:xfrm>
            <a:off x="5239078" y="3222879"/>
            <a:ext cx="1594119" cy="646331"/>
          </a:xfrm>
          <a:prstGeom prst="rect">
            <a:avLst/>
          </a:prstGeom>
          <a:noFill/>
        </p:spPr>
        <p:txBody>
          <a:bodyPr wrap="square" rtlCol="0">
            <a:spAutoFit/>
          </a:bodyPr>
          <a:lstStyle/>
          <a:p>
            <a:pPr algn="ctr"/>
            <a:r>
              <a:rPr lang="en-GB" sz="1800">
                <a:solidFill>
                  <a:schemeClr val="tx1"/>
                </a:solidFill>
                <a:latin typeface="Rockwell" panose="02060603020205020403" pitchFamily="18" charset="0"/>
              </a:rPr>
              <a:t>Invest and improve</a:t>
            </a:r>
          </a:p>
        </p:txBody>
      </p:sp>
      <p:sp>
        <p:nvSpPr>
          <p:cNvPr id="3" name="TextBox 2"/>
          <p:cNvSpPr txBox="1"/>
          <p:nvPr/>
        </p:nvSpPr>
        <p:spPr>
          <a:xfrm>
            <a:off x="422143" y="180551"/>
            <a:ext cx="11227990" cy="830997"/>
          </a:xfrm>
          <a:prstGeom prst="rect">
            <a:avLst/>
          </a:prstGeom>
          <a:noFill/>
        </p:spPr>
        <p:txBody>
          <a:bodyPr wrap="square" rtlCol="0">
            <a:spAutoFit/>
          </a:bodyPr>
          <a:lstStyle/>
          <a:p>
            <a:pPr>
              <a:buSzPts val="1500"/>
            </a:pPr>
            <a:r>
              <a:rPr lang="en-GB" sz="2000" b="1" dirty="0">
                <a:solidFill>
                  <a:schemeClr val="bg2"/>
                </a:solidFill>
                <a:latin typeface="Rockwell" panose="02060603020205020403" pitchFamily="18" charset="0"/>
                <a:cs typeface="Calibri Light" panose="020F0302020204030204" pitchFamily="34" charset="0"/>
              </a:rPr>
              <a:t>Top 5 factors that would improve trust with SMEs – wave 13&amp;14</a:t>
            </a:r>
          </a:p>
          <a:p>
            <a:pPr>
              <a:buSzPts val="1500"/>
            </a:pPr>
            <a:r>
              <a:rPr lang="en-GB" dirty="0">
                <a:solidFill>
                  <a:schemeClr val="bg2"/>
                </a:solidFill>
                <a:latin typeface="+mn-lt"/>
                <a:cs typeface="Calibri Light" panose="020F0302020204030204" pitchFamily="34" charset="0"/>
              </a:rPr>
              <a:t>Ensuring SMEs know what to do in the event of a claim followed by providing a discount for staying loyal to the same company are the highest opportunities to improve trust. </a:t>
            </a:r>
          </a:p>
        </p:txBody>
      </p:sp>
      <p:sp>
        <p:nvSpPr>
          <p:cNvPr id="18" name="TextBox 17">
            <a:extLst>
              <a:ext uri="{FF2B5EF4-FFF2-40B4-BE49-F238E27FC236}">
                <a16:creationId xmlns:a16="http://schemas.microsoft.com/office/drawing/2014/main" id="{4B9757CF-561A-466E-ADF7-F472B3DD9BCF}"/>
              </a:ext>
            </a:extLst>
          </p:cNvPr>
          <p:cNvSpPr txBox="1"/>
          <p:nvPr/>
        </p:nvSpPr>
        <p:spPr>
          <a:xfrm>
            <a:off x="3792146" y="2247345"/>
            <a:ext cx="1594119" cy="646331"/>
          </a:xfrm>
          <a:prstGeom prst="rect">
            <a:avLst/>
          </a:prstGeom>
          <a:noFill/>
        </p:spPr>
        <p:txBody>
          <a:bodyPr wrap="square" rtlCol="0">
            <a:spAutoFit/>
          </a:bodyPr>
          <a:lstStyle/>
          <a:p>
            <a:pPr algn="ctr"/>
            <a:r>
              <a:rPr lang="en-GB" sz="1800">
                <a:solidFill>
                  <a:schemeClr val="tx1"/>
                </a:solidFill>
                <a:latin typeface="Rockwell" panose="02060603020205020403" pitchFamily="18" charset="0"/>
              </a:rPr>
              <a:t>Maintain and streamline</a:t>
            </a:r>
          </a:p>
        </p:txBody>
      </p:sp>
      <p:sp>
        <p:nvSpPr>
          <p:cNvPr id="19" name="TextBox 18">
            <a:extLst>
              <a:ext uri="{FF2B5EF4-FFF2-40B4-BE49-F238E27FC236}">
                <a16:creationId xmlns:a16="http://schemas.microsoft.com/office/drawing/2014/main" id="{BDF558C7-C94D-4E65-AFA6-CF775109F237}"/>
              </a:ext>
            </a:extLst>
          </p:cNvPr>
          <p:cNvSpPr txBox="1"/>
          <p:nvPr/>
        </p:nvSpPr>
        <p:spPr>
          <a:xfrm>
            <a:off x="1758437" y="1754766"/>
            <a:ext cx="1305346" cy="646331"/>
          </a:xfrm>
          <a:prstGeom prst="rect">
            <a:avLst/>
          </a:prstGeom>
          <a:noFill/>
        </p:spPr>
        <p:txBody>
          <a:bodyPr wrap="square" rtlCol="0">
            <a:spAutoFit/>
          </a:bodyPr>
          <a:lstStyle/>
          <a:p>
            <a:r>
              <a:rPr lang="en-GB" sz="1800">
                <a:solidFill>
                  <a:schemeClr val="tx1"/>
                </a:solidFill>
                <a:latin typeface="Rockwell" panose="02060603020205020403" pitchFamily="18" charset="0"/>
              </a:rPr>
              <a:t>Reduce spend</a:t>
            </a:r>
          </a:p>
        </p:txBody>
      </p:sp>
      <p:sp>
        <p:nvSpPr>
          <p:cNvPr id="20" name="TextBox 19">
            <a:extLst>
              <a:ext uri="{FF2B5EF4-FFF2-40B4-BE49-F238E27FC236}">
                <a16:creationId xmlns:a16="http://schemas.microsoft.com/office/drawing/2014/main" id="{8DA05B54-20BD-43E3-ADE6-9CA9387639E9}"/>
              </a:ext>
            </a:extLst>
          </p:cNvPr>
          <p:cNvSpPr txBox="1"/>
          <p:nvPr/>
        </p:nvSpPr>
        <p:spPr>
          <a:xfrm>
            <a:off x="5386265" y="4686996"/>
            <a:ext cx="1594119" cy="646331"/>
          </a:xfrm>
          <a:prstGeom prst="rect">
            <a:avLst/>
          </a:prstGeom>
          <a:noFill/>
        </p:spPr>
        <p:txBody>
          <a:bodyPr wrap="square" rtlCol="0">
            <a:spAutoFit/>
          </a:bodyPr>
          <a:lstStyle/>
          <a:p>
            <a:pPr algn="ctr"/>
            <a:r>
              <a:rPr lang="en-GB" sz="1800">
                <a:solidFill>
                  <a:schemeClr val="tx1"/>
                </a:solidFill>
                <a:latin typeface="Rockwell" panose="02060603020205020403" pitchFamily="18" charset="0"/>
              </a:rPr>
              <a:t>Priority opportunity</a:t>
            </a:r>
          </a:p>
        </p:txBody>
      </p:sp>
      <p:sp>
        <p:nvSpPr>
          <p:cNvPr id="21" name="TextBox 20"/>
          <p:cNvSpPr txBox="1"/>
          <p:nvPr/>
        </p:nvSpPr>
        <p:spPr>
          <a:xfrm>
            <a:off x="3607951" y="5825149"/>
            <a:ext cx="1313669" cy="307777"/>
          </a:xfrm>
          <a:prstGeom prst="rect">
            <a:avLst/>
          </a:prstGeom>
          <a:noFill/>
        </p:spPr>
        <p:txBody>
          <a:bodyPr wrap="square" rtlCol="0">
            <a:spAutoFit/>
          </a:bodyPr>
          <a:lstStyle/>
          <a:p>
            <a:r>
              <a:rPr lang="en-GB"/>
              <a:t>Importance</a:t>
            </a:r>
          </a:p>
        </p:txBody>
      </p:sp>
      <p:sp>
        <p:nvSpPr>
          <p:cNvPr id="22" name="TextBox 21"/>
          <p:cNvSpPr txBox="1"/>
          <p:nvPr/>
        </p:nvSpPr>
        <p:spPr>
          <a:xfrm rot="16200000">
            <a:off x="306943" y="3361092"/>
            <a:ext cx="1242608" cy="307777"/>
          </a:xfrm>
          <a:prstGeom prst="rect">
            <a:avLst/>
          </a:prstGeom>
          <a:noFill/>
        </p:spPr>
        <p:txBody>
          <a:bodyPr wrap="square" rtlCol="0">
            <a:spAutoFit/>
          </a:bodyPr>
          <a:lstStyle/>
          <a:p>
            <a:r>
              <a:rPr lang="en-GB"/>
              <a:t>Performance</a:t>
            </a:r>
          </a:p>
        </p:txBody>
      </p:sp>
      <p:sp>
        <p:nvSpPr>
          <p:cNvPr id="23" name="TextBox 22"/>
          <p:cNvSpPr txBox="1"/>
          <p:nvPr/>
        </p:nvSpPr>
        <p:spPr>
          <a:xfrm>
            <a:off x="1140993" y="5826545"/>
            <a:ext cx="552012" cy="307777"/>
          </a:xfrm>
          <a:prstGeom prst="rect">
            <a:avLst/>
          </a:prstGeom>
          <a:noFill/>
        </p:spPr>
        <p:txBody>
          <a:bodyPr wrap="square" rtlCol="0">
            <a:spAutoFit/>
          </a:bodyPr>
          <a:lstStyle/>
          <a:p>
            <a:r>
              <a:rPr lang="en-GB"/>
              <a:t>Low</a:t>
            </a:r>
          </a:p>
        </p:txBody>
      </p:sp>
      <p:sp>
        <p:nvSpPr>
          <p:cNvPr id="24" name="TextBox 23"/>
          <p:cNvSpPr txBox="1"/>
          <p:nvPr/>
        </p:nvSpPr>
        <p:spPr>
          <a:xfrm>
            <a:off x="6836566" y="5817659"/>
            <a:ext cx="599940" cy="307777"/>
          </a:xfrm>
          <a:prstGeom prst="rect">
            <a:avLst/>
          </a:prstGeom>
          <a:noFill/>
        </p:spPr>
        <p:txBody>
          <a:bodyPr wrap="square" rtlCol="0">
            <a:spAutoFit/>
          </a:bodyPr>
          <a:lstStyle/>
          <a:p>
            <a:r>
              <a:rPr lang="en-GB"/>
              <a:t>High</a:t>
            </a:r>
          </a:p>
        </p:txBody>
      </p:sp>
      <p:sp>
        <p:nvSpPr>
          <p:cNvPr id="25" name="TextBox 24"/>
          <p:cNvSpPr txBox="1"/>
          <p:nvPr/>
        </p:nvSpPr>
        <p:spPr>
          <a:xfrm rot="16200000">
            <a:off x="658883" y="5363689"/>
            <a:ext cx="538729" cy="307777"/>
          </a:xfrm>
          <a:prstGeom prst="rect">
            <a:avLst/>
          </a:prstGeom>
          <a:noFill/>
        </p:spPr>
        <p:txBody>
          <a:bodyPr wrap="square" rtlCol="0">
            <a:spAutoFit/>
          </a:bodyPr>
          <a:lstStyle/>
          <a:p>
            <a:r>
              <a:rPr lang="en-GB"/>
              <a:t>Low</a:t>
            </a:r>
          </a:p>
        </p:txBody>
      </p:sp>
      <p:sp>
        <p:nvSpPr>
          <p:cNvPr id="26" name="TextBox 25"/>
          <p:cNvSpPr txBox="1"/>
          <p:nvPr/>
        </p:nvSpPr>
        <p:spPr>
          <a:xfrm rot="16200000">
            <a:off x="576754" y="1489251"/>
            <a:ext cx="719176" cy="307777"/>
          </a:xfrm>
          <a:prstGeom prst="rect">
            <a:avLst/>
          </a:prstGeom>
          <a:noFill/>
        </p:spPr>
        <p:txBody>
          <a:bodyPr wrap="square" rtlCol="0">
            <a:spAutoFit/>
          </a:bodyPr>
          <a:lstStyle/>
          <a:p>
            <a:r>
              <a:rPr lang="en-GB"/>
              <a:t>High</a:t>
            </a:r>
          </a:p>
        </p:txBody>
      </p:sp>
      <p:sp>
        <p:nvSpPr>
          <p:cNvPr id="28" name="TextBox 4"/>
          <p:cNvSpPr txBox="1"/>
          <p:nvPr/>
        </p:nvSpPr>
        <p:spPr>
          <a:xfrm>
            <a:off x="1090232" y="6132926"/>
            <a:ext cx="6442252" cy="41549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050"/>
              <a:t>*The size of each theme bubble denotes the relative opportunity score in each case. </a:t>
            </a:r>
          </a:p>
          <a:p>
            <a:pPr algn="ctr"/>
            <a:r>
              <a:rPr lang="en-GB" sz="1050"/>
              <a:t>The bigger the bubble the greater the opportunity to deliver improved service.</a:t>
            </a:r>
          </a:p>
        </p:txBody>
      </p:sp>
      <p:sp>
        <p:nvSpPr>
          <p:cNvPr id="33" name="Rectangle 32"/>
          <p:cNvSpPr/>
          <p:nvPr/>
        </p:nvSpPr>
        <p:spPr>
          <a:xfrm>
            <a:off x="7754050" y="1754766"/>
            <a:ext cx="4234750" cy="2677656"/>
          </a:xfrm>
          <a:prstGeom prst="rect">
            <a:avLst/>
          </a:prstGeom>
        </p:spPr>
        <p:txBody>
          <a:bodyPr wrap="square">
            <a:spAutoFit/>
          </a:bodyPr>
          <a:lstStyle/>
          <a:p>
            <a:pPr marL="285750" indent="-285750" algn="ctr">
              <a:buClr>
                <a:srgbClr val="FFFFFF"/>
              </a:buClr>
              <a:buSzPts val="1500"/>
              <a:buFont typeface="Arial" panose="020B0604020202020204" pitchFamily="34" charset="0"/>
              <a:buChar char="•"/>
            </a:pPr>
            <a:endParaRPr lang="en-GB" dirty="0">
              <a:solidFill>
                <a:schemeClr val="tx1"/>
              </a:solidFill>
              <a:latin typeface="+mj-lt"/>
              <a:cs typeface="Calibri Light" panose="020F0302020204030204" pitchFamily="34" charset="0"/>
            </a:endParaRPr>
          </a:p>
          <a:p>
            <a:pPr marL="285750" indent="-285750">
              <a:buClr>
                <a:schemeClr val="tx1"/>
              </a:buClr>
              <a:buSzPts val="1500"/>
              <a:buFont typeface="Arial" panose="020B0604020202020204" pitchFamily="34" charset="0"/>
              <a:buChar char="•"/>
            </a:pPr>
            <a:r>
              <a:rPr lang="en-GB" dirty="0">
                <a:solidFill>
                  <a:schemeClr val="tx1"/>
                </a:solidFill>
                <a:latin typeface="+mj-lt"/>
                <a:cs typeface="Calibri Light" panose="020F0302020204030204" pitchFamily="34" charset="0"/>
              </a:rPr>
              <a:t>Taking the loyalty of a SME into account at renewal following a claim is a further key opportunity to improve trust</a:t>
            </a:r>
          </a:p>
          <a:p>
            <a:pPr marL="285750" indent="-285750">
              <a:buClr>
                <a:schemeClr val="tx1"/>
              </a:buClr>
              <a:buSzPts val="1500"/>
              <a:buFont typeface="Arial" panose="020B0604020202020204" pitchFamily="34" charset="0"/>
              <a:buChar char="•"/>
            </a:pPr>
            <a:endParaRPr lang="en-GB" dirty="0">
              <a:solidFill>
                <a:schemeClr val="tx1"/>
              </a:solidFill>
              <a:latin typeface="+mj-lt"/>
              <a:cs typeface="Calibri Light" panose="020F0302020204030204" pitchFamily="34" charset="0"/>
            </a:endParaRPr>
          </a:p>
          <a:p>
            <a:pPr marL="285750" indent="-285750">
              <a:buClr>
                <a:schemeClr val="tx1"/>
              </a:buClr>
              <a:buSzPts val="1500"/>
              <a:buFont typeface="Arial" panose="020B0604020202020204" pitchFamily="34" charset="0"/>
              <a:buChar char="•"/>
            </a:pPr>
            <a:r>
              <a:rPr lang="en-GB" dirty="0">
                <a:solidFill>
                  <a:schemeClr val="tx1"/>
                </a:solidFill>
                <a:latin typeface="+mj-lt"/>
                <a:cs typeface="Calibri Light" panose="020F0302020204030204" pitchFamily="34" charset="0"/>
              </a:rPr>
              <a:t>Not having dual pricing for new / existing customers is the next highest opportunity</a:t>
            </a:r>
          </a:p>
          <a:p>
            <a:pPr>
              <a:buClr>
                <a:schemeClr val="tx1"/>
              </a:buClr>
              <a:buSzPts val="1500"/>
            </a:pPr>
            <a:endParaRPr lang="en-GB" dirty="0">
              <a:solidFill>
                <a:schemeClr val="tx1"/>
              </a:solidFill>
              <a:latin typeface="+mj-lt"/>
              <a:cs typeface="Calibri Light" panose="020F0302020204030204" pitchFamily="34" charset="0"/>
            </a:endParaRPr>
          </a:p>
          <a:p>
            <a:pPr marL="285750" indent="-285750">
              <a:buClr>
                <a:schemeClr val="tx1"/>
              </a:buClr>
              <a:buSzPts val="1500"/>
              <a:buFont typeface="Arial" panose="020B0604020202020204" pitchFamily="34" charset="0"/>
              <a:buChar char="•"/>
            </a:pPr>
            <a:r>
              <a:rPr lang="en-GB" dirty="0">
                <a:solidFill>
                  <a:schemeClr val="tx1"/>
                </a:solidFill>
                <a:latin typeface="+mj-lt"/>
                <a:cs typeface="Calibri Light" panose="020F0302020204030204" pitchFamily="34" charset="0"/>
              </a:rPr>
              <a:t>Matching a competitor’s cheaper quote is the fifth highest opportunity for increasing trust levels with SMEs</a:t>
            </a:r>
          </a:p>
          <a:p>
            <a:pPr marL="285750" indent="-285750">
              <a:buClr>
                <a:schemeClr val="tx1"/>
              </a:buClr>
              <a:buSzPts val="1500"/>
              <a:buFont typeface="Arial" panose="020B0604020202020204" pitchFamily="34" charset="0"/>
              <a:buChar char="•"/>
            </a:pPr>
            <a:endParaRPr lang="en-GB" dirty="0">
              <a:solidFill>
                <a:schemeClr val="tx1"/>
              </a:solidFill>
              <a:latin typeface="+mj-lt"/>
              <a:cs typeface="Calibri Light" panose="020F0302020204030204" pitchFamily="34" charset="0"/>
            </a:endParaRPr>
          </a:p>
        </p:txBody>
      </p:sp>
      <p:sp>
        <p:nvSpPr>
          <p:cNvPr id="34" name="Google Shape;281;p26">
            <a:extLst>
              <a:ext uri="{FF2B5EF4-FFF2-40B4-BE49-F238E27FC236}">
                <a16:creationId xmlns:a16="http://schemas.microsoft.com/office/drawing/2014/main" id="{6BA30E1E-56C4-493B-8992-B93B1A6F3097}"/>
              </a:ext>
            </a:extLst>
          </p:cNvPr>
          <p:cNvSpPr txBox="1"/>
          <p:nvPr/>
        </p:nvSpPr>
        <p:spPr>
          <a:xfrm>
            <a:off x="0" y="6530160"/>
            <a:ext cx="9975253" cy="323968"/>
          </a:xfrm>
          <a:prstGeom prst="rect">
            <a:avLst/>
          </a:prstGeom>
          <a:noFill/>
          <a:ln>
            <a:noFill/>
          </a:ln>
        </p:spPr>
        <p:txBody>
          <a:bodyPr spcFirstLastPara="1" wrap="square" lIns="91425" tIns="45700" rIns="91425" bIns="45700" anchor="t" anchorCtr="0">
            <a:noAutofit/>
          </a:bodyPr>
          <a:lstStyle/>
          <a:p>
            <a:r>
              <a:rPr lang="en-GB" sz="800" dirty="0">
                <a:solidFill>
                  <a:schemeClr val="tx1"/>
                </a:solidFill>
                <a:latin typeface="Arial" panose="020B0604020202020204" pitchFamily="34" charset="0"/>
                <a:ea typeface="Corbel"/>
                <a:cs typeface="Arial" panose="020B0604020202020204" pitchFamily="34" charset="0"/>
                <a:sym typeface="Corbel"/>
              </a:rPr>
              <a:t>Base: Sept 2023 &amp; March 2024 data. </a:t>
            </a:r>
            <a:r>
              <a:rPr lang="en-GB" sz="800" dirty="0">
                <a:latin typeface="Arial" panose="020B0604020202020204" pitchFamily="34" charset="0"/>
                <a:ea typeface="Corbel"/>
                <a:cs typeface="Arial" panose="020B0604020202020204" pitchFamily="34" charset="0"/>
                <a:sym typeface="Corbel"/>
              </a:rPr>
              <a:t>All SMEs that hold at least one (motor, employers’ liability, buildings and/or contents, business interruption) insurance policy/ who have claimed on at least one insurance policy in the last 12 months n=1,500/353</a:t>
            </a:r>
            <a:endParaRPr lang="en-GB"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020008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10" name="Google Shape;281;p26">
            <a:extLst>
              <a:ext uri="{FF2B5EF4-FFF2-40B4-BE49-F238E27FC236}">
                <a16:creationId xmlns:a16="http://schemas.microsoft.com/office/drawing/2014/main" id="{6BA30E1E-56C4-493B-8992-B93B1A6F3097}"/>
              </a:ext>
            </a:extLst>
          </p:cNvPr>
          <p:cNvSpPr txBox="1"/>
          <p:nvPr/>
        </p:nvSpPr>
        <p:spPr>
          <a:xfrm>
            <a:off x="-1947" y="6509801"/>
            <a:ext cx="8443493" cy="349849"/>
          </a:xfrm>
          <a:prstGeom prst="rect">
            <a:avLst/>
          </a:prstGeom>
          <a:noFill/>
          <a:ln>
            <a:noFill/>
          </a:ln>
        </p:spPr>
        <p:txBody>
          <a:bodyPr spcFirstLastPara="1" wrap="square" lIns="91425" tIns="45700" rIns="91425" bIns="45700" anchor="t" anchorCtr="0">
            <a:noAutofit/>
          </a:bodyPr>
          <a:lstStyle/>
          <a:p>
            <a:r>
              <a:rPr lang="en-GB" sz="800" dirty="0">
                <a:solidFill>
                  <a:schemeClr val="tx1"/>
                </a:solidFill>
                <a:latin typeface="Arial" panose="020B0604020202020204" pitchFamily="34" charset="0"/>
                <a:ea typeface="Corbel"/>
                <a:cs typeface="Arial" panose="020B0604020202020204" pitchFamily="34" charset="0"/>
                <a:sym typeface="Corbel"/>
              </a:rPr>
              <a:t>Base: Sept 2023 &amp; March 2024 data. </a:t>
            </a:r>
            <a:r>
              <a:rPr lang="en-GB" sz="800" dirty="0">
                <a:latin typeface="Arial" panose="020B0604020202020204" pitchFamily="34" charset="0"/>
                <a:ea typeface="Corbel"/>
                <a:cs typeface="Arial" panose="020B0604020202020204" pitchFamily="34" charset="0"/>
                <a:sym typeface="Corbel"/>
              </a:rPr>
              <a:t>All SMEs that hold at least one (motor, employers’ liability, buildings and/or contents, business interruption) insurance policy / who have claimed on at least one insurance policy in the last 12 months: Female n=894/220 , Male n=603/132.</a:t>
            </a:r>
            <a:endParaRPr lang="en-GB" sz="800" dirty="0">
              <a:latin typeface="Arial" panose="020B0604020202020204" pitchFamily="34" charset="0"/>
              <a:cs typeface="Arial" panose="020B0604020202020204" pitchFamily="34" charset="0"/>
            </a:endParaRPr>
          </a:p>
          <a:p>
            <a:endParaRPr lang="en-GB" sz="800" dirty="0">
              <a:latin typeface="Arial" panose="020B0604020202020204" pitchFamily="34" charset="0"/>
              <a:cs typeface="Arial" panose="020B0604020202020204" pitchFamily="34" charset="0"/>
            </a:endParaRPr>
          </a:p>
        </p:txBody>
      </p:sp>
      <p:sp>
        <p:nvSpPr>
          <p:cNvPr id="3" name="TextBox 2"/>
          <p:cNvSpPr txBox="1"/>
          <p:nvPr/>
        </p:nvSpPr>
        <p:spPr>
          <a:xfrm>
            <a:off x="166164" y="89019"/>
            <a:ext cx="11738922" cy="2062103"/>
          </a:xfrm>
          <a:prstGeom prst="rect">
            <a:avLst/>
          </a:prstGeom>
          <a:noFill/>
        </p:spPr>
        <p:txBody>
          <a:bodyPr wrap="square" rtlCol="0">
            <a:spAutoFit/>
          </a:bodyPr>
          <a:lstStyle/>
          <a:p>
            <a:r>
              <a:rPr lang="en-GB" sz="2000" b="1" dirty="0">
                <a:solidFill>
                  <a:schemeClr val="bg2"/>
                </a:solidFill>
                <a:latin typeface="Rockwell" panose="02060603020205020403" pitchFamily="18" charset="0"/>
                <a:cs typeface="Calibri Light" panose="020F0302020204030204" pitchFamily="34" charset="0"/>
              </a:rPr>
              <a:t>SMEs Overall opportunity scores by gender – wave 13&amp;14</a:t>
            </a:r>
          </a:p>
          <a:p>
            <a:r>
              <a:rPr lang="en-GB" dirty="0">
                <a:solidFill>
                  <a:srgbClr val="008265"/>
                </a:solidFill>
                <a:latin typeface="+mj-lt"/>
                <a:cs typeface="Calibri Light" panose="020F0302020204030204" pitchFamily="34" charset="0"/>
              </a:rPr>
              <a:t>Loyalty is the key opportunity to improve trust with both female and male decision makers / influencers</a:t>
            </a:r>
          </a:p>
          <a:p>
            <a:endParaRPr lang="en-GB" dirty="0">
              <a:solidFill>
                <a:srgbClr val="008265"/>
              </a:solidFill>
              <a:latin typeface="+mj-lt"/>
              <a:cs typeface="Calibri Light" panose="020F0302020204030204" pitchFamily="34" charset="0"/>
            </a:endParaRPr>
          </a:p>
          <a:p>
            <a:r>
              <a:rPr lang="en-GB" dirty="0">
                <a:solidFill>
                  <a:srgbClr val="008265"/>
                </a:solidFill>
                <a:latin typeface="+mj-lt"/>
                <a:cs typeface="Calibri Light" panose="020F0302020204030204" pitchFamily="34" charset="0"/>
              </a:rPr>
              <a:t>The biggest difference (0.91 points) between the genders is for the Speed (in relation to claims) theme, women place a higher level of importance on it than men.  There are also differences of at least 0.5 points between women and men for the Respect (claims) and Price themes.</a:t>
            </a:r>
          </a:p>
          <a:p>
            <a:endParaRPr lang="en-GB" dirty="0">
              <a:solidFill>
                <a:srgbClr val="008265"/>
              </a:solidFill>
              <a:latin typeface="+mj-lt"/>
              <a:cs typeface="Calibri Light" panose="020F0302020204030204" pitchFamily="34" charset="0"/>
            </a:endParaRPr>
          </a:p>
          <a:p>
            <a:r>
              <a:rPr lang="en-GB" dirty="0">
                <a:solidFill>
                  <a:srgbClr val="008265"/>
                </a:solidFill>
                <a:latin typeface="+mj-lt"/>
                <a:cs typeface="Calibri Light" panose="020F0302020204030204" pitchFamily="34" charset="0"/>
              </a:rPr>
              <a:t>  </a:t>
            </a:r>
          </a:p>
          <a:p>
            <a:endParaRPr lang="en-GB" sz="2400" dirty="0"/>
          </a:p>
        </p:txBody>
      </p:sp>
      <p:graphicFrame>
        <p:nvGraphicFramePr>
          <p:cNvPr id="12" name="Chart 11"/>
          <p:cNvGraphicFramePr/>
          <p:nvPr>
            <p:extLst>
              <p:ext uri="{D42A27DB-BD31-4B8C-83A1-F6EECF244321}">
                <p14:modId xmlns:p14="http://schemas.microsoft.com/office/powerpoint/2010/main" val="901521200"/>
              </p:ext>
            </p:extLst>
          </p:nvPr>
        </p:nvGraphicFramePr>
        <p:xfrm>
          <a:off x="286914" y="1592677"/>
          <a:ext cx="4440361" cy="4169168"/>
        </p:xfrm>
        <a:graphic>
          <a:graphicData uri="http://schemas.openxmlformats.org/drawingml/2006/chart">
            <c:chart xmlns:c="http://schemas.openxmlformats.org/drawingml/2006/chart" xmlns:r="http://schemas.openxmlformats.org/officeDocument/2006/relationships" r:id="rId3"/>
          </a:graphicData>
        </a:graphic>
      </p:graphicFrame>
      <p:sp>
        <p:nvSpPr>
          <p:cNvPr id="14" name="Google Shape;554;p52">
            <a:extLst>
              <a:ext uri="{FF2B5EF4-FFF2-40B4-BE49-F238E27FC236}">
                <a16:creationId xmlns:a16="http://schemas.microsoft.com/office/drawing/2014/main" id="{59A45DC8-C252-41E7-A50B-0F54B9CB0DA3}"/>
              </a:ext>
            </a:extLst>
          </p:cNvPr>
          <p:cNvSpPr txBox="1"/>
          <p:nvPr/>
        </p:nvSpPr>
        <p:spPr>
          <a:xfrm>
            <a:off x="8166542" y="1519525"/>
            <a:ext cx="3859293" cy="4586450"/>
          </a:xfrm>
          <a:prstGeom prst="rect">
            <a:avLst/>
          </a:prstGeom>
          <a:noFill/>
          <a:ln>
            <a:noFill/>
          </a:ln>
        </p:spPr>
        <p:txBody>
          <a:bodyPr spcFirstLastPara="1" wrap="square" lIns="0" tIns="0" rIns="0" bIns="0" anchor="t" anchorCtr="0">
            <a:noAutofit/>
          </a:bodyPr>
          <a:lstStyle/>
          <a:p>
            <a:pPr marL="285750" indent="-285750">
              <a:buClrTx/>
              <a:buSzPts val="1500"/>
              <a:buFont typeface="Arial" panose="020B0604020202020204" pitchFamily="34" charset="0"/>
              <a:buChar char="•"/>
            </a:pPr>
            <a:r>
              <a:rPr lang="en-GB" dirty="0">
                <a:solidFill>
                  <a:schemeClr val="tx1"/>
                </a:solidFill>
                <a:latin typeface="+mj-lt"/>
                <a:cs typeface="Calibri Light" panose="020F0302020204030204" pitchFamily="34" charset="0"/>
              </a:rPr>
              <a:t>Females specifically want to know what to do in order to make a claim, their insurance company to match a cheaper competitor’s quote and to get a discount for staying loyal to a company</a:t>
            </a:r>
          </a:p>
          <a:p>
            <a:pPr marL="285750" indent="-285750">
              <a:buClrTx/>
              <a:buSzPts val="1500"/>
              <a:buFont typeface="Arial" panose="020B0604020202020204" pitchFamily="34" charset="0"/>
              <a:buChar char="•"/>
            </a:pPr>
            <a:endParaRPr lang="en-GB" dirty="0">
              <a:solidFill>
                <a:schemeClr val="tx1"/>
              </a:solidFill>
              <a:latin typeface="+mj-lt"/>
              <a:cs typeface="Calibri Light" panose="020F0302020204030204" pitchFamily="34" charset="0"/>
            </a:endParaRPr>
          </a:p>
          <a:p>
            <a:pPr marL="285750" indent="-285750">
              <a:buClrTx/>
              <a:buSzPts val="1500"/>
              <a:buFont typeface="Arial" panose="020B0604020202020204" pitchFamily="34" charset="0"/>
              <a:buChar char="•"/>
            </a:pPr>
            <a:r>
              <a:rPr lang="en-GB" dirty="0">
                <a:solidFill>
                  <a:schemeClr val="tx1"/>
                </a:solidFill>
                <a:latin typeface="+mj-lt"/>
                <a:cs typeface="Calibri Light" panose="020F0302020204030204" pitchFamily="34" charset="0"/>
              </a:rPr>
              <a:t>The largest change compared to the last wave for female decision makers / influencers is the Control (in relation to claims) theme opportunity score, this has increased by 0.50 points, driven by a decrease in the performance rating given</a:t>
            </a:r>
          </a:p>
          <a:p>
            <a:pPr marL="285750" indent="-285750">
              <a:buClrTx/>
              <a:buSzPts val="1500"/>
              <a:buFont typeface="Arial" panose="020B0604020202020204" pitchFamily="34" charset="0"/>
              <a:buChar char="•"/>
            </a:pPr>
            <a:endParaRPr lang="en-GB" dirty="0">
              <a:solidFill>
                <a:schemeClr val="tx1"/>
              </a:solidFill>
              <a:latin typeface="+mj-lt"/>
              <a:cs typeface="Calibri Light" panose="020F0302020204030204" pitchFamily="34" charset="0"/>
            </a:endParaRPr>
          </a:p>
          <a:p>
            <a:pPr marL="285750" indent="-285750">
              <a:buClrTx/>
              <a:buSzPts val="1500"/>
              <a:buFont typeface="Arial" panose="020B0604020202020204" pitchFamily="34" charset="0"/>
              <a:buChar char="•"/>
            </a:pPr>
            <a:r>
              <a:rPr lang="en-GB" dirty="0">
                <a:solidFill>
                  <a:schemeClr val="tx1"/>
                </a:solidFill>
                <a:latin typeface="+mj-lt"/>
                <a:cs typeface="Calibri Light" panose="020F0302020204030204" pitchFamily="34" charset="0"/>
              </a:rPr>
              <a:t>The opportunity score for Speed (claims) has dropped by 1.36 points for males as they do not have as high stated importance around this theme in this wave</a:t>
            </a:r>
          </a:p>
          <a:p>
            <a:pPr marL="285750" indent="-285750">
              <a:buClrTx/>
              <a:buSzPts val="1500"/>
              <a:buFont typeface="Arial" panose="020B0604020202020204" pitchFamily="34" charset="0"/>
              <a:buChar char="•"/>
            </a:pPr>
            <a:endParaRPr lang="en-GB" dirty="0">
              <a:solidFill>
                <a:schemeClr val="tx1"/>
              </a:solidFill>
              <a:latin typeface="+mj-lt"/>
              <a:cs typeface="Calibri Light" panose="020F0302020204030204" pitchFamily="34" charset="0"/>
            </a:endParaRPr>
          </a:p>
          <a:p>
            <a:pPr marL="285750" indent="-285750">
              <a:buClrTx/>
              <a:buSzPts val="1500"/>
              <a:buFont typeface="Arial" panose="020B0604020202020204" pitchFamily="34" charset="0"/>
              <a:buChar char="•"/>
            </a:pPr>
            <a:r>
              <a:rPr lang="en-GB" dirty="0">
                <a:solidFill>
                  <a:schemeClr val="tx1"/>
                </a:solidFill>
                <a:latin typeface="+mj-lt"/>
                <a:cs typeface="Calibri Light" panose="020F0302020204030204" pitchFamily="34" charset="0"/>
              </a:rPr>
              <a:t>Males want a discount for staying loyal, their insurer to handle complaints professionally and fairly and their loyalty to be taken into account following a claim</a:t>
            </a:r>
          </a:p>
        </p:txBody>
      </p:sp>
      <p:graphicFrame>
        <p:nvGraphicFramePr>
          <p:cNvPr id="7" name="Chart 6"/>
          <p:cNvGraphicFramePr/>
          <p:nvPr>
            <p:extLst>
              <p:ext uri="{D42A27DB-BD31-4B8C-83A1-F6EECF244321}">
                <p14:modId xmlns:p14="http://schemas.microsoft.com/office/powerpoint/2010/main" val="392684703"/>
              </p:ext>
            </p:extLst>
          </p:nvPr>
        </p:nvGraphicFramePr>
        <p:xfrm>
          <a:off x="4399690" y="1592677"/>
          <a:ext cx="4440361" cy="429131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6037772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49" name="Google Shape;554;p52">
            <a:extLst>
              <a:ext uri="{FF2B5EF4-FFF2-40B4-BE49-F238E27FC236}">
                <a16:creationId xmlns:a16="http://schemas.microsoft.com/office/drawing/2014/main" id="{59A45DC8-C252-41E7-A50B-0F54B9CB0DA3}"/>
              </a:ext>
            </a:extLst>
          </p:cNvPr>
          <p:cNvSpPr txBox="1"/>
          <p:nvPr/>
        </p:nvSpPr>
        <p:spPr>
          <a:xfrm>
            <a:off x="5847273" y="1114089"/>
            <a:ext cx="5796471" cy="4704909"/>
          </a:xfrm>
          <a:prstGeom prst="rect">
            <a:avLst/>
          </a:prstGeom>
          <a:noFill/>
          <a:ln>
            <a:noFill/>
          </a:ln>
        </p:spPr>
        <p:txBody>
          <a:bodyPr spcFirstLastPara="1" wrap="square" lIns="0" tIns="0" rIns="0" bIns="0" anchor="t" anchorCtr="0">
            <a:noAutofit/>
          </a:bodyPr>
          <a:lstStyle/>
          <a:p>
            <a:pPr marL="285750" indent="-285750">
              <a:buClrTx/>
              <a:buSzPts val="1500"/>
              <a:buFont typeface="Arial" panose="020B0604020202020204" pitchFamily="34" charset="0"/>
              <a:buChar char="•"/>
            </a:pPr>
            <a:endParaRPr lang="en-GB" dirty="0">
              <a:solidFill>
                <a:schemeClr val="tx1"/>
              </a:solidFill>
              <a:latin typeface="+mj-lt"/>
              <a:cs typeface="Calibri Light" panose="020F0302020204030204" pitchFamily="34" charset="0"/>
            </a:endParaRPr>
          </a:p>
          <a:p>
            <a:pPr marL="285750" indent="-285750">
              <a:buClrTx/>
              <a:buSzPts val="1500"/>
              <a:buFont typeface="Arial" panose="020B0604020202020204" pitchFamily="34" charset="0"/>
              <a:buChar char="•"/>
            </a:pPr>
            <a:r>
              <a:rPr lang="en-GB" dirty="0">
                <a:solidFill>
                  <a:schemeClr val="tx1"/>
                </a:solidFill>
                <a:latin typeface="+mj-lt"/>
                <a:cs typeface="Calibri Light" panose="020F0302020204030204" pitchFamily="34" charset="0"/>
              </a:rPr>
              <a:t>The biggest opportunities for increasing trust with decision makers / influencers aged 18-34 are Speed (claims), Loyalty and Confidence</a:t>
            </a:r>
          </a:p>
          <a:p>
            <a:pPr marL="285750" indent="-285750">
              <a:buClrTx/>
              <a:buSzPts val="1500"/>
              <a:buFont typeface="Arial" panose="020B0604020202020204" pitchFamily="34" charset="0"/>
              <a:buChar char="•"/>
            </a:pPr>
            <a:endParaRPr lang="en-GB" dirty="0">
              <a:solidFill>
                <a:schemeClr val="tx1"/>
              </a:solidFill>
              <a:latin typeface="+mj-lt"/>
              <a:cs typeface="Calibri Light" panose="020F0302020204030204" pitchFamily="34" charset="0"/>
            </a:endParaRPr>
          </a:p>
          <a:p>
            <a:pPr marL="285750" indent="-285750">
              <a:buClrTx/>
              <a:buSzPts val="1500"/>
              <a:buFont typeface="Arial" panose="020B0604020202020204" pitchFamily="34" charset="0"/>
              <a:buChar char="•"/>
            </a:pPr>
            <a:r>
              <a:rPr lang="en-GB" dirty="0">
                <a:solidFill>
                  <a:schemeClr val="tx1"/>
                </a:solidFill>
                <a:latin typeface="+mj-lt"/>
                <a:cs typeface="Calibri Light" panose="020F0302020204030204" pitchFamily="34" charset="0"/>
              </a:rPr>
              <a:t>They want to know what to do to make a claim, be rewarded with a discount for staying a customer and loyalty be taken into account following a claim at the renewal stage</a:t>
            </a:r>
          </a:p>
          <a:p>
            <a:pPr>
              <a:buClrTx/>
              <a:buSzPts val="1500"/>
            </a:pPr>
            <a:endParaRPr lang="en-GB" dirty="0">
              <a:solidFill>
                <a:schemeClr val="tx1"/>
              </a:solidFill>
              <a:latin typeface="+mj-lt"/>
              <a:cs typeface="Calibri Light" panose="020F0302020204030204" pitchFamily="34" charset="0"/>
            </a:endParaRPr>
          </a:p>
          <a:p>
            <a:pPr marL="285750" indent="-285750">
              <a:buClrTx/>
              <a:buSzPts val="1500"/>
              <a:buFont typeface="Arial" panose="020B0604020202020204" pitchFamily="34" charset="0"/>
              <a:buChar char="•"/>
            </a:pPr>
            <a:r>
              <a:rPr lang="en-GB" dirty="0">
                <a:solidFill>
                  <a:schemeClr val="tx1"/>
                </a:solidFill>
                <a:latin typeface="+mj-lt"/>
                <a:cs typeface="Calibri Light" panose="020F0302020204030204" pitchFamily="34" charset="0"/>
              </a:rPr>
              <a:t>The opportunity to improve trust is greatest with the 35-54 age group.  They specifically don’t want dual pricing for customers, and like those age 18-34, a discount for staying a customer and loyalty being considered following a claim</a:t>
            </a:r>
          </a:p>
          <a:p>
            <a:pPr marL="285750" indent="-285750">
              <a:buClrTx/>
              <a:buSzPts val="1500"/>
              <a:buFont typeface="Arial" panose="020B0604020202020204" pitchFamily="34" charset="0"/>
              <a:buChar char="•"/>
            </a:pPr>
            <a:endParaRPr lang="en-GB" dirty="0">
              <a:solidFill>
                <a:schemeClr val="tx1"/>
              </a:solidFill>
              <a:latin typeface="+mj-lt"/>
              <a:cs typeface="Calibri Light" panose="020F0302020204030204" pitchFamily="34" charset="0"/>
            </a:endParaRPr>
          </a:p>
          <a:p>
            <a:pPr marL="285750" indent="-285750">
              <a:buClrTx/>
              <a:buSzPts val="1500"/>
              <a:buFont typeface="Arial" panose="020B0604020202020204" pitchFamily="34" charset="0"/>
              <a:buChar char="•"/>
            </a:pPr>
            <a:r>
              <a:rPr lang="en-GB" dirty="0">
                <a:solidFill>
                  <a:schemeClr val="tx1"/>
                </a:solidFill>
                <a:latin typeface="+mj-lt"/>
                <a:cs typeface="Calibri Light" panose="020F0302020204030204" pitchFamily="34" charset="0"/>
              </a:rPr>
              <a:t>The Respect and Control (claims) themes have each increased as opportunities to increase trust compared to the last wave, they are up 0.90 and 0.66 points respectively for 35-54 year olds.  </a:t>
            </a:r>
          </a:p>
          <a:p>
            <a:pPr marL="285750" indent="-285750">
              <a:buClrTx/>
              <a:buSzPts val="1500"/>
              <a:buFont typeface="Arial" panose="020B0604020202020204" pitchFamily="34" charset="0"/>
              <a:buChar char="•"/>
            </a:pPr>
            <a:endParaRPr lang="en-GB" dirty="0">
              <a:solidFill>
                <a:schemeClr val="tx1"/>
              </a:solidFill>
              <a:latin typeface="+mj-lt"/>
              <a:cs typeface="Calibri Light" panose="020F0302020204030204" pitchFamily="34" charset="0"/>
            </a:endParaRPr>
          </a:p>
          <a:p>
            <a:pPr marL="285750" indent="-285750">
              <a:buClrTx/>
              <a:buSzPts val="1500"/>
              <a:buFont typeface="Arial" panose="020B0604020202020204" pitchFamily="34" charset="0"/>
              <a:buChar char="•"/>
            </a:pPr>
            <a:r>
              <a:rPr lang="en-GB" dirty="0">
                <a:solidFill>
                  <a:schemeClr val="tx1"/>
                </a:solidFill>
                <a:latin typeface="+mj-lt"/>
                <a:cs typeface="Calibri Light" panose="020F0302020204030204" pitchFamily="34" charset="0"/>
              </a:rPr>
              <a:t>Performance for Loyalty and Confidence has increased for those age 55+ causing a slight fall in opportunity scores for these two themes, but these remain the key opportunities to improve trust with decision makers / influencers in this age group</a:t>
            </a:r>
          </a:p>
          <a:p>
            <a:pPr>
              <a:buClr>
                <a:schemeClr val="tx1"/>
              </a:buClr>
              <a:buSzPts val="1500"/>
            </a:pPr>
            <a:endParaRPr lang="en-GB" dirty="0">
              <a:solidFill>
                <a:schemeClr val="tx1"/>
              </a:solidFill>
              <a:latin typeface="+mj-lt"/>
              <a:cs typeface="Calibri Light" panose="020F0302020204030204" pitchFamily="34" charset="0"/>
            </a:endParaRPr>
          </a:p>
        </p:txBody>
      </p:sp>
      <p:sp>
        <p:nvSpPr>
          <p:cNvPr id="3" name="TextBox 2"/>
          <p:cNvSpPr txBox="1"/>
          <p:nvPr/>
        </p:nvSpPr>
        <p:spPr>
          <a:xfrm>
            <a:off x="233278" y="66727"/>
            <a:ext cx="11227990" cy="615553"/>
          </a:xfrm>
          <a:prstGeom prst="rect">
            <a:avLst/>
          </a:prstGeom>
          <a:noFill/>
        </p:spPr>
        <p:txBody>
          <a:bodyPr wrap="square" rtlCol="0">
            <a:spAutoFit/>
          </a:bodyPr>
          <a:lstStyle/>
          <a:p>
            <a:pPr>
              <a:buSzPts val="1500"/>
            </a:pPr>
            <a:r>
              <a:rPr lang="en-GB" sz="2000" b="1" dirty="0">
                <a:solidFill>
                  <a:schemeClr val="bg2"/>
                </a:solidFill>
                <a:latin typeface="Rockwell" panose="02060603020205020403" pitchFamily="18" charset="0"/>
                <a:cs typeface="Calibri Light" panose="020F0302020204030204" pitchFamily="34" charset="0"/>
              </a:rPr>
              <a:t>SMEs Opportunity themes by age – wave 13&amp;14</a:t>
            </a:r>
          </a:p>
          <a:p>
            <a:r>
              <a:rPr lang="en-GB" dirty="0">
                <a:solidFill>
                  <a:srgbClr val="008265"/>
                </a:solidFill>
                <a:latin typeface="+mj-lt"/>
                <a:cs typeface="Calibri Light" panose="020F0302020204030204" pitchFamily="34" charset="0"/>
              </a:rPr>
              <a:t>Decision makers / influencers in the older age groups place a higher stated importance on insurance than those age 18-34 </a:t>
            </a:r>
          </a:p>
        </p:txBody>
      </p:sp>
      <p:sp>
        <p:nvSpPr>
          <p:cNvPr id="5" name="TextBox 4"/>
          <p:cNvSpPr txBox="1"/>
          <p:nvPr/>
        </p:nvSpPr>
        <p:spPr>
          <a:xfrm>
            <a:off x="548256" y="5373026"/>
            <a:ext cx="5446144" cy="553998"/>
          </a:xfrm>
          <a:prstGeom prst="rect">
            <a:avLst/>
          </a:prstGeom>
          <a:noFill/>
        </p:spPr>
        <p:txBody>
          <a:bodyPr wrap="square" rtlCol="0">
            <a:spAutoFit/>
          </a:bodyPr>
          <a:lstStyle/>
          <a:p>
            <a:r>
              <a:rPr lang="en-GB" sz="1000">
                <a:solidFill>
                  <a:schemeClr val="tx1"/>
                </a:solidFill>
                <a:latin typeface="+mj-lt"/>
                <a:cs typeface="Calibri Light" panose="020F0302020204030204" pitchFamily="34" charset="0"/>
              </a:rPr>
              <a:t>Table is showing opportunity scores by age range, relative to all respondents’ average scores</a:t>
            </a:r>
          </a:p>
          <a:p>
            <a:endParaRPr lang="en-GB" sz="1000">
              <a:solidFill>
                <a:schemeClr val="tx1"/>
              </a:solidFill>
              <a:latin typeface="+mj-lt"/>
              <a:cs typeface="Calibri Light" panose="020F0302020204030204" pitchFamily="34" charset="0"/>
            </a:endParaRPr>
          </a:p>
          <a:p>
            <a:endParaRPr lang="en-GB" sz="1000">
              <a:solidFill>
                <a:schemeClr val="tx1"/>
              </a:solidFill>
              <a:latin typeface="+mj-lt"/>
              <a:cs typeface="Calibri Light" panose="020F0302020204030204" pitchFamily="34" charset="0"/>
            </a:endParaRPr>
          </a:p>
        </p:txBody>
      </p:sp>
      <p:sp>
        <p:nvSpPr>
          <p:cNvPr id="7" name="Google Shape;281;p26">
            <a:extLst>
              <a:ext uri="{FF2B5EF4-FFF2-40B4-BE49-F238E27FC236}">
                <a16:creationId xmlns:a16="http://schemas.microsoft.com/office/drawing/2014/main" id="{6BA30E1E-56C4-493B-8992-B93B1A6F3097}"/>
              </a:ext>
            </a:extLst>
          </p:cNvPr>
          <p:cNvSpPr txBox="1"/>
          <p:nvPr/>
        </p:nvSpPr>
        <p:spPr>
          <a:xfrm>
            <a:off x="0" y="6508878"/>
            <a:ext cx="9155091" cy="349122"/>
          </a:xfrm>
          <a:prstGeom prst="rect">
            <a:avLst/>
          </a:prstGeom>
          <a:noFill/>
          <a:ln>
            <a:noFill/>
          </a:ln>
        </p:spPr>
        <p:txBody>
          <a:bodyPr spcFirstLastPara="1" wrap="square" lIns="91425" tIns="45700" rIns="91425" bIns="45700" anchor="t" anchorCtr="0">
            <a:noAutofit/>
          </a:bodyPr>
          <a:lstStyle/>
          <a:p>
            <a:r>
              <a:rPr lang="en-GB" sz="800" dirty="0">
                <a:solidFill>
                  <a:schemeClr val="tx1"/>
                </a:solidFill>
                <a:latin typeface="Arial" panose="020B0604020202020204" pitchFamily="34" charset="0"/>
                <a:ea typeface="Corbel"/>
                <a:cs typeface="Arial" panose="020B0604020202020204" pitchFamily="34" charset="0"/>
                <a:sym typeface="Corbel"/>
              </a:rPr>
              <a:t>Base: Sept 2023 &amp; March 2024 data. </a:t>
            </a:r>
            <a:r>
              <a:rPr lang="en-GB" sz="800" dirty="0">
                <a:latin typeface="Arial" panose="020B0604020202020204" pitchFamily="34" charset="0"/>
                <a:ea typeface="Corbel"/>
                <a:cs typeface="Arial" panose="020B0604020202020204" pitchFamily="34" charset="0"/>
                <a:sym typeface="Corbel"/>
              </a:rPr>
              <a:t>All SMEs that hold at least one (motor, employers’ liability, buildings and/or contents, business interruption) insurance policy/ who have claimed on at least one insurance policy in the last 12 months: 18-34 n=543/193, 35-54 n=739/144, 55 or older n=218/16* (*low sample, shown for completeness only).</a:t>
            </a:r>
            <a:endParaRPr lang="en-GB" sz="800" dirty="0">
              <a:latin typeface="Arial" panose="020B0604020202020204" pitchFamily="34" charset="0"/>
              <a:cs typeface="Arial" panose="020B060402020202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522099171"/>
              </p:ext>
            </p:extLst>
          </p:nvPr>
        </p:nvGraphicFramePr>
        <p:xfrm>
          <a:off x="699024" y="1250195"/>
          <a:ext cx="4708602" cy="3795165"/>
        </p:xfrm>
        <a:graphic>
          <a:graphicData uri="http://schemas.openxmlformats.org/drawingml/2006/table">
            <a:tbl>
              <a:tblPr firstRow="1" bandRow="1"/>
              <a:tblGrid>
                <a:gridCol w="1162010">
                  <a:extLst>
                    <a:ext uri="{9D8B030D-6E8A-4147-A177-3AD203B41FA5}">
                      <a16:colId xmlns:a16="http://schemas.microsoft.com/office/drawing/2014/main" val="20000"/>
                    </a:ext>
                  </a:extLst>
                </a:gridCol>
                <a:gridCol w="1062592">
                  <a:extLst>
                    <a:ext uri="{9D8B030D-6E8A-4147-A177-3AD203B41FA5}">
                      <a16:colId xmlns:a16="http://schemas.microsoft.com/office/drawing/2014/main" val="20001"/>
                    </a:ext>
                  </a:extLst>
                </a:gridCol>
                <a:gridCol w="828000">
                  <a:extLst>
                    <a:ext uri="{9D8B030D-6E8A-4147-A177-3AD203B41FA5}">
                      <a16:colId xmlns:a16="http://schemas.microsoft.com/office/drawing/2014/main" val="20002"/>
                    </a:ext>
                  </a:extLst>
                </a:gridCol>
                <a:gridCol w="828000">
                  <a:extLst>
                    <a:ext uri="{9D8B030D-6E8A-4147-A177-3AD203B41FA5}">
                      <a16:colId xmlns:a16="http://schemas.microsoft.com/office/drawing/2014/main" val="20003"/>
                    </a:ext>
                  </a:extLst>
                </a:gridCol>
                <a:gridCol w="828000">
                  <a:extLst>
                    <a:ext uri="{9D8B030D-6E8A-4147-A177-3AD203B41FA5}">
                      <a16:colId xmlns:a16="http://schemas.microsoft.com/office/drawing/2014/main" val="20004"/>
                    </a:ext>
                  </a:extLst>
                </a:gridCol>
              </a:tblGrid>
              <a:tr h="412641">
                <a:tc>
                  <a:txBody>
                    <a:bodyPr/>
                    <a:lstStyle/>
                    <a:p>
                      <a:pPr algn="l" fontAlgn="b"/>
                      <a:endParaRPr lang="en-GB"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
                      <a:r>
                        <a:rPr lang="en-GB" sz="1100" b="1" i="0" u="none" strike="noStrike">
                          <a:solidFill>
                            <a:srgbClr val="FFFFFF"/>
                          </a:solidFill>
                          <a:effectLst/>
                          <a:latin typeface="+mj-lt"/>
                        </a:rPr>
                        <a:t>All respondents</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265"/>
                    </a:solidFill>
                  </a:tcPr>
                </a:tc>
                <a:tc>
                  <a:txBody>
                    <a:bodyPr/>
                    <a:lstStyle/>
                    <a:p>
                      <a:pPr algn="ctr" rtl="0" fontAlgn="b"/>
                      <a:r>
                        <a:rPr lang="en-GB" sz="1100" b="1" i="0" u="none" strike="noStrike">
                          <a:solidFill>
                            <a:srgbClr val="FFFFFF"/>
                          </a:solidFill>
                          <a:effectLst/>
                          <a:latin typeface="+mj-lt"/>
                        </a:rPr>
                        <a:t>18-34 years</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265"/>
                    </a:solidFill>
                  </a:tcPr>
                </a:tc>
                <a:tc>
                  <a:txBody>
                    <a:bodyPr/>
                    <a:lstStyle/>
                    <a:p>
                      <a:pPr algn="ctr" rtl="0" fontAlgn="b"/>
                      <a:r>
                        <a:rPr lang="en-GB" sz="1100" b="1" i="0" u="none" strike="noStrike">
                          <a:solidFill>
                            <a:srgbClr val="FFFFFF"/>
                          </a:solidFill>
                          <a:effectLst/>
                          <a:latin typeface="+mj-lt"/>
                        </a:rPr>
                        <a:t>35-54 years</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265"/>
                    </a:solidFill>
                  </a:tcPr>
                </a:tc>
                <a:tc>
                  <a:txBody>
                    <a:bodyPr/>
                    <a:lstStyle/>
                    <a:p>
                      <a:pPr algn="ctr" rtl="0" fontAlgn="b"/>
                      <a:r>
                        <a:rPr lang="en-GB" sz="1100" b="1" i="0" u="none" strike="noStrike">
                          <a:solidFill>
                            <a:srgbClr val="FFFFFF"/>
                          </a:solidFill>
                          <a:effectLst/>
                          <a:latin typeface="+mj-lt"/>
                        </a:rPr>
                        <a:t>55 or older</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265"/>
                    </a:solidFill>
                  </a:tcPr>
                </a:tc>
                <a:extLst>
                  <a:ext uri="{0D108BD9-81ED-4DB2-BD59-A6C34878D82A}">
                    <a16:rowId xmlns:a16="http://schemas.microsoft.com/office/drawing/2014/main" val="10000"/>
                  </a:ext>
                </a:extLst>
              </a:tr>
              <a:tr h="375836">
                <a:tc>
                  <a:txBody>
                    <a:bodyPr/>
                    <a:lstStyle/>
                    <a:p>
                      <a:pPr algn="ctr" fontAlgn="b"/>
                      <a:r>
                        <a:rPr lang="en-GB" sz="1100" b="1" i="0" u="none" strike="noStrike" dirty="0">
                          <a:solidFill>
                            <a:srgbClr val="000000"/>
                          </a:solidFill>
                          <a:effectLst/>
                          <a:latin typeface="Arial" panose="020B0604020202020204" pitchFamily="34" charset="0"/>
                          <a:cs typeface="Arial" panose="020B0604020202020204" pitchFamily="34" charset="0"/>
                        </a:rPr>
                        <a:t>Loyalty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7.36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100" b="0" i="0" u="none" strike="noStrike" dirty="0">
                          <a:solidFill>
                            <a:srgbClr val="000000"/>
                          </a:solidFill>
                          <a:effectLst/>
                          <a:latin typeface="Arial" panose="020B0604020202020204" pitchFamily="34" charset="0"/>
                          <a:cs typeface="Arial" panose="020B0604020202020204" pitchFamily="34" charset="0"/>
                        </a:rPr>
                        <a:t>6.52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GB" sz="1100" b="0" i="0" u="none" strike="noStrike" dirty="0">
                          <a:solidFill>
                            <a:srgbClr val="000000"/>
                          </a:solidFill>
                          <a:effectLst/>
                          <a:latin typeface="Arial" panose="020B0604020202020204" pitchFamily="34" charset="0"/>
                          <a:cs typeface="Arial" panose="020B0604020202020204" pitchFamily="34" charset="0"/>
                        </a:rPr>
                        <a:t>8.00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GB" sz="1100" b="0" i="0" u="none" strike="noStrike" dirty="0">
                          <a:solidFill>
                            <a:srgbClr val="000000"/>
                          </a:solidFill>
                          <a:effectLst/>
                          <a:latin typeface="Arial" panose="020B0604020202020204" pitchFamily="34" charset="0"/>
                          <a:cs typeface="Arial" panose="020B0604020202020204" pitchFamily="34" charset="0"/>
                        </a:rPr>
                        <a:t>7.32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10001"/>
                  </a:ext>
                </a:extLst>
              </a:tr>
              <a:tr h="375836">
                <a:tc>
                  <a:txBody>
                    <a:bodyPr/>
                    <a:lstStyle/>
                    <a:p>
                      <a:pPr algn="ctr" fontAlgn="b"/>
                      <a:r>
                        <a:rPr lang="en-GB" sz="1100" b="1" i="0" u="none" strike="noStrike">
                          <a:solidFill>
                            <a:srgbClr val="000000"/>
                          </a:solidFill>
                          <a:effectLst/>
                          <a:latin typeface="Arial" panose="020B0604020202020204" pitchFamily="34" charset="0"/>
                          <a:cs typeface="Arial" panose="020B0604020202020204" pitchFamily="34" charset="0"/>
                        </a:rPr>
                        <a:t>Speed (claims)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100" b="0" i="0" u="none" strike="noStrike" dirty="0">
                          <a:solidFill>
                            <a:srgbClr val="000000"/>
                          </a:solidFill>
                          <a:effectLst/>
                          <a:latin typeface="Arial" panose="020B0604020202020204" pitchFamily="34" charset="0"/>
                          <a:cs typeface="Arial" panose="020B0604020202020204" pitchFamily="34" charset="0"/>
                        </a:rPr>
                        <a:t>7.10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100" b="0" i="0" u="none" strike="noStrike" dirty="0">
                          <a:solidFill>
                            <a:srgbClr val="000000"/>
                          </a:solidFill>
                          <a:effectLst/>
                          <a:latin typeface="Arial" panose="020B0604020202020204" pitchFamily="34" charset="0"/>
                          <a:cs typeface="Arial" panose="020B0604020202020204" pitchFamily="34" charset="0"/>
                        </a:rPr>
                        <a:t>6.74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GB" sz="1100" b="0" i="0" u="none" strike="noStrike" dirty="0">
                          <a:solidFill>
                            <a:srgbClr val="000000"/>
                          </a:solidFill>
                          <a:effectLst/>
                          <a:latin typeface="Arial" panose="020B0604020202020204" pitchFamily="34" charset="0"/>
                          <a:cs typeface="Arial" panose="020B0604020202020204" pitchFamily="34" charset="0"/>
                        </a:rPr>
                        <a:t>7.37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GB" sz="1100" b="0" i="0" u="none" strike="noStrike" dirty="0">
                          <a:solidFill>
                            <a:srgbClr val="000000"/>
                          </a:solidFill>
                          <a:effectLst/>
                          <a:latin typeface="Arial" panose="020B0604020202020204" pitchFamily="34" charset="0"/>
                          <a:cs typeface="Arial" panose="020B0604020202020204" pitchFamily="34" charset="0"/>
                        </a:rPr>
                        <a:t>9.33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2"/>
                  </a:ext>
                </a:extLst>
              </a:tr>
              <a:tr h="375836">
                <a:tc>
                  <a:txBody>
                    <a:bodyPr/>
                    <a:lstStyle/>
                    <a:p>
                      <a:pPr algn="ctr" fontAlgn="b"/>
                      <a:r>
                        <a:rPr lang="en-GB" sz="1100" b="1" i="0" u="none" strike="noStrike">
                          <a:solidFill>
                            <a:srgbClr val="000000"/>
                          </a:solidFill>
                          <a:effectLst/>
                          <a:latin typeface="Arial" panose="020B0604020202020204" pitchFamily="34" charset="0"/>
                          <a:cs typeface="Arial" panose="020B0604020202020204" pitchFamily="34" charset="0"/>
                        </a:rPr>
                        <a:t>Confidence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100" b="0" i="0" u="none" strike="noStrike" dirty="0">
                          <a:solidFill>
                            <a:srgbClr val="000000"/>
                          </a:solidFill>
                          <a:effectLst/>
                          <a:latin typeface="Arial" panose="020B0604020202020204" pitchFamily="34" charset="0"/>
                          <a:cs typeface="Arial" panose="020B0604020202020204" pitchFamily="34" charset="0"/>
                        </a:rPr>
                        <a:t>6.50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GB" sz="1100" b="0" i="0" u="none" strike="noStrike" dirty="0">
                          <a:solidFill>
                            <a:srgbClr val="000000"/>
                          </a:solidFill>
                          <a:effectLst/>
                          <a:latin typeface="Arial" panose="020B0604020202020204" pitchFamily="34" charset="0"/>
                          <a:cs typeface="Arial" panose="020B0604020202020204" pitchFamily="34" charset="0"/>
                        </a:rPr>
                        <a:t>7.45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GB" sz="1100" b="0" i="0" u="none" strike="noStrike" dirty="0">
                          <a:solidFill>
                            <a:srgbClr val="000000"/>
                          </a:solidFill>
                          <a:effectLst/>
                          <a:latin typeface="Arial" panose="020B0604020202020204" pitchFamily="34" charset="0"/>
                          <a:cs typeface="Arial" panose="020B0604020202020204" pitchFamily="34" charset="0"/>
                        </a:rPr>
                        <a:t>7.38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0003"/>
                  </a:ext>
                </a:extLst>
              </a:tr>
              <a:tr h="375836">
                <a:tc>
                  <a:txBody>
                    <a:bodyPr/>
                    <a:lstStyle/>
                    <a:p>
                      <a:pPr algn="ctr" fontAlgn="b"/>
                      <a:r>
                        <a:rPr lang="en-GB" sz="1100" b="1" i="0" u="none" strike="noStrike">
                          <a:solidFill>
                            <a:srgbClr val="000000"/>
                          </a:solidFill>
                          <a:effectLst/>
                          <a:latin typeface="Arial" panose="020B0604020202020204" pitchFamily="34" charset="0"/>
                          <a:cs typeface="Arial" panose="020B0604020202020204" pitchFamily="34" charset="0"/>
                        </a:rPr>
                        <a:t>Control (claims)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6.93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100" b="0" i="0" u="none" strike="noStrike" dirty="0">
                          <a:solidFill>
                            <a:srgbClr val="000000"/>
                          </a:solidFill>
                          <a:effectLst/>
                          <a:latin typeface="Arial" panose="020B0604020202020204" pitchFamily="34" charset="0"/>
                          <a:cs typeface="Arial" panose="020B0604020202020204" pitchFamily="34" charset="0"/>
                        </a:rPr>
                        <a:t>6.13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GB" sz="1100" b="0" i="0" u="none" strike="noStrike" dirty="0">
                          <a:solidFill>
                            <a:srgbClr val="000000"/>
                          </a:solidFill>
                          <a:effectLst/>
                          <a:latin typeface="Arial" panose="020B0604020202020204" pitchFamily="34" charset="0"/>
                          <a:cs typeface="Arial" panose="020B0604020202020204" pitchFamily="34" charset="0"/>
                        </a:rPr>
                        <a:t>7.74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GB" sz="1100" b="0" i="0" u="none" strike="noStrike" dirty="0">
                          <a:solidFill>
                            <a:srgbClr val="000000"/>
                          </a:solidFill>
                          <a:effectLst/>
                          <a:latin typeface="Arial" panose="020B0604020202020204" pitchFamily="34" charset="0"/>
                          <a:cs typeface="Arial" panose="020B0604020202020204" pitchFamily="34" charset="0"/>
                        </a:rPr>
                        <a:t>9.56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4"/>
                  </a:ext>
                </a:extLst>
              </a:tr>
              <a:tr h="375836">
                <a:tc>
                  <a:txBody>
                    <a:bodyPr/>
                    <a:lstStyle/>
                    <a:p>
                      <a:pPr algn="ctr" fontAlgn="b"/>
                      <a:r>
                        <a:rPr lang="en-GB" sz="1100" b="1" i="0" u="none" strike="noStrike">
                          <a:solidFill>
                            <a:srgbClr val="000000"/>
                          </a:solidFill>
                          <a:effectLst/>
                          <a:latin typeface="Arial" panose="020B0604020202020204" pitchFamily="34" charset="0"/>
                          <a:cs typeface="Arial" panose="020B0604020202020204" pitchFamily="34" charset="0"/>
                        </a:rPr>
                        <a:t>Ease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6.56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100" b="0" i="0" u="none" strike="noStrike" dirty="0">
                          <a:solidFill>
                            <a:srgbClr val="000000"/>
                          </a:solidFill>
                          <a:effectLst/>
                          <a:latin typeface="Arial" panose="020B0604020202020204" pitchFamily="34" charset="0"/>
                          <a:cs typeface="Arial" panose="020B0604020202020204" pitchFamily="34" charset="0"/>
                        </a:rPr>
                        <a:t>6.20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GB" sz="1100" b="0" i="0" u="none" strike="noStrike" dirty="0">
                          <a:solidFill>
                            <a:srgbClr val="000000"/>
                          </a:solidFill>
                          <a:effectLst/>
                          <a:latin typeface="Arial" panose="020B0604020202020204" pitchFamily="34" charset="0"/>
                          <a:cs typeface="Arial" panose="020B0604020202020204" pitchFamily="34" charset="0"/>
                        </a:rPr>
                        <a:t>7.03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GB" sz="1100" b="0" i="0" u="none" strike="noStrike" dirty="0">
                          <a:solidFill>
                            <a:srgbClr val="000000"/>
                          </a:solidFill>
                          <a:effectLst/>
                          <a:latin typeface="Arial" panose="020B0604020202020204" pitchFamily="34" charset="0"/>
                          <a:cs typeface="Arial" panose="020B0604020202020204" pitchFamily="34" charset="0"/>
                        </a:rPr>
                        <a:t>5.88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10005"/>
                  </a:ext>
                </a:extLst>
              </a:tr>
              <a:tr h="375836">
                <a:tc>
                  <a:txBody>
                    <a:bodyPr/>
                    <a:lstStyle/>
                    <a:p>
                      <a:pPr algn="ctr" fontAlgn="b"/>
                      <a:r>
                        <a:rPr lang="en-GB" sz="1100" b="1" i="0" u="none" strike="noStrike">
                          <a:solidFill>
                            <a:srgbClr val="000000"/>
                          </a:solidFill>
                          <a:effectLst/>
                          <a:latin typeface="Arial" panose="020B0604020202020204" pitchFamily="34" charset="0"/>
                          <a:cs typeface="Arial" panose="020B0604020202020204" pitchFamily="34" charset="0"/>
                        </a:rPr>
                        <a:t>Protection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100" b="0" i="0" u="none" strike="noStrike" dirty="0">
                          <a:solidFill>
                            <a:srgbClr val="000000"/>
                          </a:solidFill>
                          <a:effectLst/>
                          <a:latin typeface="Arial" panose="020B0604020202020204" pitchFamily="34" charset="0"/>
                          <a:cs typeface="Arial" panose="020B0604020202020204" pitchFamily="34" charset="0"/>
                        </a:rPr>
                        <a:t>5.87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GB" sz="1100" b="0" i="0" u="none" strike="noStrike" dirty="0">
                          <a:solidFill>
                            <a:srgbClr val="000000"/>
                          </a:solidFill>
                          <a:effectLst/>
                          <a:latin typeface="Arial" panose="020B0604020202020204" pitchFamily="34" charset="0"/>
                          <a:cs typeface="Arial" panose="020B0604020202020204" pitchFamily="34" charset="0"/>
                        </a:rPr>
                        <a:t>6.87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GB" sz="1100" b="0" i="0" u="none" strike="noStrike" dirty="0">
                          <a:solidFill>
                            <a:srgbClr val="000000"/>
                          </a:solidFill>
                          <a:effectLst/>
                          <a:latin typeface="Arial" panose="020B0604020202020204" pitchFamily="34" charset="0"/>
                          <a:cs typeface="Arial" panose="020B0604020202020204" pitchFamily="34" charset="0"/>
                        </a:rPr>
                        <a:t>6.84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0006"/>
                  </a:ext>
                </a:extLst>
              </a:tr>
              <a:tr h="375836">
                <a:tc>
                  <a:txBody>
                    <a:bodyPr/>
                    <a:lstStyle/>
                    <a:p>
                      <a:pPr algn="ctr" fontAlgn="b"/>
                      <a:r>
                        <a:rPr lang="en-GB" sz="1100" b="1" i="0" u="none" strike="noStrike">
                          <a:solidFill>
                            <a:srgbClr val="000000"/>
                          </a:solidFill>
                          <a:effectLst/>
                          <a:latin typeface="Arial" panose="020B0604020202020204" pitchFamily="34" charset="0"/>
                          <a:cs typeface="Arial" panose="020B0604020202020204" pitchFamily="34" charset="0"/>
                        </a:rPr>
                        <a:t>Respect (claims)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6.27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100" b="0" i="0" u="none" strike="noStrike" dirty="0">
                          <a:solidFill>
                            <a:srgbClr val="000000"/>
                          </a:solidFill>
                          <a:effectLst/>
                          <a:latin typeface="Arial" panose="020B0604020202020204" pitchFamily="34" charset="0"/>
                          <a:cs typeface="Arial" panose="020B0604020202020204" pitchFamily="34" charset="0"/>
                        </a:rPr>
                        <a:t>5.40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GB" sz="1100" b="0" i="0" u="none" strike="noStrike" dirty="0">
                          <a:solidFill>
                            <a:srgbClr val="000000"/>
                          </a:solidFill>
                          <a:effectLst/>
                          <a:latin typeface="Arial" panose="020B0604020202020204" pitchFamily="34" charset="0"/>
                          <a:cs typeface="Arial" panose="020B0604020202020204" pitchFamily="34" charset="0"/>
                        </a:rPr>
                        <a:t>7.49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GB" sz="1100" b="0" i="0" u="none" strike="noStrike" dirty="0">
                          <a:solidFill>
                            <a:srgbClr val="000000"/>
                          </a:solidFill>
                          <a:effectLst/>
                          <a:latin typeface="Arial" panose="020B0604020202020204" pitchFamily="34" charset="0"/>
                          <a:cs typeface="Arial" panose="020B0604020202020204" pitchFamily="34" charset="0"/>
                        </a:rPr>
                        <a:t>6.22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7"/>
                  </a:ext>
                </a:extLst>
              </a:tr>
              <a:tr h="375836">
                <a:tc>
                  <a:txBody>
                    <a:bodyPr/>
                    <a:lstStyle/>
                    <a:p>
                      <a:pPr algn="ctr" fontAlgn="b"/>
                      <a:r>
                        <a:rPr lang="en-GB" sz="1100" b="1" i="0" u="none" strike="noStrike">
                          <a:solidFill>
                            <a:srgbClr val="000000"/>
                          </a:solidFill>
                          <a:effectLst/>
                          <a:latin typeface="Arial" panose="020B0604020202020204" pitchFamily="34" charset="0"/>
                          <a:cs typeface="Arial" panose="020B0604020202020204" pitchFamily="34" charset="0"/>
                        </a:rPr>
                        <a:t>Price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5.94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100" b="0" i="0" u="none" strike="noStrike" dirty="0">
                          <a:solidFill>
                            <a:srgbClr val="000000"/>
                          </a:solidFill>
                          <a:effectLst/>
                          <a:latin typeface="Arial" panose="020B0604020202020204" pitchFamily="34" charset="0"/>
                          <a:cs typeface="Arial" panose="020B0604020202020204" pitchFamily="34" charset="0"/>
                        </a:rPr>
                        <a:t>5.76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GB" sz="1100" b="0" i="0" u="none" strike="noStrike" dirty="0">
                          <a:solidFill>
                            <a:srgbClr val="000000"/>
                          </a:solidFill>
                          <a:effectLst/>
                          <a:latin typeface="Arial" panose="020B0604020202020204" pitchFamily="34" charset="0"/>
                          <a:cs typeface="Arial" panose="020B0604020202020204" pitchFamily="34" charset="0"/>
                        </a:rPr>
                        <a:t>5.96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GB" sz="1100" b="0" i="0" u="none" strike="noStrike" dirty="0">
                          <a:solidFill>
                            <a:srgbClr val="000000"/>
                          </a:solidFill>
                          <a:effectLst/>
                          <a:latin typeface="Arial" panose="020B0604020202020204" pitchFamily="34" charset="0"/>
                          <a:cs typeface="Arial" panose="020B0604020202020204" pitchFamily="34" charset="0"/>
                        </a:rPr>
                        <a:t>6.34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0008"/>
                  </a:ext>
                </a:extLst>
              </a:tr>
              <a:tr h="375836">
                <a:tc>
                  <a:txBody>
                    <a:bodyPr/>
                    <a:lstStyle/>
                    <a:p>
                      <a:pPr algn="ctr" fontAlgn="b"/>
                      <a:r>
                        <a:rPr lang="en-GB" sz="1100" b="1" i="0" u="none" strike="noStrike" dirty="0">
                          <a:solidFill>
                            <a:srgbClr val="000000"/>
                          </a:solidFill>
                          <a:effectLst/>
                          <a:latin typeface="Arial" panose="020B0604020202020204" pitchFamily="34" charset="0"/>
                          <a:cs typeface="Arial" panose="020B0604020202020204" pitchFamily="34" charset="0"/>
                        </a:rPr>
                        <a:t>Relationship</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100" b="0" i="0" u="none" strike="noStrike" dirty="0">
                          <a:solidFill>
                            <a:srgbClr val="000000"/>
                          </a:solidFill>
                          <a:effectLst/>
                          <a:latin typeface="Arial" panose="020B0604020202020204" pitchFamily="34" charset="0"/>
                          <a:cs typeface="Arial" panose="020B0604020202020204" pitchFamily="34" charset="0"/>
                        </a:rPr>
                        <a:t>5.35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100" b="0" i="0" u="none" strike="noStrike" dirty="0">
                          <a:solidFill>
                            <a:srgbClr val="000000"/>
                          </a:solidFill>
                          <a:effectLst/>
                          <a:latin typeface="Arial" panose="020B0604020202020204" pitchFamily="34" charset="0"/>
                          <a:cs typeface="Arial" panose="020B0604020202020204" pitchFamily="34" charset="0"/>
                        </a:rPr>
                        <a:t>5.14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GB" sz="1100" b="0" i="0" u="none" strike="noStrike" dirty="0">
                          <a:solidFill>
                            <a:srgbClr val="000000"/>
                          </a:solidFill>
                          <a:effectLst/>
                          <a:latin typeface="Arial" panose="020B0604020202020204" pitchFamily="34" charset="0"/>
                          <a:cs typeface="Arial" panose="020B0604020202020204" pitchFamily="34" charset="0"/>
                        </a:rPr>
                        <a:t>5.66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GB" sz="1100" b="0" i="0" u="none" strike="noStrike" dirty="0">
                          <a:solidFill>
                            <a:srgbClr val="000000"/>
                          </a:solidFill>
                          <a:effectLst/>
                          <a:latin typeface="Arial" panose="020B0604020202020204" pitchFamily="34" charset="0"/>
                          <a:cs typeface="Arial" panose="020B0604020202020204" pitchFamily="34" charset="0"/>
                        </a:rPr>
                        <a:t>4.85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10009"/>
                  </a:ext>
                </a:extLst>
              </a:tr>
            </a:tbl>
          </a:graphicData>
        </a:graphic>
      </p:graphicFrame>
      <p:sp>
        <p:nvSpPr>
          <p:cNvPr id="9" name="Rectangle 8"/>
          <p:cNvSpPr/>
          <p:nvPr/>
        </p:nvSpPr>
        <p:spPr>
          <a:xfrm>
            <a:off x="1399756" y="5822032"/>
            <a:ext cx="1625600" cy="276999"/>
          </a:xfrm>
          <a:prstGeom prst="rect">
            <a:avLst/>
          </a:prstGeom>
          <a:solidFill>
            <a:srgbClr val="FCE4D6"/>
          </a:solidFill>
          <a:ln>
            <a:solidFill>
              <a:srgbClr val="FCE4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Below overall score</a:t>
            </a:r>
          </a:p>
        </p:txBody>
      </p:sp>
      <p:sp>
        <p:nvSpPr>
          <p:cNvPr id="10" name="Rectangle 9"/>
          <p:cNvSpPr/>
          <p:nvPr/>
        </p:nvSpPr>
        <p:spPr>
          <a:xfrm>
            <a:off x="1399756" y="5822031"/>
            <a:ext cx="1625600" cy="276999"/>
          </a:xfrm>
          <a:prstGeom prst="rect">
            <a:avLst/>
          </a:prstGeom>
          <a:solidFill>
            <a:srgbClr val="FCE4D6"/>
          </a:solidFill>
          <a:ln>
            <a:solidFill>
              <a:srgbClr val="FCE4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Below overall score</a:t>
            </a:r>
          </a:p>
        </p:txBody>
      </p:sp>
      <p:sp>
        <p:nvSpPr>
          <p:cNvPr id="12" name="Rectangle 11"/>
          <p:cNvSpPr/>
          <p:nvPr/>
        </p:nvSpPr>
        <p:spPr>
          <a:xfrm>
            <a:off x="3440205" y="5818999"/>
            <a:ext cx="1625600" cy="276999"/>
          </a:xfrm>
          <a:prstGeom prst="rect">
            <a:avLst/>
          </a:prstGeom>
          <a:solidFill>
            <a:srgbClr val="E2EFDA"/>
          </a:solidFill>
          <a:ln>
            <a:solidFill>
              <a:srgbClr val="E2EF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Above overall score</a:t>
            </a:r>
          </a:p>
        </p:txBody>
      </p:sp>
    </p:spTree>
    <p:extLst>
      <p:ext uri="{BB962C8B-B14F-4D97-AF65-F5344CB8AC3E}">
        <p14:creationId xmlns:p14="http://schemas.microsoft.com/office/powerpoint/2010/main" val="206701438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3" name="TextBox 2"/>
          <p:cNvSpPr txBox="1"/>
          <p:nvPr/>
        </p:nvSpPr>
        <p:spPr>
          <a:xfrm>
            <a:off x="422143" y="289187"/>
            <a:ext cx="11227990" cy="1138773"/>
          </a:xfrm>
          <a:prstGeom prst="rect">
            <a:avLst/>
          </a:prstGeom>
          <a:noFill/>
        </p:spPr>
        <p:txBody>
          <a:bodyPr wrap="square" rtlCol="0">
            <a:spAutoFit/>
          </a:bodyPr>
          <a:lstStyle/>
          <a:p>
            <a:pPr>
              <a:buSzPts val="1500"/>
            </a:pPr>
            <a:r>
              <a:rPr lang="en-GB" sz="2000" b="1" dirty="0">
                <a:solidFill>
                  <a:schemeClr val="bg2"/>
                </a:solidFill>
                <a:latin typeface="Rockwell" panose="02060603020205020403" pitchFamily="18" charset="0"/>
                <a:cs typeface="Calibri Light" panose="020F0302020204030204" pitchFamily="34" charset="0"/>
              </a:rPr>
              <a:t>SMEs Opportunity themes by ethnicity – wave 13&amp;14</a:t>
            </a:r>
          </a:p>
          <a:p>
            <a:r>
              <a:rPr lang="en-GB" sz="1600" dirty="0">
                <a:solidFill>
                  <a:srgbClr val="008265"/>
                </a:solidFill>
                <a:latin typeface="+mj-lt"/>
                <a:cs typeface="Calibri Light" panose="020F0302020204030204" pitchFamily="34" charset="0"/>
              </a:rPr>
              <a:t>Compared to the previous wave the opportunity scores to improve trust of White/ White British are similar, the biggest change is an increase of 0.54 (on a scale of -30 to +30) for Control (claims).  The changes are more pronounced amongst Ethnic minorities</a:t>
            </a:r>
          </a:p>
        </p:txBody>
      </p:sp>
      <p:graphicFrame>
        <p:nvGraphicFramePr>
          <p:cNvPr id="6" name="Chart 5"/>
          <p:cNvGraphicFramePr/>
          <p:nvPr>
            <p:extLst>
              <p:ext uri="{D42A27DB-BD31-4B8C-83A1-F6EECF244321}">
                <p14:modId xmlns:p14="http://schemas.microsoft.com/office/powerpoint/2010/main" val="2997977789"/>
              </p:ext>
            </p:extLst>
          </p:nvPr>
        </p:nvGraphicFramePr>
        <p:xfrm>
          <a:off x="-54864" y="1424159"/>
          <a:ext cx="4075331" cy="4738750"/>
        </p:xfrm>
        <a:graphic>
          <a:graphicData uri="http://schemas.openxmlformats.org/drawingml/2006/chart">
            <c:chart xmlns:c="http://schemas.openxmlformats.org/drawingml/2006/chart" xmlns:r="http://schemas.openxmlformats.org/officeDocument/2006/relationships" r:id="rId3"/>
          </a:graphicData>
        </a:graphic>
      </p:graphicFrame>
      <p:sp>
        <p:nvSpPr>
          <p:cNvPr id="9" name="Google Shape;554;p52">
            <a:extLst>
              <a:ext uri="{FF2B5EF4-FFF2-40B4-BE49-F238E27FC236}">
                <a16:creationId xmlns:a16="http://schemas.microsoft.com/office/drawing/2014/main" id="{59A45DC8-C252-41E7-A50B-0F54B9CB0DA3}"/>
              </a:ext>
            </a:extLst>
          </p:cNvPr>
          <p:cNvSpPr txBox="1"/>
          <p:nvPr/>
        </p:nvSpPr>
        <p:spPr>
          <a:xfrm>
            <a:off x="8171535" y="1754808"/>
            <a:ext cx="3910620" cy="2826336"/>
          </a:xfrm>
          <a:prstGeom prst="rect">
            <a:avLst/>
          </a:prstGeom>
          <a:noFill/>
          <a:ln>
            <a:noFill/>
          </a:ln>
        </p:spPr>
        <p:txBody>
          <a:bodyPr spcFirstLastPara="1" wrap="square" lIns="0" tIns="0" rIns="0" bIns="0" anchor="t" anchorCtr="0">
            <a:noAutofit/>
          </a:bodyPr>
          <a:lstStyle/>
          <a:p>
            <a:pPr>
              <a:buClrTx/>
              <a:buSzPts val="1500"/>
            </a:pPr>
            <a:endParaRPr lang="en-GB" sz="1200" dirty="0">
              <a:solidFill>
                <a:schemeClr val="tx1"/>
              </a:solidFill>
              <a:latin typeface="+mj-lt"/>
              <a:cs typeface="Calibri Light" panose="020F0302020204030204" pitchFamily="34" charset="0"/>
            </a:endParaRPr>
          </a:p>
          <a:p>
            <a:pPr>
              <a:buClrTx/>
              <a:buSzPts val="1500"/>
            </a:pPr>
            <a:endParaRPr lang="en-GB" sz="1200" dirty="0">
              <a:solidFill>
                <a:schemeClr val="tx1"/>
              </a:solidFill>
              <a:latin typeface="+mj-lt"/>
              <a:cs typeface="Calibri Light" panose="020F0302020204030204" pitchFamily="34" charset="0"/>
            </a:endParaRPr>
          </a:p>
          <a:p>
            <a:pPr>
              <a:buClr>
                <a:srgbClr val="FFFFFF"/>
              </a:buClr>
              <a:buSzPts val="1500"/>
            </a:pPr>
            <a:r>
              <a:rPr lang="en-GB" sz="1200" dirty="0">
                <a:solidFill>
                  <a:schemeClr val="tx1"/>
                </a:solidFill>
                <a:latin typeface="+mj-lt"/>
                <a:cs typeface="Calibri Light" panose="020F0302020204030204" pitchFamily="34" charset="0"/>
              </a:rPr>
              <a:t>Ethnic minority decision makers / influencers at SMEs</a:t>
            </a:r>
          </a:p>
          <a:p>
            <a:pPr>
              <a:buClr>
                <a:srgbClr val="FFFFFF"/>
              </a:buClr>
              <a:buSzPts val="1500"/>
            </a:pPr>
            <a:endParaRPr lang="en-GB" sz="1200" dirty="0">
              <a:solidFill>
                <a:schemeClr val="tx1"/>
              </a:solidFill>
              <a:latin typeface="+mj-lt"/>
              <a:cs typeface="Calibri Light" panose="020F0302020204030204" pitchFamily="34" charset="0"/>
            </a:endParaRPr>
          </a:p>
          <a:p>
            <a:pPr marL="171450" indent="-171450">
              <a:buClr>
                <a:schemeClr val="tx1"/>
              </a:buClr>
              <a:buSzPts val="1500"/>
              <a:buFont typeface="Arial" panose="020B0604020202020204" pitchFamily="34" charset="0"/>
              <a:buChar char="•"/>
            </a:pPr>
            <a:r>
              <a:rPr lang="en-GB" sz="1200" dirty="0">
                <a:solidFill>
                  <a:schemeClr val="tx1">
                    <a:lumMod val="95000"/>
                    <a:lumOff val="5000"/>
                  </a:schemeClr>
                </a:solidFill>
                <a:latin typeface="+mj-lt"/>
                <a:cs typeface="Calibri Light" panose="020F0302020204030204" pitchFamily="34" charset="0"/>
              </a:rPr>
              <a:t>The performance rating has fallen by at least 0.5 points (on a scale of -10 to +10) across all 9 themes, most notable are decreases of 1.47 (Confidence) and 1.38 (Control in relation to claims)</a:t>
            </a:r>
          </a:p>
          <a:p>
            <a:pPr marL="171450" indent="-171450">
              <a:buClr>
                <a:schemeClr val="tx1"/>
              </a:buClr>
              <a:buSzPts val="1500"/>
              <a:buFont typeface="Arial" panose="020B0604020202020204" pitchFamily="34" charset="0"/>
              <a:buChar char="•"/>
            </a:pPr>
            <a:endParaRPr lang="en-GB" sz="1200" dirty="0">
              <a:solidFill>
                <a:schemeClr val="tx1">
                  <a:lumMod val="95000"/>
                  <a:lumOff val="5000"/>
                </a:schemeClr>
              </a:solidFill>
              <a:latin typeface="+mj-lt"/>
              <a:cs typeface="Calibri Light" panose="020F0302020204030204" pitchFamily="34" charset="0"/>
            </a:endParaRPr>
          </a:p>
          <a:p>
            <a:pPr marL="171450" indent="-171450">
              <a:buClr>
                <a:schemeClr val="tx1"/>
              </a:buClr>
              <a:buSzPts val="1500"/>
              <a:buFont typeface="Arial" panose="020B0604020202020204" pitchFamily="34" charset="0"/>
              <a:buChar char="•"/>
            </a:pPr>
            <a:r>
              <a:rPr lang="en-GB" sz="1200" dirty="0">
                <a:solidFill>
                  <a:schemeClr val="tx1">
                    <a:lumMod val="95000"/>
                    <a:lumOff val="5000"/>
                  </a:schemeClr>
                </a:solidFill>
                <a:latin typeface="+mj-lt"/>
                <a:cs typeface="Calibri Light" panose="020F0302020204030204" pitchFamily="34" charset="0"/>
              </a:rPr>
              <a:t>However, there has also be a drop in the stated importance given to each theme by Ethnic minorities so the opportunity scores have actually fallen compared to the last wave</a:t>
            </a:r>
          </a:p>
          <a:p>
            <a:pPr>
              <a:buClr>
                <a:schemeClr val="tx1"/>
              </a:buClr>
              <a:buSzPts val="1500"/>
            </a:pPr>
            <a:endParaRPr lang="en-GB" sz="1200" dirty="0">
              <a:solidFill>
                <a:schemeClr val="tx1">
                  <a:lumMod val="95000"/>
                  <a:lumOff val="5000"/>
                </a:schemeClr>
              </a:solidFill>
              <a:latin typeface="+mj-lt"/>
              <a:cs typeface="Calibri Light" panose="020F0302020204030204" pitchFamily="34" charset="0"/>
            </a:endParaRPr>
          </a:p>
          <a:p>
            <a:pPr marL="171450" indent="-171450">
              <a:buClr>
                <a:schemeClr val="tx1"/>
              </a:buClr>
              <a:buSzPts val="1500"/>
              <a:buFont typeface="Arial" panose="020B0604020202020204" pitchFamily="34" charset="0"/>
              <a:buChar char="•"/>
            </a:pPr>
            <a:r>
              <a:rPr lang="en-GB" sz="1200" dirty="0">
                <a:solidFill>
                  <a:schemeClr val="tx1">
                    <a:lumMod val="95000"/>
                    <a:lumOff val="5000"/>
                  </a:schemeClr>
                </a:solidFill>
                <a:latin typeface="+mj-lt"/>
                <a:cs typeface="Calibri Light" panose="020F0302020204030204" pitchFamily="34" charset="0"/>
              </a:rPr>
              <a:t>Price, as an example, has an importance score of 5.15, 1.64 points lower than September, and as such its opportunity score has dropped by over 2 points</a:t>
            </a:r>
          </a:p>
          <a:p>
            <a:pPr marL="171450" indent="-171450">
              <a:buClr>
                <a:schemeClr val="tx1"/>
              </a:buClr>
              <a:buSzPts val="1500"/>
              <a:buFont typeface="Arial" panose="020B0604020202020204" pitchFamily="34" charset="0"/>
              <a:buChar char="•"/>
            </a:pPr>
            <a:endParaRPr lang="en-GB" sz="1200" dirty="0">
              <a:solidFill>
                <a:schemeClr val="tx1">
                  <a:lumMod val="95000"/>
                  <a:lumOff val="5000"/>
                </a:schemeClr>
              </a:solidFill>
              <a:latin typeface="+mj-lt"/>
              <a:cs typeface="Calibri Light" panose="020F0302020204030204" pitchFamily="34" charset="0"/>
            </a:endParaRPr>
          </a:p>
          <a:p>
            <a:pPr marL="171450" indent="-171450">
              <a:buClr>
                <a:schemeClr val="tx1"/>
              </a:buClr>
              <a:buSzPts val="1500"/>
              <a:buFont typeface="Arial" panose="020B0604020202020204" pitchFamily="34" charset="0"/>
              <a:buChar char="•"/>
            </a:pPr>
            <a:r>
              <a:rPr lang="en-GB" sz="1200" dirty="0">
                <a:solidFill>
                  <a:schemeClr val="tx1">
                    <a:lumMod val="95000"/>
                    <a:lumOff val="5000"/>
                  </a:schemeClr>
                </a:solidFill>
                <a:latin typeface="+mj-lt"/>
                <a:cs typeface="Calibri Light" panose="020F0302020204030204" pitchFamily="34" charset="0"/>
              </a:rPr>
              <a:t>The biggest opportunities to improve trust amongst Ethnic minorities is to ensure they know what to do in order to make a claim and that they don’t feel their insurance company tries to avoid paying out a claim</a:t>
            </a:r>
          </a:p>
          <a:p>
            <a:pPr marL="171450" indent="-171450">
              <a:buClr>
                <a:schemeClr val="tx1"/>
              </a:buClr>
              <a:buSzPts val="1500"/>
              <a:buFont typeface="Arial" panose="020B0604020202020204" pitchFamily="34" charset="0"/>
              <a:buChar char="•"/>
            </a:pPr>
            <a:endParaRPr lang="en-GB" sz="1200" dirty="0">
              <a:solidFill>
                <a:schemeClr val="tx1">
                  <a:lumMod val="95000"/>
                  <a:lumOff val="5000"/>
                </a:schemeClr>
              </a:solidFill>
              <a:latin typeface="+mj-lt"/>
              <a:cs typeface="Calibri Light" panose="020F0302020204030204" pitchFamily="34" charset="0"/>
            </a:endParaRPr>
          </a:p>
          <a:p>
            <a:pPr>
              <a:buClr>
                <a:srgbClr val="FFFFFF"/>
              </a:buClr>
              <a:buSzPts val="1500"/>
            </a:pPr>
            <a:endParaRPr lang="en-GB" sz="1200" dirty="0">
              <a:solidFill>
                <a:schemeClr val="tx1"/>
              </a:solidFill>
              <a:latin typeface="+mj-lt"/>
              <a:cs typeface="Calibri Light" panose="020F0302020204030204" pitchFamily="34" charset="0"/>
            </a:endParaRPr>
          </a:p>
        </p:txBody>
      </p:sp>
      <p:sp>
        <p:nvSpPr>
          <p:cNvPr id="11" name="Google Shape;281;p26">
            <a:extLst>
              <a:ext uri="{FF2B5EF4-FFF2-40B4-BE49-F238E27FC236}">
                <a16:creationId xmlns:a16="http://schemas.microsoft.com/office/drawing/2014/main" id="{6BA30E1E-56C4-493B-8992-B93B1A6F3097}"/>
              </a:ext>
            </a:extLst>
          </p:cNvPr>
          <p:cNvSpPr txBox="1"/>
          <p:nvPr/>
        </p:nvSpPr>
        <p:spPr>
          <a:xfrm>
            <a:off x="0" y="6489757"/>
            <a:ext cx="8679664" cy="368243"/>
          </a:xfrm>
          <a:prstGeom prst="rect">
            <a:avLst/>
          </a:prstGeom>
          <a:noFill/>
          <a:ln>
            <a:noFill/>
          </a:ln>
        </p:spPr>
        <p:txBody>
          <a:bodyPr spcFirstLastPara="1" wrap="square" lIns="91425" tIns="45700" rIns="91425" bIns="45700" anchor="t" anchorCtr="0">
            <a:noAutofit/>
          </a:bodyPr>
          <a:lstStyle/>
          <a:p>
            <a:r>
              <a:rPr lang="en-GB" sz="800" dirty="0">
                <a:solidFill>
                  <a:schemeClr val="tx1"/>
                </a:solidFill>
                <a:latin typeface="Arial" panose="020B0604020202020204" pitchFamily="34" charset="0"/>
                <a:ea typeface="Corbel"/>
                <a:cs typeface="Arial" panose="020B0604020202020204" pitchFamily="34" charset="0"/>
                <a:sym typeface="Corbel"/>
              </a:rPr>
              <a:t>Base: Sept 2023 &amp; March 2024 data. </a:t>
            </a:r>
            <a:r>
              <a:rPr lang="en-GB" sz="800" dirty="0">
                <a:latin typeface="Arial" panose="020B0604020202020204" pitchFamily="34" charset="0"/>
                <a:ea typeface="Corbel"/>
                <a:cs typeface="Arial" panose="020B0604020202020204" pitchFamily="34" charset="0"/>
                <a:sym typeface="Corbel"/>
              </a:rPr>
              <a:t>All SMEs that hold at least one (motor, employers’ liability, buildings and/or contents, business interruption) insurance policy/ who have claimed on at least one insurance policy in the last 12 months: White/ White British n=1,234/260, Ethnic minorities n=238/87.</a:t>
            </a:r>
            <a:endParaRPr lang="en-GB" sz="800" dirty="0">
              <a:latin typeface="Arial" panose="020B0604020202020204" pitchFamily="34" charset="0"/>
              <a:cs typeface="Arial" panose="020B0604020202020204" pitchFamily="34" charset="0"/>
            </a:endParaRPr>
          </a:p>
        </p:txBody>
      </p:sp>
      <p:graphicFrame>
        <p:nvGraphicFramePr>
          <p:cNvPr id="7" name="Chart 6"/>
          <p:cNvGraphicFramePr/>
          <p:nvPr>
            <p:extLst>
              <p:ext uri="{D42A27DB-BD31-4B8C-83A1-F6EECF244321}">
                <p14:modId xmlns:p14="http://schemas.microsoft.com/office/powerpoint/2010/main" val="528711122"/>
              </p:ext>
            </p:extLst>
          </p:nvPr>
        </p:nvGraphicFramePr>
        <p:xfrm>
          <a:off x="3904488" y="1424159"/>
          <a:ext cx="4142564" cy="473875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6165996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10" name="Google Shape;281;p26">
            <a:extLst>
              <a:ext uri="{FF2B5EF4-FFF2-40B4-BE49-F238E27FC236}">
                <a16:creationId xmlns:a16="http://schemas.microsoft.com/office/drawing/2014/main" id="{6BA30E1E-56C4-493B-8992-B93B1A6F3097}"/>
              </a:ext>
            </a:extLst>
          </p:cNvPr>
          <p:cNvSpPr txBox="1"/>
          <p:nvPr/>
        </p:nvSpPr>
        <p:spPr>
          <a:xfrm>
            <a:off x="-1947" y="6509801"/>
            <a:ext cx="8443493" cy="349849"/>
          </a:xfrm>
          <a:prstGeom prst="rect">
            <a:avLst/>
          </a:prstGeom>
          <a:noFill/>
          <a:ln>
            <a:noFill/>
          </a:ln>
        </p:spPr>
        <p:txBody>
          <a:bodyPr spcFirstLastPara="1" wrap="square" lIns="91425" tIns="45700" rIns="91425" bIns="45700" anchor="t" anchorCtr="0">
            <a:noAutofit/>
          </a:bodyPr>
          <a:lstStyle/>
          <a:p>
            <a:r>
              <a:rPr lang="en-GB" sz="800" dirty="0">
                <a:solidFill>
                  <a:schemeClr val="tx1"/>
                </a:solidFill>
                <a:latin typeface="Arial" panose="020B0604020202020204" pitchFamily="34" charset="0"/>
                <a:ea typeface="Corbel"/>
                <a:cs typeface="Arial" panose="020B0604020202020204" pitchFamily="34" charset="0"/>
                <a:sym typeface="Corbel"/>
              </a:rPr>
              <a:t>Base: Sept 2023 &amp; March 2024 data. </a:t>
            </a:r>
            <a:r>
              <a:rPr lang="en-GB" sz="800" dirty="0">
                <a:latin typeface="Arial" panose="020B0604020202020204" pitchFamily="34" charset="0"/>
                <a:ea typeface="Corbel"/>
                <a:cs typeface="Arial" panose="020B0604020202020204" pitchFamily="34" charset="0"/>
                <a:sym typeface="Corbel"/>
              </a:rPr>
              <a:t>All SMEs that hold at least one (motor, employers’ liability, buildings and/or contents, business interruption) insurance policy/ who have claimed on at least one insurance policy in the last 12 months: 1-5 employees n=324/35*  *low sample, 6-20 employees n= 512/147, More than 20 employees n=664/171.</a:t>
            </a:r>
            <a:endParaRPr lang="en-GB" sz="800" dirty="0">
              <a:latin typeface="Arial" panose="020B0604020202020204" pitchFamily="34" charset="0"/>
              <a:cs typeface="Arial" panose="020B0604020202020204" pitchFamily="34" charset="0"/>
            </a:endParaRPr>
          </a:p>
        </p:txBody>
      </p:sp>
      <p:sp>
        <p:nvSpPr>
          <p:cNvPr id="3" name="TextBox 2"/>
          <p:cNvSpPr txBox="1"/>
          <p:nvPr/>
        </p:nvSpPr>
        <p:spPr>
          <a:xfrm>
            <a:off x="248219" y="112471"/>
            <a:ext cx="11712132" cy="1261884"/>
          </a:xfrm>
          <a:prstGeom prst="rect">
            <a:avLst/>
          </a:prstGeom>
          <a:noFill/>
        </p:spPr>
        <p:txBody>
          <a:bodyPr wrap="square" rtlCol="0">
            <a:spAutoFit/>
          </a:bodyPr>
          <a:lstStyle/>
          <a:p>
            <a:r>
              <a:rPr lang="en-GB" sz="2000" b="1" dirty="0">
                <a:solidFill>
                  <a:schemeClr val="bg2"/>
                </a:solidFill>
                <a:latin typeface="Rockwell" panose="02060603020205020403" pitchFamily="18" charset="0"/>
                <a:cs typeface="Calibri Light" panose="020F0302020204030204" pitchFamily="34" charset="0"/>
              </a:rPr>
              <a:t>SMEs Opportunity themes by number of employees – wave 13&amp;14</a:t>
            </a:r>
          </a:p>
          <a:p>
            <a:r>
              <a:rPr lang="en-GB" sz="1600" dirty="0">
                <a:solidFill>
                  <a:srgbClr val="008265"/>
                </a:solidFill>
                <a:latin typeface="+mj-lt"/>
                <a:cs typeface="Calibri Light" panose="020F0302020204030204" pitchFamily="34" charset="0"/>
              </a:rPr>
              <a:t>Loyalty and Confidence are the greatest opportunities to improve trust with SMEs employing 1-5 or 6-20 employees, for larger SMEs it is the Control and Speed claims related themes followed by Loyalty and Confidence</a:t>
            </a:r>
          </a:p>
          <a:p>
            <a:endParaRPr lang="en-GB" sz="2400" dirty="0"/>
          </a:p>
        </p:txBody>
      </p:sp>
      <p:graphicFrame>
        <p:nvGraphicFramePr>
          <p:cNvPr id="6" name="Chart 5"/>
          <p:cNvGraphicFramePr/>
          <p:nvPr>
            <p:extLst>
              <p:ext uri="{D42A27DB-BD31-4B8C-83A1-F6EECF244321}">
                <p14:modId xmlns:p14="http://schemas.microsoft.com/office/powerpoint/2010/main" val="189388417"/>
              </p:ext>
            </p:extLst>
          </p:nvPr>
        </p:nvGraphicFramePr>
        <p:xfrm>
          <a:off x="425998" y="841594"/>
          <a:ext cx="3549076" cy="4013870"/>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425998" y="4625042"/>
            <a:ext cx="11534353" cy="1292662"/>
          </a:xfrm>
          <a:prstGeom prst="rect">
            <a:avLst/>
          </a:prstGeom>
          <a:noFill/>
        </p:spPr>
        <p:txBody>
          <a:bodyPr wrap="square" rtlCol="0">
            <a:spAutoFit/>
          </a:bodyPr>
          <a:lstStyle/>
          <a:p>
            <a:pPr marL="285750" indent="-285750">
              <a:buFont typeface="Arial" panose="020B0604020202020204" pitchFamily="34" charset="0"/>
              <a:buChar char="•"/>
            </a:pPr>
            <a:r>
              <a:rPr lang="en-GB" sz="1300" dirty="0">
                <a:solidFill>
                  <a:schemeClr val="tx1"/>
                </a:solidFill>
                <a:latin typeface="+mj-lt"/>
                <a:cs typeface="Calibri Light" panose="020F0302020204030204" pitchFamily="34" charset="0"/>
              </a:rPr>
              <a:t>SMEs employing 1-5 people specifically don’t want the price they pay to increase because they are no longer a new customer and want to receive a discount for staying loyal to the same company.  The biggest single opportunities to increase trust at SMEs employing 6-20 people is to ensure they know how to make claim and provide them a discount for staying loyal</a:t>
            </a:r>
          </a:p>
          <a:p>
            <a:endParaRPr lang="en-GB" sz="1300" dirty="0">
              <a:solidFill>
                <a:schemeClr val="tx1"/>
              </a:solidFill>
              <a:latin typeface="+mj-lt"/>
              <a:cs typeface="Calibri Light" panose="020F0302020204030204" pitchFamily="34" charset="0"/>
            </a:endParaRPr>
          </a:p>
          <a:p>
            <a:pPr marL="285750" indent="-285750">
              <a:buFont typeface="Arial" panose="020B0604020202020204" pitchFamily="34" charset="0"/>
              <a:buChar char="•"/>
            </a:pPr>
            <a:r>
              <a:rPr lang="en-GB" sz="1300" dirty="0">
                <a:solidFill>
                  <a:schemeClr val="tx1"/>
                </a:solidFill>
                <a:latin typeface="+mj-lt"/>
                <a:cs typeface="Calibri Light" panose="020F0302020204030204" pitchFamily="34" charset="0"/>
              </a:rPr>
              <a:t>SMEs that employ more than 20 people don’t want their provider to avoid paying out at a claim and repairs or replacement items to be completed/ delivered at a time that suits them </a:t>
            </a:r>
          </a:p>
        </p:txBody>
      </p:sp>
      <p:graphicFrame>
        <p:nvGraphicFramePr>
          <p:cNvPr id="11" name="Chart 10"/>
          <p:cNvGraphicFramePr/>
          <p:nvPr>
            <p:extLst>
              <p:ext uri="{D42A27DB-BD31-4B8C-83A1-F6EECF244321}">
                <p14:modId xmlns:p14="http://schemas.microsoft.com/office/powerpoint/2010/main" val="208901059"/>
              </p:ext>
            </p:extLst>
          </p:nvPr>
        </p:nvGraphicFramePr>
        <p:xfrm>
          <a:off x="3975074" y="841594"/>
          <a:ext cx="3474314" cy="401387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Chart 11"/>
          <p:cNvGraphicFramePr/>
          <p:nvPr>
            <p:extLst>
              <p:ext uri="{D42A27DB-BD31-4B8C-83A1-F6EECF244321}">
                <p14:modId xmlns:p14="http://schemas.microsoft.com/office/powerpoint/2010/main" val="996236323"/>
              </p:ext>
            </p:extLst>
          </p:nvPr>
        </p:nvGraphicFramePr>
        <p:xfrm>
          <a:off x="7524150" y="841594"/>
          <a:ext cx="3474314" cy="401387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85359699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569" name="Google Shape;569;p53"/>
          <p:cNvSpPr/>
          <p:nvPr/>
        </p:nvSpPr>
        <p:spPr>
          <a:xfrm>
            <a:off x="1463002" y="2534959"/>
            <a:ext cx="1825430" cy="793767"/>
          </a:xfrm>
          <a:prstGeom prst="rect">
            <a:avLst/>
          </a:prstGeom>
          <a:noFill/>
          <a:ln>
            <a:noFill/>
          </a:ln>
        </p:spPr>
        <p:txBody>
          <a:bodyPr spcFirstLastPara="1" wrap="square" lIns="91425" tIns="91425" rIns="91425" bIns="91425" anchor="ctr" anchorCtr="0">
            <a:noAutofit/>
          </a:bodyPr>
          <a:lstStyle/>
          <a:p>
            <a:endParaRPr/>
          </a:p>
        </p:txBody>
      </p:sp>
      <p:sp>
        <p:nvSpPr>
          <p:cNvPr id="49" name="Google Shape;554;p52">
            <a:extLst>
              <a:ext uri="{FF2B5EF4-FFF2-40B4-BE49-F238E27FC236}">
                <a16:creationId xmlns:a16="http://schemas.microsoft.com/office/drawing/2014/main" id="{59A45DC8-C252-41E7-A50B-0F54B9CB0DA3}"/>
              </a:ext>
            </a:extLst>
          </p:cNvPr>
          <p:cNvSpPr txBox="1"/>
          <p:nvPr/>
        </p:nvSpPr>
        <p:spPr>
          <a:xfrm>
            <a:off x="332635" y="126634"/>
            <a:ext cx="11859363" cy="1976486"/>
          </a:xfrm>
          <a:prstGeom prst="rect">
            <a:avLst/>
          </a:prstGeom>
          <a:noFill/>
          <a:ln>
            <a:noFill/>
          </a:ln>
        </p:spPr>
        <p:txBody>
          <a:bodyPr spcFirstLastPara="1" wrap="square" lIns="0" tIns="0" rIns="0" bIns="0" anchor="t" anchorCtr="0">
            <a:noAutofit/>
          </a:bodyPr>
          <a:lstStyle/>
          <a:p>
            <a:pPr>
              <a:buClr>
                <a:srgbClr val="FFFFFF"/>
              </a:buClr>
              <a:buSzPts val="1500"/>
            </a:pPr>
            <a:r>
              <a:rPr lang="en-GB" sz="2000" b="1" dirty="0">
                <a:solidFill>
                  <a:schemeClr val="bg2"/>
                </a:solidFill>
                <a:latin typeface="Rockwell" panose="02060603020205020403" pitchFamily="18" charset="0"/>
                <a:cs typeface="Calibri Light" panose="020F0302020204030204" pitchFamily="34" charset="0"/>
              </a:rPr>
              <a:t>SMEs Overall satisfaction with the policy held – wave 13&amp;14: </a:t>
            </a:r>
          </a:p>
          <a:p>
            <a:pPr>
              <a:buClr>
                <a:srgbClr val="FFFFFF"/>
              </a:buClr>
              <a:buSzPts val="1500"/>
            </a:pPr>
            <a:r>
              <a:rPr lang="en-GB" sz="1600" dirty="0">
                <a:solidFill>
                  <a:srgbClr val="008265"/>
                </a:solidFill>
                <a:latin typeface="+mj-lt"/>
                <a:cs typeface="Calibri Light" panose="020F0302020204030204" pitchFamily="34" charset="0"/>
              </a:rPr>
              <a:t>SME Overall satisfaction is 82%, an increase of 1 percentage point compared to wave 12&amp;13</a:t>
            </a:r>
          </a:p>
          <a:p>
            <a:pPr>
              <a:buClr>
                <a:srgbClr val="FFFFFF"/>
              </a:buClr>
              <a:buSzPts val="1500"/>
            </a:pPr>
            <a:endParaRPr lang="en-GB" sz="1600" dirty="0">
              <a:solidFill>
                <a:schemeClr val="tx1"/>
              </a:solidFill>
              <a:latin typeface="+mj-lt"/>
              <a:cs typeface="Calibri Light" panose="020F0302020204030204" pitchFamily="34" charset="0"/>
            </a:endParaRPr>
          </a:p>
          <a:p>
            <a:pPr marL="171450" indent="-171450">
              <a:buClrTx/>
              <a:buSzPts val="1500"/>
              <a:buFont typeface="Arial" panose="020B0604020202020204" pitchFamily="34" charset="0"/>
              <a:buChar char="•"/>
            </a:pPr>
            <a:r>
              <a:rPr lang="en-GB" dirty="0">
                <a:solidFill>
                  <a:schemeClr val="bg2"/>
                </a:solidFill>
                <a:latin typeface="+mj-lt"/>
                <a:cs typeface="Calibri Light" panose="020F0302020204030204" pitchFamily="34" charset="0"/>
              </a:rPr>
              <a:t>SMEs that employ 1-5 people have significantly lower satisfaction with their insurance policy than those who employ 6-20 or more than 20</a:t>
            </a:r>
          </a:p>
          <a:p>
            <a:pPr marL="171450" indent="-171450">
              <a:buClrTx/>
              <a:buSzPts val="1500"/>
              <a:buFont typeface="Arial" panose="020B0604020202020204" pitchFamily="34" charset="0"/>
              <a:buChar char="•"/>
            </a:pPr>
            <a:r>
              <a:rPr lang="en-GB" dirty="0">
                <a:solidFill>
                  <a:schemeClr val="bg2"/>
                </a:solidFill>
                <a:latin typeface="+mj-lt"/>
                <a:cs typeface="Calibri Light" panose="020F0302020204030204" pitchFamily="34" charset="0"/>
              </a:rPr>
              <a:t>Satisfaction with Business interruption policies is 76%, a 6-percentage point increase but still lower than other policy types</a:t>
            </a:r>
          </a:p>
          <a:p>
            <a:pPr marL="171450" indent="-171450">
              <a:buClrTx/>
              <a:buSzPts val="1500"/>
              <a:buFont typeface="Arial" panose="020B0604020202020204" pitchFamily="34" charset="0"/>
              <a:buChar char="•"/>
            </a:pPr>
            <a:r>
              <a:rPr lang="en-GB" dirty="0">
                <a:solidFill>
                  <a:schemeClr val="bg2"/>
                </a:solidFill>
                <a:latin typeface="+mj-lt"/>
                <a:cs typeface="Calibri Light" panose="020F0302020204030204" pitchFamily="34" charset="0"/>
              </a:rPr>
              <a:t>Decision makers / influencers aged 35-54 are more satisfied than other age groups</a:t>
            </a:r>
          </a:p>
          <a:p>
            <a:pPr marL="171450" indent="-171450">
              <a:buClrTx/>
              <a:buSzPts val="1500"/>
              <a:buFont typeface="Arial" panose="020B0604020202020204" pitchFamily="34" charset="0"/>
              <a:buChar char="•"/>
            </a:pPr>
            <a:r>
              <a:rPr lang="en-GB" dirty="0">
                <a:solidFill>
                  <a:schemeClr val="bg2"/>
                </a:solidFill>
                <a:latin typeface="+mj-lt"/>
                <a:cs typeface="Calibri Light" panose="020F0302020204030204" pitchFamily="34" charset="0"/>
              </a:rPr>
              <a:t>Satisfaction with the policy held is similar between men and women and for White/ White British and Ethnic minority decision makers / influencers</a:t>
            </a:r>
            <a:endParaRPr lang="en-GB" dirty="0">
              <a:solidFill>
                <a:schemeClr val="bg2"/>
              </a:solidFill>
              <a:latin typeface="Calibri Light" panose="020F0302020204030204" pitchFamily="34" charset="0"/>
              <a:cs typeface="Calibri Light" panose="020F0302020204030204" pitchFamily="34" charset="0"/>
            </a:endParaRPr>
          </a:p>
        </p:txBody>
      </p:sp>
      <p:sp>
        <p:nvSpPr>
          <p:cNvPr id="10" name="Google Shape;281;p26">
            <a:extLst>
              <a:ext uri="{FF2B5EF4-FFF2-40B4-BE49-F238E27FC236}">
                <a16:creationId xmlns:a16="http://schemas.microsoft.com/office/drawing/2014/main" id="{6BA30E1E-56C4-493B-8992-B93B1A6F3097}"/>
              </a:ext>
            </a:extLst>
          </p:cNvPr>
          <p:cNvSpPr txBox="1"/>
          <p:nvPr/>
        </p:nvSpPr>
        <p:spPr>
          <a:xfrm>
            <a:off x="0" y="6299171"/>
            <a:ext cx="9963187" cy="432195"/>
          </a:xfrm>
          <a:prstGeom prst="rect">
            <a:avLst/>
          </a:prstGeom>
          <a:noFill/>
          <a:ln>
            <a:noFill/>
          </a:ln>
        </p:spPr>
        <p:txBody>
          <a:bodyPr spcFirstLastPara="1" wrap="square" lIns="91425" tIns="45700" rIns="91425" bIns="45700" anchor="t" anchorCtr="0">
            <a:noAutofit/>
          </a:bodyPr>
          <a:lstStyle/>
          <a:p>
            <a:r>
              <a:rPr lang="en-GB" sz="800" dirty="0">
                <a:solidFill>
                  <a:schemeClr val="tx1"/>
                </a:solidFill>
                <a:latin typeface="Arial" panose="020B0604020202020204" pitchFamily="34" charset="0"/>
                <a:ea typeface="Corbel"/>
                <a:cs typeface="Arial" panose="020B0604020202020204" pitchFamily="34" charset="0"/>
                <a:sym typeface="Corbel"/>
              </a:rPr>
              <a:t>Base: Sept 2023 &amp; March 2024 data. All SMEs that hold at least one (motor, travel, buildings and/or contents, business interruption) insurance policy: 18-34 n=543, 35-54 n=739 , 55 or older n=218, Male n=603, Female n=894, White/ White British n=1,234 , Ethnic minorities n=238, 1-5 employees n=324, 6-20 employees n=512, More than 20 employees n=664, Motor n=335, Employers’ Liability n=400, Buildings and/or Contents n=465, Business Interruption n=300 Total n=1,500.</a:t>
            </a:r>
            <a:r>
              <a:rPr lang="en-GB" sz="800" dirty="0">
                <a:latin typeface="Arial" panose="020B0604020202020204" pitchFamily="34" charset="0"/>
                <a:ea typeface="Corbel"/>
                <a:cs typeface="Arial" panose="020B0604020202020204" pitchFamily="34" charset="0"/>
                <a:sym typeface="Corbel"/>
              </a:rPr>
              <a:t> Note: If more than one different policies were selected, participants were randomly assigned to answer performance questions for one of the policies only.  </a:t>
            </a:r>
            <a:endParaRPr lang="en-GB" sz="800" dirty="0">
              <a:latin typeface="Arial" panose="020B0604020202020204" pitchFamily="34" charset="0"/>
              <a:cs typeface="Arial" panose="020B0604020202020204" pitchFamily="34" charset="0"/>
            </a:endParaRPr>
          </a:p>
          <a:p>
            <a:endParaRPr lang="en-GB" sz="800" dirty="0">
              <a:solidFill>
                <a:schemeClr val="tx1"/>
              </a:solidFill>
              <a:latin typeface="Arial" panose="020B0604020202020204" pitchFamily="34" charset="0"/>
              <a:cs typeface="Arial" panose="020B0604020202020204" pitchFamily="34" charset="0"/>
            </a:endParaRPr>
          </a:p>
        </p:txBody>
      </p:sp>
      <p:graphicFrame>
        <p:nvGraphicFramePr>
          <p:cNvPr id="12" name="Chart 11"/>
          <p:cNvGraphicFramePr/>
          <p:nvPr>
            <p:extLst>
              <p:ext uri="{D42A27DB-BD31-4B8C-83A1-F6EECF244321}">
                <p14:modId xmlns:p14="http://schemas.microsoft.com/office/powerpoint/2010/main" val="122537659"/>
              </p:ext>
            </p:extLst>
          </p:nvPr>
        </p:nvGraphicFramePr>
        <p:xfrm>
          <a:off x="1" y="1885611"/>
          <a:ext cx="12191999" cy="4845755"/>
        </p:xfrm>
        <a:graphic>
          <a:graphicData uri="http://schemas.openxmlformats.org/drawingml/2006/chart">
            <c:chart xmlns:c="http://schemas.openxmlformats.org/drawingml/2006/chart" xmlns:r="http://schemas.openxmlformats.org/officeDocument/2006/relationships" r:id="rId3"/>
          </a:graphicData>
        </a:graphic>
      </p:graphicFrame>
      <p:sp>
        <p:nvSpPr>
          <p:cNvPr id="13" name="Rounded Rectangle 12"/>
          <p:cNvSpPr/>
          <p:nvPr/>
        </p:nvSpPr>
        <p:spPr>
          <a:xfrm>
            <a:off x="126749" y="2247487"/>
            <a:ext cx="2136587" cy="3776132"/>
          </a:xfrm>
          <a:prstGeom prst="roundRect">
            <a:avLst>
              <a:gd name="adj" fmla="val 0"/>
            </a:avLst>
          </a:prstGeom>
          <a:noFill/>
          <a:ln w="9525"/>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9" name="Rounded Rectangle 18"/>
          <p:cNvSpPr/>
          <p:nvPr/>
        </p:nvSpPr>
        <p:spPr>
          <a:xfrm>
            <a:off x="5228552" y="2247487"/>
            <a:ext cx="2358252" cy="3776132"/>
          </a:xfrm>
          <a:prstGeom prst="roundRect">
            <a:avLst>
              <a:gd name="adj" fmla="val 0"/>
            </a:avLst>
          </a:prstGeom>
          <a:noFill/>
          <a:ln w="9525"/>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20" name="Rounded Rectangle 19"/>
          <p:cNvSpPr/>
          <p:nvPr/>
        </p:nvSpPr>
        <p:spPr>
          <a:xfrm>
            <a:off x="7586804" y="2247487"/>
            <a:ext cx="3041964" cy="3776132"/>
          </a:xfrm>
          <a:prstGeom prst="roundRect">
            <a:avLst>
              <a:gd name="adj" fmla="val 0"/>
            </a:avLst>
          </a:prstGeom>
          <a:noFill/>
          <a:ln w="9525"/>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21" name="Rounded Rectangle 20"/>
          <p:cNvSpPr/>
          <p:nvPr/>
        </p:nvSpPr>
        <p:spPr>
          <a:xfrm>
            <a:off x="2263338" y="2247487"/>
            <a:ext cx="1498861" cy="3776132"/>
          </a:xfrm>
          <a:prstGeom prst="roundRect">
            <a:avLst>
              <a:gd name="adj" fmla="val 0"/>
            </a:avLst>
          </a:prstGeom>
          <a:noFill/>
          <a:ln w="9525"/>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5" name="TextBox 14"/>
          <p:cNvSpPr txBox="1"/>
          <p:nvPr/>
        </p:nvSpPr>
        <p:spPr>
          <a:xfrm>
            <a:off x="450331" y="2399744"/>
            <a:ext cx="1320800" cy="261610"/>
          </a:xfrm>
          <a:prstGeom prst="rect">
            <a:avLst/>
          </a:prstGeom>
          <a:noFill/>
        </p:spPr>
        <p:txBody>
          <a:bodyPr wrap="square" rtlCol="0">
            <a:spAutoFit/>
          </a:bodyPr>
          <a:lstStyle/>
          <a:p>
            <a:pPr algn="ctr"/>
            <a:r>
              <a:rPr lang="en-GB" sz="1100"/>
              <a:t>Age</a:t>
            </a:r>
          </a:p>
        </p:txBody>
      </p:sp>
      <p:sp>
        <p:nvSpPr>
          <p:cNvPr id="24" name="TextBox 14"/>
          <p:cNvSpPr txBox="1"/>
          <p:nvPr/>
        </p:nvSpPr>
        <p:spPr>
          <a:xfrm>
            <a:off x="3803125" y="2399744"/>
            <a:ext cx="1320800"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a:t>Ethnicity</a:t>
            </a:r>
            <a:endParaRPr lang="en-GB" sz="1100"/>
          </a:p>
        </p:txBody>
      </p:sp>
      <p:sp>
        <p:nvSpPr>
          <p:cNvPr id="25" name="TextBox 14"/>
          <p:cNvSpPr txBox="1"/>
          <p:nvPr/>
        </p:nvSpPr>
        <p:spPr>
          <a:xfrm>
            <a:off x="5555119" y="2399744"/>
            <a:ext cx="1705118"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a:t>Number of employees</a:t>
            </a:r>
            <a:endParaRPr lang="en-GB" sz="1100"/>
          </a:p>
        </p:txBody>
      </p:sp>
      <p:sp>
        <p:nvSpPr>
          <p:cNvPr id="26" name="TextBox 14"/>
          <p:cNvSpPr txBox="1"/>
          <p:nvPr/>
        </p:nvSpPr>
        <p:spPr>
          <a:xfrm>
            <a:off x="8101497" y="2399744"/>
            <a:ext cx="1705118"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a:t>Policy type held</a:t>
            </a:r>
            <a:endParaRPr lang="en-GB" sz="1100"/>
          </a:p>
        </p:txBody>
      </p:sp>
      <p:sp>
        <p:nvSpPr>
          <p:cNvPr id="29" name="Rounded Rectangle 28"/>
          <p:cNvSpPr/>
          <p:nvPr/>
        </p:nvSpPr>
        <p:spPr>
          <a:xfrm>
            <a:off x="3762201" y="2247487"/>
            <a:ext cx="1466350" cy="3776132"/>
          </a:xfrm>
          <a:prstGeom prst="roundRect">
            <a:avLst>
              <a:gd name="adj" fmla="val 0"/>
            </a:avLst>
          </a:prstGeom>
          <a:noFill/>
          <a:ln w="9525"/>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26996768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569" name="Google Shape;569;p53"/>
          <p:cNvSpPr/>
          <p:nvPr/>
        </p:nvSpPr>
        <p:spPr>
          <a:xfrm>
            <a:off x="1463002" y="2127562"/>
            <a:ext cx="1825430" cy="793767"/>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 name="TextBox 2"/>
          <p:cNvSpPr txBox="1"/>
          <p:nvPr/>
        </p:nvSpPr>
        <p:spPr>
          <a:xfrm>
            <a:off x="422143" y="289187"/>
            <a:ext cx="11227990"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1" i="0" u="none" strike="noStrike" kern="0" cap="none" spc="0" normalizeH="0" baseline="0" noProof="0">
                <a:ln>
                  <a:noFill/>
                </a:ln>
                <a:solidFill>
                  <a:srgbClr val="008265"/>
                </a:solidFill>
                <a:effectLst/>
                <a:uLnTx/>
                <a:uFillTx/>
                <a:latin typeface="Calibri Light" panose="020F0302020204030204" pitchFamily="34" charset="0"/>
                <a:cs typeface="Calibri Light" panose="020F0302020204030204" pitchFamily="34" charset="0"/>
                <a:sym typeface="Arial"/>
              </a:rPr>
              <a:t>In comparison to 2018, Loyalty remains the number one consumer opportunity for the insurance industry, followed by Confidence and Ease themes.</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2400" b="0" i="0" u="none" strike="noStrike" kern="0" cap="none" spc="0" normalizeH="0" baseline="0" noProof="0">
              <a:ln>
                <a:noFill/>
              </a:ln>
              <a:solidFill>
                <a:srgbClr val="000000"/>
              </a:solidFill>
              <a:effectLst/>
              <a:uLnTx/>
              <a:uFillTx/>
              <a:latin typeface="Arial"/>
              <a:cs typeface="Arial"/>
              <a:sym typeface="Arial"/>
            </a:endParaRPr>
          </a:p>
        </p:txBody>
      </p:sp>
      <p:sp>
        <p:nvSpPr>
          <p:cNvPr id="2" name="Title 1"/>
          <p:cNvSpPr>
            <a:spLocks noGrp="1"/>
          </p:cNvSpPr>
          <p:nvPr>
            <p:ph type="ctrTitle"/>
          </p:nvPr>
        </p:nvSpPr>
        <p:spPr>
          <a:xfrm>
            <a:off x="2116671" y="1559598"/>
            <a:ext cx="8825167" cy="1258964"/>
          </a:xfrm>
        </p:spPr>
        <p:txBody>
          <a:bodyPr/>
          <a:lstStyle/>
          <a:p>
            <a:r>
              <a:rPr lang="en-GB" sz="4000" b="1">
                <a:latin typeface="Rockwell" panose="02060603020205020403" pitchFamily="18" charset="0"/>
                <a:cs typeface="Calibri Light" panose="020F0302020204030204" pitchFamily="34" charset="0"/>
              </a:rPr>
              <a:t>SME Claims </a:t>
            </a:r>
          </a:p>
        </p:txBody>
      </p:sp>
      <p:sp>
        <p:nvSpPr>
          <p:cNvPr id="4" name="Subtitle 3"/>
          <p:cNvSpPr>
            <a:spLocks noGrp="1"/>
          </p:cNvSpPr>
          <p:nvPr>
            <p:ph type="subTitle" idx="1"/>
          </p:nvPr>
        </p:nvSpPr>
        <p:spPr>
          <a:xfrm>
            <a:off x="1971815" y="2888644"/>
            <a:ext cx="6308564" cy="752677"/>
          </a:xfrm>
        </p:spPr>
        <p:txBody>
          <a:bodyPr/>
          <a:lstStyle/>
          <a:p>
            <a:r>
              <a:rPr lang="en-GB" dirty="0">
                <a:latin typeface="Rockwell" panose="02060603020205020403" pitchFamily="18" charset="0"/>
                <a:cs typeface="Calibri Light" panose="020F0302020204030204" pitchFamily="34" charset="0"/>
              </a:rPr>
              <a:t>September 2023 &amp; March 2024 Wave 13&amp;14 data</a:t>
            </a:r>
          </a:p>
        </p:txBody>
      </p:sp>
    </p:spTree>
    <p:extLst>
      <p:ext uri="{BB962C8B-B14F-4D97-AF65-F5344CB8AC3E}">
        <p14:creationId xmlns:p14="http://schemas.microsoft.com/office/powerpoint/2010/main" val="340794797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67">
          <a:extLst>
            <a:ext uri="{FF2B5EF4-FFF2-40B4-BE49-F238E27FC236}">
              <a16:creationId xmlns:a16="http://schemas.microsoft.com/office/drawing/2014/main" id="{8EB015CB-9A6E-D6ED-F0C3-D90586EA5103}"/>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20E1C957-D845-A83C-5529-65840AFBC6CF}"/>
              </a:ext>
            </a:extLst>
          </p:cNvPr>
          <p:cNvSpPr txBox="1"/>
          <p:nvPr/>
        </p:nvSpPr>
        <p:spPr>
          <a:xfrm>
            <a:off x="294127" y="60587"/>
            <a:ext cx="1122799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000" b="1" i="0" u="none" strike="noStrike" kern="0" cap="none" spc="0" normalizeH="0" baseline="0" noProof="0" dirty="0">
                <a:ln>
                  <a:noFill/>
                </a:ln>
                <a:solidFill>
                  <a:srgbClr val="008265"/>
                </a:solidFill>
                <a:effectLst/>
                <a:uLnTx/>
                <a:uFillTx/>
                <a:latin typeface="Rockwell" panose="02060603020205020403" pitchFamily="18" charset="0"/>
                <a:cs typeface="Calibri Light" panose="020F0302020204030204" pitchFamily="34" charset="0"/>
                <a:sym typeface="Arial"/>
              </a:rPr>
              <a:t>SMEs – claimed in last 12 months - wave 13&amp;14 </a:t>
            </a:r>
          </a:p>
        </p:txBody>
      </p:sp>
      <p:sp>
        <p:nvSpPr>
          <p:cNvPr id="8" name="TextBox 7">
            <a:extLst>
              <a:ext uri="{FF2B5EF4-FFF2-40B4-BE49-F238E27FC236}">
                <a16:creationId xmlns:a16="http://schemas.microsoft.com/office/drawing/2014/main" id="{B8C66D62-35F2-8170-B451-10F5FAE3D4C6}"/>
              </a:ext>
            </a:extLst>
          </p:cNvPr>
          <p:cNvSpPr txBox="1"/>
          <p:nvPr/>
        </p:nvSpPr>
        <p:spPr>
          <a:xfrm>
            <a:off x="420617" y="446663"/>
            <a:ext cx="11679019" cy="830997"/>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
                <a:srgbClr val="008265"/>
              </a:buClr>
              <a:buSzTx/>
              <a:buFont typeface="Arial" panose="020B0604020202020204" pitchFamily="34" charset="0"/>
              <a:buChar char="•"/>
              <a:tabLst/>
              <a:defRPr/>
            </a:pPr>
            <a:r>
              <a:rPr kumimoji="0" lang="en-GB" sz="1600" b="0" i="0" u="none" strike="noStrike" kern="0" cap="none" spc="0" normalizeH="0" baseline="0" noProof="0" dirty="0">
                <a:ln>
                  <a:noFill/>
                </a:ln>
                <a:solidFill>
                  <a:srgbClr val="008265"/>
                </a:solidFill>
                <a:effectLst/>
                <a:uLnTx/>
                <a:uFillTx/>
                <a:latin typeface="Arial"/>
                <a:cs typeface="Calibri Light" panose="020F0302020204030204" pitchFamily="34" charset="0"/>
                <a:sym typeface="Arial"/>
              </a:rPr>
              <a:t>24% of SMEs had made a claim in the last year, although this falls to just 11% of SMEs who employ only 1-5 people</a:t>
            </a:r>
          </a:p>
          <a:p>
            <a:pPr marL="285750" marR="0" lvl="0" indent="-285750" algn="l" defTabSz="914400" rtl="0" eaLnBrk="1" fontAlgn="auto" latinLnBrk="0" hangingPunct="1">
              <a:lnSpc>
                <a:spcPct val="100000"/>
              </a:lnSpc>
              <a:spcBef>
                <a:spcPts val="0"/>
              </a:spcBef>
              <a:spcAft>
                <a:spcPts val="0"/>
              </a:spcAft>
              <a:buClr>
                <a:srgbClr val="008265"/>
              </a:buClr>
              <a:buSzTx/>
              <a:buFont typeface="Arial" panose="020B0604020202020204" pitchFamily="34" charset="0"/>
              <a:buChar char="•"/>
              <a:tabLst/>
              <a:defRPr/>
            </a:pPr>
            <a:r>
              <a:rPr kumimoji="0" lang="en-GB" sz="1600" b="0" i="0" u="none" strike="noStrike" kern="0" cap="none" spc="0" normalizeH="0" baseline="0" noProof="0" dirty="0">
                <a:ln>
                  <a:noFill/>
                </a:ln>
                <a:solidFill>
                  <a:srgbClr val="008265"/>
                </a:solidFill>
                <a:effectLst/>
                <a:uLnTx/>
                <a:uFillTx/>
                <a:latin typeface="Arial"/>
                <a:cs typeface="Calibri Light" panose="020F0302020204030204" pitchFamily="34" charset="0"/>
                <a:sym typeface="Arial"/>
              </a:rPr>
              <a:t>Of the 353 SMEs who had made a claim 56% reported </a:t>
            </a:r>
            <a:r>
              <a:rPr lang="en-GB" sz="1600" dirty="0">
                <a:solidFill>
                  <a:srgbClr val="008265"/>
                </a:solidFill>
                <a:cs typeface="Calibri Light" panose="020F0302020204030204" pitchFamily="34" charset="0"/>
              </a:rPr>
              <a:t>a</a:t>
            </a:r>
            <a:r>
              <a:rPr kumimoji="0" lang="en-GB" sz="1600" b="0" i="0" u="none" strike="noStrike" kern="0" cap="none" spc="0" normalizeH="0" baseline="0" noProof="0" dirty="0">
                <a:ln>
                  <a:noFill/>
                </a:ln>
                <a:solidFill>
                  <a:srgbClr val="008265"/>
                </a:solidFill>
                <a:effectLst/>
                <a:uLnTx/>
                <a:uFillTx/>
                <a:latin typeface="Arial"/>
                <a:cs typeface="Calibri Light" panose="020F0302020204030204" pitchFamily="34" charset="0"/>
                <a:sym typeface="Arial"/>
              </a:rPr>
              <a:t> Building and/or Contents claim, followed by 50% Motor, 44% Employers’ Liability and 32% of those who had made a claim cited it was Business Interruption</a:t>
            </a:r>
          </a:p>
        </p:txBody>
      </p:sp>
      <p:sp>
        <p:nvSpPr>
          <p:cNvPr id="6" name="TextBox 5">
            <a:extLst>
              <a:ext uri="{FF2B5EF4-FFF2-40B4-BE49-F238E27FC236}">
                <a16:creationId xmlns:a16="http://schemas.microsoft.com/office/drawing/2014/main" id="{EE5C06DC-A8A4-42B3-ED6D-36EC507664D3}"/>
              </a:ext>
            </a:extLst>
          </p:cNvPr>
          <p:cNvSpPr txBox="1"/>
          <p:nvPr/>
        </p:nvSpPr>
        <p:spPr>
          <a:xfrm>
            <a:off x="2555887" y="5575736"/>
            <a:ext cx="6354618" cy="7848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900" b="0" i="0" u="none" strike="noStrike" kern="0" cap="none" spc="0" normalizeH="0" baseline="0" noProof="0" dirty="0">
                <a:ln>
                  <a:noFill/>
                </a:ln>
                <a:solidFill>
                  <a:srgbClr val="000000"/>
                </a:solidFill>
                <a:effectLst/>
                <a:uLnTx/>
                <a:uFillTx/>
                <a:latin typeface="Arial"/>
                <a:cs typeface="Arial"/>
                <a:sym typeface="Arial"/>
              </a:rPr>
              <a:t>Respondents are asked if they have claimed on a policy in the previous 12 months and are then asked which policy they have claimed on, they are allowed to select multiple options.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9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900" b="0" i="0" u="none" strike="noStrike" kern="0" cap="none" spc="0" normalizeH="0" baseline="0" noProof="0" dirty="0">
                <a:ln>
                  <a:noFill/>
                </a:ln>
                <a:solidFill>
                  <a:srgbClr val="000000"/>
                </a:solidFill>
                <a:effectLst/>
                <a:uLnTx/>
                <a:uFillTx/>
                <a:latin typeface="Arial"/>
                <a:cs typeface="Arial"/>
                <a:sym typeface="Arial"/>
              </a:rPr>
              <a:t>For the purpose of the Importance &amp; Performance questions, one of the policies they have claimed on is randomly selected for respondents to answer the various claims statements about</a:t>
            </a:r>
          </a:p>
        </p:txBody>
      </p:sp>
      <p:graphicFrame>
        <p:nvGraphicFramePr>
          <p:cNvPr id="4" name="Diagramm0">
            <a:extLst>
              <a:ext uri="{FF2B5EF4-FFF2-40B4-BE49-F238E27FC236}">
                <a16:creationId xmlns:a16="http://schemas.microsoft.com/office/drawing/2014/main" id="{00000000-0008-0000-0C00-000002000000}"/>
              </a:ext>
            </a:extLst>
          </p:cNvPr>
          <p:cNvGraphicFramePr>
            <a:graphicFrameLocks/>
          </p:cNvGraphicFramePr>
          <p:nvPr>
            <p:extLst>
              <p:ext uri="{D42A27DB-BD31-4B8C-83A1-F6EECF244321}">
                <p14:modId xmlns:p14="http://schemas.microsoft.com/office/powerpoint/2010/main" val="2475824133"/>
              </p:ext>
            </p:extLst>
          </p:nvPr>
        </p:nvGraphicFramePr>
        <p:xfrm>
          <a:off x="686898" y="1636776"/>
          <a:ext cx="5221224" cy="37979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Diagramm0">
            <a:extLst>
              <a:ext uri="{FF2B5EF4-FFF2-40B4-BE49-F238E27FC236}">
                <a16:creationId xmlns:a16="http://schemas.microsoft.com/office/drawing/2014/main" id="{00000000-0008-0000-0D00-000002000000}"/>
              </a:ext>
            </a:extLst>
          </p:cNvPr>
          <p:cNvGraphicFramePr>
            <a:graphicFrameLocks/>
          </p:cNvGraphicFramePr>
          <p:nvPr>
            <p:extLst>
              <p:ext uri="{D42A27DB-BD31-4B8C-83A1-F6EECF244321}">
                <p14:modId xmlns:p14="http://schemas.microsoft.com/office/powerpoint/2010/main" val="3351586501"/>
              </p:ext>
            </p:extLst>
          </p:nvPr>
        </p:nvGraphicFramePr>
        <p:xfrm>
          <a:off x="6348952" y="1636776"/>
          <a:ext cx="5750684" cy="4315888"/>
        </p:xfrm>
        <a:graphic>
          <a:graphicData uri="http://schemas.openxmlformats.org/drawingml/2006/chart">
            <c:chart xmlns:c="http://schemas.openxmlformats.org/drawingml/2006/chart" xmlns:r="http://schemas.openxmlformats.org/officeDocument/2006/relationships" r:id="rId4"/>
          </a:graphicData>
        </a:graphic>
      </p:graphicFrame>
      <p:sp>
        <p:nvSpPr>
          <p:cNvPr id="10" name="Google Shape;281;p26">
            <a:extLst>
              <a:ext uri="{FF2B5EF4-FFF2-40B4-BE49-F238E27FC236}">
                <a16:creationId xmlns:a16="http://schemas.microsoft.com/office/drawing/2014/main" id="{634A0449-6FB1-D8C4-89E6-8B6477F53E63}"/>
              </a:ext>
            </a:extLst>
          </p:cNvPr>
          <p:cNvSpPr txBox="1"/>
          <p:nvPr/>
        </p:nvSpPr>
        <p:spPr>
          <a:xfrm>
            <a:off x="1" y="6508878"/>
            <a:ext cx="10113818" cy="349122"/>
          </a:xfrm>
          <a:prstGeom prst="rect">
            <a:avLst/>
          </a:prstGeom>
          <a:noFill/>
          <a:ln>
            <a:noFill/>
          </a:ln>
        </p:spPr>
        <p:txBody>
          <a:bodyPr spcFirstLastPara="1" wrap="square" lIns="91425" tIns="45700" rIns="91425" bIns="45700" anchor="t" anchorCtr="0">
            <a:noAutofit/>
          </a:bodyPr>
          <a:lstStyle/>
          <a:p>
            <a:r>
              <a:rPr lang="en-GB" sz="800" dirty="0">
                <a:solidFill>
                  <a:schemeClr val="tx1"/>
                </a:solidFill>
                <a:latin typeface="Arial" panose="020B0604020202020204" pitchFamily="34" charset="0"/>
                <a:ea typeface="Corbel"/>
                <a:cs typeface="Arial" panose="020B0604020202020204" pitchFamily="34" charset="0"/>
                <a:sym typeface="Corbel"/>
              </a:rPr>
              <a:t>Base: Sept 2023 &amp; March 2024 data. </a:t>
            </a:r>
            <a:r>
              <a:rPr lang="en-GB" sz="800" dirty="0">
                <a:latin typeface="Arial" panose="020B0604020202020204" pitchFamily="34" charset="0"/>
                <a:ea typeface="Corbel"/>
                <a:cs typeface="Arial" panose="020B0604020202020204" pitchFamily="34" charset="0"/>
                <a:sym typeface="Corbel"/>
              </a:rPr>
              <a:t>All SMEs that hold at least one (motor, employers’ liability, buildings and/or contents, business interruption) insurance policy/ who have claimed on at least one insurance policy in the last 12 months: Total number of SMEs/who have claimed n=1,500/353.  Motor n=176, Employers’ liability n=156, Buildings/Contents n=197, Business Interruption n=112. </a:t>
            </a:r>
            <a:endParaRPr lang="en-GB"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492775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664606" y="-53790"/>
            <a:ext cx="7234068" cy="883122"/>
          </a:xfrm>
        </p:spPr>
        <p:txBody>
          <a:bodyPr/>
          <a:lstStyle/>
          <a:p>
            <a:r>
              <a:rPr lang="en-GB" sz="2400" b="1">
                <a:solidFill>
                  <a:schemeClr val="bg2"/>
                </a:solidFill>
                <a:latin typeface="Rockwell" panose="02060603020205020403" pitchFamily="18" charset="0"/>
                <a:ea typeface="Arial"/>
                <a:cs typeface="Calibri Light" panose="020F0302020204030204" pitchFamily="34" charset="0"/>
              </a:rPr>
              <a:t>Key </a:t>
            </a:r>
            <a:r>
              <a:rPr lang="en-GB" sz="2400" b="1">
                <a:solidFill>
                  <a:schemeClr val="bg2"/>
                </a:solidFill>
                <a:latin typeface="Rockwell" panose="02060603020205020403" pitchFamily="18" charset="0"/>
                <a:ea typeface="Arial"/>
                <a:cs typeface="Calibri Light" panose="020F0302020204030204" pitchFamily="34" charset="0"/>
                <a:sym typeface="Arial"/>
              </a:rPr>
              <a:t>findings – Consumers</a:t>
            </a:r>
          </a:p>
        </p:txBody>
      </p:sp>
      <p:sp>
        <p:nvSpPr>
          <p:cNvPr id="2" name="Text Placeholder 1"/>
          <p:cNvSpPr>
            <a:spLocks noGrp="1"/>
          </p:cNvSpPr>
          <p:nvPr>
            <p:ph type="body" idx="1"/>
          </p:nvPr>
        </p:nvSpPr>
        <p:spPr>
          <a:xfrm>
            <a:off x="440120" y="644186"/>
            <a:ext cx="11333869" cy="6042366"/>
          </a:xfrm>
        </p:spPr>
        <p:txBody>
          <a:bodyPr/>
          <a:lstStyle/>
          <a:p>
            <a:pPr marL="514350" indent="-285750">
              <a:buClr>
                <a:srgbClr val="008265"/>
              </a:buClr>
              <a:buSzPct val="100000"/>
              <a:buFont typeface="Arial" panose="020B0604020202020204" pitchFamily="34" charset="0"/>
              <a:buChar char="•"/>
            </a:pPr>
            <a:r>
              <a:rPr lang="en-GB" sz="1200" dirty="0">
                <a:solidFill>
                  <a:schemeClr val="tx1"/>
                </a:solidFill>
                <a:latin typeface="+mn-lt"/>
                <a:cs typeface="Calibri Light" panose="020F0302020204030204" pitchFamily="34" charset="0"/>
              </a:rPr>
              <a:t>The opportunity to improve trust in the insurance sector with consumers by increasing the performance of the Loyalty theme, is at its highest since the Trust Index began</a:t>
            </a:r>
          </a:p>
          <a:p>
            <a:pPr marL="514350" indent="-285750">
              <a:buClr>
                <a:srgbClr val="008265"/>
              </a:buClr>
              <a:buSzPct val="100000"/>
              <a:buFont typeface="Arial" panose="020B0604020202020204" pitchFamily="34" charset="0"/>
              <a:buChar char="•"/>
            </a:pPr>
            <a:endParaRPr lang="en-GB" sz="1200" dirty="0">
              <a:solidFill>
                <a:schemeClr val="tx1"/>
              </a:solidFill>
              <a:latin typeface="+mn-lt"/>
              <a:cs typeface="Calibri Light" panose="020F0302020204030204" pitchFamily="34" charset="0"/>
            </a:endParaRPr>
          </a:p>
          <a:p>
            <a:pPr marL="514350" indent="-285750">
              <a:buClr>
                <a:srgbClr val="008265"/>
              </a:buClr>
              <a:buSzPct val="100000"/>
              <a:buFont typeface="Arial" panose="020B0604020202020204" pitchFamily="34" charset="0"/>
              <a:buChar char="•"/>
            </a:pPr>
            <a:r>
              <a:rPr lang="en-GB" sz="1200" dirty="0">
                <a:solidFill>
                  <a:schemeClr val="tx1"/>
                </a:solidFill>
                <a:latin typeface="+mn-lt"/>
                <a:cs typeface="Calibri Light" panose="020F0302020204030204" pitchFamily="34" charset="0"/>
              </a:rPr>
              <a:t>The Confidence theme is the next highest opportunity score and is at its joint highest ever level, although it is closely grouped with six other themes</a:t>
            </a:r>
          </a:p>
          <a:p>
            <a:pPr marL="514350" indent="-285750">
              <a:buClr>
                <a:srgbClr val="008265"/>
              </a:buClr>
              <a:buSzPct val="100000"/>
              <a:buFont typeface="Arial" panose="020B0604020202020204" pitchFamily="34" charset="0"/>
              <a:buChar char="•"/>
            </a:pPr>
            <a:endParaRPr lang="en-GB" sz="1200" dirty="0">
              <a:solidFill>
                <a:schemeClr val="tx1"/>
              </a:solidFill>
              <a:latin typeface="+mn-lt"/>
              <a:cs typeface="Calibri Light" panose="020F0302020204030204" pitchFamily="34" charset="0"/>
            </a:endParaRPr>
          </a:p>
          <a:p>
            <a:pPr marL="514350" indent="-285750">
              <a:buClr>
                <a:srgbClr val="008265"/>
              </a:buClr>
              <a:buSzPct val="100000"/>
              <a:buFont typeface="Arial" panose="020B0604020202020204" pitchFamily="34" charset="0"/>
              <a:buChar char="•"/>
            </a:pPr>
            <a:r>
              <a:rPr lang="en-GB" sz="1200" dirty="0">
                <a:solidFill>
                  <a:schemeClr val="tx1"/>
                </a:solidFill>
                <a:latin typeface="+mn-lt"/>
                <a:cs typeface="Calibri Light" panose="020F0302020204030204" pitchFamily="34" charset="0"/>
              </a:rPr>
              <a:t>The Confidence, Respect, Speed, Ease, Protection, Price and Control themes’ opportunity scores are separated by less than 2 points (on a scale of -30 to +30)</a:t>
            </a:r>
          </a:p>
          <a:p>
            <a:pPr marL="514350" indent="-285750">
              <a:buClr>
                <a:srgbClr val="008265"/>
              </a:buClr>
              <a:buSzPct val="100000"/>
              <a:buFont typeface="Arial" panose="020B0604020202020204" pitchFamily="34" charset="0"/>
              <a:buChar char="•"/>
            </a:pPr>
            <a:endParaRPr lang="en-GB" sz="1200" dirty="0">
              <a:solidFill>
                <a:schemeClr val="tx1"/>
              </a:solidFill>
              <a:latin typeface="+mn-lt"/>
              <a:cs typeface="Calibri Light" panose="020F0302020204030204" pitchFamily="34" charset="0"/>
            </a:endParaRPr>
          </a:p>
          <a:p>
            <a:pPr marL="514350" indent="-285750">
              <a:buClr>
                <a:srgbClr val="008265"/>
              </a:buClr>
              <a:buSzPct val="100000"/>
              <a:buFont typeface="Arial" panose="020B0604020202020204" pitchFamily="34" charset="0"/>
              <a:buChar char="•"/>
            </a:pPr>
            <a:r>
              <a:rPr lang="en-GB" sz="1200" dirty="0">
                <a:solidFill>
                  <a:schemeClr val="tx1"/>
                </a:solidFill>
                <a:latin typeface="+mn-lt"/>
                <a:cs typeface="Calibri Light" panose="020F0302020204030204" pitchFamily="34" charset="0"/>
                <a:sym typeface="Arial"/>
              </a:rPr>
              <a:t>The 5 top overall actions the industry can take in order to improve trust with consumers are:</a:t>
            </a:r>
          </a:p>
          <a:p>
            <a:pPr marL="514350" indent="-285750">
              <a:buClr>
                <a:srgbClr val="008265"/>
              </a:buClr>
              <a:buSzPct val="100000"/>
              <a:buFont typeface="Arial" panose="020B0604020202020204" pitchFamily="34" charset="0"/>
              <a:buChar char="•"/>
            </a:pPr>
            <a:endParaRPr lang="en-GB" sz="1200" dirty="0">
              <a:solidFill>
                <a:schemeClr val="tx1"/>
              </a:solidFill>
              <a:latin typeface="+mn-lt"/>
              <a:cs typeface="Calibri Light" panose="020F0302020204030204" pitchFamily="34" charset="0"/>
              <a:sym typeface="Arial"/>
            </a:endParaRPr>
          </a:p>
          <a:p>
            <a:pPr marL="2343150" lvl="4" indent="-285750" fontAlgn="b">
              <a:buClr>
                <a:srgbClr val="008265"/>
              </a:buClr>
              <a:buSzPct val="100000"/>
              <a:buFont typeface="Arial" panose="020B0604020202020204" pitchFamily="34" charset="0"/>
              <a:buChar char="•"/>
            </a:pPr>
            <a:r>
              <a:rPr lang="en-GB" sz="1200" dirty="0">
                <a:solidFill>
                  <a:schemeClr val="tx1"/>
                </a:solidFill>
                <a:latin typeface="+mn-lt"/>
                <a:cs typeface="Calibri Light" panose="020F0302020204030204" pitchFamily="34" charset="0"/>
                <a:sym typeface="Rockwell"/>
              </a:rPr>
              <a:t>Rewarding a customer with a discount for staying  </a:t>
            </a:r>
          </a:p>
          <a:p>
            <a:pPr marL="2343150" lvl="4" indent="-285750" fontAlgn="b">
              <a:buClr>
                <a:srgbClr val="008265"/>
              </a:buClr>
              <a:buSzPct val="100000"/>
              <a:buFont typeface="Arial" panose="020B0604020202020204" pitchFamily="34" charset="0"/>
              <a:buChar char="•"/>
            </a:pPr>
            <a:r>
              <a:rPr lang="en-GB" sz="1200" dirty="0">
                <a:solidFill>
                  <a:schemeClr val="tx1"/>
                </a:solidFill>
                <a:latin typeface="+mn-lt"/>
                <a:cs typeface="Calibri Light" panose="020F0302020204030204" pitchFamily="34" charset="0"/>
                <a:sym typeface="Rockwell"/>
              </a:rPr>
              <a:t>Taking loyalty into account when calculating renewal quotes following a claim</a:t>
            </a:r>
          </a:p>
          <a:p>
            <a:pPr marL="2343150" lvl="4" indent="-285750" fontAlgn="b">
              <a:buClr>
                <a:srgbClr val="008265"/>
              </a:buClr>
              <a:buSzPct val="100000"/>
              <a:buFont typeface="Arial" panose="020B0604020202020204" pitchFamily="34" charset="0"/>
              <a:buChar char="•"/>
            </a:pPr>
            <a:r>
              <a:rPr lang="en-GB" sz="1200" dirty="0">
                <a:solidFill>
                  <a:schemeClr val="tx1"/>
                </a:solidFill>
                <a:latin typeface="+mn-lt"/>
                <a:cs typeface="Calibri Light" panose="020F0302020204030204" pitchFamily="34" charset="0"/>
                <a:sym typeface="Rockwell"/>
              </a:rPr>
              <a:t>Not having dual pricing for new / existing customers </a:t>
            </a:r>
          </a:p>
          <a:p>
            <a:pPr marL="2343150" lvl="4" indent="-285750" fontAlgn="b">
              <a:buClr>
                <a:srgbClr val="008265"/>
              </a:buClr>
              <a:buSzPct val="100000"/>
              <a:buFont typeface="Arial" panose="020B0604020202020204" pitchFamily="34" charset="0"/>
              <a:buChar char="•"/>
            </a:pPr>
            <a:r>
              <a:rPr lang="en-GB" sz="1200" dirty="0">
                <a:solidFill>
                  <a:schemeClr val="tx1"/>
                </a:solidFill>
                <a:latin typeface="+mn-lt"/>
                <a:cs typeface="Calibri Light" panose="020F0302020204030204" pitchFamily="34" charset="0"/>
              </a:rPr>
              <a:t>Provide additional benefits for renewing</a:t>
            </a:r>
          </a:p>
          <a:p>
            <a:pPr marL="2343150" lvl="4" indent="-285750" fontAlgn="b">
              <a:buClr>
                <a:srgbClr val="008265"/>
              </a:buClr>
              <a:buSzPct val="100000"/>
              <a:buFont typeface="Arial" panose="020B0604020202020204" pitchFamily="34" charset="0"/>
              <a:buChar char="•"/>
            </a:pPr>
            <a:r>
              <a:rPr lang="en-GB" sz="1200" dirty="0">
                <a:solidFill>
                  <a:schemeClr val="tx1"/>
                </a:solidFill>
                <a:latin typeface="+mn-lt"/>
                <a:cs typeface="Calibri Light" panose="020F0302020204030204" pitchFamily="34" charset="0"/>
              </a:rPr>
              <a:t>Telling consumers what they would pay if they were not a new customer</a:t>
            </a:r>
          </a:p>
          <a:p>
            <a:pPr marL="2343150" lvl="4" indent="-285750" fontAlgn="b">
              <a:buClr>
                <a:srgbClr val="008265"/>
              </a:buClr>
              <a:buSzPct val="100000"/>
              <a:buFont typeface="Arial" panose="020B0604020202020204" pitchFamily="34" charset="0"/>
              <a:buChar char="•"/>
            </a:pPr>
            <a:endParaRPr lang="en-GB" sz="1200" dirty="0">
              <a:solidFill>
                <a:schemeClr val="tx1"/>
              </a:solidFill>
              <a:latin typeface="+mn-lt"/>
              <a:cs typeface="Calibri Light" panose="020F0302020204030204" pitchFamily="34" charset="0"/>
            </a:endParaRPr>
          </a:p>
          <a:p>
            <a:pPr marL="514350" indent="-285750">
              <a:buClr>
                <a:srgbClr val="008265"/>
              </a:buClr>
              <a:buSzPct val="100000"/>
              <a:buFont typeface="Arial" panose="020B0604020202020204" pitchFamily="34" charset="0"/>
              <a:buChar char="•"/>
            </a:pPr>
            <a:r>
              <a:rPr lang="en-GB" sz="1200" dirty="0">
                <a:solidFill>
                  <a:schemeClr val="tx1"/>
                </a:solidFill>
                <a:latin typeface="+mn-lt"/>
                <a:cs typeface="Calibri Light" panose="020F0302020204030204" pitchFamily="34" charset="0"/>
              </a:rPr>
              <a:t>85% of consumers are satisfied with their policy, similar to the previous wave, when it was 86% </a:t>
            </a:r>
          </a:p>
          <a:p>
            <a:pPr marL="514350" indent="-285750">
              <a:buClr>
                <a:srgbClr val="008265"/>
              </a:buClr>
              <a:buSzPct val="100000"/>
              <a:buFont typeface="Arial" panose="020B0604020202020204" pitchFamily="34" charset="0"/>
              <a:buChar char="•"/>
            </a:pPr>
            <a:endParaRPr lang="en-GB" sz="1200" dirty="0">
              <a:solidFill>
                <a:schemeClr val="tx1"/>
              </a:solidFill>
              <a:latin typeface="+mn-lt"/>
              <a:cs typeface="Calibri Light" panose="020F0302020204030204" pitchFamily="34" charset="0"/>
              <a:sym typeface="Arial"/>
            </a:endParaRPr>
          </a:p>
          <a:p>
            <a:pPr marL="514350" indent="-285750">
              <a:buClr>
                <a:srgbClr val="008265"/>
              </a:buClr>
              <a:buSzPct val="100000"/>
              <a:buFont typeface="Arial" panose="020B0604020202020204" pitchFamily="34" charset="0"/>
              <a:buChar char="•"/>
            </a:pPr>
            <a:r>
              <a:rPr lang="en-GB" sz="1200" dirty="0">
                <a:solidFill>
                  <a:schemeClr val="tx1"/>
                </a:solidFill>
                <a:latin typeface="+mn-lt"/>
                <a:cs typeface="Calibri Light" panose="020F0302020204030204" pitchFamily="34" charset="0"/>
                <a:sym typeface="Arial"/>
              </a:rPr>
              <a:t>17% of consumers had </a:t>
            </a:r>
            <a:r>
              <a:rPr lang="en-GB" sz="1200" dirty="0">
                <a:solidFill>
                  <a:schemeClr val="tx1"/>
                </a:solidFill>
                <a:latin typeface="+mn-lt"/>
                <a:cs typeface="Calibri Light" panose="020F0302020204030204" pitchFamily="34" charset="0"/>
              </a:rPr>
              <a:t>made a claim in the last year, down slightly from the previous wave when it was 19%. Consumers who have claimed place a higher stated importance on the Speed and Respect themes (in relation to claims) than they do on the other themes</a:t>
            </a:r>
          </a:p>
          <a:p>
            <a:pPr marL="514350" indent="-285750">
              <a:buClr>
                <a:srgbClr val="008265"/>
              </a:buClr>
              <a:buSzPct val="100000"/>
              <a:buFont typeface="Arial" panose="020B0604020202020204" pitchFamily="34" charset="0"/>
              <a:buChar char="•"/>
            </a:pPr>
            <a:endParaRPr lang="en-GB" sz="1200" dirty="0">
              <a:solidFill>
                <a:schemeClr val="tx1"/>
              </a:solidFill>
              <a:latin typeface="+mn-lt"/>
              <a:cs typeface="Calibri Light" panose="020F0302020204030204" pitchFamily="34" charset="0"/>
            </a:endParaRPr>
          </a:p>
          <a:p>
            <a:pPr marL="514350" indent="-285750">
              <a:buClr>
                <a:srgbClr val="008265"/>
              </a:buClr>
              <a:buSzPct val="100000"/>
              <a:buFont typeface="Arial" panose="020B0604020202020204" pitchFamily="34" charset="0"/>
              <a:buChar char="•"/>
            </a:pPr>
            <a:r>
              <a:rPr lang="en-GB" sz="1200" dirty="0">
                <a:solidFill>
                  <a:schemeClr val="tx1"/>
                </a:solidFill>
                <a:latin typeface="+mn-lt"/>
                <a:cs typeface="Calibri Light" panose="020F0302020204030204" pitchFamily="34" charset="0"/>
              </a:rPr>
              <a:t>Consumers who have claimed also rate the performance of their current provider across all themes as higher than those who have not made a claim apart from the Ease theme. Claimers score significantly higher for the Loyalty theme, 5.58 (on a scale of -10 to +10) versus 2.40 for those who have not made a claim</a:t>
            </a:r>
          </a:p>
          <a:p>
            <a:pPr marL="514350" indent="-285750">
              <a:buClr>
                <a:srgbClr val="008265"/>
              </a:buClr>
              <a:buSzPct val="100000"/>
              <a:buFont typeface="Arial" panose="020B0604020202020204" pitchFamily="34" charset="0"/>
              <a:buChar char="•"/>
            </a:pPr>
            <a:endParaRPr lang="en-GB" sz="1200" dirty="0">
              <a:solidFill>
                <a:schemeClr val="tx1"/>
              </a:solidFill>
              <a:latin typeface="+mn-lt"/>
              <a:cs typeface="Calibri Light" panose="020F0302020204030204" pitchFamily="34" charset="0"/>
            </a:endParaRPr>
          </a:p>
          <a:p>
            <a:pPr marL="514350" indent="-285750">
              <a:buClr>
                <a:srgbClr val="008265"/>
              </a:buClr>
              <a:buSzPct val="100000"/>
              <a:buFont typeface="Arial" panose="020B0604020202020204" pitchFamily="34" charset="0"/>
              <a:buChar char="•"/>
            </a:pPr>
            <a:r>
              <a:rPr lang="en-GB" sz="1200" dirty="0">
                <a:solidFill>
                  <a:schemeClr val="tx1"/>
                </a:solidFill>
                <a:latin typeface="+mn-lt"/>
                <a:cs typeface="Calibri Light" panose="020F0302020204030204" pitchFamily="34" charset="0"/>
              </a:rPr>
              <a:t>Price comparison sites and buying directly from a provider are the most popular methods for consumers purchasing insurance</a:t>
            </a:r>
          </a:p>
          <a:p>
            <a:pPr marL="514350" indent="-285750">
              <a:buClr>
                <a:srgbClr val="008265"/>
              </a:buClr>
              <a:buSzPct val="100000"/>
              <a:buFont typeface="Arial" panose="020B0604020202020204" pitchFamily="34" charset="0"/>
              <a:buChar char="•"/>
            </a:pPr>
            <a:endParaRPr lang="en-GB" sz="1200" dirty="0">
              <a:solidFill>
                <a:schemeClr val="tx1"/>
              </a:solidFill>
              <a:latin typeface="+mn-lt"/>
              <a:cs typeface="Calibri Light" panose="020F0302020204030204" pitchFamily="34" charset="0"/>
            </a:endParaRPr>
          </a:p>
          <a:p>
            <a:pPr marL="514350" indent="-285750">
              <a:buClr>
                <a:srgbClr val="008265"/>
              </a:buClr>
              <a:buSzPct val="100000"/>
              <a:buFont typeface="Arial" panose="020B0604020202020204" pitchFamily="34" charset="0"/>
              <a:buChar char="•"/>
            </a:pPr>
            <a:r>
              <a:rPr lang="en-GB" sz="1200" dirty="0">
                <a:solidFill>
                  <a:schemeClr val="tx1"/>
                </a:solidFill>
                <a:latin typeface="+mn-lt"/>
                <a:cs typeface="Calibri Light" panose="020F0302020204030204" pitchFamily="34" charset="0"/>
                <a:sym typeface="Arial"/>
              </a:rPr>
              <a:t>Consumers who purchase through an insurance broker give a higher performance rating for the Loyalty theme than consumers using other purchase channels. Those purchasing through an Insurance broker also place a higher importance on the Loyalty, Confidence and Protection themes than consumers who purchased their policy via other channels such as price comparison sites, a bank or direct from a provider</a:t>
            </a:r>
          </a:p>
          <a:p>
            <a:pPr marL="514350" indent="-285750">
              <a:buClr>
                <a:srgbClr val="008265"/>
              </a:buClr>
              <a:buSzPct val="100000"/>
              <a:buFont typeface="Arial" panose="020B0604020202020204" pitchFamily="34" charset="0"/>
              <a:buChar char="•"/>
            </a:pPr>
            <a:endParaRPr lang="en-GB" sz="1200" dirty="0">
              <a:solidFill>
                <a:schemeClr val="tx1"/>
              </a:solidFill>
              <a:latin typeface="+mn-lt"/>
              <a:cs typeface="Calibri Light" panose="020F0302020204030204" pitchFamily="34" charset="0"/>
              <a:sym typeface="Arial"/>
            </a:endParaRPr>
          </a:p>
          <a:p>
            <a:pPr marL="514350" indent="-285750">
              <a:buClr>
                <a:srgbClr val="008265"/>
              </a:buClr>
              <a:buSzPct val="100000"/>
              <a:buFont typeface="Arial" panose="020B0604020202020204" pitchFamily="34" charset="0"/>
              <a:buChar char="•"/>
            </a:pPr>
            <a:r>
              <a:rPr lang="en-GB" sz="1200" dirty="0">
                <a:solidFill>
                  <a:schemeClr val="tx1"/>
                </a:solidFill>
                <a:latin typeface="+mn-lt"/>
                <a:cs typeface="Calibri Light" panose="020F0302020204030204" pitchFamily="34" charset="0"/>
                <a:sym typeface="Arial"/>
              </a:rPr>
              <a:t>49% of Consumers report having a good or very good level of financial well-being. 37% say it is average, and 13% say poor or very poor</a:t>
            </a:r>
          </a:p>
          <a:p>
            <a:pPr marL="514350" indent="-285750">
              <a:buClr>
                <a:srgbClr val="008265"/>
              </a:buClr>
              <a:buSzPct val="100000"/>
              <a:buFont typeface="Arial" panose="020B0604020202020204" pitchFamily="34" charset="0"/>
              <a:buChar char="•"/>
            </a:pPr>
            <a:endParaRPr lang="en-GB" sz="1200" dirty="0">
              <a:solidFill>
                <a:schemeClr val="tx1"/>
              </a:solidFill>
              <a:latin typeface="+mn-lt"/>
              <a:cs typeface="Calibri Light" panose="020F0302020204030204" pitchFamily="34" charset="0"/>
              <a:sym typeface="Arial"/>
            </a:endParaRPr>
          </a:p>
          <a:p>
            <a:pPr marL="514350" indent="-285750">
              <a:buClr>
                <a:srgbClr val="008265"/>
              </a:buClr>
              <a:buSzPct val="100000"/>
              <a:buFont typeface="Arial" panose="020B0604020202020204" pitchFamily="34" charset="0"/>
              <a:buChar char="•"/>
            </a:pPr>
            <a:r>
              <a:rPr lang="en-GB" sz="1200" dirty="0">
                <a:solidFill>
                  <a:schemeClr val="tx1"/>
                </a:solidFill>
                <a:latin typeface="+mn-lt"/>
                <a:cs typeface="Calibri Light" panose="020F0302020204030204" pitchFamily="34" charset="0"/>
                <a:sym typeface="Arial"/>
              </a:rPr>
              <a:t>Overall, there is a higher opportunity to improve trust with consumers whose financial well-being is poor or very poor. However, increasing performance for the Loyalty theme is an opportunity to improve trust with consumers in general, whatever their level of financial well-being. </a:t>
            </a:r>
          </a:p>
          <a:p>
            <a:pPr marL="514350" indent="-285750">
              <a:buClr>
                <a:srgbClr val="008265"/>
              </a:buClr>
              <a:buSzPct val="100000"/>
              <a:buFont typeface="Arial" panose="020B0604020202020204" pitchFamily="34" charset="0"/>
              <a:buChar char="•"/>
            </a:pPr>
            <a:endParaRPr lang="en-GB" sz="1200" dirty="0">
              <a:solidFill>
                <a:schemeClr val="tx1"/>
              </a:solidFill>
              <a:latin typeface="+mn-lt"/>
              <a:cs typeface="Calibri Light" panose="020F0302020204030204" pitchFamily="34" charset="0"/>
              <a:sym typeface="Arial"/>
            </a:endParaRPr>
          </a:p>
          <a:p>
            <a:pPr marL="514350" indent="-285750">
              <a:buClr>
                <a:srgbClr val="008265"/>
              </a:buClr>
              <a:buSzPct val="100000"/>
              <a:buFont typeface="Arial" panose="020B0604020202020204" pitchFamily="34" charset="0"/>
              <a:buChar char="•"/>
            </a:pPr>
            <a:endParaRPr lang="en-GB" sz="1200" dirty="0">
              <a:solidFill>
                <a:schemeClr val="tx1"/>
              </a:solidFill>
              <a:latin typeface="+mn-lt"/>
              <a:cs typeface="Calibri Light" panose="020F0302020204030204" pitchFamily="34" charset="0"/>
              <a:sym typeface="Arial"/>
            </a:endParaRPr>
          </a:p>
          <a:p>
            <a:pPr marL="514350" indent="-285750">
              <a:buClr>
                <a:srgbClr val="008265"/>
              </a:buClr>
              <a:buSzPct val="100000"/>
              <a:buFont typeface="Arial" panose="020B0604020202020204" pitchFamily="34" charset="0"/>
              <a:buChar char="•"/>
            </a:pPr>
            <a:endParaRPr lang="en-GB" sz="1200" dirty="0">
              <a:solidFill>
                <a:schemeClr val="tx1"/>
              </a:solidFill>
              <a:latin typeface="+mn-lt"/>
              <a:cs typeface="Calibri Light" panose="020F0302020204030204" pitchFamily="34" charset="0"/>
              <a:sym typeface="Arial"/>
            </a:endParaRPr>
          </a:p>
        </p:txBody>
      </p:sp>
    </p:spTree>
    <p:extLst>
      <p:ext uri="{BB962C8B-B14F-4D97-AF65-F5344CB8AC3E}">
        <p14:creationId xmlns:p14="http://schemas.microsoft.com/office/powerpoint/2010/main" val="294923267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67">
          <a:extLst>
            <a:ext uri="{FF2B5EF4-FFF2-40B4-BE49-F238E27FC236}">
              <a16:creationId xmlns:a16="http://schemas.microsoft.com/office/drawing/2014/main" id="{4F0AB5D6-53B5-E8E9-16DC-B1F225CF9110}"/>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C1988132-7B51-E263-ED3C-E7C57046A23D}"/>
              </a:ext>
            </a:extLst>
          </p:cNvPr>
          <p:cNvSpPr txBox="1"/>
          <p:nvPr/>
        </p:nvSpPr>
        <p:spPr>
          <a:xfrm>
            <a:off x="294127" y="60587"/>
            <a:ext cx="1122799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000" b="1" i="0" u="none" strike="noStrike" kern="0" cap="none" spc="0" normalizeH="0" baseline="0" noProof="0" dirty="0">
                <a:ln>
                  <a:noFill/>
                </a:ln>
                <a:solidFill>
                  <a:srgbClr val="008265"/>
                </a:solidFill>
                <a:effectLst/>
                <a:uLnTx/>
                <a:uFillTx/>
                <a:latin typeface="Rockwell" panose="02060603020205020403" pitchFamily="18" charset="0"/>
                <a:cs typeface="Calibri Light" panose="020F0302020204030204" pitchFamily="34" charset="0"/>
                <a:sym typeface="Arial"/>
              </a:rPr>
              <a:t>SMEs – claimed in last 12 months – Opportunity Themes</a:t>
            </a:r>
          </a:p>
        </p:txBody>
      </p:sp>
      <p:sp>
        <p:nvSpPr>
          <p:cNvPr id="8" name="TextBox 7">
            <a:extLst>
              <a:ext uri="{FF2B5EF4-FFF2-40B4-BE49-F238E27FC236}">
                <a16:creationId xmlns:a16="http://schemas.microsoft.com/office/drawing/2014/main" id="{0B1E1E10-DC2C-935D-2BD9-990DE25C1C35}"/>
              </a:ext>
            </a:extLst>
          </p:cNvPr>
          <p:cNvSpPr txBox="1"/>
          <p:nvPr/>
        </p:nvSpPr>
        <p:spPr>
          <a:xfrm>
            <a:off x="420617" y="446663"/>
            <a:ext cx="11556033" cy="1077218"/>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
                <a:srgbClr val="008265"/>
              </a:buClr>
              <a:buSzTx/>
              <a:buFont typeface="Arial" panose="020B0604020202020204" pitchFamily="34" charset="0"/>
              <a:buChar char="•"/>
              <a:tabLst/>
              <a:defRPr/>
            </a:pPr>
            <a:r>
              <a:rPr kumimoji="0" lang="en-GB" sz="1600" b="0" i="0" u="none" strike="noStrike" kern="0" cap="none" spc="0" normalizeH="0" baseline="0" noProof="0" dirty="0">
                <a:ln>
                  <a:noFill/>
                </a:ln>
                <a:solidFill>
                  <a:srgbClr val="008265"/>
                </a:solidFill>
                <a:effectLst/>
                <a:uLnTx/>
                <a:uFillTx/>
                <a:latin typeface="Arial"/>
                <a:cs typeface="Calibri Light" panose="020F0302020204030204" pitchFamily="34" charset="0"/>
                <a:sym typeface="Arial"/>
              </a:rPr>
              <a:t>As is the case with consumers, SMEs who have claimed place a higher level of stated importance on the claims themes than they do on </a:t>
            </a:r>
            <a:r>
              <a:rPr lang="en-GB" sz="1600" dirty="0">
                <a:solidFill>
                  <a:srgbClr val="008265"/>
                </a:solidFill>
                <a:cs typeface="Calibri Light" panose="020F0302020204030204" pitchFamily="34" charset="0"/>
              </a:rPr>
              <a:t>the other themes such as Loyalty.  Especially the Speed and Control themes</a:t>
            </a:r>
          </a:p>
          <a:p>
            <a:pPr marL="285750" marR="0" lvl="0" indent="-285750" algn="l" defTabSz="914400" rtl="0" eaLnBrk="1" fontAlgn="auto" latinLnBrk="0" hangingPunct="1">
              <a:lnSpc>
                <a:spcPct val="100000"/>
              </a:lnSpc>
              <a:spcBef>
                <a:spcPts val="0"/>
              </a:spcBef>
              <a:spcAft>
                <a:spcPts val="0"/>
              </a:spcAft>
              <a:buClr>
                <a:srgbClr val="008265"/>
              </a:buClr>
              <a:buSzTx/>
              <a:buFont typeface="Arial" panose="020B0604020202020204" pitchFamily="34" charset="0"/>
              <a:buChar char="•"/>
              <a:tabLst/>
              <a:defRPr/>
            </a:pPr>
            <a:r>
              <a:rPr kumimoji="0" lang="en-GB" sz="1600" b="0" i="0" u="none" strike="noStrike" kern="0" cap="none" spc="0" normalizeH="0" baseline="0" noProof="0" dirty="0">
                <a:ln>
                  <a:noFill/>
                </a:ln>
                <a:solidFill>
                  <a:srgbClr val="008265"/>
                </a:solidFill>
                <a:effectLst/>
                <a:uLnTx/>
                <a:uFillTx/>
                <a:latin typeface="Arial"/>
                <a:cs typeface="Calibri Light" panose="020F0302020204030204" pitchFamily="34" charset="0"/>
                <a:sym typeface="Arial"/>
              </a:rPr>
              <a:t>There is a marked difference in the opportunity to improve trust with SMEs, who have not made a claim, in the Loyalty; Confidence; </a:t>
            </a:r>
            <a:r>
              <a:rPr lang="en-GB" sz="1600" dirty="0">
                <a:solidFill>
                  <a:srgbClr val="008265"/>
                </a:solidFill>
                <a:cs typeface="Calibri Light" panose="020F0302020204030204" pitchFamily="34" charset="0"/>
              </a:rPr>
              <a:t>and</a:t>
            </a:r>
            <a:r>
              <a:rPr kumimoji="0" lang="en-GB" sz="1600" b="0" i="0" u="none" strike="noStrike" kern="0" cap="none" spc="0" normalizeH="0" baseline="0" noProof="0" dirty="0">
                <a:ln>
                  <a:noFill/>
                </a:ln>
                <a:solidFill>
                  <a:srgbClr val="008265"/>
                </a:solidFill>
                <a:effectLst/>
                <a:uLnTx/>
                <a:uFillTx/>
                <a:latin typeface="Arial"/>
                <a:cs typeface="Calibri Light" panose="020F0302020204030204" pitchFamily="34" charset="0"/>
                <a:sym typeface="Arial"/>
              </a:rPr>
              <a:t> Protection themes – all themes have an opportunity score of 2+ points higher</a:t>
            </a:r>
          </a:p>
        </p:txBody>
      </p:sp>
      <p:graphicFrame>
        <p:nvGraphicFramePr>
          <p:cNvPr id="4" name="Table 3">
            <a:extLst>
              <a:ext uri="{FF2B5EF4-FFF2-40B4-BE49-F238E27FC236}">
                <a16:creationId xmlns:a16="http://schemas.microsoft.com/office/drawing/2014/main" id="{0AFD4919-3FA8-0A56-A854-396FD7D0B81C}"/>
              </a:ext>
            </a:extLst>
          </p:cNvPr>
          <p:cNvGraphicFramePr>
            <a:graphicFrameLocks noGrp="1"/>
          </p:cNvGraphicFramePr>
          <p:nvPr>
            <p:extLst>
              <p:ext uri="{D42A27DB-BD31-4B8C-83A1-F6EECF244321}">
                <p14:modId xmlns:p14="http://schemas.microsoft.com/office/powerpoint/2010/main" val="2516476547"/>
              </p:ext>
            </p:extLst>
          </p:nvPr>
        </p:nvGraphicFramePr>
        <p:xfrm>
          <a:off x="640080" y="2016323"/>
          <a:ext cx="10882036" cy="4176955"/>
        </p:xfrm>
        <a:graphic>
          <a:graphicData uri="http://schemas.openxmlformats.org/drawingml/2006/table">
            <a:tbl>
              <a:tblPr/>
              <a:tblGrid>
                <a:gridCol w="1686266">
                  <a:extLst>
                    <a:ext uri="{9D8B030D-6E8A-4147-A177-3AD203B41FA5}">
                      <a16:colId xmlns:a16="http://schemas.microsoft.com/office/drawing/2014/main" val="20000"/>
                    </a:ext>
                  </a:extLst>
                </a:gridCol>
                <a:gridCol w="1641300">
                  <a:extLst>
                    <a:ext uri="{9D8B030D-6E8A-4147-A177-3AD203B41FA5}">
                      <a16:colId xmlns:a16="http://schemas.microsoft.com/office/drawing/2014/main" val="20001"/>
                    </a:ext>
                  </a:extLst>
                </a:gridCol>
                <a:gridCol w="1079210">
                  <a:extLst>
                    <a:ext uri="{9D8B030D-6E8A-4147-A177-3AD203B41FA5}">
                      <a16:colId xmlns:a16="http://schemas.microsoft.com/office/drawing/2014/main" val="20002"/>
                    </a:ext>
                  </a:extLst>
                </a:gridCol>
                <a:gridCol w="1079210">
                  <a:extLst>
                    <a:ext uri="{9D8B030D-6E8A-4147-A177-3AD203B41FA5}">
                      <a16:colId xmlns:a16="http://schemas.microsoft.com/office/drawing/2014/main" val="20003"/>
                    </a:ext>
                  </a:extLst>
                </a:gridCol>
                <a:gridCol w="1079210">
                  <a:extLst>
                    <a:ext uri="{9D8B030D-6E8A-4147-A177-3AD203B41FA5}">
                      <a16:colId xmlns:a16="http://schemas.microsoft.com/office/drawing/2014/main" val="20004"/>
                    </a:ext>
                  </a:extLst>
                </a:gridCol>
                <a:gridCol w="1079210">
                  <a:extLst>
                    <a:ext uri="{9D8B030D-6E8A-4147-A177-3AD203B41FA5}">
                      <a16:colId xmlns:a16="http://schemas.microsoft.com/office/drawing/2014/main" val="1912742464"/>
                    </a:ext>
                  </a:extLst>
                </a:gridCol>
                <a:gridCol w="1079210">
                  <a:extLst>
                    <a:ext uri="{9D8B030D-6E8A-4147-A177-3AD203B41FA5}">
                      <a16:colId xmlns:a16="http://schemas.microsoft.com/office/drawing/2014/main" val="1301910433"/>
                    </a:ext>
                  </a:extLst>
                </a:gridCol>
                <a:gridCol w="1079210">
                  <a:extLst>
                    <a:ext uri="{9D8B030D-6E8A-4147-A177-3AD203B41FA5}">
                      <a16:colId xmlns:a16="http://schemas.microsoft.com/office/drawing/2014/main" val="3744559626"/>
                    </a:ext>
                  </a:extLst>
                </a:gridCol>
                <a:gridCol w="1079210">
                  <a:extLst>
                    <a:ext uri="{9D8B030D-6E8A-4147-A177-3AD203B41FA5}">
                      <a16:colId xmlns:a16="http://schemas.microsoft.com/office/drawing/2014/main" val="1729927554"/>
                    </a:ext>
                  </a:extLst>
                </a:gridCol>
              </a:tblGrid>
              <a:tr h="416417">
                <a:tc>
                  <a:txBody>
                    <a:bodyPr/>
                    <a:lstStyle/>
                    <a:p>
                      <a:pPr algn="l" fontAlgn="b"/>
                      <a:endParaRPr lang="en-GB" sz="1200" b="0" i="0" u="none" strike="noStrike">
                        <a:solidFill>
                          <a:srgbClr val="000000"/>
                        </a:solidFill>
                        <a:effectLst/>
                        <a:latin typeface="+mj-lt"/>
                      </a:endParaRPr>
                    </a:p>
                  </a:txBody>
                  <a:tcPr marL="6350" marR="6350" marT="6350" marB="0" anchor="b">
                    <a:lnL>
                      <a:noFill/>
                    </a:lnL>
                    <a:lnR w="12700" cap="flat" cmpd="sng" algn="ctr">
                      <a:noFill/>
                      <a:prstDash val="solid"/>
                      <a:round/>
                      <a:headEnd type="none" w="med" len="med"/>
                      <a:tailEnd type="none" w="med" len="med"/>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endParaRPr lang="en-GB" sz="1200" b="1" i="0" u="none" strike="noStrike">
                        <a:solidFill>
                          <a:srgbClr val="FFFFFF"/>
                        </a:solidFill>
                        <a:effectLst/>
                        <a:latin typeface="+mj-lt"/>
                      </a:endParaRPr>
                    </a:p>
                  </a:txBody>
                  <a:tcPr marL="6350" marR="6350" marT="6350" marB="0" anchor="ctr">
                    <a:lnL w="12700" cap="flat" cmpd="sng" algn="ctr">
                      <a:no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265"/>
                    </a:solidFill>
                  </a:tcPr>
                </a:tc>
                <a:tc gridSpan="3">
                  <a:txBody>
                    <a:bodyPr/>
                    <a:lstStyle/>
                    <a:p>
                      <a:pPr algn="ctr" rtl="0" fontAlgn="b"/>
                      <a:r>
                        <a:rPr lang="en-GB" sz="1200" b="1" i="0" u="none" strike="noStrike">
                          <a:solidFill>
                            <a:srgbClr val="FFFFFF"/>
                          </a:solidFill>
                          <a:effectLst/>
                          <a:latin typeface="+mj-lt"/>
                        </a:rPr>
                        <a:t>Claimed in the past year</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265"/>
                    </a:solidFill>
                  </a:tcPr>
                </a:tc>
                <a:tc hMerge="1">
                  <a:txBody>
                    <a:bodyPr/>
                    <a:lstStyle/>
                    <a:p>
                      <a:pPr algn="ctr" rtl="0" fontAlgn="b"/>
                      <a:endParaRPr lang="en-GB" sz="1200" b="1" i="0" u="none" strike="noStrike">
                        <a:solidFill>
                          <a:srgbClr val="FFFFFF"/>
                        </a:solidFill>
                        <a:effectLst/>
                        <a:latin typeface="+mj-lt"/>
                      </a:endParaRP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265"/>
                    </a:solidFill>
                  </a:tcPr>
                </a:tc>
                <a:tc hMerge="1">
                  <a:txBody>
                    <a:bodyPr/>
                    <a:lstStyle/>
                    <a:p>
                      <a:pPr algn="ctr" rtl="0" fontAlgn="b"/>
                      <a:endParaRPr lang="en-GB" sz="1200" b="1" i="0" u="none" strike="noStrike">
                        <a:solidFill>
                          <a:srgbClr val="FFFFFF"/>
                        </a:solidFill>
                        <a:effectLst/>
                        <a:latin typeface="+mj-lt"/>
                      </a:endParaRP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265"/>
                    </a:solidFill>
                  </a:tcPr>
                </a:tc>
                <a:tc>
                  <a:txBody>
                    <a:bodyPr/>
                    <a:lstStyle/>
                    <a:p>
                      <a:pPr algn="ctr" rtl="0" fontAlgn="b"/>
                      <a:endParaRPr lang="en-GB" sz="1200" b="1" i="0" u="none" strike="noStrike">
                        <a:solidFill>
                          <a:srgbClr val="FFFFFF"/>
                        </a:solidFill>
                        <a:effectLst/>
                        <a:latin typeface="+mj-lt"/>
                      </a:endParaRP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265"/>
                    </a:solidFill>
                  </a:tcPr>
                </a:tc>
                <a:tc gridSpan="3">
                  <a:txBody>
                    <a:bodyPr/>
                    <a:lstStyle/>
                    <a:p>
                      <a:pPr algn="ctr" rtl="0" fontAlgn="b"/>
                      <a:r>
                        <a:rPr lang="en-GB" sz="1200" b="1" i="0" u="none" strike="noStrike">
                          <a:solidFill>
                            <a:srgbClr val="FFFFFF"/>
                          </a:solidFill>
                          <a:effectLst/>
                          <a:latin typeface="+mj-lt"/>
                        </a:rPr>
                        <a:t>Have not claimed in the past year</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265"/>
                    </a:solidFill>
                  </a:tcPr>
                </a:tc>
                <a:tc hMerge="1">
                  <a:txBody>
                    <a:bodyPr/>
                    <a:lstStyle/>
                    <a:p>
                      <a:pPr algn="ctr" rtl="0" fontAlgn="b"/>
                      <a:endParaRPr lang="en-GB" sz="1200" b="1" i="0" u="none" strike="noStrike">
                        <a:solidFill>
                          <a:srgbClr val="FFFFFF"/>
                        </a:solidFill>
                        <a:effectLst/>
                        <a:latin typeface="+mj-lt"/>
                      </a:endParaRP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265"/>
                    </a:solidFill>
                  </a:tcPr>
                </a:tc>
                <a:tc hMerge="1">
                  <a:txBody>
                    <a:bodyPr/>
                    <a:lstStyle/>
                    <a:p>
                      <a:pPr algn="ctr" rtl="0" fontAlgn="b"/>
                      <a:endParaRPr lang="en-GB" sz="1200" b="1" i="0" u="none" strike="noStrike">
                        <a:solidFill>
                          <a:srgbClr val="FFFFFF"/>
                        </a:solidFill>
                        <a:effectLst/>
                        <a:latin typeface="+mj-lt"/>
                      </a:endParaRP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265"/>
                    </a:solidFill>
                  </a:tcPr>
                </a:tc>
                <a:extLst>
                  <a:ext uri="{0D108BD9-81ED-4DB2-BD59-A6C34878D82A}">
                    <a16:rowId xmlns:a16="http://schemas.microsoft.com/office/drawing/2014/main" val="10000"/>
                  </a:ext>
                </a:extLst>
              </a:tr>
              <a:tr h="416417">
                <a:tc>
                  <a:txBody>
                    <a:bodyPr/>
                    <a:lstStyle/>
                    <a:p>
                      <a:pPr algn="l" fontAlgn="b"/>
                      <a:endParaRPr lang="en-GB" sz="1200" b="0" i="0" u="none" strike="noStrike">
                        <a:solidFill>
                          <a:srgbClr val="000000"/>
                        </a:solidFill>
                        <a:effectLst/>
                        <a:latin typeface="+mj-lt"/>
                      </a:endParaRPr>
                    </a:p>
                  </a:txBody>
                  <a:tcPr marL="6350" marR="6350" marT="6350" marB="0" anchor="b">
                    <a:lnL>
                      <a:noFill/>
                    </a:lnL>
                    <a:lnR w="12700" cap="flat" cmpd="sng" algn="ctr">
                      <a:solidFill>
                        <a:srgbClr val="FFFFFF"/>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200" b="1" i="0" u="none" strike="noStrike" cap="none">
                          <a:solidFill>
                            <a:srgbClr val="FFFFFF"/>
                          </a:solidFill>
                          <a:effectLst/>
                          <a:latin typeface="+mn-lt"/>
                          <a:ea typeface="+mn-ea"/>
                          <a:cs typeface="+mn-cs"/>
                          <a:sym typeface="Arial"/>
                        </a:rPr>
                        <a:t>All respondents</a:t>
                      </a:r>
                    </a:p>
                    <a:p>
                      <a:pPr algn="ctr" rtl="0" fontAlgn="b"/>
                      <a:r>
                        <a:rPr lang="en-GB" sz="1200" b="1" i="0" u="none" strike="noStrike" cap="none">
                          <a:solidFill>
                            <a:srgbClr val="FFFFFF"/>
                          </a:solidFill>
                          <a:effectLst/>
                          <a:latin typeface="+mn-lt"/>
                          <a:ea typeface="+mn-ea"/>
                          <a:cs typeface="+mn-cs"/>
                          <a:sym typeface="Arial"/>
                        </a:rPr>
                        <a:t>Opportunity Score</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265"/>
                    </a:solidFill>
                  </a:tcPr>
                </a:tc>
                <a:tc>
                  <a:txBody>
                    <a:bodyPr/>
                    <a:lstStyle/>
                    <a:p>
                      <a:pPr algn="ctr" fontAlgn="b"/>
                      <a:r>
                        <a:rPr lang="en-GB" sz="1200" b="1" i="0" u="none" strike="noStrike">
                          <a:solidFill>
                            <a:schemeClr val="bg1"/>
                          </a:solidFill>
                          <a:effectLst/>
                          <a:latin typeface="arial" panose="020B0604020202020204" pitchFamily="34" charset="0"/>
                        </a:rPr>
                        <a:t> Importance</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265"/>
                    </a:solidFill>
                  </a:tcPr>
                </a:tc>
                <a:tc>
                  <a:txBody>
                    <a:bodyPr/>
                    <a:lstStyle/>
                    <a:p>
                      <a:pPr algn="ctr" fontAlgn="b"/>
                      <a:r>
                        <a:rPr lang="en-GB" sz="1200" b="1" i="0" u="none" strike="noStrike">
                          <a:solidFill>
                            <a:schemeClr val="bg1"/>
                          </a:solidFill>
                          <a:effectLst/>
                          <a:latin typeface="arial" panose="020B0604020202020204" pitchFamily="34" charset="0"/>
                        </a:rPr>
                        <a:t> Performance</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265"/>
                    </a:solidFill>
                  </a:tcPr>
                </a:tc>
                <a:tc>
                  <a:txBody>
                    <a:bodyPr/>
                    <a:lstStyle/>
                    <a:p>
                      <a:pPr algn="ctr" fontAlgn="b"/>
                      <a:r>
                        <a:rPr lang="en-GB" sz="1200" b="1" i="0" u="none" strike="noStrike">
                          <a:solidFill>
                            <a:schemeClr val="bg1"/>
                          </a:solidFill>
                          <a:effectLst/>
                          <a:latin typeface="arial" panose="020B0604020202020204" pitchFamily="34" charset="0"/>
                        </a:rPr>
                        <a:t> Opportunity score</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265"/>
                    </a:solidFill>
                  </a:tcPr>
                </a:tc>
                <a:tc>
                  <a:txBody>
                    <a:bodyPr/>
                    <a:lstStyle/>
                    <a:p>
                      <a:pPr algn="ctr" rtl="0" fontAlgn="b"/>
                      <a:endParaRPr lang="en-GB" sz="1200" b="1" i="0" u="none" strike="noStrike">
                        <a:solidFill>
                          <a:srgbClr val="FFFFFF"/>
                        </a:solidFill>
                        <a:effectLst/>
                        <a:latin typeface="+mj-lt"/>
                      </a:endParaRP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265"/>
                    </a:solidFill>
                  </a:tcPr>
                </a:tc>
                <a:tc>
                  <a:txBody>
                    <a:bodyPr/>
                    <a:lstStyle/>
                    <a:p>
                      <a:pPr algn="ctr" fontAlgn="b"/>
                      <a:r>
                        <a:rPr lang="en-GB" sz="1200" b="1" i="0" u="none" strike="noStrike">
                          <a:solidFill>
                            <a:schemeClr val="bg1"/>
                          </a:solidFill>
                          <a:effectLst/>
                          <a:latin typeface="arial" panose="020B0604020202020204" pitchFamily="34" charset="0"/>
                        </a:rPr>
                        <a:t> Importance</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265"/>
                    </a:solidFill>
                  </a:tcPr>
                </a:tc>
                <a:tc>
                  <a:txBody>
                    <a:bodyPr/>
                    <a:lstStyle/>
                    <a:p>
                      <a:pPr algn="ctr" fontAlgn="b"/>
                      <a:r>
                        <a:rPr lang="en-GB" sz="1200" b="1" i="0" u="none" strike="noStrike">
                          <a:solidFill>
                            <a:schemeClr val="bg1"/>
                          </a:solidFill>
                          <a:effectLst/>
                          <a:latin typeface="arial" panose="020B0604020202020204" pitchFamily="34" charset="0"/>
                        </a:rPr>
                        <a:t> Performance</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265"/>
                    </a:solidFill>
                  </a:tcPr>
                </a:tc>
                <a:tc>
                  <a:txBody>
                    <a:bodyPr/>
                    <a:lstStyle/>
                    <a:p>
                      <a:pPr algn="ctr" fontAlgn="b"/>
                      <a:r>
                        <a:rPr lang="en-GB" sz="1200" b="1" i="0" u="none" strike="noStrike">
                          <a:solidFill>
                            <a:schemeClr val="bg1"/>
                          </a:solidFill>
                          <a:effectLst/>
                          <a:latin typeface="arial" panose="020B0604020202020204" pitchFamily="34" charset="0"/>
                        </a:rPr>
                        <a:t> Opportunity score</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265"/>
                    </a:solidFill>
                  </a:tcPr>
                </a:tc>
                <a:extLst>
                  <a:ext uri="{0D108BD9-81ED-4DB2-BD59-A6C34878D82A}">
                    <a16:rowId xmlns:a16="http://schemas.microsoft.com/office/drawing/2014/main" val="1649155001"/>
                  </a:ext>
                </a:extLst>
              </a:tr>
              <a:tr h="371569">
                <a:tc>
                  <a:txBody>
                    <a:bodyPr/>
                    <a:lstStyle/>
                    <a:p>
                      <a:pPr algn="ctr" fontAlgn="b"/>
                      <a:r>
                        <a:rPr lang="en-GB" sz="1100" b="1" i="0" u="none" strike="noStrike" dirty="0">
                          <a:solidFill>
                            <a:srgbClr val="000000"/>
                          </a:solidFill>
                          <a:effectLst/>
                          <a:latin typeface="Arial" panose="020B0604020202020204" pitchFamily="34" charset="0"/>
                          <a:cs typeface="Arial" panose="020B0604020202020204" pitchFamily="34" charset="0"/>
                        </a:rPr>
                        <a:t>Loyalty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100" b="1" i="0" u="none" strike="noStrike" dirty="0">
                          <a:solidFill>
                            <a:srgbClr val="000000"/>
                          </a:solidFill>
                          <a:effectLst/>
                          <a:latin typeface="Arial" panose="020B0604020202020204" pitchFamily="34" charset="0"/>
                          <a:cs typeface="Arial" panose="020B0604020202020204" pitchFamily="34" charset="0"/>
                        </a:rPr>
                        <a:t>7.36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5.69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5.74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5.64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GB" sz="11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6.44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4.98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7.89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1"/>
                  </a:ext>
                </a:extLst>
              </a:tr>
              <a:tr h="371569">
                <a:tc>
                  <a:txBody>
                    <a:bodyPr/>
                    <a:lstStyle/>
                    <a:p>
                      <a:pPr algn="ctr" fontAlgn="b"/>
                      <a:r>
                        <a:rPr lang="en-GB" sz="1100" b="1" i="0" u="none" strike="noStrike" dirty="0">
                          <a:solidFill>
                            <a:srgbClr val="000000"/>
                          </a:solidFill>
                          <a:effectLst/>
                          <a:latin typeface="Arial" panose="020B0604020202020204" pitchFamily="34" charset="0"/>
                          <a:cs typeface="Arial" panose="020B0604020202020204" pitchFamily="34" charset="0"/>
                        </a:rPr>
                        <a:t>Speed (claims)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100" b="1" i="0" u="none" strike="noStrike" dirty="0">
                          <a:solidFill>
                            <a:srgbClr val="000000"/>
                          </a:solidFill>
                          <a:effectLst/>
                          <a:latin typeface="Arial" panose="020B0604020202020204" pitchFamily="34" charset="0"/>
                          <a:cs typeface="Arial" panose="020B0604020202020204" pitchFamily="34" charset="0"/>
                        </a:rPr>
                        <a:t>7.10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6.75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6.39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7.10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Not asked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
                          <a:srgbClr val="000000"/>
                        </a:buClr>
                        <a:buSzTx/>
                        <a:buFont typeface="Arial"/>
                        <a:buNone/>
                        <a:tabLst/>
                        <a:defRPr/>
                      </a:pPr>
                      <a:r>
                        <a:rPr kumimoji="0" lang="en-GB" sz="1100" b="0" i="0" u="none" strike="noStrike" kern="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rPr>
                        <a:t>Not asked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
                          <a:srgbClr val="000000"/>
                        </a:buClr>
                        <a:buSzTx/>
                        <a:buFont typeface="Arial"/>
                        <a:buNone/>
                        <a:tabLst/>
                        <a:defRPr/>
                      </a:pPr>
                      <a:r>
                        <a:rPr kumimoji="0" lang="en-GB" sz="1100" b="0" i="0" u="none" strike="noStrike" kern="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rPr>
                        <a:t>Not asked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2"/>
                  </a:ext>
                </a:extLst>
              </a:tr>
              <a:tr h="371569">
                <a:tc>
                  <a:txBody>
                    <a:bodyPr/>
                    <a:lstStyle/>
                    <a:p>
                      <a:pPr algn="ctr" fontAlgn="b"/>
                      <a:r>
                        <a:rPr lang="en-GB" sz="1100" b="1" i="0" u="none" strike="noStrike">
                          <a:solidFill>
                            <a:srgbClr val="000000"/>
                          </a:solidFill>
                          <a:effectLst/>
                          <a:latin typeface="Arial" panose="020B0604020202020204" pitchFamily="34" charset="0"/>
                          <a:cs typeface="Arial" panose="020B0604020202020204" pitchFamily="34" charset="0"/>
                        </a:rPr>
                        <a:t>Confidence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100" b="1" i="0" u="none" strike="noStrike" dirty="0">
                          <a:solidFill>
                            <a:srgbClr val="000000"/>
                          </a:solidFill>
                          <a:effectLst/>
                          <a:latin typeface="Arial" panose="020B0604020202020204" pitchFamily="34" charset="0"/>
                          <a:cs typeface="Arial" panose="020B0604020202020204" pitchFamily="34" charset="0"/>
                        </a:rPr>
                        <a:t>7.10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5.84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6.12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5.55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GB" sz="11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7.29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7.01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7.56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3"/>
                  </a:ext>
                </a:extLst>
              </a:tr>
              <a:tr h="371569">
                <a:tc>
                  <a:txBody>
                    <a:bodyPr/>
                    <a:lstStyle/>
                    <a:p>
                      <a:pPr algn="ctr" fontAlgn="b"/>
                      <a:r>
                        <a:rPr lang="en-GB" sz="1100" b="1" i="0" u="none" strike="noStrike">
                          <a:solidFill>
                            <a:srgbClr val="000000"/>
                          </a:solidFill>
                          <a:effectLst/>
                          <a:latin typeface="Arial" panose="020B0604020202020204" pitchFamily="34" charset="0"/>
                          <a:cs typeface="Arial" panose="020B0604020202020204" pitchFamily="34" charset="0"/>
                        </a:rPr>
                        <a:t>Control (claims)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100" b="1" i="0" u="none" strike="noStrike" dirty="0">
                          <a:solidFill>
                            <a:srgbClr val="000000"/>
                          </a:solidFill>
                          <a:effectLst/>
                          <a:latin typeface="Arial" panose="020B0604020202020204" pitchFamily="34" charset="0"/>
                          <a:cs typeface="Arial" panose="020B0604020202020204" pitchFamily="34" charset="0"/>
                        </a:rPr>
                        <a:t>6.93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6.54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6.15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6.93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GB" sz="11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Not asked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
                          <a:srgbClr val="000000"/>
                        </a:buClr>
                        <a:buSzTx/>
                        <a:buFont typeface="Arial"/>
                        <a:buNone/>
                        <a:tabLst/>
                        <a:defRPr/>
                      </a:pPr>
                      <a:r>
                        <a:rPr kumimoji="0" lang="en-GB" sz="11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Not asked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
                          <a:srgbClr val="000000"/>
                        </a:buClr>
                        <a:buSzTx/>
                        <a:buFont typeface="Arial"/>
                        <a:buNone/>
                        <a:tabLst/>
                        <a:defRPr/>
                      </a:pPr>
                      <a:r>
                        <a:rPr kumimoji="0" lang="en-GB" sz="11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Not asked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4"/>
                  </a:ext>
                </a:extLst>
              </a:tr>
              <a:tr h="371569">
                <a:tc>
                  <a:txBody>
                    <a:bodyPr/>
                    <a:lstStyle/>
                    <a:p>
                      <a:pPr algn="ctr" fontAlgn="b"/>
                      <a:r>
                        <a:rPr lang="en-GB" sz="1100" b="1" i="0" u="none" strike="noStrike">
                          <a:solidFill>
                            <a:srgbClr val="000000"/>
                          </a:solidFill>
                          <a:effectLst/>
                          <a:latin typeface="Arial" panose="020B0604020202020204" pitchFamily="34" charset="0"/>
                          <a:cs typeface="Arial" panose="020B0604020202020204" pitchFamily="34" charset="0"/>
                        </a:rPr>
                        <a:t>Ease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100" b="1" i="0" u="none" strike="noStrike" dirty="0">
                          <a:solidFill>
                            <a:srgbClr val="000000"/>
                          </a:solidFill>
                          <a:effectLst/>
                          <a:latin typeface="Arial" panose="020B0604020202020204" pitchFamily="34" charset="0"/>
                          <a:cs typeface="Arial" panose="020B0604020202020204" pitchFamily="34" charset="0"/>
                        </a:rPr>
                        <a:t>6.56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5.67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6.12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5.22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GB" sz="11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6.92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6.87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6.97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5"/>
                  </a:ext>
                </a:extLst>
              </a:tr>
              <a:tr h="371569">
                <a:tc>
                  <a:txBody>
                    <a:bodyPr/>
                    <a:lstStyle/>
                    <a:p>
                      <a:pPr algn="ctr" fontAlgn="b"/>
                      <a:r>
                        <a:rPr lang="en-GB" sz="1100" b="1" i="0" u="none" strike="noStrike">
                          <a:solidFill>
                            <a:srgbClr val="000000"/>
                          </a:solidFill>
                          <a:effectLst/>
                          <a:latin typeface="Arial" panose="020B0604020202020204" pitchFamily="34" charset="0"/>
                          <a:cs typeface="Arial" panose="020B0604020202020204" pitchFamily="34" charset="0"/>
                        </a:rPr>
                        <a:t>Protection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100" b="1" i="0" u="none" strike="noStrike" dirty="0">
                          <a:solidFill>
                            <a:srgbClr val="000000"/>
                          </a:solidFill>
                          <a:effectLst/>
                          <a:latin typeface="Arial" panose="020B0604020202020204" pitchFamily="34" charset="0"/>
                          <a:cs typeface="Arial" panose="020B0604020202020204" pitchFamily="34" charset="0"/>
                        </a:rPr>
                        <a:t>6.50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5.47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6.04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4.90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GB" sz="11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6.89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6.79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6.99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6"/>
                  </a:ext>
                </a:extLst>
              </a:tr>
              <a:tr h="371569">
                <a:tc>
                  <a:txBody>
                    <a:bodyPr/>
                    <a:lstStyle/>
                    <a:p>
                      <a:pPr algn="ctr" fontAlgn="b"/>
                      <a:r>
                        <a:rPr lang="en-GB" sz="1100" b="1" i="0" u="none" strike="noStrike">
                          <a:solidFill>
                            <a:srgbClr val="000000"/>
                          </a:solidFill>
                          <a:effectLst/>
                          <a:latin typeface="Arial" panose="020B0604020202020204" pitchFamily="34" charset="0"/>
                          <a:cs typeface="Arial" panose="020B0604020202020204" pitchFamily="34" charset="0"/>
                        </a:rPr>
                        <a:t>Respect (claims)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100" b="1" i="0" u="none" strike="noStrike" dirty="0">
                          <a:solidFill>
                            <a:srgbClr val="000000"/>
                          </a:solidFill>
                          <a:effectLst/>
                          <a:latin typeface="Arial" panose="020B0604020202020204" pitchFamily="34" charset="0"/>
                          <a:cs typeface="Arial" panose="020B0604020202020204" pitchFamily="34" charset="0"/>
                        </a:rPr>
                        <a:t>6.27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5.95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5.62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6.27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GB" sz="11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Not asked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
                          <a:srgbClr val="000000"/>
                        </a:buClr>
                        <a:buSzTx/>
                        <a:buFont typeface="Arial"/>
                        <a:buNone/>
                        <a:tabLst/>
                        <a:defRPr/>
                      </a:pPr>
                      <a:r>
                        <a:rPr kumimoji="0" lang="en-GB" sz="11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Not asked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
                          <a:srgbClr val="000000"/>
                        </a:buClr>
                        <a:buSzTx/>
                        <a:buFont typeface="Arial"/>
                        <a:buNone/>
                        <a:tabLst/>
                        <a:defRPr/>
                      </a:pPr>
                      <a:r>
                        <a:rPr kumimoji="0" lang="en-GB" sz="11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Not asked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7"/>
                  </a:ext>
                </a:extLst>
              </a:tr>
              <a:tr h="371569">
                <a:tc>
                  <a:txBody>
                    <a:bodyPr/>
                    <a:lstStyle/>
                    <a:p>
                      <a:pPr algn="ctr" fontAlgn="b"/>
                      <a:r>
                        <a:rPr lang="en-GB" sz="1100" b="1" i="0" u="none" strike="noStrike">
                          <a:solidFill>
                            <a:srgbClr val="000000"/>
                          </a:solidFill>
                          <a:effectLst/>
                          <a:latin typeface="Arial" panose="020B0604020202020204" pitchFamily="34" charset="0"/>
                          <a:cs typeface="Arial" panose="020B0604020202020204" pitchFamily="34" charset="0"/>
                        </a:rPr>
                        <a:t>Price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100" b="1" i="0" u="none" strike="noStrike" dirty="0">
                          <a:solidFill>
                            <a:srgbClr val="000000"/>
                          </a:solidFill>
                          <a:effectLst/>
                          <a:latin typeface="Arial" panose="020B0604020202020204" pitchFamily="34" charset="0"/>
                          <a:cs typeface="Arial" panose="020B0604020202020204" pitchFamily="34" charset="0"/>
                        </a:rPr>
                        <a:t>5.94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5.40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5.51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5.30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GB" sz="11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5.57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5.00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6.14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8"/>
                  </a:ext>
                </a:extLst>
              </a:tr>
              <a:tr h="371569">
                <a:tc>
                  <a:txBody>
                    <a:bodyPr/>
                    <a:lstStyle/>
                    <a:p>
                      <a:pPr algn="ctr" fontAlgn="b"/>
                      <a:r>
                        <a:rPr lang="en-GB" sz="1100" b="1" i="0" u="none" strike="noStrike" dirty="0">
                          <a:solidFill>
                            <a:srgbClr val="000000"/>
                          </a:solidFill>
                          <a:effectLst/>
                          <a:latin typeface="Arial" panose="020B0604020202020204" pitchFamily="34" charset="0"/>
                          <a:cs typeface="Arial" panose="020B0604020202020204" pitchFamily="34" charset="0"/>
                        </a:rPr>
                        <a:t>Relationship</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100" b="1" i="0" u="none" strike="noStrike" dirty="0">
                          <a:solidFill>
                            <a:srgbClr val="000000"/>
                          </a:solidFill>
                          <a:effectLst/>
                          <a:latin typeface="Arial" panose="020B0604020202020204" pitchFamily="34" charset="0"/>
                          <a:cs typeface="Arial" panose="020B0604020202020204" pitchFamily="34" charset="0"/>
                        </a:rPr>
                        <a:t>5.35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5.60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5.76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5.45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GB" sz="11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5.09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4.86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5.33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9"/>
                  </a:ext>
                </a:extLst>
              </a:tr>
            </a:tbl>
          </a:graphicData>
        </a:graphic>
      </p:graphicFrame>
      <p:sp>
        <p:nvSpPr>
          <p:cNvPr id="2" name="Google Shape;281;p26">
            <a:extLst>
              <a:ext uri="{FF2B5EF4-FFF2-40B4-BE49-F238E27FC236}">
                <a16:creationId xmlns:a16="http://schemas.microsoft.com/office/drawing/2014/main" id="{799DA1C8-65F4-37C0-B555-21E1E456D0CF}"/>
              </a:ext>
            </a:extLst>
          </p:cNvPr>
          <p:cNvSpPr txBox="1"/>
          <p:nvPr/>
        </p:nvSpPr>
        <p:spPr>
          <a:xfrm>
            <a:off x="1" y="6508878"/>
            <a:ext cx="10113818" cy="349122"/>
          </a:xfrm>
          <a:prstGeom prst="rect">
            <a:avLst/>
          </a:prstGeom>
          <a:noFill/>
          <a:ln>
            <a:noFill/>
          </a:ln>
        </p:spPr>
        <p:txBody>
          <a:bodyPr spcFirstLastPara="1" wrap="square" lIns="91425" tIns="45700" rIns="91425" bIns="45700" anchor="t" anchorCtr="0">
            <a:noAutofit/>
          </a:bodyPr>
          <a:lstStyle/>
          <a:p>
            <a:r>
              <a:rPr lang="en-GB" sz="800" dirty="0">
                <a:solidFill>
                  <a:schemeClr val="tx1"/>
                </a:solidFill>
                <a:latin typeface="Arial" panose="020B0604020202020204" pitchFamily="34" charset="0"/>
                <a:ea typeface="Corbel"/>
                <a:cs typeface="Arial" panose="020B0604020202020204" pitchFamily="34" charset="0"/>
                <a:sym typeface="Corbel"/>
              </a:rPr>
              <a:t>Base: Sept 2023 &amp; March 2024 data. </a:t>
            </a:r>
            <a:r>
              <a:rPr lang="en-GB" sz="800" dirty="0">
                <a:latin typeface="Arial" panose="020B0604020202020204" pitchFamily="34" charset="0"/>
                <a:ea typeface="Corbel"/>
                <a:cs typeface="Arial" panose="020B0604020202020204" pitchFamily="34" charset="0"/>
                <a:sym typeface="Corbel"/>
              </a:rPr>
              <a:t>All SMEs that hold at least one (motor, employers’ liability, buildings and/or contents, business interruption) insurance policy/ who have claimed on at least one insurance policy in the last 12 months: Total number of SMEs/who have claimed n=1,500/353. </a:t>
            </a:r>
            <a:endParaRPr lang="en-GB"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5921582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3" name="TextBox 2"/>
          <p:cNvSpPr txBox="1"/>
          <p:nvPr/>
        </p:nvSpPr>
        <p:spPr>
          <a:xfrm>
            <a:off x="294127" y="60587"/>
            <a:ext cx="1122799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000" b="1" i="0" u="none" strike="noStrike" kern="0" cap="none" spc="0" normalizeH="0" baseline="0" noProof="0" dirty="0">
                <a:ln>
                  <a:noFill/>
                </a:ln>
                <a:solidFill>
                  <a:srgbClr val="008265"/>
                </a:solidFill>
                <a:effectLst/>
                <a:uLnTx/>
                <a:uFillTx/>
                <a:latin typeface="Rockwell" panose="02060603020205020403" pitchFamily="18" charset="0"/>
                <a:cs typeface="Calibri Light" panose="020F0302020204030204" pitchFamily="34" charset="0"/>
                <a:sym typeface="Arial"/>
              </a:rPr>
              <a:t>SMEs – perceived monetary value of claim - wave 13&amp;14 </a:t>
            </a:r>
          </a:p>
        </p:txBody>
      </p:sp>
      <p:sp>
        <p:nvSpPr>
          <p:cNvPr id="7" name="Google Shape;281;p26">
            <a:extLst>
              <a:ext uri="{FF2B5EF4-FFF2-40B4-BE49-F238E27FC236}">
                <a16:creationId xmlns:a16="http://schemas.microsoft.com/office/drawing/2014/main" id="{6BA30E1E-56C4-493B-8992-B93B1A6F3097}"/>
              </a:ext>
            </a:extLst>
          </p:cNvPr>
          <p:cNvSpPr txBox="1"/>
          <p:nvPr/>
        </p:nvSpPr>
        <p:spPr>
          <a:xfrm>
            <a:off x="0" y="6502960"/>
            <a:ext cx="10201458" cy="35504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800" b="0" i="0" u="none" strike="noStrike" kern="0" cap="none" spc="0" normalizeH="0" baseline="0" noProof="0" dirty="0">
                <a:ln>
                  <a:noFill/>
                </a:ln>
                <a:solidFill>
                  <a:srgbClr val="000000"/>
                </a:solidFill>
                <a:effectLst/>
                <a:uLnTx/>
                <a:uFillTx/>
                <a:latin typeface="Arial" panose="020B0604020202020204" pitchFamily="34" charset="0"/>
                <a:ea typeface="Corbel"/>
                <a:cs typeface="Arial" panose="020B0604020202020204" pitchFamily="34" charset="0"/>
                <a:sym typeface="Corbel"/>
              </a:rPr>
              <a:t>Base: Sept 2023 &amp; March 2024 data. All SMEs who had made a claim on an insurance policy in the previous 12 months (</a:t>
            </a:r>
            <a:r>
              <a:rPr lang="en-GB" sz="800" dirty="0">
                <a:latin typeface="Arial" panose="020B0604020202020204" pitchFamily="34" charset="0"/>
                <a:ea typeface="Corbel"/>
                <a:cs typeface="Arial" panose="020B0604020202020204" pitchFamily="34" charset="0"/>
                <a:sym typeface="Corbel"/>
              </a:rPr>
              <a:t>motor, employers’ liability, buildings and/or contents, business interruption</a:t>
            </a:r>
            <a:r>
              <a:rPr kumimoji="0" lang="en-GB" sz="800" b="0" i="0" u="none" strike="noStrike" kern="0" cap="none" spc="0" normalizeH="0" baseline="0" noProof="0" dirty="0">
                <a:ln>
                  <a:noFill/>
                </a:ln>
                <a:solidFill>
                  <a:srgbClr val="000000"/>
                </a:solidFill>
                <a:effectLst/>
                <a:uLnTx/>
                <a:uFillTx/>
                <a:latin typeface="Arial" panose="020B0604020202020204" pitchFamily="34" charset="0"/>
                <a:ea typeface="Corbel"/>
                <a:cs typeface="Arial" panose="020B0604020202020204" pitchFamily="34" charset="0"/>
                <a:sym typeface="Corbel"/>
              </a:rPr>
              <a:t>) insurance policy: n=353,  1-4 (low) n=</a:t>
            </a:r>
            <a:r>
              <a:rPr lang="en-GB" sz="800" dirty="0">
                <a:latin typeface="Arial" panose="020B0604020202020204" pitchFamily="34" charset="0"/>
                <a:ea typeface="Corbel"/>
                <a:cs typeface="Arial" panose="020B0604020202020204" pitchFamily="34" charset="0"/>
                <a:sym typeface="Corbel"/>
              </a:rPr>
              <a:t>58</a:t>
            </a:r>
            <a:r>
              <a:rPr kumimoji="0" lang="en-GB" sz="800" b="0" i="0" u="none" strike="noStrike" kern="0" cap="none" spc="0" normalizeH="0" baseline="0" noProof="0" dirty="0">
                <a:ln>
                  <a:noFill/>
                </a:ln>
                <a:solidFill>
                  <a:srgbClr val="000000"/>
                </a:solidFill>
                <a:effectLst/>
                <a:uLnTx/>
                <a:uFillTx/>
                <a:latin typeface="Arial" panose="020B0604020202020204" pitchFamily="34" charset="0"/>
                <a:ea typeface="Corbel"/>
                <a:cs typeface="Arial" panose="020B0604020202020204" pitchFamily="34" charset="0"/>
                <a:sym typeface="Corbel"/>
              </a:rPr>
              <a:t>, 5-7 n=</a:t>
            </a:r>
            <a:r>
              <a:rPr lang="en-GB" sz="800" dirty="0">
                <a:latin typeface="Arial" panose="020B0604020202020204" pitchFamily="34" charset="0"/>
                <a:ea typeface="Corbel"/>
                <a:cs typeface="Arial" panose="020B0604020202020204" pitchFamily="34" charset="0"/>
                <a:sym typeface="Corbel"/>
              </a:rPr>
              <a:t>146</a:t>
            </a:r>
            <a:r>
              <a:rPr kumimoji="0" lang="en-GB" sz="800" b="0" i="0" u="none" strike="noStrike" kern="0" cap="none" spc="0" normalizeH="0" baseline="0" noProof="0" dirty="0">
                <a:ln>
                  <a:noFill/>
                </a:ln>
                <a:solidFill>
                  <a:srgbClr val="000000"/>
                </a:solidFill>
                <a:effectLst/>
                <a:uLnTx/>
                <a:uFillTx/>
                <a:latin typeface="Arial" panose="020B0604020202020204" pitchFamily="34" charset="0"/>
                <a:ea typeface="Corbel"/>
                <a:cs typeface="Arial" panose="020B0604020202020204" pitchFamily="34" charset="0"/>
                <a:sym typeface="Corbel"/>
              </a:rPr>
              <a:t>, 8-10 (high) n=</a:t>
            </a:r>
            <a:r>
              <a:rPr lang="en-GB" sz="800" dirty="0">
                <a:latin typeface="Arial" panose="020B0604020202020204" pitchFamily="34" charset="0"/>
                <a:ea typeface="Corbel"/>
                <a:cs typeface="Arial" panose="020B0604020202020204" pitchFamily="34" charset="0"/>
                <a:sym typeface="Corbel"/>
              </a:rPr>
              <a:t>143</a:t>
            </a:r>
            <a:r>
              <a:rPr kumimoji="0" lang="en-GB" sz="800" b="0" i="0" u="none" strike="noStrike" kern="0" cap="none" spc="0" normalizeH="0" baseline="0" noProof="0" dirty="0">
                <a:ln>
                  <a:noFill/>
                </a:ln>
                <a:solidFill>
                  <a:srgbClr val="000000"/>
                </a:solidFill>
                <a:effectLst/>
                <a:uLnTx/>
                <a:uFillTx/>
                <a:latin typeface="Arial" panose="020B0604020202020204" pitchFamily="34" charset="0"/>
                <a:ea typeface="Corbel"/>
                <a:cs typeface="Arial" panose="020B0604020202020204" pitchFamily="34" charset="0"/>
                <a:sym typeface="Corbel"/>
              </a:rPr>
              <a:t>. </a:t>
            </a:r>
            <a:endParaRPr kumimoji="0" lang="en-GB" sz="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endParaRPr>
          </a:p>
        </p:txBody>
      </p:sp>
      <p:sp>
        <p:nvSpPr>
          <p:cNvPr id="8" name="TextBox 7">
            <a:extLst>
              <a:ext uri="{FF2B5EF4-FFF2-40B4-BE49-F238E27FC236}">
                <a16:creationId xmlns:a16="http://schemas.microsoft.com/office/drawing/2014/main" id="{28A5F267-4FBB-4E0F-9CCE-E34E4194284D}"/>
              </a:ext>
            </a:extLst>
          </p:cNvPr>
          <p:cNvSpPr txBox="1"/>
          <p:nvPr/>
        </p:nvSpPr>
        <p:spPr>
          <a:xfrm>
            <a:off x="420617" y="446663"/>
            <a:ext cx="11556033"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600" b="0" i="0" u="none" strike="noStrike" kern="0" cap="none" spc="0" normalizeH="0" baseline="0" noProof="0" dirty="0">
                <a:ln>
                  <a:noFill/>
                </a:ln>
                <a:solidFill>
                  <a:srgbClr val="008265"/>
                </a:solidFill>
                <a:effectLst/>
                <a:uLnTx/>
                <a:uFillTx/>
                <a:latin typeface="Arial"/>
                <a:cs typeface="Calibri Light" panose="020F0302020204030204" pitchFamily="34" charset="0"/>
                <a:sym typeface="Arial"/>
              </a:rPr>
              <a:t>41% of SMEs who had made a claim in the previous 12 months reported that it was a high monetary value claim, </a:t>
            </a:r>
            <a:r>
              <a:rPr lang="en-GB" sz="1600" dirty="0">
                <a:solidFill>
                  <a:srgbClr val="008265"/>
                </a:solidFill>
                <a:cs typeface="Calibri Light" panose="020F0302020204030204" pitchFamily="34" charset="0"/>
              </a:rPr>
              <a:t>42</a:t>
            </a:r>
            <a:r>
              <a:rPr kumimoji="0" lang="en-GB" sz="1600" b="0" i="0" u="none" strike="noStrike" kern="0" cap="none" spc="0" normalizeH="0" baseline="0" noProof="0" dirty="0">
                <a:ln>
                  <a:noFill/>
                </a:ln>
                <a:solidFill>
                  <a:srgbClr val="008265"/>
                </a:solidFill>
                <a:effectLst/>
                <a:uLnTx/>
                <a:uFillTx/>
                <a:latin typeface="Arial"/>
                <a:cs typeface="Calibri Light" panose="020F0302020204030204" pitchFamily="34" charset="0"/>
                <a:sym typeface="Arial"/>
              </a:rPr>
              <a:t>% deemed it as of average monetary value (5-7) and 17% perceived it as low in financial value (1-4).  All similar with the previous wave</a:t>
            </a:r>
          </a:p>
        </p:txBody>
      </p:sp>
      <p:sp>
        <p:nvSpPr>
          <p:cNvPr id="6" name="TextBox 5">
            <a:extLst>
              <a:ext uri="{FF2B5EF4-FFF2-40B4-BE49-F238E27FC236}">
                <a16:creationId xmlns:a16="http://schemas.microsoft.com/office/drawing/2014/main" id="{FA60A0D7-2F98-D101-571E-C29436CAE8E4}"/>
              </a:ext>
            </a:extLst>
          </p:cNvPr>
          <p:cNvSpPr txBox="1"/>
          <p:nvPr/>
        </p:nvSpPr>
        <p:spPr>
          <a:xfrm>
            <a:off x="3150633" y="5669810"/>
            <a:ext cx="609600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900" b="0" i="0" u="none" strike="noStrike" kern="0" cap="none" spc="0" normalizeH="0" baseline="0" noProof="0">
                <a:ln>
                  <a:noFill/>
                </a:ln>
                <a:solidFill>
                  <a:srgbClr val="000000"/>
                </a:solidFill>
                <a:effectLst/>
                <a:uLnTx/>
                <a:uFillTx/>
                <a:latin typeface="Arial"/>
                <a:cs typeface="Arial"/>
                <a:sym typeface="Arial"/>
              </a:rPr>
              <a:t>From your perspective what was the financial value of your claim?  Please indicate based on a scale of 1 being a very low monetary value and 10 being a very high monetary value.</a:t>
            </a:r>
          </a:p>
        </p:txBody>
      </p:sp>
      <p:graphicFrame>
        <p:nvGraphicFramePr>
          <p:cNvPr id="4" name="Chart 3">
            <a:extLst>
              <a:ext uri="{FF2B5EF4-FFF2-40B4-BE49-F238E27FC236}">
                <a16:creationId xmlns:a16="http://schemas.microsoft.com/office/drawing/2014/main" id="{59E544AA-9A55-2C4E-63C8-DE9C4719B44F}"/>
              </a:ext>
            </a:extLst>
          </p:cNvPr>
          <p:cNvGraphicFramePr>
            <a:graphicFrameLocks/>
          </p:cNvGraphicFramePr>
          <p:nvPr>
            <p:extLst>
              <p:ext uri="{D42A27DB-BD31-4B8C-83A1-F6EECF244321}">
                <p14:modId xmlns:p14="http://schemas.microsoft.com/office/powerpoint/2010/main" val="1984129796"/>
              </p:ext>
            </p:extLst>
          </p:nvPr>
        </p:nvGraphicFramePr>
        <p:xfrm>
          <a:off x="3252216" y="1691640"/>
          <a:ext cx="5617464" cy="3886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9142058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49" name="Google Shape;554;p52">
            <a:extLst>
              <a:ext uri="{FF2B5EF4-FFF2-40B4-BE49-F238E27FC236}">
                <a16:creationId xmlns:a16="http://schemas.microsoft.com/office/drawing/2014/main" id="{59A45DC8-C252-41E7-A50B-0F54B9CB0DA3}"/>
              </a:ext>
            </a:extLst>
          </p:cNvPr>
          <p:cNvSpPr txBox="1"/>
          <p:nvPr/>
        </p:nvSpPr>
        <p:spPr>
          <a:xfrm>
            <a:off x="6484838" y="1226766"/>
            <a:ext cx="5521234" cy="4843401"/>
          </a:xfrm>
          <a:prstGeom prst="rect">
            <a:avLst/>
          </a:prstGeom>
          <a:noFill/>
          <a:ln>
            <a:noFill/>
          </a:ln>
        </p:spPr>
        <p:txBody>
          <a:bodyPr spcFirstLastPara="1" wrap="square" lIns="0" tIns="0" rIns="0" bIns="0" anchor="t" anchorCtr="0">
            <a:noAutofit/>
          </a:bodyPr>
          <a:lstStyle/>
          <a:p>
            <a:pPr marR="0" lvl="0" algn="l" defTabSz="914400" rtl="0" eaLnBrk="1" fontAlgn="auto" latinLnBrk="0" hangingPunct="1">
              <a:lnSpc>
                <a:spcPct val="100000"/>
              </a:lnSpc>
              <a:spcBef>
                <a:spcPts val="0"/>
              </a:spcBef>
              <a:spcAft>
                <a:spcPts val="0"/>
              </a:spcAft>
              <a:buClrTx/>
              <a:buSzPts val="1500"/>
              <a:tabLst/>
              <a:defRPr/>
            </a:pPr>
            <a:r>
              <a:rPr kumimoji="0" lang="en-GB" sz="1100" b="0" i="0" u="none" strike="noStrike" kern="0" cap="none" spc="0" normalizeH="0" baseline="0" noProof="0" dirty="0">
                <a:ln>
                  <a:noFill/>
                </a:ln>
                <a:solidFill>
                  <a:srgbClr val="000000"/>
                </a:solidFill>
                <a:effectLst/>
                <a:uLnTx/>
                <a:uFillTx/>
                <a:latin typeface="Arial"/>
                <a:cs typeface="Calibri Light" panose="020F0302020204030204" pitchFamily="34" charset="0"/>
                <a:sym typeface="Arial"/>
              </a:rPr>
              <a:t>The opportunity to improve trust amongst SMEs with a high perceived claim value (8-10) is highest for these 5 statements:</a:t>
            </a:r>
          </a:p>
          <a:p>
            <a:pPr marL="0" marR="0" lvl="0" indent="0" algn="l" defTabSz="914400" rtl="0" eaLnBrk="1" fontAlgn="auto" latinLnBrk="0" hangingPunct="1">
              <a:lnSpc>
                <a:spcPct val="100000"/>
              </a:lnSpc>
              <a:spcBef>
                <a:spcPts val="0"/>
              </a:spcBef>
              <a:spcAft>
                <a:spcPts val="0"/>
              </a:spcAft>
              <a:buClrTx/>
              <a:buSzPts val="1500"/>
              <a:buFont typeface="Arial"/>
              <a:buNone/>
              <a:tabLst/>
              <a:defRPr/>
            </a:pPr>
            <a:endParaRPr kumimoji="0" lang="en-GB" sz="1100" b="0" i="0" u="none" strike="noStrike" kern="0" cap="none" spc="0" normalizeH="0" baseline="0" noProof="0" dirty="0">
              <a:ln>
                <a:noFill/>
              </a:ln>
              <a:solidFill>
                <a:srgbClr val="000000"/>
              </a:solidFill>
              <a:effectLst/>
              <a:uLnTx/>
              <a:uFillTx/>
              <a:latin typeface="Arial"/>
              <a:cs typeface="Calibri Light" panose="020F0302020204030204" pitchFamily="34" charset="0"/>
              <a:sym typeface="Arial"/>
            </a:endParaRPr>
          </a:p>
          <a:p>
            <a:pPr marL="228600" marR="0" lvl="5" indent="-228600" algn="l" defTabSz="914400" rtl="0" eaLnBrk="1" fontAlgn="auto" latinLnBrk="0" hangingPunct="1">
              <a:lnSpc>
                <a:spcPct val="100000"/>
              </a:lnSpc>
              <a:spcBef>
                <a:spcPts val="0"/>
              </a:spcBef>
              <a:spcAft>
                <a:spcPts val="0"/>
              </a:spcAft>
              <a:buClrTx/>
              <a:buSzPct val="100000"/>
              <a:buFont typeface="+mj-lt"/>
              <a:buAutoNum type="arabicPeriod"/>
              <a:tabLst/>
              <a:defRPr/>
            </a:pPr>
            <a:r>
              <a:rPr kumimoji="0" lang="en-GB" sz="1100" b="0" i="0" u="none" strike="noStrike" kern="0" cap="none" spc="0" normalizeH="0" baseline="0" noProof="0" dirty="0">
                <a:ln>
                  <a:noFill/>
                </a:ln>
                <a:solidFill>
                  <a:srgbClr val="000000"/>
                </a:solidFill>
                <a:effectLst/>
                <a:uLnTx/>
                <a:uFillTx/>
                <a:latin typeface="Arial"/>
                <a:cs typeface="Calibri Light" panose="020F0302020204030204" pitchFamily="34" charset="0"/>
                <a:sym typeface="Arial"/>
              </a:rPr>
              <a:t>Price: The insurance provider matches a cheaper price from a competitors quote</a:t>
            </a:r>
          </a:p>
          <a:p>
            <a:pPr marL="228600" marR="0" lvl="5" indent="-228600" algn="l" defTabSz="914400" rtl="0" eaLnBrk="1" fontAlgn="auto" latinLnBrk="0" hangingPunct="1">
              <a:lnSpc>
                <a:spcPct val="100000"/>
              </a:lnSpc>
              <a:spcBef>
                <a:spcPts val="0"/>
              </a:spcBef>
              <a:spcAft>
                <a:spcPts val="0"/>
              </a:spcAft>
              <a:buClrTx/>
              <a:buSzPct val="100000"/>
              <a:buFont typeface="+mj-lt"/>
              <a:buAutoNum type="arabicPeriod"/>
              <a:tabLst/>
              <a:defRPr/>
            </a:pPr>
            <a:r>
              <a:rPr kumimoji="0" lang="en-GB" sz="1100" b="0" i="0" u="none" strike="noStrike" kern="0" cap="none" spc="0" normalizeH="0" baseline="0" noProof="0" dirty="0">
                <a:ln>
                  <a:noFill/>
                </a:ln>
                <a:solidFill>
                  <a:srgbClr val="000000"/>
                </a:solidFill>
                <a:effectLst/>
                <a:uLnTx/>
                <a:uFillTx/>
                <a:latin typeface="Arial"/>
                <a:cs typeface="Calibri Light" panose="020F0302020204030204" pitchFamily="34" charset="0"/>
                <a:sym typeface="Arial"/>
              </a:rPr>
              <a:t>Control (claims): I have a choice in how the claim is settled (e.g. financial settlement, repair or replacement)</a:t>
            </a:r>
          </a:p>
          <a:p>
            <a:pPr marL="228600" marR="0" lvl="5" indent="-228600" algn="l" defTabSz="914400" rtl="0" eaLnBrk="1" fontAlgn="auto" latinLnBrk="0" hangingPunct="1">
              <a:lnSpc>
                <a:spcPct val="100000"/>
              </a:lnSpc>
              <a:spcBef>
                <a:spcPts val="0"/>
              </a:spcBef>
              <a:spcAft>
                <a:spcPts val="0"/>
              </a:spcAft>
              <a:buClrTx/>
              <a:buSzPct val="100000"/>
              <a:buFont typeface="+mj-lt"/>
              <a:buAutoNum type="arabicPeriod"/>
              <a:tabLst/>
              <a:defRPr/>
            </a:pPr>
            <a:r>
              <a:rPr kumimoji="0" lang="en-GB" sz="1100" b="0" i="0" u="none" strike="noStrike" kern="0" cap="none" spc="0" normalizeH="0" baseline="0" noProof="0" dirty="0">
                <a:ln>
                  <a:noFill/>
                </a:ln>
                <a:solidFill>
                  <a:srgbClr val="000000"/>
                </a:solidFill>
                <a:effectLst/>
                <a:uLnTx/>
                <a:uFillTx/>
                <a:latin typeface="Arial"/>
                <a:cs typeface="Calibri Light" panose="020F0302020204030204" pitchFamily="34" charset="0"/>
                <a:sym typeface="Arial"/>
              </a:rPr>
              <a:t>Speed (claims): I am offered immediate assistance and advice</a:t>
            </a:r>
          </a:p>
          <a:p>
            <a:pPr marL="228600" marR="0" lvl="5" indent="-228600" algn="l" defTabSz="914400" rtl="0" eaLnBrk="1" fontAlgn="auto" latinLnBrk="0" hangingPunct="1">
              <a:lnSpc>
                <a:spcPct val="100000"/>
              </a:lnSpc>
              <a:spcBef>
                <a:spcPts val="0"/>
              </a:spcBef>
              <a:spcAft>
                <a:spcPts val="0"/>
              </a:spcAft>
              <a:buClrTx/>
              <a:buSzPct val="100000"/>
              <a:buFont typeface="+mj-lt"/>
              <a:buAutoNum type="arabicPeriod"/>
              <a:tabLst/>
              <a:defRPr/>
            </a:pPr>
            <a:r>
              <a:rPr kumimoji="0" lang="en-GB" sz="1100" b="0" i="0" u="none" strike="noStrike" kern="0" cap="none" spc="0" normalizeH="0" baseline="0" noProof="0" dirty="0">
                <a:ln>
                  <a:noFill/>
                </a:ln>
                <a:solidFill>
                  <a:srgbClr val="000000"/>
                </a:solidFill>
                <a:effectLst/>
                <a:uLnTx/>
                <a:uFillTx/>
                <a:latin typeface="Arial"/>
                <a:cs typeface="Calibri Light" panose="020F0302020204030204" pitchFamily="34" charset="0"/>
                <a:sym typeface="Arial"/>
              </a:rPr>
              <a:t>Confidence: I know the company pays out quickly and worries about paperwork later</a:t>
            </a:r>
          </a:p>
          <a:p>
            <a:pPr marL="228600" marR="0" lvl="5" indent="-228600" algn="l" defTabSz="914400" rtl="0" eaLnBrk="1" fontAlgn="auto" latinLnBrk="0" hangingPunct="1">
              <a:lnSpc>
                <a:spcPct val="100000"/>
              </a:lnSpc>
              <a:spcBef>
                <a:spcPts val="0"/>
              </a:spcBef>
              <a:spcAft>
                <a:spcPts val="0"/>
              </a:spcAft>
              <a:buClrTx/>
              <a:buSzPct val="100000"/>
              <a:buFont typeface="+mj-lt"/>
              <a:buAutoNum type="arabicPeriod"/>
              <a:tabLst/>
              <a:defRPr/>
            </a:pPr>
            <a:r>
              <a:rPr kumimoji="0" lang="en-GB" sz="1100" b="0" i="0" u="none" strike="noStrike" kern="0" cap="none" spc="0" normalizeH="0" baseline="0" noProof="0" dirty="0">
                <a:ln>
                  <a:noFill/>
                </a:ln>
                <a:solidFill>
                  <a:srgbClr val="000000"/>
                </a:solidFill>
                <a:effectLst/>
                <a:uLnTx/>
                <a:uFillTx/>
                <a:latin typeface="Arial"/>
                <a:cs typeface="Calibri Light" panose="020F0302020204030204" pitchFamily="34" charset="0"/>
                <a:sym typeface="Arial"/>
              </a:rPr>
              <a:t>Respect (claims): The insurance company does not try to avoid paying out</a:t>
            </a:r>
          </a:p>
          <a:p>
            <a:pPr marR="0" lvl="5" algn="l" defTabSz="914400" rtl="0" eaLnBrk="1" fontAlgn="auto" latinLnBrk="0" hangingPunct="1">
              <a:lnSpc>
                <a:spcPct val="100000"/>
              </a:lnSpc>
              <a:spcBef>
                <a:spcPts val="0"/>
              </a:spcBef>
              <a:spcAft>
                <a:spcPts val="0"/>
              </a:spcAft>
              <a:buClrTx/>
              <a:buSzPct val="100000"/>
              <a:tabLst/>
              <a:defRPr/>
            </a:pPr>
            <a:endParaRPr kumimoji="0" lang="en-GB" sz="1100" b="0" i="0" u="none" strike="noStrike" kern="0" cap="none" spc="0" normalizeH="0" baseline="0" noProof="0" dirty="0">
              <a:ln>
                <a:noFill/>
              </a:ln>
              <a:solidFill>
                <a:srgbClr val="000000"/>
              </a:solidFill>
              <a:effectLst/>
              <a:uLnTx/>
              <a:uFillTx/>
              <a:latin typeface="Arial"/>
              <a:cs typeface="Calibri Light" panose="020F0302020204030204" pitchFamily="34" charset="0"/>
              <a:sym typeface="Arial"/>
            </a:endParaRPr>
          </a:p>
          <a:p>
            <a:pPr marR="0" lvl="0" algn="l" defTabSz="914400" rtl="0" eaLnBrk="1" fontAlgn="auto" latinLnBrk="0" hangingPunct="1">
              <a:lnSpc>
                <a:spcPct val="100000"/>
              </a:lnSpc>
              <a:spcBef>
                <a:spcPts val="0"/>
              </a:spcBef>
              <a:spcAft>
                <a:spcPts val="0"/>
              </a:spcAft>
              <a:buClrTx/>
              <a:buSzPts val="1500"/>
              <a:tabLst/>
              <a:defRPr/>
            </a:pPr>
            <a:r>
              <a:rPr kumimoji="0" lang="en-GB" sz="1100" b="0" i="0" u="none" strike="noStrike" kern="0" cap="none" spc="0" normalizeH="0" baseline="0" noProof="0" dirty="0">
                <a:ln>
                  <a:noFill/>
                </a:ln>
                <a:solidFill>
                  <a:srgbClr val="000000"/>
                </a:solidFill>
                <a:effectLst/>
                <a:uLnTx/>
                <a:uFillTx/>
                <a:latin typeface="Arial"/>
                <a:cs typeface="Calibri Light" panose="020F0302020204030204" pitchFamily="34" charset="0"/>
                <a:sym typeface="Arial"/>
              </a:rPr>
              <a:t>The opportunity to improve trust amongst SMEs with an average perceived claim value (5-7) is highest for these 5 statements:</a:t>
            </a:r>
          </a:p>
          <a:p>
            <a:pPr marL="171450" marR="0" lvl="0" indent="-171450" algn="l" defTabSz="914400" rtl="0" eaLnBrk="1" fontAlgn="auto" latinLnBrk="0" hangingPunct="1">
              <a:lnSpc>
                <a:spcPct val="100000"/>
              </a:lnSpc>
              <a:spcBef>
                <a:spcPts val="0"/>
              </a:spcBef>
              <a:spcAft>
                <a:spcPts val="0"/>
              </a:spcAft>
              <a:buClrTx/>
              <a:buSzPts val="1500"/>
              <a:buFont typeface="Arial" panose="020B0604020202020204" pitchFamily="34" charset="0"/>
              <a:buChar char="•"/>
              <a:tabLst/>
              <a:defRPr/>
            </a:pPr>
            <a:endParaRPr kumimoji="0" lang="en-GB" sz="1100" b="0" i="0" u="none" strike="noStrike" kern="0" cap="none" spc="0" normalizeH="0" baseline="0" noProof="0" dirty="0">
              <a:ln>
                <a:noFill/>
              </a:ln>
              <a:solidFill>
                <a:srgbClr val="000000"/>
              </a:solidFill>
              <a:effectLst/>
              <a:uLnTx/>
              <a:uFillTx/>
              <a:latin typeface="Arial"/>
              <a:cs typeface="Calibri Light" panose="020F0302020204030204" pitchFamily="34" charset="0"/>
              <a:sym typeface="Arial"/>
            </a:endParaRPr>
          </a:p>
          <a:p>
            <a:pPr marL="228600" marR="0" lvl="5" indent="-228600" algn="l" defTabSz="914400" rtl="0" eaLnBrk="1" fontAlgn="auto" latinLnBrk="0" hangingPunct="1">
              <a:lnSpc>
                <a:spcPct val="100000"/>
              </a:lnSpc>
              <a:spcBef>
                <a:spcPts val="0"/>
              </a:spcBef>
              <a:spcAft>
                <a:spcPts val="0"/>
              </a:spcAft>
              <a:buClrTx/>
              <a:buSzPct val="100000"/>
              <a:buFont typeface="+mj-lt"/>
              <a:buAutoNum type="arabicPeriod"/>
              <a:tabLst/>
              <a:defRPr/>
            </a:pPr>
            <a:r>
              <a:rPr kumimoji="0" lang="en-GB" sz="1100" b="0" i="0" u="none" strike="noStrike" kern="0" cap="none" spc="0" normalizeH="0" baseline="0" noProof="0" dirty="0">
                <a:ln>
                  <a:noFill/>
                </a:ln>
                <a:solidFill>
                  <a:srgbClr val="000000"/>
                </a:solidFill>
                <a:effectLst/>
                <a:uLnTx/>
                <a:uFillTx/>
                <a:latin typeface="Arial"/>
                <a:cs typeface="Calibri Light" panose="020F0302020204030204" pitchFamily="34" charset="0"/>
                <a:sym typeface="Arial"/>
              </a:rPr>
              <a:t>Speed (claims): It is clear what I need to do to claim</a:t>
            </a:r>
          </a:p>
          <a:p>
            <a:pPr marL="228600" marR="0" lvl="5" indent="-228600" algn="l" defTabSz="914400" rtl="0" eaLnBrk="1" fontAlgn="auto" latinLnBrk="0" hangingPunct="1">
              <a:lnSpc>
                <a:spcPct val="100000"/>
              </a:lnSpc>
              <a:spcBef>
                <a:spcPts val="0"/>
              </a:spcBef>
              <a:spcAft>
                <a:spcPts val="0"/>
              </a:spcAft>
              <a:buClrTx/>
              <a:buSzPct val="100000"/>
              <a:buFont typeface="+mj-lt"/>
              <a:buAutoNum type="arabicPeriod"/>
              <a:tabLst/>
              <a:defRPr/>
            </a:pPr>
            <a:r>
              <a:rPr kumimoji="0" lang="en-GB" sz="1100" b="0" i="0" u="none" strike="noStrike" kern="0" cap="none" spc="0" normalizeH="0" baseline="0" noProof="0" dirty="0">
                <a:ln>
                  <a:noFill/>
                </a:ln>
                <a:solidFill>
                  <a:srgbClr val="000000"/>
                </a:solidFill>
                <a:effectLst/>
                <a:uLnTx/>
                <a:uFillTx/>
                <a:latin typeface="Arial"/>
                <a:cs typeface="Calibri Light" panose="020F0302020204030204" pitchFamily="34" charset="0"/>
                <a:sym typeface="Arial"/>
              </a:rPr>
              <a:t>Respect (claims): The insurance company does not try to avoid paying out</a:t>
            </a:r>
          </a:p>
          <a:p>
            <a:pPr marL="228600" marR="0" lvl="5" indent="-228600" algn="l" defTabSz="914400" rtl="0" eaLnBrk="1" fontAlgn="auto" latinLnBrk="0" hangingPunct="1">
              <a:lnSpc>
                <a:spcPct val="100000"/>
              </a:lnSpc>
              <a:spcBef>
                <a:spcPts val="0"/>
              </a:spcBef>
              <a:spcAft>
                <a:spcPts val="0"/>
              </a:spcAft>
              <a:buClrTx/>
              <a:buSzPct val="100000"/>
              <a:buFont typeface="+mj-lt"/>
              <a:buAutoNum type="arabicPeriod"/>
              <a:tabLst/>
              <a:defRPr/>
            </a:pPr>
            <a:r>
              <a:rPr kumimoji="0" lang="en-GB" sz="1100" b="0" i="0" u="none" strike="noStrike" kern="0" cap="none" spc="0" normalizeH="0" baseline="0" noProof="0" dirty="0">
                <a:ln>
                  <a:noFill/>
                </a:ln>
                <a:solidFill>
                  <a:srgbClr val="000000"/>
                </a:solidFill>
                <a:effectLst/>
                <a:uLnTx/>
                <a:uFillTx/>
                <a:latin typeface="Arial"/>
                <a:cs typeface="Calibri Light" panose="020F0302020204030204" pitchFamily="34" charset="0"/>
                <a:sym typeface="Arial"/>
              </a:rPr>
              <a:t>Speed (claims): My insurer provides effective assistance/ advice</a:t>
            </a:r>
          </a:p>
          <a:p>
            <a:pPr marL="228600" marR="0" lvl="5" indent="-228600" algn="l" defTabSz="914400" rtl="0" eaLnBrk="1" fontAlgn="auto" latinLnBrk="0" hangingPunct="1">
              <a:lnSpc>
                <a:spcPct val="100000"/>
              </a:lnSpc>
              <a:spcBef>
                <a:spcPts val="0"/>
              </a:spcBef>
              <a:spcAft>
                <a:spcPts val="0"/>
              </a:spcAft>
              <a:buClrTx/>
              <a:buSzPct val="100000"/>
              <a:buFont typeface="+mj-lt"/>
              <a:buAutoNum type="arabicPeriod"/>
              <a:tabLst/>
              <a:defRPr/>
            </a:pPr>
            <a:r>
              <a:rPr kumimoji="0" lang="en-GB" sz="1100" b="0" i="0" u="none" strike="noStrike" kern="0" cap="none" spc="0" normalizeH="0" baseline="0" noProof="0" dirty="0">
                <a:ln>
                  <a:noFill/>
                </a:ln>
                <a:solidFill>
                  <a:srgbClr val="000000"/>
                </a:solidFill>
                <a:effectLst/>
                <a:uLnTx/>
                <a:uFillTx/>
                <a:latin typeface="Arial"/>
                <a:cs typeface="Calibri Light" panose="020F0302020204030204" pitchFamily="34" charset="0"/>
                <a:sym typeface="Arial"/>
              </a:rPr>
              <a:t>Speed (claims): I can get through to the insurance company quickly at any time</a:t>
            </a:r>
          </a:p>
          <a:p>
            <a:pPr marL="228600" marR="0" lvl="5" indent="-228600" algn="l" defTabSz="914400" rtl="0" eaLnBrk="1" fontAlgn="auto" latinLnBrk="0" hangingPunct="1">
              <a:lnSpc>
                <a:spcPct val="100000"/>
              </a:lnSpc>
              <a:spcBef>
                <a:spcPts val="0"/>
              </a:spcBef>
              <a:spcAft>
                <a:spcPts val="0"/>
              </a:spcAft>
              <a:buClrTx/>
              <a:buSzPct val="100000"/>
              <a:buFont typeface="+mj-lt"/>
              <a:buAutoNum type="arabicPeriod"/>
              <a:tabLst/>
              <a:defRPr/>
            </a:pPr>
            <a:r>
              <a:rPr kumimoji="0" lang="en-GB" sz="1100" b="0" i="0" u="none" strike="noStrike" kern="0" cap="none" spc="0" normalizeH="0" baseline="0" noProof="0" dirty="0">
                <a:ln>
                  <a:noFill/>
                </a:ln>
                <a:solidFill>
                  <a:srgbClr val="000000"/>
                </a:solidFill>
                <a:effectLst/>
                <a:uLnTx/>
                <a:uFillTx/>
                <a:latin typeface="Arial"/>
                <a:cs typeface="Calibri Light" panose="020F0302020204030204" pitchFamily="34" charset="0"/>
                <a:sym typeface="Arial"/>
              </a:rPr>
              <a:t>Control (claims): Repairs or replacement items are completed/ delivered at a time to suit me</a:t>
            </a:r>
          </a:p>
          <a:p>
            <a:pPr marR="0" lvl="0" algn="l" defTabSz="914400" rtl="0" eaLnBrk="1" fontAlgn="auto" latinLnBrk="0" hangingPunct="1">
              <a:lnSpc>
                <a:spcPct val="100000"/>
              </a:lnSpc>
              <a:spcBef>
                <a:spcPts val="0"/>
              </a:spcBef>
              <a:spcAft>
                <a:spcPts val="0"/>
              </a:spcAft>
              <a:buClrTx/>
              <a:buSzPts val="1500"/>
              <a:tabLst/>
              <a:defRPr/>
            </a:pPr>
            <a:endParaRPr kumimoji="0" lang="en-GB" sz="1100" b="0" i="0" u="none" strike="noStrike" kern="0" cap="none" spc="0" normalizeH="0" baseline="0" noProof="0" dirty="0">
              <a:ln>
                <a:noFill/>
              </a:ln>
              <a:solidFill>
                <a:srgbClr val="000000"/>
              </a:solidFill>
              <a:effectLst/>
              <a:uLnTx/>
              <a:uFillTx/>
              <a:latin typeface="Arial"/>
              <a:cs typeface="Calibri Light" panose="020F0302020204030204" pitchFamily="34" charset="0"/>
              <a:sym typeface="Arial"/>
            </a:endParaRPr>
          </a:p>
          <a:p>
            <a:pPr>
              <a:buClrTx/>
              <a:buSzPts val="1500"/>
            </a:pPr>
            <a:r>
              <a:rPr kumimoji="0" lang="en-GB" sz="1100" b="0" i="0" u="none" strike="noStrike" kern="0" cap="none" spc="0" normalizeH="0" baseline="0" noProof="0" dirty="0">
                <a:ln>
                  <a:noFill/>
                </a:ln>
                <a:solidFill>
                  <a:srgbClr val="000000"/>
                </a:solidFill>
                <a:effectLst/>
                <a:uLnTx/>
                <a:uFillTx/>
                <a:latin typeface="Arial"/>
                <a:cs typeface="Calibri Light" panose="020F0302020204030204" pitchFamily="34" charset="0"/>
                <a:sym typeface="Arial"/>
              </a:rPr>
              <a:t>The opportunity to improve trust amongst SMEs with a low perceived claim value (1-4) is highest for these 5 statements:</a:t>
            </a:r>
          </a:p>
          <a:p>
            <a:pPr marR="0" lvl="0" algn="l" defTabSz="914400" rtl="0" eaLnBrk="1" fontAlgn="auto" latinLnBrk="0" hangingPunct="1">
              <a:lnSpc>
                <a:spcPct val="100000"/>
              </a:lnSpc>
              <a:spcBef>
                <a:spcPts val="0"/>
              </a:spcBef>
              <a:spcAft>
                <a:spcPts val="0"/>
              </a:spcAft>
              <a:buClrTx/>
              <a:buSzPts val="1500"/>
              <a:tabLst/>
              <a:defRPr/>
            </a:pPr>
            <a:endParaRPr kumimoji="0" lang="en-GB" sz="1100" b="0" i="0" u="none" strike="noStrike" kern="0" cap="none" spc="0" normalizeH="0" baseline="0" noProof="0" dirty="0">
              <a:ln>
                <a:noFill/>
              </a:ln>
              <a:solidFill>
                <a:srgbClr val="000000"/>
              </a:solidFill>
              <a:effectLst/>
              <a:uLnTx/>
              <a:uFillTx/>
              <a:latin typeface="Arial"/>
              <a:cs typeface="Calibri Light" panose="020F0302020204030204" pitchFamily="34" charset="0"/>
              <a:sym typeface="Arial"/>
            </a:endParaRPr>
          </a:p>
          <a:p>
            <a:pPr marL="228600" lvl="5" indent="-228600">
              <a:buClrTx/>
              <a:buSzPct val="100000"/>
              <a:buFont typeface="+mj-lt"/>
              <a:buAutoNum type="arabicPeriod"/>
            </a:pPr>
            <a:r>
              <a:rPr lang="en-GB" sz="1100" dirty="0">
                <a:cs typeface="Calibri Light" panose="020F0302020204030204" pitchFamily="34" charset="0"/>
              </a:rPr>
              <a:t>Speed (claims): It is clear what I need to do to claim</a:t>
            </a:r>
          </a:p>
          <a:p>
            <a:pPr marL="228600" lvl="5" indent="-228600">
              <a:buClrTx/>
              <a:buSzPct val="100000"/>
              <a:buFont typeface="+mj-lt"/>
              <a:buAutoNum type="arabicPeriod"/>
            </a:pPr>
            <a:r>
              <a:rPr lang="en-GB" sz="1100" dirty="0">
                <a:cs typeface="Calibri Light" panose="020F0302020204030204" pitchFamily="34" charset="0"/>
              </a:rPr>
              <a:t>Control (claims): Repairs or replacement items are completed/ delivered at a time to suit me</a:t>
            </a:r>
          </a:p>
          <a:p>
            <a:pPr marL="228600" lvl="5" indent="-228600">
              <a:buClrTx/>
              <a:buSzPct val="100000"/>
              <a:buFont typeface="+mj-lt"/>
              <a:buAutoNum type="arabicPeriod"/>
            </a:pPr>
            <a:r>
              <a:rPr lang="en-GB" sz="1100" dirty="0">
                <a:cs typeface="Calibri Light" panose="020F0302020204030204" pitchFamily="34" charset="0"/>
              </a:rPr>
              <a:t>Speed (claims): My claim is settled quickly</a:t>
            </a:r>
          </a:p>
          <a:p>
            <a:pPr marL="228600" lvl="5" indent="-228600">
              <a:buClrTx/>
              <a:buSzPct val="100000"/>
              <a:buFont typeface="+mj-lt"/>
              <a:buAutoNum type="arabicPeriod"/>
            </a:pPr>
            <a:r>
              <a:rPr lang="en-GB" sz="1100" dirty="0">
                <a:cs typeface="Calibri Light" panose="020F0302020204030204" pitchFamily="34" charset="0"/>
              </a:rPr>
              <a:t>Price: I am happy to pay a little extra for a brand that I recognise</a:t>
            </a:r>
          </a:p>
          <a:p>
            <a:pPr marL="228600" lvl="5" indent="-228600">
              <a:buClrTx/>
              <a:buSzPct val="100000"/>
              <a:buFont typeface="+mj-lt"/>
              <a:buAutoNum type="arabicPeriod"/>
            </a:pPr>
            <a:r>
              <a:rPr lang="en-GB" sz="1100" dirty="0">
                <a:cs typeface="Calibri Light" panose="020F0302020204030204" pitchFamily="34" charset="0"/>
              </a:rPr>
              <a:t>Confidence: The policy is explained clearly</a:t>
            </a:r>
          </a:p>
        </p:txBody>
      </p:sp>
      <p:sp>
        <p:nvSpPr>
          <p:cNvPr id="3" name="TextBox 2"/>
          <p:cNvSpPr txBox="1"/>
          <p:nvPr/>
        </p:nvSpPr>
        <p:spPr>
          <a:xfrm>
            <a:off x="422143" y="69731"/>
            <a:ext cx="1122799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000" b="1" i="0" u="none" strike="noStrike" kern="0" cap="none" spc="0" normalizeH="0" baseline="0" noProof="0" dirty="0">
                <a:ln>
                  <a:noFill/>
                </a:ln>
                <a:solidFill>
                  <a:srgbClr val="008265"/>
                </a:solidFill>
                <a:effectLst/>
                <a:uLnTx/>
                <a:uFillTx/>
                <a:latin typeface="Rockwell" panose="02060603020205020403" pitchFamily="18" charset="0"/>
                <a:cs typeface="Calibri Light" panose="020F0302020204030204" pitchFamily="34" charset="0"/>
                <a:sym typeface="Arial"/>
              </a:rPr>
              <a:t>SMEs Opportunity themes by perceived value of claim - wave 13&amp;14</a:t>
            </a:r>
          </a:p>
        </p:txBody>
      </p:sp>
      <p:sp>
        <p:nvSpPr>
          <p:cNvPr id="5" name="TextBox 4"/>
          <p:cNvSpPr txBox="1"/>
          <p:nvPr/>
        </p:nvSpPr>
        <p:spPr>
          <a:xfrm>
            <a:off x="428626" y="5531558"/>
            <a:ext cx="5727142" cy="5386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900" b="0" i="0" u="none" strike="noStrike" kern="0" cap="none" spc="0" normalizeH="0" baseline="0" noProof="0">
                <a:ln>
                  <a:noFill/>
                </a:ln>
                <a:solidFill>
                  <a:srgbClr val="000000"/>
                </a:solidFill>
                <a:effectLst/>
                <a:uLnTx/>
                <a:uFillTx/>
                <a:latin typeface="Arial"/>
                <a:cs typeface="Calibri Light" panose="020F0302020204030204" pitchFamily="34" charset="0"/>
                <a:sym typeface="Arial"/>
              </a:rPr>
              <a:t>Table is showing opportunity scores by perceived value of claim, relative to all respondents’ average scores</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000" b="0" i="0" u="none" strike="noStrike" kern="0" cap="none" spc="0" normalizeH="0" baseline="0" noProof="0">
              <a:ln>
                <a:noFill/>
              </a:ln>
              <a:solidFill>
                <a:srgbClr val="000000"/>
              </a:solidFill>
              <a:effectLst/>
              <a:uLnTx/>
              <a:uFillTx/>
              <a:latin typeface="Arial"/>
              <a:cs typeface="Calibri Light" panose="020F0302020204030204" pitchFamily="34" charset="0"/>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000" b="0" i="0" u="none" strike="noStrike" kern="0" cap="none" spc="0" normalizeH="0" baseline="0" noProof="0">
              <a:ln>
                <a:noFill/>
              </a:ln>
              <a:solidFill>
                <a:srgbClr val="000000"/>
              </a:solidFill>
              <a:effectLst/>
              <a:uLnTx/>
              <a:uFillTx/>
              <a:latin typeface="Arial"/>
              <a:cs typeface="Calibri Light" panose="020F0302020204030204" pitchFamily="34" charset="0"/>
              <a:sym typeface="Arial"/>
            </a:endParaRPr>
          </a:p>
        </p:txBody>
      </p:sp>
      <p:sp>
        <p:nvSpPr>
          <p:cNvPr id="8" name="Rectangle 7"/>
          <p:cNvSpPr/>
          <p:nvPr/>
        </p:nvSpPr>
        <p:spPr>
          <a:xfrm>
            <a:off x="1399756" y="5822031"/>
            <a:ext cx="1625600" cy="276999"/>
          </a:xfrm>
          <a:prstGeom prst="rect">
            <a:avLst/>
          </a:prstGeom>
          <a:solidFill>
            <a:srgbClr val="FCE4D6"/>
          </a:solidFill>
          <a:ln>
            <a:solidFill>
              <a:srgbClr val="FCE4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100" b="0" i="0" u="none" strike="noStrike" kern="0" cap="none" spc="0" normalizeH="0" baseline="0" noProof="0">
                <a:ln>
                  <a:noFill/>
                </a:ln>
                <a:solidFill>
                  <a:srgbClr val="000000"/>
                </a:solidFill>
                <a:effectLst/>
                <a:uLnTx/>
                <a:uFillTx/>
                <a:latin typeface="Arial"/>
                <a:ea typeface="+mn-ea"/>
                <a:cs typeface="+mn-cs"/>
                <a:sym typeface="Arial"/>
              </a:rPr>
              <a:t>Below overall score</a:t>
            </a:r>
          </a:p>
        </p:txBody>
      </p:sp>
      <p:sp>
        <p:nvSpPr>
          <p:cNvPr id="9" name="Rectangle 8"/>
          <p:cNvSpPr/>
          <p:nvPr/>
        </p:nvSpPr>
        <p:spPr>
          <a:xfrm>
            <a:off x="3440205" y="5818999"/>
            <a:ext cx="1625600" cy="276999"/>
          </a:xfrm>
          <a:prstGeom prst="rect">
            <a:avLst/>
          </a:prstGeom>
          <a:solidFill>
            <a:srgbClr val="E2EFDA"/>
          </a:solidFill>
          <a:ln>
            <a:solidFill>
              <a:srgbClr val="E2EF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100" b="0" i="0" u="none" strike="noStrike" kern="0" cap="none" spc="0" normalizeH="0" baseline="0" noProof="0">
                <a:ln>
                  <a:noFill/>
                </a:ln>
                <a:solidFill>
                  <a:srgbClr val="000000"/>
                </a:solidFill>
                <a:effectLst/>
                <a:uLnTx/>
                <a:uFillTx/>
                <a:latin typeface="Arial"/>
                <a:ea typeface="+mn-ea"/>
                <a:cs typeface="+mn-cs"/>
                <a:sym typeface="Arial"/>
              </a:rPr>
              <a:t>Above overall score</a:t>
            </a:r>
          </a:p>
        </p:txBody>
      </p:sp>
      <p:sp>
        <p:nvSpPr>
          <p:cNvPr id="11" name="TextBox 10">
            <a:extLst>
              <a:ext uri="{FF2B5EF4-FFF2-40B4-BE49-F238E27FC236}">
                <a16:creationId xmlns:a16="http://schemas.microsoft.com/office/drawing/2014/main" id="{6F5EC0C0-045E-443A-A53F-EBE495ED57DF}"/>
              </a:ext>
            </a:extLst>
          </p:cNvPr>
          <p:cNvSpPr txBox="1"/>
          <p:nvPr/>
        </p:nvSpPr>
        <p:spPr>
          <a:xfrm>
            <a:off x="422143" y="446223"/>
            <a:ext cx="11325720"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600" b="0" i="0" u="none" strike="noStrike" kern="0" cap="none" spc="0" normalizeH="0" baseline="0" noProof="0" dirty="0">
                <a:ln>
                  <a:noFill/>
                </a:ln>
                <a:solidFill>
                  <a:srgbClr val="008265"/>
                </a:solidFill>
                <a:effectLst/>
                <a:uLnTx/>
                <a:uFillTx/>
                <a:latin typeface="Arial"/>
                <a:cs typeface="Calibri Light" panose="020F0302020204030204" pitchFamily="34" charset="0"/>
                <a:sym typeface="Arial"/>
              </a:rPr>
              <a:t>SMEs who have made a claim and perceive the financial value of their claim as 8-10 (high) have a higher opportunity score across all themes, apart from Loyalty and Protection, than the overall SMEs opportunity scores</a:t>
            </a:r>
            <a:endParaRPr kumimoji="0" lang="en-GB" sz="1600" b="0" i="0" u="none" strike="noStrike" kern="0" cap="none" spc="0" normalizeH="0" baseline="0" noProof="0" dirty="0">
              <a:ln>
                <a:noFill/>
              </a:ln>
              <a:solidFill>
                <a:srgbClr val="000000"/>
              </a:solidFill>
              <a:effectLst/>
              <a:uLnTx/>
              <a:uFillTx/>
              <a:latin typeface="Arial"/>
              <a:cs typeface="Calibri Light" panose="020F0302020204030204" pitchFamily="34" charset="0"/>
              <a:sym typeface="Arial"/>
            </a:endParaRPr>
          </a:p>
        </p:txBody>
      </p:sp>
      <p:sp>
        <p:nvSpPr>
          <p:cNvPr id="2" name="Google Shape;281;p26">
            <a:extLst>
              <a:ext uri="{FF2B5EF4-FFF2-40B4-BE49-F238E27FC236}">
                <a16:creationId xmlns:a16="http://schemas.microsoft.com/office/drawing/2014/main" id="{57022757-C4E9-D4E1-2A79-072CDCD00843}"/>
              </a:ext>
            </a:extLst>
          </p:cNvPr>
          <p:cNvSpPr txBox="1"/>
          <p:nvPr/>
        </p:nvSpPr>
        <p:spPr>
          <a:xfrm>
            <a:off x="0" y="6502960"/>
            <a:ext cx="10201458" cy="35504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800" b="0" i="0" u="none" strike="noStrike" kern="0" cap="none" spc="0" normalizeH="0" baseline="0" noProof="0" dirty="0">
                <a:ln>
                  <a:noFill/>
                </a:ln>
                <a:solidFill>
                  <a:srgbClr val="000000"/>
                </a:solidFill>
                <a:effectLst/>
                <a:uLnTx/>
                <a:uFillTx/>
                <a:latin typeface="Arial" panose="020B0604020202020204" pitchFamily="34" charset="0"/>
                <a:ea typeface="Corbel"/>
                <a:cs typeface="Arial" panose="020B0604020202020204" pitchFamily="34" charset="0"/>
                <a:sym typeface="Corbel"/>
              </a:rPr>
              <a:t>Base: Sept 2023 &amp; March 2024 data. All SMEs: n=1,500. SMEs who had made a claim on an insurance policy in the previous 12 months (</a:t>
            </a:r>
            <a:r>
              <a:rPr lang="en-GB" sz="800" dirty="0">
                <a:latin typeface="Arial" panose="020B0604020202020204" pitchFamily="34" charset="0"/>
                <a:ea typeface="Corbel"/>
                <a:cs typeface="Arial" panose="020B0604020202020204" pitchFamily="34" charset="0"/>
                <a:sym typeface="Corbel"/>
              </a:rPr>
              <a:t>motor, employers’ liability, buildings and/or contents, business interruption</a:t>
            </a:r>
            <a:r>
              <a:rPr kumimoji="0" lang="en-GB" sz="800" b="0" i="0" u="none" strike="noStrike" kern="0" cap="none" spc="0" normalizeH="0" baseline="0" noProof="0" dirty="0">
                <a:ln>
                  <a:noFill/>
                </a:ln>
                <a:solidFill>
                  <a:srgbClr val="000000"/>
                </a:solidFill>
                <a:effectLst/>
                <a:uLnTx/>
                <a:uFillTx/>
                <a:latin typeface="Arial" panose="020B0604020202020204" pitchFamily="34" charset="0"/>
                <a:ea typeface="Corbel"/>
                <a:cs typeface="Arial" panose="020B0604020202020204" pitchFamily="34" charset="0"/>
                <a:sym typeface="Corbel"/>
              </a:rPr>
              <a:t>) insurance policy: n=353,  1-4 (low) n=</a:t>
            </a:r>
            <a:r>
              <a:rPr lang="en-GB" sz="800" dirty="0">
                <a:latin typeface="Arial" panose="020B0604020202020204" pitchFamily="34" charset="0"/>
                <a:ea typeface="Corbel"/>
                <a:cs typeface="Arial" panose="020B0604020202020204" pitchFamily="34" charset="0"/>
                <a:sym typeface="Corbel"/>
              </a:rPr>
              <a:t>58</a:t>
            </a:r>
            <a:r>
              <a:rPr kumimoji="0" lang="en-GB" sz="800" b="0" i="0" u="none" strike="noStrike" kern="0" cap="none" spc="0" normalizeH="0" baseline="0" noProof="0" dirty="0">
                <a:ln>
                  <a:noFill/>
                </a:ln>
                <a:solidFill>
                  <a:srgbClr val="000000"/>
                </a:solidFill>
                <a:effectLst/>
                <a:uLnTx/>
                <a:uFillTx/>
                <a:latin typeface="Arial" panose="020B0604020202020204" pitchFamily="34" charset="0"/>
                <a:ea typeface="Corbel"/>
                <a:cs typeface="Arial" panose="020B0604020202020204" pitchFamily="34" charset="0"/>
                <a:sym typeface="Corbel"/>
              </a:rPr>
              <a:t>, 5-7 n=</a:t>
            </a:r>
            <a:r>
              <a:rPr lang="en-GB" sz="800" dirty="0">
                <a:latin typeface="Arial" panose="020B0604020202020204" pitchFamily="34" charset="0"/>
                <a:ea typeface="Corbel"/>
                <a:cs typeface="Arial" panose="020B0604020202020204" pitchFamily="34" charset="0"/>
                <a:sym typeface="Corbel"/>
              </a:rPr>
              <a:t>146</a:t>
            </a:r>
            <a:r>
              <a:rPr kumimoji="0" lang="en-GB" sz="800" b="0" i="0" u="none" strike="noStrike" kern="0" cap="none" spc="0" normalizeH="0" baseline="0" noProof="0" dirty="0">
                <a:ln>
                  <a:noFill/>
                </a:ln>
                <a:solidFill>
                  <a:srgbClr val="000000"/>
                </a:solidFill>
                <a:effectLst/>
                <a:uLnTx/>
                <a:uFillTx/>
                <a:latin typeface="Arial" panose="020B0604020202020204" pitchFamily="34" charset="0"/>
                <a:ea typeface="Corbel"/>
                <a:cs typeface="Arial" panose="020B0604020202020204" pitchFamily="34" charset="0"/>
                <a:sym typeface="Corbel"/>
              </a:rPr>
              <a:t>, 8-10 (high) n=</a:t>
            </a:r>
            <a:r>
              <a:rPr lang="en-GB" sz="800" dirty="0">
                <a:latin typeface="Arial" panose="020B0604020202020204" pitchFamily="34" charset="0"/>
                <a:ea typeface="Corbel"/>
                <a:cs typeface="Arial" panose="020B0604020202020204" pitchFamily="34" charset="0"/>
                <a:sym typeface="Corbel"/>
              </a:rPr>
              <a:t>143</a:t>
            </a:r>
            <a:r>
              <a:rPr kumimoji="0" lang="en-GB" sz="800" b="0" i="0" u="none" strike="noStrike" kern="0" cap="none" spc="0" normalizeH="0" baseline="0" noProof="0" dirty="0">
                <a:ln>
                  <a:noFill/>
                </a:ln>
                <a:solidFill>
                  <a:srgbClr val="000000"/>
                </a:solidFill>
                <a:effectLst/>
                <a:uLnTx/>
                <a:uFillTx/>
                <a:latin typeface="Arial" panose="020B0604020202020204" pitchFamily="34" charset="0"/>
                <a:ea typeface="Corbel"/>
                <a:cs typeface="Arial" panose="020B0604020202020204" pitchFamily="34" charset="0"/>
                <a:sym typeface="Corbel"/>
              </a:rPr>
              <a:t>. </a:t>
            </a:r>
            <a:endParaRPr kumimoji="0" lang="en-GB" sz="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endParaRPr>
          </a:p>
        </p:txBody>
      </p:sp>
      <p:graphicFrame>
        <p:nvGraphicFramePr>
          <p:cNvPr id="4" name="Table 3">
            <a:extLst>
              <a:ext uri="{FF2B5EF4-FFF2-40B4-BE49-F238E27FC236}">
                <a16:creationId xmlns:a16="http://schemas.microsoft.com/office/drawing/2014/main" id="{4018BA58-9D02-FC06-B001-CD5090AE792E}"/>
              </a:ext>
            </a:extLst>
          </p:cNvPr>
          <p:cNvGraphicFramePr>
            <a:graphicFrameLocks noGrp="1"/>
          </p:cNvGraphicFramePr>
          <p:nvPr>
            <p:extLst>
              <p:ext uri="{D42A27DB-BD31-4B8C-83A1-F6EECF244321}">
                <p14:modId xmlns:p14="http://schemas.microsoft.com/office/powerpoint/2010/main" val="1876068785"/>
              </p:ext>
            </p:extLst>
          </p:nvPr>
        </p:nvGraphicFramePr>
        <p:xfrm>
          <a:off x="580152" y="1401910"/>
          <a:ext cx="5372593" cy="4002193"/>
        </p:xfrm>
        <a:graphic>
          <a:graphicData uri="http://schemas.openxmlformats.org/drawingml/2006/table">
            <a:tbl>
              <a:tblPr firstRow="1" bandRow="1"/>
              <a:tblGrid>
                <a:gridCol w="1325872">
                  <a:extLst>
                    <a:ext uri="{9D8B030D-6E8A-4147-A177-3AD203B41FA5}">
                      <a16:colId xmlns:a16="http://schemas.microsoft.com/office/drawing/2014/main" val="20000"/>
                    </a:ext>
                  </a:extLst>
                </a:gridCol>
                <a:gridCol w="1212435">
                  <a:extLst>
                    <a:ext uri="{9D8B030D-6E8A-4147-A177-3AD203B41FA5}">
                      <a16:colId xmlns:a16="http://schemas.microsoft.com/office/drawing/2014/main" val="20001"/>
                    </a:ext>
                  </a:extLst>
                </a:gridCol>
                <a:gridCol w="944762">
                  <a:extLst>
                    <a:ext uri="{9D8B030D-6E8A-4147-A177-3AD203B41FA5}">
                      <a16:colId xmlns:a16="http://schemas.microsoft.com/office/drawing/2014/main" val="20002"/>
                    </a:ext>
                  </a:extLst>
                </a:gridCol>
                <a:gridCol w="944762">
                  <a:extLst>
                    <a:ext uri="{9D8B030D-6E8A-4147-A177-3AD203B41FA5}">
                      <a16:colId xmlns:a16="http://schemas.microsoft.com/office/drawing/2014/main" val="20003"/>
                    </a:ext>
                  </a:extLst>
                </a:gridCol>
                <a:gridCol w="944762">
                  <a:extLst>
                    <a:ext uri="{9D8B030D-6E8A-4147-A177-3AD203B41FA5}">
                      <a16:colId xmlns:a16="http://schemas.microsoft.com/office/drawing/2014/main" val="20004"/>
                    </a:ext>
                  </a:extLst>
                </a:gridCol>
              </a:tblGrid>
              <a:tr h="435151">
                <a:tc>
                  <a:txBody>
                    <a:bodyPr/>
                    <a:lstStyle/>
                    <a:p>
                      <a:pPr algn="l" fontAlgn="t"/>
                      <a:endParaRPr lang="en-GB" sz="1100" b="0" i="0" u="none" strike="noStrike">
                        <a:solidFill>
                          <a:srgbClr val="000000"/>
                        </a:solidFill>
                        <a:effectLst/>
                        <a:latin typeface="+mj-lt"/>
                      </a:endParaRPr>
                    </a:p>
                  </a:txBody>
                  <a:tcPr marL="6350" marR="6350" marT="635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
                      <a:r>
                        <a:rPr lang="en-GB" sz="1100" b="1" i="0" u="none" strike="noStrike">
                          <a:solidFill>
                            <a:srgbClr val="FFFFFF"/>
                          </a:solidFill>
                          <a:effectLst/>
                          <a:latin typeface="+mj-lt"/>
                        </a:rPr>
                        <a:t>All respondents</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265"/>
                    </a:solidFill>
                  </a:tcPr>
                </a:tc>
                <a:tc>
                  <a:txBody>
                    <a:bodyPr/>
                    <a:lstStyle/>
                    <a:p>
                      <a:pPr algn="ctr" rtl="0" fontAlgn="b"/>
                      <a:r>
                        <a:rPr lang="en-GB" sz="1200" b="1" i="0" u="none" strike="noStrike">
                          <a:solidFill>
                            <a:srgbClr val="FFFFFF"/>
                          </a:solidFill>
                          <a:effectLst/>
                          <a:latin typeface="+mj-lt"/>
                        </a:rPr>
                        <a:t>1-4 (low)</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265"/>
                    </a:solidFill>
                  </a:tcPr>
                </a:tc>
                <a:tc>
                  <a:txBody>
                    <a:bodyPr/>
                    <a:lstStyle/>
                    <a:p>
                      <a:pPr algn="ctr" rtl="0" fontAlgn="b"/>
                      <a:r>
                        <a:rPr lang="en-GB" sz="1200" b="1" i="0" u="none" strike="noStrike">
                          <a:solidFill>
                            <a:srgbClr val="FFFFFF"/>
                          </a:solidFill>
                          <a:effectLst/>
                          <a:latin typeface="+mj-lt"/>
                        </a:rPr>
                        <a:t>5-7</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265"/>
                    </a:solidFill>
                  </a:tcPr>
                </a:tc>
                <a:tc>
                  <a:txBody>
                    <a:bodyPr/>
                    <a:lstStyle/>
                    <a:p>
                      <a:pPr algn="ctr" rtl="0" fontAlgn="b"/>
                      <a:r>
                        <a:rPr lang="en-GB" sz="1200" b="1" i="0" u="none" strike="noStrike">
                          <a:solidFill>
                            <a:srgbClr val="FFFFFF"/>
                          </a:solidFill>
                          <a:effectLst/>
                          <a:latin typeface="+mj-lt"/>
                        </a:rPr>
                        <a:t>8-10 (high)</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265"/>
                    </a:solidFill>
                  </a:tcPr>
                </a:tc>
                <a:extLst>
                  <a:ext uri="{0D108BD9-81ED-4DB2-BD59-A6C34878D82A}">
                    <a16:rowId xmlns:a16="http://schemas.microsoft.com/office/drawing/2014/main" val="10000"/>
                  </a:ext>
                </a:extLst>
              </a:tr>
              <a:tr h="396338">
                <a:tc>
                  <a:txBody>
                    <a:bodyPr/>
                    <a:lstStyle/>
                    <a:p>
                      <a:pPr algn="ctr" fontAlgn="b"/>
                      <a:r>
                        <a:rPr lang="en-GB" sz="1100" b="1" i="0" u="none" strike="noStrike" dirty="0">
                          <a:solidFill>
                            <a:srgbClr val="000000"/>
                          </a:solidFill>
                          <a:effectLst/>
                          <a:latin typeface="Arial" panose="020B0604020202020204" pitchFamily="34" charset="0"/>
                          <a:cs typeface="Arial" panose="020B0604020202020204" pitchFamily="34" charset="0"/>
                        </a:rPr>
                        <a:t>Loyalty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100" b="1" i="0" u="none" strike="noStrike" dirty="0">
                          <a:solidFill>
                            <a:srgbClr val="000000"/>
                          </a:solidFill>
                          <a:effectLst/>
                          <a:latin typeface="Arial" panose="020B0604020202020204" pitchFamily="34" charset="0"/>
                          <a:cs typeface="Arial" panose="020B0604020202020204" pitchFamily="34" charset="0"/>
                        </a:rPr>
                        <a:t>7.36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100" b="0" i="0" u="none" strike="noStrike" dirty="0">
                          <a:solidFill>
                            <a:srgbClr val="000000"/>
                          </a:solidFill>
                          <a:effectLst/>
                          <a:latin typeface="arial" panose="020B0604020202020204" pitchFamily="34" charset="0"/>
                        </a:rPr>
                        <a:t>2.46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b"/>
                      <a:r>
                        <a:rPr lang="en-GB" sz="1100" b="0" i="0" u="none" strike="noStrike" dirty="0">
                          <a:solidFill>
                            <a:srgbClr val="000000"/>
                          </a:solidFill>
                          <a:effectLst/>
                          <a:latin typeface="arial" panose="020B0604020202020204" pitchFamily="34" charset="0"/>
                        </a:rPr>
                        <a:t>5.73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b"/>
                      <a:r>
                        <a:rPr lang="en-GB" sz="1100" b="0" i="0" u="none" strike="noStrike" dirty="0">
                          <a:solidFill>
                            <a:srgbClr val="000000"/>
                          </a:solidFill>
                          <a:effectLst/>
                          <a:latin typeface="arial" panose="020B0604020202020204" pitchFamily="34" charset="0"/>
                        </a:rPr>
                        <a:t>6.72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10001"/>
                  </a:ext>
                </a:extLst>
              </a:tr>
              <a:tr h="396338">
                <a:tc>
                  <a:txBody>
                    <a:bodyPr/>
                    <a:lstStyle/>
                    <a:p>
                      <a:pPr algn="ctr" fontAlgn="b"/>
                      <a:r>
                        <a:rPr lang="en-GB" sz="1100" b="1" i="0" u="none" strike="noStrike" dirty="0">
                          <a:solidFill>
                            <a:srgbClr val="000000"/>
                          </a:solidFill>
                          <a:effectLst/>
                          <a:latin typeface="Arial" panose="020B0604020202020204" pitchFamily="34" charset="0"/>
                          <a:cs typeface="Arial" panose="020B0604020202020204" pitchFamily="34" charset="0"/>
                        </a:rPr>
                        <a:t>Speed (claims)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100" b="1" i="0" u="none" strike="noStrike" dirty="0">
                          <a:solidFill>
                            <a:srgbClr val="000000"/>
                          </a:solidFill>
                          <a:effectLst/>
                          <a:latin typeface="Arial" panose="020B0604020202020204" pitchFamily="34" charset="0"/>
                          <a:cs typeface="Arial" panose="020B0604020202020204" pitchFamily="34" charset="0"/>
                        </a:rPr>
                        <a:t>7.10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100" b="0" i="0" u="none" strike="noStrike" dirty="0">
                          <a:solidFill>
                            <a:srgbClr val="000000"/>
                          </a:solidFill>
                          <a:effectLst/>
                          <a:latin typeface="arial" panose="020B0604020202020204" pitchFamily="34" charset="0"/>
                        </a:rPr>
                        <a:t>5.19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b"/>
                      <a:r>
                        <a:rPr lang="en-GB" sz="1100" b="0" i="0" u="none" strike="noStrike" dirty="0">
                          <a:solidFill>
                            <a:srgbClr val="000000"/>
                          </a:solidFill>
                          <a:effectLst/>
                          <a:latin typeface="arial" panose="020B0604020202020204" pitchFamily="34" charset="0"/>
                        </a:rPr>
                        <a:t>7.51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GB" sz="1100" b="0" i="0" u="none" strike="noStrike" dirty="0">
                          <a:solidFill>
                            <a:srgbClr val="000000"/>
                          </a:solidFill>
                          <a:effectLst/>
                          <a:latin typeface="arial" panose="020B0604020202020204" pitchFamily="34" charset="0"/>
                        </a:rPr>
                        <a:t>7.46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0002"/>
                  </a:ext>
                </a:extLst>
              </a:tr>
              <a:tr h="396338">
                <a:tc>
                  <a:txBody>
                    <a:bodyPr/>
                    <a:lstStyle/>
                    <a:p>
                      <a:pPr algn="ctr" fontAlgn="b"/>
                      <a:r>
                        <a:rPr lang="en-GB" sz="1100" b="1" i="0" u="none" strike="noStrike">
                          <a:solidFill>
                            <a:srgbClr val="000000"/>
                          </a:solidFill>
                          <a:effectLst/>
                          <a:latin typeface="Arial" panose="020B0604020202020204" pitchFamily="34" charset="0"/>
                          <a:cs typeface="Arial" panose="020B0604020202020204" pitchFamily="34" charset="0"/>
                        </a:rPr>
                        <a:t>Confidence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100" b="1" i="0" u="none" strike="noStrike" dirty="0">
                          <a:solidFill>
                            <a:srgbClr val="000000"/>
                          </a:solidFill>
                          <a:effectLst/>
                          <a:latin typeface="Arial" panose="020B0604020202020204" pitchFamily="34" charset="0"/>
                          <a:cs typeface="Arial" panose="020B0604020202020204" pitchFamily="34" charset="0"/>
                        </a:rPr>
                        <a:t>7.10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100" b="0" i="0" u="none" strike="noStrike" dirty="0">
                          <a:solidFill>
                            <a:srgbClr val="000000"/>
                          </a:solidFill>
                          <a:effectLst/>
                          <a:latin typeface="arial" panose="020B0604020202020204" pitchFamily="34" charset="0"/>
                        </a:rPr>
                        <a:t>1.57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b"/>
                      <a:r>
                        <a:rPr lang="en-GB" sz="1100" b="0" i="0" u="none" strike="noStrike" dirty="0">
                          <a:solidFill>
                            <a:srgbClr val="000000"/>
                          </a:solidFill>
                          <a:effectLst/>
                          <a:latin typeface="arial" panose="020B0604020202020204" pitchFamily="34" charset="0"/>
                        </a:rPr>
                        <a:t>5.26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b"/>
                      <a:r>
                        <a:rPr lang="en-GB" sz="1100" b="0" i="0" u="none" strike="noStrike" dirty="0">
                          <a:solidFill>
                            <a:srgbClr val="000000"/>
                          </a:solidFill>
                          <a:effectLst/>
                          <a:latin typeface="arial" panose="020B0604020202020204" pitchFamily="34" charset="0"/>
                        </a:rPr>
                        <a:t>7.38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0003"/>
                  </a:ext>
                </a:extLst>
              </a:tr>
              <a:tr h="396338">
                <a:tc>
                  <a:txBody>
                    <a:bodyPr/>
                    <a:lstStyle/>
                    <a:p>
                      <a:pPr algn="ctr" fontAlgn="b"/>
                      <a:r>
                        <a:rPr lang="en-GB" sz="1100" b="1" i="0" u="none" strike="noStrike">
                          <a:solidFill>
                            <a:srgbClr val="000000"/>
                          </a:solidFill>
                          <a:effectLst/>
                          <a:latin typeface="Arial" panose="020B0604020202020204" pitchFamily="34" charset="0"/>
                          <a:cs typeface="Arial" panose="020B0604020202020204" pitchFamily="34" charset="0"/>
                        </a:rPr>
                        <a:t>Control (claims)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100" b="1" i="0" u="none" strike="noStrike" dirty="0">
                          <a:solidFill>
                            <a:srgbClr val="000000"/>
                          </a:solidFill>
                          <a:effectLst/>
                          <a:latin typeface="Arial" panose="020B0604020202020204" pitchFamily="34" charset="0"/>
                          <a:cs typeface="Arial" panose="020B0604020202020204" pitchFamily="34" charset="0"/>
                        </a:rPr>
                        <a:t>6.93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100" b="0" i="0" u="none" strike="noStrike" dirty="0">
                          <a:solidFill>
                            <a:srgbClr val="000000"/>
                          </a:solidFill>
                          <a:effectLst/>
                          <a:latin typeface="arial" panose="020B0604020202020204" pitchFamily="34" charset="0"/>
                        </a:rPr>
                        <a:t>4.36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b"/>
                      <a:r>
                        <a:rPr lang="en-GB" sz="1100" b="0" i="0" u="none" strike="noStrike" dirty="0">
                          <a:solidFill>
                            <a:srgbClr val="000000"/>
                          </a:solidFill>
                          <a:effectLst/>
                          <a:latin typeface="arial" panose="020B0604020202020204" pitchFamily="34" charset="0"/>
                        </a:rPr>
                        <a:t>7.25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GB" sz="1100" b="0" i="0" u="none" strike="noStrike" dirty="0">
                          <a:solidFill>
                            <a:srgbClr val="000000"/>
                          </a:solidFill>
                          <a:effectLst/>
                          <a:latin typeface="arial" panose="020B0604020202020204" pitchFamily="34" charset="0"/>
                        </a:rPr>
                        <a:t>7.68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0004"/>
                  </a:ext>
                </a:extLst>
              </a:tr>
              <a:tr h="396338">
                <a:tc>
                  <a:txBody>
                    <a:bodyPr/>
                    <a:lstStyle/>
                    <a:p>
                      <a:pPr algn="ctr" fontAlgn="b"/>
                      <a:r>
                        <a:rPr lang="en-GB" sz="1100" b="1" i="0" u="none" strike="noStrike">
                          <a:solidFill>
                            <a:srgbClr val="000000"/>
                          </a:solidFill>
                          <a:effectLst/>
                          <a:latin typeface="Arial" panose="020B0604020202020204" pitchFamily="34" charset="0"/>
                          <a:cs typeface="Arial" panose="020B0604020202020204" pitchFamily="34" charset="0"/>
                        </a:rPr>
                        <a:t>Ease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100" b="1" i="0" u="none" strike="noStrike" dirty="0">
                          <a:solidFill>
                            <a:srgbClr val="000000"/>
                          </a:solidFill>
                          <a:effectLst/>
                          <a:latin typeface="Arial" panose="020B0604020202020204" pitchFamily="34" charset="0"/>
                          <a:cs typeface="Arial" panose="020B0604020202020204" pitchFamily="34" charset="0"/>
                        </a:rPr>
                        <a:t>6.56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100" b="0" i="0" u="none" strike="noStrike" dirty="0">
                          <a:solidFill>
                            <a:srgbClr val="000000"/>
                          </a:solidFill>
                          <a:effectLst/>
                          <a:latin typeface="arial" panose="020B0604020202020204" pitchFamily="34" charset="0"/>
                        </a:rPr>
                        <a:t>1.46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b"/>
                      <a:r>
                        <a:rPr lang="en-GB" sz="1100" b="0" i="0" u="none" strike="noStrike" dirty="0">
                          <a:solidFill>
                            <a:srgbClr val="000000"/>
                          </a:solidFill>
                          <a:effectLst/>
                          <a:latin typeface="arial" panose="020B0604020202020204" pitchFamily="34" charset="0"/>
                        </a:rPr>
                        <a:t>5.39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b"/>
                      <a:r>
                        <a:rPr lang="en-GB" sz="1100" b="0" i="0" u="none" strike="noStrike" dirty="0">
                          <a:solidFill>
                            <a:srgbClr val="000000"/>
                          </a:solidFill>
                          <a:effectLst/>
                          <a:latin typeface="arial" panose="020B0604020202020204" pitchFamily="34" charset="0"/>
                        </a:rPr>
                        <a:t>6.56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0005"/>
                  </a:ext>
                </a:extLst>
              </a:tr>
              <a:tr h="396338">
                <a:tc>
                  <a:txBody>
                    <a:bodyPr/>
                    <a:lstStyle/>
                    <a:p>
                      <a:pPr algn="ctr" fontAlgn="b"/>
                      <a:r>
                        <a:rPr lang="en-GB" sz="1100" b="1" i="0" u="none" strike="noStrike">
                          <a:solidFill>
                            <a:srgbClr val="000000"/>
                          </a:solidFill>
                          <a:effectLst/>
                          <a:latin typeface="Arial" panose="020B0604020202020204" pitchFamily="34" charset="0"/>
                          <a:cs typeface="Arial" panose="020B0604020202020204" pitchFamily="34" charset="0"/>
                        </a:rPr>
                        <a:t>Protection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100" b="1" i="0" u="none" strike="noStrike" dirty="0">
                          <a:solidFill>
                            <a:srgbClr val="000000"/>
                          </a:solidFill>
                          <a:effectLst/>
                          <a:latin typeface="Arial" panose="020B0604020202020204" pitchFamily="34" charset="0"/>
                          <a:cs typeface="Arial" panose="020B0604020202020204" pitchFamily="34" charset="0"/>
                        </a:rPr>
                        <a:t>6.50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100" b="0" i="0" u="none" strike="noStrike" dirty="0">
                          <a:solidFill>
                            <a:srgbClr val="000000"/>
                          </a:solidFill>
                          <a:effectLst/>
                          <a:latin typeface="arial" panose="020B0604020202020204" pitchFamily="34" charset="0"/>
                        </a:rPr>
                        <a:t>1.71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b"/>
                      <a:r>
                        <a:rPr lang="en-GB" sz="1100" b="0" i="0" u="none" strike="noStrike" dirty="0">
                          <a:solidFill>
                            <a:srgbClr val="000000"/>
                          </a:solidFill>
                          <a:effectLst/>
                          <a:latin typeface="arial" panose="020B0604020202020204" pitchFamily="34" charset="0"/>
                        </a:rPr>
                        <a:t>5.06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b"/>
                      <a:r>
                        <a:rPr lang="en-GB" sz="1100" b="0" i="0" u="none" strike="noStrike" dirty="0">
                          <a:solidFill>
                            <a:srgbClr val="000000"/>
                          </a:solidFill>
                          <a:effectLst/>
                          <a:latin typeface="arial" panose="020B0604020202020204" pitchFamily="34" charset="0"/>
                        </a:rPr>
                        <a:t>6.01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10006"/>
                  </a:ext>
                </a:extLst>
              </a:tr>
              <a:tr h="396338">
                <a:tc>
                  <a:txBody>
                    <a:bodyPr/>
                    <a:lstStyle/>
                    <a:p>
                      <a:pPr algn="ctr" fontAlgn="b"/>
                      <a:r>
                        <a:rPr lang="en-GB" sz="1100" b="1" i="0" u="none" strike="noStrike">
                          <a:solidFill>
                            <a:srgbClr val="000000"/>
                          </a:solidFill>
                          <a:effectLst/>
                          <a:latin typeface="Arial" panose="020B0604020202020204" pitchFamily="34" charset="0"/>
                          <a:cs typeface="Arial" panose="020B0604020202020204" pitchFamily="34" charset="0"/>
                        </a:rPr>
                        <a:t>Respect (claims)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100" b="1" i="0" u="none" strike="noStrike" dirty="0">
                          <a:solidFill>
                            <a:srgbClr val="000000"/>
                          </a:solidFill>
                          <a:effectLst/>
                          <a:latin typeface="Arial" panose="020B0604020202020204" pitchFamily="34" charset="0"/>
                          <a:cs typeface="Arial" panose="020B0604020202020204" pitchFamily="34" charset="0"/>
                        </a:rPr>
                        <a:t>6.27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100" b="0" i="0" u="none" strike="noStrike" dirty="0">
                          <a:solidFill>
                            <a:srgbClr val="000000"/>
                          </a:solidFill>
                          <a:effectLst/>
                          <a:latin typeface="arial" panose="020B0604020202020204" pitchFamily="34" charset="0"/>
                        </a:rPr>
                        <a:t>3.36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b"/>
                      <a:r>
                        <a:rPr lang="en-GB" sz="1100" b="0" i="0" u="none" strike="noStrike" dirty="0">
                          <a:solidFill>
                            <a:srgbClr val="000000"/>
                          </a:solidFill>
                          <a:effectLst/>
                          <a:latin typeface="arial" panose="020B0604020202020204" pitchFamily="34" charset="0"/>
                        </a:rPr>
                        <a:t>6.95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GB" sz="1100" b="0" i="0" u="none" strike="noStrike" dirty="0">
                          <a:solidFill>
                            <a:srgbClr val="000000"/>
                          </a:solidFill>
                          <a:effectLst/>
                          <a:latin typeface="arial" panose="020B0604020202020204" pitchFamily="34" charset="0"/>
                        </a:rPr>
                        <a:t>6.80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0007"/>
                  </a:ext>
                </a:extLst>
              </a:tr>
              <a:tr h="396338">
                <a:tc>
                  <a:txBody>
                    <a:bodyPr/>
                    <a:lstStyle/>
                    <a:p>
                      <a:pPr algn="ctr" fontAlgn="b"/>
                      <a:r>
                        <a:rPr lang="en-GB" sz="1100" b="1" i="0" u="none" strike="noStrike">
                          <a:solidFill>
                            <a:srgbClr val="000000"/>
                          </a:solidFill>
                          <a:effectLst/>
                          <a:latin typeface="Arial" panose="020B0604020202020204" pitchFamily="34" charset="0"/>
                          <a:cs typeface="Arial" panose="020B0604020202020204" pitchFamily="34" charset="0"/>
                        </a:rPr>
                        <a:t>Price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100" b="1" i="0" u="none" strike="noStrike" dirty="0">
                          <a:solidFill>
                            <a:srgbClr val="000000"/>
                          </a:solidFill>
                          <a:effectLst/>
                          <a:latin typeface="Arial" panose="020B0604020202020204" pitchFamily="34" charset="0"/>
                          <a:cs typeface="Arial" panose="020B0604020202020204" pitchFamily="34" charset="0"/>
                        </a:rPr>
                        <a:t>5.94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100" b="0" i="0" u="none" strike="noStrike" dirty="0">
                          <a:solidFill>
                            <a:srgbClr val="000000"/>
                          </a:solidFill>
                          <a:effectLst/>
                          <a:latin typeface="arial" panose="020B0604020202020204" pitchFamily="34" charset="0"/>
                        </a:rPr>
                        <a:t>3.65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b"/>
                      <a:r>
                        <a:rPr lang="en-GB" sz="1100" b="0" i="0" u="none" strike="noStrike" dirty="0">
                          <a:solidFill>
                            <a:srgbClr val="000000"/>
                          </a:solidFill>
                          <a:effectLst/>
                          <a:latin typeface="arial" panose="020B0604020202020204" pitchFamily="34" charset="0"/>
                        </a:rPr>
                        <a:t>4.10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b"/>
                      <a:r>
                        <a:rPr lang="en-GB" sz="1100" b="0" i="0" u="none" strike="noStrike" dirty="0">
                          <a:solidFill>
                            <a:srgbClr val="000000"/>
                          </a:solidFill>
                          <a:effectLst/>
                          <a:latin typeface="arial" panose="020B0604020202020204" pitchFamily="34" charset="0"/>
                        </a:rPr>
                        <a:t>7.14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0008"/>
                  </a:ext>
                </a:extLst>
              </a:tr>
              <a:tr h="396338">
                <a:tc>
                  <a:txBody>
                    <a:bodyPr/>
                    <a:lstStyle/>
                    <a:p>
                      <a:pPr algn="ctr" fontAlgn="b"/>
                      <a:r>
                        <a:rPr lang="en-GB" sz="1100" b="1" i="0" u="none" strike="noStrike" dirty="0">
                          <a:solidFill>
                            <a:srgbClr val="000000"/>
                          </a:solidFill>
                          <a:effectLst/>
                          <a:latin typeface="Arial" panose="020B0604020202020204" pitchFamily="34" charset="0"/>
                          <a:cs typeface="Arial" panose="020B0604020202020204" pitchFamily="34" charset="0"/>
                        </a:rPr>
                        <a:t>Relationship</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100" b="1" i="0" u="none" strike="noStrike" dirty="0">
                          <a:solidFill>
                            <a:srgbClr val="000000"/>
                          </a:solidFill>
                          <a:effectLst/>
                          <a:latin typeface="Arial" panose="020B0604020202020204" pitchFamily="34" charset="0"/>
                          <a:cs typeface="Arial" panose="020B0604020202020204" pitchFamily="34" charset="0"/>
                        </a:rPr>
                        <a:t>5.35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100" b="0" i="0" u="none" strike="noStrike" dirty="0">
                          <a:solidFill>
                            <a:srgbClr val="000000"/>
                          </a:solidFill>
                          <a:effectLst/>
                          <a:latin typeface="arial" panose="020B0604020202020204" pitchFamily="34" charset="0"/>
                        </a:rPr>
                        <a:t>2.46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b"/>
                      <a:r>
                        <a:rPr lang="en-GB" sz="1100" b="0" i="0" u="none" strike="noStrike" dirty="0">
                          <a:solidFill>
                            <a:srgbClr val="000000"/>
                          </a:solidFill>
                          <a:effectLst/>
                          <a:latin typeface="arial" panose="020B0604020202020204" pitchFamily="34" charset="0"/>
                        </a:rPr>
                        <a:t>5.34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b"/>
                      <a:r>
                        <a:rPr lang="en-GB" sz="1100" b="0" i="0" u="none" strike="noStrike" dirty="0">
                          <a:solidFill>
                            <a:srgbClr val="000000"/>
                          </a:solidFill>
                          <a:effectLst/>
                          <a:latin typeface="arial" panose="020B0604020202020204" pitchFamily="34" charset="0"/>
                        </a:rPr>
                        <a:t>6.79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96938640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567">
          <a:extLst>
            <a:ext uri="{FF2B5EF4-FFF2-40B4-BE49-F238E27FC236}">
              <a16:creationId xmlns:a16="http://schemas.microsoft.com/office/drawing/2014/main" id="{DD84F9BC-51C2-0437-B0C3-72ADA0372396}"/>
            </a:ext>
          </a:extLst>
        </p:cNvPr>
        <p:cNvGrpSpPr/>
        <p:nvPr/>
      </p:nvGrpSpPr>
      <p:grpSpPr>
        <a:xfrm>
          <a:off x="0" y="0"/>
          <a:ext cx="0" cy="0"/>
          <a:chOff x="0" y="0"/>
          <a:chExt cx="0" cy="0"/>
        </a:xfrm>
      </p:grpSpPr>
      <p:sp>
        <p:nvSpPr>
          <p:cNvPr id="569" name="Google Shape;569;p53">
            <a:extLst>
              <a:ext uri="{FF2B5EF4-FFF2-40B4-BE49-F238E27FC236}">
                <a16:creationId xmlns:a16="http://schemas.microsoft.com/office/drawing/2014/main" id="{62EF5C9B-DF29-EAB8-6452-A8D7732F890F}"/>
              </a:ext>
            </a:extLst>
          </p:cNvPr>
          <p:cNvSpPr/>
          <p:nvPr/>
        </p:nvSpPr>
        <p:spPr>
          <a:xfrm>
            <a:off x="1463002" y="2127562"/>
            <a:ext cx="1825430" cy="793767"/>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 name="TextBox 2">
            <a:extLst>
              <a:ext uri="{FF2B5EF4-FFF2-40B4-BE49-F238E27FC236}">
                <a16:creationId xmlns:a16="http://schemas.microsoft.com/office/drawing/2014/main" id="{F8F6B334-F39D-AB23-47C1-7A3F734DF861}"/>
              </a:ext>
            </a:extLst>
          </p:cNvPr>
          <p:cNvSpPr txBox="1"/>
          <p:nvPr/>
        </p:nvSpPr>
        <p:spPr>
          <a:xfrm>
            <a:off x="422143" y="289187"/>
            <a:ext cx="11227990"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1" i="0" u="none" strike="noStrike" kern="0" cap="none" spc="0" normalizeH="0" baseline="0" noProof="0">
                <a:ln>
                  <a:noFill/>
                </a:ln>
                <a:solidFill>
                  <a:srgbClr val="008265"/>
                </a:solidFill>
                <a:effectLst/>
                <a:uLnTx/>
                <a:uFillTx/>
                <a:latin typeface="Calibri Light" panose="020F0302020204030204" pitchFamily="34" charset="0"/>
                <a:cs typeface="Calibri Light" panose="020F0302020204030204" pitchFamily="34" charset="0"/>
                <a:sym typeface="Arial"/>
              </a:rPr>
              <a:t>In comparison to 2018, Loyalty remains the number one consumer opportunity for the insurance industry, followed by Confidence and Ease themes.</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2400" b="0" i="0" u="none" strike="noStrike" kern="0" cap="none" spc="0" normalizeH="0" baseline="0" noProof="0">
              <a:ln>
                <a:noFill/>
              </a:ln>
              <a:solidFill>
                <a:srgbClr val="000000"/>
              </a:solidFill>
              <a:effectLst/>
              <a:uLnTx/>
              <a:uFillTx/>
              <a:latin typeface="Arial"/>
              <a:cs typeface="Arial"/>
              <a:sym typeface="Arial"/>
            </a:endParaRPr>
          </a:p>
        </p:txBody>
      </p:sp>
      <p:sp>
        <p:nvSpPr>
          <p:cNvPr id="2" name="Title 1">
            <a:extLst>
              <a:ext uri="{FF2B5EF4-FFF2-40B4-BE49-F238E27FC236}">
                <a16:creationId xmlns:a16="http://schemas.microsoft.com/office/drawing/2014/main" id="{6E094AD9-B68D-0690-F458-893413DD1B9B}"/>
              </a:ext>
            </a:extLst>
          </p:cNvPr>
          <p:cNvSpPr>
            <a:spLocks noGrp="1"/>
          </p:cNvSpPr>
          <p:nvPr>
            <p:ph type="ctrTitle"/>
          </p:nvPr>
        </p:nvSpPr>
        <p:spPr>
          <a:xfrm>
            <a:off x="2116671" y="1559598"/>
            <a:ext cx="8825167" cy="1258964"/>
          </a:xfrm>
        </p:spPr>
        <p:txBody>
          <a:bodyPr/>
          <a:lstStyle/>
          <a:p>
            <a:r>
              <a:rPr lang="en-GB" sz="4000" b="1" dirty="0">
                <a:latin typeface="Rockwell" panose="02060603020205020403" pitchFamily="18" charset="0"/>
                <a:cs typeface="Calibri Light" panose="020F0302020204030204" pitchFamily="34" charset="0"/>
              </a:rPr>
              <a:t>SME Purchase Channels </a:t>
            </a:r>
          </a:p>
        </p:txBody>
      </p:sp>
      <p:sp>
        <p:nvSpPr>
          <p:cNvPr id="4" name="Subtitle 3">
            <a:extLst>
              <a:ext uri="{FF2B5EF4-FFF2-40B4-BE49-F238E27FC236}">
                <a16:creationId xmlns:a16="http://schemas.microsoft.com/office/drawing/2014/main" id="{BB193668-4A5E-D4B9-6DF3-C71AD70C10F1}"/>
              </a:ext>
            </a:extLst>
          </p:cNvPr>
          <p:cNvSpPr>
            <a:spLocks noGrp="1"/>
          </p:cNvSpPr>
          <p:nvPr>
            <p:ph type="subTitle" idx="1"/>
          </p:nvPr>
        </p:nvSpPr>
        <p:spPr>
          <a:xfrm>
            <a:off x="1971815" y="2888644"/>
            <a:ext cx="6308564" cy="752677"/>
          </a:xfrm>
        </p:spPr>
        <p:txBody>
          <a:bodyPr/>
          <a:lstStyle/>
          <a:p>
            <a:r>
              <a:rPr lang="en-GB">
                <a:latin typeface="Rockwell" panose="02060603020205020403" pitchFamily="18" charset="0"/>
                <a:cs typeface="Calibri Light" panose="020F0302020204030204" pitchFamily="34" charset="0"/>
              </a:rPr>
              <a:t>September 2023 &amp; March 2024 Wave 13&amp;14 data</a:t>
            </a:r>
          </a:p>
        </p:txBody>
      </p:sp>
    </p:spTree>
    <p:extLst>
      <p:ext uri="{BB962C8B-B14F-4D97-AF65-F5344CB8AC3E}">
        <p14:creationId xmlns:p14="http://schemas.microsoft.com/office/powerpoint/2010/main" val="390945507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567">
          <a:extLst>
            <a:ext uri="{FF2B5EF4-FFF2-40B4-BE49-F238E27FC236}">
              <a16:creationId xmlns:a16="http://schemas.microsoft.com/office/drawing/2014/main" id="{DA491A54-B981-668B-B22A-45BE8E3F4BA2}"/>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FC5AA8DC-D9C9-1B8A-F329-B6C44923CF03}"/>
              </a:ext>
            </a:extLst>
          </p:cNvPr>
          <p:cNvSpPr txBox="1"/>
          <p:nvPr/>
        </p:nvSpPr>
        <p:spPr>
          <a:xfrm>
            <a:off x="0" y="88668"/>
            <a:ext cx="12192000" cy="61555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800" b="1" i="0" u="none" strike="noStrike" kern="0" cap="none" spc="0" normalizeH="0" baseline="0" noProof="0" dirty="0">
                <a:ln>
                  <a:noFill/>
                </a:ln>
                <a:solidFill>
                  <a:srgbClr val="008265"/>
                </a:solidFill>
                <a:effectLst/>
                <a:uLnTx/>
                <a:uFillTx/>
                <a:latin typeface="Rockwell" panose="02060603020205020403" pitchFamily="18" charset="0"/>
                <a:cs typeface="Calibri Light" panose="020F0302020204030204" pitchFamily="34" charset="0"/>
                <a:sym typeface="Arial"/>
              </a:rPr>
              <a:t>“Who did you buy your insurance with or arrange it through?”  Wave 13 &amp; 14 (Sept 2023 &amp; March 2024)</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600" b="0" i="0" u="none" strike="noStrike" kern="0" cap="none" spc="0" normalizeH="0" baseline="0" noProof="0" dirty="0">
                <a:ln>
                  <a:noFill/>
                </a:ln>
                <a:solidFill>
                  <a:srgbClr val="008265"/>
                </a:solidFill>
                <a:effectLst/>
                <a:uLnTx/>
                <a:uFillTx/>
                <a:latin typeface="Arial" panose="020B0604020202020204" pitchFamily="34" charset="0"/>
                <a:cs typeface="Arial" panose="020B0604020202020204" pitchFamily="34" charset="0"/>
                <a:sym typeface="Arial"/>
              </a:rPr>
              <a:t>Buying directly from a provider followed by via an insurance broker are the most popular methods for purchasing insurance for SMEs</a:t>
            </a:r>
            <a:endParaRPr kumimoji="0" lang="en-GB" sz="1400" b="0" i="0" u="none" strike="noStrike" kern="0" cap="none" spc="0" normalizeH="0" baseline="0" noProof="0" dirty="0">
              <a:ln>
                <a:noFill/>
              </a:ln>
              <a:solidFill>
                <a:srgbClr val="008265"/>
              </a:solidFill>
              <a:effectLst/>
              <a:uLnTx/>
              <a:uFillTx/>
              <a:latin typeface="Arial" panose="020B0604020202020204" pitchFamily="34" charset="0"/>
              <a:cs typeface="Arial" panose="020B0604020202020204" pitchFamily="34" charset="0"/>
              <a:sym typeface="Arial"/>
            </a:endParaRPr>
          </a:p>
        </p:txBody>
      </p:sp>
      <p:sp>
        <p:nvSpPr>
          <p:cNvPr id="7" name="TextBox 6">
            <a:extLst>
              <a:ext uri="{FF2B5EF4-FFF2-40B4-BE49-F238E27FC236}">
                <a16:creationId xmlns:a16="http://schemas.microsoft.com/office/drawing/2014/main" id="{07A87FB4-605F-850D-9533-8E6DB915D165}"/>
              </a:ext>
            </a:extLst>
          </p:cNvPr>
          <p:cNvSpPr txBox="1"/>
          <p:nvPr/>
        </p:nvSpPr>
        <p:spPr>
          <a:xfrm>
            <a:off x="323893" y="3584838"/>
            <a:ext cx="3016836"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400" b="1" i="0" u="none" strike="noStrike" kern="0" cap="none" spc="0" normalizeH="0" baseline="0" noProof="0" dirty="0">
                <a:ln>
                  <a:noFill/>
                </a:ln>
                <a:solidFill>
                  <a:srgbClr val="AB588C"/>
                </a:solidFill>
                <a:effectLst/>
                <a:uLnTx/>
                <a:uFillTx/>
                <a:latin typeface="Arial"/>
                <a:cs typeface="Calibri Light" panose="020F0302020204030204" pitchFamily="34" charset="0"/>
                <a:sym typeface="Arial"/>
              </a:rPr>
              <a:t>Wave 12&amp;13</a:t>
            </a:r>
            <a:endParaRPr kumimoji="0" lang="en-GB" sz="1000" b="0" i="0" u="none" strike="noStrike" kern="0" cap="none" spc="0" normalizeH="0" baseline="0" noProof="0" dirty="0">
              <a:ln>
                <a:noFill/>
              </a:ln>
              <a:solidFill>
                <a:srgbClr val="AB588C"/>
              </a:solidFill>
              <a:effectLst/>
              <a:uLnTx/>
              <a:uFillTx/>
              <a:latin typeface="Arial"/>
              <a:cs typeface="Arial"/>
              <a:sym typeface="Arial"/>
            </a:endParaRPr>
          </a:p>
        </p:txBody>
      </p:sp>
      <p:sp>
        <p:nvSpPr>
          <p:cNvPr id="2" name="Rectangle 1">
            <a:extLst>
              <a:ext uri="{FF2B5EF4-FFF2-40B4-BE49-F238E27FC236}">
                <a16:creationId xmlns:a16="http://schemas.microsoft.com/office/drawing/2014/main" id="{03DEABEA-74B5-E6D2-9137-36202A9648B3}"/>
              </a:ext>
            </a:extLst>
          </p:cNvPr>
          <p:cNvSpPr/>
          <p:nvPr/>
        </p:nvSpPr>
        <p:spPr>
          <a:xfrm>
            <a:off x="9850170" y="6183517"/>
            <a:ext cx="2091634" cy="5858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6" name="TextBox 5">
            <a:extLst>
              <a:ext uri="{FF2B5EF4-FFF2-40B4-BE49-F238E27FC236}">
                <a16:creationId xmlns:a16="http://schemas.microsoft.com/office/drawing/2014/main" id="{25C3B282-4958-8AA1-20A6-BB3799274C08}"/>
              </a:ext>
            </a:extLst>
          </p:cNvPr>
          <p:cNvSpPr txBox="1"/>
          <p:nvPr/>
        </p:nvSpPr>
        <p:spPr>
          <a:xfrm>
            <a:off x="5542068" y="3572646"/>
            <a:ext cx="4571999"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400" b="1" i="0" u="none" strike="noStrike" kern="0" cap="none" spc="0" normalizeH="0" baseline="0" noProof="0" dirty="0">
                <a:ln>
                  <a:noFill/>
                </a:ln>
                <a:solidFill>
                  <a:srgbClr val="AB588C"/>
                </a:solidFill>
                <a:effectLst/>
                <a:uLnTx/>
                <a:uFillTx/>
                <a:latin typeface="Arial"/>
                <a:cs typeface="Calibri Light" panose="020F0302020204030204" pitchFamily="34" charset="0"/>
                <a:sym typeface="Arial"/>
              </a:rPr>
              <a:t>Wave 12&amp;13, by number of employees</a:t>
            </a:r>
            <a:endParaRPr kumimoji="0" lang="en-GB" sz="1000" b="0" i="0" u="none" strike="noStrike" kern="0" cap="none" spc="0" normalizeH="0" baseline="0" noProof="0" dirty="0">
              <a:ln>
                <a:noFill/>
              </a:ln>
              <a:solidFill>
                <a:srgbClr val="AB588C"/>
              </a:solidFill>
              <a:effectLst/>
              <a:uLnTx/>
              <a:uFillTx/>
              <a:latin typeface="Arial"/>
              <a:cs typeface="Arial"/>
              <a:sym typeface="Arial"/>
            </a:endParaRPr>
          </a:p>
        </p:txBody>
      </p:sp>
      <p:graphicFrame>
        <p:nvGraphicFramePr>
          <p:cNvPr id="10" name="Chart 9">
            <a:extLst>
              <a:ext uri="{FF2B5EF4-FFF2-40B4-BE49-F238E27FC236}">
                <a16:creationId xmlns:a16="http://schemas.microsoft.com/office/drawing/2014/main" id="{B8BF697D-1E18-EBC0-B7DE-6476F550DE0E}"/>
              </a:ext>
            </a:extLst>
          </p:cNvPr>
          <p:cNvGraphicFramePr>
            <a:graphicFrameLocks/>
          </p:cNvGraphicFramePr>
          <p:nvPr>
            <p:extLst>
              <p:ext uri="{D42A27DB-BD31-4B8C-83A1-F6EECF244321}">
                <p14:modId xmlns:p14="http://schemas.microsoft.com/office/powerpoint/2010/main" val="3471733500"/>
              </p:ext>
            </p:extLst>
          </p:nvPr>
        </p:nvGraphicFramePr>
        <p:xfrm>
          <a:off x="250196" y="4249183"/>
          <a:ext cx="501015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12">
            <a:extLst>
              <a:ext uri="{FF2B5EF4-FFF2-40B4-BE49-F238E27FC236}">
                <a16:creationId xmlns:a16="http://schemas.microsoft.com/office/drawing/2014/main" id="{2FB06757-EA2C-E516-DA03-F3D5C8BE5A31}"/>
              </a:ext>
            </a:extLst>
          </p:cNvPr>
          <p:cNvGraphicFramePr>
            <a:graphicFrameLocks/>
          </p:cNvGraphicFramePr>
          <p:nvPr>
            <p:extLst>
              <p:ext uri="{D42A27DB-BD31-4B8C-83A1-F6EECF244321}">
                <p14:modId xmlns:p14="http://schemas.microsoft.com/office/powerpoint/2010/main" val="3929604363"/>
              </p:ext>
            </p:extLst>
          </p:nvPr>
        </p:nvGraphicFramePr>
        <p:xfrm>
          <a:off x="563880" y="823350"/>
          <a:ext cx="4572000"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hart 13">
            <a:extLst>
              <a:ext uri="{FF2B5EF4-FFF2-40B4-BE49-F238E27FC236}">
                <a16:creationId xmlns:a16="http://schemas.microsoft.com/office/drawing/2014/main" id="{4E7A6D9F-EFA6-4E1A-AFB2-0F13FA301E3F}"/>
              </a:ext>
            </a:extLst>
          </p:cNvPr>
          <p:cNvGraphicFramePr>
            <a:graphicFrameLocks/>
          </p:cNvGraphicFramePr>
          <p:nvPr>
            <p:extLst>
              <p:ext uri="{D42A27DB-BD31-4B8C-83A1-F6EECF244321}">
                <p14:modId xmlns:p14="http://schemas.microsoft.com/office/powerpoint/2010/main" val="1626342533"/>
              </p:ext>
            </p:extLst>
          </p:nvPr>
        </p:nvGraphicFramePr>
        <p:xfrm>
          <a:off x="5542069" y="3834003"/>
          <a:ext cx="6267450" cy="302399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5" name="Chart 14">
            <a:extLst>
              <a:ext uri="{FF2B5EF4-FFF2-40B4-BE49-F238E27FC236}">
                <a16:creationId xmlns:a16="http://schemas.microsoft.com/office/drawing/2014/main" id="{664122BC-9110-1F49-3E66-90F98A4A333D}"/>
              </a:ext>
            </a:extLst>
          </p:cNvPr>
          <p:cNvGraphicFramePr>
            <a:graphicFrameLocks/>
          </p:cNvGraphicFramePr>
          <p:nvPr>
            <p:extLst>
              <p:ext uri="{D42A27DB-BD31-4B8C-83A1-F6EECF244321}">
                <p14:modId xmlns:p14="http://schemas.microsoft.com/office/powerpoint/2010/main" val="2921967624"/>
              </p:ext>
            </p:extLst>
          </p:nvPr>
        </p:nvGraphicFramePr>
        <p:xfrm>
          <a:off x="5542068" y="823350"/>
          <a:ext cx="6509724" cy="274320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64321624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3" name="TextBox 2"/>
          <p:cNvSpPr txBox="1"/>
          <p:nvPr/>
        </p:nvSpPr>
        <p:spPr>
          <a:xfrm>
            <a:off x="312311" y="-33277"/>
            <a:ext cx="11227990" cy="8925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000" b="1" i="0" u="none" strike="noStrike" kern="0" cap="none" spc="0" normalizeH="0" baseline="0" noProof="0" dirty="0">
                <a:ln>
                  <a:noFill/>
                </a:ln>
                <a:solidFill>
                  <a:srgbClr val="008265"/>
                </a:solidFill>
                <a:effectLst/>
                <a:uLnTx/>
                <a:uFillTx/>
                <a:latin typeface="Rockwell" panose="02060603020205020403" pitchFamily="18" charset="0"/>
                <a:cs typeface="Calibri Light" panose="020F0302020204030204" pitchFamily="34" charset="0"/>
                <a:sym typeface="Arial"/>
              </a:rPr>
              <a:t>Theme scores for SME – Policy Provider</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600" b="0" i="0" u="none" strike="noStrike" kern="0" cap="none" spc="0" normalizeH="0" baseline="0" noProof="0" dirty="0">
                <a:ln>
                  <a:noFill/>
                </a:ln>
                <a:solidFill>
                  <a:srgbClr val="008265"/>
                </a:solidFill>
                <a:effectLst/>
                <a:uLnTx/>
                <a:uFillTx/>
                <a:latin typeface="Arial" panose="020B0604020202020204" pitchFamily="34" charset="0"/>
                <a:cs typeface="Arial" panose="020B0604020202020204" pitchFamily="34" charset="0"/>
                <a:sym typeface="Arial"/>
              </a:rPr>
              <a:t>Overall, the opportunity to improve trust is greatest amongst SMEs who purchase their insurance from price comparison sites, which accounts for 1 in 4 SMEs, most likely to employ only 1-5 people</a:t>
            </a:r>
          </a:p>
        </p:txBody>
      </p:sp>
      <p:graphicFrame>
        <p:nvGraphicFramePr>
          <p:cNvPr id="4" name="Table 3"/>
          <p:cNvGraphicFramePr>
            <a:graphicFrameLocks noGrp="1"/>
          </p:cNvGraphicFramePr>
          <p:nvPr>
            <p:extLst>
              <p:ext uri="{D42A27DB-BD31-4B8C-83A1-F6EECF244321}">
                <p14:modId xmlns:p14="http://schemas.microsoft.com/office/powerpoint/2010/main" val="2023156137"/>
              </p:ext>
            </p:extLst>
          </p:nvPr>
        </p:nvGraphicFramePr>
        <p:xfrm>
          <a:off x="112000" y="1180495"/>
          <a:ext cx="3533125" cy="2626849"/>
        </p:xfrm>
        <a:graphic>
          <a:graphicData uri="http://schemas.openxmlformats.org/drawingml/2006/table">
            <a:tbl>
              <a:tblPr firstRow="1" bandRow="1">
                <a:tableStyleId>{6E62EB93-AAC6-4EBA-99E5-D1D4B1179FDE}</a:tableStyleId>
              </a:tblPr>
              <a:tblGrid>
                <a:gridCol w="289210">
                  <a:extLst>
                    <a:ext uri="{9D8B030D-6E8A-4147-A177-3AD203B41FA5}">
                      <a16:colId xmlns:a16="http://schemas.microsoft.com/office/drawing/2014/main" val="20000"/>
                    </a:ext>
                  </a:extLst>
                </a:gridCol>
                <a:gridCol w="822960">
                  <a:extLst>
                    <a:ext uri="{9D8B030D-6E8A-4147-A177-3AD203B41FA5}">
                      <a16:colId xmlns:a16="http://schemas.microsoft.com/office/drawing/2014/main" val="20001"/>
                    </a:ext>
                  </a:extLst>
                </a:gridCol>
                <a:gridCol w="740664">
                  <a:extLst>
                    <a:ext uri="{9D8B030D-6E8A-4147-A177-3AD203B41FA5}">
                      <a16:colId xmlns:a16="http://schemas.microsoft.com/office/drawing/2014/main" val="20002"/>
                    </a:ext>
                  </a:extLst>
                </a:gridCol>
                <a:gridCol w="894119">
                  <a:extLst>
                    <a:ext uri="{9D8B030D-6E8A-4147-A177-3AD203B41FA5}">
                      <a16:colId xmlns:a16="http://schemas.microsoft.com/office/drawing/2014/main" val="20003"/>
                    </a:ext>
                  </a:extLst>
                </a:gridCol>
                <a:gridCol w="786172">
                  <a:extLst>
                    <a:ext uri="{9D8B030D-6E8A-4147-A177-3AD203B41FA5}">
                      <a16:colId xmlns:a16="http://schemas.microsoft.com/office/drawing/2014/main" val="20004"/>
                    </a:ext>
                  </a:extLst>
                </a:gridCol>
              </a:tblGrid>
              <a:tr h="299029">
                <a:tc>
                  <a:txBody>
                    <a:bodyPr/>
                    <a:lstStyle/>
                    <a:p>
                      <a:pPr algn="ctr"/>
                      <a:endParaRPr lang="en-GB" sz="1000">
                        <a:latin typeface="Arial" panose="020B0604020202020204" pitchFamily="34" charset="0"/>
                        <a:cs typeface="Arial" panose="020B0604020202020204" pitchFamily="34" charset="0"/>
                      </a:endParaRPr>
                    </a:p>
                  </a:txBody>
                  <a:tcPr anchor="ct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000" b="1" i="0" u="none" strike="noStrike" cap="none">
                          <a:solidFill>
                            <a:schemeClr val="bg1"/>
                          </a:solidFill>
                          <a:effectLst/>
                          <a:latin typeface="Arial" panose="020B0604020202020204" pitchFamily="34" charset="0"/>
                          <a:ea typeface="Arial"/>
                          <a:cs typeface="Arial" panose="020B0604020202020204" pitchFamily="34" charset="0"/>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000" b="1" i="0" u="none" strike="noStrike">
                          <a:solidFill>
                            <a:schemeClr val="bg1"/>
                          </a:solidFill>
                          <a:effectLst/>
                          <a:latin typeface="Arial" panose="020B0604020202020204" pitchFamily="34" charset="0"/>
                          <a:cs typeface="Arial" panose="020B0604020202020204" pitchFamily="34" charset="0"/>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000" b="1" i="0" u="none" strike="noStrike">
                          <a:solidFill>
                            <a:schemeClr val="bg1"/>
                          </a:solidFill>
                          <a:effectLst/>
                          <a:latin typeface="Arial" panose="020B0604020202020204" pitchFamily="34" charset="0"/>
                          <a:cs typeface="Arial" panose="020B0604020202020204" pitchFamily="34" charset="0"/>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000" b="1" i="0" u="none" strike="noStrike">
                          <a:solidFill>
                            <a:schemeClr val="bg1"/>
                          </a:solidFill>
                          <a:effectLst/>
                          <a:latin typeface="Arial" panose="020B0604020202020204" pitchFamily="34" charset="0"/>
                          <a:cs typeface="Arial" panose="020B0604020202020204" pitchFamily="34" charset="0"/>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191633">
                <a:tc>
                  <a:txBody>
                    <a:bodyPr/>
                    <a:lstStyle/>
                    <a:p>
                      <a:pPr algn="ctr" fontAlgn="b"/>
                      <a:r>
                        <a:rPr lang="en-GB" sz="1000" b="0" i="0" u="none" strike="noStrike">
                          <a:solidFill>
                            <a:srgbClr val="000000"/>
                          </a:solidFill>
                          <a:effectLst/>
                          <a:latin typeface="Arial" panose="020B0604020202020204" pitchFamily="34" charset="0"/>
                          <a:cs typeface="Arial" panose="020B0604020202020204" pitchFamily="34" charset="0"/>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cs typeface="Arial" panose="020B0604020202020204" pitchFamily="34" charset="0"/>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6.51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5.12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7.90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302080">
                <a:tc>
                  <a:txBody>
                    <a:bodyPr/>
                    <a:lstStyle/>
                    <a:p>
                      <a:pPr algn="ctr" fontAlgn="b"/>
                      <a:r>
                        <a:rPr lang="en-GB" sz="1000" b="0" i="0" u="none" strike="noStrike">
                          <a:solidFill>
                            <a:srgbClr val="000000"/>
                          </a:solidFill>
                          <a:effectLst/>
                          <a:latin typeface="Arial" panose="020B0604020202020204" pitchFamily="34" charset="0"/>
                          <a:cs typeface="Arial" panose="020B0604020202020204" pitchFamily="34" charset="0"/>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cs typeface="Arial" panose="020B0604020202020204" pitchFamily="34" charset="0"/>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7.24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00" b="0" i="0" u="none" strike="noStrike" dirty="0">
                          <a:solidFill>
                            <a:srgbClr val="000000"/>
                          </a:solidFill>
                          <a:effectLst/>
                          <a:latin typeface="Arial" panose="020B0604020202020204" pitchFamily="34" charset="0"/>
                          <a:cs typeface="Arial" panose="020B0604020202020204" pitchFamily="34" charset="0"/>
                        </a:rPr>
                        <a:t>6.73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7.75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302080">
                <a:tc>
                  <a:txBody>
                    <a:bodyPr/>
                    <a:lstStyle/>
                    <a:p>
                      <a:pPr algn="ctr" fontAlgn="b"/>
                      <a:r>
                        <a:rPr lang="en-GB" sz="1000" b="0" i="0" u="none" strike="noStrike">
                          <a:solidFill>
                            <a:srgbClr val="000000"/>
                          </a:solidFill>
                          <a:effectLst/>
                          <a:latin typeface="Arial" panose="020B0604020202020204" pitchFamily="34" charset="0"/>
                          <a:cs typeface="Arial" panose="020B0604020202020204" pitchFamily="34" charset="0"/>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cs typeface="Arial" panose="020B0604020202020204" pitchFamily="34" charset="0"/>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6.84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6.16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7.53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292511">
                <a:tc>
                  <a:txBody>
                    <a:bodyPr/>
                    <a:lstStyle/>
                    <a:p>
                      <a:pPr algn="ctr" fontAlgn="b"/>
                      <a:r>
                        <a:rPr lang="en-GB" sz="1000" b="0" i="0" u="none" strike="noStrike">
                          <a:solidFill>
                            <a:srgbClr val="000000"/>
                          </a:solidFill>
                          <a:effectLst/>
                          <a:latin typeface="Arial" panose="020B0604020202020204" pitchFamily="34" charset="0"/>
                          <a:cs typeface="Arial" panose="020B0604020202020204" pitchFamily="34" charset="0"/>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cs typeface="Arial" panose="020B0604020202020204" pitchFamily="34" charset="0"/>
                        </a:rPr>
                        <a:t>Protection</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7.14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6.85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7.42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200973">
                <a:tc>
                  <a:txBody>
                    <a:bodyPr/>
                    <a:lstStyle/>
                    <a:p>
                      <a:pPr algn="ctr" fontAlgn="b"/>
                      <a:r>
                        <a:rPr lang="en-GB" sz="1000" b="0" i="0" u="none" strike="noStrike">
                          <a:solidFill>
                            <a:srgbClr val="000000"/>
                          </a:solidFill>
                          <a:effectLst/>
                          <a:latin typeface="Arial" panose="020B0604020202020204" pitchFamily="34" charset="0"/>
                          <a:cs typeface="Arial" panose="020B0604020202020204" pitchFamily="34" charset="0"/>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cs typeface="Arial" panose="020B0604020202020204" pitchFamily="34" charset="0"/>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7.10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6.94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7.26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194123">
                <a:tc>
                  <a:txBody>
                    <a:bodyPr/>
                    <a:lstStyle/>
                    <a:p>
                      <a:pPr algn="ctr" fontAlgn="b"/>
                      <a:r>
                        <a:rPr lang="en-GB" sz="1000" b="0" i="0" u="none" strike="noStrike">
                          <a:solidFill>
                            <a:srgbClr val="000000"/>
                          </a:solidFill>
                          <a:effectLst/>
                          <a:latin typeface="Arial" panose="020B0604020202020204" pitchFamily="34" charset="0"/>
                          <a:cs typeface="Arial" panose="020B0604020202020204" pitchFamily="34" charset="0"/>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cs typeface="Arial" panose="020B0604020202020204" pitchFamily="34" charset="0"/>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6.88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6.70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7.06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302080">
                <a:tc>
                  <a:txBody>
                    <a:bodyPr/>
                    <a:lstStyle/>
                    <a:p>
                      <a:pPr algn="ctr" fontAlgn="b"/>
                      <a:r>
                        <a:rPr lang="en-GB" sz="1000" b="0" i="0" u="none" strike="noStrike">
                          <a:solidFill>
                            <a:srgbClr val="000000"/>
                          </a:solidFill>
                          <a:effectLst/>
                          <a:latin typeface="Arial" panose="020B0604020202020204" pitchFamily="34" charset="0"/>
                          <a:cs typeface="Arial" panose="020B0604020202020204" pitchFamily="34" charset="0"/>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cs typeface="Arial" panose="020B0604020202020204" pitchFamily="34" charset="0"/>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6.31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6.17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6.46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292511">
                <a:tc>
                  <a:txBody>
                    <a:bodyPr/>
                    <a:lstStyle/>
                    <a:p>
                      <a:pPr algn="ctr" fontAlgn="b"/>
                      <a:r>
                        <a:rPr lang="en-GB" sz="1000" b="0" i="0" u="none" strike="noStrike">
                          <a:solidFill>
                            <a:srgbClr val="000000"/>
                          </a:solidFill>
                          <a:effectLst/>
                          <a:latin typeface="Arial" panose="020B0604020202020204" pitchFamily="34" charset="0"/>
                          <a:cs typeface="Arial" panose="020B0604020202020204" pitchFamily="34" charset="0"/>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cs typeface="Arial" panose="020B0604020202020204" pitchFamily="34" charset="0"/>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5.75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5.06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6.44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200973">
                <a:tc>
                  <a:txBody>
                    <a:bodyPr/>
                    <a:lstStyle/>
                    <a:p>
                      <a:pPr algn="ctr" fontAlgn="b"/>
                      <a:r>
                        <a:rPr lang="en-GB" sz="1000" b="0" i="0" u="none" strike="noStrike">
                          <a:solidFill>
                            <a:srgbClr val="000000"/>
                          </a:solidFill>
                          <a:effectLst/>
                          <a:latin typeface="Arial" panose="020B0604020202020204" pitchFamily="34" charset="0"/>
                          <a:cs typeface="Arial" panose="020B0604020202020204" pitchFamily="34" charset="0"/>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cs typeface="Arial" panose="020B0604020202020204" pitchFamily="34" charset="0"/>
                        </a:rPr>
                        <a:t>Relationship</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5.39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4.75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00" b="0" i="0" u="none" strike="noStrike" dirty="0">
                          <a:solidFill>
                            <a:srgbClr val="000000"/>
                          </a:solidFill>
                          <a:effectLst/>
                          <a:latin typeface="Arial" panose="020B0604020202020204" pitchFamily="34" charset="0"/>
                          <a:cs typeface="Arial" panose="020B0604020202020204" pitchFamily="34" charset="0"/>
                        </a:rPr>
                        <a:t>6.03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bl>
          </a:graphicData>
        </a:graphic>
      </p:graphicFrame>
      <p:sp>
        <p:nvSpPr>
          <p:cNvPr id="2" name="TextBox 1"/>
          <p:cNvSpPr txBox="1"/>
          <p:nvPr/>
        </p:nvSpPr>
        <p:spPr>
          <a:xfrm>
            <a:off x="347472" y="903646"/>
            <a:ext cx="2935793"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400" b="1" i="0" u="none" strike="noStrike" kern="0" cap="none" spc="0" normalizeH="0" baseline="0" noProof="0" dirty="0">
                <a:ln>
                  <a:noFill/>
                </a:ln>
                <a:solidFill>
                  <a:srgbClr val="008265"/>
                </a:solidFill>
                <a:effectLst/>
                <a:uLnTx/>
                <a:uFillTx/>
                <a:latin typeface="Arial"/>
                <a:cs typeface="Arial"/>
                <a:sym typeface="Arial"/>
              </a:rPr>
              <a:t>Purchased direct from provider</a:t>
            </a:r>
          </a:p>
        </p:txBody>
      </p:sp>
      <p:sp>
        <p:nvSpPr>
          <p:cNvPr id="8" name="TextBox 7"/>
          <p:cNvSpPr txBox="1"/>
          <p:nvPr/>
        </p:nvSpPr>
        <p:spPr>
          <a:xfrm>
            <a:off x="8326361" y="903646"/>
            <a:ext cx="352398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400" b="1" i="0" u="none" strike="noStrike" kern="0" cap="none" spc="0" normalizeH="0" baseline="0" noProof="0" dirty="0">
                <a:ln>
                  <a:noFill/>
                </a:ln>
                <a:solidFill>
                  <a:srgbClr val="008265"/>
                </a:solidFill>
                <a:effectLst/>
                <a:uLnTx/>
                <a:uFillTx/>
                <a:latin typeface="Arial"/>
                <a:cs typeface="Arial"/>
                <a:sym typeface="Arial"/>
              </a:rPr>
              <a:t>Purchased through insurance broker</a:t>
            </a:r>
          </a:p>
        </p:txBody>
      </p:sp>
      <p:sp>
        <p:nvSpPr>
          <p:cNvPr id="14" name="TextBox 13"/>
          <p:cNvSpPr txBox="1"/>
          <p:nvPr/>
        </p:nvSpPr>
        <p:spPr>
          <a:xfrm>
            <a:off x="4223752" y="903646"/>
            <a:ext cx="353312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400" b="1" i="0" u="none" strike="noStrike" kern="0" cap="none" spc="0" normalizeH="0" baseline="0" noProof="0" dirty="0">
                <a:ln>
                  <a:noFill/>
                </a:ln>
                <a:solidFill>
                  <a:srgbClr val="008265"/>
                </a:solidFill>
                <a:effectLst/>
                <a:uLnTx/>
                <a:uFillTx/>
                <a:latin typeface="Arial"/>
                <a:cs typeface="Arial"/>
                <a:sym typeface="Arial"/>
              </a:rPr>
              <a:t>Purchased from price comparison site</a:t>
            </a:r>
          </a:p>
        </p:txBody>
      </p:sp>
      <p:sp>
        <p:nvSpPr>
          <p:cNvPr id="10" name="Google Shape;281;p26">
            <a:extLst>
              <a:ext uri="{FF2B5EF4-FFF2-40B4-BE49-F238E27FC236}">
                <a16:creationId xmlns:a16="http://schemas.microsoft.com/office/drawing/2014/main" id="{6BA30E1E-56C4-493B-8992-B93B1A6F3097}"/>
              </a:ext>
            </a:extLst>
          </p:cNvPr>
          <p:cNvSpPr txBox="1"/>
          <p:nvPr/>
        </p:nvSpPr>
        <p:spPr>
          <a:xfrm>
            <a:off x="0" y="6527166"/>
            <a:ext cx="10126232" cy="330834"/>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800" b="0" i="0" u="none" strike="noStrike" kern="0" cap="none" spc="0" normalizeH="0" baseline="0" noProof="0" dirty="0">
                <a:ln>
                  <a:noFill/>
                </a:ln>
                <a:solidFill>
                  <a:srgbClr val="000000"/>
                </a:solidFill>
                <a:effectLst/>
                <a:uLnTx/>
                <a:uFillTx/>
                <a:latin typeface="Arial" panose="020B0604020202020204" pitchFamily="34" charset="0"/>
                <a:ea typeface="Corbel"/>
                <a:cs typeface="Arial" panose="020B0604020202020204" pitchFamily="34" charset="0"/>
                <a:sym typeface="Corbel"/>
              </a:rPr>
              <a:t>Base: Sept 2023 &amp; March 2024 data. </a:t>
            </a:r>
            <a:r>
              <a:rPr lang="en-GB" sz="800" dirty="0">
                <a:latin typeface="Arial" panose="020B0604020202020204" pitchFamily="34" charset="0"/>
                <a:ea typeface="Corbel"/>
                <a:cs typeface="Arial" panose="020B0604020202020204" pitchFamily="34" charset="0"/>
                <a:sym typeface="Corbel"/>
              </a:rPr>
              <a:t>All SMEs that hold at least one (motor, employers’ liability, buildings and/or contents, business interruption) insurance policy </a:t>
            </a:r>
            <a:r>
              <a:rPr kumimoji="0" lang="en-GB" sz="800" b="0" i="0" u="none" strike="noStrike" kern="0" cap="none" spc="0" normalizeH="0" baseline="0" noProof="0" dirty="0">
                <a:ln>
                  <a:noFill/>
                </a:ln>
                <a:solidFill>
                  <a:srgbClr val="000000"/>
                </a:solidFill>
                <a:effectLst/>
                <a:uLnTx/>
                <a:uFillTx/>
                <a:latin typeface="Arial" panose="020B0604020202020204" pitchFamily="34" charset="0"/>
                <a:ea typeface="Corbel"/>
                <a:cs typeface="Arial" panose="020B0604020202020204" pitchFamily="34" charset="0"/>
                <a:sym typeface="Corbel"/>
              </a:rPr>
              <a:t>/ who have claimed on at least one insurance policy in the last 12 months: Direct from provider n=465/78, Price comparison site n=354/45, Insurance Broker n= 372/</a:t>
            </a:r>
            <a:r>
              <a:rPr lang="en-GB" sz="800" dirty="0">
                <a:latin typeface="Arial" panose="020B0604020202020204" pitchFamily="34" charset="0"/>
                <a:ea typeface="Corbel"/>
                <a:cs typeface="Arial" panose="020B0604020202020204" pitchFamily="34" charset="0"/>
                <a:sym typeface="Corbel"/>
              </a:rPr>
              <a:t>96</a:t>
            </a:r>
            <a:r>
              <a:rPr kumimoji="0" lang="en-GB" sz="800" b="0" i="0" u="none" strike="noStrike" kern="0" cap="none" spc="0" normalizeH="0" baseline="0" noProof="0" dirty="0">
                <a:ln>
                  <a:noFill/>
                </a:ln>
                <a:solidFill>
                  <a:srgbClr val="000000"/>
                </a:solidFill>
                <a:effectLst/>
                <a:uLnTx/>
                <a:uFillTx/>
                <a:latin typeface="Arial" panose="020B0604020202020204" pitchFamily="34" charset="0"/>
                <a:ea typeface="Corbel"/>
                <a:cs typeface="Arial" panose="020B0604020202020204" pitchFamily="34" charset="0"/>
                <a:sym typeface="Corbel"/>
              </a:rPr>
              <a:t>, Bank or Building Society n= 130/53, Other n= 144/75  </a:t>
            </a:r>
            <a:endParaRPr kumimoji="0" lang="en-GB" sz="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endParaRPr>
          </a:p>
        </p:txBody>
      </p:sp>
      <p:graphicFrame>
        <p:nvGraphicFramePr>
          <p:cNvPr id="5" name="Table 4">
            <a:extLst>
              <a:ext uri="{FF2B5EF4-FFF2-40B4-BE49-F238E27FC236}">
                <a16:creationId xmlns:a16="http://schemas.microsoft.com/office/drawing/2014/main" id="{207053F2-B517-01B1-1916-9E54BDC90EC9}"/>
              </a:ext>
            </a:extLst>
          </p:cNvPr>
          <p:cNvGraphicFramePr>
            <a:graphicFrameLocks noGrp="1"/>
          </p:cNvGraphicFramePr>
          <p:nvPr>
            <p:extLst>
              <p:ext uri="{D42A27DB-BD31-4B8C-83A1-F6EECF244321}">
                <p14:modId xmlns:p14="http://schemas.microsoft.com/office/powerpoint/2010/main" val="1828312394"/>
              </p:ext>
            </p:extLst>
          </p:nvPr>
        </p:nvGraphicFramePr>
        <p:xfrm>
          <a:off x="4159744" y="1177449"/>
          <a:ext cx="3533125" cy="2605035"/>
        </p:xfrm>
        <a:graphic>
          <a:graphicData uri="http://schemas.openxmlformats.org/drawingml/2006/table">
            <a:tbl>
              <a:tblPr firstRow="1" bandRow="1">
                <a:tableStyleId>{6E62EB93-AAC6-4EBA-99E5-D1D4B1179FDE}</a:tableStyleId>
              </a:tblPr>
              <a:tblGrid>
                <a:gridCol w="289210">
                  <a:extLst>
                    <a:ext uri="{9D8B030D-6E8A-4147-A177-3AD203B41FA5}">
                      <a16:colId xmlns:a16="http://schemas.microsoft.com/office/drawing/2014/main" val="20000"/>
                    </a:ext>
                  </a:extLst>
                </a:gridCol>
                <a:gridCol w="900286">
                  <a:extLst>
                    <a:ext uri="{9D8B030D-6E8A-4147-A177-3AD203B41FA5}">
                      <a16:colId xmlns:a16="http://schemas.microsoft.com/office/drawing/2014/main" val="20001"/>
                    </a:ext>
                  </a:extLst>
                </a:gridCol>
                <a:gridCol w="722376">
                  <a:extLst>
                    <a:ext uri="{9D8B030D-6E8A-4147-A177-3AD203B41FA5}">
                      <a16:colId xmlns:a16="http://schemas.microsoft.com/office/drawing/2014/main" val="20002"/>
                    </a:ext>
                  </a:extLst>
                </a:gridCol>
                <a:gridCol w="835081">
                  <a:extLst>
                    <a:ext uri="{9D8B030D-6E8A-4147-A177-3AD203B41FA5}">
                      <a16:colId xmlns:a16="http://schemas.microsoft.com/office/drawing/2014/main" val="20003"/>
                    </a:ext>
                  </a:extLst>
                </a:gridCol>
                <a:gridCol w="786172">
                  <a:extLst>
                    <a:ext uri="{9D8B030D-6E8A-4147-A177-3AD203B41FA5}">
                      <a16:colId xmlns:a16="http://schemas.microsoft.com/office/drawing/2014/main" val="20004"/>
                    </a:ext>
                  </a:extLst>
                </a:gridCol>
              </a:tblGrid>
              <a:tr h="299029">
                <a:tc>
                  <a:txBody>
                    <a:bodyPr/>
                    <a:lstStyle/>
                    <a:p>
                      <a:pPr algn="ctr"/>
                      <a:endParaRPr lang="en-GB" sz="1100">
                        <a:latin typeface="Arial" panose="020B0604020202020204" pitchFamily="34" charset="0"/>
                        <a:cs typeface="Arial" panose="020B0604020202020204" pitchFamily="34" charset="0"/>
                      </a:endParaRPr>
                    </a:p>
                  </a:txBody>
                  <a:tcPr anchor="ct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000" b="1" i="0" u="none" strike="noStrike" cap="none" dirty="0">
                          <a:solidFill>
                            <a:schemeClr val="bg1"/>
                          </a:solidFill>
                          <a:effectLst/>
                          <a:latin typeface="Arial" panose="020B0604020202020204" pitchFamily="34" charset="0"/>
                          <a:ea typeface="Arial"/>
                          <a:cs typeface="Arial" panose="020B0604020202020204" pitchFamily="34" charset="0"/>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000" b="1" i="0" u="none" strike="noStrike">
                          <a:solidFill>
                            <a:schemeClr val="bg1"/>
                          </a:solidFill>
                          <a:effectLst/>
                          <a:latin typeface="Arial" panose="020B0604020202020204" pitchFamily="34" charset="0"/>
                          <a:cs typeface="Arial" panose="020B0604020202020204" pitchFamily="34" charset="0"/>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000" b="1" i="0" u="none" strike="noStrike">
                          <a:solidFill>
                            <a:schemeClr val="bg1"/>
                          </a:solidFill>
                          <a:effectLst/>
                          <a:latin typeface="Arial" panose="020B0604020202020204" pitchFamily="34" charset="0"/>
                          <a:cs typeface="Arial" panose="020B0604020202020204" pitchFamily="34" charset="0"/>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000" b="1" i="0" u="none" strike="noStrike">
                          <a:solidFill>
                            <a:schemeClr val="bg1"/>
                          </a:solidFill>
                          <a:effectLst/>
                          <a:latin typeface="Arial" panose="020B0604020202020204" pitchFamily="34" charset="0"/>
                          <a:cs typeface="Arial" panose="020B0604020202020204" pitchFamily="34" charset="0"/>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302080">
                <a:tc>
                  <a:txBody>
                    <a:bodyPr/>
                    <a:lstStyle/>
                    <a:p>
                      <a:pPr algn="ctr" fontAlgn="b"/>
                      <a:r>
                        <a:rPr lang="en-GB" sz="1000" b="0" i="0" u="none" strike="noStrike">
                          <a:solidFill>
                            <a:srgbClr val="000000"/>
                          </a:solidFill>
                          <a:effectLst/>
                          <a:latin typeface="Arial" panose="020B0604020202020204" pitchFamily="34" charset="0"/>
                          <a:cs typeface="Arial" panose="020B0604020202020204" pitchFamily="34" charset="0"/>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cs typeface="Arial" panose="020B0604020202020204" pitchFamily="34" charset="0"/>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6.74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4.89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8.60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292511">
                <a:tc>
                  <a:txBody>
                    <a:bodyPr/>
                    <a:lstStyle/>
                    <a:p>
                      <a:pPr algn="ctr" fontAlgn="b"/>
                      <a:r>
                        <a:rPr lang="en-GB" sz="1000" b="0" i="0" u="none" strike="noStrike">
                          <a:solidFill>
                            <a:srgbClr val="000000"/>
                          </a:solidFill>
                          <a:effectLst/>
                          <a:latin typeface="Arial" panose="020B0604020202020204" pitchFamily="34" charset="0"/>
                          <a:cs typeface="Arial" panose="020B0604020202020204" pitchFamily="34" charset="0"/>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cs typeface="Arial" panose="020B0604020202020204" pitchFamily="34" charset="0"/>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6.74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5.30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8.17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191633">
                <a:tc>
                  <a:txBody>
                    <a:bodyPr/>
                    <a:lstStyle/>
                    <a:p>
                      <a:pPr algn="ctr" fontAlgn="b"/>
                      <a:r>
                        <a:rPr lang="en-GB" sz="1000" b="0" i="0" u="none" strike="noStrike">
                          <a:solidFill>
                            <a:srgbClr val="000000"/>
                          </a:solidFill>
                          <a:effectLst/>
                          <a:latin typeface="Arial" panose="020B0604020202020204" pitchFamily="34" charset="0"/>
                          <a:cs typeface="Arial" panose="020B0604020202020204" pitchFamily="34" charset="0"/>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cs typeface="Arial" panose="020B0604020202020204" pitchFamily="34" charset="0"/>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7.17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6.74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7.59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302080">
                <a:tc>
                  <a:txBody>
                    <a:bodyPr/>
                    <a:lstStyle/>
                    <a:p>
                      <a:pPr algn="ctr" fontAlgn="b"/>
                      <a:r>
                        <a:rPr lang="en-GB" sz="1000" b="0" i="0" u="none" strike="noStrike">
                          <a:solidFill>
                            <a:srgbClr val="000000"/>
                          </a:solidFill>
                          <a:effectLst/>
                          <a:latin typeface="Arial" panose="020B0604020202020204" pitchFamily="34" charset="0"/>
                          <a:cs typeface="Arial" panose="020B0604020202020204" pitchFamily="34" charset="0"/>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cs typeface="Arial" panose="020B0604020202020204" pitchFamily="34" charset="0"/>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00" b="0" i="0" u="none" strike="noStrike" dirty="0">
                          <a:solidFill>
                            <a:srgbClr val="000000"/>
                          </a:solidFill>
                          <a:effectLst/>
                          <a:latin typeface="Arial" panose="020B0604020202020204" pitchFamily="34" charset="0"/>
                          <a:cs typeface="Arial" panose="020B0604020202020204" pitchFamily="34" charset="0"/>
                        </a:rPr>
                        <a:t>5.91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00" b="0" i="0" u="none" strike="noStrike" dirty="0">
                          <a:solidFill>
                            <a:srgbClr val="000000"/>
                          </a:solidFill>
                          <a:effectLst/>
                          <a:latin typeface="Arial" panose="020B0604020202020204" pitchFamily="34" charset="0"/>
                          <a:cs typeface="Arial" panose="020B0604020202020204" pitchFamily="34" charset="0"/>
                        </a:rPr>
                        <a:t>4.25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7.56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292511">
                <a:tc>
                  <a:txBody>
                    <a:bodyPr/>
                    <a:lstStyle/>
                    <a:p>
                      <a:pPr algn="ctr" fontAlgn="b"/>
                      <a:r>
                        <a:rPr lang="en-GB" sz="1000" b="0" i="0" u="none" strike="noStrike">
                          <a:solidFill>
                            <a:srgbClr val="000000"/>
                          </a:solidFill>
                          <a:effectLst/>
                          <a:latin typeface="Arial" panose="020B0604020202020204" pitchFamily="34" charset="0"/>
                          <a:cs typeface="Arial" panose="020B0604020202020204" pitchFamily="34" charset="0"/>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cs typeface="Arial" panose="020B0604020202020204" pitchFamily="34" charset="0"/>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7.34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00" b="0" i="0" u="none" strike="noStrike" dirty="0">
                          <a:solidFill>
                            <a:srgbClr val="000000"/>
                          </a:solidFill>
                          <a:effectLst/>
                          <a:latin typeface="Arial" panose="020B0604020202020204" pitchFamily="34" charset="0"/>
                          <a:cs typeface="Arial" panose="020B0604020202020204" pitchFamily="34" charset="0"/>
                        </a:rPr>
                        <a:t>7.38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7.31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292511">
                <a:tc>
                  <a:txBody>
                    <a:bodyPr/>
                    <a:lstStyle/>
                    <a:p>
                      <a:pPr algn="ctr" fontAlgn="b"/>
                      <a:r>
                        <a:rPr lang="en-GB" sz="1000" b="0" i="0" u="none" strike="noStrike">
                          <a:solidFill>
                            <a:srgbClr val="000000"/>
                          </a:solidFill>
                          <a:effectLst/>
                          <a:latin typeface="Arial" panose="020B0604020202020204" pitchFamily="34" charset="0"/>
                          <a:cs typeface="Arial" panose="020B0604020202020204" pitchFamily="34" charset="0"/>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cs typeface="Arial" panose="020B0604020202020204" pitchFamily="34" charset="0"/>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6.35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00" b="0" i="0" u="none" strike="noStrike" dirty="0">
                          <a:solidFill>
                            <a:srgbClr val="000000"/>
                          </a:solidFill>
                          <a:effectLst/>
                          <a:latin typeface="Arial" panose="020B0604020202020204" pitchFamily="34" charset="0"/>
                          <a:cs typeface="Arial" panose="020B0604020202020204" pitchFamily="34" charset="0"/>
                        </a:rPr>
                        <a:t>5.54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7.16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194123">
                <a:tc>
                  <a:txBody>
                    <a:bodyPr/>
                    <a:lstStyle/>
                    <a:p>
                      <a:pPr algn="ctr" fontAlgn="b"/>
                      <a:r>
                        <a:rPr lang="en-GB" sz="1000" b="0" i="0" u="none" strike="noStrike">
                          <a:solidFill>
                            <a:srgbClr val="000000"/>
                          </a:solidFill>
                          <a:effectLst/>
                          <a:latin typeface="Arial" panose="020B0604020202020204" pitchFamily="34" charset="0"/>
                          <a:cs typeface="Arial" panose="020B0604020202020204" pitchFamily="34" charset="0"/>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cs typeface="Arial" panose="020B0604020202020204" pitchFamily="34" charset="0"/>
                        </a:rPr>
                        <a:t>Protection</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6.92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00" b="0" i="0" u="none" strike="noStrike" dirty="0">
                          <a:solidFill>
                            <a:srgbClr val="000000"/>
                          </a:solidFill>
                          <a:effectLst/>
                          <a:latin typeface="Arial" panose="020B0604020202020204" pitchFamily="34" charset="0"/>
                          <a:cs typeface="Arial" panose="020B0604020202020204" pitchFamily="34" charset="0"/>
                        </a:rPr>
                        <a:t>6.73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7.10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200973">
                <a:tc>
                  <a:txBody>
                    <a:bodyPr/>
                    <a:lstStyle/>
                    <a:p>
                      <a:pPr algn="ctr" fontAlgn="b"/>
                      <a:r>
                        <a:rPr lang="en-GB" sz="1000" b="0" i="0" u="none" strike="noStrike">
                          <a:solidFill>
                            <a:srgbClr val="000000"/>
                          </a:solidFill>
                          <a:effectLst/>
                          <a:latin typeface="Arial" panose="020B0604020202020204" pitchFamily="34" charset="0"/>
                          <a:cs typeface="Arial" panose="020B0604020202020204" pitchFamily="34" charset="0"/>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cs typeface="Arial" panose="020B0604020202020204" pitchFamily="34" charset="0"/>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6.33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5.77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00" b="0" i="0" u="none" strike="noStrike" dirty="0">
                          <a:solidFill>
                            <a:srgbClr val="000000"/>
                          </a:solidFill>
                          <a:effectLst/>
                          <a:latin typeface="Arial" panose="020B0604020202020204" pitchFamily="34" charset="0"/>
                          <a:cs typeface="Arial" panose="020B0604020202020204" pitchFamily="34" charset="0"/>
                        </a:rPr>
                        <a:t>6.88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200973">
                <a:tc>
                  <a:txBody>
                    <a:bodyPr/>
                    <a:lstStyle/>
                    <a:p>
                      <a:pPr algn="ctr" fontAlgn="b"/>
                      <a:r>
                        <a:rPr lang="en-GB" sz="1000" b="0" i="0" u="none" strike="noStrike">
                          <a:solidFill>
                            <a:srgbClr val="000000"/>
                          </a:solidFill>
                          <a:effectLst/>
                          <a:latin typeface="Arial" panose="020B0604020202020204" pitchFamily="34" charset="0"/>
                          <a:cs typeface="Arial" panose="020B0604020202020204" pitchFamily="34" charset="0"/>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cs typeface="Arial" panose="020B0604020202020204" pitchFamily="34" charset="0"/>
                        </a:rPr>
                        <a:t>Relationship</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5.33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5.11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00" b="0" i="0" u="none" strike="noStrike" dirty="0">
                          <a:solidFill>
                            <a:srgbClr val="000000"/>
                          </a:solidFill>
                          <a:effectLst/>
                          <a:latin typeface="Arial" panose="020B0604020202020204" pitchFamily="34" charset="0"/>
                          <a:cs typeface="Arial" panose="020B0604020202020204" pitchFamily="34" charset="0"/>
                        </a:rPr>
                        <a:t>5.56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bl>
          </a:graphicData>
        </a:graphic>
      </p:graphicFrame>
      <p:graphicFrame>
        <p:nvGraphicFramePr>
          <p:cNvPr id="6" name="Table 5">
            <a:extLst>
              <a:ext uri="{FF2B5EF4-FFF2-40B4-BE49-F238E27FC236}">
                <a16:creationId xmlns:a16="http://schemas.microsoft.com/office/drawing/2014/main" id="{D27BF437-C68E-4531-8ADB-2EA072679861}"/>
              </a:ext>
            </a:extLst>
          </p:cNvPr>
          <p:cNvGraphicFramePr>
            <a:graphicFrameLocks noGrp="1"/>
          </p:cNvGraphicFramePr>
          <p:nvPr>
            <p:extLst>
              <p:ext uri="{D42A27DB-BD31-4B8C-83A1-F6EECF244321}">
                <p14:modId xmlns:p14="http://schemas.microsoft.com/office/powerpoint/2010/main" val="4209766461"/>
              </p:ext>
            </p:extLst>
          </p:nvPr>
        </p:nvGraphicFramePr>
        <p:xfrm>
          <a:off x="8198344" y="1174400"/>
          <a:ext cx="3533125" cy="2642431"/>
        </p:xfrm>
        <a:graphic>
          <a:graphicData uri="http://schemas.openxmlformats.org/drawingml/2006/table">
            <a:tbl>
              <a:tblPr firstRow="1" bandRow="1">
                <a:tableStyleId>{6E62EB93-AAC6-4EBA-99E5-D1D4B1179FDE}</a:tableStyleId>
              </a:tblPr>
              <a:tblGrid>
                <a:gridCol w="289210">
                  <a:extLst>
                    <a:ext uri="{9D8B030D-6E8A-4147-A177-3AD203B41FA5}">
                      <a16:colId xmlns:a16="http://schemas.microsoft.com/office/drawing/2014/main" val="20000"/>
                    </a:ext>
                  </a:extLst>
                </a:gridCol>
                <a:gridCol w="866758">
                  <a:extLst>
                    <a:ext uri="{9D8B030D-6E8A-4147-A177-3AD203B41FA5}">
                      <a16:colId xmlns:a16="http://schemas.microsoft.com/office/drawing/2014/main" val="20001"/>
                    </a:ext>
                  </a:extLst>
                </a:gridCol>
                <a:gridCol w="731520">
                  <a:extLst>
                    <a:ext uri="{9D8B030D-6E8A-4147-A177-3AD203B41FA5}">
                      <a16:colId xmlns:a16="http://schemas.microsoft.com/office/drawing/2014/main" val="20002"/>
                    </a:ext>
                  </a:extLst>
                </a:gridCol>
                <a:gridCol w="859465">
                  <a:extLst>
                    <a:ext uri="{9D8B030D-6E8A-4147-A177-3AD203B41FA5}">
                      <a16:colId xmlns:a16="http://schemas.microsoft.com/office/drawing/2014/main" val="20003"/>
                    </a:ext>
                  </a:extLst>
                </a:gridCol>
                <a:gridCol w="786172">
                  <a:extLst>
                    <a:ext uri="{9D8B030D-6E8A-4147-A177-3AD203B41FA5}">
                      <a16:colId xmlns:a16="http://schemas.microsoft.com/office/drawing/2014/main" val="20004"/>
                    </a:ext>
                  </a:extLst>
                </a:gridCol>
              </a:tblGrid>
              <a:tr h="298769">
                <a:tc>
                  <a:txBody>
                    <a:bodyPr/>
                    <a:lstStyle/>
                    <a:p>
                      <a:pPr algn="ctr"/>
                      <a:endParaRPr lang="en-GB" sz="1100">
                        <a:latin typeface="Arial" panose="020B0604020202020204" pitchFamily="34" charset="0"/>
                        <a:cs typeface="Arial" panose="020B0604020202020204" pitchFamily="34" charset="0"/>
                      </a:endParaRPr>
                    </a:p>
                  </a:txBody>
                  <a:tcPr anchor="ct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000" b="1" i="0" u="none" strike="noStrike" cap="none">
                          <a:solidFill>
                            <a:schemeClr val="bg1"/>
                          </a:solidFill>
                          <a:effectLst/>
                          <a:latin typeface="Arial" panose="020B0604020202020204" pitchFamily="34" charset="0"/>
                          <a:ea typeface="Arial"/>
                          <a:cs typeface="Arial" panose="020B0604020202020204" pitchFamily="34" charset="0"/>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000" b="1" i="0" u="none" strike="noStrike">
                          <a:solidFill>
                            <a:schemeClr val="bg1"/>
                          </a:solidFill>
                          <a:effectLst/>
                          <a:latin typeface="Arial" panose="020B0604020202020204" pitchFamily="34" charset="0"/>
                          <a:cs typeface="Arial" panose="020B0604020202020204" pitchFamily="34" charset="0"/>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000" b="1" i="0" u="none" strike="noStrike">
                          <a:solidFill>
                            <a:schemeClr val="bg1"/>
                          </a:solidFill>
                          <a:effectLst/>
                          <a:latin typeface="Arial" panose="020B0604020202020204" pitchFamily="34" charset="0"/>
                          <a:cs typeface="Arial" panose="020B0604020202020204" pitchFamily="34" charset="0"/>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000" b="1" i="0" u="none" strike="noStrike">
                          <a:solidFill>
                            <a:schemeClr val="bg1"/>
                          </a:solidFill>
                          <a:effectLst/>
                          <a:latin typeface="Arial" panose="020B0604020202020204" pitchFamily="34" charset="0"/>
                          <a:cs typeface="Arial" panose="020B0604020202020204" pitchFamily="34" charset="0"/>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290059">
                <a:tc>
                  <a:txBody>
                    <a:bodyPr/>
                    <a:lstStyle/>
                    <a:p>
                      <a:pPr algn="ctr" fontAlgn="b"/>
                      <a:r>
                        <a:rPr lang="en-GB" sz="1000" b="0" i="0" u="none" strike="noStrike">
                          <a:solidFill>
                            <a:srgbClr val="000000"/>
                          </a:solidFill>
                          <a:effectLst/>
                          <a:latin typeface="Arial" panose="020B0604020202020204" pitchFamily="34" charset="0"/>
                          <a:cs typeface="Arial" panose="020B0604020202020204" pitchFamily="34" charset="0"/>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cs typeface="Arial" panose="020B0604020202020204" pitchFamily="34" charset="0"/>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7.21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6.92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7.50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184007">
                <a:tc>
                  <a:txBody>
                    <a:bodyPr/>
                    <a:lstStyle/>
                    <a:p>
                      <a:pPr algn="ctr" fontAlgn="b"/>
                      <a:r>
                        <a:rPr lang="en-GB" sz="1000" b="0" i="0" u="none" strike="noStrike">
                          <a:solidFill>
                            <a:srgbClr val="000000"/>
                          </a:solidFill>
                          <a:effectLst/>
                          <a:latin typeface="Arial" panose="020B0604020202020204" pitchFamily="34" charset="0"/>
                          <a:cs typeface="Arial" panose="020B0604020202020204" pitchFamily="34" charset="0"/>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cs typeface="Arial" panose="020B0604020202020204" pitchFamily="34" charset="0"/>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7.16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6.93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7.38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280871">
                <a:tc>
                  <a:txBody>
                    <a:bodyPr/>
                    <a:lstStyle/>
                    <a:p>
                      <a:pPr algn="ctr" fontAlgn="b"/>
                      <a:r>
                        <a:rPr lang="en-GB" sz="1000" b="0" i="0" u="none" strike="noStrike">
                          <a:solidFill>
                            <a:srgbClr val="000000"/>
                          </a:solidFill>
                          <a:effectLst/>
                          <a:latin typeface="Arial" panose="020B0604020202020204" pitchFamily="34" charset="0"/>
                          <a:cs typeface="Arial" panose="020B0604020202020204" pitchFamily="34" charset="0"/>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cs typeface="Arial" panose="020B0604020202020204" pitchFamily="34" charset="0"/>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00" b="0" i="0" u="none" strike="noStrike" dirty="0">
                          <a:solidFill>
                            <a:srgbClr val="000000"/>
                          </a:solidFill>
                          <a:effectLst/>
                          <a:latin typeface="Arial" panose="020B0604020202020204" pitchFamily="34" charset="0"/>
                          <a:cs typeface="Arial" panose="020B0604020202020204" pitchFamily="34" charset="0"/>
                        </a:rPr>
                        <a:t>6.14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5.06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7.21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301817">
                <a:tc>
                  <a:txBody>
                    <a:bodyPr/>
                    <a:lstStyle/>
                    <a:p>
                      <a:pPr algn="ctr" fontAlgn="b"/>
                      <a:r>
                        <a:rPr lang="en-GB" sz="1000" b="0" i="0" u="none" strike="noStrike">
                          <a:solidFill>
                            <a:srgbClr val="000000"/>
                          </a:solidFill>
                          <a:effectLst/>
                          <a:latin typeface="Arial" panose="020B0604020202020204" pitchFamily="34" charset="0"/>
                          <a:cs typeface="Arial" panose="020B0604020202020204" pitchFamily="34" charset="0"/>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cs typeface="Arial" panose="020B0604020202020204" pitchFamily="34" charset="0"/>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00" b="0" i="0" u="none" strike="noStrike" dirty="0">
                          <a:solidFill>
                            <a:srgbClr val="000000"/>
                          </a:solidFill>
                          <a:effectLst/>
                          <a:latin typeface="Arial" panose="020B0604020202020204" pitchFamily="34" charset="0"/>
                          <a:cs typeface="Arial" panose="020B0604020202020204" pitchFamily="34" charset="0"/>
                        </a:rPr>
                        <a:t>6.84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6.52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7.16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301817">
                <a:tc>
                  <a:txBody>
                    <a:bodyPr/>
                    <a:lstStyle/>
                    <a:p>
                      <a:pPr algn="ctr" fontAlgn="b"/>
                      <a:r>
                        <a:rPr lang="en-GB" sz="1000" b="0" i="0" u="none" strike="noStrike">
                          <a:solidFill>
                            <a:srgbClr val="000000"/>
                          </a:solidFill>
                          <a:effectLst/>
                          <a:latin typeface="Arial" panose="020B0604020202020204" pitchFamily="34" charset="0"/>
                          <a:cs typeface="Arial" panose="020B0604020202020204" pitchFamily="34" charset="0"/>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cs typeface="Arial" panose="020B0604020202020204" pitchFamily="34" charset="0"/>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00" b="0" i="0" u="none" strike="noStrike" dirty="0">
                          <a:solidFill>
                            <a:srgbClr val="000000"/>
                          </a:solidFill>
                          <a:effectLst/>
                          <a:latin typeface="Arial" panose="020B0604020202020204" pitchFamily="34" charset="0"/>
                          <a:cs typeface="Arial" panose="020B0604020202020204" pitchFamily="34" charset="0"/>
                        </a:rPr>
                        <a:t>6.39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6.25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6.52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280871">
                <a:tc>
                  <a:txBody>
                    <a:bodyPr/>
                    <a:lstStyle/>
                    <a:p>
                      <a:pPr algn="ctr" fontAlgn="b"/>
                      <a:r>
                        <a:rPr lang="en-GB" sz="1000" b="0" i="0" u="none" strike="noStrike">
                          <a:solidFill>
                            <a:srgbClr val="000000"/>
                          </a:solidFill>
                          <a:effectLst/>
                          <a:latin typeface="Arial" panose="020B0604020202020204" pitchFamily="34" charset="0"/>
                          <a:cs typeface="Arial" panose="020B0604020202020204" pitchFamily="34" charset="0"/>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cs typeface="Arial" panose="020B0604020202020204" pitchFamily="34" charset="0"/>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6.47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00" b="0" i="0" u="none" strike="noStrike" dirty="0">
                          <a:solidFill>
                            <a:srgbClr val="000000"/>
                          </a:solidFill>
                          <a:effectLst/>
                          <a:latin typeface="Arial" panose="020B0604020202020204" pitchFamily="34" charset="0"/>
                          <a:cs typeface="Arial" panose="020B0604020202020204" pitchFamily="34" charset="0"/>
                        </a:rPr>
                        <a:t>6.61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6.34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280871">
                <a:tc>
                  <a:txBody>
                    <a:bodyPr/>
                    <a:lstStyle/>
                    <a:p>
                      <a:pPr algn="ctr" fontAlgn="b"/>
                      <a:r>
                        <a:rPr lang="en-GB" sz="1000" b="0" i="0" u="none" strike="noStrike">
                          <a:solidFill>
                            <a:srgbClr val="000000"/>
                          </a:solidFill>
                          <a:effectLst/>
                          <a:latin typeface="Arial" panose="020B0604020202020204" pitchFamily="34" charset="0"/>
                          <a:cs typeface="Arial" panose="020B0604020202020204" pitchFamily="34" charset="0"/>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cs typeface="Arial" panose="020B0604020202020204" pitchFamily="34" charset="0"/>
                        </a:rPr>
                        <a:t>Protection</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6.37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00" b="0" i="0" u="none" strike="noStrike" dirty="0">
                          <a:solidFill>
                            <a:srgbClr val="000000"/>
                          </a:solidFill>
                          <a:effectLst/>
                          <a:latin typeface="Arial" panose="020B0604020202020204" pitchFamily="34" charset="0"/>
                          <a:cs typeface="Arial" panose="020B0604020202020204" pitchFamily="34" charset="0"/>
                        </a:rPr>
                        <a:t>6.53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6.21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192976">
                <a:tc>
                  <a:txBody>
                    <a:bodyPr/>
                    <a:lstStyle/>
                    <a:p>
                      <a:pPr algn="ctr" fontAlgn="b"/>
                      <a:r>
                        <a:rPr lang="en-GB" sz="1000" b="0" i="0" u="none" strike="noStrike">
                          <a:solidFill>
                            <a:srgbClr val="000000"/>
                          </a:solidFill>
                          <a:effectLst/>
                          <a:latin typeface="Arial" panose="020B0604020202020204" pitchFamily="34" charset="0"/>
                          <a:cs typeface="Arial" panose="020B0604020202020204" pitchFamily="34" charset="0"/>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cs typeface="Arial" panose="020B0604020202020204" pitchFamily="34" charset="0"/>
                        </a:rPr>
                        <a:t>Relationship</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5.13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00" b="0" i="0" u="none" strike="noStrike" dirty="0">
                          <a:solidFill>
                            <a:srgbClr val="000000"/>
                          </a:solidFill>
                          <a:effectLst/>
                          <a:latin typeface="Arial" panose="020B0604020202020204" pitchFamily="34" charset="0"/>
                          <a:cs typeface="Arial" panose="020B0604020202020204" pitchFamily="34" charset="0"/>
                        </a:rPr>
                        <a:t>5.14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00" b="0" i="0" u="none" strike="noStrike" dirty="0">
                          <a:solidFill>
                            <a:srgbClr val="000000"/>
                          </a:solidFill>
                          <a:effectLst/>
                          <a:latin typeface="Arial" panose="020B0604020202020204" pitchFamily="34" charset="0"/>
                          <a:cs typeface="Arial" panose="020B0604020202020204" pitchFamily="34" charset="0"/>
                        </a:rPr>
                        <a:t>5.13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192976">
                <a:tc>
                  <a:txBody>
                    <a:bodyPr/>
                    <a:lstStyle/>
                    <a:p>
                      <a:pPr algn="ctr" fontAlgn="b"/>
                      <a:r>
                        <a:rPr lang="en-GB" sz="1000" b="0" i="0" u="none" strike="noStrike">
                          <a:solidFill>
                            <a:srgbClr val="000000"/>
                          </a:solidFill>
                          <a:effectLst/>
                          <a:latin typeface="Arial" panose="020B0604020202020204" pitchFamily="34" charset="0"/>
                          <a:cs typeface="Arial" panose="020B0604020202020204" pitchFamily="34" charset="0"/>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cs typeface="Arial" panose="020B0604020202020204" pitchFamily="34" charset="0"/>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4.96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4.88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00" b="0" i="0" u="none" strike="noStrike" dirty="0">
                          <a:solidFill>
                            <a:srgbClr val="000000"/>
                          </a:solidFill>
                          <a:effectLst/>
                          <a:latin typeface="Arial" panose="020B0604020202020204" pitchFamily="34" charset="0"/>
                          <a:cs typeface="Arial" panose="020B0604020202020204" pitchFamily="34" charset="0"/>
                        </a:rPr>
                        <a:t>5.03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bl>
          </a:graphicData>
        </a:graphic>
      </p:graphicFrame>
      <p:graphicFrame>
        <p:nvGraphicFramePr>
          <p:cNvPr id="7" name="Table 6">
            <a:extLst>
              <a:ext uri="{FF2B5EF4-FFF2-40B4-BE49-F238E27FC236}">
                <a16:creationId xmlns:a16="http://schemas.microsoft.com/office/drawing/2014/main" id="{685888F8-4D02-561C-F3DD-3020C58249D1}"/>
              </a:ext>
            </a:extLst>
          </p:cNvPr>
          <p:cNvGraphicFramePr>
            <a:graphicFrameLocks noGrp="1"/>
          </p:cNvGraphicFramePr>
          <p:nvPr>
            <p:extLst>
              <p:ext uri="{D42A27DB-BD31-4B8C-83A1-F6EECF244321}">
                <p14:modId xmlns:p14="http://schemas.microsoft.com/office/powerpoint/2010/main" val="2274620901"/>
              </p:ext>
            </p:extLst>
          </p:nvPr>
        </p:nvGraphicFramePr>
        <p:xfrm>
          <a:off x="2065768" y="3853830"/>
          <a:ext cx="3533125" cy="2670508"/>
        </p:xfrm>
        <a:graphic>
          <a:graphicData uri="http://schemas.openxmlformats.org/drawingml/2006/table">
            <a:tbl>
              <a:tblPr firstRow="1" bandRow="1">
                <a:tableStyleId>{6E62EB93-AAC6-4EBA-99E5-D1D4B1179FDE}</a:tableStyleId>
              </a:tblPr>
              <a:tblGrid>
                <a:gridCol w="289210">
                  <a:extLst>
                    <a:ext uri="{9D8B030D-6E8A-4147-A177-3AD203B41FA5}">
                      <a16:colId xmlns:a16="http://schemas.microsoft.com/office/drawing/2014/main" val="20000"/>
                    </a:ext>
                  </a:extLst>
                </a:gridCol>
                <a:gridCol w="822960">
                  <a:extLst>
                    <a:ext uri="{9D8B030D-6E8A-4147-A177-3AD203B41FA5}">
                      <a16:colId xmlns:a16="http://schemas.microsoft.com/office/drawing/2014/main" val="20001"/>
                    </a:ext>
                  </a:extLst>
                </a:gridCol>
                <a:gridCol w="740664">
                  <a:extLst>
                    <a:ext uri="{9D8B030D-6E8A-4147-A177-3AD203B41FA5}">
                      <a16:colId xmlns:a16="http://schemas.microsoft.com/office/drawing/2014/main" val="20002"/>
                    </a:ext>
                  </a:extLst>
                </a:gridCol>
                <a:gridCol w="894119">
                  <a:extLst>
                    <a:ext uri="{9D8B030D-6E8A-4147-A177-3AD203B41FA5}">
                      <a16:colId xmlns:a16="http://schemas.microsoft.com/office/drawing/2014/main" val="20003"/>
                    </a:ext>
                  </a:extLst>
                </a:gridCol>
                <a:gridCol w="786172">
                  <a:extLst>
                    <a:ext uri="{9D8B030D-6E8A-4147-A177-3AD203B41FA5}">
                      <a16:colId xmlns:a16="http://schemas.microsoft.com/office/drawing/2014/main" val="20004"/>
                    </a:ext>
                  </a:extLst>
                </a:gridCol>
              </a:tblGrid>
              <a:tr h="300318">
                <a:tc>
                  <a:txBody>
                    <a:bodyPr/>
                    <a:lstStyle/>
                    <a:p>
                      <a:pPr algn="ctr"/>
                      <a:endParaRPr lang="en-GB" sz="1100">
                        <a:latin typeface="+mn-lt"/>
                      </a:endParaRPr>
                    </a:p>
                  </a:txBody>
                  <a:tcPr anchor="ct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000" b="1" i="0" u="none" strike="noStrike" cap="none">
                          <a:solidFill>
                            <a:schemeClr val="bg1"/>
                          </a:solidFill>
                          <a:effectLst/>
                          <a:latin typeface="+mn-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000" b="1" i="0" u="none" strike="noStrike" dirty="0">
                          <a:solidFill>
                            <a:schemeClr val="bg1"/>
                          </a:solidFill>
                          <a:effectLst/>
                          <a:latin typeface="+mn-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000" b="1" i="0" u="none" strike="noStrike">
                          <a:solidFill>
                            <a:schemeClr val="bg1"/>
                          </a:solidFill>
                          <a:effectLst/>
                          <a:latin typeface="+mn-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000" b="1" i="0" u="none" strike="noStrike">
                          <a:solidFill>
                            <a:schemeClr val="bg1"/>
                          </a:solidFill>
                          <a:effectLst/>
                          <a:latin typeface="+mn-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303382">
                <a:tc>
                  <a:txBody>
                    <a:bodyPr/>
                    <a:lstStyle/>
                    <a:p>
                      <a:pPr algn="ctr" fontAlgn="b"/>
                      <a:r>
                        <a:rPr lang="en-GB" sz="1000" b="0" i="0" u="none" strike="noStrike">
                          <a:solidFill>
                            <a:srgbClr val="000000"/>
                          </a:solidFill>
                          <a:effectLst/>
                          <a:latin typeface="+mn-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mn-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00" b="0" i="0" u="none" strike="noStrike">
                          <a:solidFill>
                            <a:srgbClr val="000000"/>
                          </a:solidFill>
                          <a:effectLst/>
                          <a:latin typeface="+mn-lt"/>
                        </a:rPr>
                        <a:t>6.73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00" b="0" i="0" u="none" strike="noStrike">
                          <a:solidFill>
                            <a:srgbClr val="000000"/>
                          </a:solidFill>
                          <a:effectLst/>
                          <a:latin typeface="+mn-lt"/>
                        </a:rPr>
                        <a:t>6.12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00" b="0" i="0" u="none" strike="noStrike">
                          <a:solidFill>
                            <a:srgbClr val="000000"/>
                          </a:solidFill>
                          <a:effectLst/>
                          <a:latin typeface="+mn-lt"/>
                        </a:rPr>
                        <a:t>7.34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282466">
                <a:tc>
                  <a:txBody>
                    <a:bodyPr/>
                    <a:lstStyle/>
                    <a:p>
                      <a:pPr algn="ctr" fontAlgn="b"/>
                      <a:r>
                        <a:rPr lang="en-GB" sz="1000" b="0" i="0" u="none" strike="noStrike">
                          <a:solidFill>
                            <a:srgbClr val="000000"/>
                          </a:solidFill>
                          <a:effectLst/>
                          <a:latin typeface="+mn-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mn-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00" b="0" i="0" u="none" strike="noStrike" dirty="0">
                          <a:solidFill>
                            <a:srgbClr val="000000"/>
                          </a:solidFill>
                          <a:effectLst/>
                          <a:latin typeface="+mn-lt"/>
                        </a:rPr>
                        <a:t>6.09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00" b="0" i="0" u="none" strike="noStrike">
                          <a:solidFill>
                            <a:srgbClr val="000000"/>
                          </a:solidFill>
                          <a:effectLst/>
                          <a:latin typeface="+mn-lt"/>
                        </a:rPr>
                        <a:t>5.07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00" b="0" i="0" u="none" strike="noStrike">
                          <a:solidFill>
                            <a:srgbClr val="000000"/>
                          </a:solidFill>
                          <a:effectLst/>
                          <a:latin typeface="+mn-lt"/>
                        </a:rPr>
                        <a:t>7.10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303382">
                <a:tc>
                  <a:txBody>
                    <a:bodyPr/>
                    <a:lstStyle/>
                    <a:p>
                      <a:pPr algn="ctr" fontAlgn="b"/>
                      <a:r>
                        <a:rPr lang="en-GB" sz="1000" b="0" i="0" u="none" strike="noStrike">
                          <a:solidFill>
                            <a:srgbClr val="000000"/>
                          </a:solidFill>
                          <a:effectLst/>
                          <a:latin typeface="+mn-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mn-lt"/>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00" b="0" i="0" u="none" strike="noStrike">
                          <a:solidFill>
                            <a:srgbClr val="000000"/>
                          </a:solidFill>
                          <a:effectLst/>
                          <a:latin typeface="+mn-lt"/>
                        </a:rPr>
                        <a:t>6.03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00" b="0" i="0" u="none" strike="noStrike" dirty="0">
                          <a:solidFill>
                            <a:srgbClr val="000000"/>
                          </a:solidFill>
                          <a:effectLst/>
                          <a:latin typeface="+mn-lt"/>
                        </a:rPr>
                        <a:t>5.26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00" b="0" i="0" u="none" strike="noStrike">
                          <a:solidFill>
                            <a:srgbClr val="000000"/>
                          </a:solidFill>
                          <a:effectLst/>
                          <a:latin typeface="+mn-lt"/>
                        </a:rPr>
                        <a:t>6.80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282466">
                <a:tc>
                  <a:txBody>
                    <a:bodyPr/>
                    <a:lstStyle/>
                    <a:p>
                      <a:pPr algn="ctr" fontAlgn="b"/>
                      <a:r>
                        <a:rPr lang="en-GB" sz="1000" b="0" i="0" u="none" strike="noStrike">
                          <a:solidFill>
                            <a:srgbClr val="000000"/>
                          </a:solidFill>
                          <a:effectLst/>
                          <a:latin typeface="+mn-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mn-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00" b="0" i="0" u="none" strike="noStrike">
                          <a:solidFill>
                            <a:srgbClr val="000000"/>
                          </a:solidFill>
                          <a:effectLst/>
                          <a:latin typeface="+mn-lt"/>
                        </a:rPr>
                        <a:t>6.54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00" b="0" i="0" u="none" strike="noStrike" dirty="0">
                          <a:solidFill>
                            <a:srgbClr val="000000"/>
                          </a:solidFill>
                          <a:effectLst/>
                          <a:latin typeface="+mn-lt"/>
                        </a:rPr>
                        <a:t>6.73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00" b="0" i="0" u="none" strike="noStrike">
                          <a:solidFill>
                            <a:srgbClr val="000000"/>
                          </a:solidFill>
                          <a:effectLst/>
                          <a:latin typeface="+mn-lt"/>
                        </a:rPr>
                        <a:t>6.35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194071">
                <a:tc>
                  <a:txBody>
                    <a:bodyPr/>
                    <a:lstStyle/>
                    <a:p>
                      <a:pPr algn="ctr" fontAlgn="b"/>
                      <a:r>
                        <a:rPr lang="en-GB" sz="1000" b="0" i="0" u="none" strike="noStrike">
                          <a:solidFill>
                            <a:srgbClr val="000000"/>
                          </a:solidFill>
                          <a:effectLst/>
                          <a:latin typeface="+mn-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mn-lt"/>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00" b="0" i="0" u="none" strike="noStrike">
                          <a:solidFill>
                            <a:srgbClr val="000000"/>
                          </a:solidFill>
                          <a:effectLst/>
                          <a:latin typeface="+mn-lt"/>
                        </a:rPr>
                        <a:t>5.89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00" b="0" i="0" u="none" strike="noStrike" dirty="0">
                          <a:solidFill>
                            <a:srgbClr val="000000"/>
                          </a:solidFill>
                          <a:effectLst/>
                          <a:latin typeface="+mn-lt"/>
                        </a:rPr>
                        <a:t>6.35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00" b="0" i="0" u="none" strike="noStrike">
                          <a:solidFill>
                            <a:srgbClr val="000000"/>
                          </a:solidFill>
                          <a:effectLst/>
                          <a:latin typeface="+mn-lt"/>
                        </a:rPr>
                        <a:t>5.43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187457">
                <a:tc>
                  <a:txBody>
                    <a:bodyPr/>
                    <a:lstStyle/>
                    <a:p>
                      <a:pPr algn="ctr" fontAlgn="b"/>
                      <a:r>
                        <a:rPr lang="en-GB" sz="1000" b="0" i="0" u="none" strike="noStrike">
                          <a:solidFill>
                            <a:srgbClr val="000000"/>
                          </a:solidFill>
                          <a:effectLst/>
                          <a:latin typeface="+mn-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mn-lt"/>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00" b="0" i="0" u="none" strike="noStrike">
                          <a:solidFill>
                            <a:srgbClr val="000000"/>
                          </a:solidFill>
                          <a:effectLst/>
                          <a:latin typeface="+mn-lt"/>
                        </a:rPr>
                        <a:t>5.29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00" b="0" i="0" u="none" strike="noStrike">
                          <a:solidFill>
                            <a:srgbClr val="000000"/>
                          </a:solidFill>
                          <a:effectLst/>
                          <a:latin typeface="+mn-lt"/>
                        </a:rPr>
                        <a:t>5.22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00" b="0" i="0" u="none" strike="noStrike" dirty="0">
                          <a:solidFill>
                            <a:srgbClr val="000000"/>
                          </a:solidFill>
                          <a:effectLst/>
                          <a:latin typeface="+mn-lt"/>
                        </a:rPr>
                        <a:t>5.37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187457">
                <a:tc>
                  <a:txBody>
                    <a:bodyPr/>
                    <a:lstStyle/>
                    <a:p>
                      <a:pPr algn="ctr" fontAlgn="b"/>
                      <a:r>
                        <a:rPr lang="en-GB" sz="1000" b="0" i="0" u="none" strike="noStrike">
                          <a:solidFill>
                            <a:srgbClr val="000000"/>
                          </a:solidFill>
                          <a:effectLst/>
                          <a:latin typeface="+mn-lt"/>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mn-lt"/>
                        </a:rPr>
                        <a:t>Relationship</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00" b="0" i="0" u="none" strike="noStrike" dirty="0">
                          <a:solidFill>
                            <a:srgbClr val="000000"/>
                          </a:solidFill>
                          <a:effectLst/>
                          <a:latin typeface="+mn-lt"/>
                        </a:rPr>
                        <a:t>5.65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00" b="0" i="0" u="none" strike="noStrike">
                          <a:solidFill>
                            <a:srgbClr val="000000"/>
                          </a:solidFill>
                          <a:effectLst/>
                          <a:latin typeface="+mn-lt"/>
                        </a:rPr>
                        <a:t>6.12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00" b="0" i="0" u="none" strike="noStrike" dirty="0">
                          <a:solidFill>
                            <a:srgbClr val="000000"/>
                          </a:solidFill>
                          <a:effectLst/>
                          <a:latin typeface="+mn-lt"/>
                        </a:rPr>
                        <a:t>5.19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282466">
                <a:tc>
                  <a:txBody>
                    <a:bodyPr/>
                    <a:lstStyle/>
                    <a:p>
                      <a:pPr algn="ctr" fontAlgn="b"/>
                      <a:r>
                        <a:rPr lang="en-GB" sz="1000" b="0" i="0" u="none" strike="noStrike">
                          <a:solidFill>
                            <a:srgbClr val="000000"/>
                          </a:solidFill>
                          <a:effectLst/>
                          <a:latin typeface="+mn-lt"/>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mn-lt"/>
                        </a:rPr>
                        <a:t>Protection</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00" b="0" i="0" u="none" strike="noStrike">
                          <a:solidFill>
                            <a:srgbClr val="000000"/>
                          </a:solidFill>
                          <a:effectLst/>
                          <a:latin typeface="+mn-lt"/>
                        </a:rPr>
                        <a:t>5.74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00" b="0" i="0" u="none" strike="noStrike">
                          <a:solidFill>
                            <a:srgbClr val="000000"/>
                          </a:solidFill>
                          <a:effectLst/>
                          <a:latin typeface="+mn-lt"/>
                        </a:rPr>
                        <a:t>6.68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00" b="0" i="0" u="none" strike="noStrike" dirty="0">
                          <a:solidFill>
                            <a:srgbClr val="000000"/>
                          </a:solidFill>
                          <a:effectLst/>
                          <a:latin typeface="+mn-lt"/>
                        </a:rPr>
                        <a:t>4.80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303382">
                <a:tc>
                  <a:txBody>
                    <a:bodyPr/>
                    <a:lstStyle/>
                    <a:p>
                      <a:pPr algn="ctr" fontAlgn="b"/>
                      <a:r>
                        <a:rPr lang="en-GB" sz="1000" b="0" i="0" u="none" strike="noStrike">
                          <a:solidFill>
                            <a:srgbClr val="000000"/>
                          </a:solidFill>
                          <a:effectLst/>
                          <a:latin typeface="+mn-lt"/>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mn-lt"/>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00" b="0" i="0" u="none" strike="noStrike">
                          <a:solidFill>
                            <a:srgbClr val="000000"/>
                          </a:solidFill>
                          <a:effectLst/>
                          <a:latin typeface="+mn-lt"/>
                        </a:rPr>
                        <a:t>4.81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00" b="0" i="0" u="none" strike="noStrike">
                          <a:solidFill>
                            <a:srgbClr val="000000"/>
                          </a:solidFill>
                          <a:effectLst/>
                          <a:latin typeface="+mn-lt"/>
                        </a:rPr>
                        <a:t>4.90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00" b="0" i="0" u="none" strike="noStrike" dirty="0">
                          <a:solidFill>
                            <a:srgbClr val="000000"/>
                          </a:solidFill>
                          <a:effectLst/>
                          <a:latin typeface="+mn-lt"/>
                        </a:rPr>
                        <a:t>4.72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bl>
          </a:graphicData>
        </a:graphic>
      </p:graphicFrame>
      <p:sp>
        <p:nvSpPr>
          <p:cNvPr id="9" name="TextBox 8">
            <a:extLst>
              <a:ext uri="{FF2B5EF4-FFF2-40B4-BE49-F238E27FC236}">
                <a16:creationId xmlns:a16="http://schemas.microsoft.com/office/drawing/2014/main" id="{57C207F5-A6C6-2178-ABC3-91F51721182E}"/>
              </a:ext>
            </a:extLst>
          </p:cNvPr>
          <p:cNvSpPr txBox="1"/>
          <p:nvPr/>
        </p:nvSpPr>
        <p:spPr>
          <a:xfrm>
            <a:off x="209536" y="4826600"/>
            <a:ext cx="1856232"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400" b="1" i="0" u="none" strike="noStrike" kern="0" cap="none" spc="0" normalizeH="0" baseline="0" noProof="0" dirty="0">
                <a:ln>
                  <a:noFill/>
                </a:ln>
                <a:solidFill>
                  <a:srgbClr val="008265"/>
                </a:solidFill>
                <a:effectLst/>
                <a:uLnTx/>
                <a:uFillTx/>
                <a:latin typeface="Arial"/>
                <a:cs typeface="Arial"/>
                <a:sym typeface="Arial"/>
              </a:rPr>
              <a:t>Purchased through bank or building society</a:t>
            </a:r>
          </a:p>
        </p:txBody>
      </p:sp>
      <p:graphicFrame>
        <p:nvGraphicFramePr>
          <p:cNvPr id="11" name="Table 10">
            <a:extLst>
              <a:ext uri="{FF2B5EF4-FFF2-40B4-BE49-F238E27FC236}">
                <a16:creationId xmlns:a16="http://schemas.microsoft.com/office/drawing/2014/main" id="{0EFEDB96-ADF2-1B83-F552-2F62D050D75F}"/>
              </a:ext>
            </a:extLst>
          </p:cNvPr>
          <p:cNvGraphicFramePr>
            <a:graphicFrameLocks noGrp="1"/>
          </p:cNvGraphicFramePr>
          <p:nvPr>
            <p:extLst>
              <p:ext uri="{D42A27DB-BD31-4B8C-83A1-F6EECF244321}">
                <p14:modId xmlns:p14="http://schemas.microsoft.com/office/powerpoint/2010/main" val="1443342351"/>
              </p:ext>
            </p:extLst>
          </p:nvPr>
        </p:nvGraphicFramePr>
        <p:xfrm>
          <a:off x="6095224" y="3850782"/>
          <a:ext cx="3533125" cy="2678002"/>
        </p:xfrm>
        <a:graphic>
          <a:graphicData uri="http://schemas.openxmlformats.org/drawingml/2006/table">
            <a:tbl>
              <a:tblPr firstRow="1" bandRow="1">
                <a:tableStyleId>{6E62EB93-AAC6-4EBA-99E5-D1D4B1179FDE}</a:tableStyleId>
              </a:tblPr>
              <a:tblGrid>
                <a:gridCol w="289210">
                  <a:extLst>
                    <a:ext uri="{9D8B030D-6E8A-4147-A177-3AD203B41FA5}">
                      <a16:colId xmlns:a16="http://schemas.microsoft.com/office/drawing/2014/main" val="20000"/>
                    </a:ext>
                  </a:extLst>
                </a:gridCol>
                <a:gridCol w="822960">
                  <a:extLst>
                    <a:ext uri="{9D8B030D-6E8A-4147-A177-3AD203B41FA5}">
                      <a16:colId xmlns:a16="http://schemas.microsoft.com/office/drawing/2014/main" val="20001"/>
                    </a:ext>
                  </a:extLst>
                </a:gridCol>
                <a:gridCol w="740664">
                  <a:extLst>
                    <a:ext uri="{9D8B030D-6E8A-4147-A177-3AD203B41FA5}">
                      <a16:colId xmlns:a16="http://schemas.microsoft.com/office/drawing/2014/main" val="20002"/>
                    </a:ext>
                  </a:extLst>
                </a:gridCol>
                <a:gridCol w="894119">
                  <a:extLst>
                    <a:ext uri="{9D8B030D-6E8A-4147-A177-3AD203B41FA5}">
                      <a16:colId xmlns:a16="http://schemas.microsoft.com/office/drawing/2014/main" val="20003"/>
                    </a:ext>
                  </a:extLst>
                </a:gridCol>
                <a:gridCol w="786172">
                  <a:extLst>
                    <a:ext uri="{9D8B030D-6E8A-4147-A177-3AD203B41FA5}">
                      <a16:colId xmlns:a16="http://schemas.microsoft.com/office/drawing/2014/main" val="20004"/>
                    </a:ext>
                  </a:extLst>
                </a:gridCol>
              </a:tblGrid>
              <a:tr h="309117">
                <a:tc>
                  <a:txBody>
                    <a:bodyPr/>
                    <a:lstStyle/>
                    <a:p>
                      <a:endParaRPr lang="en-GB" sz="1200">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05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05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05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05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326558">
                <a:tc>
                  <a:txBody>
                    <a:bodyPr/>
                    <a:lstStyle/>
                    <a:p>
                      <a:pPr algn="ctr" fontAlgn="b"/>
                      <a:r>
                        <a:rPr lang="en-GB" sz="105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cs typeface="Arial" panose="020B0604020202020204" pitchFamily="34" charset="0"/>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6.42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6.26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6.59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278439">
                <a:tc>
                  <a:txBody>
                    <a:bodyPr/>
                    <a:lstStyle/>
                    <a:p>
                      <a:pPr algn="ctr" fontAlgn="b"/>
                      <a:r>
                        <a:rPr lang="en-GB" sz="105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cs typeface="Arial" panose="020B0604020202020204" pitchFamily="34" charset="0"/>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6.27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5.96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6.57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182414">
                <a:tc>
                  <a:txBody>
                    <a:bodyPr/>
                    <a:lstStyle/>
                    <a:p>
                      <a:pPr algn="ctr" fontAlgn="b"/>
                      <a:r>
                        <a:rPr lang="en-GB" sz="105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cs typeface="Arial" panose="020B0604020202020204" pitchFamily="34" charset="0"/>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00" b="0" i="0" u="none" strike="noStrike" dirty="0">
                          <a:solidFill>
                            <a:srgbClr val="000000"/>
                          </a:solidFill>
                          <a:effectLst/>
                          <a:latin typeface="Arial" panose="020B0604020202020204" pitchFamily="34" charset="0"/>
                          <a:cs typeface="Arial" panose="020B0604020202020204" pitchFamily="34" charset="0"/>
                        </a:rPr>
                        <a:t>6.32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6.68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5.95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278439">
                <a:tc>
                  <a:txBody>
                    <a:bodyPr/>
                    <a:lstStyle/>
                    <a:p>
                      <a:pPr algn="ctr" fontAlgn="b"/>
                      <a:r>
                        <a:rPr lang="en-GB" sz="105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cs typeface="Arial" panose="020B0604020202020204" pitchFamily="34" charset="0"/>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6.44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00" b="0" i="0" u="none" strike="noStrike" dirty="0">
                          <a:solidFill>
                            <a:srgbClr val="000000"/>
                          </a:solidFill>
                          <a:effectLst/>
                          <a:latin typeface="Arial" panose="020B0604020202020204" pitchFamily="34" charset="0"/>
                          <a:cs typeface="Arial" panose="020B0604020202020204" pitchFamily="34" charset="0"/>
                        </a:rPr>
                        <a:t>7.24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5.65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326558">
                <a:tc>
                  <a:txBody>
                    <a:bodyPr/>
                    <a:lstStyle/>
                    <a:p>
                      <a:pPr algn="ctr" fontAlgn="b"/>
                      <a:r>
                        <a:rPr lang="en-GB" sz="105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cs typeface="Arial" panose="020B0604020202020204" pitchFamily="34" charset="0"/>
                        </a:rPr>
                        <a:t>Protection</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5.86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00" b="0" i="0" u="none" strike="noStrike" dirty="0">
                          <a:solidFill>
                            <a:srgbClr val="000000"/>
                          </a:solidFill>
                          <a:effectLst/>
                          <a:latin typeface="Arial" panose="020B0604020202020204" pitchFamily="34" charset="0"/>
                          <a:cs typeface="Arial" panose="020B0604020202020204" pitchFamily="34" charset="0"/>
                        </a:rPr>
                        <a:t>6.20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5.52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184785">
                <a:tc>
                  <a:txBody>
                    <a:bodyPr/>
                    <a:lstStyle/>
                    <a:p>
                      <a:pPr algn="ctr" fontAlgn="b"/>
                      <a:r>
                        <a:rPr lang="en-GB" sz="105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cs typeface="Arial" panose="020B0604020202020204" pitchFamily="34" charset="0"/>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5.74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6.17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00" b="0" i="0" u="none" strike="noStrike" dirty="0">
                          <a:solidFill>
                            <a:srgbClr val="000000"/>
                          </a:solidFill>
                          <a:effectLst/>
                          <a:latin typeface="Arial" panose="020B0604020202020204" pitchFamily="34" charset="0"/>
                          <a:cs typeface="Arial" panose="020B0604020202020204" pitchFamily="34" charset="0"/>
                        </a:rPr>
                        <a:t>5.32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184785">
                <a:tc>
                  <a:txBody>
                    <a:bodyPr/>
                    <a:lstStyle/>
                    <a:p>
                      <a:pPr algn="ctr" fontAlgn="b"/>
                      <a:r>
                        <a:rPr lang="en-GB" sz="1050" b="0" i="0" u="none" strike="noStrike">
                          <a:solidFill>
                            <a:srgbClr val="000000"/>
                          </a:solidFill>
                          <a:effectLst/>
                          <a:latin typeface="+mj-lt"/>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cs typeface="Arial" panose="020B0604020202020204" pitchFamily="34" charset="0"/>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5.38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5.85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4.90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326558">
                <a:tc>
                  <a:txBody>
                    <a:bodyPr/>
                    <a:lstStyle/>
                    <a:p>
                      <a:pPr algn="ctr" fontAlgn="b"/>
                      <a:r>
                        <a:rPr lang="en-GB" sz="1050" b="0" i="0" u="none" strike="noStrike">
                          <a:solidFill>
                            <a:srgbClr val="000000"/>
                          </a:solidFill>
                          <a:effectLst/>
                          <a:latin typeface="+mj-lt"/>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cs typeface="Arial" panose="020B0604020202020204" pitchFamily="34" charset="0"/>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5.10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5.35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00" b="0" i="0" u="none" strike="noStrike" dirty="0">
                          <a:solidFill>
                            <a:srgbClr val="000000"/>
                          </a:solidFill>
                          <a:effectLst/>
                          <a:latin typeface="Arial" panose="020B0604020202020204" pitchFamily="34" charset="0"/>
                          <a:cs typeface="Arial" panose="020B0604020202020204" pitchFamily="34" charset="0"/>
                        </a:rPr>
                        <a:t>4.86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191304">
                <a:tc>
                  <a:txBody>
                    <a:bodyPr/>
                    <a:lstStyle/>
                    <a:p>
                      <a:pPr algn="ctr" fontAlgn="b"/>
                      <a:r>
                        <a:rPr lang="en-GB" sz="1050" b="0" i="0" u="none" strike="noStrike">
                          <a:solidFill>
                            <a:srgbClr val="000000"/>
                          </a:solidFill>
                          <a:effectLst/>
                          <a:latin typeface="+mj-lt"/>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cs typeface="Arial" panose="020B0604020202020204" pitchFamily="34" charset="0"/>
                        </a:rPr>
                        <a:t>Relationship</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4.67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00" b="0" i="0" u="none" strike="noStrike">
                          <a:solidFill>
                            <a:srgbClr val="000000"/>
                          </a:solidFill>
                          <a:effectLst/>
                          <a:latin typeface="Arial" panose="020B0604020202020204" pitchFamily="34" charset="0"/>
                          <a:cs typeface="Arial" panose="020B0604020202020204" pitchFamily="34" charset="0"/>
                        </a:rPr>
                        <a:t>5.27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000" b="0" i="0" u="none" strike="noStrike" dirty="0">
                          <a:solidFill>
                            <a:srgbClr val="000000"/>
                          </a:solidFill>
                          <a:effectLst/>
                          <a:latin typeface="Arial" panose="020B0604020202020204" pitchFamily="34" charset="0"/>
                          <a:cs typeface="Arial" panose="020B0604020202020204" pitchFamily="34" charset="0"/>
                        </a:rPr>
                        <a:t>4.07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bl>
          </a:graphicData>
        </a:graphic>
      </p:graphicFrame>
      <p:sp>
        <p:nvSpPr>
          <p:cNvPr id="15" name="TextBox 14">
            <a:extLst>
              <a:ext uri="{FF2B5EF4-FFF2-40B4-BE49-F238E27FC236}">
                <a16:creationId xmlns:a16="http://schemas.microsoft.com/office/drawing/2014/main" id="{6C8BC5B1-A2A3-DE96-6BF3-97E7499D1160}"/>
              </a:ext>
            </a:extLst>
          </p:cNvPr>
          <p:cNvSpPr txBox="1"/>
          <p:nvPr/>
        </p:nvSpPr>
        <p:spPr>
          <a:xfrm>
            <a:off x="9844264" y="4832696"/>
            <a:ext cx="1856232"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400" b="1" i="0" u="none" strike="noStrike" kern="0" cap="none" spc="0" normalizeH="0" baseline="0" noProof="0" dirty="0">
                <a:ln>
                  <a:noFill/>
                </a:ln>
                <a:solidFill>
                  <a:srgbClr val="008265"/>
                </a:solidFill>
                <a:effectLst/>
                <a:uLnTx/>
                <a:uFillTx/>
                <a:latin typeface="Arial"/>
                <a:cs typeface="Arial"/>
                <a:sym typeface="Arial"/>
              </a:rPr>
              <a:t>Other</a:t>
            </a:r>
          </a:p>
        </p:txBody>
      </p:sp>
    </p:spTree>
    <p:extLst>
      <p:ext uri="{BB962C8B-B14F-4D97-AF65-F5344CB8AC3E}">
        <p14:creationId xmlns:p14="http://schemas.microsoft.com/office/powerpoint/2010/main" val="205235558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3" name="TextBox 2"/>
          <p:cNvSpPr txBox="1"/>
          <p:nvPr/>
        </p:nvSpPr>
        <p:spPr>
          <a:xfrm>
            <a:off x="422143" y="289187"/>
            <a:ext cx="1122799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000" b="1" i="0" u="none" strike="noStrike" kern="0" cap="none" spc="0" normalizeH="0" baseline="0" noProof="0" dirty="0">
                <a:ln>
                  <a:noFill/>
                </a:ln>
                <a:solidFill>
                  <a:srgbClr val="008265"/>
                </a:solidFill>
                <a:effectLst/>
                <a:uLnTx/>
                <a:uFillTx/>
                <a:latin typeface="Rockwell" panose="02060603020205020403" pitchFamily="18" charset="0"/>
                <a:cs typeface="Calibri Light" panose="020F0302020204030204" pitchFamily="34" charset="0"/>
                <a:sym typeface="Arial"/>
              </a:rPr>
              <a:t>Top 10 opportunities for Direct Providers to increase trust</a:t>
            </a:r>
          </a:p>
        </p:txBody>
      </p:sp>
      <p:graphicFrame>
        <p:nvGraphicFramePr>
          <p:cNvPr id="4" name="Table 3"/>
          <p:cNvGraphicFramePr>
            <a:graphicFrameLocks noGrp="1"/>
          </p:cNvGraphicFramePr>
          <p:nvPr>
            <p:extLst>
              <p:ext uri="{D42A27DB-BD31-4B8C-83A1-F6EECF244321}">
                <p14:modId xmlns:p14="http://schemas.microsoft.com/office/powerpoint/2010/main" val="968741406"/>
              </p:ext>
            </p:extLst>
          </p:nvPr>
        </p:nvGraphicFramePr>
        <p:xfrm>
          <a:off x="1941165" y="947506"/>
          <a:ext cx="8309671" cy="4877595"/>
        </p:xfrm>
        <a:graphic>
          <a:graphicData uri="http://schemas.openxmlformats.org/drawingml/2006/table">
            <a:tbl>
              <a:tblPr firstRow="1" bandRow="1">
                <a:tableStyleId>{6E62EB93-AAC6-4EBA-99E5-D1D4B1179FDE}</a:tableStyleId>
              </a:tblPr>
              <a:tblGrid>
                <a:gridCol w="597086">
                  <a:extLst>
                    <a:ext uri="{9D8B030D-6E8A-4147-A177-3AD203B41FA5}">
                      <a16:colId xmlns:a16="http://schemas.microsoft.com/office/drawing/2014/main" val="20000"/>
                    </a:ext>
                  </a:extLst>
                </a:gridCol>
                <a:gridCol w="989184">
                  <a:extLst>
                    <a:ext uri="{9D8B030D-6E8A-4147-A177-3AD203B41FA5}">
                      <a16:colId xmlns:a16="http://schemas.microsoft.com/office/drawing/2014/main" val="20001"/>
                    </a:ext>
                  </a:extLst>
                </a:gridCol>
                <a:gridCol w="2568566">
                  <a:extLst>
                    <a:ext uri="{9D8B030D-6E8A-4147-A177-3AD203B41FA5}">
                      <a16:colId xmlns:a16="http://schemas.microsoft.com/office/drawing/2014/main" val="20002"/>
                    </a:ext>
                  </a:extLst>
                </a:gridCol>
                <a:gridCol w="1384945">
                  <a:extLst>
                    <a:ext uri="{9D8B030D-6E8A-4147-A177-3AD203B41FA5}">
                      <a16:colId xmlns:a16="http://schemas.microsoft.com/office/drawing/2014/main" val="20003"/>
                    </a:ext>
                  </a:extLst>
                </a:gridCol>
                <a:gridCol w="1384945">
                  <a:extLst>
                    <a:ext uri="{9D8B030D-6E8A-4147-A177-3AD203B41FA5}">
                      <a16:colId xmlns:a16="http://schemas.microsoft.com/office/drawing/2014/main" val="20004"/>
                    </a:ext>
                  </a:extLst>
                </a:gridCol>
                <a:gridCol w="1384945">
                  <a:extLst>
                    <a:ext uri="{9D8B030D-6E8A-4147-A177-3AD203B41FA5}">
                      <a16:colId xmlns:a16="http://schemas.microsoft.com/office/drawing/2014/main" val="20005"/>
                    </a:ext>
                  </a:extLst>
                </a:gridCol>
              </a:tblGrid>
              <a:tr h="396705">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Statement</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432000">
                <a:tc>
                  <a:txBody>
                    <a:bodyPr/>
                    <a:lstStyle/>
                    <a:p>
                      <a:pPr algn="ctr" fontAlgn="b"/>
                      <a:r>
                        <a:rPr lang="en-GB" sz="1100" b="0" i="0" u="none" strike="noStrike">
                          <a:solidFill>
                            <a:srgbClr val="000000"/>
                          </a:solidFill>
                          <a:effectLst/>
                          <a:latin typeface="+mn-lt"/>
                        </a:rPr>
                        <a:t>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I knew what I needed to do to make a claim</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7.87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6.35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9.38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432000">
                <a:tc>
                  <a:txBody>
                    <a:bodyPr/>
                    <a:lstStyle/>
                    <a:p>
                      <a:pPr algn="ctr" fontAlgn="b"/>
                      <a:r>
                        <a:rPr lang="en-GB" sz="1100" b="0" i="0" u="none" strike="noStrike">
                          <a:solidFill>
                            <a:srgbClr val="000000"/>
                          </a:solidFill>
                          <a:effectLst/>
                          <a:latin typeface="+mn-lt"/>
                        </a:rPr>
                        <a:t>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I got a discount for staying with the same company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7.40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5.54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9.25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432000">
                <a:tc>
                  <a:txBody>
                    <a:bodyPr/>
                    <a:lstStyle/>
                    <a:p>
                      <a:pPr algn="ctr" fontAlgn="b"/>
                      <a:r>
                        <a:rPr lang="en-GB" sz="1100" b="0" i="0" u="none" strike="noStrike">
                          <a:solidFill>
                            <a:srgbClr val="000000"/>
                          </a:solidFill>
                          <a:effectLst/>
                          <a:latin typeface="+mn-lt"/>
                        </a:rPr>
                        <a:t>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Repairs or replacement items were completed/ delivered at a time that suited me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7.87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6.62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9.11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432000">
                <a:tc>
                  <a:txBody>
                    <a:bodyPr/>
                    <a:lstStyle/>
                    <a:p>
                      <a:pPr algn="ctr" fontAlgn="b"/>
                      <a:r>
                        <a:rPr lang="en-GB" sz="1100" b="0" i="0" u="none" strike="noStrike">
                          <a:solidFill>
                            <a:srgbClr val="000000"/>
                          </a:solidFill>
                          <a:effectLst/>
                          <a:latin typeface="+mn-lt"/>
                        </a:rPr>
                        <a:t>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I can get through to the insurance company quickly at any time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7.33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5.81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8.86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432000">
                <a:tc>
                  <a:txBody>
                    <a:bodyPr/>
                    <a:lstStyle/>
                    <a:p>
                      <a:pPr algn="ctr" fontAlgn="b"/>
                      <a:r>
                        <a:rPr lang="en-GB" sz="1100" b="0" i="0" u="none" strike="noStrike">
                          <a:solidFill>
                            <a:srgbClr val="000000"/>
                          </a:solidFill>
                          <a:effectLst/>
                          <a:latin typeface="+mn-lt"/>
                        </a:rPr>
                        <a:t>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My questions are answered quickly and clearly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8.30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7.88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8.72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432000">
                <a:tc>
                  <a:txBody>
                    <a:bodyPr/>
                    <a:lstStyle/>
                    <a:p>
                      <a:pPr algn="ctr" fontAlgn="b"/>
                      <a:r>
                        <a:rPr lang="en-GB" sz="1100" b="0" i="0" u="none" strike="noStrike">
                          <a:solidFill>
                            <a:srgbClr val="000000"/>
                          </a:solidFill>
                          <a:effectLst/>
                          <a:latin typeface="+mn-lt"/>
                        </a:rPr>
                        <a:t>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My premium doesn't increase because I'm not a new customer anymore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7.44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6.19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8.69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432000">
                <a:tc>
                  <a:txBody>
                    <a:bodyPr/>
                    <a:lstStyle/>
                    <a:p>
                      <a:pPr algn="ctr" fontAlgn="b"/>
                      <a:r>
                        <a:rPr lang="en-GB" sz="1100" b="0" i="0" u="none" strike="noStrike">
                          <a:solidFill>
                            <a:srgbClr val="000000"/>
                          </a:solidFill>
                          <a:effectLst/>
                          <a:latin typeface="+mn-lt"/>
                        </a:rPr>
                        <a:t>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My provider takes my loyalty into account when calculating renewal quotes after I have claimed</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7.25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5.81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8.68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432000">
                <a:tc>
                  <a:txBody>
                    <a:bodyPr/>
                    <a:lstStyle/>
                    <a:p>
                      <a:pPr algn="ctr" fontAlgn="b"/>
                      <a:r>
                        <a:rPr lang="en-GB" sz="1100" b="0" i="0" u="none" strike="noStrike">
                          <a:solidFill>
                            <a:srgbClr val="000000"/>
                          </a:solidFill>
                          <a:effectLst/>
                          <a:latin typeface="+mn-lt"/>
                        </a:rPr>
                        <a:t>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My insurer provides additional benefits for renewing (e.g. enhanced cover)</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6.69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4.81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8.56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432000">
                <a:tc>
                  <a:txBody>
                    <a:bodyPr/>
                    <a:lstStyle/>
                    <a:p>
                      <a:pPr algn="ctr" fontAlgn="b"/>
                      <a:r>
                        <a:rPr lang="en-GB" sz="1100" b="0" i="0" u="none" strike="noStrike">
                          <a:solidFill>
                            <a:srgbClr val="000000"/>
                          </a:solidFill>
                          <a:effectLst/>
                          <a:latin typeface="+mn-lt"/>
                        </a:rPr>
                        <a:t>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I know what the policy covers and excludes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8.32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8.11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8.54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r h="432000">
                <a:tc>
                  <a:txBody>
                    <a:bodyPr/>
                    <a:lstStyle/>
                    <a:p>
                      <a:pPr algn="ctr" fontAlgn="b"/>
                      <a:r>
                        <a:rPr lang="en-GB" sz="1100" b="0" i="0" u="none" strike="noStrike">
                          <a:solidFill>
                            <a:srgbClr val="000000"/>
                          </a:solidFill>
                          <a:effectLst/>
                          <a:latin typeface="+mn-lt"/>
                        </a:rPr>
                        <a:t>10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Protection</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My insurance cover is of the right level for my business to continue to trade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8.26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8.03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dirty="0">
                          <a:solidFill>
                            <a:srgbClr val="000000"/>
                          </a:solidFill>
                          <a:effectLst/>
                          <a:latin typeface="Arial" panose="020B0604020202020204" pitchFamily="34" charset="0"/>
                          <a:cs typeface="Arial" panose="020B0604020202020204" pitchFamily="34" charset="0"/>
                        </a:rPr>
                        <a:t>8.49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0"/>
                  </a:ext>
                </a:extLst>
              </a:tr>
            </a:tbl>
          </a:graphicData>
        </a:graphic>
      </p:graphicFrame>
      <p:sp>
        <p:nvSpPr>
          <p:cNvPr id="2" name="Google Shape;281;p26">
            <a:extLst>
              <a:ext uri="{FF2B5EF4-FFF2-40B4-BE49-F238E27FC236}">
                <a16:creationId xmlns:a16="http://schemas.microsoft.com/office/drawing/2014/main" id="{15F8004B-5166-8A24-B46E-9A80E1B7248D}"/>
              </a:ext>
            </a:extLst>
          </p:cNvPr>
          <p:cNvSpPr txBox="1"/>
          <p:nvPr/>
        </p:nvSpPr>
        <p:spPr>
          <a:xfrm>
            <a:off x="0" y="6527166"/>
            <a:ext cx="10126232" cy="330834"/>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800" b="0" i="0" u="none" strike="noStrike" kern="0" cap="none" spc="0" normalizeH="0" baseline="0" noProof="0" dirty="0">
                <a:ln>
                  <a:noFill/>
                </a:ln>
                <a:solidFill>
                  <a:srgbClr val="000000"/>
                </a:solidFill>
                <a:effectLst/>
                <a:uLnTx/>
                <a:uFillTx/>
                <a:latin typeface="Arial" panose="020B0604020202020204" pitchFamily="34" charset="0"/>
                <a:ea typeface="Corbel"/>
                <a:cs typeface="Arial" panose="020B0604020202020204" pitchFamily="34" charset="0"/>
                <a:sym typeface="Corbel"/>
              </a:rPr>
              <a:t>Base: Sept 2023 &amp; March 2024 data. Direct from provider n=</a:t>
            </a:r>
            <a:r>
              <a:rPr lang="en-GB" sz="800" dirty="0">
                <a:latin typeface="Arial" panose="020B0604020202020204" pitchFamily="34" charset="0"/>
                <a:ea typeface="Corbel"/>
                <a:cs typeface="Arial" panose="020B0604020202020204" pitchFamily="34" charset="0"/>
                <a:sym typeface="Corbel"/>
              </a:rPr>
              <a:t>465/78</a:t>
            </a:r>
            <a:endParaRPr kumimoji="0" lang="en-GB" sz="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endParaRPr>
          </a:p>
        </p:txBody>
      </p:sp>
    </p:spTree>
    <p:extLst>
      <p:ext uri="{BB962C8B-B14F-4D97-AF65-F5344CB8AC3E}">
        <p14:creationId xmlns:p14="http://schemas.microsoft.com/office/powerpoint/2010/main" val="422644126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3" name="TextBox 2"/>
          <p:cNvSpPr txBox="1"/>
          <p:nvPr/>
        </p:nvSpPr>
        <p:spPr>
          <a:xfrm>
            <a:off x="422143" y="289187"/>
            <a:ext cx="1122799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000" b="1" i="0" u="none" strike="noStrike" kern="0" cap="none" spc="0" normalizeH="0" baseline="0" noProof="0" dirty="0">
                <a:ln>
                  <a:noFill/>
                </a:ln>
                <a:solidFill>
                  <a:srgbClr val="008265"/>
                </a:solidFill>
                <a:effectLst/>
                <a:uLnTx/>
                <a:uFillTx/>
                <a:latin typeface="Rockwell" panose="02060603020205020403" pitchFamily="18" charset="0"/>
                <a:cs typeface="Calibri Light" panose="020F0302020204030204" pitchFamily="34" charset="0"/>
                <a:sym typeface="Arial"/>
              </a:rPr>
              <a:t>Top 10 opportunities for Price Comparison Sites to increase trust</a:t>
            </a:r>
          </a:p>
        </p:txBody>
      </p:sp>
      <p:graphicFrame>
        <p:nvGraphicFramePr>
          <p:cNvPr id="4" name="Table 3"/>
          <p:cNvGraphicFramePr>
            <a:graphicFrameLocks noGrp="1"/>
          </p:cNvGraphicFramePr>
          <p:nvPr>
            <p:extLst>
              <p:ext uri="{D42A27DB-BD31-4B8C-83A1-F6EECF244321}">
                <p14:modId xmlns:p14="http://schemas.microsoft.com/office/powerpoint/2010/main" val="1674130611"/>
              </p:ext>
            </p:extLst>
          </p:nvPr>
        </p:nvGraphicFramePr>
        <p:xfrm>
          <a:off x="1941165" y="947506"/>
          <a:ext cx="8309671" cy="4958040"/>
        </p:xfrm>
        <a:graphic>
          <a:graphicData uri="http://schemas.openxmlformats.org/drawingml/2006/table">
            <a:tbl>
              <a:tblPr firstRow="1" bandRow="1">
                <a:tableStyleId>{6E62EB93-AAC6-4EBA-99E5-D1D4B1179FDE}</a:tableStyleId>
              </a:tblPr>
              <a:tblGrid>
                <a:gridCol w="597086">
                  <a:extLst>
                    <a:ext uri="{9D8B030D-6E8A-4147-A177-3AD203B41FA5}">
                      <a16:colId xmlns:a16="http://schemas.microsoft.com/office/drawing/2014/main" val="20000"/>
                    </a:ext>
                  </a:extLst>
                </a:gridCol>
                <a:gridCol w="989184">
                  <a:extLst>
                    <a:ext uri="{9D8B030D-6E8A-4147-A177-3AD203B41FA5}">
                      <a16:colId xmlns:a16="http://schemas.microsoft.com/office/drawing/2014/main" val="20001"/>
                    </a:ext>
                  </a:extLst>
                </a:gridCol>
                <a:gridCol w="2568566">
                  <a:extLst>
                    <a:ext uri="{9D8B030D-6E8A-4147-A177-3AD203B41FA5}">
                      <a16:colId xmlns:a16="http://schemas.microsoft.com/office/drawing/2014/main" val="20002"/>
                    </a:ext>
                  </a:extLst>
                </a:gridCol>
                <a:gridCol w="1384945">
                  <a:extLst>
                    <a:ext uri="{9D8B030D-6E8A-4147-A177-3AD203B41FA5}">
                      <a16:colId xmlns:a16="http://schemas.microsoft.com/office/drawing/2014/main" val="20003"/>
                    </a:ext>
                  </a:extLst>
                </a:gridCol>
                <a:gridCol w="1384945">
                  <a:extLst>
                    <a:ext uri="{9D8B030D-6E8A-4147-A177-3AD203B41FA5}">
                      <a16:colId xmlns:a16="http://schemas.microsoft.com/office/drawing/2014/main" val="20004"/>
                    </a:ext>
                  </a:extLst>
                </a:gridCol>
                <a:gridCol w="1384945">
                  <a:extLst>
                    <a:ext uri="{9D8B030D-6E8A-4147-A177-3AD203B41FA5}">
                      <a16:colId xmlns:a16="http://schemas.microsoft.com/office/drawing/2014/main" val="20005"/>
                    </a:ext>
                  </a:extLst>
                </a:gridCol>
              </a:tblGrid>
              <a:tr h="396705">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Statement</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432000">
                <a:tc>
                  <a:txBody>
                    <a:bodyPr/>
                    <a:lstStyle/>
                    <a:p>
                      <a:pPr algn="ctr" fontAlgn="b"/>
                      <a:r>
                        <a:rPr lang="en-GB" sz="1100" b="0" i="0" u="none" strike="noStrike">
                          <a:solidFill>
                            <a:srgbClr val="000000"/>
                          </a:solidFill>
                          <a:effectLst/>
                          <a:latin typeface="+mn-lt"/>
                        </a:rPr>
                        <a:t>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My provider takes my loyalty into account when calculating renewal quotes after I have claimed</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7.80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5.33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10.27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432000">
                <a:tc>
                  <a:txBody>
                    <a:bodyPr/>
                    <a:lstStyle/>
                    <a:p>
                      <a:pPr algn="ctr" fontAlgn="b"/>
                      <a:r>
                        <a:rPr lang="en-GB" sz="1100" b="0" i="0" u="none" strike="noStrike">
                          <a:solidFill>
                            <a:srgbClr val="000000"/>
                          </a:solidFill>
                          <a:effectLst/>
                          <a:latin typeface="+mn-lt"/>
                        </a:rPr>
                        <a:t>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My insurance provider matched a cheaper price from a competitors quote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7.77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5.50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10.04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432000">
                <a:tc>
                  <a:txBody>
                    <a:bodyPr/>
                    <a:lstStyle/>
                    <a:p>
                      <a:pPr algn="ctr" fontAlgn="b"/>
                      <a:r>
                        <a:rPr lang="en-GB" sz="1100" b="0" i="0" u="none" strike="noStrike">
                          <a:solidFill>
                            <a:srgbClr val="000000"/>
                          </a:solidFill>
                          <a:effectLst/>
                          <a:latin typeface="+mn-lt"/>
                        </a:rPr>
                        <a:t>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I got a discount for staying with the same company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7.54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5.37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9.71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432000">
                <a:tc>
                  <a:txBody>
                    <a:bodyPr/>
                    <a:lstStyle/>
                    <a:p>
                      <a:pPr algn="ctr" fontAlgn="b"/>
                      <a:r>
                        <a:rPr lang="en-GB" sz="1100" b="0" i="0" u="none" strike="noStrike">
                          <a:solidFill>
                            <a:srgbClr val="000000"/>
                          </a:solidFill>
                          <a:effectLst/>
                          <a:latin typeface="+mn-lt"/>
                        </a:rPr>
                        <a:t>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I had a choice in how the company settled the claim (e.g. financial settlement, repair or replacement)</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6.59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3.49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9.69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432000">
                <a:tc>
                  <a:txBody>
                    <a:bodyPr/>
                    <a:lstStyle/>
                    <a:p>
                      <a:pPr algn="ctr" fontAlgn="b"/>
                      <a:r>
                        <a:rPr lang="en-GB" sz="1100" b="0" i="0" u="none" strike="noStrike">
                          <a:solidFill>
                            <a:srgbClr val="000000"/>
                          </a:solidFill>
                          <a:effectLst/>
                          <a:latin typeface="+mn-lt"/>
                        </a:rPr>
                        <a:t>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My insurance company did not try to avoid paying out</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6.82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4.39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9.25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432000">
                <a:tc>
                  <a:txBody>
                    <a:bodyPr/>
                    <a:lstStyle/>
                    <a:p>
                      <a:pPr algn="ctr" fontAlgn="b"/>
                      <a:r>
                        <a:rPr lang="en-GB" sz="1100" b="0" i="0" u="none" strike="noStrike">
                          <a:solidFill>
                            <a:srgbClr val="000000"/>
                          </a:solidFill>
                          <a:effectLst/>
                          <a:latin typeface="+mn-lt"/>
                        </a:rPr>
                        <a:t>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I understand if there are any discounts or no claims bonus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8.14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7.39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8.88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432000">
                <a:tc>
                  <a:txBody>
                    <a:bodyPr/>
                    <a:lstStyle/>
                    <a:p>
                      <a:pPr algn="ctr" fontAlgn="b"/>
                      <a:r>
                        <a:rPr lang="en-GB" sz="1100" b="0" i="0" u="none" strike="noStrike">
                          <a:solidFill>
                            <a:srgbClr val="000000"/>
                          </a:solidFill>
                          <a:effectLst/>
                          <a:latin typeface="+mn-lt"/>
                        </a:rPr>
                        <a:t>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My premium doesn't increase because I'm not a new customer anymore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7.23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5.63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8.83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432000">
                <a:tc>
                  <a:txBody>
                    <a:bodyPr/>
                    <a:lstStyle/>
                    <a:p>
                      <a:pPr algn="ctr" fontAlgn="b"/>
                      <a:r>
                        <a:rPr lang="en-GB" sz="1100" b="0" i="0" u="none" strike="noStrike">
                          <a:solidFill>
                            <a:srgbClr val="000000"/>
                          </a:solidFill>
                          <a:effectLst/>
                          <a:latin typeface="+mn-lt"/>
                        </a:rPr>
                        <a:t>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The policy was explained clearly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8.28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7.79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8.77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432000">
                <a:tc>
                  <a:txBody>
                    <a:bodyPr/>
                    <a:lstStyle/>
                    <a:p>
                      <a:pPr algn="ctr" fontAlgn="b"/>
                      <a:r>
                        <a:rPr lang="en-GB" sz="1100" b="0" i="0" u="none" strike="noStrike">
                          <a:solidFill>
                            <a:srgbClr val="000000"/>
                          </a:solidFill>
                          <a:effectLst/>
                          <a:latin typeface="+mn-lt"/>
                        </a:rPr>
                        <a:t>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My insurer informed me about their claims process before I bought</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7.40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6.18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8.62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r h="432000">
                <a:tc>
                  <a:txBody>
                    <a:bodyPr/>
                    <a:lstStyle/>
                    <a:p>
                      <a:pPr algn="ctr" fontAlgn="b"/>
                      <a:r>
                        <a:rPr lang="en-GB" sz="1100" b="0" i="0" u="none" strike="noStrike">
                          <a:solidFill>
                            <a:srgbClr val="000000"/>
                          </a:solidFill>
                          <a:effectLst/>
                          <a:latin typeface="+mn-lt"/>
                        </a:rPr>
                        <a:t>10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Repairs or replacement items were completed/ delivered at a time that suited me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7.27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5.95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8.59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0"/>
                  </a:ext>
                </a:extLst>
              </a:tr>
            </a:tbl>
          </a:graphicData>
        </a:graphic>
      </p:graphicFrame>
      <p:sp>
        <p:nvSpPr>
          <p:cNvPr id="2" name="Google Shape;281;p26">
            <a:extLst>
              <a:ext uri="{FF2B5EF4-FFF2-40B4-BE49-F238E27FC236}">
                <a16:creationId xmlns:a16="http://schemas.microsoft.com/office/drawing/2014/main" id="{15F8004B-5166-8A24-B46E-9A80E1B7248D}"/>
              </a:ext>
            </a:extLst>
          </p:cNvPr>
          <p:cNvSpPr txBox="1"/>
          <p:nvPr/>
        </p:nvSpPr>
        <p:spPr>
          <a:xfrm>
            <a:off x="0" y="6527166"/>
            <a:ext cx="10126232" cy="330834"/>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800" b="0" i="0" u="none" strike="noStrike" kern="0" cap="none" spc="0" normalizeH="0" baseline="0" noProof="0" dirty="0">
                <a:ln>
                  <a:noFill/>
                </a:ln>
                <a:solidFill>
                  <a:srgbClr val="000000"/>
                </a:solidFill>
                <a:effectLst/>
                <a:uLnTx/>
                <a:uFillTx/>
                <a:latin typeface="Arial" panose="020B0604020202020204" pitchFamily="34" charset="0"/>
                <a:ea typeface="Corbel"/>
                <a:cs typeface="Arial" panose="020B0604020202020204" pitchFamily="34" charset="0"/>
                <a:sym typeface="Corbel"/>
              </a:rPr>
              <a:t>Base: Sept 2023 &amp; March 2024 data. Price comparison site n=354/45</a:t>
            </a:r>
            <a:endParaRPr kumimoji="0" lang="en-GB" sz="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endParaRPr>
          </a:p>
        </p:txBody>
      </p:sp>
    </p:spTree>
    <p:extLst>
      <p:ext uri="{BB962C8B-B14F-4D97-AF65-F5344CB8AC3E}">
        <p14:creationId xmlns:p14="http://schemas.microsoft.com/office/powerpoint/2010/main" val="339603484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3" name="TextBox 2"/>
          <p:cNvSpPr txBox="1"/>
          <p:nvPr/>
        </p:nvSpPr>
        <p:spPr>
          <a:xfrm>
            <a:off x="422143" y="289187"/>
            <a:ext cx="1122799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000" b="1" i="0" u="none" strike="noStrike" kern="0" cap="none" spc="0" normalizeH="0" baseline="0" noProof="0" dirty="0">
                <a:ln>
                  <a:noFill/>
                </a:ln>
                <a:solidFill>
                  <a:srgbClr val="008265"/>
                </a:solidFill>
                <a:effectLst/>
                <a:uLnTx/>
                <a:uFillTx/>
                <a:latin typeface="Rockwell" panose="02060603020205020403" pitchFamily="18" charset="0"/>
                <a:cs typeface="Calibri Light" panose="020F0302020204030204" pitchFamily="34" charset="0"/>
                <a:sym typeface="Arial"/>
              </a:rPr>
              <a:t>Top 10 opportunities for Insurance Brokers to increase trust</a:t>
            </a:r>
          </a:p>
        </p:txBody>
      </p:sp>
      <p:graphicFrame>
        <p:nvGraphicFramePr>
          <p:cNvPr id="4" name="Table 3"/>
          <p:cNvGraphicFramePr>
            <a:graphicFrameLocks noGrp="1"/>
          </p:cNvGraphicFramePr>
          <p:nvPr>
            <p:extLst>
              <p:ext uri="{D42A27DB-BD31-4B8C-83A1-F6EECF244321}">
                <p14:modId xmlns:p14="http://schemas.microsoft.com/office/powerpoint/2010/main" val="3138726229"/>
              </p:ext>
            </p:extLst>
          </p:nvPr>
        </p:nvGraphicFramePr>
        <p:xfrm>
          <a:off x="1941165" y="947506"/>
          <a:ext cx="8309671" cy="4797150"/>
        </p:xfrm>
        <a:graphic>
          <a:graphicData uri="http://schemas.openxmlformats.org/drawingml/2006/table">
            <a:tbl>
              <a:tblPr firstRow="1" bandRow="1">
                <a:tableStyleId>{6E62EB93-AAC6-4EBA-99E5-D1D4B1179FDE}</a:tableStyleId>
              </a:tblPr>
              <a:tblGrid>
                <a:gridCol w="597086">
                  <a:extLst>
                    <a:ext uri="{9D8B030D-6E8A-4147-A177-3AD203B41FA5}">
                      <a16:colId xmlns:a16="http://schemas.microsoft.com/office/drawing/2014/main" val="20000"/>
                    </a:ext>
                  </a:extLst>
                </a:gridCol>
                <a:gridCol w="989184">
                  <a:extLst>
                    <a:ext uri="{9D8B030D-6E8A-4147-A177-3AD203B41FA5}">
                      <a16:colId xmlns:a16="http://schemas.microsoft.com/office/drawing/2014/main" val="20001"/>
                    </a:ext>
                  </a:extLst>
                </a:gridCol>
                <a:gridCol w="2568566">
                  <a:extLst>
                    <a:ext uri="{9D8B030D-6E8A-4147-A177-3AD203B41FA5}">
                      <a16:colId xmlns:a16="http://schemas.microsoft.com/office/drawing/2014/main" val="20002"/>
                    </a:ext>
                  </a:extLst>
                </a:gridCol>
                <a:gridCol w="1384945">
                  <a:extLst>
                    <a:ext uri="{9D8B030D-6E8A-4147-A177-3AD203B41FA5}">
                      <a16:colId xmlns:a16="http://schemas.microsoft.com/office/drawing/2014/main" val="20003"/>
                    </a:ext>
                  </a:extLst>
                </a:gridCol>
                <a:gridCol w="1384945">
                  <a:extLst>
                    <a:ext uri="{9D8B030D-6E8A-4147-A177-3AD203B41FA5}">
                      <a16:colId xmlns:a16="http://schemas.microsoft.com/office/drawing/2014/main" val="20004"/>
                    </a:ext>
                  </a:extLst>
                </a:gridCol>
                <a:gridCol w="1384945">
                  <a:extLst>
                    <a:ext uri="{9D8B030D-6E8A-4147-A177-3AD203B41FA5}">
                      <a16:colId xmlns:a16="http://schemas.microsoft.com/office/drawing/2014/main" val="20005"/>
                    </a:ext>
                  </a:extLst>
                </a:gridCol>
              </a:tblGrid>
              <a:tr h="396705">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Statement</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432000">
                <a:tc>
                  <a:txBody>
                    <a:bodyPr/>
                    <a:lstStyle/>
                    <a:p>
                      <a:pPr algn="ctr" fontAlgn="b"/>
                      <a:r>
                        <a:rPr lang="en-GB" sz="1100" b="0" i="0" u="none" strike="noStrike">
                          <a:solidFill>
                            <a:srgbClr val="000000"/>
                          </a:solidFill>
                          <a:effectLst/>
                          <a:latin typeface="+mn-lt"/>
                        </a:rPr>
                        <a:t>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I knew what I needed to do to make a claim</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8.32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7.45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9.18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432000">
                <a:tc>
                  <a:txBody>
                    <a:bodyPr/>
                    <a:lstStyle/>
                    <a:p>
                      <a:pPr algn="ctr" fontAlgn="b"/>
                      <a:r>
                        <a:rPr lang="en-GB" sz="1100" b="0" i="0" u="none" strike="noStrike">
                          <a:solidFill>
                            <a:srgbClr val="000000"/>
                          </a:solidFill>
                          <a:effectLst/>
                          <a:latin typeface="+mn-lt"/>
                        </a:rPr>
                        <a:t>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My premium doesn't increase because I'm not a new customer anymore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7.04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5.36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8.72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432000">
                <a:tc>
                  <a:txBody>
                    <a:bodyPr/>
                    <a:lstStyle/>
                    <a:p>
                      <a:pPr algn="ctr" fontAlgn="b"/>
                      <a:r>
                        <a:rPr lang="en-GB" sz="1100" b="0" i="0" u="none" strike="noStrike">
                          <a:solidFill>
                            <a:srgbClr val="000000"/>
                          </a:solidFill>
                          <a:effectLst/>
                          <a:latin typeface="+mn-lt"/>
                        </a:rPr>
                        <a:t>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My insurer handled my complaint professionally and fairly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7.85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7.05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8.65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432000">
                <a:tc>
                  <a:txBody>
                    <a:bodyPr/>
                    <a:lstStyle/>
                    <a:p>
                      <a:pPr algn="ctr" fontAlgn="b"/>
                      <a:r>
                        <a:rPr lang="en-GB" sz="1100" b="0" i="0" u="none" strike="noStrike">
                          <a:solidFill>
                            <a:srgbClr val="000000"/>
                          </a:solidFill>
                          <a:effectLst/>
                          <a:latin typeface="+mn-lt"/>
                        </a:rPr>
                        <a:t>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My insurer assessed my risk individually, rather than using generic assumptions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7.66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6.68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8.65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432000">
                <a:tc>
                  <a:txBody>
                    <a:bodyPr/>
                    <a:lstStyle/>
                    <a:p>
                      <a:pPr algn="ctr" fontAlgn="b"/>
                      <a:r>
                        <a:rPr lang="en-GB" sz="1100" b="0" i="0" u="none" strike="noStrike">
                          <a:solidFill>
                            <a:srgbClr val="000000"/>
                          </a:solidFill>
                          <a:effectLst/>
                          <a:latin typeface="+mn-lt"/>
                        </a:rPr>
                        <a:t>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I got a discount for staying with the same company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6.85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5.21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8.50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432000">
                <a:tc>
                  <a:txBody>
                    <a:bodyPr/>
                    <a:lstStyle/>
                    <a:p>
                      <a:pPr algn="ctr" fontAlgn="b"/>
                      <a:r>
                        <a:rPr lang="en-GB" sz="1100" b="0" i="0" u="none" strike="noStrike">
                          <a:solidFill>
                            <a:srgbClr val="000000"/>
                          </a:solidFill>
                          <a:effectLst/>
                          <a:latin typeface="+mn-lt"/>
                        </a:rPr>
                        <a:t>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I am offered immediate assistance and advice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7.79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7.10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8.48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432000">
                <a:tc>
                  <a:txBody>
                    <a:bodyPr/>
                    <a:lstStyle/>
                    <a:p>
                      <a:pPr algn="ctr" fontAlgn="b"/>
                      <a:r>
                        <a:rPr lang="en-GB" sz="1100" b="0" i="0" u="none" strike="noStrike">
                          <a:solidFill>
                            <a:srgbClr val="000000"/>
                          </a:solidFill>
                          <a:effectLst/>
                          <a:latin typeface="+mn-lt"/>
                        </a:rPr>
                        <a:t>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My provider takes my loyalty into account when calculating renewal quotes after I have claimed</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6.91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5.41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8.41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432000">
                <a:tc>
                  <a:txBody>
                    <a:bodyPr/>
                    <a:lstStyle/>
                    <a:p>
                      <a:pPr algn="ctr" fontAlgn="b"/>
                      <a:r>
                        <a:rPr lang="en-GB" sz="1100" b="0" i="0" u="none" strike="noStrike">
                          <a:solidFill>
                            <a:srgbClr val="000000"/>
                          </a:solidFill>
                          <a:effectLst/>
                          <a:latin typeface="+mn-lt"/>
                        </a:rPr>
                        <a:t>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The policy was explained clearly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8.17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7.95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8.39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432000">
                <a:tc>
                  <a:txBody>
                    <a:bodyPr/>
                    <a:lstStyle/>
                    <a:p>
                      <a:pPr algn="ctr" fontAlgn="b"/>
                      <a:r>
                        <a:rPr lang="en-GB" sz="1100" b="0" i="0" u="none" strike="noStrike">
                          <a:solidFill>
                            <a:srgbClr val="000000"/>
                          </a:solidFill>
                          <a:effectLst/>
                          <a:latin typeface="+mn-lt"/>
                        </a:rPr>
                        <a:t>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My insurer provides additional benefits for renewing (e.g. enhanced cover)</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6.72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5.29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8.15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r h="432000">
                <a:tc>
                  <a:txBody>
                    <a:bodyPr/>
                    <a:lstStyle/>
                    <a:p>
                      <a:pPr algn="ctr" fontAlgn="b"/>
                      <a:r>
                        <a:rPr lang="en-GB" sz="1100" b="0" i="0" u="none" strike="noStrike">
                          <a:solidFill>
                            <a:srgbClr val="000000"/>
                          </a:solidFill>
                          <a:effectLst/>
                          <a:latin typeface="+mn-lt"/>
                        </a:rPr>
                        <a:t>10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My insurer informed me about their claims process before I bought</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7.28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6.58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7.99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0"/>
                  </a:ext>
                </a:extLst>
              </a:tr>
            </a:tbl>
          </a:graphicData>
        </a:graphic>
      </p:graphicFrame>
      <p:sp>
        <p:nvSpPr>
          <p:cNvPr id="2" name="Google Shape;281;p26">
            <a:extLst>
              <a:ext uri="{FF2B5EF4-FFF2-40B4-BE49-F238E27FC236}">
                <a16:creationId xmlns:a16="http://schemas.microsoft.com/office/drawing/2014/main" id="{15F8004B-5166-8A24-B46E-9A80E1B7248D}"/>
              </a:ext>
            </a:extLst>
          </p:cNvPr>
          <p:cNvSpPr txBox="1"/>
          <p:nvPr/>
        </p:nvSpPr>
        <p:spPr>
          <a:xfrm>
            <a:off x="0" y="6527166"/>
            <a:ext cx="10126232" cy="330834"/>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800" b="0" i="0" u="none" strike="noStrike" kern="0" cap="none" spc="0" normalizeH="0" baseline="0" noProof="0" dirty="0">
                <a:ln>
                  <a:noFill/>
                </a:ln>
                <a:solidFill>
                  <a:srgbClr val="000000"/>
                </a:solidFill>
                <a:effectLst/>
                <a:uLnTx/>
                <a:uFillTx/>
                <a:latin typeface="Arial" panose="020B0604020202020204" pitchFamily="34" charset="0"/>
                <a:ea typeface="Corbel"/>
                <a:cs typeface="Arial" panose="020B0604020202020204" pitchFamily="34" charset="0"/>
                <a:sym typeface="Corbel"/>
              </a:rPr>
              <a:t>Base: Sept 2023 &amp; March 2024 data. Insurance Broker n= 372/96</a:t>
            </a:r>
            <a:endParaRPr kumimoji="0" lang="en-GB" sz="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endParaRPr>
          </a:p>
        </p:txBody>
      </p:sp>
    </p:spTree>
    <p:extLst>
      <p:ext uri="{BB962C8B-B14F-4D97-AF65-F5344CB8AC3E}">
        <p14:creationId xmlns:p14="http://schemas.microsoft.com/office/powerpoint/2010/main" val="1156430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3" name="TextBox 2"/>
          <p:cNvSpPr txBox="1"/>
          <p:nvPr/>
        </p:nvSpPr>
        <p:spPr>
          <a:xfrm>
            <a:off x="422143" y="289187"/>
            <a:ext cx="1122799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000" b="1" i="0" u="none" strike="noStrike" kern="0" cap="none" spc="0" normalizeH="0" baseline="0" noProof="0" dirty="0">
                <a:ln>
                  <a:noFill/>
                </a:ln>
                <a:solidFill>
                  <a:srgbClr val="008265"/>
                </a:solidFill>
                <a:effectLst/>
                <a:uLnTx/>
                <a:uFillTx/>
                <a:latin typeface="Rockwell" panose="02060603020205020403" pitchFamily="18" charset="0"/>
                <a:cs typeface="Calibri Light" panose="020F0302020204030204" pitchFamily="34" charset="0"/>
                <a:sym typeface="Arial"/>
              </a:rPr>
              <a:t>Top 10 opportunities for Banks and Building Societies to increase trust when providing insurance</a:t>
            </a:r>
          </a:p>
        </p:txBody>
      </p:sp>
      <p:graphicFrame>
        <p:nvGraphicFramePr>
          <p:cNvPr id="4" name="Table 3"/>
          <p:cNvGraphicFramePr>
            <a:graphicFrameLocks noGrp="1"/>
          </p:cNvGraphicFramePr>
          <p:nvPr>
            <p:extLst>
              <p:ext uri="{D42A27DB-BD31-4B8C-83A1-F6EECF244321}">
                <p14:modId xmlns:p14="http://schemas.microsoft.com/office/powerpoint/2010/main" val="1398815847"/>
              </p:ext>
            </p:extLst>
          </p:nvPr>
        </p:nvGraphicFramePr>
        <p:xfrm>
          <a:off x="1941165" y="947506"/>
          <a:ext cx="8309671" cy="4797150"/>
        </p:xfrm>
        <a:graphic>
          <a:graphicData uri="http://schemas.openxmlformats.org/drawingml/2006/table">
            <a:tbl>
              <a:tblPr firstRow="1" bandRow="1">
                <a:tableStyleId>{6E62EB93-AAC6-4EBA-99E5-D1D4B1179FDE}</a:tableStyleId>
              </a:tblPr>
              <a:tblGrid>
                <a:gridCol w="597086">
                  <a:extLst>
                    <a:ext uri="{9D8B030D-6E8A-4147-A177-3AD203B41FA5}">
                      <a16:colId xmlns:a16="http://schemas.microsoft.com/office/drawing/2014/main" val="20000"/>
                    </a:ext>
                  </a:extLst>
                </a:gridCol>
                <a:gridCol w="989184">
                  <a:extLst>
                    <a:ext uri="{9D8B030D-6E8A-4147-A177-3AD203B41FA5}">
                      <a16:colId xmlns:a16="http://schemas.microsoft.com/office/drawing/2014/main" val="20001"/>
                    </a:ext>
                  </a:extLst>
                </a:gridCol>
                <a:gridCol w="2568566">
                  <a:extLst>
                    <a:ext uri="{9D8B030D-6E8A-4147-A177-3AD203B41FA5}">
                      <a16:colId xmlns:a16="http://schemas.microsoft.com/office/drawing/2014/main" val="20002"/>
                    </a:ext>
                  </a:extLst>
                </a:gridCol>
                <a:gridCol w="1384945">
                  <a:extLst>
                    <a:ext uri="{9D8B030D-6E8A-4147-A177-3AD203B41FA5}">
                      <a16:colId xmlns:a16="http://schemas.microsoft.com/office/drawing/2014/main" val="20003"/>
                    </a:ext>
                  </a:extLst>
                </a:gridCol>
                <a:gridCol w="1384945">
                  <a:extLst>
                    <a:ext uri="{9D8B030D-6E8A-4147-A177-3AD203B41FA5}">
                      <a16:colId xmlns:a16="http://schemas.microsoft.com/office/drawing/2014/main" val="20004"/>
                    </a:ext>
                  </a:extLst>
                </a:gridCol>
                <a:gridCol w="1384945">
                  <a:extLst>
                    <a:ext uri="{9D8B030D-6E8A-4147-A177-3AD203B41FA5}">
                      <a16:colId xmlns:a16="http://schemas.microsoft.com/office/drawing/2014/main" val="20005"/>
                    </a:ext>
                  </a:extLst>
                </a:gridCol>
              </a:tblGrid>
              <a:tr h="396705">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Statement</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432000">
                <a:tc>
                  <a:txBody>
                    <a:bodyPr/>
                    <a:lstStyle/>
                    <a:p>
                      <a:pPr algn="ctr" fontAlgn="b"/>
                      <a:r>
                        <a:rPr lang="en-GB" sz="1100" b="0" i="0" u="none" strike="noStrike">
                          <a:solidFill>
                            <a:srgbClr val="000000"/>
                          </a:solidFill>
                          <a:effectLst/>
                          <a:latin typeface="+mn-lt"/>
                        </a:rPr>
                        <a:t>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I get rewarded for having multiple products or policies with my insurer</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6.54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4.68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8.39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432000">
                <a:tc>
                  <a:txBody>
                    <a:bodyPr/>
                    <a:lstStyle/>
                    <a:p>
                      <a:pPr algn="ctr" fontAlgn="b"/>
                      <a:r>
                        <a:rPr lang="en-GB" sz="1100" b="0" i="0" u="none" strike="noStrike">
                          <a:solidFill>
                            <a:srgbClr val="000000"/>
                          </a:solidFill>
                          <a:effectLst/>
                          <a:latin typeface="+mn-lt"/>
                        </a:rPr>
                        <a:t>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I can get through to the insurance company quickly at any time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7.31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6.27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8.34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432000">
                <a:tc>
                  <a:txBody>
                    <a:bodyPr/>
                    <a:lstStyle/>
                    <a:p>
                      <a:pPr algn="ctr" fontAlgn="b"/>
                      <a:r>
                        <a:rPr lang="en-GB" sz="1100" b="0" i="0" u="none" strike="noStrike">
                          <a:solidFill>
                            <a:srgbClr val="000000"/>
                          </a:solidFill>
                          <a:effectLst/>
                          <a:latin typeface="+mn-lt"/>
                        </a:rPr>
                        <a:t>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My premium doesn't increase because I'm not a new customer anymore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6.54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4.77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8.31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432000">
                <a:tc>
                  <a:txBody>
                    <a:bodyPr/>
                    <a:lstStyle/>
                    <a:p>
                      <a:pPr algn="ctr" fontAlgn="b"/>
                      <a:r>
                        <a:rPr lang="en-GB" sz="1100" b="0" i="0" u="none" strike="noStrike">
                          <a:solidFill>
                            <a:srgbClr val="000000"/>
                          </a:solidFill>
                          <a:effectLst/>
                          <a:latin typeface="+mn-lt"/>
                        </a:rPr>
                        <a:t>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I knew what I needed to do to make a claim</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6.92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5.58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8.27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432000">
                <a:tc>
                  <a:txBody>
                    <a:bodyPr/>
                    <a:lstStyle/>
                    <a:p>
                      <a:pPr algn="ctr" fontAlgn="b"/>
                      <a:r>
                        <a:rPr lang="en-GB" sz="1100" b="0" i="0" u="none" strike="noStrike">
                          <a:solidFill>
                            <a:srgbClr val="000000"/>
                          </a:solidFill>
                          <a:effectLst/>
                          <a:latin typeface="+mn-lt"/>
                        </a:rPr>
                        <a:t>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My insurance company did not try to avoid paying out</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6.73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5.20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8.26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432000">
                <a:tc>
                  <a:txBody>
                    <a:bodyPr/>
                    <a:lstStyle/>
                    <a:p>
                      <a:pPr algn="ctr" fontAlgn="b"/>
                      <a:r>
                        <a:rPr lang="en-GB" sz="1100" b="0" i="0" u="none" strike="noStrike">
                          <a:solidFill>
                            <a:srgbClr val="000000"/>
                          </a:solidFill>
                          <a:effectLst/>
                          <a:latin typeface="+mn-lt"/>
                        </a:rPr>
                        <a:t>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My insurance provider matched a cheaper price from a competitors quote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6.38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4.72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8.04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432000">
                <a:tc>
                  <a:txBody>
                    <a:bodyPr/>
                    <a:lstStyle/>
                    <a:p>
                      <a:pPr algn="ctr" fontAlgn="b"/>
                      <a:r>
                        <a:rPr lang="en-GB" sz="1100" b="0" i="0" u="none" strike="noStrike">
                          <a:solidFill>
                            <a:srgbClr val="000000"/>
                          </a:solidFill>
                          <a:effectLst/>
                          <a:latin typeface="+mn-lt"/>
                        </a:rPr>
                        <a:t>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I had a choice in how the company settled the claim (e.g. financial settlement, repair or replacement)</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6.15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4.31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7.99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432000">
                <a:tc>
                  <a:txBody>
                    <a:bodyPr/>
                    <a:lstStyle/>
                    <a:p>
                      <a:pPr algn="ctr" fontAlgn="b"/>
                      <a:r>
                        <a:rPr lang="en-GB" sz="1100" b="0" i="0" u="none" strike="noStrike">
                          <a:solidFill>
                            <a:srgbClr val="000000"/>
                          </a:solidFill>
                          <a:effectLst/>
                          <a:latin typeface="+mn-lt"/>
                        </a:rPr>
                        <a:t>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My claim was settled quickly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7.31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7.06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7.56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432000">
                <a:tc>
                  <a:txBody>
                    <a:bodyPr/>
                    <a:lstStyle/>
                    <a:p>
                      <a:pPr algn="ctr" fontAlgn="b"/>
                      <a:r>
                        <a:rPr lang="en-GB" sz="1100" b="0" i="0" u="none" strike="noStrike">
                          <a:solidFill>
                            <a:srgbClr val="000000"/>
                          </a:solidFill>
                          <a:effectLst/>
                          <a:latin typeface="+mn-lt"/>
                        </a:rPr>
                        <a:t>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My insurer informed me about their claims process before I bought</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7.15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6.80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7.51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r h="432000">
                <a:tc>
                  <a:txBody>
                    <a:bodyPr/>
                    <a:lstStyle/>
                    <a:p>
                      <a:pPr algn="ctr" fontAlgn="b"/>
                      <a:r>
                        <a:rPr lang="en-GB" sz="1100" b="0" i="0" u="none" strike="noStrike">
                          <a:solidFill>
                            <a:srgbClr val="000000"/>
                          </a:solidFill>
                          <a:effectLst/>
                          <a:latin typeface="+mn-lt"/>
                        </a:rPr>
                        <a:t>10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I am offered immediate assistance and advice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6.35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5.19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7.50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0"/>
                  </a:ext>
                </a:extLst>
              </a:tr>
            </a:tbl>
          </a:graphicData>
        </a:graphic>
      </p:graphicFrame>
      <p:sp>
        <p:nvSpPr>
          <p:cNvPr id="2" name="Google Shape;281;p26">
            <a:extLst>
              <a:ext uri="{FF2B5EF4-FFF2-40B4-BE49-F238E27FC236}">
                <a16:creationId xmlns:a16="http://schemas.microsoft.com/office/drawing/2014/main" id="{15F8004B-5166-8A24-B46E-9A80E1B7248D}"/>
              </a:ext>
            </a:extLst>
          </p:cNvPr>
          <p:cNvSpPr txBox="1"/>
          <p:nvPr/>
        </p:nvSpPr>
        <p:spPr>
          <a:xfrm>
            <a:off x="0" y="6527166"/>
            <a:ext cx="10126232" cy="330834"/>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800" b="0" i="0" u="none" strike="noStrike" kern="0" cap="none" spc="0" normalizeH="0" baseline="0" noProof="0" dirty="0">
                <a:ln>
                  <a:noFill/>
                </a:ln>
                <a:solidFill>
                  <a:srgbClr val="000000"/>
                </a:solidFill>
                <a:effectLst/>
                <a:uLnTx/>
                <a:uFillTx/>
                <a:latin typeface="Arial" panose="020B0604020202020204" pitchFamily="34" charset="0"/>
                <a:ea typeface="Corbel"/>
                <a:cs typeface="Arial" panose="020B0604020202020204" pitchFamily="34" charset="0"/>
                <a:sym typeface="Corbel"/>
              </a:rPr>
              <a:t>Base: Sept 2023 &amp; March 2024 data. Bank or Building Society n= 130/53</a:t>
            </a:r>
            <a:endParaRPr kumimoji="0" lang="en-GB" sz="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endParaRPr>
          </a:p>
        </p:txBody>
      </p:sp>
    </p:spTree>
    <p:extLst>
      <p:ext uri="{BB962C8B-B14F-4D97-AF65-F5344CB8AC3E}">
        <p14:creationId xmlns:p14="http://schemas.microsoft.com/office/powerpoint/2010/main" val="38090638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664606" y="67568"/>
            <a:ext cx="7234068" cy="883122"/>
          </a:xfrm>
        </p:spPr>
        <p:txBody>
          <a:bodyPr/>
          <a:lstStyle/>
          <a:p>
            <a:r>
              <a:rPr lang="en-GB" sz="2400" b="1">
                <a:solidFill>
                  <a:schemeClr val="bg2"/>
                </a:solidFill>
                <a:latin typeface="Rockwell" panose="02060603020205020403" pitchFamily="18" charset="0"/>
                <a:ea typeface="Arial"/>
                <a:cs typeface="Calibri Light" panose="020F0302020204030204" pitchFamily="34" charset="0"/>
              </a:rPr>
              <a:t>Key </a:t>
            </a:r>
            <a:r>
              <a:rPr lang="en-GB" sz="2400" b="1">
                <a:solidFill>
                  <a:schemeClr val="bg2"/>
                </a:solidFill>
                <a:latin typeface="Rockwell" panose="02060603020205020403" pitchFamily="18" charset="0"/>
                <a:ea typeface="Arial"/>
                <a:cs typeface="Calibri Light" panose="020F0302020204030204" pitchFamily="34" charset="0"/>
                <a:sym typeface="Arial"/>
              </a:rPr>
              <a:t>findings – Consumers</a:t>
            </a:r>
          </a:p>
        </p:txBody>
      </p:sp>
      <p:graphicFrame>
        <p:nvGraphicFramePr>
          <p:cNvPr id="4" name="Table 3">
            <a:extLst>
              <a:ext uri="{FF2B5EF4-FFF2-40B4-BE49-F238E27FC236}">
                <a16:creationId xmlns:a16="http://schemas.microsoft.com/office/drawing/2014/main" id="{F4E1533C-536F-4256-B38A-58CD19E28843}"/>
              </a:ext>
            </a:extLst>
          </p:cNvPr>
          <p:cNvGraphicFramePr>
            <a:graphicFrameLocks noGrp="1"/>
          </p:cNvGraphicFramePr>
          <p:nvPr>
            <p:extLst>
              <p:ext uri="{D42A27DB-BD31-4B8C-83A1-F6EECF244321}">
                <p14:modId xmlns:p14="http://schemas.microsoft.com/office/powerpoint/2010/main" val="3255042598"/>
              </p:ext>
            </p:extLst>
          </p:nvPr>
        </p:nvGraphicFramePr>
        <p:xfrm>
          <a:off x="664605" y="1051699"/>
          <a:ext cx="5086497" cy="2167746"/>
        </p:xfrm>
        <a:graphic>
          <a:graphicData uri="http://schemas.openxmlformats.org/drawingml/2006/table">
            <a:tbl>
              <a:tblPr/>
              <a:tblGrid>
                <a:gridCol w="1502074">
                  <a:extLst>
                    <a:ext uri="{9D8B030D-6E8A-4147-A177-3AD203B41FA5}">
                      <a16:colId xmlns:a16="http://schemas.microsoft.com/office/drawing/2014/main" val="2284982274"/>
                    </a:ext>
                  </a:extLst>
                </a:gridCol>
                <a:gridCol w="1265604">
                  <a:extLst>
                    <a:ext uri="{9D8B030D-6E8A-4147-A177-3AD203B41FA5}">
                      <a16:colId xmlns:a16="http://schemas.microsoft.com/office/drawing/2014/main" val="1108067568"/>
                    </a:ext>
                  </a:extLst>
                </a:gridCol>
                <a:gridCol w="1228855">
                  <a:extLst>
                    <a:ext uri="{9D8B030D-6E8A-4147-A177-3AD203B41FA5}">
                      <a16:colId xmlns:a16="http://schemas.microsoft.com/office/drawing/2014/main" val="1751816803"/>
                    </a:ext>
                  </a:extLst>
                </a:gridCol>
                <a:gridCol w="1089964">
                  <a:extLst>
                    <a:ext uri="{9D8B030D-6E8A-4147-A177-3AD203B41FA5}">
                      <a16:colId xmlns:a16="http://schemas.microsoft.com/office/drawing/2014/main" val="2678700150"/>
                    </a:ext>
                  </a:extLst>
                </a:gridCol>
              </a:tblGrid>
              <a:tr h="401066">
                <a:tc>
                  <a:txBody>
                    <a:bodyPr/>
                    <a:lstStyle/>
                    <a:p>
                      <a:pPr algn="ctr" fontAlgn="b"/>
                      <a:endParaRPr lang="en-GB" sz="11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1" i="0" u="none" strike="noStrike" cap="none">
                          <a:solidFill>
                            <a:schemeClr val="bg1"/>
                          </a:solidFill>
                          <a:effectLst/>
                          <a:latin typeface="+mn-lt"/>
                          <a:ea typeface="+mn-ea"/>
                          <a:cs typeface="+mn-cs"/>
                          <a:sym typeface="Arial"/>
                        </a:rPr>
                        <a:t>Wave 13&amp;14 Importance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265"/>
                    </a:solidFill>
                  </a:tcPr>
                </a:tc>
                <a:tc>
                  <a:txBody>
                    <a:bodyPr/>
                    <a:lstStyle/>
                    <a:p>
                      <a:pPr algn="ctr" fontAlgn="b"/>
                      <a:r>
                        <a:rPr lang="en-GB" sz="1200" b="1" i="0" u="none" strike="noStrike" cap="none">
                          <a:solidFill>
                            <a:schemeClr val="bg1"/>
                          </a:solidFill>
                          <a:effectLst/>
                          <a:latin typeface="+mn-lt"/>
                          <a:ea typeface="+mn-ea"/>
                          <a:cs typeface="+mn-cs"/>
                          <a:sym typeface="Arial"/>
                        </a:rPr>
                        <a:t>Wave 12&amp;13 Importance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265"/>
                    </a:solidFill>
                  </a:tcPr>
                </a:tc>
                <a:tc>
                  <a:txBody>
                    <a:bodyPr/>
                    <a:lstStyle/>
                    <a:p>
                      <a:pPr algn="ctr" fontAlgn="ctr"/>
                      <a:r>
                        <a:rPr lang="en-GB" sz="1200" b="1" i="0" u="none" strike="noStrike">
                          <a:solidFill>
                            <a:schemeClr val="bg1"/>
                          </a:solidFill>
                          <a:effectLst/>
                          <a:latin typeface="+mn-lt"/>
                        </a:rPr>
                        <a:t>Change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265"/>
                    </a:solidFill>
                  </a:tcPr>
                </a:tc>
                <a:extLst>
                  <a:ext uri="{0D108BD9-81ED-4DB2-BD59-A6C34878D82A}">
                    <a16:rowId xmlns:a16="http://schemas.microsoft.com/office/drawing/2014/main" val="1194891765"/>
                  </a:ext>
                </a:extLst>
              </a:tr>
              <a:tr h="252000">
                <a:tc>
                  <a:txBody>
                    <a:bodyPr/>
                    <a:lstStyle/>
                    <a:p>
                      <a:pPr algn="ctr" fontAlgn="b"/>
                      <a:r>
                        <a:rPr lang="en-GB" sz="1100" b="0" i="0" u="none" strike="noStrike">
                          <a:solidFill>
                            <a:srgbClr val="000000"/>
                          </a:solidFill>
                          <a:effectLst/>
                          <a:latin typeface="arial" panose="020B0604020202020204" pitchFamily="34" charset="0"/>
                        </a:rPr>
                        <a:t>Loyalty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rial" panose="020B0604020202020204" pitchFamily="34" charset="0"/>
                        </a:rPr>
                        <a:t>6.78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arial" panose="020B0604020202020204" pitchFamily="34" charset="0"/>
                        </a:rPr>
                        <a:t>6.61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rial" panose="020B0604020202020204" pitchFamily="34" charset="0"/>
                        </a:rPr>
                        <a:t>0.17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40986866"/>
                  </a:ext>
                </a:extLst>
              </a:tr>
              <a:tr h="189335">
                <a:tc>
                  <a:txBody>
                    <a:bodyPr/>
                    <a:lstStyle/>
                    <a:p>
                      <a:pPr algn="ctr" fontAlgn="b"/>
                      <a:r>
                        <a:rPr lang="en-GB" sz="1100" b="0" i="0" u="none" strike="noStrike">
                          <a:solidFill>
                            <a:srgbClr val="000000"/>
                          </a:solidFill>
                          <a:effectLst/>
                          <a:latin typeface="arial" panose="020B0604020202020204" pitchFamily="34" charset="0"/>
                        </a:rPr>
                        <a:t>Confidence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rial" panose="020B0604020202020204" pitchFamily="34" charset="0"/>
                        </a:rPr>
                        <a:t>7.29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arial" panose="020B0604020202020204" pitchFamily="34" charset="0"/>
                        </a:rPr>
                        <a:t>7.24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rial" panose="020B0604020202020204" pitchFamily="34" charset="0"/>
                        </a:rPr>
                        <a:t>0.05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42354477"/>
                  </a:ext>
                </a:extLst>
              </a:tr>
              <a:tr h="189335">
                <a:tc>
                  <a:txBody>
                    <a:bodyPr/>
                    <a:lstStyle/>
                    <a:p>
                      <a:pPr algn="ctr" fontAlgn="b"/>
                      <a:r>
                        <a:rPr lang="en-GB" sz="1100" b="0" i="0" u="none" strike="noStrike">
                          <a:solidFill>
                            <a:srgbClr val="000000"/>
                          </a:solidFill>
                          <a:effectLst/>
                          <a:latin typeface="arial" panose="020B0604020202020204" pitchFamily="34" charset="0"/>
                        </a:rPr>
                        <a:t>Respect (claims)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rial" panose="020B0604020202020204" pitchFamily="34" charset="0"/>
                        </a:rPr>
                        <a:t>7.31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arial" panose="020B0604020202020204" pitchFamily="34" charset="0"/>
                        </a:rPr>
                        <a:t>7.84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rial" panose="020B0604020202020204" pitchFamily="34" charset="0"/>
                        </a:rPr>
                        <a:t>-0.53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50267530"/>
                  </a:ext>
                </a:extLst>
              </a:tr>
              <a:tr h="189335">
                <a:tc>
                  <a:txBody>
                    <a:bodyPr/>
                    <a:lstStyle/>
                    <a:p>
                      <a:pPr algn="ctr" fontAlgn="b"/>
                      <a:r>
                        <a:rPr lang="en-GB" sz="1100" b="0" i="0" u="none" strike="noStrike">
                          <a:solidFill>
                            <a:srgbClr val="000000"/>
                          </a:solidFill>
                          <a:effectLst/>
                          <a:latin typeface="arial" panose="020B0604020202020204" pitchFamily="34" charset="0"/>
                        </a:rPr>
                        <a:t>Speed (claims)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rial" panose="020B0604020202020204" pitchFamily="34" charset="0"/>
                        </a:rPr>
                        <a:t>7.36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arial" panose="020B0604020202020204" pitchFamily="34" charset="0"/>
                        </a:rPr>
                        <a:t>7.97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rial" panose="020B0604020202020204" pitchFamily="34" charset="0"/>
                        </a:rPr>
                        <a:t>-0.61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49092210"/>
                  </a:ext>
                </a:extLst>
              </a:tr>
              <a:tr h="189335">
                <a:tc>
                  <a:txBody>
                    <a:bodyPr/>
                    <a:lstStyle/>
                    <a:p>
                      <a:pPr algn="ctr" fontAlgn="b"/>
                      <a:r>
                        <a:rPr lang="en-GB" sz="1100" b="0" i="0" u="none" strike="noStrike">
                          <a:solidFill>
                            <a:srgbClr val="000000"/>
                          </a:solidFill>
                          <a:effectLst/>
                          <a:latin typeface="arial" panose="020B0604020202020204" pitchFamily="34" charset="0"/>
                        </a:rPr>
                        <a:t>Ease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rial" panose="020B0604020202020204" pitchFamily="34" charset="0"/>
                        </a:rPr>
                        <a:t>7.02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arial" panose="020B0604020202020204" pitchFamily="34" charset="0"/>
                        </a:rPr>
                        <a:t>6.90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rial" panose="020B0604020202020204" pitchFamily="34" charset="0"/>
                        </a:rPr>
                        <a:t>0.12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57411241"/>
                  </a:ext>
                </a:extLst>
              </a:tr>
              <a:tr h="189335">
                <a:tc>
                  <a:txBody>
                    <a:bodyPr/>
                    <a:lstStyle/>
                    <a:p>
                      <a:pPr algn="ctr" fontAlgn="b"/>
                      <a:r>
                        <a:rPr lang="en-GB" sz="1100" b="0" i="0" u="none" strike="noStrike">
                          <a:solidFill>
                            <a:srgbClr val="000000"/>
                          </a:solidFill>
                          <a:effectLst/>
                          <a:latin typeface="arial" panose="020B0604020202020204" pitchFamily="34" charset="0"/>
                        </a:rPr>
                        <a:t>Protection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rial" panose="020B0604020202020204" pitchFamily="34" charset="0"/>
                        </a:rPr>
                        <a:t>6.22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arial" panose="020B0604020202020204" pitchFamily="34" charset="0"/>
                        </a:rPr>
                        <a:t>6.20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rial" panose="020B0604020202020204" pitchFamily="34" charset="0"/>
                        </a:rPr>
                        <a:t>0.02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17590902"/>
                  </a:ext>
                </a:extLst>
              </a:tr>
              <a:tr h="189335">
                <a:tc>
                  <a:txBody>
                    <a:bodyPr/>
                    <a:lstStyle/>
                    <a:p>
                      <a:pPr algn="ctr" fontAlgn="b"/>
                      <a:r>
                        <a:rPr lang="en-GB" sz="1100" b="0" i="0" u="none" strike="noStrike">
                          <a:solidFill>
                            <a:srgbClr val="000000"/>
                          </a:solidFill>
                          <a:effectLst/>
                          <a:latin typeface="arial" panose="020B0604020202020204" pitchFamily="34" charset="0"/>
                        </a:rPr>
                        <a:t>Control (claims)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rial" panose="020B0604020202020204" pitchFamily="34" charset="0"/>
                        </a:rPr>
                        <a:t>6.53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arial" panose="020B0604020202020204" pitchFamily="34" charset="0"/>
                        </a:rPr>
                        <a:t>6.97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rial" panose="020B0604020202020204" pitchFamily="34" charset="0"/>
                        </a:rPr>
                        <a:t>-0.44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30282475"/>
                  </a:ext>
                </a:extLst>
              </a:tr>
              <a:tr h="189335">
                <a:tc>
                  <a:txBody>
                    <a:bodyPr/>
                    <a:lstStyle/>
                    <a:p>
                      <a:pPr algn="ctr" fontAlgn="b"/>
                      <a:r>
                        <a:rPr lang="en-GB" sz="1100" b="0" i="0" u="none" strike="noStrike">
                          <a:solidFill>
                            <a:srgbClr val="000000"/>
                          </a:solidFill>
                          <a:effectLst/>
                          <a:latin typeface="arial" panose="020B0604020202020204" pitchFamily="34" charset="0"/>
                        </a:rPr>
                        <a:t>Price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rial" panose="020B0604020202020204" pitchFamily="34" charset="0"/>
                        </a:rPr>
                        <a:t>5.57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arial" panose="020B0604020202020204" pitchFamily="34" charset="0"/>
                        </a:rPr>
                        <a:t>5.62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rial" panose="020B0604020202020204" pitchFamily="34" charset="0"/>
                        </a:rPr>
                        <a:t>-0.04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32229885"/>
                  </a:ext>
                </a:extLst>
              </a:tr>
              <a:tr h="189335">
                <a:tc>
                  <a:txBody>
                    <a:bodyPr/>
                    <a:lstStyle/>
                    <a:p>
                      <a:pPr algn="ctr" fontAlgn="b"/>
                      <a:r>
                        <a:rPr lang="en-GB" sz="1100" b="0" i="0" u="none" strike="noStrike">
                          <a:solidFill>
                            <a:srgbClr val="000000"/>
                          </a:solidFill>
                          <a:effectLst/>
                          <a:latin typeface="arial" panose="020B0604020202020204" pitchFamily="34" charset="0"/>
                        </a:rPr>
                        <a:t>Relationship</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rial" panose="020B0604020202020204" pitchFamily="34" charset="0"/>
                        </a:rPr>
                        <a:t>3.89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arial" panose="020B0604020202020204" pitchFamily="34" charset="0"/>
                        </a:rPr>
                        <a:t>3.97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rial" panose="020B0604020202020204" pitchFamily="34" charset="0"/>
                        </a:rPr>
                        <a:t>-0.08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96079692"/>
                  </a:ext>
                </a:extLst>
              </a:tr>
            </a:tbl>
          </a:graphicData>
        </a:graphic>
      </p:graphicFrame>
      <p:graphicFrame>
        <p:nvGraphicFramePr>
          <p:cNvPr id="5" name="Table 4">
            <a:extLst>
              <a:ext uri="{FF2B5EF4-FFF2-40B4-BE49-F238E27FC236}">
                <a16:creationId xmlns:a16="http://schemas.microsoft.com/office/drawing/2014/main" id="{4FC1F15C-35F0-4884-B1FC-CA8E9A23841B}"/>
              </a:ext>
            </a:extLst>
          </p:cNvPr>
          <p:cNvGraphicFramePr>
            <a:graphicFrameLocks noGrp="1"/>
          </p:cNvGraphicFramePr>
          <p:nvPr>
            <p:extLst>
              <p:ext uri="{D42A27DB-BD31-4B8C-83A1-F6EECF244321}">
                <p14:modId xmlns:p14="http://schemas.microsoft.com/office/powerpoint/2010/main" val="3911474543"/>
              </p:ext>
            </p:extLst>
          </p:nvPr>
        </p:nvGraphicFramePr>
        <p:xfrm>
          <a:off x="6440898" y="1051700"/>
          <a:ext cx="4740909" cy="2167749"/>
        </p:xfrm>
        <a:graphic>
          <a:graphicData uri="http://schemas.openxmlformats.org/drawingml/2006/table">
            <a:tbl>
              <a:tblPr/>
              <a:tblGrid>
                <a:gridCol w="1422944">
                  <a:extLst>
                    <a:ext uri="{9D8B030D-6E8A-4147-A177-3AD203B41FA5}">
                      <a16:colId xmlns:a16="http://schemas.microsoft.com/office/drawing/2014/main" val="3153298738"/>
                    </a:ext>
                  </a:extLst>
                </a:gridCol>
                <a:gridCol w="1184366">
                  <a:extLst>
                    <a:ext uri="{9D8B030D-6E8A-4147-A177-3AD203B41FA5}">
                      <a16:colId xmlns:a16="http://schemas.microsoft.com/office/drawing/2014/main" val="2270872254"/>
                    </a:ext>
                  </a:extLst>
                </a:gridCol>
                <a:gridCol w="1071152">
                  <a:extLst>
                    <a:ext uri="{9D8B030D-6E8A-4147-A177-3AD203B41FA5}">
                      <a16:colId xmlns:a16="http://schemas.microsoft.com/office/drawing/2014/main" val="3899655978"/>
                    </a:ext>
                  </a:extLst>
                </a:gridCol>
                <a:gridCol w="1062447">
                  <a:extLst>
                    <a:ext uri="{9D8B030D-6E8A-4147-A177-3AD203B41FA5}">
                      <a16:colId xmlns:a16="http://schemas.microsoft.com/office/drawing/2014/main" val="4225614854"/>
                    </a:ext>
                  </a:extLst>
                </a:gridCol>
              </a:tblGrid>
              <a:tr h="386118">
                <a:tc>
                  <a:txBody>
                    <a:bodyPr/>
                    <a:lstStyle/>
                    <a:p>
                      <a:pPr marR="0" algn="r" rtl="0" fontAlgn="b">
                        <a:lnSpc>
                          <a:spcPct val="100000"/>
                        </a:lnSpc>
                        <a:spcBef>
                          <a:spcPts val="0"/>
                        </a:spcBef>
                        <a:spcAft>
                          <a:spcPts val="0"/>
                        </a:spcAft>
                        <a:buClr>
                          <a:srgbClr val="000000"/>
                        </a:buClr>
                        <a:buFont typeface="Arial"/>
                      </a:pPr>
                      <a:r>
                        <a:rPr lang="en-GB" sz="1200" b="0" i="0" u="none" strike="noStrike" cap="none">
                          <a:solidFill>
                            <a:srgbClr val="000000"/>
                          </a:solidFill>
                          <a:effectLst/>
                          <a:latin typeface="+mn-lt"/>
                          <a:ea typeface="+mn-ea"/>
                          <a:cs typeface="+mn-cs"/>
                          <a:sym typeface="Arial"/>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b">
                        <a:lnSpc>
                          <a:spcPct val="100000"/>
                        </a:lnSpc>
                        <a:spcBef>
                          <a:spcPts val="0"/>
                        </a:spcBef>
                        <a:spcAft>
                          <a:spcPts val="0"/>
                        </a:spcAft>
                        <a:buClr>
                          <a:srgbClr val="000000"/>
                        </a:buClr>
                        <a:buFont typeface="Arial"/>
                      </a:pPr>
                      <a:r>
                        <a:rPr lang="en-GB" sz="1200" b="1" i="0" u="none" strike="noStrike" cap="none">
                          <a:solidFill>
                            <a:schemeClr val="bg1"/>
                          </a:solidFill>
                          <a:effectLst/>
                          <a:latin typeface="+mn-lt"/>
                          <a:ea typeface="+mn-ea"/>
                          <a:cs typeface="+mn-cs"/>
                          <a:sym typeface="Arial"/>
                        </a:rPr>
                        <a:t>Wave 13&amp;14   Performance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265"/>
                    </a:solidFill>
                  </a:tcPr>
                </a:tc>
                <a:tc>
                  <a:txBody>
                    <a:bodyPr/>
                    <a:lstStyle/>
                    <a:p>
                      <a:pPr marR="0" algn="ctr" rtl="0" fontAlgn="b">
                        <a:lnSpc>
                          <a:spcPct val="100000"/>
                        </a:lnSpc>
                        <a:spcBef>
                          <a:spcPts val="0"/>
                        </a:spcBef>
                        <a:spcAft>
                          <a:spcPts val="0"/>
                        </a:spcAft>
                        <a:buClr>
                          <a:srgbClr val="000000"/>
                        </a:buClr>
                        <a:buFont typeface="Arial"/>
                      </a:pPr>
                      <a:r>
                        <a:rPr lang="en-GB" sz="1200" b="1" i="0" u="none" strike="noStrike" cap="none">
                          <a:solidFill>
                            <a:schemeClr val="bg1"/>
                          </a:solidFill>
                          <a:effectLst/>
                          <a:latin typeface="+mn-lt"/>
                          <a:ea typeface="+mn-ea"/>
                          <a:cs typeface="+mn-cs"/>
                          <a:sym typeface="Arial"/>
                        </a:rPr>
                        <a:t>Wave 12&amp;13 Performance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265"/>
                    </a:solidFill>
                  </a:tcPr>
                </a:tc>
                <a:tc>
                  <a:txBody>
                    <a:bodyPr/>
                    <a:lstStyle/>
                    <a:p>
                      <a:pPr marR="0" algn="ctr" rtl="0" fontAlgn="b">
                        <a:lnSpc>
                          <a:spcPct val="100000"/>
                        </a:lnSpc>
                        <a:spcBef>
                          <a:spcPts val="0"/>
                        </a:spcBef>
                        <a:spcAft>
                          <a:spcPts val="0"/>
                        </a:spcAft>
                        <a:buClr>
                          <a:srgbClr val="000000"/>
                        </a:buClr>
                        <a:buFont typeface="Arial"/>
                      </a:pPr>
                      <a:r>
                        <a:rPr lang="en-GB" sz="1200" b="1" i="0" u="none" strike="noStrike" cap="none">
                          <a:solidFill>
                            <a:schemeClr val="bg1"/>
                          </a:solidFill>
                          <a:effectLst/>
                          <a:latin typeface="+mn-lt"/>
                          <a:ea typeface="+mn-ea"/>
                          <a:cs typeface="+mn-cs"/>
                          <a:sym typeface="Arial"/>
                        </a:rPr>
                        <a:t>Change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265"/>
                    </a:solidFill>
                  </a:tcPr>
                </a:tc>
                <a:extLst>
                  <a:ext uri="{0D108BD9-81ED-4DB2-BD59-A6C34878D82A}">
                    <a16:rowId xmlns:a16="http://schemas.microsoft.com/office/drawing/2014/main" val="194176516"/>
                  </a:ext>
                </a:extLst>
              </a:tr>
              <a:tr h="197959">
                <a:tc>
                  <a:txBody>
                    <a:bodyPr/>
                    <a:lstStyle/>
                    <a:p>
                      <a:pPr algn="ctr" fontAlgn="b"/>
                      <a:r>
                        <a:rPr lang="en-GB" sz="1100" b="0" i="0" u="none" strike="noStrike">
                          <a:solidFill>
                            <a:srgbClr val="000000"/>
                          </a:solidFill>
                          <a:effectLst/>
                          <a:latin typeface="+mj-lt"/>
                        </a:rPr>
                        <a:t>Loyalty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mj-lt"/>
                        </a:rPr>
                        <a:t>2.97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mj-lt"/>
                        </a:rPr>
                        <a:t>3.20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FF0000"/>
                          </a:solidFill>
                          <a:effectLst/>
                          <a:latin typeface="+mj-lt"/>
                        </a:rPr>
                        <a:t>-0.23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91506931"/>
                  </a:ext>
                </a:extLst>
              </a:tr>
              <a:tr h="197959">
                <a:tc>
                  <a:txBody>
                    <a:bodyPr/>
                    <a:lstStyle/>
                    <a:p>
                      <a:pPr algn="ctr" fontAlgn="b"/>
                      <a:r>
                        <a:rPr lang="en-GB" sz="1100" b="0" i="0" u="none" strike="noStrike">
                          <a:solidFill>
                            <a:srgbClr val="000000"/>
                          </a:solidFill>
                          <a:effectLst/>
                          <a:latin typeface="+mj-lt"/>
                        </a:rPr>
                        <a:t>Confidence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mj-lt"/>
                        </a:rPr>
                        <a:t>6.15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mj-lt"/>
                        </a:rPr>
                        <a:t>6.22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FF0000"/>
                          </a:solidFill>
                          <a:effectLst/>
                          <a:latin typeface="+mj-lt"/>
                        </a:rPr>
                        <a:t>-0.07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32694543"/>
                  </a:ext>
                </a:extLst>
              </a:tr>
              <a:tr h="197959">
                <a:tc>
                  <a:txBody>
                    <a:bodyPr/>
                    <a:lstStyle/>
                    <a:p>
                      <a:pPr algn="ctr" fontAlgn="b"/>
                      <a:r>
                        <a:rPr lang="en-GB" sz="1100" b="0" i="0" u="none" strike="noStrike">
                          <a:solidFill>
                            <a:srgbClr val="000000"/>
                          </a:solidFill>
                          <a:effectLst/>
                          <a:latin typeface="+mj-lt"/>
                        </a:rPr>
                        <a:t>Respect (claims)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mj-lt"/>
                        </a:rPr>
                        <a:t>6.58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mj-lt"/>
                        </a:rPr>
                        <a:t>7.08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FF0000"/>
                          </a:solidFill>
                          <a:effectLst/>
                          <a:latin typeface="+mj-lt"/>
                        </a:rPr>
                        <a:t>-0.50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27152529"/>
                  </a:ext>
                </a:extLst>
              </a:tr>
              <a:tr h="197959">
                <a:tc>
                  <a:txBody>
                    <a:bodyPr/>
                    <a:lstStyle/>
                    <a:p>
                      <a:pPr algn="ctr" fontAlgn="b"/>
                      <a:r>
                        <a:rPr lang="en-GB" sz="1100" b="0" i="0" u="none" strike="noStrike">
                          <a:solidFill>
                            <a:srgbClr val="000000"/>
                          </a:solidFill>
                          <a:effectLst/>
                          <a:latin typeface="+mj-lt"/>
                        </a:rPr>
                        <a:t>Speed (claims)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mj-lt"/>
                        </a:rPr>
                        <a:t>7.01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mj-lt"/>
                        </a:rPr>
                        <a:t>7.62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FF0000"/>
                          </a:solidFill>
                          <a:effectLst/>
                          <a:latin typeface="+mj-lt"/>
                        </a:rPr>
                        <a:t>-0.61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98360059"/>
                  </a:ext>
                </a:extLst>
              </a:tr>
              <a:tr h="197959">
                <a:tc>
                  <a:txBody>
                    <a:bodyPr/>
                    <a:lstStyle/>
                    <a:p>
                      <a:pPr algn="ctr" fontAlgn="b"/>
                      <a:r>
                        <a:rPr lang="en-GB" sz="1100" b="0" i="0" u="none" strike="noStrike">
                          <a:solidFill>
                            <a:srgbClr val="000000"/>
                          </a:solidFill>
                          <a:effectLst/>
                          <a:latin typeface="+mj-lt"/>
                        </a:rPr>
                        <a:t>Ease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mj-lt"/>
                        </a:rPr>
                        <a:t>6.68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mj-lt"/>
                        </a:rPr>
                        <a:t>6.68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j-lt"/>
                          <a:ea typeface="+mn-ea"/>
                          <a:cs typeface="+mn-cs"/>
                          <a:sym typeface="Arial"/>
                        </a:rPr>
                        <a:t>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99994144"/>
                  </a:ext>
                </a:extLst>
              </a:tr>
              <a:tr h="197959">
                <a:tc>
                  <a:txBody>
                    <a:bodyPr/>
                    <a:lstStyle/>
                    <a:p>
                      <a:pPr algn="ctr" fontAlgn="b"/>
                      <a:r>
                        <a:rPr lang="en-GB" sz="1100" b="0" i="0" u="none" strike="noStrike">
                          <a:solidFill>
                            <a:srgbClr val="000000"/>
                          </a:solidFill>
                          <a:effectLst/>
                          <a:latin typeface="+mj-lt"/>
                        </a:rPr>
                        <a:t>Protection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mj-lt"/>
                        </a:rPr>
                        <a:t>5.64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mj-lt"/>
                        </a:rPr>
                        <a:t>5.59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B050"/>
                          </a:solidFill>
                          <a:effectLst/>
                          <a:latin typeface="+mj-lt"/>
                        </a:rPr>
                        <a:t>0.05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62412760"/>
                  </a:ext>
                </a:extLst>
              </a:tr>
              <a:tr h="197959">
                <a:tc>
                  <a:txBody>
                    <a:bodyPr/>
                    <a:lstStyle/>
                    <a:p>
                      <a:pPr algn="ctr" fontAlgn="b"/>
                      <a:r>
                        <a:rPr lang="en-GB" sz="1100" b="0" i="0" u="none" strike="noStrike">
                          <a:solidFill>
                            <a:srgbClr val="000000"/>
                          </a:solidFill>
                          <a:effectLst/>
                          <a:latin typeface="+mj-lt"/>
                        </a:rPr>
                        <a:t>Control (claims)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mj-lt"/>
                        </a:rPr>
                        <a:t>6.31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mj-lt"/>
                        </a:rPr>
                        <a:t>6.78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FF0000"/>
                          </a:solidFill>
                          <a:effectLst/>
                          <a:latin typeface="+mj-lt"/>
                        </a:rPr>
                        <a:t>-0.47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36772687"/>
                  </a:ext>
                </a:extLst>
              </a:tr>
              <a:tr h="197959">
                <a:tc>
                  <a:txBody>
                    <a:bodyPr/>
                    <a:lstStyle/>
                    <a:p>
                      <a:pPr algn="ctr" fontAlgn="b"/>
                      <a:r>
                        <a:rPr lang="en-GB" sz="1100" b="0" i="0" u="none" strike="noStrike">
                          <a:solidFill>
                            <a:srgbClr val="000000"/>
                          </a:solidFill>
                          <a:effectLst/>
                          <a:latin typeface="+mj-lt"/>
                        </a:rPr>
                        <a:t>Price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mj-lt"/>
                        </a:rPr>
                        <a:t>4.42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mj-lt"/>
                        </a:rPr>
                        <a:t>4.44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FF0000"/>
                          </a:solidFill>
                          <a:effectLst/>
                          <a:latin typeface="+mj-lt"/>
                        </a:rPr>
                        <a:t>-0.02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1621419"/>
                  </a:ext>
                </a:extLst>
              </a:tr>
              <a:tr h="197959">
                <a:tc>
                  <a:txBody>
                    <a:bodyPr/>
                    <a:lstStyle/>
                    <a:p>
                      <a:pPr algn="ctr" fontAlgn="b"/>
                      <a:r>
                        <a:rPr lang="en-GB" sz="1100" b="0" i="0" u="none" strike="noStrike">
                          <a:solidFill>
                            <a:srgbClr val="000000"/>
                          </a:solidFill>
                          <a:effectLst/>
                          <a:latin typeface="+mj-lt"/>
                        </a:rPr>
                        <a:t>Relationship</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mj-lt"/>
                        </a:rPr>
                        <a:t>3.06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mj-lt"/>
                        </a:rPr>
                        <a:t>3.13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FF0000"/>
                          </a:solidFill>
                          <a:effectLst/>
                          <a:latin typeface="+mj-lt"/>
                        </a:rPr>
                        <a:t>-0.07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67726237"/>
                  </a:ext>
                </a:extLst>
              </a:tr>
            </a:tbl>
          </a:graphicData>
        </a:graphic>
      </p:graphicFrame>
      <p:graphicFrame>
        <p:nvGraphicFramePr>
          <p:cNvPr id="7" name="Table 6">
            <a:extLst>
              <a:ext uri="{FF2B5EF4-FFF2-40B4-BE49-F238E27FC236}">
                <a16:creationId xmlns:a16="http://schemas.microsoft.com/office/drawing/2014/main" id="{EA8768E3-8455-48C5-870B-29640DD7EA9E}"/>
              </a:ext>
            </a:extLst>
          </p:cNvPr>
          <p:cNvGraphicFramePr>
            <a:graphicFrameLocks noGrp="1"/>
          </p:cNvGraphicFramePr>
          <p:nvPr>
            <p:extLst>
              <p:ext uri="{D42A27DB-BD31-4B8C-83A1-F6EECF244321}">
                <p14:modId xmlns:p14="http://schemas.microsoft.com/office/powerpoint/2010/main" val="1167940238"/>
              </p:ext>
            </p:extLst>
          </p:nvPr>
        </p:nvGraphicFramePr>
        <p:xfrm>
          <a:off x="672786" y="4278528"/>
          <a:ext cx="5913121" cy="2080260"/>
        </p:xfrm>
        <a:graphic>
          <a:graphicData uri="http://schemas.openxmlformats.org/drawingml/2006/table">
            <a:tbl>
              <a:tblPr/>
              <a:tblGrid>
                <a:gridCol w="1556609">
                  <a:extLst>
                    <a:ext uri="{9D8B030D-6E8A-4147-A177-3AD203B41FA5}">
                      <a16:colId xmlns:a16="http://schemas.microsoft.com/office/drawing/2014/main" val="3114668473"/>
                    </a:ext>
                  </a:extLst>
                </a:gridCol>
                <a:gridCol w="1567543">
                  <a:extLst>
                    <a:ext uri="{9D8B030D-6E8A-4147-A177-3AD203B41FA5}">
                      <a16:colId xmlns:a16="http://schemas.microsoft.com/office/drawing/2014/main" val="1242652036"/>
                    </a:ext>
                  </a:extLst>
                </a:gridCol>
                <a:gridCol w="1569372">
                  <a:extLst>
                    <a:ext uri="{9D8B030D-6E8A-4147-A177-3AD203B41FA5}">
                      <a16:colId xmlns:a16="http://schemas.microsoft.com/office/drawing/2014/main" val="1835702345"/>
                    </a:ext>
                  </a:extLst>
                </a:gridCol>
                <a:gridCol w="1219597">
                  <a:extLst>
                    <a:ext uri="{9D8B030D-6E8A-4147-A177-3AD203B41FA5}">
                      <a16:colId xmlns:a16="http://schemas.microsoft.com/office/drawing/2014/main" val="802542245"/>
                    </a:ext>
                  </a:extLst>
                </a:gridCol>
              </a:tblGrid>
              <a:tr h="485775">
                <a:tc>
                  <a:txBody>
                    <a:bodyPr/>
                    <a:lstStyle/>
                    <a:p>
                      <a:pPr algn="r" fontAlgn="b"/>
                      <a:r>
                        <a:rPr lang="en-GB" sz="1200" b="0" i="0" u="none" strike="noStrike">
                          <a:solidFill>
                            <a:srgbClr val="000000"/>
                          </a:solidFill>
                          <a:effectLst/>
                          <a:latin typeface="+mj-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1" i="0" u="none" strike="noStrike">
                          <a:solidFill>
                            <a:schemeClr val="bg1"/>
                          </a:solidFill>
                          <a:effectLst/>
                          <a:latin typeface="+mj-lt"/>
                        </a:rPr>
                        <a:t>Wave 13&amp;14 Opportunity Score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265"/>
                    </a:solidFill>
                  </a:tcPr>
                </a:tc>
                <a:tc>
                  <a:txBody>
                    <a:bodyPr/>
                    <a:lstStyle/>
                    <a:p>
                      <a:pPr algn="ctr" fontAlgn="b"/>
                      <a:r>
                        <a:rPr lang="en-GB" sz="1200" b="1" i="0" u="none" strike="noStrike">
                          <a:solidFill>
                            <a:schemeClr val="bg1"/>
                          </a:solidFill>
                          <a:effectLst/>
                          <a:latin typeface="+mj-lt"/>
                        </a:rPr>
                        <a:t>Wave 12&amp;13 Opportunity Score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265"/>
                    </a:solidFill>
                  </a:tcPr>
                </a:tc>
                <a:tc>
                  <a:txBody>
                    <a:bodyPr/>
                    <a:lstStyle/>
                    <a:p>
                      <a:pPr algn="ctr" fontAlgn="ctr"/>
                      <a:r>
                        <a:rPr lang="en-GB" sz="1200" b="1" i="0" u="none" strike="noStrike">
                          <a:solidFill>
                            <a:schemeClr val="bg1"/>
                          </a:solidFill>
                          <a:effectLst/>
                          <a:latin typeface="+mj-lt"/>
                        </a:rPr>
                        <a:t>Change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265"/>
                    </a:solidFill>
                  </a:tcPr>
                </a:tc>
                <a:extLst>
                  <a:ext uri="{0D108BD9-81ED-4DB2-BD59-A6C34878D82A}">
                    <a16:rowId xmlns:a16="http://schemas.microsoft.com/office/drawing/2014/main" val="1156269638"/>
                  </a:ext>
                </a:extLst>
              </a:tr>
              <a:tr h="161925">
                <a:tc>
                  <a:txBody>
                    <a:bodyPr/>
                    <a:lstStyle/>
                    <a:p>
                      <a:pPr algn="ctr" fontAlgn="b"/>
                      <a:r>
                        <a:rPr lang="en-GB" sz="1100" b="0" i="0" u="none" strike="noStrike">
                          <a:solidFill>
                            <a:srgbClr val="000000"/>
                          </a:solidFill>
                          <a:effectLst/>
                          <a:latin typeface="arial" panose="020B0604020202020204" pitchFamily="34" charset="0"/>
                        </a:rPr>
                        <a:t>Loyalty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rial" panose="020B0604020202020204" pitchFamily="34" charset="0"/>
                        </a:rPr>
                        <a:t>10.59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arial" panose="020B0604020202020204" pitchFamily="34" charset="0"/>
                        </a:rPr>
                        <a:t>10.02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rial" panose="020B0604020202020204" pitchFamily="34" charset="0"/>
                        </a:rPr>
                        <a:t>0.57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47271265"/>
                  </a:ext>
                </a:extLst>
              </a:tr>
              <a:tr h="161925">
                <a:tc>
                  <a:txBody>
                    <a:bodyPr/>
                    <a:lstStyle/>
                    <a:p>
                      <a:pPr algn="ctr" fontAlgn="b"/>
                      <a:r>
                        <a:rPr lang="en-GB" sz="1100" b="0" i="0" u="none" strike="noStrike">
                          <a:solidFill>
                            <a:srgbClr val="000000"/>
                          </a:solidFill>
                          <a:effectLst/>
                          <a:latin typeface="arial" panose="020B0604020202020204" pitchFamily="34" charset="0"/>
                        </a:rPr>
                        <a:t>Confidence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rial" panose="020B0604020202020204" pitchFamily="34" charset="0"/>
                        </a:rPr>
                        <a:t>8.44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arial" panose="020B0604020202020204" pitchFamily="34" charset="0"/>
                        </a:rPr>
                        <a:t>8.27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rial" panose="020B0604020202020204" pitchFamily="34" charset="0"/>
                        </a:rPr>
                        <a:t>0.17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11584865"/>
                  </a:ext>
                </a:extLst>
              </a:tr>
              <a:tr h="161925">
                <a:tc>
                  <a:txBody>
                    <a:bodyPr/>
                    <a:lstStyle/>
                    <a:p>
                      <a:pPr algn="ctr" fontAlgn="b"/>
                      <a:r>
                        <a:rPr lang="en-GB" sz="1100" b="0" i="0" u="none" strike="noStrike">
                          <a:solidFill>
                            <a:srgbClr val="000000"/>
                          </a:solidFill>
                          <a:effectLst/>
                          <a:latin typeface="arial" panose="020B0604020202020204" pitchFamily="34" charset="0"/>
                        </a:rPr>
                        <a:t>Respect (claims)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rial" panose="020B0604020202020204" pitchFamily="34" charset="0"/>
                        </a:rPr>
                        <a:t>8.05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arial" panose="020B0604020202020204" pitchFamily="34" charset="0"/>
                        </a:rPr>
                        <a:t>8.60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rial" panose="020B0604020202020204" pitchFamily="34" charset="0"/>
                        </a:rPr>
                        <a:t>-0.55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76005498"/>
                  </a:ext>
                </a:extLst>
              </a:tr>
              <a:tr h="161925">
                <a:tc>
                  <a:txBody>
                    <a:bodyPr/>
                    <a:lstStyle/>
                    <a:p>
                      <a:pPr algn="ctr" fontAlgn="b"/>
                      <a:r>
                        <a:rPr lang="en-GB" sz="1100" b="0" i="0" u="none" strike="noStrike">
                          <a:solidFill>
                            <a:srgbClr val="000000"/>
                          </a:solidFill>
                          <a:effectLst/>
                          <a:latin typeface="arial" panose="020B0604020202020204" pitchFamily="34" charset="0"/>
                        </a:rPr>
                        <a:t>Speed (claims)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rial" panose="020B0604020202020204" pitchFamily="34" charset="0"/>
                        </a:rPr>
                        <a:t>7.71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arial" panose="020B0604020202020204" pitchFamily="34" charset="0"/>
                        </a:rPr>
                        <a:t>8.33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rial" panose="020B0604020202020204" pitchFamily="34" charset="0"/>
                        </a:rPr>
                        <a:t>-0.62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42056026"/>
                  </a:ext>
                </a:extLst>
              </a:tr>
              <a:tr h="161925">
                <a:tc>
                  <a:txBody>
                    <a:bodyPr/>
                    <a:lstStyle/>
                    <a:p>
                      <a:pPr algn="ctr" fontAlgn="b"/>
                      <a:r>
                        <a:rPr lang="en-GB" sz="1100" b="0" i="0" u="none" strike="noStrike">
                          <a:solidFill>
                            <a:srgbClr val="000000"/>
                          </a:solidFill>
                          <a:effectLst/>
                          <a:latin typeface="arial" panose="020B0604020202020204" pitchFamily="34" charset="0"/>
                        </a:rPr>
                        <a:t>Ease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rial" panose="020B0604020202020204" pitchFamily="34" charset="0"/>
                        </a:rPr>
                        <a:t>7.35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arial" panose="020B0604020202020204" pitchFamily="34" charset="0"/>
                        </a:rPr>
                        <a:t>7.11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rial" panose="020B0604020202020204" pitchFamily="34" charset="0"/>
                        </a:rPr>
                        <a:t>0.24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48766892"/>
                  </a:ext>
                </a:extLst>
              </a:tr>
              <a:tr h="161925">
                <a:tc>
                  <a:txBody>
                    <a:bodyPr/>
                    <a:lstStyle/>
                    <a:p>
                      <a:pPr algn="ctr" fontAlgn="b"/>
                      <a:r>
                        <a:rPr lang="en-GB" sz="1100" b="0" i="0" u="none" strike="noStrike">
                          <a:solidFill>
                            <a:srgbClr val="000000"/>
                          </a:solidFill>
                          <a:effectLst/>
                          <a:latin typeface="arial" panose="020B0604020202020204" pitchFamily="34" charset="0"/>
                        </a:rPr>
                        <a:t>Protection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rial" panose="020B0604020202020204" pitchFamily="34" charset="0"/>
                        </a:rPr>
                        <a:t>6.80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arial" panose="020B0604020202020204" pitchFamily="34" charset="0"/>
                        </a:rPr>
                        <a:t>6.81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rial" panose="020B0604020202020204" pitchFamily="34" charset="0"/>
                        </a:rPr>
                        <a:t>-0.01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36344567"/>
                  </a:ext>
                </a:extLst>
              </a:tr>
              <a:tr h="161925">
                <a:tc>
                  <a:txBody>
                    <a:bodyPr/>
                    <a:lstStyle/>
                    <a:p>
                      <a:pPr algn="ctr" fontAlgn="b"/>
                      <a:r>
                        <a:rPr lang="en-GB" sz="1100" b="0" i="0" u="none" strike="noStrike">
                          <a:solidFill>
                            <a:srgbClr val="000000"/>
                          </a:solidFill>
                          <a:effectLst/>
                          <a:latin typeface="arial" panose="020B0604020202020204" pitchFamily="34" charset="0"/>
                        </a:rPr>
                        <a:t>Control (claims)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rial" panose="020B0604020202020204" pitchFamily="34" charset="0"/>
                        </a:rPr>
                        <a:t>6.74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arial" panose="020B0604020202020204" pitchFamily="34" charset="0"/>
                        </a:rPr>
                        <a:t>7.16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rial" panose="020B0604020202020204" pitchFamily="34" charset="0"/>
                        </a:rPr>
                        <a:t>-0.42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81043636"/>
                  </a:ext>
                </a:extLst>
              </a:tr>
              <a:tr h="161925">
                <a:tc>
                  <a:txBody>
                    <a:bodyPr/>
                    <a:lstStyle/>
                    <a:p>
                      <a:pPr algn="ctr" fontAlgn="b"/>
                      <a:r>
                        <a:rPr lang="en-GB" sz="1100" b="0" i="0" u="none" strike="noStrike">
                          <a:solidFill>
                            <a:srgbClr val="000000"/>
                          </a:solidFill>
                          <a:effectLst/>
                          <a:latin typeface="arial" panose="020B0604020202020204" pitchFamily="34" charset="0"/>
                        </a:rPr>
                        <a:t>Price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rial" panose="020B0604020202020204" pitchFamily="34" charset="0"/>
                        </a:rPr>
                        <a:t>6.73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arial" panose="020B0604020202020204" pitchFamily="34" charset="0"/>
                        </a:rPr>
                        <a:t>6.79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rial" panose="020B0604020202020204" pitchFamily="34" charset="0"/>
                        </a:rPr>
                        <a:t>-0.06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86726313"/>
                  </a:ext>
                </a:extLst>
              </a:tr>
              <a:tr h="161925">
                <a:tc>
                  <a:txBody>
                    <a:bodyPr/>
                    <a:lstStyle/>
                    <a:p>
                      <a:pPr algn="ctr" fontAlgn="b"/>
                      <a:r>
                        <a:rPr lang="en-GB" sz="1100" b="0" i="0" u="none" strike="noStrike">
                          <a:solidFill>
                            <a:srgbClr val="000000"/>
                          </a:solidFill>
                          <a:effectLst/>
                          <a:latin typeface="arial" panose="020B0604020202020204" pitchFamily="34" charset="0"/>
                        </a:rPr>
                        <a:t>Relationship</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rial" panose="020B0604020202020204" pitchFamily="34" charset="0"/>
                        </a:rPr>
                        <a:t>4.72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arial" panose="020B0604020202020204" pitchFamily="34" charset="0"/>
                        </a:rPr>
                        <a:t>4.80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rial" panose="020B0604020202020204" pitchFamily="34" charset="0"/>
                        </a:rPr>
                        <a:t>-0.08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44662876"/>
                  </a:ext>
                </a:extLst>
              </a:tr>
            </a:tbl>
          </a:graphicData>
        </a:graphic>
      </p:graphicFrame>
      <p:sp>
        <p:nvSpPr>
          <p:cNvPr id="8" name="TextBox 7">
            <a:extLst>
              <a:ext uri="{FF2B5EF4-FFF2-40B4-BE49-F238E27FC236}">
                <a16:creationId xmlns:a16="http://schemas.microsoft.com/office/drawing/2014/main" id="{C345C1AB-9373-4D7D-BDE5-7D0AA84B39A7}"/>
              </a:ext>
            </a:extLst>
          </p:cNvPr>
          <p:cNvSpPr txBox="1"/>
          <p:nvPr/>
        </p:nvSpPr>
        <p:spPr>
          <a:xfrm>
            <a:off x="6775283" y="3745563"/>
            <a:ext cx="5282245" cy="2462213"/>
          </a:xfrm>
          <a:prstGeom prst="rect">
            <a:avLst/>
          </a:prstGeom>
          <a:noFill/>
        </p:spPr>
        <p:txBody>
          <a:bodyPr wrap="square">
            <a:spAutoFit/>
          </a:bodyPr>
          <a:lstStyle/>
          <a:p>
            <a:pPr marL="514350" lvl="0" indent="-285750">
              <a:buClr>
                <a:srgbClr val="008265"/>
              </a:buClr>
              <a:buFont typeface="Arial" panose="020B0604020202020204" pitchFamily="34" charset="0"/>
              <a:buChar char="•"/>
            </a:pPr>
            <a:r>
              <a:rPr lang="en-GB" sz="1400" dirty="0">
                <a:solidFill>
                  <a:schemeClr val="tx1"/>
                </a:solidFill>
                <a:latin typeface="+mj-lt"/>
                <a:cs typeface="Calibri Light" panose="020F0302020204030204" pitchFamily="34" charset="0"/>
                <a:sym typeface="Arial"/>
              </a:rPr>
              <a:t>The highest opportunity scores are: Loyalty, Confidence and Respect (claims)</a:t>
            </a:r>
          </a:p>
          <a:p>
            <a:pPr marL="514350" lvl="0" indent="-285750">
              <a:buClr>
                <a:srgbClr val="008265"/>
              </a:buClr>
              <a:buFont typeface="Arial" panose="020B0604020202020204" pitchFamily="34" charset="0"/>
              <a:buChar char="•"/>
            </a:pPr>
            <a:endParaRPr lang="en-GB" sz="1400" dirty="0">
              <a:solidFill>
                <a:schemeClr val="tx1"/>
              </a:solidFill>
              <a:latin typeface="+mj-lt"/>
              <a:cs typeface="Calibri Light" panose="020F0302020204030204" pitchFamily="34" charset="0"/>
              <a:sym typeface="Arial"/>
            </a:endParaRPr>
          </a:p>
          <a:p>
            <a:pPr marL="514350" lvl="0" indent="-285750">
              <a:buClr>
                <a:srgbClr val="008265"/>
              </a:buClr>
              <a:buFont typeface="Arial" panose="020B0604020202020204" pitchFamily="34" charset="0"/>
              <a:buChar char="•"/>
            </a:pPr>
            <a:r>
              <a:rPr lang="en-GB" sz="1400" dirty="0">
                <a:solidFill>
                  <a:schemeClr val="tx1"/>
                </a:solidFill>
                <a:latin typeface="+mj-lt"/>
                <a:cs typeface="Calibri Light" panose="020F0302020204030204" pitchFamily="34" charset="0"/>
                <a:sym typeface="Arial"/>
              </a:rPr>
              <a:t>The three claims themes (Respect, Speed and Control) have each decreased slightly in importance compared with the previous wave although Respect and Speed remain the most important themes </a:t>
            </a:r>
          </a:p>
          <a:p>
            <a:pPr marL="514350" lvl="0" indent="-285750">
              <a:buClr>
                <a:srgbClr val="008265"/>
              </a:buClr>
              <a:buFont typeface="Arial" panose="020B0604020202020204" pitchFamily="34" charset="0"/>
              <a:buChar char="•"/>
            </a:pPr>
            <a:endParaRPr lang="en-GB" dirty="0">
              <a:solidFill>
                <a:schemeClr val="tx1"/>
              </a:solidFill>
              <a:latin typeface="+mj-lt"/>
              <a:cs typeface="Calibri Light" panose="020F0302020204030204" pitchFamily="34" charset="0"/>
            </a:endParaRPr>
          </a:p>
          <a:p>
            <a:pPr marL="514350" lvl="0" indent="-285750">
              <a:buClr>
                <a:srgbClr val="008265"/>
              </a:buClr>
              <a:buFont typeface="Arial" panose="020B0604020202020204" pitchFamily="34" charset="0"/>
              <a:buChar char="•"/>
            </a:pPr>
            <a:r>
              <a:rPr lang="en-GB" sz="1400" dirty="0">
                <a:solidFill>
                  <a:schemeClr val="tx1"/>
                </a:solidFill>
                <a:latin typeface="+mj-lt"/>
                <a:cs typeface="Calibri Light" panose="020F0302020204030204" pitchFamily="34" charset="0"/>
                <a:sym typeface="Arial"/>
              </a:rPr>
              <a:t>Performance as rated by Consumers has fallen for </a:t>
            </a:r>
            <a:r>
              <a:rPr lang="en-GB" dirty="0">
                <a:solidFill>
                  <a:schemeClr val="tx1"/>
                </a:solidFill>
                <a:latin typeface="+mj-lt"/>
                <a:cs typeface="Calibri Light" panose="020F0302020204030204" pitchFamily="34" charset="0"/>
              </a:rPr>
              <a:t>the</a:t>
            </a:r>
            <a:r>
              <a:rPr lang="en-GB" sz="1400" dirty="0">
                <a:solidFill>
                  <a:schemeClr val="tx1"/>
                </a:solidFill>
                <a:latin typeface="+mj-lt"/>
                <a:cs typeface="Calibri Light" panose="020F0302020204030204" pitchFamily="34" charset="0"/>
                <a:sym typeface="Arial"/>
              </a:rPr>
              <a:t> claims themes the most, but because of the lower stated importance, the opportunity scores have also decreased</a:t>
            </a:r>
            <a:endParaRPr lang="en-GB" dirty="0">
              <a:solidFill>
                <a:schemeClr val="tx1"/>
              </a:solidFill>
              <a:latin typeface="+mj-lt"/>
              <a:cs typeface="Calibri Light" panose="020F0302020204030204" pitchFamily="34" charset="0"/>
            </a:endParaRPr>
          </a:p>
        </p:txBody>
      </p:sp>
      <p:sp>
        <p:nvSpPr>
          <p:cNvPr id="6" name="TextBox 5">
            <a:extLst>
              <a:ext uri="{FF2B5EF4-FFF2-40B4-BE49-F238E27FC236}">
                <a16:creationId xmlns:a16="http://schemas.microsoft.com/office/drawing/2014/main" id="{F3EB37D0-16C9-4D70-9B24-C7D8A31BD155}"/>
              </a:ext>
            </a:extLst>
          </p:cNvPr>
          <p:cNvSpPr txBox="1"/>
          <p:nvPr/>
        </p:nvSpPr>
        <p:spPr>
          <a:xfrm>
            <a:off x="1593673" y="679263"/>
            <a:ext cx="2872902" cy="307777"/>
          </a:xfrm>
          <a:prstGeom prst="rect">
            <a:avLst/>
          </a:prstGeom>
          <a:noFill/>
        </p:spPr>
        <p:txBody>
          <a:bodyPr wrap="none" rtlCol="0">
            <a:spAutoFit/>
          </a:bodyPr>
          <a:lstStyle/>
          <a:p>
            <a:r>
              <a:rPr lang="en-GB" b="1">
                <a:solidFill>
                  <a:schemeClr val="bg2"/>
                </a:solidFill>
              </a:rPr>
              <a:t>Importance scores  (-10 to +10) </a:t>
            </a:r>
          </a:p>
        </p:txBody>
      </p:sp>
      <p:sp>
        <p:nvSpPr>
          <p:cNvPr id="10" name="TextBox 9">
            <a:extLst>
              <a:ext uri="{FF2B5EF4-FFF2-40B4-BE49-F238E27FC236}">
                <a16:creationId xmlns:a16="http://schemas.microsoft.com/office/drawing/2014/main" id="{2C70124B-B83C-4829-A4B0-E2E2E0B41D28}"/>
              </a:ext>
            </a:extLst>
          </p:cNvPr>
          <p:cNvSpPr txBox="1"/>
          <p:nvPr/>
        </p:nvSpPr>
        <p:spPr>
          <a:xfrm>
            <a:off x="7404481" y="674905"/>
            <a:ext cx="3004349" cy="307777"/>
          </a:xfrm>
          <a:prstGeom prst="rect">
            <a:avLst/>
          </a:prstGeom>
          <a:noFill/>
        </p:spPr>
        <p:txBody>
          <a:bodyPr wrap="none" rtlCol="0">
            <a:spAutoFit/>
          </a:bodyPr>
          <a:lstStyle/>
          <a:p>
            <a:r>
              <a:rPr lang="en-GB" b="1">
                <a:solidFill>
                  <a:schemeClr val="bg2"/>
                </a:solidFill>
              </a:rPr>
              <a:t>Performance scores (</a:t>
            </a:r>
            <a:r>
              <a:rPr lang="en-GB" b="1">
                <a:solidFill>
                  <a:srgbClr val="E20613"/>
                </a:solidFill>
              </a:rPr>
              <a:t>-10 </a:t>
            </a:r>
            <a:r>
              <a:rPr lang="en-GB" b="1">
                <a:solidFill>
                  <a:schemeClr val="bg2"/>
                </a:solidFill>
              </a:rPr>
              <a:t>to </a:t>
            </a:r>
            <a:r>
              <a:rPr lang="en-GB" b="1">
                <a:solidFill>
                  <a:srgbClr val="00B050"/>
                </a:solidFill>
              </a:rPr>
              <a:t>+10</a:t>
            </a:r>
            <a:r>
              <a:rPr lang="en-GB" b="1">
                <a:solidFill>
                  <a:schemeClr val="bg2"/>
                </a:solidFill>
              </a:rPr>
              <a:t>)  </a:t>
            </a:r>
          </a:p>
        </p:txBody>
      </p:sp>
      <p:sp>
        <p:nvSpPr>
          <p:cNvPr id="11" name="TextBox 10">
            <a:extLst>
              <a:ext uri="{FF2B5EF4-FFF2-40B4-BE49-F238E27FC236}">
                <a16:creationId xmlns:a16="http://schemas.microsoft.com/office/drawing/2014/main" id="{DCA5D543-C128-4F9B-A7BE-31B9231230FE}"/>
              </a:ext>
            </a:extLst>
          </p:cNvPr>
          <p:cNvSpPr txBox="1"/>
          <p:nvPr/>
        </p:nvSpPr>
        <p:spPr>
          <a:xfrm>
            <a:off x="1746073" y="3818715"/>
            <a:ext cx="2880917" cy="307777"/>
          </a:xfrm>
          <a:prstGeom prst="rect">
            <a:avLst/>
          </a:prstGeom>
          <a:noFill/>
        </p:spPr>
        <p:txBody>
          <a:bodyPr wrap="none" rtlCol="0">
            <a:spAutoFit/>
          </a:bodyPr>
          <a:lstStyle/>
          <a:p>
            <a:r>
              <a:rPr lang="en-GB" b="1">
                <a:solidFill>
                  <a:schemeClr val="bg2"/>
                </a:solidFill>
              </a:rPr>
              <a:t>Opportunity scores </a:t>
            </a:r>
            <a:r>
              <a:rPr lang="en-GB" b="1">
                <a:solidFill>
                  <a:srgbClr val="008265"/>
                </a:solidFill>
              </a:rPr>
              <a:t>(-30 to +30</a:t>
            </a:r>
            <a:r>
              <a:rPr lang="en-GB" b="1">
                <a:solidFill>
                  <a:schemeClr val="bg2"/>
                </a:solidFill>
              </a:rPr>
              <a:t>) </a:t>
            </a:r>
          </a:p>
        </p:txBody>
      </p:sp>
    </p:spTree>
    <p:extLst>
      <p:ext uri="{BB962C8B-B14F-4D97-AF65-F5344CB8AC3E}">
        <p14:creationId xmlns:p14="http://schemas.microsoft.com/office/powerpoint/2010/main" val="128066872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567">
          <a:extLst>
            <a:ext uri="{FF2B5EF4-FFF2-40B4-BE49-F238E27FC236}">
              <a16:creationId xmlns:a16="http://schemas.microsoft.com/office/drawing/2014/main" id="{A5F6B125-97C8-FC4E-453E-8A54510C86C5}"/>
            </a:ext>
          </a:extLst>
        </p:cNvPr>
        <p:cNvGrpSpPr/>
        <p:nvPr/>
      </p:nvGrpSpPr>
      <p:grpSpPr>
        <a:xfrm>
          <a:off x="0" y="0"/>
          <a:ext cx="0" cy="0"/>
          <a:chOff x="0" y="0"/>
          <a:chExt cx="0" cy="0"/>
        </a:xfrm>
      </p:grpSpPr>
      <p:sp>
        <p:nvSpPr>
          <p:cNvPr id="569" name="Google Shape;569;p53">
            <a:extLst>
              <a:ext uri="{FF2B5EF4-FFF2-40B4-BE49-F238E27FC236}">
                <a16:creationId xmlns:a16="http://schemas.microsoft.com/office/drawing/2014/main" id="{5B87E6DE-9B68-FB3D-F8D8-604D7D5A7F9F}"/>
              </a:ext>
            </a:extLst>
          </p:cNvPr>
          <p:cNvSpPr/>
          <p:nvPr/>
        </p:nvSpPr>
        <p:spPr>
          <a:xfrm>
            <a:off x="1463002" y="2127562"/>
            <a:ext cx="1825430" cy="793767"/>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 name="TextBox 2">
            <a:extLst>
              <a:ext uri="{FF2B5EF4-FFF2-40B4-BE49-F238E27FC236}">
                <a16:creationId xmlns:a16="http://schemas.microsoft.com/office/drawing/2014/main" id="{BA802D42-6D54-19ED-5866-1C27119F20C7}"/>
              </a:ext>
            </a:extLst>
          </p:cNvPr>
          <p:cNvSpPr txBox="1"/>
          <p:nvPr/>
        </p:nvSpPr>
        <p:spPr>
          <a:xfrm>
            <a:off x="422143" y="289187"/>
            <a:ext cx="11227990"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1" i="0" u="none" strike="noStrike" kern="0" cap="none" spc="0" normalizeH="0" baseline="0" noProof="0">
                <a:ln>
                  <a:noFill/>
                </a:ln>
                <a:solidFill>
                  <a:srgbClr val="008265"/>
                </a:solidFill>
                <a:effectLst/>
                <a:uLnTx/>
                <a:uFillTx/>
                <a:latin typeface="Calibri Light" panose="020F0302020204030204" pitchFamily="34" charset="0"/>
                <a:cs typeface="Calibri Light" panose="020F0302020204030204" pitchFamily="34" charset="0"/>
                <a:sym typeface="Arial"/>
              </a:rPr>
              <a:t>In comparison to 2018, Loyalty remains the number one consumer opportunity for the insurance industry, followed by Confidence and Ease themes.</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2400" b="0" i="0" u="none" strike="noStrike" kern="0" cap="none" spc="0" normalizeH="0" baseline="0" noProof="0">
              <a:ln>
                <a:noFill/>
              </a:ln>
              <a:solidFill>
                <a:srgbClr val="000000"/>
              </a:solidFill>
              <a:effectLst/>
              <a:uLnTx/>
              <a:uFillTx/>
              <a:latin typeface="Arial"/>
              <a:cs typeface="Arial"/>
              <a:sym typeface="Arial"/>
            </a:endParaRPr>
          </a:p>
        </p:txBody>
      </p:sp>
      <p:sp>
        <p:nvSpPr>
          <p:cNvPr id="2" name="Title 1">
            <a:extLst>
              <a:ext uri="{FF2B5EF4-FFF2-40B4-BE49-F238E27FC236}">
                <a16:creationId xmlns:a16="http://schemas.microsoft.com/office/drawing/2014/main" id="{0CDD5F33-B028-2292-0A65-EA8E3D9FE9E8}"/>
              </a:ext>
            </a:extLst>
          </p:cNvPr>
          <p:cNvSpPr>
            <a:spLocks noGrp="1"/>
          </p:cNvSpPr>
          <p:nvPr>
            <p:ph type="ctrTitle"/>
          </p:nvPr>
        </p:nvSpPr>
        <p:spPr>
          <a:xfrm>
            <a:off x="2116671" y="1559598"/>
            <a:ext cx="8825167" cy="1258964"/>
          </a:xfrm>
        </p:spPr>
        <p:txBody>
          <a:bodyPr/>
          <a:lstStyle/>
          <a:p>
            <a:r>
              <a:rPr lang="en-GB" sz="4000" b="1" dirty="0">
                <a:latin typeface="Rockwell" panose="02060603020205020403" pitchFamily="18" charset="0"/>
                <a:cs typeface="Calibri Light" panose="020F0302020204030204" pitchFamily="34" charset="0"/>
              </a:rPr>
              <a:t>SME Financial Well-Being </a:t>
            </a:r>
          </a:p>
        </p:txBody>
      </p:sp>
      <p:sp>
        <p:nvSpPr>
          <p:cNvPr id="4" name="Subtitle 3">
            <a:extLst>
              <a:ext uri="{FF2B5EF4-FFF2-40B4-BE49-F238E27FC236}">
                <a16:creationId xmlns:a16="http://schemas.microsoft.com/office/drawing/2014/main" id="{D7D5BEF5-4A3D-15F0-F6A7-4AF21037F24C}"/>
              </a:ext>
            </a:extLst>
          </p:cNvPr>
          <p:cNvSpPr>
            <a:spLocks noGrp="1"/>
          </p:cNvSpPr>
          <p:nvPr>
            <p:ph type="subTitle" idx="1"/>
          </p:nvPr>
        </p:nvSpPr>
        <p:spPr>
          <a:xfrm>
            <a:off x="1971815" y="2888644"/>
            <a:ext cx="6308564" cy="752677"/>
          </a:xfrm>
        </p:spPr>
        <p:txBody>
          <a:bodyPr/>
          <a:lstStyle/>
          <a:p>
            <a:r>
              <a:rPr lang="en-GB">
                <a:latin typeface="Rockwell" panose="02060603020205020403" pitchFamily="18" charset="0"/>
                <a:cs typeface="Calibri Light" panose="020F0302020204030204" pitchFamily="34" charset="0"/>
              </a:rPr>
              <a:t>September 2023 &amp; March 2024 Wave 13&amp;14 data</a:t>
            </a:r>
          </a:p>
        </p:txBody>
      </p:sp>
    </p:spTree>
    <p:extLst>
      <p:ext uri="{BB962C8B-B14F-4D97-AF65-F5344CB8AC3E}">
        <p14:creationId xmlns:p14="http://schemas.microsoft.com/office/powerpoint/2010/main" val="426828144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graphicFrame>
        <p:nvGraphicFramePr>
          <p:cNvPr id="7" name="Chart 6">
            <a:extLst>
              <a:ext uri="{FF2B5EF4-FFF2-40B4-BE49-F238E27FC236}">
                <a16:creationId xmlns:a16="http://schemas.microsoft.com/office/drawing/2014/main" id="{FE4B1CCC-4998-0141-3A8B-3A9D9FD0F7B8}"/>
              </a:ext>
            </a:extLst>
          </p:cNvPr>
          <p:cNvGraphicFramePr>
            <a:graphicFrameLocks/>
          </p:cNvGraphicFramePr>
          <p:nvPr>
            <p:extLst>
              <p:ext uri="{D42A27DB-BD31-4B8C-83A1-F6EECF244321}">
                <p14:modId xmlns:p14="http://schemas.microsoft.com/office/powerpoint/2010/main" val="3200141104"/>
              </p:ext>
            </p:extLst>
          </p:nvPr>
        </p:nvGraphicFramePr>
        <p:xfrm>
          <a:off x="6772656" y="1736889"/>
          <a:ext cx="4572000" cy="2205611"/>
        </p:xfrm>
        <a:graphic>
          <a:graphicData uri="http://schemas.openxmlformats.org/drawingml/2006/chart">
            <c:chart xmlns:c="http://schemas.openxmlformats.org/drawingml/2006/chart" xmlns:r="http://schemas.openxmlformats.org/officeDocument/2006/relationships" r:id="rId3"/>
          </a:graphicData>
        </a:graphic>
      </p:graphicFrame>
      <p:sp>
        <p:nvSpPr>
          <p:cNvPr id="2" name="Rectangle 1">
            <a:extLst>
              <a:ext uri="{FF2B5EF4-FFF2-40B4-BE49-F238E27FC236}">
                <a16:creationId xmlns:a16="http://schemas.microsoft.com/office/drawing/2014/main" id="{E89981A8-8ED5-270F-2AFD-D36ECEF2288D}"/>
              </a:ext>
            </a:extLst>
          </p:cNvPr>
          <p:cNvSpPr/>
          <p:nvPr/>
        </p:nvSpPr>
        <p:spPr>
          <a:xfrm>
            <a:off x="9850170" y="6183517"/>
            <a:ext cx="2091634" cy="5858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4" name="TextBox 3">
            <a:extLst>
              <a:ext uri="{FF2B5EF4-FFF2-40B4-BE49-F238E27FC236}">
                <a16:creationId xmlns:a16="http://schemas.microsoft.com/office/drawing/2014/main" id="{B632BD91-9DC4-09CF-9221-2015420E4D02}"/>
              </a:ext>
            </a:extLst>
          </p:cNvPr>
          <p:cNvSpPr txBox="1"/>
          <p:nvPr/>
        </p:nvSpPr>
        <p:spPr>
          <a:xfrm>
            <a:off x="203892" y="6444502"/>
            <a:ext cx="11227990"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1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“Please describe the business’ current level of financial well-being”  Wave 13 &amp; 14 (Sept 2023 &amp; March 2024)</a:t>
            </a:r>
          </a:p>
        </p:txBody>
      </p:sp>
      <p:sp>
        <p:nvSpPr>
          <p:cNvPr id="11" name="TextBox 10">
            <a:extLst>
              <a:ext uri="{FF2B5EF4-FFF2-40B4-BE49-F238E27FC236}">
                <a16:creationId xmlns:a16="http://schemas.microsoft.com/office/drawing/2014/main" id="{CD574AE2-5470-92E0-46CF-3EE843E5D46C}"/>
              </a:ext>
            </a:extLst>
          </p:cNvPr>
          <p:cNvSpPr txBox="1"/>
          <p:nvPr/>
        </p:nvSpPr>
        <p:spPr>
          <a:xfrm>
            <a:off x="7962284" y="6281255"/>
            <a:ext cx="2933701"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900" b="0" i="0" u="none" strike="noStrike" kern="0" cap="none" spc="0" normalizeH="0" baseline="0" noProof="0" dirty="0">
                <a:ln>
                  <a:noFill/>
                </a:ln>
                <a:solidFill>
                  <a:srgbClr val="000000"/>
                </a:solidFill>
                <a:effectLst/>
                <a:uLnTx/>
                <a:uFillTx/>
                <a:latin typeface="Arial"/>
                <a:cs typeface="Calibri Light" panose="020F0302020204030204" pitchFamily="34" charset="0"/>
                <a:sym typeface="Arial"/>
              </a:rPr>
              <a:t>SMEs claimed in the past year. Yes: 353, No: 1147</a:t>
            </a:r>
            <a:endParaRPr kumimoji="0" lang="en-GB" sz="900" b="0" i="0" u="none" strike="noStrike" kern="0" cap="none" spc="0" normalizeH="0" baseline="0" noProof="0" dirty="0">
              <a:ln>
                <a:noFill/>
              </a:ln>
              <a:solidFill>
                <a:srgbClr val="000000"/>
              </a:solidFill>
              <a:effectLst/>
              <a:uLnTx/>
              <a:uFillTx/>
              <a:latin typeface="Arial"/>
              <a:cs typeface="Arial"/>
              <a:sym typeface="Arial"/>
            </a:endParaRPr>
          </a:p>
        </p:txBody>
      </p:sp>
      <p:sp>
        <p:nvSpPr>
          <p:cNvPr id="12" name="TextBox 11">
            <a:extLst>
              <a:ext uri="{FF2B5EF4-FFF2-40B4-BE49-F238E27FC236}">
                <a16:creationId xmlns:a16="http://schemas.microsoft.com/office/drawing/2014/main" id="{71ECA3A3-31BA-A65C-DE15-A51C36EB63E9}"/>
              </a:ext>
            </a:extLst>
          </p:cNvPr>
          <p:cNvSpPr txBox="1"/>
          <p:nvPr/>
        </p:nvSpPr>
        <p:spPr>
          <a:xfrm>
            <a:off x="7401584" y="3749511"/>
            <a:ext cx="4055103"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900" b="0" i="0" u="none" strike="noStrike" kern="0" cap="none" spc="0" normalizeH="0" baseline="0" noProof="0" dirty="0">
                <a:ln>
                  <a:noFill/>
                </a:ln>
                <a:solidFill>
                  <a:srgbClr val="000000"/>
                </a:solidFill>
                <a:effectLst/>
                <a:uLnTx/>
                <a:uFillTx/>
                <a:latin typeface="Arial"/>
                <a:cs typeface="Calibri Light" panose="020F0302020204030204" pitchFamily="34" charset="0"/>
                <a:sym typeface="Arial"/>
              </a:rPr>
              <a:t>SMEs by number of employees. 1-5: 324,  6-20: </a:t>
            </a:r>
            <a:r>
              <a:rPr lang="en-GB" sz="900" dirty="0">
                <a:cs typeface="Calibri Light" panose="020F0302020204030204" pitchFamily="34" charset="0"/>
              </a:rPr>
              <a:t>512</a:t>
            </a:r>
            <a:r>
              <a:rPr kumimoji="0" lang="en-GB" sz="900" b="0" i="0" u="none" strike="noStrike" kern="0" cap="none" spc="0" normalizeH="0" baseline="0" noProof="0" dirty="0">
                <a:ln>
                  <a:noFill/>
                </a:ln>
                <a:solidFill>
                  <a:srgbClr val="000000"/>
                </a:solidFill>
                <a:effectLst/>
                <a:uLnTx/>
                <a:uFillTx/>
                <a:latin typeface="Arial"/>
                <a:cs typeface="Calibri Light" panose="020F0302020204030204" pitchFamily="34" charset="0"/>
                <a:sym typeface="Arial"/>
              </a:rPr>
              <a:t>,  more than 20: 664.</a:t>
            </a:r>
            <a:endParaRPr kumimoji="0" lang="en-GB" sz="900" b="0" i="0" u="none" strike="noStrike" kern="0" cap="none" spc="0" normalizeH="0" baseline="0" noProof="0" dirty="0">
              <a:ln>
                <a:noFill/>
              </a:ln>
              <a:solidFill>
                <a:srgbClr val="000000"/>
              </a:solidFill>
              <a:effectLst/>
              <a:uLnTx/>
              <a:uFillTx/>
              <a:latin typeface="Arial"/>
              <a:cs typeface="Arial"/>
              <a:sym typeface="Arial"/>
            </a:endParaRPr>
          </a:p>
        </p:txBody>
      </p:sp>
      <p:sp>
        <p:nvSpPr>
          <p:cNvPr id="15" name="TextBox 14">
            <a:extLst>
              <a:ext uri="{FF2B5EF4-FFF2-40B4-BE49-F238E27FC236}">
                <a16:creationId xmlns:a16="http://schemas.microsoft.com/office/drawing/2014/main" id="{40873823-24F1-0091-F881-374AA85BD6C1}"/>
              </a:ext>
            </a:extLst>
          </p:cNvPr>
          <p:cNvSpPr txBox="1"/>
          <p:nvPr/>
        </p:nvSpPr>
        <p:spPr>
          <a:xfrm>
            <a:off x="2295568" y="5151468"/>
            <a:ext cx="4055103"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900" b="0" i="0" u="none" strike="noStrike" kern="0" cap="none" spc="0" normalizeH="0" baseline="0" noProof="0" dirty="0">
                <a:ln>
                  <a:noFill/>
                </a:ln>
                <a:solidFill>
                  <a:srgbClr val="000000"/>
                </a:solidFill>
                <a:effectLst/>
                <a:uLnTx/>
                <a:uFillTx/>
                <a:latin typeface="Arial"/>
                <a:cs typeface="Calibri Light" panose="020F0302020204030204" pitchFamily="34" charset="0"/>
                <a:sym typeface="Arial"/>
              </a:rPr>
              <a:t>SMEs Wave 13&amp;14 Overall: n=1,500</a:t>
            </a:r>
            <a:endParaRPr kumimoji="0" lang="en-GB" sz="900" b="0" i="0" u="none" strike="noStrike" kern="0" cap="none" spc="0" normalizeH="0" baseline="0" noProof="0" dirty="0">
              <a:ln>
                <a:noFill/>
              </a:ln>
              <a:solidFill>
                <a:srgbClr val="000000"/>
              </a:solidFill>
              <a:effectLst/>
              <a:uLnTx/>
              <a:uFillTx/>
              <a:latin typeface="Arial"/>
              <a:cs typeface="Arial"/>
              <a:sym typeface="Arial"/>
            </a:endParaRPr>
          </a:p>
        </p:txBody>
      </p:sp>
      <p:sp>
        <p:nvSpPr>
          <p:cNvPr id="5" name="TextBox 4">
            <a:extLst>
              <a:ext uri="{FF2B5EF4-FFF2-40B4-BE49-F238E27FC236}">
                <a16:creationId xmlns:a16="http://schemas.microsoft.com/office/drawing/2014/main" id="{7204D895-10CF-48B2-3056-943269434A34}"/>
              </a:ext>
            </a:extLst>
          </p:cNvPr>
          <p:cNvSpPr txBox="1"/>
          <p:nvPr/>
        </p:nvSpPr>
        <p:spPr>
          <a:xfrm>
            <a:off x="161406" y="113899"/>
            <a:ext cx="11780398" cy="178510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000" b="1" i="0" u="none" strike="noStrike" kern="0" cap="none" spc="0" normalizeH="0" baseline="0" noProof="0" dirty="0">
                <a:ln>
                  <a:noFill/>
                </a:ln>
                <a:solidFill>
                  <a:srgbClr val="008265"/>
                </a:solidFill>
                <a:effectLst/>
                <a:uLnTx/>
                <a:uFillTx/>
                <a:latin typeface="Rockwell" panose="02060603020205020403" pitchFamily="18" charset="0"/>
                <a:cs typeface="Calibri Light" panose="020F0302020204030204" pitchFamily="34" charset="0"/>
                <a:sym typeface="Arial"/>
              </a:rPr>
              <a:t>69% of SMEs report their business’ current level of financial well-being as good or very good, up from 66% in the previous wave, just 5% report it as poor or very poor</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8265"/>
              </a:solidFill>
              <a:effectLst/>
              <a:uLnTx/>
              <a:uFillTx/>
              <a:latin typeface="Arial" panose="020B0604020202020204" pitchFamily="34" charset="0"/>
              <a:cs typeface="Arial" panose="020B0604020202020204" pitchFamily="34" charset="0"/>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GB" dirty="0">
                <a:solidFill>
                  <a:srgbClr val="008265"/>
                </a:solidFill>
                <a:latin typeface="Arial" panose="020B0604020202020204" pitchFamily="34" charset="0"/>
                <a:cs typeface="Arial" panose="020B0604020202020204" pitchFamily="34" charset="0"/>
              </a:rPr>
              <a:t>8</a:t>
            </a:r>
            <a:r>
              <a:rPr kumimoji="0" lang="en-GB" sz="1400" b="0" i="0" u="none" strike="noStrike" kern="0" cap="none" spc="0" normalizeH="0" baseline="0" noProof="0" dirty="0">
                <a:ln>
                  <a:noFill/>
                </a:ln>
                <a:solidFill>
                  <a:srgbClr val="008265"/>
                </a:solidFill>
                <a:effectLst/>
                <a:uLnTx/>
                <a:uFillTx/>
                <a:latin typeface="Arial" panose="020B0604020202020204" pitchFamily="34" charset="0"/>
                <a:cs typeface="Arial" panose="020B0604020202020204" pitchFamily="34" charset="0"/>
                <a:sym typeface="Arial"/>
              </a:rPr>
              <a:t>% of SMEs with only 1-5 employees report that their business’ level of financial well-being as poor or very poor, this drops to 3% for SMEs with more than 20 people working for the business</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GB" sz="1400" b="0" i="0" u="none" strike="noStrike" kern="0" cap="none" spc="0" normalizeH="0" baseline="0" noProof="0" dirty="0">
                <a:ln>
                  <a:noFill/>
                </a:ln>
                <a:solidFill>
                  <a:srgbClr val="008265"/>
                </a:solidFill>
                <a:effectLst/>
                <a:uLnTx/>
                <a:uFillTx/>
                <a:latin typeface="Arial" panose="020B0604020202020204" pitchFamily="34" charset="0"/>
                <a:cs typeface="Arial" panose="020B0604020202020204" pitchFamily="34" charset="0"/>
                <a:sym typeface="Arial"/>
              </a:rPr>
              <a:t>76% of SMEs who have made a claim in the past year report that their business has good or very good financial well-being compared to 67% of SMEs who had not made a claim</a:t>
            </a:r>
          </a:p>
        </p:txBody>
      </p:sp>
      <p:graphicFrame>
        <p:nvGraphicFramePr>
          <p:cNvPr id="3" name="Chart 2">
            <a:extLst>
              <a:ext uri="{FF2B5EF4-FFF2-40B4-BE49-F238E27FC236}">
                <a16:creationId xmlns:a16="http://schemas.microsoft.com/office/drawing/2014/main" id="{DE32F3CC-9722-7ECB-CD7F-D5540A0D1354}"/>
              </a:ext>
            </a:extLst>
          </p:cNvPr>
          <p:cNvGraphicFramePr>
            <a:graphicFrameLocks/>
          </p:cNvGraphicFramePr>
          <p:nvPr>
            <p:extLst>
              <p:ext uri="{D42A27DB-BD31-4B8C-83A1-F6EECF244321}">
                <p14:modId xmlns:p14="http://schemas.microsoft.com/office/powerpoint/2010/main" val="2732646267"/>
              </p:ext>
            </p:extLst>
          </p:nvPr>
        </p:nvGraphicFramePr>
        <p:xfrm>
          <a:off x="1075944" y="2380365"/>
          <a:ext cx="4572000"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Chart 8">
            <a:extLst>
              <a:ext uri="{FF2B5EF4-FFF2-40B4-BE49-F238E27FC236}">
                <a16:creationId xmlns:a16="http://schemas.microsoft.com/office/drawing/2014/main" id="{A09E8E6A-70F3-8DB4-DA8A-83013C53E611}"/>
              </a:ext>
            </a:extLst>
          </p:cNvPr>
          <p:cNvGraphicFramePr>
            <a:graphicFrameLocks/>
          </p:cNvGraphicFramePr>
          <p:nvPr>
            <p:extLst>
              <p:ext uri="{D42A27DB-BD31-4B8C-83A1-F6EECF244321}">
                <p14:modId xmlns:p14="http://schemas.microsoft.com/office/powerpoint/2010/main" val="57957971"/>
              </p:ext>
            </p:extLst>
          </p:nvPr>
        </p:nvGraphicFramePr>
        <p:xfrm>
          <a:off x="6772656" y="4168460"/>
          <a:ext cx="4572000" cy="225251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43042831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3" name="TextBox 2"/>
          <p:cNvSpPr txBox="1"/>
          <p:nvPr/>
        </p:nvSpPr>
        <p:spPr>
          <a:xfrm>
            <a:off x="211831" y="3004"/>
            <a:ext cx="11227990" cy="8925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000" b="1" i="0" u="none" strike="noStrike" kern="0" cap="none" spc="0" normalizeH="0" baseline="0" noProof="0" dirty="0">
                <a:ln>
                  <a:noFill/>
                </a:ln>
                <a:solidFill>
                  <a:srgbClr val="008265"/>
                </a:solidFill>
                <a:effectLst/>
                <a:uLnTx/>
                <a:uFillTx/>
                <a:latin typeface="Rockwell" panose="02060603020205020403" pitchFamily="18" charset="0"/>
                <a:cs typeface="Calibri Light" panose="020F0302020204030204" pitchFamily="34" charset="0"/>
                <a:sym typeface="Arial"/>
              </a:rPr>
              <a:t>Theme scores for SME – By business’ current level of financial well-being</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600" b="0" i="0" u="none" strike="noStrike" kern="0" cap="none" spc="0" normalizeH="0" baseline="0" noProof="0" dirty="0">
                <a:ln>
                  <a:noFill/>
                </a:ln>
                <a:solidFill>
                  <a:srgbClr val="008265"/>
                </a:solidFill>
                <a:effectLst/>
                <a:uLnTx/>
                <a:uFillTx/>
                <a:latin typeface="Arial" panose="020B0604020202020204" pitchFamily="34" charset="0"/>
                <a:cs typeface="Arial" panose="020B0604020202020204" pitchFamily="34" charset="0"/>
                <a:sym typeface="Arial"/>
              </a:rPr>
              <a:t>On average there is a higher opportunity to improve trust with SMEs with good / very good financial well-being because of the higher stated importance these SMEs place on insurance</a:t>
            </a:r>
          </a:p>
        </p:txBody>
      </p:sp>
      <p:graphicFrame>
        <p:nvGraphicFramePr>
          <p:cNvPr id="4" name="Table 3"/>
          <p:cNvGraphicFramePr>
            <a:graphicFrameLocks noGrp="1"/>
          </p:cNvGraphicFramePr>
          <p:nvPr>
            <p:extLst>
              <p:ext uri="{D42A27DB-BD31-4B8C-83A1-F6EECF244321}">
                <p14:modId xmlns:p14="http://schemas.microsoft.com/office/powerpoint/2010/main" val="1893939377"/>
              </p:ext>
            </p:extLst>
          </p:nvPr>
        </p:nvGraphicFramePr>
        <p:xfrm>
          <a:off x="103981" y="1551017"/>
          <a:ext cx="3962697" cy="3956756"/>
        </p:xfrm>
        <a:graphic>
          <a:graphicData uri="http://schemas.openxmlformats.org/drawingml/2006/table">
            <a:tbl>
              <a:tblPr firstRow="1" bandRow="1">
                <a:tableStyleId>{6E62EB93-AAC6-4EBA-99E5-D1D4B1179FDE}</a:tableStyleId>
              </a:tblPr>
              <a:tblGrid>
                <a:gridCol w="435665">
                  <a:extLst>
                    <a:ext uri="{9D8B030D-6E8A-4147-A177-3AD203B41FA5}">
                      <a16:colId xmlns:a16="http://schemas.microsoft.com/office/drawing/2014/main" val="20000"/>
                    </a:ext>
                  </a:extLst>
                </a:gridCol>
                <a:gridCol w="881758">
                  <a:extLst>
                    <a:ext uri="{9D8B030D-6E8A-4147-A177-3AD203B41FA5}">
                      <a16:colId xmlns:a16="http://schemas.microsoft.com/office/drawing/2014/main" val="20001"/>
                    </a:ext>
                  </a:extLst>
                </a:gridCol>
                <a:gridCol w="881758">
                  <a:extLst>
                    <a:ext uri="{9D8B030D-6E8A-4147-A177-3AD203B41FA5}">
                      <a16:colId xmlns:a16="http://schemas.microsoft.com/office/drawing/2014/main" val="20002"/>
                    </a:ext>
                  </a:extLst>
                </a:gridCol>
                <a:gridCol w="881758">
                  <a:extLst>
                    <a:ext uri="{9D8B030D-6E8A-4147-A177-3AD203B41FA5}">
                      <a16:colId xmlns:a16="http://schemas.microsoft.com/office/drawing/2014/main" val="20003"/>
                    </a:ext>
                  </a:extLst>
                </a:gridCol>
                <a:gridCol w="881758">
                  <a:extLst>
                    <a:ext uri="{9D8B030D-6E8A-4147-A177-3AD203B41FA5}">
                      <a16:colId xmlns:a16="http://schemas.microsoft.com/office/drawing/2014/main" val="20004"/>
                    </a:ext>
                  </a:extLst>
                </a:gridCol>
              </a:tblGrid>
              <a:tr h="398744">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393630">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3.95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0.69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7.21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393630">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dirty="0">
                          <a:solidFill>
                            <a:srgbClr val="000000"/>
                          </a:solidFill>
                          <a:effectLst/>
                          <a:latin typeface="Arial" panose="020B0604020202020204" pitchFamily="34" charset="0"/>
                          <a:cs typeface="Arial" panose="020B0604020202020204" pitchFamily="34" charset="0"/>
                        </a:rPr>
                        <a:t>4.00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dirty="0">
                          <a:solidFill>
                            <a:srgbClr val="000000"/>
                          </a:solidFill>
                          <a:effectLst/>
                          <a:latin typeface="Arial" panose="020B0604020202020204" pitchFamily="34" charset="0"/>
                          <a:cs typeface="Arial" panose="020B0604020202020204" pitchFamily="34" charset="0"/>
                        </a:rPr>
                        <a:t>0.89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7.11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393630">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5.29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dirty="0">
                          <a:solidFill>
                            <a:srgbClr val="000000"/>
                          </a:solidFill>
                          <a:effectLst/>
                          <a:latin typeface="Arial" panose="020B0604020202020204" pitchFamily="34" charset="0"/>
                          <a:cs typeface="Arial" panose="020B0604020202020204" pitchFamily="34" charset="0"/>
                        </a:rPr>
                        <a:t>4.39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6.20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393630">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4.12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dirty="0">
                          <a:solidFill>
                            <a:srgbClr val="000000"/>
                          </a:solidFill>
                          <a:effectLst/>
                          <a:latin typeface="Arial" panose="020B0604020202020204" pitchFamily="34" charset="0"/>
                          <a:cs typeface="Arial" panose="020B0604020202020204" pitchFamily="34" charset="0"/>
                        </a:rPr>
                        <a:t>2.09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6.15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393630">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Protection</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4.53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3.52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dirty="0">
                          <a:solidFill>
                            <a:srgbClr val="000000"/>
                          </a:solidFill>
                          <a:effectLst/>
                          <a:latin typeface="Arial" panose="020B0604020202020204" pitchFamily="34" charset="0"/>
                          <a:cs typeface="Arial" panose="020B0604020202020204" pitchFamily="34" charset="0"/>
                        </a:rPr>
                        <a:t>5.54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398744">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4.62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3.89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dirty="0">
                          <a:solidFill>
                            <a:srgbClr val="000000"/>
                          </a:solidFill>
                          <a:effectLst/>
                          <a:latin typeface="Arial" panose="020B0604020202020204" pitchFamily="34" charset="0"/>
                          <a:cs typeface="Arial" panose="020B0604020202020204" pitchFamily="34" charset="0"/>
                        </a:rPr>
                        <a:t>5.36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398744">
                <a:tc>
                  <a:txBody>
                    <a:bodyPr/>
                    <a:lstStyle/>
                    <a:p>
                      <a:pPr algn="ctr" fontAlgn="b"/>
                      <a:r>
                        <a:rPr lang="en-GB" sz="1100" b="0" i="0" u="none" strike="noStrike">
                          <a:solidFill>
                            <a:srgbClr val="000000"/>
                          </a:solidFill>
                          <a:effectLst/>
                          <a:latin typeface="+mj-lt"/>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Relationship</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1.76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0.23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dirty="0">
                          <a:solidFill>
                            <a:srgbClr val="000000"/>
                          </a:solidFill>
                          <a:effectLst/>
                          <a:latin typeface="Arial" panose="020B0604020202020204" pitchFamily="34" charset="0"/>
                          <a:cs typeface="Arial" panose="020B0604020202020204" pitchFamily="34" charset="0"/>
                        </a:rPr>
                        <a:t>3.30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398744">
                <a:tc>
                  <a:txBody>
                    <a:bodyPr/>
                    <a:lstStyle/>
                    <a:p>
                      <a:pPr algn="ctr" fontAlgn="b"/>
                      <a:r>
                        <a:rPr lang="en-GB" sz="1100" b="0" i="0" u="none" strike="noStrike">
                          <a:solidFill>
                            <a:srgbClr val="000000"/>
                          </a:solidFill>
                          <a:effectLst/>
                          <a:latin typeface="+mj-lt"/>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3.56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4.53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dirty="0">
                          <a:solidFill>
                            <a:srgbClr val="000000"/>
                          </a:solidFill>
                          <a:effectLst/>
                          <a:latin typeface="Arial" panose="020B0604020202020204" pitchFamily="34" charset="0"/>
                          <a:cs typeface="Arial" panose="020B0604020202020204" pitchFamily="34" charset="0"/>
                        </a:rPr>
                        <a:t>2.58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393630">
                <a:tc>
                  <a:txBody>
                    <a:bodyPr/>
                    <a:lstStyle/>
                    <a:p>
                      <a:pPr algn="ctr" fontAlgn="b"/>
                      <a:r>
                        <a:rPr lang="en-GB" sz="1100" b="0" i="0" u="none" strike="noStrike">
                          <a:solidFill>
                            <a:srgbClr val="000000"/>
                          </a:solidFill>
                          <a:effectLst/>
                          <a:latin typeface="+mj-lt"/>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2.67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2.78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dirty="0">
                          <a:solidFill>
                            <a:srgbClr val="000000"/>
                          </a:solidFill>
                          <a:effectLst/>
                          <a:latin typeface="Arial" panose="020B0604020202020204" pitchFamily="34" charset="0"/>
                          <a:cs typeface="Arial" panose="020B0604020202020204" pitchFamily="34" charset="0"/>
                        </a:rPr>
                        <a:t>2.55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bl>
          </a:graphicData>
        </a:graphic>
      </p:graphicFrame>
      <p:sp>
        <p:nvSpPr>
          <p:cNvPr id="2" name="TextBox 1"/>
          <p:cNvSpPr txBox="1"/>
          <p:nvPr/>
        </p:nvSpPr>
        <p:spPr>
          <a:xfrm>
            <a:off x="422143" y="1189152"/>
            <a:ext cx="3464626"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400" b="1" i="0" u="none" strike="noStrike" kern="0" cap="none" spc="0" normalizeH="0" baseline="0" noProof="0" dirty="0">
                <a:ln>
                  <a:noFill/>
                </a:ln>
                <a:solidFill>
                  <a:srgbClr val="008265"/>
                </a:solidFill>
                <a:effectLst/>
                <a:uLnTx/>
                <a:uFillTx/>
                <a:latin typeface="Arial"/>
                <a:cs typeface="Arial"/>
                <a:sym typeface="Arial"/>
              </a:rPr>
              <a:t>Poor / very poor financial well-being</a:t>
            </a:r>
          </a:p>
        </p:txBody>
      </p:sp>
      <p:sp>
        <p:nvSpPr>
          <p:cNvPr id="8" name="TextBox 7"/>
          <p:cNvSpPr txBox="1"/>
          <p:nvPr/>
        </p:nvSpPr>
        <p:spPr>
          <a:xfrm>
            <a:off x="8485632" y="1168821"/>
            <a:ext cx="3432492"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400" b="1" i="0" u="none" strike="noStrike" kern="0" cap="none" spc="0" normalizeH="0" baseline="0" noProof="0" dirty="0">
                <a:ln>
                  <a:noFill/>
                </a:ln>
                <a:solidFill>
                  <a:srgbClr val="008265"/>
                </a:solidFill>
                <a:effectLst/>
                <a:uLnTx/>
                <a:uFillTx/>
                <a:latin typeface="Arial"/>
                <a:cs typeface="Arial"/>
                <a:sym typeface="Arial"/>
              </a:rPr>
              <a:t>Good / very good financial well-being</a:t>
            </a:r>
          </a:p>
        </p:txBody>
      </p:sp>
      <p:graphicFrame>
        <p:nvGraphicFramePr>
          <p:cNvPr id="12" name="Table 11"/>
          <p:cNvGraphicFramePr>
            <a:graphicFrameLocks noGrp="1"/>
          </p:cNvGraphicFramePr>
          <p:nvPr>
            <p:extLst>
              <p:ext uri="{D42A27DB-BD31-4B8C-83A1-F6EECF244321}">
                <p14:modId xmlns:p14="http://schemas.microsoft.com/office/powerpoint/2010/main" val="3962491226"/>
              </p:ext>
            </p:extLst>
          </p:nvPr>
        </p:nvGraphicFramePr>
        <p:xfrm>
          <a:off x="4114503" y="1551015"/>
          <a:ext cx="3962697" cy="3956756"/>
        </p:xfrm>
        <a:graphic>
          <a:graphicData uri="http://schemas.openxmlformats.org/drawingml/2006/table">
            <a:tbl>
              <a:tblPr firstRow="1" bandRow="1">
                <a:tableStyleId>{6E62EB93-AAC6-4EBA-99E5-D1D4B1179FDE}</a:tableStyleId>
              </a:tblPr>
              <a:tblGrid>
                <a:gridCol w="435665">
                  <a:extLst>
                    <a:ext uri="{9D8B030D-6E8A-4147-A177-3AD203B41FA5}">
                      <a16:colId xmlns:a16="http://schemas.microsoft.com/office/drawing/2014/main" val="20000"/>
                    </a:ext>
                  </a:extLst>
                </a:gridCol>
                <a:gridCol w="881758">
                  <a:extLst>
                    <a:ext uri="{9D8B030D-6E8A-4147-A177-3AD203B41FA5}">
                      <a16:colId xmlns:a16="http://schemas.microsoft.com/office/drawing/2014/main" val="20001"/>
                    </a:ext>
                  </a:extLst>
                </a:gridCol>
                <a:gridCol w="881758">
                  <a:extLst>
                    <a:ext uri="{9D8B030D-6E8A-4147-A177-3AD203B41FA5}">
                      <a16:colId xmlns:a16="http://schemas.microsoft.com/office/drawing/2014/main" val="20002"/>
                    </a:ext>
                  </a:extLst>
                </a:gridCol>
                <a:gridCol w="881758">
                  <a:extLst>
                    <a:ext uri="{9D8B030D-6E8A-4147-A177-3AD203B41FA5}">
                      <a16:colId xmlns:a16="http://schemas.microsoft.com/office/drawing/2014/main" val="20003"/>
                    </a:ext>
                  </a:extLst>
                </a:gridCol>
                <a:gridCol w="881758">
                  <a:extLst>
                    <a:ext uri="{9D8B030D-6E8A-4147-A177-3AD203B41FA5}">
                      <a16:colId xmlns:a16="http://schemas.microsoft.com/office/drawing/2014/main" val="20004"/>
                    </a:ext>
                  </a:extLst>
                </a:gridCol>
              </a:tblGrid>
              <a:tr h="398744">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393630">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mn-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5.19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3.56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6.82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393630">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mn-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5.79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5.38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6.19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393630">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dirty="0">
                          <a:solidFill>
                            <a:srgbClr val="000000"/>
                          </a:solidFill>
                          <a:effectLst/>
                          <a:latin typeface="+mn-lt"/>
                        </a:rPr>
                        <a:t>5.83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5.90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5.77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393630">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4.73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dirty="0">
                          <a:solidFill>
                            <a:srgbClr val="000000"/>
                          </a:solidFill>
                          <a:effectLst/>
                          <a:latin typeface="+mn-lt"/>
                        </a:rPr>
                        <a:t>4.02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5.43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393630">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Protection</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5.39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dirty="0">
                          <a:solidFill>
                            <a:srgbClr val="000000"/>
                          </a:solidFill>
                          <a:effectLst/>
                          <a:latin typeface="+mn-lt"/>
                        </a:rPr>
                        <a:t>5.63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5.14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398744">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4.24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dirty="0">
                          <a:solidFill>
                            <a:srgbClr val="000000"/>
                          </a:solidFill>
                          <a:effectLst/>
                          <a:latin typeface="+mn-lt"/>
                        </a:rPr>
                        <a:t>3.77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4.71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398744">
                <a:tc>
                  <a:txBody>
                    <a:bodyPr/>
                    <a:lstStyle/>
                    <a:p>
                      <a:pPr algn="ctr" fontAlgn="b"/>
                      <a:r>
                        <a:rPr lang="en-GB" sz="1100" b="0" i="0" u="none" strike="noStrike">
                          <a:solidFill>
                            <a:srgbClr val="000000"/>
                          </a:solidFill>
                          <a:effectLst/>
                          <a:latin typeface="+mj-lt"/>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4.26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dirty="0">
                          <a:solidFill>
                            <a:srgbClr val="000000"/>
                          </a:solidFill>
                          <a:effectLst/>
                          <a:latin typeface="+mn-lt"/>
                        </a:rPr>
                        <a:t>3.91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4.62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398744">
                <a:tc>
                  <a:txBody>
                    <a:bodyPr/>
                    <a:lstStyle/>
                    <a:p>
                      <a:pPr algn="ctr" fontAlgn="b"/>
                      <a:r>
                        <a:rPr lang="en-GB" sz="1100" b="0" i="0" u="none" strike="noStrike">
                          <a:solidFill>
                            <a:srgbClr val="000000"/>
                          </a:solidFill>
                          <a:effectLst/>
                          <a:latin typeface="+mj-lt"/>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3.38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2.70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dirty="0">
                          <a:solidFill>
                            <a:srgbClr val="000000"/>
                          </a:solidFill>
                          <a:effectLst/>
                          <a:latin typeface="+mn-lt"/>
                        </a:rPr>
                        <a:t>4.07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393630">
                <a:tc>
                  <a:txBody>
                    <a:bodyPr/>
                    <a:lstStyle/>
                    <a:p>
                      <a:pPr algn="ctr" fontAlgn="b"/>
                      <a:r>
                        <a:rPr lang="en-GB" sz="1100" b="0" i="0" u="none" strike="noStrike">
                          <a:solidFill>
                            <a:srgbClr val="000000"/>
                          </a:solidFill>
                          <a:effectLst/>
                          <a:latin typeface="+mj-lt"/>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Relationship</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3.50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3.27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dirty="0">
                          <a:solidFill>
                            <a:srgbClr val="000000"/>
                          </a:solidFill>
                          <a:effectLst/>
                          <a:latin typeface="+mn-lt"/>
                        </a:rPr>
                        <a:t>3.73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500226987"/>
              </p:ext>
            </p:extLst>
          </p:nvPr>
        </p:nvGraphicFramePr>
        <p:xfrm>
          <a:off x="8117007" y="1551015"/>
          <a:ext cx="3962697" cy="3961870"/>
        </p:xfrm>
        <a:graphic>
          <a:graphicData uri="http://schemas.openxmlformats.org/drawingml/2006/table">
            <a:tbl>
              <a:tblPr firstRow="1" bandRow="1">
                <a:tableStyleId>{6E62EB93-AAC6-4EBA-99E5-D1D4B1179FDE}</a:tableStyleId>
              </a:tblPr>
              <a:tblGrid>
                <a:gridCol w="435665">
                  <a:extLst>
                    <a:ext uri="{9D8B030D-6E8A-4147-A177-3AD203B41FA5}">
                      <a16:colId xmlns:a16="http://schemas.microsoft.com/office/drawing/2014/main" val="20000"/>
                    </a:ext>
                  </a:extLst>
                </a:gridCol>
                <a:gridCol w="881758">
                  <a:extLst>
                    <a:ext uri="{9D8B030D-6E8A-4147-A177-3AD203B41FA5}">
                      <a16:colId xmlns:a16="http://schemas.microsoft.com/office/drawing/2014/main" val="20001"/>
                    </a:ext>
                  </a:extLst>
                </a:gridCol>
                <a:gridCol w="881758">
                  <a:extLst>
                    <a:ext uri="{9D8B030D-6E8A-4147-A177-3AD203B41FA5}">
                      <a16:colId xmlns:a16="http://schemas.microsoft.com/office/drawing/2014/main" val="20002"/>
                    </a:ext>
                  </a:extLst>
                </a:gridCol>
                <a:gridCol w="881758">
                  <a:extLst>
                    <a:ext uri="{9D8B030D-6E8A-4147-A177-3AD203B41FA5}">
                      <a16:colId xmlns:a16="http://schemas.microsoft.com/office/drawing/2014/main" val="20003"/>
                    </a:ext>
                  </a:extLst>
                </a:gridCol>
                <a:gridCol w="881758">
                  <a:extLst>
                    <a:ext uri="{9D8B030D-6E8A-4147-A177-3AD203B41FA5}">
                      <a16:colId xmlns:a16="http://schemas.microsoft.com/office/drawing/2014/main" val="20004"/>
                    </a:ext>
                  </a:extLst>
                </a:gridCol>
              </a:tblGrid>
              <a:tr h="398744">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393630">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7.58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7.17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7.99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393630">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6.86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6.09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7.62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393630">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7.27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6.97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7.58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393630">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7.50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7.48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7.52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393630">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Protection</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7.14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7.21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7.08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398744">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6.79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6.54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7.05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398744">
                <a:tc>
                  <a:txBody>
                    <a:bodyPr/>
                    <a:lstStyle/>
                    <a:p>
                      <a:pPr algn="ctr" fontAlgn="b"/>
                      <a:r>
                        <a:rPr lang="en-GB" sz="1100" b="0" i="0" u="none" strike="noStrike">
                          <a:solidFill>
                            <a:srgbClr val="000000"/>
                          </a:solidFill>
                          <a:effectLst/>
                          <a:latin typeface="+mj-lt"/>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7.07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7.17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6.97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398744">
                <a:tc>
                  <a:txBody>
                    <a:bodyPr/>
                    <a:lstStyle/>
                    <a:p>
                      <a:pPr algn="ctr" fontAlgn="b"/>
                      <a:r>
                        <a:rPr lang="en-GB" sz="1100" b="0" i="0" u="none" strike="noStrike">
                          <a:solidFill>
                            <a:srgbClr val="000000"/>
                          </a:solidFill>
                          <a:effectLst/>
                          <a:latin typeface="+mj-lt"/>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5.94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5.75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6.14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398744">
                <a:tc>
                  <a:txBody>
                    <a:bodyPr/>
                    <a:lstStyle/>
                    <a:p>
                      <a:pPr algn="ctr" fontAlgn="b"/>
                      <a:r>
                        <a:rPr lang="en-GB" sz="1100" b="0" i="0" u="none" strike="noStrike">
                          <a:solidFill>
                            <a:srgbClr val="000000"/>
                          </a:solidFill>
                          <a:effectLst/>
                          <a:latin typeface="+mj-lt"/>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Relationship</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6.07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6.09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dirty="0">
                          <a:solidFill>
                            <a:srgbClr val="000000"/>
                          </a:solidFill>
                          <a:effectLst/>
                          <a:latin typeface="Arial" panose="020B0604020202020204" pitchFamily="34" charset="0"/>
                          <a:cs typeface="Arial" panose="020B0604020202020204" pitchFamily="34" charset="0"/>
                        </a:rPr>
                        <a:t>6.05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bl>
          </a:graphicData>
        </a:graphic>
      </p:graphicFrame>
      <p:sp>
        <p:nvSpPr>
          <p:cNvPr id="14" name="TextBox 13"/>
          <p:cNvSpPr txBox="1"/>
          <p:nvPr/>
        </p:nvSpPr>
        <p:spPr>
          <a:xfrm>
            <a:off x="4736592" y="1168822"/>
            <a:ext cx="3131203"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400" b="1" i="0" u="none" strike="noStrike" kern="0" cap="none" spc="0" normalizeH="0" baseline="0" noProof="0" dirty="0">
                <a:ln>
                  <a:noFill/>
                </a:ln>
                <a:solidFill>
                  <a:srgbClr val="008265"/>
                </a:solidFill>
                <a:effectLst/>
                <a:uLnTx/>
                <a:uFillTx/>
                <a:latin typeface="Arial"/>
                <a:cs typeface="Arial"/>
                <a:sym typeface="Arial"/>
              </a:rPr>
              <a:t>Average financial well-being</a:t>
            </a:r>
          </a:p>
        </p:txBody>
      </p:sp>
      <p:sp>
        <p:nvSpPr>
          <p:cNvPr id="10" name="Google Shape;281;p26">
            <a:extLst>
              <a:ext uri="{FF2B5EF4-FFF2-40B4-BE49-F238E27FC236}">
                <a16:creationId xmlns:a16="http://schemas.microsoft.com/office/drawing/2014/main" id="{6BA30E1E-56C4-493B-8992-B93B1A6F3097}"/>
              </a:ext>
            </a:extLst>
          </p:cNvPr>
          <p:cNvSpPr txBox="1"/>
          <p:nvPr/>
        </p:nvSpPr>
        <p:spPr>
          <a:xfrm>
            <a:off x="0" y="6527166"/>
            <a:ext cx="9374547" cy="330834"/>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800" b="0" i="0" u="none" strike="noStrike" kern="0" cap="none" spc="0" normalizeH="0" baseline="0" noProof="0" dirty="0">
                <a:ln>
                  <a:noFill/>
                </a:ln>
                <a:solidFill>
                  <a:srgbClr val="000000"/>
                </a:solidFill>
                <a:effectLst/>
                <a:uLnTx/>
                <a:uFillTx/>
                <a:latin typeface="Arial" panose="020B0604020202020204" pitchFamily="34" charset="0"/>
                <a:ea typeface="Corbel"/>
                <a:cs typeface="Arial" panose="020B0604020202020204" pitchFamily="34" charset="0"/>
                <a:sym typeface="Corbel"/>
              </a:rPr>
              <a:t>Base: Sept 2023 &amp; March 2024 data. </a:t>
            </a:r>
            <a:r>
              <a:rPr lang="en-GB" sz="800" dirty="0">
                <a:latin typeface="Arial" panose="020B0604020202020204" pitchFamily="34" charset="0"/>
                <a:ea typeface="Corbel"/>
                <a:cs typeface="Arial" panose="020B0604020202020204" pitchFamily="34" charset="0"/>
                <a:sym typeface="Corbel"/>
              </a:rPr>
              <a:t>All SMEs that hold at least one (motor, employers’ liability, buildings and/or contents, business interruption) insurance policy </a:t>
            </a:r>
            <a:r>
              <a:rPr kumimoji="0" lang="en-GB" sz="800" b="0" i="0" u="none" strike="noStrike" kern="0" cap="none" spc="0" normalizeH="0" baseline="0" noProof="0" dirty="0">
                <a:ln>
                  <a:noFill/>
                </a:ln>
                <a:solidFill>
                  <a:srgbClr val="000000"/>
                </a:solidFill>
                <a:effectLst/>
                <a:uLnTx/>
                <a:uFillTx/>
                <a:latin typeface="Arial" panose="020B0604020202020204" pitchFamily="34" charset="0"/>
                <a:ea typeface="Corbel"/>
                <a:cs typeface="Arial" panose="020B0604020202020204" pitchFamily="34" charset="0"/>
                <a:sym typeface="Corbel"/>
              </a:rPr>
              <a:t>/ who have claimed on at least one insurance policy in the last 12 months : poor / very poor n=68/17*, average n=380/</a:t>
            </a:r>
            <a:r>
              <a:rPr lang="en-GB" sz="800" dirty="0">
                <a:latin typeface="Arial" panose="020B0604020202020204" pitchFamily="34" charset="0"/>
                <a:ea typeface="Corbel"/>
                <a:cs typeface="Arial" panose="020B0604020202020204" pitchFamily="34" charset="0"/>
                <a:sym typeface="Corbel"/>
              </a:rPr>
              <a:t>68</a:t>
            </a:r>
            <a:r>
              <a:rPr kumimoji="0" lang="en-GB" sz="800" b="0" i="0" u="none" strike="noStrike" kern="0" cap="none" spc="0" normalizeH="0" baseline="0" noProof="0" dirty="0">
                <a:ln>
                  <a:noFill/>
                </a:ln>
                <a:solidFill>
                  <a:srgbClr val="000000"/>
                </a:solidFill>
                <a:effectLst/>
                <a:uLnTx/>
                <a:uFillTx/>
                <a:latin typeface="Arial" panose="020B0604020202020204" pitchFamily="34" charset="0"/>
                <a:ea typeface="Corbel"/>
                <a:cs typeface="Arial" panose="020B0604020202020204" pitchFamily="34" charset="0"/>
                <a:sym typeface="Corbel"/>
              </a:rPr>
              <a:t>, good / very good n= </a:t>
            </a:r>
            <a:r>
              <a:rPr lang="en-GB" sz="800" dirty="0">
                <a:latin typeface="Arial" panose="020B0604020202020204" pitchFamily="34" charset="0"/>
                <a:ea typeface="Corbel"/>
                <a:cs typeface="Arial" panose="020B0604020202020204" pitchFamily="34" charset="0"/>
                <a:sym typeface="Corbel"/>
              </a:rPr>
              <a:t>1,037/268.  </a:t>
            </a:r>
            <a:r>
              <a:rPr kumimoji="0" lang="en-GB" sz="800" b="0" i="0" u="none" strike="noStrike" kern="0" cap="none" spc="0" normalizeH="0" baseline="0" noProof="0" dirty="0">
                <a:ln>
                  <a:noFill/>
                </a:ln>
                <a:solidFill>
                  <a:srgbClr val="000000"/>
                </a:solidFill>
                <a:effectLst/>
                <a:uLnTx/>
                <a:uFillTx/>
                <a:latin typeface="Arial" panose="020B0604020202020204" pitchFamily="34" charset="0"/>
                <a:ea typeface="Corbel"/>
                <a:cs typeface="Arial" panose="020B0604020202020204" pitchFamily="34" charset="0"/>
                <a:sym typeface="Corbel"/>
              </a:rPr>
              <a:t>   *Low sample, just shown for completeness</a:t>
            </a:r>
            <a:endParaRPr kumimoji="0" lang="en-GB" sz="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endParaRPr>
          </a:p>
        </p:txBody>
      </p:sp>
    </p:spTree>
    <p:extLst>
      <p:ext uri="{BB962C8B-B14F-4D97-AF65-F5344CB8AC3E}">
        <p14:creationId xmlns:p14="http://schemas.microsoft.com/office/powerpoint/2010/main" val="121479902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3" name="TextBox 2"/>
          <p:cNvSpPr txBox="1"/>
          <p:nvPr/>
        </p:nvSpPr>
        <p:spPr>
          <a:xfrm>
            <a:off x="422143" y="289187"/>
            <a:ext cx="1122799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000" b="1" i="0" u="none" strike="noStrike" kern="0" cap="none" spc="0" normalizeH="0" baseline="0" noProof="0" dirty="0">
                <a:ln>
                  <a:noFill/>
                </a:ln>
                <a:solidFill>
                  <a:srgbClr val="008265"/>
                </a:solidFill>
                <a:effectLst/>
                <a:uLnTx/>
                <a:uFillTx/>
                <a:latin typeface="Rockwell" panose="02060603020205020403" pitchFamily="18" charset="0"/>
                <a:cs typeface="Calibri Light" panose="020F0302020204030204" pitchFamily="34" charset="0"/>
                <a:sym typeface="Arial"/>
              </a:rPr>
              <a:t>Top 10 opportunities to increase trust for SMEs with poor / very poor financial well-being</a:t>
            </a:r>
          </a:p>
        </p:txBody>
      </p:sp>
      <p:graphicFrame>
        <p:nvGraphicFramePr>
          <p:cNvPr id="4" name="Table 3"/>
          <p:cNvGraphicFramePr>
            <a:graphicFrameLocks noGrp="1"/>
          </p:cNvGraphicFramePr>
          <p:nvPr>
            <p:extLst>
              <p:ext uri="{D42A27DB-BD31-4B8C-83A1-F6EECF244321}">
                <p14:modId xmlns:p14="http://schemas.microsoft.com/office/powerpoint/2010/main" val="819162384"/>
              </p:ext>
            </p:extLst>
          </p:nvPr>
        </p:nvGraphicFramePr>
        <p:xfrm>
          <a:off x="1941165" y="947506"/>
          <a:ext cx="8309671" cy="4958040"/>
        </p:xfrm>
        <a:graphic>
          <a:graphicData uri="http://schemas.openxmlformats.org/drawingml/2006/table">
            <a:tbl>
              <a:tblPr firstRow="1" bandRow="1">
                <a:tableStyleId>{6E62EB93-AAC6-4EBA-99E5-D1D4B1179FDE}</a:tableStyleId>
              </a:tblPr>
              <a:tblGrid>
                <a:gridCol w="597086">
                  <a:extLst>
                    <a:ext uri="{9D8B030D-6E8A-4147-A177-3AD203B41FA5}">
                      <a16:colId xmlns:a16="http://schemas.microsoft.com/office/drawing/2014/main" val="20000"/>
                    </a:ext>
                  </a:extLst>
                </a:gridCol>
                <a:gridCol w="989184">
                  <a:extLst>
                    <a:ext uri="{9D8B030D-6E8A-4147-A177-3AD203B41FA5}">
                      <a16:colId xmlns:a16="http://schemas.microsoft.com/office/drawing/2014/main" val="20001"/>
                    </a:ext>
                  </a:extLst>
                </a:gridCol>
                <a:gridCol w="2568566">
                  <a:extLst>
                    <a:ext uri="{9D8B030D-6E8A-4147-A177-3AD203B41FA5}">
                      <a16:colId xmlns:a16="http://schemas.microsoft.com/office/drawing/2014/main" val="20002"/>
                    </a:ext>
                  </a:extLst>
                </a:gridCol>
                <a:gridCol w="1384945">
                  <a:extLst>
                    <a:ext uri="{9D8B030D-6E8A-4147-A177-3AD203B41FA5}">
                      <a16:colId xmlns:a16="http://schemas.microsoft.com/office/drawing/2014/main" val="20003"/>
                    </a:ext>
                  </a:extLst>
                </a:gridCol>
                <a:gridCol w="1384945">
                  <a:extLst>
                    <a:ext uri="{9D8B030D-6E8A-4147-A177-3AD203B41FA5}">
                      <a16:colId xmlns:a16="http://schemas.microsoft.com/office/drawing/2014/main" val="20004"/>
                    </a:ext>
                  </a:extLst>
                </a:gridCol>
                <a:gridCol w="1384945">
                  <a:extLst>
                    <a:ext uri="{9D8B030D-6E8A-4147-A177-3AD203B41FA5}">
                      <a16:colId xmlns:a16="http://schemas.microsoft.com/office/drawing/2014/main" val="20005"/>
                    </a:ext>
                  </a:extLst>
                </a:gridCol>
              </a:tblGrid>
              <a:tr h="396705">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Statement</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432000">
                <a:tc>
                  <a:txBody>
                    <a:bodyPr/>
                    <a:lstStyle/>
                    <a:p>
                      <a:pPr algn="ctr" fontAlgn="b"/>
                      <a:r>
                        <a:rPr lang="en-GB" sz="1100" b="0" i="0" u="none" strike="noStrike">
                          <a:solidFill>
                            <a:srgbClr val="000000"/>
                          </a:solidFill>
                          <a:effectLst/>
                          <a:latin typeface="+mn-lt"/>
                        </a:rPr>
                        <a:t>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I had a choice in how the company settled the claim (e.g. financial settlement, repair or replacement)</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4.67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-2.73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12.06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432000">
                <a:tc>
                  <a:txBody>
                    <a:bodyPr/>
                    <a:lstStyle/>
                    <a:p>
                      <a:pPr algn="ctr" fontAlgn="b"/>
                      <a:r>
                        <a:rPr lang="en-GB" sz="1100" b="0" i="0" u="none" strike="noStrike">
                          <a:solidFill>
                            <a:srgbClr val="000000"/>
                          </a:solidFill>
                          <a:effectLst/>
                          <a:latin typeface="+mn-lt"/>
                        </a:rPr>
                        <a:t>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My provider takes my loyalty into account when calculating renewal quotes after I have claimed</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6.32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1.08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11.57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432000">
                <a:tc>
                  <a:txBody>
                    <a:bodyPr/>
                    <a:lstStyle/>
                    <a:p>
                      <a:pPr algn="ctr" fontAlgn="b"/>
                      <a:r>
                        <a:rPr lang="en-GB" sz="1100" b="0" i="0" u="none" strike="noStrike">
                          <a:solidFill>
                            <a:srgbClr val="000000"/>
                          </a:solidFill>
                          <a:effectLst/>
                          <a:latin typeface="+mn-lt"/>
                        </a:rPr>
                        <a:t>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There was a promotional discount when joining</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4.12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-1.43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9.66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432000">
                <a:tc>
                  <a:txBody>
                    <a:bodyPr/>
                    <a:lstStyle/>
                    <a:p>
                      <a:pPr algn="ctr" fontAlgn="b"/>
                      <a:r>
                        <a:rPr lang="en-GB" sz="1100" b="0" i="0" u="none" strike="noStrike">
                          <a:solidFill>
                            <a:srgbClr val="000000"/>
                          </a:solidFill>
                          <a:effectLst/>
                          <a:latin typeface="+mn-lt"/>
                        </a:rPr>
                        <a:t>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I got a discount for staying with the same company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5.59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1.54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9.64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432000">
                <a:tc>
                  <a:txBody>
                    <a:bodyPr/>
                    <a:lstStyle/>
                    <a:p>
                      <a:pPr algn="ctr" fontAlgn="b"/>
                      <a:r>
                        <a:rPr lang="en-GB" sz="1100" b="0" i="0" u="none" strike="noStrike">
                          <a:solidFill>
                            <a:srgbClr val="000000"/>
                          </a:solidFill>
                          <a:effectLst/>
                          <a:latin typeface="+mn-lt"/>
                        </a:rPr>
                        <a:t>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I know the company pays out quickly and worries about paperwork later</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6.18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2.77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9.58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432000">
                <a:tc>
                  <a:txBody>
                    <a:bodyPr/>
                    <a:lstStyle/>
                    <a:p>
                      <a:pPr algn="ctr" fontAlgn="b"/>
                      <a:r>
                        <a:rPr lang="en-GB" sz="1100" b="0" i="0" u="none" strike="noStrike">
                          <a:solidFill>
                            <a:srgbClr val="000000"/>
                          </a:solidFill>
                          <a:effectLst/>
                          <a:latin typeface="+mn-lt"/>
                        </a:rPr>
                        <a:t>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My insurance provider matched a cheaper price from a competitor's quote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5.00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0.66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9.34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432000">
                <a:tc>
                  <a:txBody>
                    <a:bodyPr/>
                    <a:lstStyle/>
                    <a:p>
                      <a:pPr algn="ctr" fontAlgn="b"/>
                      <a:r>
                        <a:rPr lang="en-GB" sz="1100" b="0" i="0" u="none" strike="noStrike">
                          <a:solidFill>
                            <a:srgbClr val="000000"/>
                          </a:solidFill>
                          <a:effectLst/>
                          <a:latin typeface="+mn-lt"/>
                        </a:rPr>
                        <a:t>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Protection</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I can add additional cover to suit my needs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6.47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4.15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8.79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432000">
                <a:tc>
                  <a:txBody>
                    <a:bodyPr/>
                    <a:lstStyle/>
                    <a:p>
                      <a:pPr algn="ctr" fontAlgn="b"/>
                      <a:r>
                        <a:rPr lang="en-GB" sz="1100" b="0" i="0" u="none" strike="noStrike">
                          <a:solidFill>
                            <a:srgbClr val="000000"/>
                          </a:solidFill>
                          <a:effectLst/>
                          <a:latin typeface="+mn-lt"/>
                        </a:rPr>
                        <a:t>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The policy documents are easy to read, with little or no small print</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5.74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3.18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8.29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432000">
                <a:tc>
                  <a:txBody>
                    <a:bodyPr/>
                    <a:lstStyle/>
                    <a:p>
                      <a:pPr algn="ctr" fontAlgn="b"/>
                      <a:r>
                        <a:rPr lang="en-GB" sz="1100" b="0" i="0" u="none" strike="noStrike">
                          <a:solidFill>
                            <a:srgbClr val="000000"/>
                          </a:solidFill>
                          <a:effectLst/>
                          <a:latin typeface="+mn-lt"/>
                        </a:rPr>
                        <a:t>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I was able to choose the supplier that the insurance company uses (e.g. tradesmen, garage, airline, law firm)</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4.00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0.00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8.00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r h="432000">
                <a:tc>
                  <a:txBody>
                    <a:bodyPr/>
                    <a:lstStyle/>
                    <a:p>
                      <a:pPr algn="ctr" fontAlgn="b"/>
                      <a:r>
                        <a:rPr lang="en-GB" sz="1100" b="0" i="0" u="none" strike="noStrike">
                          <a:solidFill>
                            <a:srgbClr val="000000"/>
                          </a:solidFill>
                          <a:effectLst/>
                          <a:latin typeface="+mn-lt"/>
                        </a:rPr>
                        <a:t>10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The policy was explained clearly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6.47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5.16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dirty="0">
                          <a:solidFill>
                            <a:srgbClr val="000000"/>
                          </a:solidFill>
                          <a:effectLst/>
                          <a:latin typeface="Arial" panose="020B0604020202020204" pitchFamily="34" charset="0"/>
                          <a:cs typeface="Arial" panose="020B0604020202020204" pitchFamily="34" charset="0"/>
                        </a:rPr>
                        <a:t>7.78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0"/>
                  </a:ext>
                </a:extLst>
              </a:tr>
            </a:tbl>
          </a:graphicData>
        </a:graphic>
      </p:graphicFrame>
      <p:sp>
        <p:nvSpPr>
          <p:cNvPr id="2" name="Google Shape;281;p26">
            <a:extLst>
              <a:ext uri="{FF2B5EF4-FFF2-40B4-BE49-F238E27FC236}">
                <a16:creationId xmlns:a16="http://schemas.microsoft.com/office/drawing/2014/main" id="{15F8004B-5166-8A24-B46E-9A80E1B7248D}"/>
              </a:ext>
            </a:extLst>
          </p:cNvPr>
          <p:cNvSpPr txBox="1"/>
          <p:nvPr/>
        </p:nvSpPr>
        <p:spPr>
          <a:xfrm>
            <a:off x="0" y="6527166"/>
            <a:ext cx="10126232" cy="330834"/>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800" b="0" i="0" u="none" strike="noStrike" kern="0" cap="none" spc="0" normalizeH="0" baseline="0" noProof="0" dirty="0">
                <a:ln>
                  <a:noFill/>
                </a:ln>
                <a:solidFill>
                  <a:srgbClr val="000000"/>
                </a:solidFill>
                <a:effectLst/>
                <a:uLnTx/>
                <a:uFillTx/>
                <a:latin typeface="Arial" panose="020B0604020202020204" pitchFamily="34" charset="0"/>
                <a:ea typeface="Corbel"/>
                <a:cs typeface="Arial" panose="020B0604020202020204" pitchFamily="34" charset="0"/>
                <a:sym typeface="Corbel"/>
              </a:rPr>
              <a:t>Base: Sept 2023 &amp; March 2024 data. Poor / very poor financial well-being n=68/17* *Low sample, just shown for completeness </a:t>
            </a:r>
            <a:endParaRPr kumimoji="0" lang="en-GB" sz="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endParaRPr>
          </a:p>
        </p:txBody>
      </p:sp>
    </p:spTree>
    <p:extLst>
      <p:ext uri="{BB962C8B-B14F-4D97-AF65-F5344CB8AC3E}">
        <p14:creationId xmlns:p14="http://schemas.microsoft.com/office/powerpoint/2010/main" val="359025398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3" name="TextBox 2"/>
          <p:cNvSpPr txBox="1"/>
          <p:nvPr/>
        </p:nvSpPr>
        <p:spPr>
          <a:xfrm>
            <a:off x="422143" y="289187"/>
            <a:ext cx="1122799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000" b="1" i="0" u="none" strike="noStrike" kern="0" cap="none" spc="0" normalizeH="0" baseline="0" noProof="0" dirty="0">
                <a:ln>
                  <a:noFill/>
                </a:ln>
                <a:solidFill>
                  <a:srgbClr val="008265"/>
                </a:solidFill>
                <a:effectLst/>
                <a:uLnTx/>
                <a:uFillTx/>
                <a:latin typeface="Rockwell" panose="02060603020205020403" pitchFamily="18" charset="0"/>
                <a:cs typeface="Calibri Light" panose="020F0302020204030204" pitchFamily="34" charset="0"/>
                <a:sym typeface="Arial"/>
              </a:rPr>
              <a:t>Top 10 opportunities to increase trust for SMEs with average financial well-being</a:t>
            </a:r>
          </a:p>
        </p:txBody>
      </p:sp>
      <p:graphicFrame>
        <p:nvGraphicFramePr>
          <p:cNvPr id="4" name="Table 3"/>
          <p:cNvGraphicFramePr>
            <a:graphicFrameLocks noGrp="1"/>
          </p:cNvGraphicFramePr>
          <p:nvPr>
            <p:extLst>
              <p:ext uri="{D42A27DB-BD31-4B8C-83A1-F6EECF244321}">
                <p14:modId xmlns:p14="http://schemas.microsoft.com/office/powerpoint/2010/main" val="1223890035"/>
              </p:ext>
            </p:extLst>
          </p:nvPr>
        </p:nvGraphicFramePr>
        <p:xfrm>
          <a:off x="1941165" y="947506"/>
          <a:ext cx="8309671" cy="4797150"/>
        </p:xfrm>
        <a:graphic>
          <a:graphicData uri="http://schemas.openxmlformats.org/drawingml/2006/table">
            <a:tbl>
              <a:tblPr firstRow="1" bandRow="1">
                <a:tableStyleId>{6E62EB93-AAC6-4EBA-99E5-D1D4B1179FDE}</a:tableStyleId>
              </a:tblPr>
              <a:tblGrid>
                <a:gridCol w="597086">
                  <a:extLst>
                    <a:ext uri="{9D8B030D-6E8A-4147-A177-3AD203B41FA5}">
                      <a16:colId xmlns:a16="http://schemas.microsoft.com/office/drawing/2014/main" val="20000"/>
                    </a:ext>
                  </a:extLst>
                </a:gridCol>
                <a:gridCol w="989184">
                  <a:extLst>
                    <a:ext uri="{9D8B030D-6E8A-4147-A177-3AD203B41FA5}">
                      <a16:colId xmlns:a16="http://schemas.microsoft.com/office/drawing/2014/main" val="20001"/>
                    </a:ext>
                  </a:extLst>
                </a:gridCol>
                <a:gridCol w="2568566">
                  <a:extLst>
                    <a:ext uri="{9D8B030D-6E8A-4147-A177-3AD203B41FA5}">
                      <a16:colId xmlns:a16="http://schemas.microsoft.com/office/drawing/2014/main" val="20002"/>
                    </a:ext>
                  </a:extLst>
                </a:gridCol>
                <a:gridCol w="1384945">
                  <a:extLst>
                    <a:ext uri="{9D8B030D-6E8A-4147-A177-3AD203B41FA5}">
                      <a16:colId xmlns:a16="http://schemas.microsoft.com/office/drawing/2014/main" val="20003"/>
                    </a:ext>
                  </a:extLst>
                </a:gridCol>
                <a:gridCol w="1384945">
                  <a:extLst>
                    <a:ext uri="{9D8B030D-6E8A-4147-A177-3AD203B41FA5}">
                      <a16:colId xmlns:a16="http://schemas.microsoft.com/office/drawing/2014/main" val="20004"/>
                    </a:ext>
                  </a:extLst>
                </a:gridCol>
                <a:gridCol w="1384945">
                  <a:extLst>
                    <a:ext uri="{9D8B030D-6E8A-4147-A177-3AD203B41FA5}">
                      <a16:colId xmlns:a16="http://schemas.microsoft.com/office/drawing/2014/main" val="20005"/>
                    </a:ext>
                  </a:extLst>
                </a:gridCol>
              </a:tblGrid>
              <a:tr h="396705">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Statement</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432000">
                <a:tc>
                  <a:txBody>
                    <a:bodyPr/>
                    <a:lstStyle/>
                    <a:p>
                      <a:pPr algn="ctr" fontAlgn="b"/>
                      <a:r>
                        <a:rPr lang="en-GB" sz="1100" b="0" i="0" u="none" strike="noStrike">
                          <a:solidFill>
                            <a:srgbClr val="000000"/>
                          </a:solidFill>
                          <a:effectLst/>
                          <a:latin typeface="+mn-lt"/>
                        </a:rPr>
                        <a:t>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My premium doesn't increase because I'm not a new customer anymore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6.34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4.30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8.39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432000">
                <a:tc>
                  <a:txBody>
                    <a:bodyPr/>
                    <a:lstStyle/>
                    <a:p>
                      <a:pPr algn="ctr" fontAlgn="b"/>
                      <a:r>
                        <a:rPr lang="en-GB" sz="1100" b="0" i="0" u="none" strike="noStrike">
                          <a:solidFill>
                            <a:srgbClr val="000000"/>
                          </a:solidFill>
                          <a:effectLst/>
                          <a:latin typeface="+mn-lt"/>
                        </a:rPr>
                        <a:t>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My provider takes my loyalty into account when calculating renewal quotes after I have claimed</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5.87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3.50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8.24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432000">
                <a:tc>
                  <a:txBody>
                    <a:bodyPr/>
                    <a:lstStyle/>
                    <a:p>
                      <a:pPr algn="ctr" fontAlgn="b"/>
                      <a:r>
                        <a:rPr lang="en-GB" sz="1100" b="0" i="0" u="none" strike="noStrike">
                          <a:solidFill>
                            <a:srgbClr val="000000"/>
                          </a:solidFill>
                          <a:effectLst/>
                          <a:latin typeface="+mn-lt"/>
                        </a:rPr>
                        <a:t>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I got a discount for staying with the same company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5.87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3.62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8.12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432000">
                <a:tc>
                  <a:txBody>
                    <a:bodyPr/>
                    <a:lstStyle/>
                    <a:p>
                      <a:pPr algn="ctr" fontAlgn="b"/>
                      <a:r>
                        <a:rPr lang="en-GB" sz="1100" b="0" i="0" u="none" strike="noStrike">
                          <a:solidFill>
                            <a:srgbClr val="000000"/>
                          </a:solidFill>
                          <a:effectLst/>
                          <a:latin typeface="+mn-lt"/>
                        </a:rPr>
                        <a:t>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My insurance provider matched a cheaper price from a competitors quote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5.82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3.88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7.75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432000">
                <a:tc>
                  <a:txBody>
                    <a:bodyPr/>
                    <a:lstStyle/>
                    <a:p>
                      <a:pPr algn="ctr" fontAlgn="b"/>
                      <a:r>
                        <a:rPr lang="en-GB" sz="1100" b="0" i="0" u="none" strike="noStrike">
                          <a:solidFill>
                            <a:srgbClr val="000000"/>
                          </a:solidFill>
                          <a:effectLst/>
                          <a:latin typeface="+mn-lt"/>
                        </a:rPr>
                        <a:t>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My provider makes it easy to compare to policies from other providers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6.58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5.93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7.22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432000">
                <a:tc>
                  <a:txBody>
                    <a:bodyPr/>
                    <a:lstStyle/>
                    <a:p>
                      <a:pPr algn="ctr" fontAlgn="b"/>
                      <a:r>
                        <a:rPr lang="en-GB" sz="1100" b="0" i="0" u="none" strike="noStrike">
                          <a:solidFill>
                            <a:srgbClr val="000000"/>
                          </a:solidFill>
                          <a:effectLst/>
                          <a:latin typeface="+mn-lt"/>
                        </a:rPr>
                        <a:t>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The price I paid was reasonable for the level of cover that I get</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6.84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6.48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7.21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432000">
                <a:tc>
                  <a:txBody>
                    <a:bodyPr/>
                    <a:lstStyle/>
                    <a:p>
                      <a:pPr algn="ctr" fontAlgn="b"/>
                      <a:r>
                        <a:rPr lang="en-GB" sz="1100" b="0" i="0" u="none" strike="noStrike">
                          <a:solidFill>
                            <a:srgbClr val="000000"/>
                          </a:solidFill>
                          <a:effectLst/>
                          <a:latin typeface="+mn-lt"/>
                        </a:rPr>
                        <a:t>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My insurer assessed my risk individually, rather than using generic assumptions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6.08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5.04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7.12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432000">
                <a:tc>
                  <a:txBody>
                    <a:bodyPr/>
                    <a:lstStyle/>
                    <a:p>
                      <a:pPr algn="ctr" fontAlgn="b"/>
                      <a:r>
                        <a:rPr lang="en-GB" sz="1100" b="0" i="0" u="none" strike="noStrike">
                          <a:solidFill>
                            <a:srgbClr val="000000"/>
                          </a:solidFill>
                          <a:effectLst/>
                          <a:latin typeface="+mn-lt"/>
                        </a:rPr>
                        <a:t>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The policy was explained clearly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6.89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6.77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7.02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432000">
                <a:tc>
                  <a:txBody>
                    <a:bodyPr/>
                    <a:lstStyle/>
                    <a:p>
                      <a:pPr algn="ctr" fontAlgn="b"/>
                      <a:r>
                        <a:rPr lang="en-GB" sz="1100" b="0" i="0" u="none" strike="noStrike">
                          <a:solidFill>
                            <a:srgbClr val="000000"/>
                          </a:solidFill>
                          <a:effectLst/>
                          <a:latin typeface="+mn-lt"/>
                        </a:rPr>
                        <a:t>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My insurer informed me about their claims process before I bought</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5.89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4.81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6.98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r h="432000">
                <a:tc>
                  <a:txBody>
                    <a:bodyPr/>
                    <a:lstStyle/>
                    <a:p>
                      <a:pPr algn="ctr" fontAlgn="b"/>
                      <a:r>
                        <a:rPr lang="en-GB" sz="1100" b="0" i="0" u="none" strike="noStrike">
                          <a:solidFill>
                            <a:srgbClr val="000000"/>
                          </a:solidFill>
                          <a:effectLst/>
                          <a:latin typeface="+mn-lt"/>
                        </a:rPr>
                        <a:t>10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My insurer handled my complaint professionally and fairly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6.16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5.34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6.98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0"/>
                  </a:ext>
                </a:extLst>
              </a:tr>
            </a:tbl>
          </a:graphicData>
        </a:graphic>
      </p:graphicFrame>
      <p:sp>
        <p:nvSpPr>
          <p:cNvPr id="2" name="Google Shape;281;p26">
            <a:extLst>
              <a:ext uri="{FF2B5EF4-FFF2-40B4-BE49-F238E27FC236}">
                <a16:creationId xmlns:a16="http://schemas.microsoft.com/office/drawing/2014/main" id="{15F8004B-5166-8A24-B46E-9A80E1B7248D}"/>
              </a:ext>
            </a:extLst>
          </p:cNvPr>
          <p:cNvSpPr txBox="1"/>
          <p:nvPr/>
        </p:nvSpPr>
        <p:spPr>
          <a:xfrm>
            <a:off x="0" y="6527166"/>
            <a:ext cx="10126232" cy="330834"/>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800" b="0" i="0" u="none" strike="noStrike" kern="0" cap="none" spc="0" normalizeH="0" baseline="0" noProof="0" dirty="0">
                <a:ln>
                  <a:noFill/>
                </a:ln>
                <a:solidFill>
                  <a:srgbClr val="000000"/>
                </a:solidFill>
                <a:effectLst/>
                <a:uLnTx/>
                <a:uFillTx/>
                <a:latin typeface="Arial" panose="020B0604020202020204" pitchFamily="34" charset="0"/>
                <a:ea typeface="Corbel"/>
                <a:cs typeface="Arial" panose="020B0604020202020204" pitchFamily="34" charset="0"/>
                <a:sym typeface="Corbel"/>
              </a:rPr>
              <a:t>Base: Sept 2023 &amp; March 2024 data. average financial well-being n=380/68</a:t>
            </a:r>
            <a:endParaRPr kumimoji="0" lang="en-GB" sz="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endParaRPr>
          </a:p>
        </p:txBody>
      </p:sp>
    </p:spTree>
    <p:extLst>
      <p:ext uri="{BB962C8B-B14F-4D97-AF65-F5344CB8AC3E}">
        <p14:creationId xmlns:p14="http://schemas.microsoft.com/office/powerpoint/2010/main" val="28376653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3" name="TextBox 2"/>
          <p:cNvSpPr txBox="1"/>
          <p:nvPr/>
        </p:nvSpPr>
        <p:spPr>
          <a:xfrm>
            <a:off x="422143" y="289187"/>
            <a:ext cx="1122799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000" b="1" i="0" u="none" strike="noStrike" kern="0" cap="none" spc="0" normalizeH="0" baseline="0" noProof="0" dirty="0">
                <a:ln>
                  <a:noFill/>
                </a:ln>
                <a:solidFill>
                  <a:srgbClr val="008265"/>
                </a:solidFill>
                <a:effectLst/>
                <a:uLnTx/>
                <a:uFillTx/>
                <a:latin typeface="Rockwell" panose="02060603020205020403" pitchFamily="18" charset="0"/>
                <a:cs typeface="Calibri Light" panose="020F0302020204030204" pitchFamily="34" charset="0"/>
                <a:sym typeface="Arial"/>
              </a:rPr>
              <a:t>Top 10 opportunities to increase trust for SMEs with good / very good financial well-being</a:t>
            </a:r>
          </a:p>
        </p:txBody>
      </p:sp>
      <p:graphicFrame>
        <p:nvGraphicFramePr>
          <p:cNvPr id="4" name="Table 3"/>
          <p:cNvGraphicFramePr>
            <a:graphicFrameLocks noGrp="1"/>
          </p:cNvGraphicFramePr>
          <p:nvPr>
            <p:extLst>
              <p:ext uri="{D42A27DB-BD31-4B8C-83A1-F6EECF244321}">
                <p14:modId xmlns:p14="http://schemas.microsoft.com/office/powerpoint/2010/main" val="2344141177"/>
              </p:ext>
            </p:extLst>
          </p:nvPr>
        </p:nvGraphicFramePr>
        <p:xfrm>
          <a:off x="1941165" y="947506"/>
          <a:ext cx="8309671" cy="4797150"/>
        </p:xfrm>
        <a:graphic>
          <a:graphicData uri="http://schemas.openxmlformats.org/drawingml/2006/table">
            <a:tbl>
              <a:tblPr firstRow="1" bandRow="1">
                <a:tableStyleId>{6E62EB93-AAC6-4EBA-99E5-D1D4B1179FDE}</a:tableStyleId>
              </a:tblPr>
              <a:tblGrid>
                <a:gridCol w="597086">
                  <a:extLst>
                    <a:ext uri="{9D8B030D-6E8A-4147-A177-3AD203B41FA5}">
                      <a16:colId xmlns:a16="http://schemas.microsoft.com/office/drawing/2014/main" val="20000"/>
                    </a:ext>
                  </a:extLst>
                </a:gridCol>
                <a:gridCol w="989184">
                  <a:extLst>
                    <a:ext uri="{9D8B030D-6E8A-4147-A177-3AD203B41FA5}">
                      <a16:colId xmlns:a16="http://schemas.microsoft.com/office/drawing/2014/main" val="20001"/>
                    </a:ext>
                  </a:extLst>
                </a:gridCol>
                <a:gridCol w="2568566">
                  <a:extLst>
                    <a:ext uri="{9D8B030D-6E8A-4147-A177-3AD203B41FA5}">
                      <a16:colId xmlns:a16="http://schemas.microsoft.com/office/drawing/2014/main" val="20002"/>
                    </a:ext>
                  </a:extLst>
                </a:gridCol>
                <a:gridCol w="1384945">
                  <a:extLst>
                    <a:ext uri="{9D8B030D-6E8A-4147-A177-3AD203B41FA5}">
                      <a16:colId xmlns:a16="http://schemas.microsoft.com/office/drawing/2014/main" val="20003"/>
                    </a:ext>
                  </a:extLst>
                </a:gridCol>
                <a:gridCol w="1384945">
                  <a:extLst>
                    <a:ext uri="{9D8B030D-6E8A-4147-A177-3AD203B41FA5}">
                      <a16:colId xmlns:a16="http://schemas.microsoft.com/office/drawing/2014/main" val="20004"/>
                    </a:ext>
                  </a:extLst>
                </a:gridCol>
                <a:gridCol w="1384945">
                  <a:extLst>
                    <a:ext uri="{9D8B030D-6E8A-4147-A177-3AD203B41FA5}">
                      <a16:colId xmlns:a16="http://schemas.microsoft.com/office/drawing/2014/main" val="20005"/>
                    </a:ext>
                  </a:extLst>
                </a:gridCol>
              </a:tblGrid>
              <a:tr h="396705">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Statement</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432000">
                <a:tc>
                  <a:txBody>
                    <a:bodyPr/>
                    <a:lstStyle/>
                    <a:p>
                      <a:pPr algn="ctr" fontAlgn="b"/>
                      <a:r>
                        <a:rPr lang="en-GB" sz="1100" b="0" i="0" u="none" strike="noStrike">
                          <a:solidFill>
                            <a:srgbClr val="000000"/>
                          </a:solidFill>
                          <a:effectLst/>
                          <a:latin typeface="+mn-lt"/>
                        </a:rPr>
                        <a:t>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I knew what I need to do to make a claim</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8.26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7.22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9.30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432000">
                <a:tc>
                  <a:txBody>
                    <a:bodyPr/>
                    <a:lstStyle/>
                    <a:p>
                      <a:pPr algn="ctr" fontAlgn="b"/>
                      <a:r>
                        <a:rPr lang="en-GB" sz="1100" b="0" i="0" u="none" strike="noStrike">
                          <a:solidFill>
                            <a:srgbClr val="000000"/>
                          </a:solidFill>
                          <a:effectLst/>
                          <a:latin typeface="+mn-lt"/>
                        </a:rPr>
                        <a:t>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I got a discount for staying with the same company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7.52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6.34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8.70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432000">
                <a:tc>
                  <a:txBody>
                    <a:bodyPr/>
                    <a:lstStyle/>
                    <a:p>
                      <a:pPr algn="ctr" fontAlgn="b"/>
                      <a:r>
                        <a:rPr lang="en-GB" sz="1100" b="0" i="0" u="none" strike="noStrike">
                          <a:solidFill>
                            <a:srgbClr val="000000"/>
                          </a:solidFill>
                          <a:effectLst/>
                          <a:latin typeface="+mn-lt"/>
                        </a:rPr>
                        <a:t>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My insurer provided effective assistance/ advice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7.77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7.06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8.47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432000">
                <a:tc>
                  <a:txBody>
                    <a:bodyPr/>
                    <a:lstStyle/>
                    <a:p>
                      <a:pPr algn="ctr" fontAlgn="b"/>
                      <a:r>
                        <a:rPr lang="en-GB" sz="1100" b="0" i="0" u="none" strike="noStrike">
                          <a:solidFill>
                            <a:srgbClr val="000000"/>
                          </a:solidFill>
                          <a:effectLst/>
                          <a:latin typeface="+mn-lt"/>
                        </a:rPr>
                        <a:t>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My insurer handled my complaint professionally and fairly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8.05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7.67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8.43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432000">
                <a:tc>
                  <a:txBody>
                    <a:bodyPr/>
                    <a:lstStyle/>
                    <a:p>
                      <a:pPr algn="ctr" fontAlgn="b"/>
                      <a:r>
                        <a:rPr lang="en-GB" sz="1100" b="0" i="0" u="none" strike="noStrike">
                          <a:solidFill>
                            <a:srgbClr val="000000"/>
                          </a:solidFill>
                          <a:effectLst/>
                          <a:latin typeface="+mn-lt"/>
                        </a:rPr>
                        <a:t>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My provider takes my loyalty into account when calculating renewal quotes after I have claimed</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7.42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6.52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8.31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432000">
                <a:tc>
                  <a:txBody>
                    <a:bodyPr/>
                    <a:lstStyle/>
                    <a:p>
                      <a:pPr algn="ctr" fontAlgn="b"/>
                      <a:r>
                        <a:rPr lang="en-GB" sz="1100" b="0" i="0" u="none" strike="noStrike">
                          <a:solidFill>
                            <a:srgbClr val="000000"/>
                          </a:solidFill>
                          <a:effectLst/>
                          <a:latin typeface="+mn-lt"/>
                        </a:rPr>
                        <a:t>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My insurer assessed my risk individually, rather than using generic assumptions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7.77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7.24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8.31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432000">
                <a:tc>
                  <a:txBody>
                    <a:bodyPr/>
                    <a:lstStyle/>
                    <a:p>
                      <a:pPr algn="ctr" fontAlgn="b"/>
                      <a:r>
                        <a:rPr lang="en-GB" sz="1100" b="0" i="0" u="none" strike="noStrike">
                          <a:solidFill>
                            <a:srgbClr val="000000"/>
                          </a:solidFill>
                          <a:effectLst/>
                          <a:latin typeface="+mn-lt"/>
                        </a:rPr>
                        <a:t>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The policy was explained clearly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8.37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8.46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8.28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432000">
                <a:tc>
                  <a:txBody>
                    <a:bodyPr/>
                    <a:lstStyle/>
                    <a:p>
                      <a:pPr algn="ctr" fontAlgn="b"/>
                      <a:r>
                        <a:rPr lang="en-GB" sz="1100" b="0" i="0" u="none" strike="noStrike">
                          <a:solidFill>
                            <a:srgbClr val="000000"/>
                          </a:solidFill>
                          <a:effectLst/>
                          <a:latin typeface="+mn-lt"/>
                        </a:rPr>
                        <a:t>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My premium doesn't increase because I'm not a new customer anymore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7.37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6.47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8.27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432000">
                <a:tc>
                  <a:txBody>
                    <a:bodyPr/>
                    <a:lstStyle/>
                    <a:p>
                      <a:pPr algn="ctr" fontAlgn="b"/>
                      <a:r>
                        <a:rPr lang="en-GB" sz="1100" b="0" i="0" u="none" strike="noStrike">
                          <a:solidFill>
                            <a:srgbClr val="000000"/>
                          </a:solidFill>
                          <a:effectLst/>
                          <a:latin typeface="+mn-lt"/>
                        </a:rPr>
                        <a:t>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My insurance provider matched a cheaper price from a competitors quote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6.80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5.36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8.24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r h="432000">
                <a:tc>
                  <a:txBody>
                    <a:bodyPr/>
                    <a:lstStyle/>
                    <a:p>
                      <a:pPr algn="ctr" fontAlgn="b"/>
                      <a:r>
                        <a:rPr lang="en-GB" sz="1100" b="0" i="0" u="none" strike="noStrike">
                          <a:solidFill>
                            <a:srgbClr val="000000"/>
                          </a:solidFill>
                          <a:effectLst/>
                          <a:latin typeface="+mn-lt"/>
                        </a:rPr>
                        <a:t>10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I am offered immediate assistance and advice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7.77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7.32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8.21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0"/>
                  </a:ext>
                </a:extLst>
              </a:tr>
            </a:tbl>
          </a:graphicData>
        </a:graphic>
      </p:graphicFrame>
      <p:sp>
        <p:nvSpPr>
          <p:cNvPr id="2" name="Google Shape;281;p26">
            <a:extLst>
              <a:ext uri="{FF2B5EF4-FFF2-40B4-BE49-F238E27FC236}">
                <a16:creationId xmlns:a16="http://schemas.microsoft.com/office/drawing/2014/main" id="{15F8004B-5166-8A24-B46E-9A80E1B7248D}"/>
              </a:ext>
            </a:extLst>
          </p:cNvPr>
          <p:cNvSpPr txBox="1"/>
          <p:nvPr/>
        </p:nvSpPr>
        <p:spPr>
          <a:xfrm>
            <a:off x="0" y="6527166"/>
            <a:ext cx="10126232" cy="330834"/>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800" b="0" i="0" u="none" strike="noStrike" kern="0" cap="none" spc="0" normalizeH="0" baseline="0" noProof="0" dirty="0">
                <a:ln>
                  <a:noFill/>
                </a:ln>
                <a:solidFill>
                  <a:srgbClr val="000000"/>
                </a:solidFill>
                <a:effectLst/>
                <a:uLnTx/>
                <a:uFillTx/>
                <a:latin typeface="Arial" panose="020B0604020202020204" pitchFamily="34" charset="0"/>
                <a:ea typeface="Corbel"/>
                <a:cs typeface="Arial" panose="020B0604020202020204" pitchFamily="34" charset="0"/>
                <a:sym typeface="Corbel"/>
              </a:rPr>
              <a:t>Base: Sept 2023 &amp; March 2024 data. Good / very good financial well-being n=1,037/268 </a:t>
            </a:r>
            <a:endParaRPr kumimoji="0" lang="en-GB" sz="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endParaRPr>
          </a:p>
        </p:txBody>
      </p:sp>
    </p:spTree>
    <p:extLst>
      <p:ext uri="{BB962C8B-B14F-4D97-AF65-F5344CB8AC3E}">
        <p14:creationId xmlns:p14="http://schemas.microsoft.com/office/powerpoint/2010/main" val="283419133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569" name="Google Shape;569;p53"/>
          <p:cNvSpPr/>
          <p:nvPr/>
        </p:nvSpPr>
        <p:spPr>
          <a:xfrm>
            <a:off x="1463002" y="2127562"/>
            <a:ext cx="1825430" cy="793767"/>
          </a:xfrm>
          <a:prstGeom prst="rect">
            <a:avLst/>
          </a:prstGeom>
          <a:noFill/>
          <a:ln>
            <a:noFill/>
          </a:ln>
        </p:spPr>
        <p:txBody>
          <a:bodyPr spcFirstLastPara="1" wrap="square" lIns="91425" tIns="91425" rIns="91425" bIns="91425" anchor="ctr" anchorCtr="0">
            <a:noAutofit/>
          </a:bodyPr>
          <a:lstStyle/>
          <a:p>
            <a:endParaRPr/>
          </a:p>
        </p:txBody>
      </p:sp>
      <p:sp>
        <p:nvSpPr>
          <p:cNvPr id="3" name="TextBox 2"/>
          <p:cNvSpPr txBox="1"/>
          <p:nvPr/>
        </p:nvSpPr>
        <p:spPr>
          <a:xfrm>
            <a:off x="422143" y="289187"/>
            <a:ext cx="11227990" cy="1200329"/>
          </a:xfrm>
          <a:prstGeom prst="rect">
            <a:avLst/>
          </a:prstGeom>
          <a:noFill/>
        </p:spPr>
        <p:txBody>
          <a:bodyPr wrap="square" rtlCol="0">
            <a:spAutoFit/>
          </a:bodyPr>
          <a:lstStyle/>
          <a:p>
            <a:r>
              <a:rPr lang="en-GB" sz="2400" b="1">
                <a:solidFill>
                  <a:schemeClr val="bg2"/>
                </a:solidFill>
                <a:latin typeface="Calibri Light" panose="020F0302020204030204" pitchFamily="34" charset="0"/>
                <a:cs typeface="Calibri Light" panose="020F0302020204030204" pitchFamily="34" charset="0"/>
              </a:rPr>
              <a:t>In comparison to 2018, Loyalty remains the number one consumer opportunity for the insurance industry, followed by Confidence and Ease themes.</a:t>
            </a:r>
          </a:p>
          <a:p>
            <a:endParaRPr lang="en-GB" sz="2400"/>
          </a:p>
        </p:txBody>
      </p:sp>
      <p:sp>
        <p:nvSpPr>
          <p:cNvPr id="2" name="Title 1"/>
          <p:cNvSpPr>
            <a:spLocks noGrp="1"/>
          </p:cNvSpPr>
          <p:nvPr>
            <p:ph type="ctrTitle"/>
          </p:nvPr>
        </p:nvSpPr>
        <p:spPr>
          <a:xfrm>
            <a:off x="2116668" y="1947772"/>
            <a:ext cx="9621007" cy="1839650"/>
          </a:xfrm>
        </p:spPr>
        <p:txBody>
          <a:bodyPr/>
          <a:lstStyle/>
          <a:p>
            <a:pPr>
              <a:lnSpc>
                <a:spcPct val="150000"/>
              </a:lnSpc>
            </a:pPr>
            <a:r>
              <a:rPr lang="en-GB" sz="4000" b="1">
                <a:latin typeface="Rockwell" panose="02060603020205020403" pitchFamily="18" charset="0"/>
                <a:cs typeface="Calibri Light" panose="020F0302020204030204" pitchFamily="34" charset="0"/>
              </a:rPr>
              <a:t>Appendix</a:t>
            </a:r>
            <a:br>
              <a:rPr lang="en-GB" sz="4000" b="1">
                <a:latin typeface="Rockwell" panose="02060603020205020403" pitchFamily="18" charset="0"/>
                <a:cs typeface="Calibri Light" panose="020F0302020204030204" pitchFamily="34" charset="0"/>
              </a:rPr>
            </a:br>
            <a:endParaRPr lang="en-GB" sz="4000" b="1">
              <a:latin typeface="Rockwell" panose="02060603020205020403" pitchFamily="18" charset="0"/>
              <a:cs typeface="Calibri Light" panose="020F0302020204030204" pitchFamily="34" charset="0"/>
            </a:endParaRPr>
          </a:p>
        </p:txBody>
      </p:sp>
    </p:spTree>
    <p:extLst>
      <p:ext uri="{BB962C8B-B14F-4D97-AF65-F5344CB8AC3E}">
        <p14:creationId xmlns:p14="http://schemas.microsoft.com/office/powerpoint/2010/main" val="246373362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3" name="TextBox 2"/>
          <p:cNvSpPr txBox="1"/>
          <p:nvPr/>
        </p:nvSpPr>
        <p:spPr>
          <a:xfrm>
            <a:off x="481741" y="387432"/>
            <a:ext cx="11227990" cy="400110"/>
          </a:xfrm>
          <a:prstGeom prst="rect">
            <a:avLst/>
          </a:prstGeom>
          <a:noFill/>
        </p:spPr>
        <p:txBody>
          <a:bodyPr wrap="square" rtlCol="0">
            <a:spAutoFit/>
          </a:bodyPr>
          <a:lstStyle/>
          <a:p>
            <a:r>
              <a:rPr lang="en-GB" sz="2000" b="1">
                <a:solidFill>
                  <a:schemeClr val="bg2"/>
                </a:solidFill>
                <a:latin typeface="Rockwell" panose="02060603020205020403" pitchFamily="18" charset="0"/>
                <a:cs typeface="Calibri Light" panose="020F0302020204030204" pitchFamily="34" charset="0"/>
              </a:rPr>
              <a:t>Sample characteristics for both surveys - waves 13 &amp; 14 (September 2023 &amp; March 2024)</a:t>
            </a:r>
          </a:p>
        </p:txBody>
      </p:sp>
      <p:sp>
        <p:nvSpPr>
          <p:cNvPr id="4" name="Rectangle 3"/>
          <p:cNvSpPr/>
          <p:nvPr/>
        </p:nvSpPr>
        <p:spPr>
          <a:xfrm>
            <a:off x="9639738" y="1981138"/>
            <a:ext cx="1549959" cy="76311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a:solidFill>
                  <a:schemeClr val="tx1"/>
                </a:solidFill>
                <a:latin typeface="+mj-lt"/>
              </a:rPr>
              <a:t>Gender</a:t>
            </a:r>
            <a:endParaRPr lang="en-GB" sz="1100">
              <a:solidFill>
                <a:schemeClr val="tx1"/>
              </a:solidFill>
              <a:latin typeface="+mj-lt"/>
            </a:endParaRPr>
          </a:p>
          <a:p>
            <a:pPr algn="ctr"/>
            <a:r>
              <a:rPr lang="en-GB" sz="1100">
                <a:solidFill>
                  <a:schemeClr val="tx1"/>
                </a:solidFill>
                <a:latin typeface="+mj-lt"/>
              </a:rPr>
              <a:t>Females 52%</a:t>
            </a:r>
          </a:p>
          <a:p>
            <a:pPr algn="ctr"/>
            <a:r>
              <a:rPr lang="en-GB" sz="1100">
                <a:solidFill>
                  <a:schemeClr val="tx1"/>
                </a:solidFill>
                <a:latin typeface="+mj-lt"/>
              </a:rPr>
              <a:t>Males 48%</a:t>
            </a:r>
          </a:p>
        </p:txBody>
      </p:sp>
      <p:pic>
        <p:nvPicPr>
          <p:cNvPr id="6" name="Picture 5"/>
          <p:cNvPicPr>
            <a:picLocks noChangeAspect="1"/>
          </p:cNvPicPr>
          <p:nvPr/>
        </p:nvPicPr>
        <p:blipFill>
          <a:blip r:embed="rId3">
            <a:clrChange>
              <a:clrFrom>
                <a:srgbClr val="FFFFFF"/>
              </a:clrFrom>
              <a:clrTo>
                <a:srgbClr val="FFFFFF">
                  <a:alpha val="0"/>
                </a:srgbClr>
              </a:clrTo>
            </a:clrChange>
            <a:duotone>
              <a:prstClr val="black"/>
              <a:schemeClr val="bg2">
                <a:tint val="45000"/>
                <a:satMod val="400000"/>
              </a:schemeClr>
            </a:duotone>
          </a:blip>
          <a:stretch>
            <a:fillRect/>
          </a:stretch>
        </p:blipFill>
        <p:spPr>
          <a:xfrm>
            <a:off x="9281274" y="1630711"/>
            <a:ext cx="637395" cy="637395"/>
          </a:xfrm>
          <a:prstGeom prst="rect">
            <a:avLst/>
          </a:prstGeom>
        </p:spPr>
      </p:pic>
      <p:sp>
        <p:nvSpPr>
          <p:cNvPr id="7" name="TextBox 6"/>
          <p:cNvSpPr txBox="1"/>
          <p:nvPr/>
        </p:nvSpPr>
        <p:spPr>
          <a:xfrm>
            <a:off x="634806" y="1001167"/>
            <a:ext cx="2582504" cy="307777"/>
          </a:xfrm>
          <a:prstGeom prst="rect">
            <a:avLst/>
          </a:prstGeom>
          <a:noFill/>
        </p:spPr>
        <p:txBody>
          <a:bodyPr wrap="square" rtlCol="0">
            <a:spAutoFit/>
          </a:bodyPr>
          <a:lstStyle/>
          <a:p>
            <a:r>
              <a:rPr lang="en-GB" b="1">
                <a:solidFill>
                  <a:srgbClr val="008265"/>
                </a:solidFill>
                <a:latin typeface="+mj-lt"/>
                <a:cs typeface="Calibri Light" panose="020F0302020204030204" pitchFamily="34" charset="0"/>
              </a:rPr>
              <a:t>Consumer n=1,000</a:t>
            </a:r>
            <a:endParaRPr lang="en-GB" sz="1000">
              <a:solidFill>
                <a:srgbClr val="008265"/>
              </a:solidFill>
              <a:latin typeface="+mj-lt"/>
            </a:endParaRPr>
          </a:p>
        </p:txBody>
      </p:sp>
      <p:sp>
        <p:nvSpPr>
          <p:cNvPr id="19" name="TextBox 18"/>
          <p:cNvSpPr txBox="1"/>
          <p:nvPr/>
        </p:nvSpPr>
        <p:spPr>
          <a:xfrm>
            <a:off x="689961" y="3486272"/>
            <a:ext cx="1960678" cy="307777"/>
          </a:xfrm>
          <a:prstGeom prst="rect">
            <a:avLst/>
          </a:prstGeom>
          <a:noFill/>
        </p:spPr>
        <p:txBody>
          <a:bodyPr wrap="square" rtlCol="0">
            <a:spAutoFit/>
          </a:bodyPr>
          <a:lstStyle/>
          <a:p>
            <a:r>
              <a:rPr lang="en-GB" b="1">
                <a:solidFill>
                  <a:srgbClr val="AB588C"/>
                </a:solidFill>
                <a:latin typeface="+mj-lt"/>
                <a:cs typeface="Calibri Light" panose="020F0302020204030204" pitchFamily="34" charset="0"/>
              </a:rPr>
              <a:t>SME n=1,500</a:t>
            </a:r>
            <a:endParaRPr lang="en-GB">
              <a:solidFill>
                <a:srgbClr val="AB588C"/>
              </a:solidFill>
              <a:latin typeface="+mj-lt"/>
            </a:endParaRPr>
          </a:p>
        </p:txBody>
      </p:sp>
      <p:sp>
        <p:nvSpPr>
          <p:cNvPr id="22" name="Rectangle 21"/>
          <p:cNvSpPr/>
          <p:nvPr/>
        </p:nvSpPr>
        <p:spPr>
          <a:xfrm>
            <a:off x="7100588" y="4098798"/>
            <a:ext cx="1915387" cy="1341784"/>
          </a:xfrm>
          <a:prstGeom prst="rect">
            <a:avLst/>
          </a:prstGeom>
          <a:noFill/>
          <a:ln>
            <a:solidFill>
              <a:srgbClr val="AB58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a:solidFill>
                  <a:schemeClr val="tx1"/>
                </a:solidFill>
                <a:latin typeface="+mj-lt"/>
              </a:rPr>
              <a:t>Age</a:t>
            </a:r>
          </a:p>
          <a:p>
            <a:pPr algn="ctr"/>
            <a:r>
              <a:rPr lang="en-GB" sz="1100">
                <a:solidFill>
                  <a:schemeClr val="tx1"/>
                </a:solidFill>
                <a:latin typeface="+mj-lt"/>
              </a:rPr>
              <a:t>18-24 10%</a:t>
            </a:r>
          </a:p>
          <a:p>
            <a:pPr algn="ctr"/>
            <a:r>
              <a:rPr lang="en-GB" sz="1100">
                <a:solidFill>
                  <a:schemeClr val="tx1"/>
                </a:solidFill>
                <a:latin typeface="+mj-lt"/>
              </a:rPr>
              <a:t>25-34 26%</a:t>
            </a:r>
          </a:p>
          <a:p>
            <a:pPr algn="ctr"/>
            <a:r>
              <a:rPr lang="en-GB" sz="1100">
                <a:solidFill>
                  <a:schemeClr val="tx1"/>
                </a:solidFill>
                <a:latin typeface="+mj-lt"/>
              </a:rPr>
              <a:t>35-44 32%</a:t>
            </a:r>
          </a:p>
          <a:p>
            <a:pPr algn="ctr"/>
            <a:r>
              <a:rPr lang="en-GB" sz="1100">
                <a:solidFill>
                  <a:schemeClr val="tx1"/>
                </a:solidFill>
                <a:latin typeface="+mj-lt"/>
              </a:rPr>
              <a:t>45-54 17%</a:t>
            </a:r>
          </a:p>
          <a:p>
            <a:pPr algn="ctr"/>
            <a:r>
              <a:rPr lang="en-GB" sz="1100">
                <a:solidFill>
                  <a:schemeClr val="tx1"/>
                </a:solidFill>
                <a:latin typeface="+mj-lt"/>
              </a:rPr>
              <a:t>55-64 11% </a:t>
            </a:r>
          </a:p>
          <a:p>
            <a:pPr algn="ctr"/>
            <a:r>
              <a:rPr lang="en-GB" sz="1100">
                <a:solidFill>
                  <a:schemeClr val="tx1"/>
                </a:solidFill>
                <a:latin typeface="+mj-lt"/>
              </a:rPr>
              <a:t>65 or older 4%</a:t>
            </a:r>
          </a:p>
        </p:txBody>
      </p:sp>
      <p:sp>
        <p:nvSpPr>
          <p:cNvPr id="23" name="Rectangle 22"/>
          <p:cNvSpPr/>
          <p:nvPr/>
        </p:nvSpPr>
        <p:spPr>
          <a:xfrm>
            <a:off x="599524" y="1529081"/>
            <a:ext cx="3309113" cy="1784041"/>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a:solidFill>
                  <a:schemeClr val="tx1"/>
                </a:solidFill>
                <a:latin typeface="+mj-lt"/>
              </a:rPr>
              <a:t>Insurance policies held</a:t>
            </a:r>
            <a:endParaRPr lang="en-GB" sz="1100">
              <a:solidFill>
                <a:schemeClr val="tx1"/>
              </a:solidFill>
              <a:latin typeface="+mj-lt"/>
            </a:endParaRPr>
          </a:p>
          <a:p>
            <a:pPr algn="ctr"/>
            <a:r>
              <a:rPr lang="en-GB" sz="1100">
                <a:solidFill>
                  <a:schemeClr val="tx1"/>
                </a:solidFill>
                <a:latin typeface="+mj-lt"/>
              </a:rPr>
              <a:t>Motor 82%</a:t>
            </a:r>
          </a:p>
          <a:p>
            <a:pPr algn="ctr"/>
            <a:r>
              <a:rPr lang="en-GB" sz="1100">
                <a:solidFill>
                  <a:schemeClr val="tx1"/>
                </a:solidFill>
                <a:latin typeface="+mj-lt"/>
              </a:rPr>
              <a:t>Travel 46%</a:t>
            </a:r>
          </a:p>
          <a:p>
            <a:pPr algn="ctr"/>
            <a:r>
              <a:rPr lang="en-GB" sz="1100">
                <a:solidFill>
                  <a:schemeClr val="tx1"/>
                </a:solidFill>
                <a:latin typeface="+mj-lt"/>
              </a:rPr>
              <a:t>Buildings / Contents 80%</a:t>
            </a:r>
          </a:p>
          <a:p>
            <a:pPr algn="ctr"/>
            <a:endParaRPr lang="en-GB" sz="1100">
              <a:solidFill>
                <a:schemeClr val="tx1"/>
              </a:solidFill>
              <a:latin typeface="+mj-lt"/>
            </a:endParaRPr>
          </a:p>
          <a:p>
            <a:pPr algn="ctr"/>
            <a:r>
              <a:rPr lang="en-GB" sz="1100" b="1">
                <a:solidFill>
                  <a:schemeClr val="tx1"/>
                </a:solidFill>
                <a:latin typeface="+mj-lt"/>
              </a:rPr>
              <a:t>17% have claimed on at least one of the below</a:t>
            </a:r>
            <a:r>
              <a:rPr lang="en-GB" sz="1100">
                <a:solidFill>
                  <a:schemeClr val="tx1"/>
                </a:solidFill>
                <a:latin typeface="+mj-lt"/>
              </a:rPr>
              <a:t>:</a:t>
            </a:r>
          </a:p>
          <a:p>
            <a:pPr algn="ctr"/>
            <a:r>
              <a:rPr lang="en-GB" sz="1100">
                <a:solidFill>
                  <a:schemeClr val="tx1"/>
                </a:solidFill>
                <a:latin typeface="+mj-lt"/>
              </a:rPr>
              <a:t>67% of claimants - Motor</a:t>
            </a:r>
          </a:p>
          <a:p>
            <a:pPr algn="ctr"/>
            <a:r>
              <a:rPr lang="en-GB" sz="1100">
                <a:solidFill>
                  <a:schemeClr val="tx1"/>
                </a:solidFill>
                <a:latin typeface="+mj-lt"/>
              </a:rPr>
              <a:t>38% of claimants - Travel</a:t>
            </a:r>
          </a:p>
          <a:p>
            <a:pPr algn="ctr"/>
            <a:r>
              <a:rPr lang="en-GB" sz="1100">
                <a:solidFill>
                  <a:schemeClr val="tx1"/>
                </a:solidFill>
                <a:latin typeface="+mj-lt"/>
              </a:rPr>
              <a:t>43</a:t>
            </a:r>
            <a:r>
              <a:rPr lang="en-GB" sz="1100">
                <a:solidFill>
                  <a:schemeClr val="tx1"/>
                </a:solidFill>
              </a:rPr>
              <a:t>% of claimants - Buildings/Contents </a:t>
            </a:r>
          </a:p>
        </p:txBody>
      </p:sp>
      <p:sp>
        <p:nvSpPr>
          <p:cNvPr id="25" name="Rectangle 24"/>
          <p:cNvSpPr/>
          <p:nvPr/>
        </p:nvSpPr>
        <p:spPr>
          <a:xfrm>
            <a:off x="671855" y="3794049"/>
            <a:ext cx="3291909" cy="1831809"/>
          </a:xfrm>
          <a:prstGeom prst="rect">
            <a:avLst/>
          </a:prstGeom>
          <a:noFill/>
          <a:ln>
            <a:solidFill>
              <a:srgbClr val="AB58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a:solidFill>
                  <a:schemeClr val="tx1"/>
                </a:solidFill>
                <a:latin typeface="+mj-lt"/>
              </a:rPr>
              <a:t>Insurance policies held</a:t>
            </a:r>
            <a:endParaRPr lang="en-GB" sz="1100">
              <a:solidFill>
                <a:schemeClr val="tx1"/>
              </a:solidFill>
              <a:latin typeface="+mj-lt"/>
            </a:endParaRPr>
          </a:p>
          <a:p>
            <a:pPr algn="ctr"/>
            <a:r>
              <a:rPr lang="en-GB" sz="1100">
                <a:solidFill>
                  <a:schemeClr val="tx1"/>
                </a:solidFill>
                <a:latin typeface="+mj-lt"/>
              </a:rPr>
              <a:t>Motor 61%</a:t>
            </a:r>
          </a:p>
          <a:p>
            <a:pPr algn="ctr"/>
            <a:r>
              <a:rPr lang="en-GB" sz="1100">
                <a:solidFill>
                  <a:schemeClr val="tx1"/>
                </a:solidFill>
                <a:latin typeface="+mj-lt"/>
              </a:rPr>
              <a:t>Employers’ liability 63%</a:t>
            </a:r>
          </a:p>
          <a:p>
            <a:pPr algn="ctr"/>
            <a:r>
              <a:rPr lang="en-GB" sz="1100">
                <a:solidFill>
                  <a:schemeClr val="tx1"/>
                </a:solidFill>
                <a:latin typeface="+mj-lt"/>
              </a:rPr>
              <a:t>Buildings / Contents 79%</a:t>
            </a:r>
          </a:p>
          <a:p>
            <a:pPr algn="ctr"/>
            <a:r>
              <a:rPr lang="en-GB" sz="1100">
                <a:solidFill>
                  <a:schemeClr val="tx1"/>
                </a:solidFill>
                <a:latin typeface="+mj-lt"/>
              </a:rPr>
              <a:t>Business interruption 22%</a:t>
            </a:r>
          </a:p>
          <a:p>
            <a:pPr algn="ctr"/>
            <a:endParaRPr lang="en-GB" sz="1100">
              <a:solidFill>
                <a:schemeClr val="tx1"/>
              </a:solidFill>
              <a:latin typeface="+mj-lt"/>
            </a:endParaRPr>
          </a:p>
          <a:p>
            <a:pPr algn="ctr"/>
            <a:r>
              <a:rPr lang="en-GB" sz="1100" b="1">
                <a:solidFill>
                  <a:schemeClr val="tx1"/>
                </a:solidFill>
                <a:latin typeface="+mj-lt"/>
              </a:rPr>
              <a:t>24% have claimed on at least one of the below</a:t>
            </a:r>
            <a:r>
              <a:rPr lang="en-GB" sz="1100">
                <a:solidFill>
                  <a:schemeClr val="tx1"/>
                </a:solidFill>
                <a:latin typeface="+mj-lt"/>
              </a:rPr>
              <a:t>:</a:t>
            </a:r>
          </a:p>
          <a:p>
            <a:pPr algn="ctr"/>
            <a:r>
              <a:rPr lang="en-GB" sz="1100">
                <a:solidFill>
                  <a:schemeClr val="tx1"/>
                </a:solidFill>
                <a:latin typeface="+mj-lt"/>
              </a:rPr>
              <a:t>50% of claimants - Motor</a:t>
            </a:r>
          </a:p>
          <a:p>
            <a:pPr algn="ctr"/>
            <a:r>
              <a:rPr lang="en-GB" sz="1100">
                <a:solidFill>
                  <a:schemeClr val="tx1"/>
                </a:solidFill>
                <a:latin typeface="+mj-lt"/>
              </a:rPr>
              <a:t>44% of claimants - Employers’ liability </a:t>
            </a:r>
          </a:p>
          <a:p>
            <a:pPr algn="ctr"/>
            <a:r>
              <a:rPr lang="en-GB" sz="1100">
                <a:solidFill>
                  <a:schemeClr val="tx1"/>
                </a:solidFill>
                <a:latin typeface="+mj-lt"/>
              </a:rPr>
              <a:t>56% of claimants - Buildings/ Contents </a:t>
            </a:r>
          </a:p>
          <a:p>
            <a:pPr algn="ctr"/>
            <a:r>
              <a:rPr lang="en-GB" sz="1100">
                <a:solidFill>
                  <a:schemeClr val="tx1"/>
                </a:solidFill>
                <a:latin typeface="+mj-lt"/>
              </a:rPr>
              <a:t>32% of claimants - Business interruption </a:t>
            </a:r>
          </a:p>
        </p:txBody>
      </p:sp>
      <p:sp>
        <p:nvSpPr>
          <p:cNvPr id="26" name="Rectangle 25"/>
          <p:cNvSpPr/>
          <p:nvPr/>
        </p:nvSpPr>
        <p:spPr>
          <a:xfrm>
            <a:off x="9833037" y="4634321"/>
            <a:ext cx="1549959" cy="763117"/>
          </a:xfrm>
          <a:prstGeom prst="rect">
            <a:avLst/>
          </a:prstGeom>
          <a:noFill/>
          <a:ln>
            <a:solidFill>
              <a:srgbClr val="AB58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a:solidFill>
                  <a:schemeClr val="tx1"/>
                </a:solidFill>
                <a:latin typeface="+mj-lt"/>
              </a:rPr>
              <a:t>Gender</a:t>
            </a:r>
            <a:endParaRPr lang="en-GB" sz="1100">
              <a:solidFill>
                <a:schemeClr val="tx1"/>
              </a:solidFill>
              <a:latin typeface="+mj-lt"/>
            </a:endParaRPr>
          </a:p>
          <a:p>
            <a:pPr algn="ctr"/>
            <a:r>
              <a:rPr lang="en-GB" sz="1100">
                <a:solidFill>
                  <a:schemeClr val="tx1"/>
                </a:solidFill>
                <a:latin typeface="+mj-lt"/>
              </a:rPr>
              <a:t>Females 60%</a:t>
            </a:r>
          </a:p>
          <a:p>
            <a:pPr algn="ctr"/>
            <a:r>
              <a:rPr lang="en-GB" sz="1100">
                <a:solidFill>
                  <a:schemeClr val="tx1"/>
                </a:solidFill>
                <a:latin typeface="+mj-lt"/>
              </a:rPr>
              <a:t>Males 40%</a:t>
            </a:r>
          </a:p>
        </p:txBody>
      </p:sp>
      <p:pic>
        <p:nvPicPr>
          <p:cNvPr id="27" name="Picture 26"/>
          <p:cNvPicPr>
            <a:picLocks noChangeAspect="1"/>
          </p:cNvPicPr>
          <p:nvPr/>
        </p:nvPicPr>
        <p:blipFill>
          <a:blip r:embed="rId3">
            <a:clrChange>
              <a:clrFrom>
                <a:srgbClr val="FFFFFF"/>
              </a:clrFrom>
              <a:clrTo>
                <a:srgbClr val="FFFFFF">
                  <a:alpha val="0"/>
                </a:srgbClr>
              </a:clrTo>
            </a:clrChange>
            <a:duotone>
              <a:prstClr val="black"/>
              <a:schemeClr val="bg2">
                <a:tint val="45000"/>
                <a:satMod val="400000"/>
              </a:schemeClr>
            </a:duotone>
          </a:blip>
          <a:stretch>
            <a:fillRect/>
          </a:stretch>
        </p:blipFill>
        <p:spPr>
          <a:xfrm>
            <a:off x="9514339" y="4358802"/>
            <a:ext cx="637395" cy="637395"/>
          </a:xfrm>
          <a:prstGeom prst="rect">
            <a:avLst/>
          </a:prstGeom>
        </p:spPr>
      </p:pic>
      <p:sp>
        <p:nvSpPr>
          <p:cNvPr id="28" name="Rectangle 27"/>
          <p:cNvSpPr/>
          <p:nvPr/>
        </p:nvSpPr>
        <p:spPr>
          <a:xfrm>
            <a:off x="4135814" y="1653389"/>
            <a:ext cx="2397475" cy="150863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a:solidFill>
                  <a:schemeClr val="tx1"/>
                </a:solidFill>
                <a:latin typeface="+mj-lt"/>
              </a:rPr>
              <a:t>Ethnicity</a:t>
            </a:r>
          </a:p>
          <a:p>
            <a:pPr algn="ctr"/>
            <a:r>
              <a:rPr lang="en-GB" sz="1100">
                <a:solidFill>
                  <a:schemeClr val="tx1"/>
                </a:solidFill>
                <a:latin typeface="+mj-lt"/>
              </a:rPr>
              <a:t>White/ White British 90%</a:t>
            </a:r>
          </a:p>
          <a:p>
            <a:pPr algn="ctr"/>
            <a:r>
              <a:rPr lang="en-GB" sz="1100">
                <a:solidFill>
                  <a:schemeClr val="tx1"/>
                </a:solidFill>
                <a:latin typeface="+mj-lt"/>
              </a:rPr>
              <a:t>Asian/ Asian British 5%</a:t>
            </a:r>
          </a:p>
          <a:p>
            <a:pPr algn="ctr"/>
            <a:r>
              <a:rPr lang="en-GB" sz="1100">
                <a:solidFill>
                  <a:schemeClr val="tx1"/>
                </a:solidFill>
                <a:latin typeface="+mj-lt"/>
              </a:rPr>
              <a:t>Black/ Black British 3%</a:t>
            </a:r>
          </a:p>
          <a:p>
            <a:pPr algn="ctr"/>
            <a:r>
              <a:rPr lang="en-GB" sz="1100">
                <a:solidFill>
                  <a:schemeClr val="tx1"/>
                </a:solidFill>
                <a:latin typeface="+mj-lt"/>
              </a:rPr>
              <a:t>Mixed/ multiple ethnic groups 2%</a:t>
            </a:r>
            <a:br>
              <a:rPr lang="en-GB" sz="1100">
                <a:solidFill>
                  <a:schemeClr val="tx1"/>
                </a:solidFill>
                <a:latin typeface="+mj-lt"/>
              </a:rPr>
            </a:br>
            <a:r>
              <a:rPr lang="en-GB" sz="1100">
                <a:solidFill>
                  <a:schemeClr val="tx1"/>
                </a:solidFill>
                <a:latin typeface="+mj-lt"/>
              </a:rPr>
              <a:t>Other ethnic background &gt;1%</a:t>
            </a:r>
          </a:p>
        </p:txBody>
      </p:sp>
      <p:pic>
        <p:nvPicPr>
          <p:cNvPr id="29" name="Picture 2" descr="ÎÏÎ¿ÏÎ­Î»ÎµÏÎ¼Î± ÎµÎ¹ÎºÏÎ½Î±Ï Î³Î¹Î± ethnicity ic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0711" y="1453575"/>
            <a:ext cx="712381" cy="712381"/>
          </a:xfrm>
          <a:prstGeom prst="rect">
            <a:avLst/>
          </a:prstGeom>
          <a:noFill/>
          <a:extLst>
            <a:ext uri="{909E8E84-426E-40DD-AFC4-6F175D3DCCD1}">
              <a14:hiddenFill xmlns:a14="http://schemas.microsoft.com/office/drawing/2010/main">
                <a:solidFill>
                  <a:srgbClr val="FFFFFF"/>
                </a:solidFill>
              </a14:hiddenFill>
            </a:ext>
          </a:extLst>
        </p:spPr>
      </p:pic>
      <p:sp>
        <p:nvSpPr>
          <p:cNvPr id="30" name="Rectangle 29"/>
          <p:cNvSpPr/>
          <p:nvPr/>
        </p:nvSpPr>
        <p:spPr>
          <a:xfrm>
            <a:off x="4160261" y="4086648"/>
            <a:ext cx="2397475" cy="1376389"/>
          </a:xfrm>
          <a:prstGeom prst="rect">
            <a:avLst/>
          </a:prstGeom>
          <a:noFill/>
          <a:ln>
            <a:solidFill>
              <a:srgbClr val="AB58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a:solidFill>
                  <a:schemeClr val="tx1"/>
                </a:solidFill>
                <a:latin typeface="+mj-lt"/>
              </a:rPr>
              <a:t>Ethnicity</a:t>
            </a:r>
          </a:p>
          <a:p>
            <a:pPr algn="ctr"/>
            <a:r>
              <a:rPr lang="en-GB" sz="1100">
                <a:solidFill>
                  <a:schemeClr val="tx1"/>
                </a:solidFill>
                <a:latin typeface="+mj-lt"/>
              </a:rPr>
              <a:t>White/ White British 82%</a:t>
            </a:r>
          </a:p>
          <a:p>
            <a:pPr algn="ctr"/>
            <a:r>
              <a:rPr lang="en-GB" sz="1100">
                <a:solidFill>
                  <a:schemeClr val="tx1"/>
                </a:solidFill>
                <a:latin typeface="+mj-lt"/>
              </a:rPr>
              <a:t>Asian/ Asian British 6%</a:t>
            </a:r>
          </a:p>
          <a:p>
            <a:pPr algn="ctr"/>
            <a:r>
              <a:rPr lang="en-GB" sz="1100">
                <a:solidFill>
                  <a:schemeClr val="tx1"/>
                </a:solidFill>
                <a:latin typeface="+mj-lt"/>
              </a:rPr>
              <a:t>Black/ Black British 7%</a:t>
            </a:r>
          </a:p>
          <a:p>
            <a:pPr algn="ctr"/>
            <a:r>
              <a:rPr lang="en-GB" sz="1100">
                <a:solidFill>
                  <a:schemeClr val="tx1"/>
                </a:solidFill>
                <a:latin typeface="+mj-lt"/>
              </a:rPr>
              <a:t>Mixed / multiple ethnic groups 4%</a:t>
            </a:r>
          </a:p>
        </p:txBody>
      </p:sp>
      <p:pic>
        <p:nvPicPr>
          <p:cNvPr id="31" name="Picture 2" descr="ÎÏÎ¿ÏÎ­Î»ÎµÏÎ¼Î± ÎµÎ¹ÎºÏÎ½Î±Ï Î³Î¹Î± ethnicity ic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0710" y="3772302"/>
            <a:ext cx="712381" cy="712381"/>
          </a:xfrm>
          <a:prstGeom prst="rect">
            <a:avLst/>
          </a:prstGeom>
          <a:noFill/>
          <a:extLst>
            <a:ext uri="{909E8E84-426E-40DD-AFC4-6F175D3DCCD1}">
              <a14:hiddenFill xmlns:a14="http://schemas.microsoft.com/office/drawing/2010/main">
                <a:solidFill>
                  <a:srgbClr val="FFFFFF"/>
                </a:solidFill>
              </a14:hiddenFill>
            </a:ext>
          </a:extLst>
        </p:spPr>
      </p:pic>
      <p:sp>
        <p:nvSpPr>
          <p:cNvPr id="32" name="Rectangle 31"/>
          <p:cNvSpPr/>
          <p:nvPr/>
        </p:nvSpPr>
        <p:spPr>
          <a:xfrm>
            <a:off x="606426" y="5714841"/>
            <a:ext cx="3529388" cy="960681"/>
          </a:xfrm>
          <a:prstGeom prst="rect">
            <a:avLst/>
          </a:prstGeom>
          <a:noFill/>
          <a:ln>
            <a:solidFill>
              <a:srgbClr val="AB58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a:solidFill>
                  <a:schemeClr val="tx1"/>
                </a:solidFill>
                <a:latin typeface="+mj-lt"/>
              </a:rPr>
              <a:t>Insurance buying decisions</a:t>
            </a:r>
            <a:endParaRPr lang="en-GB" sz="1100">
              <a:solidFill>
                <a:schemeClr val="tx1"/>
              </a:solidFill>
              <a:latin typeface="+mj-lt"/>
            </a:endParaRPr>
          </a:p>
          <a:p>
            <a:pPr algn="ctr"/>
            <a:r>
              <a:rPr lang="en-GB" sz="1100">
                <a:solidFill>
                  <a:schemeClr val="tx1"/>
                </a:solidFill>
                <a:latin typeface="+mj-lt"/>
              </a:rPr>
              <a:t>Sole decision maker 40%</a:t>
            </a:r>
          </a:p>
          <a:p>
            <a:pPr algn="ctr"/>
            <a:r>
              <a:rPr lang="en-GB" sz="1100">
                <a:solidFill>
                  <a:schemeClr val="tx1"/>
                </a:solidFill>
                <a:latin typeface="+mj-lt"/>
              </a:rPr>
              <a:t>Joint decision maker 36%</a:t>
            </a:r>
          </a:p>
          <a:p>
            <a:pPr algn="ctr"/>
            <a:r>
              <a:rPr lang="en-GB" sz="1100">
                <a:solidFill>
                  <a:schemeClr val="tx1"/>
                </a:solidFill>
                <a:latin typeface="+mj-lt"/>
              </a:rPr>
              <a:t>Influencer, but I do not make the final decision 25%</a:t>
            </a:r>
          </a:p>
        </p:txBody>
      </p:sp>
      <p:pic>
        <p:nvPicPr>
          <p:cNvPr id="34" name="Picture 6" descr="ÎÏÎ¿ÏÎ­Î»ÎµÏÎ¼Î± ÎµÎ¹ÎºÏÎ½Î±Ï Î³Î¹Î± age icon"/>
          <p:cNvPicPr>
            <a:picLocks noChangeAspect="1" noChangeArrowheads="1"/>
          </p:cNvPicPr>
          <p:nvPr/>
        </p:nvPicPr>
        <p:blipFill>
          <a:blip r:embed="rId5">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8495278" y="4023978"/>
            <a:ext cx="651843" cy="651843"/>
          </a:xfrm>
          <a:prstGeom prst="rect">
            <a:avLst/>
          </a:prstGeom>
          <a:noFill/>
          <a:extLst>
            <a:ext uri="{909E8E84-426E-40DD-AFC4-6F175D3DCCD1}">
              <a14:hiddenFill xmlns:a14="http://schemas.microsoft.com/office/drawing/2010/main">
                <a:solidFill>
                  <a:srgbClr val="FFFFFF"/>
                </a:solidFill>
              </a14:hiddenFill>
            </a:ext>
          </a:extLst>
        </p:spPr>
      </p:pic>
      <p:sp>
        <p:nvSpPr>
          <p:cNvPr id="35" name="Rectangle 34"/>
          <p:cNvSpPr/>
          <p:nvPr/>
        </p:nvSpPr>
        <p:spPr>
          <a:xfrm>
            <a:off x="4282187" y="5770914"/>
            <a:ext cx="1798521" cy="848534"/>
          </a:xfrm>
          <a:prstGeom prst="rect">
            <a:avLst/>
          </a:prstGeom>
          <a:noFill/>
          <a:ln>
            <a:solidFill>
              <a:srgbClr val="AB58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a:solidFill>
                  <a:schemeClr val="tx1"/>
                </a:solidFill>
                <a:latin typeface="+mj-lt"/>
              </a:rPr>
              <a:t>Number of employees</a:t>
            </a:r>
            <a:endParaRPr lang="en-GB" sz="1100">
              <a:solidFill>
                <a:schemeClr val="tx1"/>
              </a:solidFill>
              <a:latin typeface="+mj-lt"/>
            </a:endParaRPr>
          </a:p>
          <a:p>
            <a:pPr algn="ctr"/>
            <a:r>
              <a:rPr lang="en-GB" sz="1100">
                <a:solidFill>
                  <a:schemeClr val="tx1"/>
                </a:solidFill>
                <a:latin typeface="+mj-lt"/>
              </a:rPr>
              <a:t>1-5 22%</a:t>
            </a:r>
          </a:p>
          <a:p>
            <a:pPr algn="ctr"/>
            <a:r>
              <a:rPr lang="en-GB" sz="1100">
                <a:solidFill>
                  <a:schemeClr val="tx1"/>
                </a:solidFill>
                <a:latin typeface="+mj-lt"/>
              </a:rPr>
              <a:t>6-20 34%</a:t>
            </a:r>
          </a:p>
          <a:p>
            <a:pPr algn="ctr"/>
            <a:r>
              <a:rPr lang="en-GB" sz="1100">
                <a:solidFill>
                  <a:schemeClr val="tx1"/>
                </a:solidFill>
                <a:latin typeface="+mj-lt"/>
              </a:rPr>
              <a:t>20 or more 44%</a:t>
            </a:r>
          </a:p>
        </p:txBody>
      </p:sp>
      <p:sp>
        <p:nvSpPr>
          <p:cNvPr id="37" name="Rectangle 36"/>
          <p:cNvSpPr/>
          <p:nvPr/>
        </p:nvSpPr>
        <p:spPr>
          <a:xfrm>
            <a:off x="7108937" y="1708968"/>
            <a:ext cx="1915387" cy="1341784"/>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a:solidFill>
                  <a:schemeClr val="tx1"/>
                </a:solidFill>
                <a:latin typeface="+mj-lt"/>
              </a:rPr>
              <a:t>Age</a:t>
            </a:r>
          </a:p>
          <a:p>
            <a:pPr algn="ctr"/>
            <a:r>
              <a:rPr lang="en-GB" sz="1100">
                <a:solidFill>
                  <a:schemeClr val="tx1"/>
                </a:solidFill>
                <a:latin typeface="+mj-lt"/>
              </a:rPr>
              <a:t>18-24 11%</a:t>
            </a:r>
          </a:p>
          <a:p>
            <a:pPr algn="ctr"/>
            <a:r>
              <a:rPr lang="en-GB" sz="1100">
                <a:solidFill>
                  <a:schemeClr val="tx1"/>
                </a:solidFill>
                <a:latin typeface="+mj-lt"/>
              </a:rPr>
              <a:t>25-34 18%</a:t>
            </a:r>
          </a:p>
          <a:p>
            <a:pPr algn="ctr"/>
            <a:r>
              <a:rPr lang="en-GB" sz="1100">
                <a:solidFill>
                  <a:schemeClr val="tx1"/>
                </a:solidFill>
                <a:latin typeface="+mj-lt"/>
              </a:rPr>
              <a:t>35-44 17%</a:t>
            </a:r>
          </a:p>
          <a:p>
            <a:pPr algn="ctr"/>
            <a:r>
              <a:rPr lang="en-GB" sz="1100">
                <a:solidFill>
                  <a:schemeClr val="tx1"/>
                </a:solidFill>
                <a:latin typeface="+mj-lt"/>
              </a:rPr>
              <a:t>45-54 17%</a:t>
            </a:r>
          </a:p>
          <a:p>
            <a:pPr algn="ctr"/>
            <a:r>
              <a:rPr lang="en-GB" sz="1100">
                <a:solidFill>
                  <a:schemeClr val="tx1"/>
                </a:solidFill>
                <a:latin typeface="+mj-lt"/>
              </a:rPr>
              <a:t>55-64 16% </a:t>
            </a:r>
          </a:p>
          <a:p>
            <a:pPr algn="ctr"/>
            <a:r>
              <a:rPr lang="en-GB" sz="1100">
                <a:solidFill>
                  <a:schemeClr val="tx1"/>
                </a:solidFill>
                <a:latin typeface="+mj-lt"/>
              </a:rPr>
              <a:t>65 or older 22%</a:t>
            </a:r>
          </a:p>
        </p:txBody>
      </p:sp>
      <p:pic>
        <p:nvPicPr>
          <p:cNvPr id="1030" name="Picture 6" descr="ÎÏÎ¿ÏÎ­Î»ÎµÏÎ¼Î± ÎµÎ¹ÎºÏÎ½Î±Ï Î³Î¹Î± age icon"/>
          <p:cNvPicPr>
            <a:picLocks noChangeAspect="1" noChangeArrowheads="1"/>
          </p:cNvPicPr>
          <p:nvPr/>
        </p:nvPicPr>
        <p:blipFill>
          <a:blip r:embed="rId5">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8495278" y="1492939"/>
            <a:ext cx="651843" cy="651843"/>
          </a:xfrm>
          <a:prstGeom prst="rect">
            <a:avLst/>
          </a:prstGeom>
          <a:noFill/>
          <a:extLst>
            <a:ext uri="{909E8E84-426E-40DD-AFC4-6F175D3DCCD1}">
              <a14:hiddenFill xmlns:a14="http://schemas.microsoft.com/office/drawing/2010/main">
                <a:solidFill>
                  <a:srgbClr val="FFFFFF"/>
                </a:solidFill>
              </a14:hiddenFill>
            </a:ext>
          </a:extLst>
        </p:spPr>
      </p:pic>
      <p:sp>
        <p:nvSpPr>
          <p:cNvPr id="38" name="Rectangle 37"/>
          <p:cNvSpPr/>
          <p:nvPr/>
        </p:nvSpPr>
        <p:spPr>
          <a:xfrm>
            <a:off x="6476824" y="5573847"/>
            <a:ext cx="3441846" cy="1179153"/>
          </a:xfrm>
          <a:prstGeom prst="rect">
            <a:avLst/>
          </a:prstGeom>
          <a:noFill/>
          <a:ln>
            <a:solidFill>
              <a:srgbClr val="AB58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a:solidFill>
                  <a:schemeClr val="tx1"/>
                </a:solidFill>
                <a:latin typeface="+mj-lt"/>
              </a:rPr>
              <a:t>Top 5 represented sectors</a:t>
            </a:r>
            <a:endParaRPr lang="en-GB" sz="1100">
              <a:solidFill>
                <a:schemeClr val="tx1"/>
              </a:solidFill>
              <a:latin typeface="+mj-lt"/>
            </a:endParaRPr>
          </a:p>
          <a:p>
            <a:pPr algn="ctr"/>
            <a:r>
              <a:rPr lang="en-GB" sz="1100">
                <a:solidFill>
                  <a:schemeClr val="tx1"/>
                </a:solidFill>
                <a:latin typeface="+mj-lt"/>
              </a:rPr>
              <a:t>Construction 15%</a:t>
            </a:r>
          </a:p>
          <a:p>
            <a:pPr algn="ctr"/>
            <a:r>
              <a:rPr lang="en-GB" sz="1100">
                <a:solidFill>
                  <a:schemeClr val="tx1"/>
                </a:solidFill>
                <a:latin typeface="+mj-lt"/>
              </a:rPr>
              <a:t>Education 11%</a:t>
            </a:r>
          </a:p>
          <a:p>
            <a:pPr algn="ctr"/>
            <a:r>
              <a:rPr lang="en-GB" sz="1100">
                <a:solidFill>
                  <a:schemeClr val="tx1"/>
                </a:solidFill>
                <a:latin typeface="+mj-lt"/>
              </a:rPr>
              <a:t>Wholesale or retail trade 10%</a:t>
            </a:r>
          </a:p>
          <a:p>
            <a:pPr algn="ctr"/>
            <a:r>
              <a:rPr lang="en-GB" sz="1100">
                <a:solidFill>
                  <a:schemeClr val="tx1"/>
                </a:solidFill>
                <a:latin typeface="+mj-lt"/>
              </a:rPr>
              <a:t>Healthcare 9%</a:t>
            </a:r>
          </a:p>
          <a:p>
            <a:pPr algn="ctr"/>
            <a:r>
              <a:rPr lang="en-GB" sz="1100">
                <a:solidFill>
                  <a:schemeClr val="tx1"/>
                </a:solidFill>
                <a:latin typeface="+mj-lt"/>
              </a:rPr>
              <a:t>Professional, scientific or technical services  8%</a:t>
            </a:r>
          </a:p>
        </p:txBody>
      </p:sp>
    </p:spTree>
    <p:extLst>
      <p:ext uri="{BB962C8B-B14F-4D97-AF65-F5344CB8AC3E}">
        <p14:creationId xmlns:p14="http://schemas.microsoft.com/office/powerpoint/2010/main" val="207256182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569" name="Google Shape;569;p53"/>
          <p:cNvSpPr/>
          <p:nvPr/>
        </p:nvSpPr>
        <p:spPr>
          <a:xfrm>
            <a:off x="1463002" y="2127562"/>
            <a:ext cx="1825430" cy="793767"/>
          </a:xfrm>
          <a:prstGeom prst="rect">
            <a:avLst/>
          </a:prstGeom>
          <a:noFill/>
          <a:ln>
            <a:noFill/>
          </a:ln>
        </p:spPr>
        <p:txBody>
          <a:bodyPr spcFirstLastPara="1" wrap="square" lIns="91425" tIns="91425" rIns="91425" bIns="91425" anchor="ctr" anchorCtr="0">
            <a:noAutofit/>
          </a:bodyPr>
          <a:lstStyle/>
          <a:p>
            <a:endParaRPr/>
          </a:p>
        </p:txBody>
      </p:sp>
      <p:sp>
        <p:nvSpPr>
          <p:cNvPr id="49" name="Google Shape;554;p52">
            <a:extLst>
              <a:ext uri="{FF2B5EF4-FFF2-40B4-BE49-F238E27FC236}">
                <a16:creationId xmlns:a16="http://schemas.microsoft.com/office/drawing/2014/main" id="{59A45DC8-C252-41E7-A50B-0F54B9CB0DA3}"/>
              </a:ext>
            </a:extLst>
          </p:cNvPr>
          <p:cNvSpPr txBox="1"/>
          <p:nvPr/>
        </p:nvSpPr>
        <p:spPr>
          <a:xfrm>
            <a:off x="138428" y="62734"/>
            <a:ext cx="11977372" cy="976672"/>
          </a:xfrm>
          <a:prstGeom prst="rect">
            <a:avLst/>
          </a:prstGeom>
          <a:noFill/>
          <a:ln>
            <a:noFill/>
          </a:ln>
        </p:spPr>
        <p:txBody>
          <a:bodyPr spcFirstLastPara="1" wrap="square" lIns="0" tIns="0" rIns="0" bIns="0" anchor="t" anchorCtr="0">
            <a:noAutofit/>
          </a:bodyPr>
          <a:lstStyle/>
          <a:p>
            <a:pPr>
              <a:buClr>
                <a:srgbClr val="FFFFFF"/>
              </a:buClr>
              <a:buSzPts val="1500"/>
            </a:pPr>
            <a:r>
              <a:rPr lang="en-GB" sz="2000" b="1" dirty="0">
                <a:solidFill>
                  <a:schemeClr val="bg2"/>
                </a:solidFill>
                <a:latin typeface="Rockwell" panose="02060603020205020403" pitchFamily="18" charset="0"/>
                <a:cs typeface="Calibri Light" panose="020F0302020204030204" pitchFamily="34" charset="0"/>
              </a:rPr>
              <a:t>Wave on wave comparison – Opportunity scores:  </a:t>
            </a:r>
            <a:r>
              <a:rPr lang="en-GB" dirty="0">
                <a:solidFill>
                  <a:schemeClr val="bg2"/>
                </a:solidFill>
                <a:latin typeface="+mj-lt"/>
                <a:cs typeface="Calibri Light" panose="020F0302020204030204" pitchFamily="34" charset="0"/>
              </a:rPr>
              <a:t>Compared to the previous wave, the Loyalty and Confidence themes have increased as a way to increase Consumers’ trust in the insurance sector and the three claims themes have fallen slightly.</a:t>
            </a:r>
          </a:p>
          <a:p>
            <a:pPr>
              <a:buClr>
                <a:srgbClr val="FFFFFF"/>
              </a:buClr>
              <a:buSzPts val="1500"/>
            </a:pPr>
            <a:r>
              <a:rPr lang="en-GB" dirty="0">
                <a:solidFill>
                  <a:schemeClr val="bg2"/>
                </a:solidFill>
                <a:latin typeface="+mj-lt"/>
                <a:cs typeface="Calibri Light" panose="020F0302020204030204" pitchFamily="34" charset="0"/>
              </a:rPr>
              <a:t>For SMEs, all themes remain tightly grouped as opportunities, with 2.01 points (on a scale of -30 to +30) separating all nine</a:t>
            </a:r>
          </a:p>
          <a:p>
            <a:pPr>
              <a:buClr>
                <a:srgbClr val="FFFFFF"/>
              </a:buClr>
              <a:buSzPts val="1500"/>
            </a:pPr>
            <a:endParaRPr lang="en-GB" dirty="0">
              <a:solidFill>
                <a:schemeClr val="bg2"/>
              </a:solidFill>
              <a:latin typeface="Calibri Light" panose="020F0302020204030204" pitchFamily="34" charset="0"/>
              <a:cs typeface="Calibri Light" panose="020F0302020204030204" pitchFamily="34" charset="0"/>
            </a:endParaRPr>
          </a:p>
          <a:p>
            <a:pPr>
              <a:buClr>
                <a:srgbClr val="FFFFFF"/>
              </a:buClr>
              <a:buSzPts val="1500"/>
            </a:pPr>
            <a:endParaRPr lang="en-GB" dirty="0">
              <a:solidFill>
                <a:schemeClr val="bg2"/>
              </a:solidFill>
              <a:latin typeface="Calibri Light" panose="020F0302020204030204" pitchFamily="34" charset="0"/>
              <a:cs typeface="Calibri Light" panose="020F0302020204030204" pitchFamily="34" charset="0"/>
            </a:endParaRPr>
          </a:p>
        </p:txBody>
      </p:sp>
      <p:sp>
        <p:nvSpPr>
          <p:cNvPr id="10" name="Google Shape;281;p26">
            <a:extLst>
              <a:ext uri="{FF2B5EF4-FFF2-40B4-BE49-F238E27FC236}">
                <a16:creationId xmlns:a16="http://schemas.microsoft.com/office/drawing/2014/main" id="{6BA30E1E-56C4-493B-8992-B93B1A6F3097}"/>
              </a:ext>
            </a:extLst>
          </p:cNvPr>
          <p:cNvSpPr txBox="1"/>
          <p:nvPr/>
        </p:nvSpPr>
        <p:spPr>
          <a:xfrm>
            <a:off x="0" y="6537914"/>
            <a:ext cx="10551886" cy="320086"/>
          </a:xfrm>
          <a:prstGeom prst="rect">
            <a:avLst/>
          </a:prstGeom>
          <a:noFill/>
          <a:ln>
            <a:noFill/>
          </a:ln>
        </p:spPr>
        <p:txBody>
          <a:bodyPr spcFirstLastPara="1" wrap="square" lIns="91425" tIns="45700" rIns="91425" bIns="45700" anchor="t" anchorCtr="0">
            <a:noAutofit/>
          </a:bodyPr>
          <a:lstStyle/>
          <a:p>
            <a:r>
              <a:rPr lang="en-GB" sz="800" dirty="0">
                <a:solidFill>
                  <a:schemeClr val="tx1"/>
                </a:solidFill>
                <a:latin typeface="Arial" panose="020B0604020202020204" pitchFamily="34" charset="0"/>
                <a:ea typeface="Corbel"/>
                <a:cs typeface="Arial" panose="020B0604020202020204" pitchFamily="34" charset="0"/>
                <a:sym typeface="Corbel"/>
              </a:rPr>
              <a:t>Base: All Consumers/ SMEs that hold at least one (motor, travel/ employers’ liability, buildings and/or contents, business interruption) insurance policy</a:t>
            </a:r>
          </a:p>
          <a:p>
            <a:r>
              <a:rPr lang="pt-BR" sz="800" dirty="0">
                <a:solidFill>
                  <a:schemeClr val="tx1"/>
                </a:solidFill>
                <a:latin typeface="Arial" panose="020B0604020202020204" pitchFamily="34" charset="0"/>
                <a:ea typeface="Corbel"/>
                <a:cs typeface="Arial" panose="020B0604020202020204" pitchFamily="34" charset="0"/>
                <a:sym typeface="Corbel"/>
              </a:rPr>
              <a:t>Wave 12&amp;13 (2023): Consumer n=1,000, SMEs n=1,500, Wave 13&amp;14 (2024): Consumer n=1,000, SMEs n=1,500</a:t>
            </a:r>
            <a:endParaRPr lang="en-GB" sz="800" dirty="0">
              <a:solidFill>
                <a:schemeClr val="tx1"/>
              </a:solidFill>
              <a:latin typeface="Arial" panose="020B0604020202020204" pitchFamily="34" charset="0"/>
              <a:cs typeface="Arial" panose="020B0604020202020204" pitchFamily="34" charset="0"/>
            </a:endParaRPr>
          </a:p>
          <a:p>
            <a:endParaRPr lang="en-GB" sz="800" dirty="0">
              <a:solidFill>
                <a:schemeClr val="tx1"/>
              </a:solidFill>
              <a:latin typeface="Arial" panose="020B0604020202020204" pitchFamily="34" charset="0"/>
              <a:cs typeface="Arial" panose="020B0604020202020204" pitchFamily="34" charset="0"/>
            </a:endParaRPr>
          </a:p>
        </p:txBody>
      </p:sp>
      <p:graphicFrame>
        <p:nvGraphicFramePr>
          <p:cNvPr id="6" name="Chart 5">
            <a:extLst>
              <a:ext uri="{FF2B5EF4-FFF2-40B4-BE49-F238E27FC236}">
                <a16:creationId xmlns:a16="http://schemas.microsoft.com/office/drawing/2014/main" id="{D9AC59A7-DD76-6E68-E3DA-095A92D55C0C}"/>
              </a:ext>
            </a:extLst>
          </p:cNvPr>
          <p:cNvGraphicFramePr/>
          <p:nvPr>
            <p:extLst>
              <p:ext uri="{D42A27DB-BD31-4B8C-83A1-F6EECF244321}">
                <p14:modId xmlns:p14="http://schemas.microsoft.com/office/powerpoint/2010/main" val="2804267288"/>
              </p:ext>
            </p:extLst>
          </p:nvPr>
        </p:nvGraphicFramePr>
        <p:xfrm>
          <a:off x="883539" y="1164976"/>
          <a:ext cx="5257419" cy="265965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a:extLst>
              <a:ext uri="{FF2B5EF4-FFF2-40B4-BE49-F238E27FC236}">
                <a16:creationId xmlns:a16="http://schemas.microsoft.com/office/drawing/2014/main" id="{FD7C24B0-95FA-84E6-EDF7-AAD42F7D8C13}"/>
              </a:ext>
            </a:extLst>
          </p:cNvPr>
          <p:cNvGraphicFramePr/>
          <p:nvPr>
            <p:extLst>
              <p:ext uri="{D42A27DB-BD31-4B8C-83A1-F6EECF244321}">
                <p14:modId xmlns:p14="http://schemas.microsoft.com/office/powerpoint/2010/main" val="2196759015"/>
              </p:ext>
            </p:extLst>
          </p:nvPr>
        </p:nvGraphicFramePr>
        <p:xfrm>
          <a:off x="1141875" y="3770513"/>
          <a:ext cx="4104357" cy="262963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Chart 7">
            <a:extLst>
              <a:ext uri="{FF2B5EF4-FFF2-40B4-BE49-F238E27FC236}">
                <a16:creationId xmlns:a16="http://schemas.microsoft.com/office/drawing/2014/main" id="{D736E806-12D9-6356-C7B4-F01EFEE03F1A}"/>
              </a:ext>
            </a:extLst>
          </p:cNvPr>
          <p:cNvGraphicFramePr/>
          <p:nvPr>
            <p:extLst>
              <p:ext uri="{D42A27DB-BD31-4B8C-83A1-F6EECF244321}">
                <p14:modId xmlns:p14="http://schemas.microsoft.com/office/powerpoint/2010/main" val="3890340353"/>
              </p:ext>
            </p:extLst>
          </p:nvPr>
        </p:nvGraphicFramePr>
        <p:xfrm>
          <a:off x="6138291" y="1171072"/>
          <a:ext cx="5257419" cy="265965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Chart 8">
            <a:extLst>
              <a:ext uri="{FF2B5EF4-FFF2-40B4-BE49-F238E27FC236}">
                <a16:creationId xmlns:a16="http://schemas.microsoft.com/office/drawing/2014/main" id="{9D74ED09-5417-7C0C-E1FA-5A8879DA9F65}"/>
              </a:ext>
            </a:extLst>
          </p:cNvPr>
          <p:cNvGraphicFramePr/>
          <p:nvPr>
            <p:extLst>
              <p:ext uri="{D42A27DB-BD31-4B8C-83A1-F6EECF244321}">
                <p14:modId xmlns:p14="http://schemas.microsoft.com/office/powerpoint/2010/main" val="3064258135"/>
              </p:ext>
            </p:extLst>
          </p:nvPr>
        </p:nvGraphicFramePr>
        <p:xfrm>
          <a:off x="6396627" y="3776609"/>
          <a:ext cx="4104357" cy="2629639"/>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14982722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569" name="Google Shape;569;p53"/>
          <p:cNvSpPr/>
          <p:nvPr/>
        </p:nvSpPr>
        <p:spPr>
          <a:xfrm>
            <a:off x="1463002" y="2127562"/>
            <a:ext cx="1825430" cy="793767"/>
          </a:xfrm>
          <a:prstGeom prst="rect">
            <a:avLst/>
          </a:prstGeom>
          <a:noFill/>
          <a:ln>
            <a:noFill/>
          </a:ln>
        </p:spPr>
        <p:txBody>
          <a:bodyPr spcFirstLastPara="1" wrap="square" lIns="91425" tIns="91425" rIns="91425" bIns="91425" anchor="ctr" anchorCtr="0">
            <a:noAutofit/>
          </a:bodyPr>
          <a:lstStyle/>
          <a:p>
            <a:endParaRPr/>
          </a:p>
        </p:txBody>
      </p:sp>
      <p:sp>
        <p:nvSpPr>
          <p:cNvPr id="49" name="Google Shape;554;p52">
            <a:extLst>
              <a:ext uri="{FF2B5EF4-FFF2-40B4-BE49-F238E27FC236}">
                <a16:creationId xmlns:a16="http://schemas.microsoft.com/office/drawing/2014/main" id="{59A45DC8-C252-41E7-A50B-0F54B9CB0DA3}"/>
              </a:ext>
            </a:extLst>
          </p:cNvPr>
          <p:cNvSpPr txBox="1"/>
          <p:nvPr/>
        </p:nvSpPr>
        <p:spPr>
          <a:xfrm>
            <a:off x="138428" y="62734"/>
            <a:ext cx="11977372" cy="976672"/>
          </a:xfrm>
          <a:prstGeom prst="rect">
            <a:avLst/>
          </a:prstGeom>
          <a:noFill/>
          <a:ln>
            <a:noFill/>
          </a:ln>
        </p:spPr>
        <p:txBody>
          <a:bodyPr spcFirstLastPara="1" wrap="square" lIns="0" tIns="0" rIns="0" bIns="0" anchor="t" anchorCtr="0">
            <a:noAutofit/>
          </a:bodyPr>
          <a:lstStyle/>
          <a:p>
            <a:pPr>
              <a:buClr>
                <a:srgbClr val="FFFFFF"/>
              </a:buClr>
              <a:buSzPts val="1500"/>
            </a:pPr>
            <a:r>
              <a:rPr lang="en-GB" sz="2000" b="1" dirty="0">
                <a:solidFill>
                  <a:schemeClr val="bg2"/>
                </a:solidFill>
                <a:latin typeface="Rockwell" panose="02060603020205020403" pitchFamily="18" charset="0"/>
                <a:cs typeface="Calibri Light" panose="020F0302020204030204" pitchFamily="34" charset="0"/>
              </a:rPr>
              <a:t>Wave on wave comparison – Opportunity scores</a:t>
            </a:r>
            <a:endParaRPr lang="en-GB" dirty="0">
              <a:solidFill>
                <a:schemeClr val="bg2"/>
              </a:solidFill>
              <a:latin typeface="Calibri Light" panose="020F0302020204030204" pitchFamily="34" charset="0"/>
              <a:cs typeface="Calibri Light" panose="020F0302020204030204" pitchFamily="34" charset="0"/>
            </a:endParaRPr>
          </a:p>
          <a:p>
            <a:pPr>
              <a:buClr>
                <a:srgbClr val="FFFFFF"/>
              </a:buClr>
              <a:buSzPts val="1500"/>
            </a:pPr>
            <a:endParaRPr lang="en-GB" dirty="0">
              <a:solidFill>
                <a:schemeClr val="bg2"/>
              </a:solidFill>
              <a:latin typeface="Calibri Light" panose="020F0302020204030204" pitchFamily="34" charset="0"/>
              <a:cs typeface="Calibri Light" panose="020F0302020204030204" pitchFamily="34" charset="0"/>
            </a:endParaRPr>
          </a:p>
        </p:txBody>
      </p:sp>
      <p:sp>
        <p:nvSpPr>
          <p:cNvPr id="10" name="Google Shape;281;p26">
            <a:extLst>
              <a:ext uri="{FF2B5EF4-FFF2-40B4-BE49-F238E27FC236}">
                <a16:creationId xmlns:a16="http://schemas.microsoft.com/office/drawing/2014/main" id="{6BA30E1E-56C4-493B-8992-B93B1A6F3097}"/>
              </a:ext>
            </a:extLst>
          </p:cNvPr>
          <p:cNvSpPr txBox="1"/>
          <p:nvPr/>
        </p:nvSpPr>
        <p:spPr>
          <a:xfrm>
            <a:off x="0" y="6537914"/>
            <a:ext cx="10551886" cy="320086"/>
          </a:xfrm>
          <a:prstGeom prst="rect">
            <a:avLst/>
          </a:prstGeom>
          <a:noFill/>
          <a:ln>
            <a:noFill/>
          </a:ln>
        </p:spPr>
        <p:txBody>
          <a:bodyPr spcFirstLastPara="1" wrap="square" lIns="91425" tIns="45700" rIns="91425" bIns="45700" anchor="t" anchorCtr="0">
            <a:noAutofit/>
          </a:bodyPr>
          <a:lstStyle/>
          <a:p>
            <a:r>
              <a:rPr lang="en-GB" sz="800" dirty="0">
                <a:solidFill>
                  <a:schemeClr val="tx1"/>
                </a:solidFill>
                <a:latin typeface="Arial" panose="020B0604020202020204" pitchFamily="34" charset="0"/>
                <a:ea typeface="Corbel"/>
                <a:cs typeface="Arial" panose="020B0604020202020204" pitchFamily="34" charset="0"/>
                <a:sym typeface="Corbel"/>
              </a:rPr>
              <a:t>Base: All Consumers/ SMEs that hold at least one (motor, travel/ employers’ liability, buildings and/or contents, business interruption) insurance policy</a:t>
            </a:r>
          </a:p>
          <a:p>
            <a:r>
              <a:rPr lang="pt-BR" sz="800" dirty="0">
                <a:solidFill>
                  <a:schemeClr val="tx1"/>
                </a:solidFill>
                <a:latin typeface="Arial" panose="020B0604020202020204" pitchFamily="34" charset="0"/>
                <a:ea typeface="Corbel"/>
                <a:cs typeface="Arial" panose="020B0604020202020204" pitchFamily="34" charset="0"/>
                <a:sym typeface="Corbel"/>
              </a:rPr>
              <a:t>Wave 10 &amp; 11 (2022): Consumer n=1,001 SMEs n=1,497.  Wave 11 &amp; 12 (2023): Consumer n=1,000, SMEs n=1,498. </a:t>
            </a:r>
            <a:endParaRPr lang="en-GB" sz="800" dirty="0">
              <a:solidFill>
                <a:schemeClr val="tx1"/>
              </a:solidFill>
              <a:latin typeface="Arial" panose="020B0604020202020204" pitchFamily="34" charset="0"/>
              <a:cs typeface="Arial" panose="020B0604020202020204" pitchFamily="34" charset="0"/>
            </a:endParaRPr>
          </a:p>
        </p:txBody>
      </p:sp>
      <p:graphicFrame>
        <p:nvGraphicFramePr>
          <p:cNvPr id="2" name="Chart 1">
            <a:extLst>
              <a:ext uri="{FF2B5EF4-FFF2-40B4-BE49-F238E27FC236}">
                <a16:creationId xmlns:a16="http://schemas.microsoft.com/office/drawing/2014/main" id="{0A1A72A6-1D12-9634-F28A-E2D035A6738A}"/>
              </a:ext>
            </a:extLst>
          </p:cNvPr>
          <p:cNvGraphicFramePr/>
          <p:nvPr>
            <p:extLst>
              <p:ext uri="{D42A27DB-BD31-4B8C-83A1-F6EECF244321}">
                <p14:modId xmlns:p14="http://schemas.microsoft.com/office/powerpoint/2010/main" val="2837535122"/>
              </p:ext>
            </p:extLst>
          </p:nvPr>
        </p:nvGraphicFramePr>
        <p:xfrm>
          <a:off x="6195441" y="1164976"/>
          <a:ext cx="5257419" cy="265965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Chart 2">
            <a:extLst>
              <a:ext uri="{FF2B5EF4-FFF2-40B4-BE49-F238E27FC236}">
                <a16:creationId xmlns:a16="http://schemas.microsoft.com/office/drawing/2014/main" id="{4814108F-468F-075A-7A19-798FC626A69D}"/>
              </a:ext>
            </a:extLst>
          </p:cNvPr>
          <p:cNvGraphicFramePr/>
          <p:nvPr>
            <p:extLst>
              <p:ext uri="{D42A27DB-BD31-4B8C-83A1-F6EECF244321}">
                <p14:modId xmlns:p14="http://schemas.microsoft.com/office/powerpoint/2010/main" val="1012342105"/>
              </p:ext>
            </p:extLst>
          </p:nvPr>
        </p:nvGraphicFramePr>
        <p:xfrm>
          <a:off x="6453777" y="3770513"/>
          <a:ext cx="4104357" cy="262963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 name="Chart 3">
            <a:extLst>
              <a:ext uri="{FF2B5EF4-FFF2-40B4-BE49-F238E27FC236}">
                <a16:creationId xmlns:a16="http://schemas.microsoft.com/office/drawing/2014/main" id="{5A35CDFD-CB47-124B-2C93-CC20520F476C}"/>
              </a:ext>
            </a:extLst>
          </p:cNvPr>
          <p:cNvGraphicFramePr/>
          <p:nvPr>
            <p:extLst>
              <p:ext uri="{D42A27DB-BD31-4B8C-83A1-F6EECF244321}">
                <p14:modId xmlns:p14="http://schemas.microsoft.com/office/powerpoint/2010/main" val="3326953571"/>
              </p:ext>
            </p:extLst>
          </p:nvPr>
        </p:nvGraphicFramePr>
        <p:xfrm>
          <a:off x="782193" y="1171072"/>
          <a:ext cx="4537378" cy="265965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 name="Chart 4">
            <a:extLst>
              <a:ext uri="{FF2B5EF4-FFF2-40B4-BE49-F238E27FC236}">
                <a16:creationId xmlns:a16="http://schemas.microsoft.com/office/drawing/2014/main" id="{90C7CB5D-C673-8AE1-109F-03ADAAD996FE}"/>
              </a:ext>
            </a:extLst>
          </p:cNvPr>
          <p:cNvGraphicFramePr/>
          <p:nvPr>
            <p:extLst>
              <p:ext uri="{D42A27DB-BD31-4B8C-83A1-F6EECF244321}">
                <p14:modId xmlns:p14="http://schemas.microsoft.com/office/powerpoint/2010/main" val="1918382455"/>
              </p:ext>
            </p:extLst>
          </p:nvPr>
        </p:nvGraphicFramePr>
        <p:xfrm>
          <a:off x="1040529" y="3776609"/>
          <a:ext cx="4187952" cy="2629639"/>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42884890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3" name="Rectangle 2">
            <a:extLst>
              <a:ext uri="{FF2B5EF4-FFF2-40B4-BE49-F238E27FC236}">
                <a16:creationId xmlns:a16="http://schemas.microsoft.com/office/drawing/2014/main" id="{9E3815CF-130B-7C27-0E97-2EC711360745}"/>
              </a:ext>
            </a:extLst>
          </p:cNvPr>
          <p:cNvSpPr/>
          <p:nvPr/>
        </p:nvSpPr>
        <p:spPr>
          <a:xfrm>
            <a:off x="10086975" y="6429375"/>
            <a:ext cx="1628775" cy="409575"/>
          </a:xfrm>
          <a:prstGeom prst="rect">
            <a:avLst/>
          </a:prstGeom>
          <a:solidFill>
            <a:schemeClr val="tx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Google Shape;281;p26">
            <a:extLst>
              <a:ext uri="{FF2B5EF4-FFF2-40B4-BE49-F238E27FC236}">
                <a16:creationId xmlns:a16="http://schemas.microsoft.com/office/drawing/2014/main" id="{6BA30E1E-56C4-493B-8992-B93B1A6F3097}"/>
              </a:ext>
            </a:extLst>
          </p:cNvPr>
          <p:cNvSpPr txBox="1"/>
          <p:nvPr/>
        </p:nvSpPr>
        <p:spPr>
          <a:xfrm>
            <a:off x="-1" y="6537914"/>
            <a:ext cx="10224655" cy="325730"/>
          </a:xfrm>
          <a:prstGeom prst="rect">
            <a:avLst/>
          </a:prstGeom>
          <a:noFill/>
          <a:ln>
            <a:noFill/>
          </a:ln>
        </p:spPr>
        <p:txBody>
          <a:bodyPr spcFirstLastPara="1" wrap="square" lIns="91425" tIns="45700" rIns="91425" bIns="45700" anchor="t" anchorCtr="0">
            <a:noAutofit/>
          </a:bodyPr>
          <a:lstStyle/>
          <a:p>
            <a:r>
              <a:rPr lang="en-GB" sz="800">
                <a:solidFill>
                  <a:schemeClr val="tx1"/>
                </a:solidFill>
                <a:latin typeface="Arial" panose="020B0604020202020204" pitchFamily="34" charset="0"/>
                <a:ea typeface="Corbel"/>
                <a:cs typeface="Arial" panose="020B0604020202020204" pitchFamily="34" charset="0"/>
                <a:sym typeface="Corbel"/>
              </a:rPr>
              <a:t>Base: All Consumers that hold at least one (motor, travel, buildings and/or contents) insurance policy/ </a:t>
            </a:r>
            <a:r>
              <a:rPr lang="en-GB" sz="800">
                <a:latin typeface="Arial" panose="020B0604020202020204" pitchFamily="34" charset="0"/>
                <a:ea typeface="Corbel"/>
                <a:cs typeface="Arial" panose="020B0604020202020204" pitchFamily="34" charset="0"/>
                <a:sym typeface="Corbel"/>
              </a:rPr>
              <a:t>who have claimed on at least one insurance policy in the last 12 months</a:t>
            </a:r>
            <a:r>
              <a:rPr lang="en-GB" sz="800">
                <a:solidFill>
                  <a:schemeClr val="tx1"/>
                </a:solidFill>
                <a:latin typeface="Arial" panose="020B0604020202020204" pitchFamily="34" charset="0"/>
                <a:ea typeface="Corbel"/>
                <a:cs typeface="Arial" panose="020B0604020202020204" pitchFamily="34" charset="0"/>
                <a:sym typeface="Corbel"/>
              </a:rPr>
              <a:t>: Wave 13&amp;14 (2024): Consumer n=1,000 / 171</a:t>
            </a:r>
            <a:endParaRPr lang="en-GB" sz="800">
              <a:solidFill>
                <a:schemeClr val="tx1"/>
              </a:solidFill>
              <a:latin typeface="Arial" panose="020B0604020202020204" pitchFamily="34" charset="0"/>
              <a:cs typeface="Arial" panose="020B0604020202020204" pitchFamily="34" charset="0"/>
            </a:endParaRPr>
          </a:p>
        </p:txBody>
      </p:sp>
      <p:graphicFrame>
        <p:nvGraphicFramePr>
          <p:cNvPr id="2" name="Chart 1">
            <a:extLst>
              <a:ext uri="{FF2B5EF4-FFF2-40B4-BE49-F238E27FC236}">
                <a16:creationId xmlns:a16="http://schemas.microsoft.com/office/drawing/2014/main" id="{82403074-E8A7-E4C1-8752-F8884A5BEB05}"/>
              </a:ext>
            </a:extLst>
          </p:cNvPr>
          <p:cNvGraphicFramePr>
            <a:graphicFrameLocks/>
          </p:cNvGraphicFramePr>
          <p:nvPr>
            <p:extLst>
              <p:ext uri="{D42A27DB-BD31-4B8C-83A1-F6EECF244321}">
                <p14:modId xmlns:p14="http://schemas.microsoft.com/office/powerpoint/2010/main" val="1433895739"/>
              </p:ext>
            </p:extLst>
          </p:nvPr>
        </p:nvGraphicFramePr>
        <p:xfrm>
          <a:off x="-1" y="1698720"/>
          <a:ext cx="12088368" cy="4839194"/>
        </p:xfrm>
        <a:graphic>
          <a:graphicData uri="http://schemas.openxmlformats.org/drawingml/2006/chart">
            <c:chart xmlns:c="http://schemas.openxmlformats.org/drawingml/2006/chart" xmlns:r="http://schemas.openxmlformats.org/officeDocument/2006/relationships" r:id="rId3"/>
          </a:graphicData>
        </a:graphic>
      </p:graphicFrame>
      <p:sp>
        <p:nvSpPr>
          <p:cNvPr id="49" name="Google Shape;554;p52">
            <a:extLst>
              <a:ext uri="{FF2B5EF4-FFF2-40B4-BE49-F238E27FC236}">
                <a16:creationId xmlns:a16="http://schemas.microsoft.com/office/drawing/2014/main" id="{59A45DC8-C252-41E7-A50B-0F54B9CB0DA3}"/>
              </a:ext>
            </a:extLst>
          </p:cNvPr>
          <p:cNvSpPr txBox="1"/>
          <p:nvPr/>
        </p:nvSpPr>
        <p:spPr>
          <a:xfrm>
            <a:off x="268879" y="85777"/>
            <a:ext cx="11819488" cy="1981148"/>
          </a:xfrm>
          <a:prstGeom prst="rect">
            <a:avLst/>
          </a:prstGeom>
          <a:noFill/>
          <a:ln>
            <a:noFill/>
          </a:ln>
        </p:spPr>
        <p:txBody>
          <a:bodyPr spcFirstLastPara="1" wrap="square" lIns="0" tIns="0" rIns="0" bIns="0" anchor="t" anchorCtr="0">
            <a:noAutofit/>
          </a:bodyPr>
          <a:lstStyle/>
          <a:p>
            <a:pPr>
              <a:buClr>
                <a:srgbClr val="FFFFFF"/>
              </a:buClr>
              <a:buSzPts val="1500"/>
            </a:pPr>
            <a:r>
              <a:rPr lang="en-GB" sz="2000" b="1" dirty="0">
                <a:solidFill>
                  <a:schemeClr val="bg2"/>
                </a:solidFill>
                <a:latin typeface="Rockwell" panose="02060603020205020403" pitchFamily="18" charset="0"/>
                <a:cs typeface="Calibri Light" panose="020F0302020204030204" pitchFamily="34" charset="0"/>
              </a:rPr>
              <a:t>Consumer Wave on wave comparison – Opportunity scores: </a:t>
            </a:r>
          </a:p>
          <a:p>
            <a:pPr marL="285750" indent="-285750">
              <a:buClr>
                <a:schemeClr val="bg2"/>
              </a:buClr>
              <a:buSzPts val="1500"/>
              <a:buFont typeface="Arial" panose="020B0604020202020204" pitchFamily="34" charset="0"/>
              <a:buChar char="•"/>
            </a:pPr>
            <a:r>
              <a:rPr lang="en-GB" dirty="0">
                <a:solidFill>
                  <a:schemeClr val="bg2"/>
                </a:solidFill>
                <a:latin typeface="+mj-lt"/>
                <a:cs typeface="Calibri Light" panose="020F0302020204030204" pitchFamily="34" charset="0"/>
              </a:rPr>
              <a:t>The opportunity to improve trust in the insurance sector with consumers by increasing the performance of the Loyalty measures, is at its highest since the Trust Index began</a:t>
            </a:r>
          </a:p>
          <a:p>
            <a:pPr>
              <a:buClr>
                <a:schemeClr val="bg2"/>
              </a:buClr>
              <a:buSzPts val="1500"/>
            </a:pPr>
            <a:endParaRPr lang="en-GB" dirty="0">
              <a:solidFill>
                <a:schemeClr val="bg2"/>
              </a:solidFill>
              <a:latin typeface="+mj-lt"/>
              <a:cs typeface="Calibri Light" panose="020F0302020204030204" pitchFamily="34" charset="0"/>
            </a:endParaRPr>
          </a:p>
          <a:p>
            <a:pPr marL="285750" indent="-285750">
              <a:buClr>
                <a:schemeClr val="bg2"/>
              </a:buClr>
              <a:buSzPts val="1500"/>
              <a:buFont typeface="Arial" panose="020B0604020202020204" pitchFamily="34" charset="0"/>
              <a:buChar char="•"/>
            </a:pPr>
            <a:r>
              <a:rPr lang="en-GB" dirty="0">
                <a:solidFill>
                  <a:schemeClr val="bg2"/>
                </a:solidFill>
                <a:latin typeface="+mj-lt"/>
                <a:cs typeface="Calibri Light" panose="020F0302020204030204" pitchFamily="34" charset="0"/>
              </a:rPr>
              <a:t>The Confidence theme is the next highest opportunity score and is at its joint highest ever level, although it is closely grouped with six other themes</a:t>
            </a:r>
          </a:p>
          <a:p>
            <a:pPr>
              <a:buClr>
                <a:schemeClr val="bg2"/>
              </a:buClr>
              <a:buSzPts val="1500"/>
            </a:pPr>
            <a:endParaRPr lang="en-GB" dirty="0">
              <a:solidFill>
                <a:schemeClr val="bg2"/>
              </a:solidFill>
              <a:latin typeface="+mj-lt"/>
              <a:cs typeface="Calibri Light" panose="020F0302020204030204" pitchFamily="34" charset="0"/>
            </a:endParaRPr>
          </a:p>
          <a:p>
            <a:pPr marL="285750" indent="-285750">
              <a:buClr>
                <a:schemeClr val="bg2"/>
              </a:buClr>
              <a:buSzPts val="1500"/>
              <a:buFont typeface="Arial" panose="020B0604020202020204" pitchFamily="34" charset="0"/>
              <a:buChar char="•"/>
            </a:pPr>
            <a:r>
              <a:rPr lang="en-GB" dirty="0">
                <a:solidFill>
                  <a:schemeClr val="bg2"/>
                </a:solidFill>
                <a:latin typeface="+mj-lt"/>
                <a:cs typeface="Calibri Light" panose="020F0302020204030204" pitchFamily="34" charset="0"/>
              </a:rPr>
              <a:t>The Confidence, Respect, Speed, Ease, Protection, Price and Control opportunity scores are separated by less than 2 points (on a scale of -30 to +30)</a:t>
            </a:r>
          </a:p>
          <a:p>
            <a:pPr>
              <a:buClr>
                <a:schemeClr val="bg2"/>
              </a:buClr>
              <a:buSzPts val="1500"/>
            </a:pPr>
            <a:endParaRPr lang="en-GB" dirty="0">
              <a:solidFill>
                <a:schemeClr val="bg2"/>
              </a:solidFill>
              <a:latin typeface="+mj-lt"/>
              <a:cs typeface="Calibri Light" panose="020F0302020204030204" pitchFamily="34" charset="0"/>
            </a:endParaRPr>
          </a:p>
          <a:p>
            <a:pPr>
              <a:buClr>
                <a:schemeClr val="bg2"/>
              </a:buClr>
              <a:buSzPts val="1500"/>
            </a:pPr>
            <a:r>
              <a:rPr lang="en-GB" dirty="0">
                <a:solidFill>
                  <a:schemeClr val="bg2"/>
                </a:solidFill>
                <a:latin typeface="+mj-lt"/>
                <a:cs typeface="Calibri Light" panose="020F0302020204030204" pitchFamily="34" charset="0"/>
              </a:rPr>
              <a:t> </a:t>
            </a:r>
          </a:p>
        </p:txBody>
      </p:sp>
    </p:spTree>
    <p:extLst>
      <p:ext uri="{BB962C8B-B14F-4D97-AF65-F5344CB8AC3E}">
        <p14:creationId xmlns:p14="http://schemas.microsoft.com/office/powerpoint/2010/main" val="233189394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49" name="Google Shape;554;p52">
            <a:extLst>
              <a:ext uri="{FF2B5EF4-FFF2-40B4-BE49-F238E27FC236}">
                <a16:creationId xmlns:a16="http://schemas.microsoft.com/office/drawing/2014/main" id="{59A45DC8-C252-41E7-A50B-0F54B9CB0DA3}"/>
              </a:ext>
            </a:extLst>
          </p:cNvPr>
          <p:cNvSpPr txBox="1"/>
          <p:nvPr/>
        </p:nvSpPr>
        <p:spPr>
          <a:xfrm>
            <a:off x="290828" y="178427"/>
            <a:ext cx="11614479" cy="556865"/>
          </a:xfrm>
          <a:prstGeom prst="rect">
            <a:avLst/>
          </a:prstGeom>
          <a:noFill/>
          <a:ln>
            <a:noFill/>
          </a:ln>
        </p:spPr>
        <p:txBody>
          <a:bodyPr spcFirstLastPara="1" wrap="square" lIns="0" tIns="0" rIns="0" bIns="0" anchor="t" anchorCtr="0">
            <a:noAutofit/>
          </a:bodyPr>
          <a:lstStyle/>
          <a:p>
            <a:pPr>
              <a:buClr>
                <a:srgbClr val="FFFFFF"/>
              </a:buClr>
              <a:buSzPts val="1500"/>
            </a:pPr>
            <a:r>
              <a:rPr lang="en-GB" sz="2000" b="1">
                <a:solidFill>
                  <a:schemeClr val="bg2"/>
                </a:solidFill>
                <a:latin typeface="Rockwell" panose="02060603020205020403" pitchFamily="18" charset="0"/>
                <a:cs typeface="Calibri Light" panose="020F0302020204030204" pitchFamily="34" charset="0"/>
              </a:rPr>
              <a:t>Wave on wave comparison – Opportunity scores</a:t>
            </a:r>
            <a:endParaRPr lang="en-GB" sz="2000" b="1">
              <a:solidFill>
                <a:schemeClr val="bg2"/>
              </a:solidFill>
              <a:latin typeface="Calibri Light" panose="020F0302020204030204" pitchFamily="34" charset="0"/>
              <a:cs typeface="Calibri Light" panose="020F0302020204030204" pitchFamily="34" charset="0"/>
            </a:endParaRPr>
          </a:p>
        </p:txBody>
      </p:sp>
      <p:sp>
        <p:nvSpPr>
          <p:cNvPr id="10" name="Google Shape;281;p26">
            <a:extLst>
              <a:ext uri="{FF2B5EF4-FFF2-40B4-BE49-F238E27FC236}">
                <a16:creationId xmlns:a16="http://schemas.microsoft.com/office/drawing/2014/main" id="{6BA30E1E-56C4-493B-8992-B93B1A6F3097}"/>
              </a:ext>
            </a:extLst>
          </p:cNvPr>
          <p:cNvSpPr txBox="1"/>
          <p:nvPr/>
        </p:nvSpPr>
        <p:spPr>
          <a:xfrm>
            <a:off x="381318" y="6537914"/>
            <a:ext cx="9028645" cy="320086"/>
          </a:xfrm>
          <a:prstGeom prst="rect">
            <a:avLst/>
          </a:prstGeom>
          <a:noFill/>
          <a:ln>
            <a:noFill/>
          </a:ln>
        </p:spPr>
        <p:txBody>
          <a:bodyPr spcFirstLastPara="1" wrap="square" lIns="91425" tIns="45700" rIns="91425" bIns="45700" anchor="t" anchorCtr="0">
            <a:noAutofit/>
          </a:bodyPr>
          <a:lstStyle/>
          <a:p>
            <a:r>
              <a:rPr lang="en-GB" sz="800">
                <a:solidFill>
                  <a:schemeClr val="tx1"/>
                </a:solidFill>
                <a:latin typeface="Arial" panose="020B0604020202020204" pitchFamily="34" charset="0"/>
                <a:ea typeface="Corbel"/>
                <a:cs typeface="Arial" panose="020B0604020202020204" pitchFamily="34" charset="0"/>
                <a:sym typeface="Corbel"/>
              </a:rPr>
              <a:t>Base: All Consumers/ SMEs that hold at least one (motor, travel/ employers’ liability, buildings and/or contents, business interruption) insurance policy/ </a:t>
            </a:r>
            <a:r>
              <a:rPr lang="en-GB" sz="800">
                <a:latin typeface="Arial" panose="020B0604020202020204" pitchFamily="34" charset="0"/>
                <a:ea typeface="Corbel"/>
                <a:cs typeface="Arial" panose="020B0604020202020204" pitchFamily="34" charset="0"/>
                <a:sym typeface="Corbel"/>
              </a:rPr>
              <a:t>who have claimed on at least one insurance policy in the last 12 months</a:t>
            </a:r>
            <a:r>
              <a:rPr lang="en-GB" sz="800">
                <a:solidFill>
                  <a:schemeClr val="tx1"/>
                </a:solidFill>
                <a:latin typeface="Arial" panose="020B0604020202020204" pitchFamily="34" charset="0"/>
                <a:ea typeface="Corbel"/>
                <a:cs typeface="Arial" panose="020B0604020202020204" pitchFamily="34" charset="0"/>
                <a:sym typeface="Corbel"/>
              </a:rPr>
              <a:t>: Wave 7&amp;8 (2021): Consumer n=999 SMEs n=1,499. </a:t>
            </a:r>
            <a:r>
              <a:rPr lang="pt-BR" sz="800">
                <a:solidFill>
                  <a:schemeClr val="tx1"/>
                </a:solidFill>
                <a:latin typeface="Arial" panose="020B0604020202020204" pitchFamily="34" charset="0"/>
                <a:ea typeface="Corbel"/>
                <a:cs typeface="Arial" panose="020B0604020202020204" pitchFamily="34" charset="0"/>
                <a:sym typeface="Corbel"/>
              </a:rPr>
              <a:t>Wave 8&amp;9 (2021): Consumer n=999 SMEs n=1,498.  Wave 9&amp;10 (2022): Consumer n=1,001 SMEs n=1,498, </a:t>
            </a:r>
            <a:endParaRPr lang="en-GB" sz="800">
              <a:solidFill>
                <a:schemeClr val="tx1"/>
              </a:solidFill>
              <a:latin typeface="Arial" panose="020B0604020202020204" pitchFamily="34" charset="0"/>
              <a:cs typeface="Arial" panose="020B0604020202020204" pitchFamily="34" charset="0"/>
            </a:endParaRPr>
          </a:p>
        </p:txBody>
      </p:sp>
      <p:graphicFrame>
        <p:nvGraphicFramePr>
          <p:cNvPr id="17" name="Chart 16">
            <a:extLst>
              <a:ext uri="{FF2B5EF4-FFF2-40B4-BE49-F238E27FC236}">
                <a16:creationId xmlns:a16="http://schemas.microsoft.com/office/drawing/2014/main" id="{59D70937-398D-4F46-845A-53CEBF885931}"/>
              </a:ext>
            </a:extLst>
          </p:cNvPr>
          <p:cNvGraphicFramePr/>
          <p:nvPr>
            <p:extLst>
              <p:ext uri="{D42A27DB-BD31-4B8C-83A1-F6EECF244321}">
                <p14:modId xmlns:p14="http://schemas.microsoft.com/office/powerpoint/2010/main" val="1969454385"/>
              </p:ext>
            </p:extLst>
          </p:nvPr>
        </p:nvGraphicFramePr>
        <p:xfrm>
          <a:off x="3377057" y="973866"/>
          <a:ext cx="4522760" cy="265965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hart 17">
            <a:extLst>
              <a:ext uri="{FF2B5EF4-FFF2-40B4-BE49-F238E27FC236}">
                <a16:creationId xmlns:a16="http://schemas.microsoft.com/office/drawing/2014/main" id="{9C5E106F-0DF8-48A4-AA48-C5B344544568}"/>
              </a:ext>
            </a:extLst>
          </p:cNvPr>
          <p:cNvGraphicFramePr/>
          <p:nvPr>
            <p:extLst>
              <p:ext uri="{D42A27DB-BD31-4B8C-83A1-F6EECF244321}">
                <p14:modId xmlns:p14="http://schemas.microsoft.com/office/powerpoint/2010/main" val="1566600522"/>
              </p:ext>
            </p:extLst>
          </p:nvPr>
        </p:nvGraphicFramePr>
        <p:xfrm>
          <a:off x="3600554" y="3720319"/>
          <a:ext cx="4522760" cy="262963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 name="Chart 1">
            <a:extLst>
              <a:ext uri="{FF2B5EF4-FFF2-40B4-BE49-F238E27FC236}">
                <a16:creationId xmlns:a16="http://schemas.microsoft.com/office/drawing/2014/main" id="{943DDB32-1DE4-1263-1EAD-E97970EB539E}"/>
              </a:ext>
            </a:extLst>
          </p:cNvPr>
          <p:cNvGraphicFramePr/>
          <p:nvPr>
            <p:extLst>
              <p:ext uri="{D42A27DB-BD31-4B8C-83A1-F6EECF244321}">
                <p14:modId xmlns:p14="http://schemas.microsoft.com/office/powerpoint/2010/main" val="279553338"/>
              </p:ext>
            </p:extLst>
          </p:nvPr>
        </p:nvGraphicFramePr>
        <p:xfrm>
          <a:off x="-329184" y="976947"/>
          <a:ext cx="4224528" cy="265965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Chart 2">
            <a:extLst>
              <a:ext uri="{FF2B5EF4-FFF2-40B4-BE49-F238E27FC236}">
                <a16:creationId xmlns:a16="http://schemas.microsoft.com/office/drawing/2014/main" id="{9249225D-56F6-0D7F-A366-141D2C436469}"/>
              </a:ext>
            </a:extLst>
          </p:cNvPr>
          <p:cNvGraphicFramePr/>
          <p:nvPr>
            <p:extLst>
              <p:ext uri="{D42A27DB-BD31-4B8C-83A1-F6EECF244321}">
                <p14:modId xmlns:p14="http://schemas.microsoft.com/office/powerpoint/2010/main" val="1675091489"/>
              </p:ext>
            </p:extLst>
          </p:nvPr>
        </p:nvGraphicFramePr>
        <p:xfrm>
          <a:off x="192545" y="3745379"/>
          <a:ext cx="4224528" cy="2629639"/>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4" name="Chart 3">
            <a:extLst>
              <a:ext uri="{FF2B5EF4-FFF2-40B4-BE49-F238E27FC236}">
                <a16:creationId xmlns:a16="http://schemas.microsoft.com/office/drawing/2014/main" id="{FBFC2F57-BE07-DADD-DC5F-E3E94F09A2E2}"/>
              </a:ext>
            </a:extLst>
          </p:cNvPr>
          <p:cNvGraphicFramePr/>
          <p:nvPr>
            <p:extLst>
              <p:ext uri="{D42A27DB-BD31-4B8C-83A1-F6EECF244321}">
                <p14:modId xmlns:p14="http://schemas.microsoft.com/office/powerpoint/2010/main" val="4111028322"/>
              </p:ext>
            </p:extLst>
          </p:nvPr>
        </p:nvGraphicFramePr>
        <p:xfrm>
          <a:off x="7909681" y="973866"/>
          <a:ext cx="4121609" cy="2659656"/>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5" name="Chart 4">
            <a:extLst>
              <a:ext uri="{FF2B5EF4-FFF2-40B4-BE49-F238E27FC236}">
                <a16:creationId xmlns:a16="http://schemas.microsoft.com/office/drawing/2014/main" id="{360A21A9-30F1-B1AD-814A-2AB7CC80A66F}"/>
              </a:ext>
            </a:extLst>
          </p:cNvPr>
          <p:cNvGraphicFramePr/>
          <p:nvPr>
            <p:extLst>
              <p:ext uri="{D42A27DB-BD31-4B8C-83A1-F6EECF244321}">
                <p14:modId xmlns:p14="http://schemas.microsoft.com/office/powerpoint/2010/main" val="2808612622"/>
              </p:ext>
            </p:extLst>
          </p:nvPr>
        </p:nvGraphicFramePr>
        <p:xfrm>
          <a:off x="8303078" y="3720318"/>
          <a:ext cx="3696377" cy="2629639"/>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322013797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569" name="Google Shape;569;p53"/>
          <p:cNvSpPr/>
          <p:nvPr/>
        </p:nvSpPr>
        <p:spPr>
          <a:xfrm>
            <a:off x="1463002" y="2127562"/>
            <a:ext cx="1825430" cy="793767"/>
          </a:xfrm>
          <a:prstGeom prst="rect">
            <a:avLst/>
          </a:prstGeom>
          <a:noFill/>
          <a:ln>
            <a:noFill/>
          </a:ln>
        </p:spPr>
        <p:txBody>
          <a:bodyPr spcFirstLastPara="1" wrap="square" lIns="91425" tIns="91425" rIns="91425" bIns="91425" anchor="ctr" anchorCtr="0">
            <a:noAutofit/>
          </a:bodyPr>
          <a:lstStyle/>
          <a:p>
            <a:endParaRPr/>
          </a:p>
        </p:txBody>
      </p:sp>
      <p:sp>
        <p:nvSpPr>
          <p:cNvPr id="49" name="Google Shape;554;p52">
            <a:extLst>
              <a:ext uri="{FF2B5EF4-FFF2-40B4-BE49-F238E27FC236}">
                <a16:creationId xmlns:a16="http://schemas.microsoft.com/office/drawing/2014/main" id="{59A45DC8-C252-41E7-A50B-0F54B9CB0DA3}"/>
              </a:ext>
            </a:extLst>
          </p:cNvPr>
          <p:cNvSpPr txBox="1"/>
          <p:nvPr/>
        </p:nvSpPr>
        <p:spPr>
          <a:xfrm>
            <a:off x="462844" y="0"/>
            <a:ext cx="11284009" cy="976672"/>
          </a:xfrm>
          <a:prstGeom prst="rect">
            <a:avLst/>
          </a:prstGeom>
          <a:noFill/>
          <a:ln>
            <a:noFill/>
          </a:ln>
        </p:spPr>
        <p:txBody>
          <a:bodyPr spcFirstLastPara="1" wrap="square" lIns="0" tIns="0" rIns="0" bIns="0" anchor="t" anchorCtr="0">
            <a:noAutofit/>
          </a:bodyPr>
          <a:lstStyle/>
          <a:p>
            <a:pPr>
              <a:buClr>
                <a:srgbClr val="FFFFFF"/>
              </a:buClr>
              <a:buSzPts val="2400"/>
            </a:pPr>
            <a:endParaRPr sz="1600">
              <a:solidFill>
                <a:schemeClr val="bg2"/>
              </a:solidFill>
              <a:latin typeface="Calibri Light" panose="020F0302020204030204" pitchFamily="34" charset="0"/>
              <a:cs typeface="Calibri Light" panose="020F0302020204030204" pitchFamily="34" charset="0"/>
            </a:endParaRPr>
          </a:p>
          <a:p>
            <a:pPr>
              <a:buClr>
                <a:srgbClr val="FFFFFF"/>
              </a:buClr>
              <a:buSzPts val="1500"/>
            </a:pPr>
            <a:r>
              <a:rPr lang="en-GB" sz="2000" b="1">
                <a:solidFill>
                  <a:schemeClr val="bg2"/>
                </a:solidFill>
                <a:latin typeface="Rockwell" panose="02060603020205020403" pitchFamily="18" charset="0"/>
                <a:cs typeface="Calibri Light" panose="020F0302020204030204" pitchFamily="34" charset="0"/>
              </a:rPr>
              <a:t>Wave on wave comparison – Opportunity scores</a:t>
            </a:r>
            <a:endParaRPr lang="en-GB" sz="1600">
              <a:solidFill>
                <a:schemeClr val="bg2"/>
              </a:solidFill>
              <a:latin typeface="+mj-lt"/>
              <a:cs typeface="Calibri Light" panose="020F0302020204030204" pitchFamily="34" charset="0"/>
            </a:endParaRPr>
          </a:p>
          <a:p>
            <a:pPr>
              <a:buClr>
                <a:srgbClr val="FFFFFF"/>
              </a:buClr>
              <a:buSzPts val="1500"/>
            </a:pPr>
            <a:endParaRPr lang="en-GB">
              <a:solidFill>
                <a:schemeClr val="bg2"/>
              </a:solidFill>
              <a:latin typeface="Calibri Light" panose="020F0302020204030204" pitchFamily="34" charset="0"/>
              <a:cs typeface="Calibri Light" panose="020F0302020204030204" pitchFamily="34" charset="0"/>
            </a:endParaRPr>
          </a:p>
          <a:p>
            <a:pPr>
              <a:buClr>
                <a:srgbClr val="FFFFFF"/>
              </a:buClr>
              <a:buSzPts val="1500"/>
            </a:pPr>
            <a:endParaRPr lang="en-GB">
              <a:solidFill>
                <a:schemeClr val="bg2"/>
              </a:solidFill>
              <a:latin typeface="Calibri Light" panose="020F0302020204030204" pitchFamily="34" charset="0"/>
              <a:cs typeface="Calibri Light" panose="020F0302020204030204" pitchFamily="34" charset="0"/>
            </a:endParaRPr>
          </a:p>
        </p:txBody>
      </p:sp>
      <p:sp>
        <p:nvSpPr>
          <p:cNvPr id="10" name="Google Shape;281;p26">
            <a:extLst>
              <a:ext uri="{FF2B5EF4-FFF2-40B4-BE49-F238E27FC236}">
                <a16:creationId xmlns:a16="http://schemas.microsoft.com/office/drawing/2014/main" id="{6BA30E1E-56C4-493B-8992-B93B1A6F3097}"/>
              </a:ext>
            </a:extLst>
          </p:cNvPr>
          <p:cNvSpPr txBox="1"/>
          <p:nvPr/>
        </p:nvSpPr>
        <p:spPr>
          <a:xfrm>
            <a:off x="0" y="6537914"/>
            <a:ext cx="10551886" cy="320086"/>
          </a:xfrm>
          <a:prstGeom prst="rect">
            <a:avLst/>
          </a:prstGeom>
          <a:noFill/>
          <a:ln>
            <a:noFill/>
          </a:ln>
        </p:spPr>
        <p:txBody>
          <a:bodyPr spcFirstLastPara="1" wrap="square" lIns="91425" tIns="45700" rIns="91425" bIns="45700" anchor="t" anchorCtr="0">
            <a:noAutofit/>
          </a:bodyPr>
          <a:lstStyle/>
          <a:p>
            <a:r>
              <a:rPr lang="en-GB" sz="800">
                <a:solidFill>
                  <a:schemeClr val="tx1"/>
                </a:solidFill>
                <a:latin typeface="Arial" panose="020B0604020202020204" pitchFamily="34" charset="0"/>
                <a:ea typeface="Corbel"/>
                <a:cs typeface="Arial" panose="020B0604020202020204" pitchFamily="34" charset="0"/>
                <a:sym typeface="Corbel"/>
              </a:rPr>
              <a:t>Base: All Consumers/ SMEs that hold at least one (motor, travel/ employers’ liability, buildings and/or contents, business interruption) insurance policy/ </a:t>
            </a:r>
            <a:r>
              <a:rPr lang="en-GB" sz="800">
                <a:latin typeface="Arial" panose="020B0604020202020204" pitchFamily="34" charset="0"/>
                <a:ea typeface="Corbel"/>
                <a:cs typeface="Arial" panose="020B0604020202020204" pitchFamily="34" charset="0"/>
                <a:sym typeface="Corbel"/>
              </a:rPr>
              <a:t>who have claimed on at least one insurance policy in the last 12 months</a:t>
            </a:r>
            <a:r>
              <a:rPr lang="en-GB" sz="800">
                <a:solidFill>
                  <a:schemeClr val="tx1"/>
                </a:solidFill>
                <a:latin typeface="Arial" panose="020B0604020202020204" pitchFamily="34" charset="0"/>
                <a:ea typeface="Corbel"/>
                <a:cs typeface="Arial" panose="020B0604020202020204" pitchFamily="34" charset="0"/>
                <a:sym typeface="Corbel"/>
              </a:rPr>
              <a:t>: Wave 4&amp;5 (2020): Consumer n=997 SMEs n= 1,246  Wave 5&amp;6 (2020): Consumer n=1,002  SMEs n= 1,500.  Wave 6&amp;7 (2021): Consumer n=1,005  SMEs n= 1,505. </a:t>
            </a:r>
            <a:endParaRPr lang="en-GB" sz="800">
              <a:solidFill>
                <a:schemeClr val="tx1"/>
              </a:solidFill>
              <a:latin typeface="Arial" panose="020B0604020202020204" pitchFamily="34" charset="0"/>
              <a:cs typeface="Arial" panose="020B0604020202020204" pitchFamily="34" charset="0"/>
            </a:endParaRPr>
          </a:p>
        </p:txBody>
      </p:sp>
      <p:graphicFrame>
        <p:nvGraphicFramePr>
          <p:cNvPr id="13" name="Chart 12"/>
          <p:cNvGraphicFramePr/>
          <p:nvPr/>
        </p:nvGraphicFramePr>
        <p:xfrm>
          <a:off x="307623" y="976672"/>
          <a:ext cx="3557795" cy="265965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hart 13"/>
          <p:cNvGraphicFramePr/>
          <p:nvPr/>
        </p:nvGraphicFramePr>
        <p:xfrm>
          <a:off x="394714" y="3834343"/>
          <a:ext cx="2865068" cy="262963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Chart 7">
            <a:extLst>
              <a:ext uri="{FF2B5EF4-FFF2-40B4-BE49-F238E27FC236}">
                <a16:creationId xmlns:a16="http://schemas.microsoft.com/office/drawing/2014/main" id="{50D3FA58-E758-4B98-8A34-AFA9F09BDBC9}"/>
              </a:ext>
            </a:extLst>
          </p:cNvPr>
          <p:cNvGraphicFramePr/>
          <p:nvPr>
            <p:extLst>
              <p:ext uri="{D42A27DB-BD31-4B8C-83A1-F6EECF244321}">
                <p14:modId xmlns:p14="http://schemas.microsoft.com/office/powerpoint/2010/main" val="716941845"/>
              </p:ext>
            </p:extLst>
          </p:nvPr>
        </p:nvGraphicFramePr>
        <p:xfrm>
          <a:off x="4102951" y="962812"/>
          <a:ext cx="3556800" cy="265965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Chart 8">
            <a:extLst>
              <a:ext uri="{FF2B5EF4-FFF2-40B4-BE49-F238E27FC236}">
                <a16:creationId xmlns:a16="http://schemas.microsoft.com/office/drawing/2014/main" id="{E91A0603-916B-4EFD-AD2E-CE0F146FE45A}"/>
              </a:ext>
            </a:extLst>
          </p:cNvPr>
          <p:cNvGraphicFramePr/>
          <p:nvPr>
            <p:extLst>
              <p:ext uri="{D42A27DB-BD31-4B8C-83A1-F6EECF244321}">
                <p14:modId xmlns:p14="http://schemas.microsoft.com/office/powerpoint/2010/main" val="3910396641"/>
              </p:ext>
            </p:extLst>
          </p:nvPr>
        </p:nvGraphicFramePr>
        <p:xfrm>
          <a:off x="4236476" y="3824555"/>
          <a:ext cx="2865068" cy="2629639"/>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1" name="Chart 10">
            <a:extLst>
              <a:ext uri="{FF2B5EF4-FFF2-40B4-BE49-F238E27FC236}">
                <a16:creationId xmlns:a16="http://schemas.microsoft.com/office/drawing/2014/main" id="{6FEA3AF4-53E2-4F3B-A733-CDDE41253C16}"/>
              </a:ext>
            </a:extLst>
          </p:cNvPr>
          <p:cNvGraphicFramePr/>
          <p:nvPr>
            <p:extLst>
              <p:ext uri="{D42A27DB-BD31-4B8C-83A1-F6EECF244321}">
                <p14:modId xmlns:p14="http://schemas.microsoft.com/office/powerpoint/2010/main" val="2224119367"/>
              </p:ext>
            </p:extLst>
          </p:nvPr>
        </p:nvGraphicFramePr>
        <p:xfrm>
          <a:off x="8572490" y="948952"/>
          <a:ext cx="3374623" cy="2659656"/>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2" name="Chart 11">
            <a:extLst>
              <a:ext uri="{FF2B5EF4-FFF2-40B4-BE49-F238E27FC236}">
                <a16:creationId xmlns:a16="http://schemas.microsoft.com/office/drawing/2014/main" id="{122818BB-C018-4F1E-B826-3CC3B2FCCD36}"/>
              </a:ext>
            </a:extLst>
          </p:cNvPr>
          <p:cNvGraphicFramePr/>
          <p:nvPr>
            <p:extLst>
              <p:ext uri="{D42A27DB-BD31-4B8C-83A1-F6EECF244321}">
                <p14:modId xmlns:p14="http://schemas.microsoft.com/office/powerpoint/2010/main" val="2528857209"/>
              </p:ext>
            </p:extLst>
          </p:nvPr>
        </p:nvGraphicFramePr>
        <p:xfrm>
          <a:off x="8630888" y="3796835"/>
          <a:ext cx="2865068" cy="2629639"/>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279272192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569" name="Google Shape;569;p53"/>
          <p:cNvSpPr/>
          <p:nvPr/>
        </p:nvSpPr>
        <p:spPr>
          <a:xfrm>
            <a:off x="1463002" y="2127562"/>
            <a:ext cx="1825430" cy="793767"/>
          </a:xfrm>
          <a:prstGeom prst="rect">
            <a:avLst/>
          </a:prstGeom>
          <a:noFill/>
          <a:ln>
            <a:noFill/>
          </a:ln>
        </p:spPr>
        <p:txBody>
          <a:bodyPr spcFirstLastPara="1" wrap="square" lIns="91425" tIns="91425" rIns="91425" bIns="91425" anchor="ctr" anchorCtr="0">
            <a:noAutofit/>
          </a:bodyPr>
          <a:lstStyle/>
          <a:p>
            <a:endParaRPr/>
          </a:p>
        </p:txBody>
      </p:sp>
      <p:sp>
        <p:nvSpPr>
          <p:cNvPr id="49" name="Google Shape;554;p52">
            <a:extLst>
              <a:ext uri="{FF2B5EF4-FFF2-40B4-BE49-F238E27FC236}">
                <a16:creationId xmlns:a16="http://schemas.microsoft.com/office/drawing/2014/main" id="{59A45DC8-C252-41E7-A50B-0F54B9CB0DA3}"/>
              </a:ext>
            </a:extLst>
          </p:cNvPr>
          <p:cNvSpPr txBox="1"/>
          <p:nvPr/>
        </p:nvSpPr>
        <p:spPr>
          <a:xfrm>
            <a:off x="462844" y="0"/>
            <a:ext cx="11648643" cy="976672"/>
          </a:xfrm>
          <a:prstGeom prst="rect">
            <a:avLst/>
          </a:prstGeom>
          <a:noFill/>
          <a:ln>
            <a:noFill/>
          </a:ln>
        </p:spPr>
        <p:txBody>
          <a:bodyPr spcFirstLastPara="1" wrap="square" lIns="0" tIns="0" rIns="0" bIns="0" anchor="t" anchorCtr="0">
            <a:noAutofit/>
          </a:bodyPr>
          <a:lstStyle/>
          <a:p>
            <a:pPr>
              <a:buClr>
                <a:srgbClr val="FFFFFF"/>
              </a:buClr>
              <a:buSzPts val="2400"/>
            </a:pPr>
            <a:endParaRPr sz="1600">
              <a:solidFill>
                <a:schemeClr val="bg2"/>
              </a:solidFill>
              <a:latin typeface="Calibri Light" panose="020F0302020204030204" pitchFamily="34" charset="0"/>
              <a:cs typeface="Calibri Light" panose="020F0302020204030204" pitchFamily="34" charset="0"/>
            </a:endParaRPr>
          </a:p>
          <a:p>
            <a:pPr>
              <a:buClr>
                <a:srgbClr val="FFFFFF"/>
              </a:buClr>
              <a:buSzPts val="1500"/>
            </a:pPr>
            <a:r>
              <a:rPr lang="en-GB" sz="2000" b="1">
                <a:solidFill>
                  <a:schemeClr val="bg2"/>
                </a:solidFill>
                <a:latin typeface="Rockwell" panose="02060603020205020403" pitchFamily="18" charset="0"/>
                <a:cs typeface="Calibri Light" panose="020F0302020204030204" pitchFamily="34" charset="0"/>
              </a:rPr>
              <a:t>Wave on wave comparison – Opportunity scores</a:t>
            </a:r>
            <a:endParaRPr lang="en-GB" sz="1600">
              <a:solidFill>
                <a:schemeClr val="bg2"/>
              </a:solidFill>
              <a:latin typeface="+mj-lt"/>
              <a:cs typeface="Calibri Light" panose="020F0302020204030204" pitchFamily="34" charset="0"/>
            </a:endParaRPr>
          </a:p>
          <a:p>
            <a:pPr>
              <a:buClr>
                <a:srgbClr val="FFFFFF"/>
              </a:buClr>
              <a:buSzPts val="1500"/>
            </a:pPr>
            <a:endParaRPr lang="en-GB">
              <a:solidFill>
                <a:schemeClr val="bg2"/>
              </a:solidFill>
              <a:latin typeface="Calibri Light" panose="020F0302020204030204" pitchFamily="34" charset="0"/>
              <a:cs typeface="Calibri Light" panose="020F0302020204030204" pitchFamily="34" charset="0"/>
            </a:endParaRPr>
          </a:p>
          <a:p>
            <a:pPr>
              <a:buClr>
                <a:srgbClr val="FFFFFF"/>
              </a:buClr>
              <a:buSzPts val="1500"/>
            </a:pPr>
            <a:endParaRPr lang="en-GB">
              <a:solidFill>
                <a:schemeClr val="bg2"/>
              </a:solidFill>
              <a:latin typeface="Calibri Light" panose="020F0302020204030204" pitchFamily="34" charset="0"/>
              <a:cs typeface="Calibri Light" panose="020F0302020204030204" pitchFamily="34" charset="0"/>
            </a:endParaRPr>
          </a:p>
        </p:txBody>
      </p:sp>
      <p:sp>
        <p:nvSpPr>
          <p:cNvPr id="10" name="Google Shape;281;p26">
            <a:extLst>
              <a:ext uri="{FF2B5EF4-FFF2-40B4-BE49-F238E27FC236}">
                <a16:creationId xmlns:a16="http://schemas.microsoft.com/office/drawing/2014/main" id="{6BA30E1E-56C4-493B-8992-B93B1A6F3097}"/>
              </a:ext>
            </a:extLst>
          </p:cNvPr>
          <p:cNvSpPr txBox="1"/>
          <p:nvPr/>
        </p:nvSpPr>
        <p:spPr>
          <a:xfrm>
            <a:off x="0" y="6537914"/>
            <a:ext cx="10058400" cy="325730"/>
          </a:xfrm>
          <a:prstGeom prst="rect">
            <a:avLst/>
          </a:prstGeom>
          <a:noFill/>
          <a:ln>
            <a:noFill/>
          </a:ln>
        </p:spPr>
        <p:txBody>
          <a:bodyPr spcFirstLastPara="1" wrap="square" lIns="91425" tIns="45700" rIns="91425" bIns="45700" anchor="t" anchorCtr="0">
            <a:noAutofit/>
          </a:bodyPr>
          <a:lstStyle/>
          <a:p>
            <a:r>
              <a:rPr lang="en-GB" sz="800">
                <a:solidFill>
                  <a:schemeClr val="tx1"/>
                </a:solidFill>
                <a:latin typeface="Arial" panose="020B0604020202020204" pitchFamily="34" charset="0"/>
                <a:ea typeface="Corbel"/>
                <a:cs typeface="Arial" panose="020B0604020202020204" pitchFamily="34" charset="0"/>
                <a:sym typeface="Corbel"/>
              </a:rPr>
              <a:t>Base: All Consumers/ SMEs that hold at least one (motor, travel/ employers’ liability, buildings and/or contents) insurance policy/ </a:t>
            </a:r>
            <a:r>
              <a:rPr lang="en-GB" sz="800">
                <a:latin typeface="Arial" panose="020B0604020202020204" pitchFamily="34" charset="0"/>
                <a:ea typeface="Corbel"/>
                <a:cs typeface="Arial" panose="020B0604020202020204" pitchFamily="34" charset="0"/>
                <a:sym typeface="Corbel"/>
              </a:rPr>
              <a:t>who have claimed on at least one insurance policy in the last 12 months</a:t>
            </a:r>
            <a:r>
              <a:rPr lang="en-GB" sz="800">
                <a:solidFill>
                  <a:schemeClr val="tx1"/>
                </a:solidFill>
                <a:latin typeface="Arial" panose="020B0604020202020204" pitchFamily="34" charset="0"/>
                <a:ea typeface="Corbel"/>
                <a:cs typeface="Arial" panose="020B0604020202020204" pitchFamily="34" charset="0"/>
                <a:sym typeface="Corbel"/>
              </a:rPr>
              <a:t>: Wave 1 (2019): Consumer n=1,002, SMEs n=1,016. Wave 1&amp;2 (2019): Consumer n=1,503, SMEs n=1,523. Wave 2&amp;3 (2019/2020): Consumer n=1,000, SMEs n=1,007.  Wave 3&amp;4 (2020): Consumer n=1,000 SMEs n= 1,000</a:t>
            </a:r>
            <a:endParaRPr lang="en-GB" sz="800">
              <a:solidFill>
                <a:schemeClr val="tx1"/>
              </a:solidFill>
              <a:latin typeface="Arial" panose="020B0604020202020204" pitchFamily="34" charset="0"/>
              <a:cs typeface="Arial" panose="020B0604020202020204" pitchFamily="34" charset="0"/>
            </a:endParaRPr>
          </a:p>
        </p:txBody>
      </p:sp>
      <p:graphicFrame>
        <p:nvGraphicFramePr>
          <p:cNvPr id="26" name="Chart 25"/>
          <p:cNvGraphicFramePr/>
          <p:nvPr>
            <p:extLst>
              <p:ext uri="{D42A27DB-BD31-4B8C-83A1-F6EECF244321}">
                <p14:modId xmlns:p14="http://schemas.microsoft.com/office/powerpoint/2010/main" val="1931300818"/>
              </p:ext>
            </p:extLst>
          </p:nvPr>
        </p:nvGraphicFramePr>
        <p:xfrm>
          <a:off x="28175" y="1127606"/>
          <a:ext cx="3260257" cy="265193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8" name="Chart 27"/>
          <p:cNvGraphicFramePr/>
          <p:nvPr>
            <p:extLst>
              <p:ext uri="{D42A27DB-BD31-4B8C-83A1-F6EECF244321}">
                <p14:modId xmlns:p14="http://schemas.microsoft.com/office/powerpoint/2010/main" val="2799144910"/>
              </p:ext>
            </p:extLst>
          </p:nvPr>
        </p:nvGraphicFramePr>
        <p:xfrm>
          <a:off x="2767833" y="3908275"/>
          <a:ext cx="3121355" cy="262963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Chart 10"/>
          <p:cNvGraphicFramePr/>
          <p:nvPr>
            <p:extLst>
              <p:ext uri="{D42A27DB-BD31-4B8C-83A1-F6EECF244321}">
                <p14:modId xmlns:p14="http://schemas.microsoft.com/office/powerpoint/2010/main" val="1772681823"/>
              </p:ext>
            </p:extLst>
          </p:nvPr>
        </p:nvGraphicFramePr>
        <p:xfrm>
          <a:off x="3288432" y="1075848"/>
          <a:ext cx="2577530" cy="265193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2" name="Chart 11"/>
          <p:cNvGraphicFramePr/>
          <p:nvPr>
            <p:extLst>
              <p:ext uri="{D42A27DB-BD31-4B8C-83A1-F6EECF244321}">
                <p14:modId xmlns:p14="http://schemas.microsoft.com/office/powerpoint/2010/main" val="2902456981"/>
              </p:ext>
            </p:extLst>
          </p:nvPr>
        </p:nvGraphicFramePr>
        <p:xfrm>
          <a:off x="98066" y="3908275"/>
          <a:ext cx="3121355" cy="2629639"/>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5" name="Chart 14"/>
          <p:cNvGraphicFramePr/>
          <p:nvPr>
            <p:extLst>
              <p:ext uri="{D42A27DB-BD31-4B8C-83A1-F6EECF244321}">
                <p14:modId xmlns:p14="http://schemas.microsoft.com/office/powerpoint/2010/main" val="1213168144"/>
              </p:ext>
            </p:extLst>
          </p:nvPr>
        </p:nvGraphicFramePr>
        <p:xfrm>
          <a:off x="5718480" y="3908275"/>
          <a:ext cx="3121355" cy="2629639"/>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6" name="Chart 15"/>
          <p:cNvGraphicFramePr/>
          <p:nvPr>
            <p:extLst>
              <p:ext uri="{D42A27DB-BD31-4B8C-83A1-F6EECF244321}">
                <p14:modId xmlns:p14="http://schemas.microsoft.com/office/powerpoint/2010/main" val="795738452"/>
              </p:ext>
            </p:extLst>
          </p:nvPr>
        </p:nvGraphicFramePr>
        <p:xfrm>
          <a:off x="5590011" y="1041342"/>
          <a:ext cx="3442281" cy="2651934"/>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3" name="Chart 12"/>
          <p:cNvGraphicFramePr/>
          <p:nvPr>
            <p:extLst>
              <p:ext uri="{D42A27DB-BD31-4B8C-83A1-F6EECF244321}">
                <p14:modId xmlns:p14="http://schemas.microsoft.com/office/powerpoint/2010/main" val="4204058792"/>
              </p:ext>
            </p:extLst>
          </p:nvPr>
        </p:nvGraphicFramePr>
        <p:xfrm>
          <a:off x="8419381" y="1054821"/>
          <a:ext cx="3692106" cy="2659656"/>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4" name="Chart 13"/>
          <p:cNvGraphicFramePr/>
          <p:nvPr>
            <p:extLst>
              <p:ext uri="{D42A27DB-BD31-4B8C-83A1-F6EECF244321}">
                <p14:modId xmlns:p14="http://schemas.microsoft.com/office/powerpoint/2010/main" val="3175264492"/>
              </p:ext>
            </p:extLst>
          </p:nvPr>
        </p:nvGraphicFramePr>
        <p:xfrm>
          <a:off x="8531524" y="3829015"/>
          <a:ext cx="3053751" cy="2629639"/>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32028506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569" name="Google Shape;569;p53"/>
          <p:cNvSpPr/>
          <p:nvPr/>
        </p:nvSpPr>
        <p:spPr>
          <a:xfrm>
            <a:off x="1463002" y="2127562"/>
            <a:ext cx="1825430" cy="793767"/>
          </a:xfrm>
          <a:prstGeom prst="rect">
            <a:avLst/>
          </a:prstGeom>
          <a:noFill/>
          <a:ln>
            <a:noFill/>
          </a:ln>
        </p:spPr>
        <p:txBody>
          <a:bodyPr spcFirstLastPara="1" wrap="square" lIns="91425" tIns="91425" rIns="91425" bIns="91425" anchor="ctr" anchorCtr="0">
            <a:noAutofit/>
          </a:bodyPr>
          <a:lstStyle/>
          <a:p>
            <a:endParaRPr/>
          </a:p>
        </p:txBody>
      </p:sp>
      <p:sp>
        <p:nvSpPr>
          <p:cNvPr id="3" name="TextBox 2"/>
          <p:cNvSpPr txBox="1"/>
          <p:nvPr/>
        </p:nvSpPr>
        <p:spPr>
          <a:xfrm>
            <a:off x="422143" y="289187"/>
            <a:ext cx="11227990" cy="1200329"/>
          </a:xfrm>
          <a:prstGeom prst="rect">
            <a:avLst/>
          </a:prstGeom>
          <a:noFill/>
        </p:spPr>
        <p:txBody>
          <a:bodyPr wrap="square" rtlCol="0">
            <a:spAutoFit/>
          </a:bodyPr>
          <a:lstStyle/>
          <a:p>
            <a:r>
              <a:rPr lang="en-GB" sz="2400" b="1">
                <a:solidFill>
                  <a:srgbClr val="008265"/>
                </a:solidFill>
                <a:latin typeface="Calibri Light" panose="020F0302020204030204" pitchFamily="34" charset="0"/>
                <a:cs typeface="Calibri Light" panose="020F0302020204030204" pitchFamily="34" charset="0"/>
              </a:rPr>
              <a:t>In comparison to 2018, Loyalty remains the number one consumer opportunity for the insurance industry, followed by Confidence and Ease themes.</a:t>
            </a:r>
          </a:p>
          <a:p>
            <a:endParaRPr lang="en-GB" sz="2400"/>
          </a:p>
        </p:txBody>
      </p:sp>
      <p:sp>
        <p:nvSpPr>
          <p:cNvPr id="2" name="Title 1"/>
          <p:cNvSpPr>
            <a:spLocks noGrp="1"/>
          </p:cNvSpPr>
          <p:nvPr>
            <p:ph type="ctrTitle"/>
          </p:nvPr>
        </p:nvSpPr>
        <p:spPr>
          <a:xfrm>
            <a:off x="2116668" y="1947772"/>
            <a:ext cx="9621007" cy="1839650"/>
          </a:xfrm>
        </p:spPr>
        <p:txBody>
          <a:bodyPr/>
          <a:lstStyle/>
          <a:p>
            <a:pPr>
              <a:lnSpc>
                <a:spcPct val="150000"/>
              </a:lnSpc>
            </a:pPr>
            <a:r>
              <a:rPr lang="en-GB" sz="4000" b="1">
                <a:latin typeface="Rockwell" panose="02060603020205020403" pitchFamily="18" charset="0"/>
                <a:cs typeface="Calibri Light" panose="020F0302020204030204" pitchFamily="34" charset="0"/>
              </a:rPr>
              <a:t>Appendix - Consumers</a:t>
            </a:r>
            <a:br>
              <a:rPr lang="en-GB" sz="4000" b="1">
                <a:latin typeface="Rockwell" panose="02060603020205020403" pitchFamily="18" charset="0"/>
                <a:cs typeface="Calibri Light" panose="020F0302020204030204" pitchFamily="34" charset="0"/>
              </a:rPr>
            </a:br>
            <a:endParaRPr lang="en-GB" sz="4000" b="1">
              <a:latin typeface="Rockwell" panose="02060603020205020403" pitchFamily="18" charset="0"/>
              <a:cs typeface="Calibri Light" panose="020F0302020204030204" pitchFamily="34" charset="0"/>
            </a:endParaRPr>
          </a:p>
        </p:txBody>
      </p:sp>
    </p:spTree>
    <p:extLst>
      <p:ext uri="{BB962C8B-B14F-4D97-AF65-F5344CB8AC3E}">
        <p14:creationId xmlns:p14="http://schemas.microsoft.com/office/powerpoint/2010/main" val="145438333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3" name="TextBox 2"/>
          <p:cNvSpPr txBox="1"/>
          <p:nvPr/>
        </p:nvSpPr>
        <p:spPr>
          <a:xfrm>
            <a:off x="422143" y="289187"/>
            <a:ext cx="11227990" cy="400110"/>
          </a:xfrm>
          <a:prstGeom prst="rect">
            <a:avLst/>
          </a:prstGeom>
          <a:noFill/>
        </p:spPr>
        <p:txBody>
          <a:bodyPr wrap="square" rtlCol="0">
            <a:spAutoFit/>
          </a:bodyPr>
          <a:lstStyle/>
          <a:p>
            <a:r>
              <a:rPr lang="en-GB" sz="2000" b="1">
                <a:solidFill>
                  <a:schemeClr val="bg2"/>
                </a:solidFill>
                <a:latin typeface="Rockwell" panose="02060603020205020403" pitchFamily="18" charset="0"/>
                <a:cs typeface="Calibri Light" panose="020F0302020204030204" pitchFamily="34" charset="0"/>
              </a:rPr>
              <a:t>Theme scores for Consumers – gender</a:t>
            </a:r>
          </a:p>
        </p:txBody>
      </p:sp>
      <p:graphicFrame>
        <p:nvGraphicFramePr>
          <p:cNvPr id="4" name="Table 3"/>
          <p:cNvGraphicFramePr>
            <a:graphicFrameLocks noGrp="1"/>
          </p:cNvGraphicFramePr>
          <p:nvPr>
            <p:extLst>
              <p:ext uri="{D42A27DB-BD31-4B8C-83A1-F6EECF244321}">
                <p14:modId xmlns:p14="http://schemas.microsoft.com/office/powerpoint/2010/main" val="1386887094"/>
              </p:ext>
            </p:extLst>
          </p:nvPr>
        </p:nvGraphicFramePr>
        <p:xfrm>
          <a:off x="846659" y="1416754"/>
          <a:ext cx="4853613" cy="3985103"/>
        </p:xfrm>
        <a:graphic>
          <a:graphicData uri="http://schemas.openxmlformats.org/drawingml/2006/table">
            <a:tbl>
              <a:tblPr firstRow="1" bandRow="1">
                <a:tableStyleId>{6E62EB93-AAC6-4EBA-99E5-D1D4B1179FDE}</a:tableStyleId>
              </a:tblPr>
              <a:tblGrid>
                <a:gridCol w="533613">
                  <a:extLst>
                    <a:ext uri="{9D8B030D-6E8A-4147-A177-3AD203B41FA5}">
                      <a16:colId xmlns:a16="http://schemas.microsoft.com/office/drawing/2014/main" val="20000"/>
                    </a:ext>
                  </a:extLst>
                </a:gridCol>
                <a:gridCol w="1080000">
                  <a:extLst>
                    <a:ext uri="{9D8B030D-6E8A-4147-A177-3AD203B41FA5}">
                      <a16:colId xmlns:a16="http://schemas.microsoft.com/office/drawing/2014/main" val="20001"/>
                    </a:ext>
                  </a:extLst>
                </a:gridCol>
                <a:gridCol w="1080000">
                  <a:extLst>
                    <a:ext uri="{9D8B030D-6E8A-4147-A177-3AD203B41FA5}">
                      <a16:colId xmlns:a16="http://schemas.microsoft.com/office/drawing/2014/main" val="20002"/>
                    </a:ext>
                  </a:extLst>
                </a:gridCol>
                <a:gridCol w="1080000">
                  <a:extLst>
                    <a:ext uri="{9D8B030D-6E8A-4147-A177-3AD203B41FA5}">
                      <a16:colId xmlns:a16="http://schemas.microsoft.com/office/drawing/2014/main" val="20003"/>
                    </a:ext>
                  </a:extLst>
                </a:gridCol>
                <a:gridCol w="1080000">
                  <a:extLst>
                    <a:ext uri="{9D8B030D-6E8A-4147-A177-3AD203B41FA5}">
                      <a16:colId xmlns:a16="http://schemas.microsoft.com/office/drawing/2014/main" val="20004"/>
                    </a:ext>
                  </a:extLst>
                </a:gridCol>
              </a:tblGrid>
              <a:tr h="368966">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401793">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6.79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2.87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10.72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401793">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7.07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5.99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8.15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401793">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6.91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5.92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7.90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401793">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Protection</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6.52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5.42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7.63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401793">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7.12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6.72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7.52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401793">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6.89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6.56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7.22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401793">
                <a:tc>
                  <a:txBody>
                    <a:bodyPr/>
                    <a:lstStyle/>
                    <a:p>
                      <a:pPr algn="ctr" fontAlgn="b"/>
                      <a:r>
                        <a:rPr lang="en-GB" sz="1100" b="0" i="0" u="none" strike="noStrike">
                          <a:solidFill>
                            <a:srgbClr val="000000"/>
                          </a:solidFill>
                          <a:effectLst/>
                          <a:latin typeface="+mj-lt"/>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5.57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4.26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6.89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401793">
                <a:tc>
                  <a:txBody>
                    <a:bodyPr/>
                    <a:lstStyle/>
                    <a:p>
                      <a:pPr algn="ctr" fontAlgn="b"/>
                      <a:r>
                        <a:rPr lang="en-GB" sz="1100" b="0" i="0" u="none" strike="noStrike">
                          <a:solidFill>
                            <a:srgbClr val="000000"/>
                          </a:solidFill>
                          <a:effectLst/>
                          <a:latin typeface="+mj-lt"/>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5.85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5.72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5.99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401793">
                <a:tc>
                  <a:txBody>
                    <a:bodyPr/>
                    <a:lstStyle/>
                    <a:p>
                      <a:pPr algn="ctr" fontAlgn="b"/>
                      <a:r>
                        <a:rPr lang="en-GB" sz="1100" b="0" i="0" u="none" strike="noStrike">
                          <a:solidFill>
                            <a:srgbClr val="000000"/>
                          </a:solidFill>
                          <a:effectLst/>
                          <a:latin typeface="+mj-lt"/>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Relationship</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4.01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2.75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5.27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563678990"/>
              </p:ext>
            </p:extLst>
          </p:nvPr>
        </p:nvGraphicFramePr>
        <p:xfrm>
          <a:off x="6304845" y="1416754"/>
          <a:ext cx="4853613" cy="3985103"/>
        </p:xfrm>
        <a:graphic>
          <a:graphicData uri="http://schemas.openxmlformats.org/drawingml/2006/table">
            <a:tbl>
              <a:tblPr firstRow="1" bandRow="1">
                <a:tableStyleId>{6E62EB93-AAC6-4EBA-99E5-D1D4B1179FDE}</a:tableStyleId>
              </a:tblPr>
              <a:tblGrid>
                <a:gridCol w="533613">
                  <a:extLst>
                    <a:ext uri="{9D8B030D-6E8A-4147-A177-3AD203B41FA5}">
                      <a16:colId xmlns:a16="http://schemas.microsoft.com/office/drawing/2014/main" val="20000"/>
                    </a:ext>
                  </a:extLst>
                </a:gridCol>
                <a:gridCol w="1080000">
                  <a:extLst>
                    <a:ext uri="{9D8B030D-6E8A-4147-A177-3AD203B41FA5}">
                      <a16:colId xmlns:a16="http://schemas.microsoft.com/office/drawing/2014/main" val="20001"/>
                    </a:ext>
                  </a:extLst>
                </a:gridCol>
                <a:gridCol w="1080000">
                  <a:extLst>
                    <a:ext uri="{9D8B030D-6E8A-4147-A177-3AD203B41FA5}">
                      <a16:colId xmlns:a16="http://schemas.microsoft.com/office/drawing/2014/main" val="20002"/>
                    </a:ext>
                  </a:extLst>
                </a:gridCol>
                <a:gridCol w="1080000">
                  <a:extLst>
                    <a:ext uri="{9D8B030D-6E8A-4147-A177-3AD203B41FA5}">
                      <a16:colId xmlns:a16="http://schemas.microsoft.com/office/drawing/2014/main" val="20003"/>
                    </a:ext>
                  </a:extLst>
                </a:gridCol>
                <a:gridCol w="1080000">
                  <a:extLst>
                    <a:ext uri="{9D8B030D-6E8A-4147-A177-3AD203B41FA5}">
                      <a16:colId xmlns:a16="http://schemas.microsoft.com/office/drawing/2014/main" val="20004"/>
                    </a:ext>
                  </a:extLst>
                </a:gridCol>
              </a:tblGrid>
              <a:tr h="368966">
                <a:tc>
                  <a:txBody>
                    <a:bodyPr/>
                    <a:lstStyle/>
                    <a:p>
                      <a:endParaRPr lang="en-GB">
                        <a:latin typeface="Arial (Headings)"/>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Arial (Headings)"/>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Arial (Headings)"/>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Arial (Headings)"/>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Arial (Headings)"/>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401793">
                <a:tc>
                  <a:txBody>
                    <a:bodyPr/>
                    <a:lstStyle/>
                    <a:p>
                      <a:pPr algn="ctr" fontAlgn="b"/>
                      <a:r>
                        <a:rPr lang="en-GB" sz="1100" b="0" i="0" u="none" strike="noStrike">
                          <a:solidFill>
                            <a:srgbClr val="000000"/>
                          </a:solidFill>
                          <a:effectLst/>
                          <a:latin typeface="Arial (Headings)"/>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6.82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3.07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10.57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401793">
                <a:tc>
                  <a:txBody>
                    <a:bodyPr/>
                    <a:lstStyle/>
                    <a:p>
                      <a:pPr algn="ctr" fontAlgn="b"/>
                      <a:r>
                        <a:rPr lang="en-GB" sz="1100" b="0" i="0" u="none" strike="noStrike">
                          <a:solidFill>
                            <a:srgbClr val="000000"/>
                          </a:solidFill>
                          <a:effectLst/>
                          <a:latin typeface="Arial (Headings)"/>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7.57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6.35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8.79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401793">
                <a:tc>
                  <a:txBody>
                    <a:bodyPr/>
                    <a:lstStyle/>
                    <a:p>
                      <a:pPr algn="ctr" fontAlgn="b"/>
                      <a:r>
                        <a:rPr lang="en-GB" sz="1100" b="0" i="0" u="none" strike="noStrike">
                          <a:solidFill>
                            <a:srgbClr val="000000"/>
                          </a:solidFill>
                          <a:effectLst/>
                          <a:latin typeface="Arial (Headings)"/>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8.00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7.63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8.38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401793">
                <a:tc>
                  <a:txBody>
                    <a:bodyPr/>
                    <a:lstStyle/>
                    <a:p>
                      <a:pPr algn="ctr" fontAlgn="b"/>
                      <a:r>
                        <a:rPr lang="en-GB" sz="1100" b="0" i="0" u="none" strike="noStrike">
                          <a:solidFill>
                            <a:srgbClr val="000000"/>
                          </a:solidFill>
                          <a:effectLst/>
                          <a:latin typeface="Arial (Headings)"/>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7.82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7.54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8.10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401793">
                <a:tc>
                  <a:txBody>
                    <a:bodyPr/>
                    <a:lstStyle/>
                    <a:p>
                      <a:pPr algn="ctr" fontAlgn="b"/>
                      <a:r>
                        <a:rPr lang="en-GB" sz="1100" b="0" i="0" u="none" strike="noStrike">
                          <a:solidFill>
                            <a:srgbClr val="000000"/>
                          </a:solidFill>
                          <a:effectLst/>
                          <a:latin typeface="Arial (Headings)"/>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7.37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6.98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7.75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401793">
                <a:tc>
                  <a:txBody>
                    <a:bodyPr/>
                    <a:lstStyle/>
                    <a:p>
                      <a:pPr algn="ctr" fontAlgn="b"/>
                      <a:r>
                        <a:rPr lang="en-GB" sz="1100" b="0" i="0" u="none" strike="noStrike">
                          <a:solidFill>
                            <a:srgbClr val="000000"/>
                          </a:solidFill>
                          <a:effectLst/>
                          <a:latin typeface="Arial (Headings)"/>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6.94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6.67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7.21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401793">
                <a:tc>
                  <a:txBody>
                    <a:bodyPr/>
                    <a:lstStyle/>
                    <a:p>
                      <a:pPr algn="ctr" fontAlgn="b"/>
                      <a:r>
                        <a:rPr lang="en-GB" sz="1100" b="0" i="0" u="none" strike="noStrike">
                          <a:solidFill>
                            <a:srgbClr val="000000"/>
                          </a:solidFill>
                          <a:effectLst/>
                          <a:latin typeface="Arial (Headings)"/>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5.59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4.60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6.58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401793">
                <a:tc>
                  <a:txBody>
                    <a:bodyPr/>
                    <a:lstStyle/>
                    <a:p>
                      <a:pPr algn="ctr" fontAlgn="b"/>
                      <a:r>
                        <a:rPr lang="en-GB" sz="1100" b="0" i="0" u="none" strike="noStrike">
                          <a:solidFill>
                            <a:srgbClr val="000000"/>
                          </a:solidFill>
                          <a:effectLst/>
                          <a:latin typeface="Arial (Headings)"/>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Protection</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5.93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5.91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5.95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401793">
                <a:tc>
                  <a:txBody>
                    <a:bodyPr/>
                    <a:lstStyle/>
                    <a:p>
                      <a:pPr algn="ctr" fontAlgn="b"/>
                      <a:r>
                        <a:rPr lang="en-GB" sz="1100" b="0" i="0" u="none" strike="noStrike">
                          <a:solidFill>
                            <a:srgbClr val="000000"/>
                          </a:solidFill>
                          <a:effectLst/>
                          <a:latin typeface="Arial (Headings)"/>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Relationship</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3.80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3.43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4.18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bl>
          </a:graphicData>
        </a:graphic>
      </p:graphicFrame>
      <p:sp>
        <p:nvSpPr>
          <p:cNvPr id="2" name="TextBox 1"/>
          <p:cNvSpPr txBox="1"/>
          <p:nvPr/>
        </p:nvSpPr>
        <p:spPr>
          <a:xfrm>
            <a:off x="2876414" y="997046"/>
            <a:ext cx="1890888" cy="307777"/>
          </a:xfrm>
          <a:prstGeom prst="rect">
            <a:avLst/>
          </a:prstGeom>
          <a:noFill/>
        </p:spPr>
        <p:txBody>
          <a:bodyPr wrap="square" rtlCol="0">
            <a:spAutoFit/>
          </a:bodyPr>
          <a:lstStyle/>
          <a:p>
            <a:r>
              <a:rPr lang="en-GB" b="1">
                <a:solidFill>
                  <a:srgbClr val="008265"/>
                </a:solidFill>
              </a:rPr>
              <a:t>Females</a:t>
            </a:r>
          </a:p>
        </p:txBody>
      </p:sp>
      <p:sp>
        <p:nvSpPr>
          <p:cNvPr id="8" name="TextBox 7"/>
          <p:cNvSpPr txBox="1"/>
          <p:nvPr/>
        </p:nvSpPr>
        <p:spPr>
          <a:xfrm>
            <a:off x="8532155" y="997045"/>
            <a:ext cx="1890888" cy="307777"/>
          </a:xfrm>
          <a:prstGeom prst="rect">
            <a:avLst/>
          </a:prstGeom>
          <a:noFill/>
        </p:spPr>
        <p:txBody>
          <a:bodyPr wrap="square" rtlCol="0">
            <a:spAutoFit/>
          </a:bodyPr>
          <a:lstStyle/>
          <a:p>
            <a:r>
              <a:rPr lang="en-GB" b="1">
                <a:solidFill>
                  <a:srgbClr val="008265"/>
                </a:solidFill>
              </a:rPr>
              <a:t>Males</a:t>
            </a:r>
          </a:p>
        </p:txBody>
      </p:sp>
      <p:sp>
        <p:nvSpPr>
          <p:cNvPr id="9" name="Google Shape;281;p26">
            <a:extLst>
              <a:ext uri="{FF2B5EF4-FFF2-40B4-BE49-F238E27FC236}">
                <a16:creationId xmlns:a16="http://schemas.microsoft.com/office/drawing/2014/main" id="{6BA30E1E-56C4-493B-8992-B93B1A6F3097}"/>
              </a:ext>
            </a:extLst>
          </p:cNvPr>
          <p:cNvSpPr txBox="1"/>
          <p:nvPr/>
        </p:nvSpPr>
        <p:spPr>
          <a:xfrm>
            <a:off x="0" y="6502960"/>
            <a:ext cx="10201458" cy="355040"/>
          </a:xfrm>
          <a:prstGeom prst="rect">
            <a:avLst/>
          </a:prstGeom>
          <a:noFill/>
          <a:ln>
            <a:noFill/>
          </a:ln>
        </p:spPr>
        <p:txBody>
          <a:bodyPr spcFirstLastPara="1" wrap="square" lIns="91425" tIns="45700" rIns="91425" bIns="45700" anchor="t" anchorCtr="0">
            <a:noAutofit/>
          </a:bodyPr>
          <a:lstStyle/>
          <a:p>
            <a:r>
              <a:rPr lang="en-GB" sz="800">
                <a:latin typeface="Arial" panose="020B0604020202020204" pitchFamily="34" charset="0"/>
                <a:ea typeface="Corbel"/>
                <a:cs typeface="Arial" panose="020B0604020202020204" pitchFamily="34" charset="0"/>
                <a:sym typeface="Corbel"/>
              </a:rPr>
              <a:t>Base: </a:t>
            </a:r>
            <a:r>
              <a:rPr lang="en-GB" sz="800">
                <a:solidFill>
                  <a:schemeClr val="tx1"/>
                </a:solidFill>
                <a:latin typeface="Arial" panose="020B0604020202020204" pitchFamily="34" charset="0"/>
                <a:ea typeface="Corbel"/>
                <a:cs typeface="Arial" panose="020B0604020202020204" pitchFamily="34" charset="0"/>
                <a:sym typeface="Corbel"/>
              </a:rPr>
              <a:t>Sept 2023 &amp; March 2024 data. </a:t>
            </a:r>
            <a:r>
              <a:rPr lang="en-GB" sz="800">
                <a:latin typeface="Arial" panose="020B0604020202020204" pitchFamily="34" charset="0"/>
                <a:ea typeface="Corbel"/>
                <a:cs typeface="Arial" panose="020B0604020202020204" pitchFamily="34" charset="0"/>
                <a:sym typeface="Corbel"/>
              </a:rPr>
              <a:t>All consumers who hold at least one (motor, travel, buildings and/or contents) insurance policy / who have claimed on at least one insurance policy in the last 12 months: Female n=519/86, Male n=478/83.</a:t>
            </a:r>
            <a:endParaRPr lang="en-GB" sz="8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6958880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3" name="TextBox 2"/>
          <p:cNvSpPr txBox="1"/>
          <p:nvPr/>
        </p:nvSpPr>
        <p:spPr>
          <a:xfrm>
            <a:off x="422143" y="289187"/>
            <a:ext cx="11227990" cy="400110"/>
          </a:xfrm>
          <a:prstGeom prst="rect">
            <a:avLst/>
          </a:prstGeom>
          <a:noFill/>
        </p:spPr>
        <p:txBody>
          <a:bodyPr wrap="square" rtlCol="0">
            <a:spAutoFit/>
          </a:bodyPr>
          <a:lstStyle/>
          <a:p>
            <a:r>
              <a:rPr lang="en-GB" sz="2000" b="1">
                <a:solidFill>
                  <a:schemeClr val="bg2"/>
                </a:solidFill>
                <a:latin typeface="Rockwell" panose="02060603020205020403" pitchFamily="18" charset="0"/>
                <a:cs typeface="Calibri Light" panose="020F0302020204030204" pitchFamily="34" charset="0"/>
              </a:rPr>
              <a:t>Top 10 opportunities for Consumers – Females</a:t>
            </a:r>
          </a:p>
        </p:txBody>
      </p:sp>
      <p:graphicFrame>
        <p:nvGraphicFramePr>
          <p:cNvPr id="4" name="Table 3"/>
          <p:cNvGraphicFramePr>
            <a:graphicFrameLocks noGrp="1"/>
          </p:cNvGraphicFramePr>
          <p:nvPr>
            <p:extLst>
              <p:ext uri="{D42A27DB-BD31-4B8C-83A1-F6EECF244321}">
                <p14:modId xmlns:p14="http://schemas.microsoft.com/office/powerpoint/2010/main" val="611038407"/>
              </p:ext>
            </p:extLst>
          </p:nvPr>
        </p:nvGraphicFramePr>
        <p:xfrm>
          <a:off x="1941165" y="1191380"/>
          <a:ext cx="8309671" cy="4797150"/>
        </p:xfrm>
        <a:graphic>
          <a:graphicData uri="http://schemas.openxmlformats.org/drawingml/2006/table">
            <a:tbl>
              <a:tblPr firstRow="1" bandRow="1">
                <a:tableStyleId>{6E62EB93-AAC6-4EBA-99E5-D1D4B1179FDE}</a:tableStyleId>
              </a:tblPr>
              <a:tblGrid>
                <a:gridCol w="597086">
                  <a:extLst>
                    <a:ext uri="{9D8B030D-6E8A-4147-A177-3AD203B41FA5}">
                      <a16:colId xmlns:a16="http://schemas.microsoft.com/office/drawing/2014/main" val="20000"/>
                    </a:ext>
                  </a:extLst>
                </a:gridCol>
                <a:gridCol w="989184">
                  <a:extLst>
                    <a:ext uri="{9D8B030D-6E8A-4147-A177-3AD203B41FA5}">
                      <a16:colId xmlns:a16="http://schemas.microsoft.com/office/drawing/2014/main" val="20001"/>
                    </a:ext>
                  </a:extLst>
                </a:gridCol>
                <a:gridCol w="2568566">
                  <a:extLst>
                    <a:ext uri="{9D8B030D-6E8A-4147-A177-3AD203B41FA5}">
                      <a16:colId xmlns:a16="http://schemas.microsoft.com/office/drawing/2014/main" val="20002"/>
                    </a:ext>
                  </a:extLst>
                </a:gridCol>
                <a:gridCol w="1384945">
                  <a:extLst>
                    <a:ext uri="{9D8B030D-6E8A-4147-A177-3AD203B41FA5}">
                      <a16:colId xmlns:a16="http://schemas.microsoft.com/office/drawing/2014/main" val="20003"/>
                    </a:ext>
                  </a:extLst>
                </a:gridCol>
                <a:gridCol w="1384945">
                  <a:extLst>
                    <a:ext uri="{9D8B030D-6E8A-4147-A177-3AD203B41FA5}">
                      <a16:colId xmlns:a16="http://schemas.microsoft.com/office/drawing/2014/main" val="20004"/>
                    </a:ext>
                  </a:extLst>
                </a:gridCol>
                <a:gridCol w="1384945">
                  <a:extLst>
                    <a:ext uri="{9D8B030D-6E8A-4147-A177-3AD203B41FA5}">
                      <a16:colId xmlns:a16="http://schemas.microsoft.com/office/drawing/2014/main" val="20005"/>
                    </a:ext>
                  </a:extLst>
                </a:gridCol>
              </a:tblGrid>
              <a:tr h="396705">
                <a:tc>
                  <a:txBody>
                    <a:bodyPr/>
                    <a:lstStyle/>
                    <a:p>
                      <a:endParaRPr lang="en-GB">
                        <a:latin typeface="Arial (Headings)"/>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Arial (Headings)"/>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Arial (Headings)"/>
                        </a:rPr>
                        <a:t>Statement</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Arial (Headings)"/>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Arial (Headings)"/>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Arial (Headings)"/>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432000">
                <a:tc>
                  <a:txBody>
                    <a:bodyPr/>
                    <a:lstStyle/>
                    <a:p>
                      <a:pPr algn="ctr" fontAlgn="b"/>
                      <a:r>
                        <a:rPr lang="en-GB" sz="1100" b="0" i="0" u="none" strike="noStrike">
                          <a:solidFill>
                            <a:srgbClr val="000000"/>
                          </a:solidFill>
                          <a:effectLst/>
                          <a:latin typeface="+mj-lt"/>
                        </a:rPr>
                        <a:t>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I got a discount for staying with the same company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7.50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2.79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12.20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432000">
                <a:tc>
                  <a:txBody>
                    <a:bodyPr/>
                    <a:lstStyle/>
                    <a:p>
                      <a:pPr algn="ctr" fontAlgn="b"/>
                      <a:r>
                        <a:rPr lang="en-GB" sz="1100" b="0" i="0" u="none" strike="noStrike">
                          <a:solidFill>
                            <a:srgbClr val="000000"/>
                          </a:solidFill>
                          <a:effectLst/>
                          <a:latin typeface="+mj-lt"/>
                        </a:rPr>
                        <a:t>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provider takes my loyalty into account when calculating renewal quotes after I have claimed</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7.57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3.09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12.05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432000">
                <a:tc>
                  <a:txBody>
                    <a:bodyPr/>
                    <a:lstStyle/>
                    <a:p>
                      <a:pPr algn="ctr" fontAlgn="b"/>
                      <a:r>
                        <a:rPr lang="en-GB" sz="1100" b="0" i="0" u="none" strike="noStrike">
                          <a:solidFill>
                            <a:srgbClr val="000000"/>
                          </a:solidFill>
                          <a:effectLst/>
                          <a:latin typeface="+mj-lt"/>
                        </a:rPr>
                        <a:t>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premium doesn't increase because I'm not a new customer anymore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7.46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3.27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11.65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432000">
                <a:tc>
                  <a:txBody>
                    <a:bodyPr/>
                    <a:lstStyle/>
                    <a:p>
                      <a:pPr algn="ctr" fontAlgn="b"/>
                      <a:r>
                        <a:rPr lang="en-GB" sz="1100" b="0" i="0" u="none" strike="noStrike">
                          <a:solidFill>
                            <a:srgbClr val="000000"/>
                          </a:solidFill>
                          <a:effectLst/>
                          <a:latin typeface="+mj-lt"/>
                        </a:rPr>
                        <a:t>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insurer provides additional benefits for renewing (e.g. enhanced cover)</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7.13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3.18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11.07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432000">
                <a:tc>
                  <a:txBody>
                    <a:bodyPr/>
                    <a:lstStyle/>
                    <a:p>
                      <a:pPr algn="ctr" fontAlgn="b"/>
                      <a:r>
                        <a:rPr lang="en-GB" sz="1100" b="0" i="0" u="none" strike="noStrike">
                          <a:solidFill>
                            <a:srgbClr val="000000"/>
                          </a:solidFill>
                          <a:effectLst/>
                          <a:latin typeface="+mj-lt"/>
                        </a:rPr>
                        <a:t>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insurer told me what I would have paid if I wasn't a new customer</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5.82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1.08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10.56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432000">
                <a:tc>
                  <a:txBody>
                    <a:bodyPr/>
                    <a:lstStyle/>
                    <a:p>
                      <a:pPr algn="ctr" fontAlgn="b"/>
                      <a:r>
                        <a:rPr lang="en-GB" sz="1100" b="0" i="0" u="none" strike="noStrike">
                          <a:solidFill>
                            <a:srgbClr val="000000"/>
                          </a:solidFill>
                          <a:effectLst/>
                          <a:latin typeface="+mj-lt"/>
                        </a:rPr>
                        <a:t>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insurance provider matched a cheaper price from a competitors quote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6.84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3.68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10.00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432000">
                <a:tc>
                  <a:txBody>
                    <a:bodyPr/>
                    <a:lstStyle/>
                    <a:p>
                      <a:pPr algn="ctr" fontAlgn="b"/>
                      <a:r>
                        <a:rPr lang="en-GB" sz="1100" b="0" i="0" u="none" strike="noStrike">
                          <a:solidFill>
                            <a:srgbClr val="000000"/>
                          </a:solidFill>
                          <a:effectLst/>
                          <a:latin typeface="+mj-lt"/>
                        </a:rPr>
                        <a:t>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insurer handled my complaint professionally and fairly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8.00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6.20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9.80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432000">
                <a:tc>
                  <a:txBody>
                    <a:bodyPr/>
                    <a:lstStyle/>
                    <a:p>
                      <a:pPr algn="ctr" fontAlgn="b"/>
                      <a:r>
                        <a:rPr lang="en-GB" sz="1100" b="0" i="0" u="none" strike="noStrike">
                          <a:solidFill>
                            <a:srgbClr val="000000"/>
                          </a:solidFill>
                          <a:effectLst/>
                          <a:latin typeface="+mj-lt"/>
                        </a:rPr>
                        <a:t>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There was a promotional discount when joining</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5.72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1.68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9.77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432000">
                <a:tc>
                  <a:txBody>
                    <a:bodyPr/>
                    <a:lstStyle/>
                    <a:p>
                      <a:pPr algn="ctr" fontAlgn="b"/>
                      <a:r>
                        <a:rPr lang="en-GB" sz="1100" b="0" i="0" u="none" strike="noStrike">
                          <a:solidFill>
                            <a:srgbClr val="000000"/>
                          </a:solidFill>
                          <a:effectLst/>
                          <a:latin typeface="+mj-lt"/>
                        </a:rPr>
                        <a:t>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insurer assessed my risk individually, rather than using generic assumptions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7.44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5.18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9.69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r h="432000">
                <a:tc>
                  <a:txBody>
                    <a:bodyPr/>
                    <a:lstStyle/>
                    <a:p>
                      <a:pPr algn="ctr" fontAlgn="b"/>
                      <a:r>
                        <a:rPr lang="en-GB" sz="1100" b="0" i="0" u="none" strike="noStrike">
                          <a:solidFill>
                            <a:srgbClr val="000000"/>
                          </a:solidFill>
                          <a:effectLst/>
                          <a:latin typeface="+mj-lt"/>
                        </a:rPr>
                        <a:t>10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I get rewarded for having multiple products or policies with my insurer</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6.36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3.43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9.29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0"/>
                  </a:ext>
                </a:extLst>
              </a:tr>
            </a:tbl>
          </a:graphicData>
        </a:graphic>
      </p:graphicFrame>
      <p:sp>
        <p:nvSpPr>
          <p:cNvPr id="5" name="Google Shape;281;p26">
            <a:extLst>
              <a:ext uri="{FF2B5EF4-FFF2-40B4-BE49-F238E27FC236}">
                <a16:creationId xmlns:a16="http://schemas.microsoft.com/office/drawing/2014/main" id="{6BA30E1E-56C4-493B-8992-B93B1A6F3097}"/>
              </a:ext>
            </a:extLst>
          </p:cNvPr>
          <p:cNvSpPr txBox="1"/>
          <p:nvPr/>
        </p:nvSpPr>
        <p:spPr>
          <a:xfrm>
            <a:off x="0" y="6502960"/>
            <a:ext cx="10201458" cy="355040"/>
          </a:xfrm>
          <a:prstGeom prst="rect">
            <a:avLst/>
          </a:prstGeom>
          <a:noFill/>
          <a:ln>
            <a:noFill/>
          </a:ln>
        </p:spPr>
        <p:txBody>
          <a:bodyPr spcFirstLastPara="1" wrap="square" lIns="91425" tIns="45700" rIns="91425" bIns="45700" anchor="t" anchorCtr="0">
            <a:noAutofit/>
          </a:bodyPr>
          <a:lstStyle/>
          <a:p>
            <a:r>
              <a:rPr lang="en-GB" sz="800">
                <a:latin typeface="Arial" panose="020B0604020202020204" pitchFamily="34" charset="0"/>
                <a:ea typeface="Corbel"/>
                <a:cs typeface="Arial" panose="020B0604020202020204" pitchFamily="34" charset="0"/>
                <a:sym typeface="Corbel"/>
              </a:rPr>
              <a:t>Base: </a:t>
            </a:r>
            <a:r>
              <a:rPr lang="en-GB" sz="800">
                <a:solidFill>
                  <a:schemeClr val="tx1"/>
                </a:solidFill>
                <a:latin typeface="Arial" panose="020B0604020202020204" pitchFamily="34" charset="0"/>
                <a:ea typeface="Corbel"/>
                <a:cs typeface="Arial" panose="020B0604020202020204" pitchFamily="34" charset="0"/>
                <a:sym typeface="Corbel"/>
              </a:rPr>
              <a:t>Sept 2023 &amp; March 2024 data. </a:t>
            </a:r>
            <a:r>
              <a:rPr lang="en-GB" sz="800">
                <a:latin typeface="Arial" panose="020B0604020202020204" pitchFamily="34" charset="0"/>
                <a:ea typeface="Corbel"/>
                <a:cs typeface="Arial" panose="020B0604020202020204" pitchFamily="34" charset="0"/>
                <a:sym typeface="Corbel"/>
              </a:rPr>
              <a:t>All consumers who hold at least one (motor, travel, buildings and/or contents) insurance policy/ who have claimed on at least one insurance policy in the last 12 months: </a:t>
            </a:r>
          </a:p>
          <a:p>
            <a:r>
              <a:rPr lang="en-GB" sz="800">
                <a:latin typeface="Arial" panose="020B0604020202020204" pitchFamily="34" charset="0"/>
                <a:ea typeface="Corbel"/>
                <a:cs typeface="Arial" panose="020B0604020202020204" pitchFamily="34" charset="0"/>
                <a:sym typeface="Corbel"/>
              </a:rPr>
              <a:t>Female n=519/86</a:t>
            </a:r>
            <a:endParaRPr lang="en-GB" sz="8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4346823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3" name="TextBox 2"/>
          <p:cNvSpPr txBox="1"/>
          <p:nvPr/>
        </p:nvSpPr>
        <p:spPr>
          <a:xfrm>
            <a:off x="422143" y="289187"/>
            <a:ext cx="11227990" cy="400110"/>
          </a:xfrm>
          <a:prstGeom prst="rect">
            <a:avLst/>
          </a:prstGeom>
          <a:noFill/>
        </p:spPr>
        <p:txBody>
          <a:bodyPr wrap="square" rtlCol="0">
            <a:spAutoFit/>
          </a:bodyPr>
          <a:lstStyle/>
          <a:p>
            <a:r>
              <a:rPr lang="en-GB" sz="2000" b="1">
                <a:solidFill>
                  <a:schemeClr val="bg2"/>
                </a:solidFill>
                <a:latin typeface="Rockwell" panose="02060603020205020403" pitchFamily="18" charset="0"/>
                <a:cs typeface="Calibri Light" panose="020F0302020204030204" pitchFamily="34" charset="0"/>
              </a:rPr>
              <a:t>Top 10 opportunities for Consumers – Males</a:t>
            </a:r>
          </a:p>
        </p:txBody>
      </p:sp>
      <p:graphicFrame>
        <p:nvGraphicFramePr>
          <p:cNvPr id="4" name="Table 3"/>
          <p:cNvGraphicFramePr>
            <a:graphicFrameLocks noGrp="1"/>
          </p:cNvGraphicFramePr>
          <p:nvPr>
            <p:extLst>
              <p:ext uri="{D42A27DB-BD31-4B8C-83A1-F6EECF244321}">
                <p14:modId xmlns:p14="http://schemas.microsoft.com/office/powerpoint/2010/main" val="3001001887"/>
              </p:ext>
            </p:extLst>
          </p:nvPr>
        </p:nvGraphicFramePr>
        <p:xfrm>
          <a:off x="1941165" y="947506"/>
          <a:ext cx="8309671" cy="4797150"/>
        </p:xfrm>
        <a:graphic>
          <a:graphicData uri="http://schemas.openxmlformats.org/drawingml/2006/table">
            <a:tbl>
              <a:tblPr firstRow="1" bandRow="1">
                <a:tableStyleId>{6E62EB93-AAC6-4EBA-99E5-D1D4B1179FDE}</a:tableStyleId>
              </a:tblPr>
              <a:tblGrid>
                <a:gridCol w="597086">
                  <a:extLst>
                    <a:ext uri="{9D8B030D-6E8A-4147-A177-3AD203B41FA5}">
                      <a16:colId xmlns:a16="http://schemas.microsoft.com/office/drawing/2014/main" val="20000"/>
                    </a:ext>
                  </a:extLst>
                </a:gridCol>
                <a:gridCol w="989184">
                  <a:extLst>
                    <a:ext uri="{9D8B030D-6E8A-4147-A177-3AD203B41FA5}">
                      <a16:colId xmlns:a16="http://schemas.microsoft.com/office/drawing/2014/main" val="20001"/>
                    </a:ext>
                  </a:extLst>
                </a:gridCol>
                <a:gridCol w="2568566">
                  <a:extLst>
                    <a:ext uri="{9D8B030D-6E8A-4147-A177-3AD203B41FA5}">
                      <a16:colId xmlns:a16="http://schemas.microsoft.com/office/drawing/2014/main" val="20002"/>
                    </a:ext>
                  </a:extLst>
                </a:gridCol>
                <a:gridCol w="1384945">
                  <a:extLst>
                    <a:ext uri="{9D8B030D-6E8A-4147-A177-3AD203B41FA5}">
                      <a16:colId xmlns:a16="http://schemas.microsoft.com/office/drawing/2014/main" val="20003"/>
                    </a:ext>
                  </a:extLst>
                </a:gridCol>
                <a:gridCol w="1384945">
                  <a:extLst>
                    <a:ext uri="{9D8B030D-6E8A-4147-A177-3AD203B41FA5}">
                      <a16:colId xmlns:a16="http://schemas.microsoft.com/office/drawing/2014/main" val="20004"/>
                    </a:ext>
                  </a:extLst>
                </a:gridCol>
                <a:gridCol w="1384945">
                  <a:extLst>
                    <a:ext uri="{9D8B030D-6E8A-4147-A177-3AD203B41FA5}">
                      <a16:colId xmlns:a16="http://schemas.microsoft.com/office/drawing/2014/main" val="20005"/>
                    </a:ext>
                  </a:extLst>
                </a:gridCol>
              </a:tblGrid>
              <a:tr h="396705">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Statement</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432000">
                <a:tc>
                  <a:txBody>
                    <a:bodyPr/>
                    <a:lstStyle/>
                    <a:p>
                      <a:pPr algn="ctr" fontAlgn="b"/>
                      <a:r>
                        <a:rPr lang="en-GB" sz="1100" b="0" i="0" u="none" strike="noStrike">
                          <a:solidFill>
                            <a:srgbClr val="000000"/>
                          </a:solidFill>
                          <a:effectLst/>
                          <a:latin typeface="+mn-lt"/>
                        </a:rPr>
                        <a:t>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I got a discount for staying with the same company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8.10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2.87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13.33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432000">
                <a:tc>
                  <a:txBody>
                    <a:bodyPr/>
                    <a:lstStyle/>
                    <a:p>
                      <a:pPr algn="ctr" fontAlgn="b"/>
                      <a:r>
                        <a:rPr lang="en-GB" sz="1100" b="0" i="0" u="none" strike="noStrike">
                          <a:solidFill>
                            <a:srgbClr val="000000"/>
                          </a:solidFill>
                          <a:effectLst/>
                          <a:latin typeface="+mn-lt"/>
                        </a:rPr>
                        <a:t>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premium doesn't increase because I'm not a new customer anymore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7.78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3.19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12.38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432000">
                <a:tc>
                  <a:txBody>
                    <a:bodyPr/>
                    <a:lstStyle/>
                    <a:p>
                      <a:pPr algn="ctr" fontAlgn="b"/>
                      <a:r>
                        <a:rPr lang="en-GB" sz="1100" b="0" i="0" u="none" strike="noStrike">
                          <a:solidFill>
                            <a:srgbClr val="000000"/>
                          </a:solidFill>
                          <a:effectLst/>
                          <a:latin typeface="+mn-lt"/>
                        </a:rPr>
                        <a:t>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provider takes my loyalty into account when calculating renewal quotes after I have claimed</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7.78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3.30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12.27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432000">
                <a:tc>
                  <a:txBody>
                    <a:bodyPr/>
                    <a:lstStyle/>
                    <a:p>
                      <a:pPr algn="ctr" fontAlgn="b"/>
                      <a:r>
                        <a:rPr lang="en-GB" sz="1100" b="0" i="0" u="none" strike="noStrike">
                          <a:solidFill>
                            <a:srgbClr val="000000"/>
                          </a:solidFill>
                          <a:effectLst/>
                          <a:latin typeface="+mn-lt"/>
                        </a:rPr>
                        <a:t>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insurer handled my complaint professionally and fairly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8.68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6.66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10.71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432000">
                <a:tc>
                  <a:txBody>
                    <a:bodyPr/>
                    <a:lstStyle/>
                    <a:p>
                      <a:pPr algn="ctr" fontAlgn="b"/>
                      <a:r>
                        <a:rPr lang="en-GB" sz="1100" b="0" i="0" u="none" strike="noStrike">
                          <a:solidFill>
                            <a:srgbClr val="000000"/>
                          </a:solidFill>
                          <a:effectLst/>
                          <a:latin typeface="+mn-lt"/>
                        </a:rPr>
                        <a:t>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insurer told me what I would have paid if I wasn't a new customer</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6.15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1.61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10.69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432000">
                <a:tc>
                  <a:txBody>
                    <a:bodyPr/>
                    <a:lstStyle/>
                    <a:p>
                      <a:pPr algn="ctr" fontAlgn="b"/>
                      <a:r>
                        <a:rPr lang="en-GB" sz="1100" b="0" i="0" u="none" strike="noStrike">
                          <a:solidFill>
                            <a:srgbClr val="000000"/>
                          </a:solidFill>
                          <a:effectLst/>
                          <a:latin typeface="+mn-lt"/>
                        </a:rPr>
                        <a:t>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insurer provides additional benefits for renewing (e.g. enhanced cover)</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6.46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2.43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10.50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432000">
                <a:tc>
                  <a:txBody>
                    <a:bodyPr/>
                    <a:lstStyle/>
                    <a:p>
                      <a:pPr algn="ctr" fontAlgn="b"/>
                      <a:r>
                        <a:rPr lang="en-GB" sz="1100" b="0" i="0" u="none" strike="noStrike">
                          <a:solidFill>
                            <a:srgbClr val="000000"/>
                          </a:solidFill>
                          <a:effectLst/>
                          <a:latin typeface="+mn-lt"/>
                        </a:rPr>
                        <a:t>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insurance provider matched a cheaper price from a competitors quote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7.01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3.72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10.30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432000">
                <a:tc>
                  <a:txBody>
                    <a:bodyPr/>
                    <a:lstStyle/>
                    <a:p>
                      <a:pPr algn="ctr" fontAlgn="b"/>
                      <a:r>
                        <a:rPr lang="en-GB" sz="1100" b="0" i="0" u="none" strike="noStrike">
                          <a:solidFill>
                            <a:srgbClr val="000000"/>
                          </a:solidFill>
                          <a:effectLst/>
                          <a:latin typeface="+mn-lt"/>
                        </a:rPr>
                        <a:t>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insurer assessed my risk individually, rather than using generic assumptions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7.53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4.86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10.20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432000">
                <a:tc>
                  <a:txBody>
                    <a:bodyPr/>
                    <a:lstStyle/>
                    <a:p>
                      <a:pPr algn="ctr" fontAlgn="b"/>
                      <a:r>
                        <a:rPr lang="en-GB" sz="1100" b="0" i="0" u="none" strike="noStrike">
                          <a:solidFill>
                            <a:srgbClr val="000000"/>
                          </a:solidFill>
                          <a:effectLst/>
                          <a:latin typeface="+mn-lt"/>
                        </a:rPr>
                        <a:t>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I know the company pays out quickly and worries about paperwork later</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7.76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5.68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9.84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r h="432000">
                <a:tc>
                  <a:txBody>
                    <a:bodyPr/>
                    <a:lstStyle/>
                    <a:p>
                      <a:pPr algn="ctr" fontAlgn="b"/>
                      <a:r>
                        <a:rPr lang="en-GB" sz="1100" b="0" i="0" u="none" strike="noStrike">
                          <a:solidFill>
                            <a:srgbClr val="000000"/>
                          </a:solidFill>
                          <a:effectLst/>
                          <a:latin typeface="+mn-lt"/>
                        </a:rPr>
                        <a:t>10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insurer informed me about their claims process before I bought</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7.36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5.11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9.62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0"/>
                  </a:ext>
                </a:extLst>
              </a:tr>
            </a:tbl>
          </a:graphicData>
        </a:graphic>
      </p:graphicFrame>
      <p:sp>
        <p:nvSpPr>
          <p:cNvPr id="5" name="Google Shape;281;p26">
            <a:extLst>
              <a:ext uri="{FF2B5EF4-FFF2-40B4-BE49-F238E27FC236}">
                <a16:creationId xmlns:a16="http://schemas.microsoft.com/office/drawing/2014/main" id="{6BA30E1E-56C4-493B-8992-B93B1A6F3097}"/>
              </a:ext>
            </a:extLst>
          </p:cNvPr>
          <p:cNvSpPr txBox="1"/>
          <p:nvPr/>
        </p:nvSpPr>
        <p:spPr>
          <a:xfrm>
            <a:off x="0" y="6502960"/>
            <a:ext cx="10201458" cy="355040"/>
          </a:xfrm>
          <a:prstGeom prst="rect">
            <a:avLst/>
          </a:prstGeom>
          <a:noFill/>
          <a:ln>
            <a:noFill/>
          </a:ln>
        </p:spPr>
        <p:txBody>
          <a:bodyPr spcFirstLastPara="1" wrap="square" lIns="91425" tIns="45700" rIns="91425" bIns="45700" anchor="t" anchorCtr="0">
            <a:noAutofit/>
          </a:bodyPr>
          <a:lstStyle/>
          <a:p>
            <a:r>
              <a:rPr lang="en-GB" sz="800">
                <a:latin typeface="Arial" panose="020B0604020202020204" pitchFamily="34" charset="0"/>
                <a:ea typeface="Corbel"/>
                <a:cs typeface="Arial" panose="020B0604020202020204" pitchFamily="34" charset="0"/>
                <a:sym typeface="Corbel"/>
              </a:rPr>
              <a:t>Base: </a:t>
            </a:r>
            <a:r>
              <a:rPr lang="en-GB" sz="800">
                <a:solidFill>
                  <a:schemeClr val="tx1"/>
                </a:solidFill>
                <a:latin typeface="Arial" panose="020B0604020202020204" pitchFamily="34" charset="0"/>
                <a:ea typeface="Corbel"/>
                <a:cs typeface="Arial" panose="020B0604020202020204" pitchFamily="34" charset="0"/>
                <a:sym typeface="Corbel"/>
              </a:rPr>
              <a:t>Sept 2023 &amp; March 2024 data. </a:t>
            </a:r>
            <a:r>
              <a:rPr lang="en-GB" sz="800">
                <a:latin typeface="Arial" panose="020B0604020202020204" pitchFamily="34" charset="0"/>
                <a:ea typeface="Corbel"/>
                <a:cs typeface="Arial" panose="020B0604020202020204" pitchFamily="34" charset="0"/>
                <a:sym typeface="Corbel"/>
              </a:rPr>
              <a:t>All consumers who hold at least one (motor, travel, buildings and/or contents) insurance policy/ who have claimed on at least one insurance policy in the last 12 months: </a:t>
            </a:r>
          </a:p>
          <a:p>
            <a:r>
              <a:rPr lang="en-GB" sz="800">
                <a:latin typeface="Arial" panose="020B0604020202020204" pitchFamily="34" charset="0"/>
                <a:ea typeface="Corbel"/>
                <a:cs typeface="Arial" panose="020B0604020202020204" pitchFamily="34" charset="0"/>
                <a:sym typeface="Corbel"/>
              </a:rPr>
              <a:t>Male n=478/83.</a:t>
            </a:r>
            <a:endParaRPr lang="en-GB" sz="8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5868381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3" name="TextBox 2"/>
          <p:cNvSpPr txBox="1"/>
          <p:nvPr/>
        </p:nvSpPr>
        <p:spPr>
          <a:xfrm>
            <a:off x="422143" y="289187"/>
            <a:ext cx="11227990" cy="400110"/>
          </a:xfrm>
          <a:prstGeom prst="rect">
            <a:avLst/>
          </a:prstGeom>
          <a:noFill/>
        </p:spPr>
        <p:txBody>
          <a:bodyPr wrap="square" rtlCol="0">
            <a:spAutoFit/>
          </a:bodyPr>
          <a:lstStyle/>
          <a:p>
            <a:r>
              <a:rPr lang="en-GB" sz="2000" b="1">
                <a:solidFill>
                  <a:schemeClr val="bg2"/>
                </a:solidFill>
                <a:latin typeface="Rockwell" panose="02060603020205020403" pitchFamily="18" charset="0"/>
                <a:cs typeface="Calibri Light" panose="020F0302020204030204" pitchFamily="34" charset="0"/>
              </a:rPr>
              <a:t>Theme scores for Consumers – Age</a:t>
            </a:r>
          </a:p>
        </p:txBody>
      </p:sp>
      <p:graphicFrame>
        <p:nvGraphicFramePr>
          <p:cNvPr id="4" name="Table 3"/>
          <p:cNvGraphicFramePr>
            <a:graphicFrameLocks noGrp="1"/>
          </p:cNvGraphicFramePr>
          <p:nvPr>
            <p:extLst>
              <p:ext uri="{D42A27DB-BD31-4B8C-83A1-F6EECF244321}">
                <p14:modId xmlns:p14="http://schemas.microsoft.com/office/powerpoint/2010/main" val="3407052995"/>
              </p:ext>
            </p:extLst>
          </p:nvPr>
        </p:nvGraphicFramePr>
        <p:xfrm>
          <a:off x="103981" y="1551017"/>
          <a:ext cx="3962697" cy="3956756"/>
        </p:xfrm>
        <a:graphic>
          <a:graphicData uri="http://schemas.openxmlformats.org/drawingml/2006/table">
            <a:tbl>
              <a:tblPr firstRow="1" bandRow="1">
                <a:tableStyleId>{6E62EB93-AAC6-4EBA-99E5-D1D4B1179FDE}</a:tableStyleId>
              </a:tblPr>
              <a:tblGrid>
                <a:gridCol w="435665">
                  <a:extLst>
                    <a:ext uri="{9D8B030D-6E8A-4147-A177-3AD203B41FA5}">
                      <a16:colId xmlns:a16="http://schemas.microsoft.com/office/drawing/2014/main" val="20000"/>
                    </a:ext>
                  </a:extLst>
                </a:gridCol>
                <a:gridCol w="881758">
                  <a:extLst>
                    <a:ext uri="{9D8B030D-6E8A-4147-A177-3AD203B41FA5}">
                      <a16:colId xmlns:a16="http://schemas.microsoft.com/office/drawing/2014/main" val="20001"/>
                    </a:ext>
                  </a:extLst>
                </a:gridCol>
                <a:gridCol w="881758">
                  <a:extLst>
                    <a:ext uri="{9D8B030D-6E8A-4147-A177-3AD203B41FA5}">
                      <a16:colId xmlns:a16="http://schemas.microsoft.com/office/drawing/2014/main" val="20002"/>
                    </a:ext>
                  </a:extLst>
                </a:gridCol>
                <a:gridCol w="881758">
                  <a:extLst>
                    <a:ext uri="{9D8B030D-6E8A-4147-A177-3AD203B41FA5}">
                      <a16:colId xmlns:a16="http://schemas.microsoft.com/office/drawing/2014/main" val="20003"/>
                    </a:ext>
                  </a:extLst>
                </a:gridCol>
                <a:gridCol w="881758">
                  <a:extLst>
                    <a:ext uri="{9D8B030D-6E8A-4147-A177-3AD203B41FA5}">
                      <a16:colId xmlns:a16="http://schemas.microsoft.com/office/drawing/2014/main" val="20004"/>
                    </a:ext>
                  </a:extLst>
                </a:gridCol>
              </a:tblGrid>
              <a:tr h="398744">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393630">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6.16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4.09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8.22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393630">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6.76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6.50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7.02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393630">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6.49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6.04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6.93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393630">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6.23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5.73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6.72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393630">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6.26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6.22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6.31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398744">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Protection</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5.95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5.67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6.22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398744">
                <a:tc>
                  <a:txBody>
                    <a:bodyPr/>
                    <a:lstStyle/>
                    <a:p>
                      <a:pPr algn="ctr" fontAlgn="b"/>
                      <a:r>
                        <a:rPr lang="en-GB" sz="1100" b="0" i="0" u="none" strike="noStrike">
                          <a:solidFill>
                            <a:srgbClr val="000000"/>
                          </a:solidFill>
                          <a:effectLst/>
                          <a:latin typeface="+mj-lt"/>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5.52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5.09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5.95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398744">
                <a:tc>
                  <a:txBody>
                    <a:bodyPr/>
                    <a:lstStyle/>
                    <a:p>
                      <a:pPr algn="ctr" fontAlgn="b"/>
                      <a:r>
                        <a:rPr lang="en-GB" sz="1100" b="0" i="0" u="none" strike="noStrike">
                          <a:solidFill>
                            <a:srgbClr val="000000"/>
                          </a:solidFill>
                          <a:effectLst/>
                          <a:latin typeface="+mj-lt"/>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5.38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5.65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5.12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393630">
                <a:tc>
                  <a:txBody>
                    <a:bodyPr/>
                    <a:lstStyle/>
                    <a:p>
                      <a:pPr algn="ctr" fontAlgn="b"/>
                      <a:r>
                        <a:rPr lang="en-GB" sz="1100" b="0" i="0" u="none" strike="noStrike">
                          <a:solidFill>
                            <a:srgbClr val="000000"/>
                          </a:solidFill>
                          <a:effectLst/>
                          <a:latin typeface="+mj-lt"/>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Relationship</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4.26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4.10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4.43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bl>
          </a:graphicData>
        </a:graphic>
      </p:graphicFrame>
      <p:sp>
        <p:nvSpPr>
          <p:cNvPr id="2" name="TextBox 1"/>
          <p:cNvSpPr txBox="1"/>
          <p:nvPr/>
        </p:nvSpPr>
        <p:spPr>
          <a:xfrm>
            <a:off x="1995881" y="1189152"/>
            <a:ext cx="1890888" cy="307777"/>
          </a:xfrm>
          <a:prstGeom prst="rect">
            <a:avLst/>
          </a:prstGeom>
          <a:noFill/>
        </p:spPr>
        <p:txBody>
          <a:bodyPr wrap="square" rtlCol="0">
            <a:spAutoFit/>
          </a:bodyPr>
          <a:lstStyle/>
          <a:p>
            <a:r>
              <a:rPr lang="en-GB" b="1">
                <a:solidFill>
                  <a:srgbClr val="008265"/>
                </a:solidFill>
              </a:rPr>
              <a:t>18-34</a:t>
            </a:r>
          </a:p>
        </p:txBody>
      </p:sp>
      <p:sp>
        <p:nvSpPr>
          <p:cNvPr id="8" name="TextBox 7"/>
          <p:cNvSpPr txBox="1"/>
          <p:nvPr/>
        </p:nvSpPr>
        <p:spPr>
          <a:xfrm>
            <a:off x="9384466" y="1168821"/>
            <a:ext cx="1890888" cy="307777"/>
          </a:xfrm>
          <a:prstGeom prst="rect">
            <a:avLst/>
          </a:prstGeom>
          <a:noFill/>
        </p:spPr>
        <p:txBody>
          <a:bodyPr wrap="square" rtlCol="0">
            <a:spAutoFit/>
          </a:bodyPr>
          <a:lstStyle/>
          <a:p>
            <a:r>
              <a:rPr lang="en-GB" b="1">
                <a:solidFill>
                  <a:srgbClr val="008265"/>
                </a:solidFill>
              </a:rPr>
              <a:t>55 or older</a:t>
            </a:r>
          </a:p>
        </p:txBody>
      </p:sp>
      <p:graphicFrame>
        <p:nvGraphicFramePr>
          <p:cNvPr id="12" name="Table 11"/>
          <p:cNvGraphicFramePr>
            <a:graphicFrameLocks noGrp="1"/>
          </p:cNvGraphicFramePr>
          <p:nvPr>
            <p:extLst>
              <p:ext uri="{D42A27DB-BD31-4B8C-83A1-F6EECF244321}">
                <p14:modId xmlns:p14="http://schemas.microsoft.com/office/powerpoint/2010/main" val="3114379388"/>
              </p:ext>
            </p:extLst>
          </p:nvPr>
        </p:nvGraphicFramePr>
        <p:xfrm>
          <a:off x="4114503" y="1551015"/>
          <a:ext cx="3962697" cy="3956756"/>
        </p:xfrm>
        <a:graphic>
          <a:graphicData uri="http://schemas.openxmlformats.org/drawingml/2006/table">
            <a:tbl>
              <a:tblPr firstRow="1" bandRow="1">
                <a:tableStyleId>{6E62EB93-AAC6-4EBA-99E5-D1D4B1179FDE}</a:tableStyleId>
              </a:tblPr>
              <a:tblGrid>
                <a:gridCol w="435665">
                  <a:extLst>
                    <a:ext uri="{9D8B030D-6E8A-4147-A177-3AD203B41FA5}">
                      <a16:colId xmlns:a16="http://schemas.microsoft.com/office/drawing/2014/main" val="20000"/>
                    </a:ext>
                  </a:extLst>
                </a:gridCol>
                <a:gridCol w="881758">
                  <a:extLst>
                    <a:ext uri="{9D8B030D-6E8A-4147-A177-3AD203B41FA5}">
                      <a16:colId xmlns:a16="http://schemas.microsoft.com/office/drawing/2014/main" val="20001"/>
                    </a:ext>
                  </a:extLst>
                </a:gridCol>
                <a:gridCol w="881758">
                  <a:extLst>
                    <a:ext uri="{9D8B030D-6E8A-4147-A177-3AD203B41FA5}">
                      <a16:colId xmlns:a16="http://schemas.microsoft.com/office/drawing/2014/main" val="20002"/>
                    </a:ext>
                  </a:extLst>
                </a:gridCol>
                <a:gridCol w="881758">
                  <a:extLst>
                    <a:ext uri="{9D8B030D-6E8A-4147-A177-3AD203B41FA5}">
                      <a16:colId xmlns:a16="http://schemas.microsoft.com/office/drawing/2014/main" val="20003"/>
                    </a:ext>
                  </a:extLst>
                </a:gridCol>
                <a:gridCol w="881758">
                  <a:extLst>
                    <a:ext uri="{9D8B030D-6E8A-4147-A177-3AD203B41FA5}">
                      <a16:colId xmlns:a16="http://schemas.microsoft.com/office/drawing/2014/main" val="20004"/>
                    </a:ext>
                  </a:extLst>
                </a:gridCol>
              </a:tblGrid>
              <a:tr h="398744">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393630">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7.35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4.06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10.64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393630">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8.65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8.20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9.11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393630">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8.68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8.29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9.08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393630">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7.66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6.64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8.68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393630">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8.30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8.01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8.59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398744">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7.58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7.21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7.95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398744">
                <a:tc>
                  <a:txBody>
                    <a:bodyPr/>
                    <a:lstStyle/>
                    <a:p>
                      <a:pPr algn="ctr" fontAlgn="b"/>
                      <a:r>
                        <a:rPr lang="en-GB" sz="1100" b="0" i="0" u="none" strike="noStrike">
                          <a:solidFill>
                            <a:srgbClr val="000000"/>
                          </a:solidFill>
                          <a:effectLst/>
                          <a:latin typeface="+mj-lt"/>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Protection</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6.99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6.25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7.72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398744">
                <a:tc>
                  <a:txBody>
                    <a:bodyPr/>
                    <a:lstStyle/>
                    <a:p>
                      <a:pPr algn="ctr" fontAlgn="b"/>
                      <a:r>
                        <a:rPr lang="en-GB" sz="1100" b="0" i="0" u="none" strike="noStrike">
                          <a:solidFill>
                            <a:srgbClr val="000000"/>
                          </a:solidFill>
                          <a:effectLst/>
                          <a:latin typeface="+mj-lt"/>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6.22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5.39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7.05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393630">
                <a:tc>
                  <a:txBody>
                    <a:bodyPr/>
                    <a:lstStyle/>
                    <a:p>
                      <a:pPr algn="ctr" fontAlgn="b"/>
                      <a:r>
                        <a:rPr lang="en-GB" sz="1100" b="0" i="0" u="none" strike="noStrike">
                          <a:solidFill>
                            <a:srgbClr val="000000"/>
                          </a:solidFill>
                          <a:effectLst/>
                          <a:latin typeface="+mj-lt"/>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Relationship</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4.64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3.77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cs typeface="Arial" panose="020B0604020202020204" pitchFamily="34" charset="0"/>
                          <a:sym typeface="Arial"/>
                        </a:rPr>
                        <a:t>5.52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3935608083"/>
              </p:ext>
            </p:extLst>
          </p:nvPr>
        </p:nvGraphicFramePr>
        <p:xfrm>
          <a:off x="8117007" y="1551015"/>
          <a:ext cx="3962697" cy="3961870"/>
        </p:xfrm>
        <a:graphic>
          <a:graphicData uri="http://schemas.openxmlformats.org/drawingml/2006/table">
            <a:tbl>
              <a:tblPr firstRow="1" bandRow="1">
                <a:tableStyleId>{6E62EB93-AAC6-4EBA-99E5-D1D4B1179FDE}</a:tableStyleId>
              </a:tblPr>
              <a:tblGrid>
                <a:gridCol w="435665">
                  <a:extLst>
                    <a:ext uri="{9D8B030D-6E8A-4147-A177-3AD203B41FA5}">
                      <a16:colId xmlns:a16="http://schemas.microsoft.com/office/drawing/2014/main" val="20000"/>
                    </a:ext>
                  </a:extLst>
                </a:gridCol>
                <a:gridCol w="881758">
                  <a:extLst>
                    <a:ext uri="{9D8B030D-6E8A-4147-A177-3AD203B41FA5}">
                      <a16:colId xmlns:a16="http://schemas.microsoft.com/office/drawing/2014/main" val="20001"/>
                    </a:ext>
                  </a:extLst>
                </a:gridCol>
                <a:gridCol w="881758">
                  <a:extLst>
                    <a:ext uri="{9D8B030D-6E8A-4147-A177-3AD203B41FA5}">
                      <a16:colId xmlns:a16="http://schemas.microsoft.com/office/drawing/2014/main" val="20002"/>
                    </a:ext>
                  </a:extLst>
                </a:gridCol>
                <a:gridCol w="881758">
                  <a:extLst>
                    <a:ext uri="{9D8B030D-6E8A-4147-A177-3AD203B41FA5}">
                      <a16:colId xmlns:a16="http://schemas.microsoft.com/office/drawing/2014/main" val="20003"/>
                    </a:ext>
                  </a:extLst>
                </a:gridCol>
                <a:gridCol w="881758">
                  <a:extLst>
                    <a:ext uri="{9D8B030D-6E8A-4147-A177-3AD203B41FA5}">
                      <a16:colId xmlns:a16="http://schemas.microsoft.com/office/drawing/2014/main" val="20004"/>
                    </a:ext>
                  </a:extLst>
                </a:gridCol>
              </a:tblGrid>
              <a:tr h="398744">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393630">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6.74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1.07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12.41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393630">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8.63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5.69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11.57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393630">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8.82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6.96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10.69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393630">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6.67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3.86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9.47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393630">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7.56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5.75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9.37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398744">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5.04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2.95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7.13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398744">
                <a:tc>
                  <a:txBody>
                    <a:bodyPr/>
                    <a:lstStyle/>
                    <a:p>
                      <a:pPr algn="ctr" fontAlgn="b"/>
                      <a:r>
                        <a:rPr lang="en-GB" sz="1100" b="0" i="0" u="none" strike="noStrike">
                          <a:solidFill>
                            <a:srgbClr val="000000"/>
                          </a:solidFill>
                          <a:effectLst/>
                          <a:latin typeface="+mj-lt"/>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6.72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6.32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7.11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398744">
                <a:tc>
                  <a:txBody>
                    <a:bodyPr/>
                    <a:lstStyle/>
                    <a:p>
                      <a:pPr algn="ctr" fontAlgn="b"/>
                      <a:r>
                        <a:rPr lang="en-GB" sz="1100" b="0" i="0" u="none" strike="noStrike">
                          <a:solidFill>
                            <a:srgbClr val="000000"/>
                          </a:solidFill>
                          <a:effectLst/>
                          <a:latin typeface="+mj-lt"/>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Protection</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5.75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5.02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6.47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398744">
                <a:tc>
                  <a:txBody>
                    <a:bodyPr/>
                    <a:lstStyle/>
                    <a:p>
                      <a:pPr algn="ctr" fontAlgn="b"/>
                      <a:r>
                        <a:rPr lang="en-GB" sz="1100" b="0" i="0" u="none" strike="noStrike">
                          <a:solidFill>
                            <a:srgbClr val="000000"/>
                          </a:solidFill>
                          <a:effectLst/>
                          <a:latin typeface="+mj-lt"/>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Relationship</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2.95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1.62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4.28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bl>
          </a:graphicData>
        </a:graphic>
      </p:graphicFrame>
      <p:sp>
        <p:nvSpPr>
          <p:cNvPr id="14" name="TextBox 13"/>
          <p:cNvSpPr txBox="1"/>
          <p:nvPr/>
        </p:nvSpPr>
        <p:spPr>
          <a:xfrm>
            <a:off x="5839747" y="1168822"/>
            <a:ext cx="1890888" cy="307777"/>
          </a:xfrm>
          <a:prstGeom prst="rect">
            <a:avLst/>
          </a:prstGeom>
          <a:noFill/>
        </p:spPr>
        <p:txBody>
          <a:bodyPr wrap="square" rtlCol="0">
            <a:spAutoFit/>
          </a:bodyPr>
          <a:lstStyle/>
          <a:p>
            <a:r>
              <a:rPr lang="en-GB" b="1">
                <a:solidFill>
                  <a:srgbClr val="008265"/>
                </a:solidFill>
              </a:rPr>
              <a:t>35-54</a:t>
            </a:r>
          </a:p>
        </p:txBody>
      </p:sp>
      <p:sp>
        <p:nvSpPr>
          <p:cNvPr id="10" name="Google Shape;281;p26">
            <a:extLst>
              <a:ext uri="{FF2B5EF4-FFF2-40B4-BE49-F238E27FC236}">
                <a16:creationId xmlns:a16="http://schemas.microsoft.com/office/drawing/2014/main" id="{6BA30E1E-56C4-493B-8992-B93B1A6F3097}"/>
              </a:ext>
            </a:extLst>
          </p:cNvPr>
          <p:cNvSpPr txBox="1"/>
          <p:nvPr/>
        </p:nvSpPr>
        <p:spPr>
          <a:xfrm>
            <a:off x="0" y="6527166"/>
            <a:ext cx="9374547" cy="330834"/>
          </a:xfrm>
          <a:prstGeom prst="rect">
            <a:avLst/>
          </a:prstGeom>
          <a:noFill/>
          <a:ln>
            <a:noFill/>
          </a:ln>
        </p:spPr>
        <p:txBody>
          <a:bodyPr spcFirstLastPara="1" wrap="square" lIns="91425" tIns="45700" rIns="91425" bIns="45700" anchor="t" anchorCtr="0">
            <a:noAutofit/>
          </a:bodyPr>
          <a:lstStyle/>
          <a:p>
            <a:r>
              <a:rPr lang="en-GB" sz="800">
                <a:latin typeface="Arial" panose="020B0604020202020204" pitchFamily="34" charset="0"/>
                <a:ea typeface="Corbel"/>
                <a:cs typeface="Arial" panose="020B0604020202020204" pitchFamily="34" charset="0"/>
                <a:sym typeface="Corbel"/>
              </a:rPr>
              <a:t>Base: </a:t>
            </a:r>
            <a:r>
              <a:rPr lang="en-GB" sz="800">
                <a:solidFill>
                  <a:schemeClr val="tx1"/>
                </a:solidFill>
                <a:latin typeface="Arial" panose="020B0604020202020204" pitchFamily="34" charset="0"/>
                <a:ea typeface="Corbel"/>
                <a:cs typeface="Arial" panose="020B0604020202020204" pitchFamily="34" charset="0"/>
                <a:sym typeface="Corbel"/>
              </a:rPr>
              <a:t>Sept 2023 &amp; March 2024 data. </a:t>
            </a:r>
            <a:r>
              <a:rPr lang="en-GB" sz="800">
                <a:latin typeface="Arial" panose="020B0604020202020204" pitchFamily="34" charset="0"/>
                <a:ea typeface="Corbel"/>
                <a:cs typeface="Arial" panose="020B0604020202020204" pitchFamily="34" charset="0"/>
                <a:sym typeface="Corbel"/>
              </a:rPr>
              <a:t>All consumers who hold at least one (motor, travel, buildings and/or contents) insurance policy/ who have claimed on at least one insurance policy in the last 12 months: 18-34 n=282/94, 35-54 n=336/60, 55 or older n= 382/17*   *Low sample, just shown for completeness</a:t>
            </a:r>
            <a:endParaRPr lang="en-GB" sz="8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0276850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3" name="TextBox 2"/>
          <p:cNvSpPr txBox="1"/>
          <p:nvPr/>
        </p:nvSpPr>
        <p:spPr>
          <a:xfrm>
            <a:off x="422143" y="289187"/>
            <a:ext cx="11227990" cy="400110"/>
          </a:xfrm>
          <a:prstGeom prst="rect">
            <a:avLst/>
          </a:prstGeom>
          <a:noFill/>
        </p:spPr>
        <p:txBody>
          <a:bodyPr wrap="square" rtlCol="0">
            <a:spAutoFit/>
          </a:bodyPr>
          <a:lstStyle/>
          <a:p>
            <a:r>
              <a:rPr lang="en-GB" sz="2000" b="1">
                <a:solidFill>
                  <a:schemeClr val="bg2"/>
                </a:solidFill>
                <a:latin typeface="Rockwell" panose="02060603020205020403" pitchFamily="18" charset="0"/>
                <a:cs typeface="Calibri Light" panose="020F0302020204030204" pitchFamily="34" charset="0"/>
              </a:rPr>
              <a:t>Top 10 opportunities for Consumers – 18-34 years old</a:t>
            </a:r>
          </a:p>
        </p:txBody>
      </p:sp>
      <p:graphicFrame>
        <p:nvGraphicFramePr>
          <p:cNvPr id="4" name="Table 3"/>
          <p:cNvGraphicFramePr>
            <a:graphicFrameLocks noGrp="1"/>
          </p:cNvGraphicFramePr>
          <p:nvPr>
            <p:extLst>
              <p:ext uri="{D42A27DB-BD31-4B8C-83A1-F6EECF244321}">
                <p14:modId xmlns:p14="http://schemas.microsoft.com/office/powerpoint/2010/main" val="3497141503"/>
              </p:ext>
            </p:extLst>
          </p:nvPr>
        </p:nvGraphicFramePr>
        <p:xfrm>
          <a:off x="1941165" y="1006629"/>
          <a:ext cx="8309671" cy="4877595"/>
        </p:xfrm>
        <a:graphic>
          <a:graphicData uri="http://schemas.openxmlformats.org/drawingml/2006/table">
            <a:tbl>
              <a:tblPr firstRow="1" bandRow="1">
                <a:tableStyleId>{6E62EB93-AAC6-4EBA-99E5-D1D4B1179FDE}</a:tableStyleId>
              </a:tblPr>
              <a:tblGrid>
                <a:gridCol w="597086">
                  <a:extLst>
                    <a:ext uri="{9D8B030D-6E8A-4147-A177-3AD203B41FA5}">
                      <a16:colId xmlns:a16="http://schemas.microsoft.com/office/drawing/2014/main" val="20000"/>
                    </a:ext>
                  </a:extLst>
                </a:gridCol>
                <a:gridCol w="989184">
                  <a:extLst>
                    <a:ext uri="{9D8B030D-6E8A-4147-A177-3AD203B41FA5}">
                      <a16:colId xmlns:a16="http://schemas.microsoft.com/office/drawing/2014/main" val="20001"/>
                    </a:ext>
                  </a:extLst>
                </a:gridCol>
                <a:gridCol w="2568566">
                  <a:extLst>
                    <a:ext uri="{9D8B030D-6E8A-4147-A177-3AD203B41FA5}">
                      <a16:colId xmlns:a16="http://schemas.microsoft.com/office/drawing/2014/main" val="20002"/>
                    </a:ext>
                  </a:extLst>
                </a:gridCol>
                <a:gridCol w="1384945">
                  <a:extLst>
                    <a:ext uri="{9D8B030D-6E8A-4147-A177-3AD203B41FA5}">
                      <a16:colId xmlns:a16="http://schemas.microsoft.com/office/drawing/2014/main" val="20003"/>
                    </a:ext>
                  </a:extLst>
                </a:gridCol>
                <a:gridCol w="1384945">
                  <a:extLst>
                    <a:ext uri="{9D8B030D-6E8A-4147-A177-3AD203B41FA5}">
                      <a16:colId xmlns:a16="http://schemas.microsoft.com/office/drawing/2014/main" val="20004"/>
                    </a:ext>
                  </a:extLst>
                </a:gridCol>
                <a:gridCol w="1384945">
                  <a:extLst>
                    <a:ext uri="{9D8B030D-6E8A-4147-A177-3AD203B41FA5}">
                      <a16:colId xmlns:a16="http://schemas.microsoft.com/office/drawing/2014/main" val="20005"/>
                    </a:ext>
                  </a:extLst>
                </a:gridCol>
              </a:tblGrid>
              <a:tr h="396705">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Statement</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432000">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provider takes my loyalty into account when calculating renewal quotes after I have claimed</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6.70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4.30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9.10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432000">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insurer handled my complaint professionally and fairly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7.41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6.16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8.66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432000">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insurer told me what I would have paid if I wasn't a new customer</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5.71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2.76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8.65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432000">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insurance provider matched a cheaper price from a competitors quote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6.67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4.70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8.63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432000">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I got a discount for staying with the same company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6.52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4.53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8.52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432000">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insurer provides additional benefits for renewing (e.g. enhanced cover)</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6.31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4.22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8.40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432000">
                <a:tc>
                  <a:txBody>
                    <a:bodyPr/>
                    <a:lstStyle/>
                    <a:p>
                      <a:pPr algn="ctr" fontAlgn="b"/>
                      <a:r>
                        <a:rPr lang="en-GB" sz="1100" b="0" i="0" u="none" strike="noStrike">
                          <a:solidFill>
                            <a:srgbClr val="000000"/>
                          </a:solidFill>
                          <a:effectLst/>
                          <a:latin typeface="+mj-lt"/>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premium doesn't increase because I'm not a new customer anymore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6.24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4.11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8.37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432000">
                <a:tc>
                  <a:txBody>
                    <a:bodyPr/>
                    <a:lstStyle/>
                    <a:p>
                      <a:pPr algn="ctr" fontAlgn="b"/>
                      <a:r>
                        <a:rPr lang="en-GB" sz="1100" b="0" i="0" u="none" strike="noStrike">
                          <a:solidFill>
                            <a:srgbClr val="000000"/>
                          </a:solidFill>
                          <a:effectLst/>
                          <a:latin typeface="+mj-lt"/>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insurer assessed my risk individually, rather than using generic assumptions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6.56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5.18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7.94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432000">
                <a:tc>
                  <a:txBody>
                    <a:bodyPr/>
                    <a:lstStyle/>
                    <a:p>
                      <a:pPr algn="ctr" fontAlgn="b"/>
                      <a:r>
                        <a:rPr lang="en-GB" sz="1100" b="0" i="0" u="none" strike="noStrike">
                          <a:solidFill>
                            <a:srgbClr val="000000"/>
                          </a:solidFill>
                          <a:effectLst/>
                          <a:latin typeface="+mj-lt"/>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I could buy my insurance in any way that suited me (e.g. online, mobile, telephone, broker)</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7.27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6.62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7.92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r h="432000">
                <a:tc>
                  <a:txBody>
                    <a:bodyPr/>
                    <a:lstStyle/>
                    <a:p>
                      <a:pPr algn="ctr" fontAlgn="b"/>
                      <a:r>
                        <a:rPr lang="en-GB" sz="1100" b="0" i="0" u="none" strike="noStrike">
                          <a:solidFill>
                            <a:srgbClr val="000000"/>
                          </a:solidFill>
                          <a:effectLst/>
                          <a:latin typeface="+mj-lt"/>
                        </a:rPr>
                        <a:t>10</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I knew what I need to do to make a claim</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6.81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5.75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7.88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0"/>
                  </a:ext>
                </a:extLst>
              </a:tr>
            </a:tbl>
          </a:graphicData>
        </a:graphic>
      </p:graphicFrame>
      <p:sp>
        <p:nvSpPr>
          <p:cNvPr id="6" name="Google Shape;281;p26">
            <a:extLst>
              <a:ext uri="{FF2B5EF4-FFF2-40B4-BE49-F238E27FC236}">
                <a16:creationId xmlns:a16="http://schemas.microsoft.com/office/drawing/2014/main" id="{6BA30E1E-56C4-493B-8992-B93B1A6F3097}"/>
              </a:ext>
            </a:extLst>
          </p:cNvPr>
          <p:cNvSpPr txBox="1"/>
          <p:nvPr/>
        </p:nvSpPr>
        <p:spPr>
          <a:xfrm>
            <a:off x="143774" y="6507046"/>
            <a:ext cx="9374547" cy="330834"/>
          </a:xfrm>
          <a:prstGeom prst="rect">
            <a:avLst/>
          </a:prstGeom>
          <a:noFill/>
          <a:ln>
            <a:noFill/>
          </a:ln>
        </p:spPr>
        <p:txBody>
          <a:bodyPr spcFirstLastPara="1" wrap="square" lIns="91425" tIns="45700" rIns="91425" bIns="45700" anchor="t" anchorCtr="0">
            <a:noAutofit/>
          </a:bodyPr>
          <a:lstStyle/>
          <a:p>
            <a:r>
              <a:rPr lang="en-GB" sz="800">
                <a:latin typeface="Arial" panose="020B0604020202020204" pitchFamily="34" charset="0"/>
                <a:ea typeface="Corbel"/>
                <a:cs typeface="Arial" panose="020B0604020202020204" pitchFamily="34" charset="0"/>
                <a:sym typeface="Corbel"/>
              </a:rPr>
              <a:t>Base: </a:t>
            </a:r>
            <a:r>
              <a:rPr lang="en-GB" sz="800">
                <a:solidFill>
                  <a:schemeClr val="tx1"/>
                </a:solidFill>
                <a:latin typeface="Arial" panose="020B0604020202020204" pitchFamily="34" charset="0"/>
                <a:ea typeface="Corbel"/>
                <a:cs typeface="Arial" panose="020B0604020202020204" pitchFamily="34" charset="0"/>
                <a:sym typeface="Corbel"/>
              </a:rPr>
              <a:t>Sept 2023 &amp; March 2024 data. </a:t>
            </a:r>
            <a:r>
              <a:rPr lang="en-GB" sz="800">
                <a:latin typeface="Arial" panose="020B0604020202020204" pitchFamily="34" charset="0"/>
                <a:ea typeface="Corbel"/>
                <a:cs typeface="Arial" panose="020B0604020202020204" pitchFamily="34" charset="0"/>
                <a:sym typeface="Corbel"/>
              </a:rPr>
              <a:t>All consumers who hold at least one (motor, travel, buildings and/or contents) insurance policy/ who have claimed on at least one insurance policy in the last 12 months: 18-34 n=282/94</a:t>
            </a:r>
            <a:endParaRPr lang="en-GB" sz="8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0488405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3" name="TextBox 2"/>
          <p:cNvSpPr txBox="1"/>
          <p:nvPr/>
        </p:nvSpPr>
        <p:spPr>
          <a:xfrm>
            <a:off x="422143" y="289187"/>
            <a:ext cx="11227990" cy="400110"/>
          </a:xfrm>
          <a:prstGeom prst="rect">
            <a:avLst/>
          </a:prstGeom>
          <a:noFill/>
        </p:spPr>
        <p:txBody>
          <a:bodyPr wrap="square" rtlCol="0">
            <a:spAutoFit/>
          </a:bodyPr>
          <a:lstStyle/>
          <a:p>
            <a:r>
              <a:rPr lang="en-GB" sz="2000" b="1">
                <a:solidFill>
                  <a:schemeClr val="bg2"/>
                </a:solidFill>
                <a:latin typeface="Rockwell" panose="02060603020205020403" pitchFamily="18" charset="0"/>
                <a:cs typeface="Calibri Light" panose="020F0302020204030204" pitchFamily="34" charset="0"/>
              </a:rPr>
              <a:t>Top 10 opportunities for Consumers – 35-54 years old</a:t>
            </a:r>
          </a:p>
        </p:txBody>
      </p:sp>
      <p:graphicFrame>
        <p:nvGraphicFramePr>
          <p:cNvPr id="4" name="Table 3"/>
          <p:cNvGraphicFramePr>
            <a:graphicFrameLocks noGrp="1"/>
          </p:cNvGraphicFramePr>
          <p:nvPr>
            <p:extLst>
              <p:ext uri="{D42A27DB-BD31-4B8C-83A1-F6EECF244321}">
                <p14:modId xmlns:p14="http://schemas.microsoft.com/office/powerpoint/2010/main" val="4201758922"/>
              </p:ext>
            </p:extLst>
          </p:nvPr>
        </p:nvGraphicFramePr>
        <p:xfrm>
          <a:off x="1941165" y="1084263"/>
          <a:ext cx="8309671" cy="5038485"/>
        </p:xfrm>
        <a:graphic>
          <a:graphicData uri="http://schemas.openxmlformats.org/drawingml/2006/table">
            <a:tbl>
              <a:tblPr firstRow="1" bandRow="1">
                <a:tableStyleId>{6E62EB93-AAC6-4EBA-99E5-D1D4B1179FDE}</a:tableStyleId>
              </a:tblPr>
              <a:tblGrid>
                <a:gridCol w="597086">
                  <a:extLst>
                    <a:ext uri="{9D8B030D-6E8A-4147-A177-3AD203B41FA5}">
                      <a16:colId xmlns:a16="http://schemas.microsoft.com/office/drawing/2014/main" val="20000"/>
                    </a:ext>
                  </a:extLst>
                </a:gridCol>
                <a:gridCol w="1028814">
                  <a:extLst>
                    <a:ext uri="{9D8B030D-6E8A-4147-A177-3AD203B41FA5}">
                      <a16:colId xmlns:a16="http://schemas.microsoft.com/office/drawing/2014/main" val="20001"/>
                    </a:ext>
                  </a:extLst>
                </a:gridCol>
                <a:gridCol w="2528936">
                  <a:extLst>
                    <a:ext uri="{9D8B030D-6E8A-4147-A177-3AD203B41FA5}">
                      <a16:colId xmlns:a16="http://schemas.microsoft.com/office/drawing/2014/main" val="20002"/>
                    </a:ext>
                  </a:extLst>
                </a:gridCol>
                <a:gridCol w="1384945">
                  <a:extLst>
                    <a:ext uri="{9D8B030D-6E8A-4147-A177-3AD203B41FA5}">
                      <a16:colId xmlns:a16="http://schemas.microsoft.com/office/drawing/2014/main" val="20003"/>
                    </a:ext>
                  </a:extLst>
                </a:gridCol>
                <a:gridCol w="1384945">
                  <a:extLst>
                    <a:ext uri="{9D8B030D-6E8A-4147-A177-3AD203B41FA5}">
                      <a16:colId xmlns:a16="http://schemas.microsoft.com/office/drawing/2014/main" val="20004"/>
                    </a:ext>
                  </a:extLst>
                </a:gridCol>
                <a:gridCol w="1384945">
                  <a:extLst>
                    <a:ext uri="{9D8B030D-6E8A-4147-A177-3AD203B41FA5}">
                      <a16:colId xmlns:a16="http://schemas.microsoft.com/office/drawing/2014/main" val="20005"/>
                    </a:ext>
                  </a:extLst>
                </a:gridCol>
              </a:tblGrid>
              <a:tr h="396705">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Statement</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432000">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I got a discount for staying with the same company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8.15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3.56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12.75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432000">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provider takes my loyalty into account when calculating renewal quotes after I have claimed</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8.04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4.08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11.99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432000">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premium doesn't increase because I'm not a new customer anymore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7.83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4.04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11.61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432000">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insurer provides additional benefits for renewing (e.g. enhanced cover)</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7.68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4.35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11.00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432000">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I had a choice in how the company settled the claim (e.g. financial settlement, repair or replacement)</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9.30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7.68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10.92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432000">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insurer told me what I would have paid if I wasn't a new customer</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6.61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2.78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10.43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432000">
                <a:tc>
                  <a:txBody>
                    <a:bodyPr/>
                    <a:lstStyle/>
                    <a:p>
                      <a:pPr algn="ctr" fontAlgn="b"/>
                      <a:r>
                        <a:rPr lang="en-GB" sz="1100" b="0" i="0" u="none" strike="noStrike">
                          <a:solidFill>
                            <a:srgbClr val="000000"/>
                          </a:solidFill>
                          <a:effectLst/>
                          <a:latin typeface="+mj-lt"/>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insurer assessed my risk individually, rather than using generic assumptions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7.89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5.67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10.11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432000">
                <a:tc>
                  <a:txBody>
                    <a:bodyPr/>
                    <a:lstStyle/>
                    <a:p>
                      <a:pPr algn="ctr" fontAlgn="b"/>
                      <a:r>
                        <a:rPr lang="en-GB" sz="1100" b="0" i="0" u="none" strike="noStrike">
                          <a:solidFill>
                            <a:srgbClr val="000000"/>
                          </a:solidFill>
                          <a:effectLst/>
                          <a:latin typeface="+mj-lt"/>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I did not have to prove that my claim was genuine with lots of receipts or pictures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8.95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7.82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10.08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432000">
                <a:tc>
                  <a:txBody>
                    <a:bodyPr/>
                    <a:lstStyle/>
                    <a:p>
                      <a:pPr algn="ctr" fontAlgn="b"/>
                      <a:r>
                        <a:rPr lang="en-GB" sz="1100" b="0" i="0" u="none" strike="noStrike">
                          <a:solidFill>
                            <a:srgbClr val="000000"/>
                          </a:solidFill>
                          <a:effectLst/>
                          <a:latin typeface="+mj-lt"/>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provider makes it easy to compare to policies from other providers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7.71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5.83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9.59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r h="432000">
                <a:tc>
                  <a:txBody>
                    <a:bodyPr/>
                    <a:lstStyle/>
                    <a:p>
                      <a:pPr algn="ctr" fontAlgn="b"/>
                      <a:r>
                        <a:rPr lang="en-GB" sz="1100" b="0" i="0" u="none" strike="noStrike">
                          <a:solidFill>
                            <a:srgbClr val="000000"/>
                          </a:solidFill>
                          <a:effectLst/>
                          <a:latin typeface="+mj-lt"/>
                        </a:rPr>
                        <a:t>10</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insurance provider matched a cheaper price from a competitors quote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7.59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5.60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9.58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0"/>
                  </a:ext>
                </a:extLst>
              </a:tr>
            </a:tbl>
          </a:graphicData>
        </a:graphic>
      </p:graphicFrame>
      <p:sp>
        <p:nvSpPr>
          <p:cNvPr id="6" name="Google Shape;281;p26">
            <a:extLst>
              <a:ext uri="{FF2B5EF4-FFF2-40B4-BE49-F238E27FC236}">
                <a16:creationId xmlns:a16="http://schemas.microsoft.com/office/drawing/2014/main" id="{6BA30E1E-56C4-493B-8992-B93B1A6F3097}"/>
              </a:ext>
            </a:extLst>
          </p:cNvPr>
          <p:cNvSpPr txBox="1"/>
          <p:nvPr/>
        </p:nvSpPr>
        <p:spPr>
          <a:xfrm>
            <a:off x="0" y="6527166"/>
            <a:ext cx="9374547" cy="330834"/>
          </a:xfrm>
          <a:prstGeom prst="rect">
            <a:avLst/>
          </a:prstGeom>
          <a:noFill/>
          <a:ln>
            <a:noFill/>
          </a:ln>
        </p:spPr>
        <p:txBody>
          <a:bodyPr spcFirstLastPara="1" wrap="square" lIns="91425" tIns="45700" rIns="91425" bIns="45700" anchor="t" anchorCtr="0">
            <a:noAutofit/>
          </a:bodyPr>
          <a:lstStyle/>
          <a:p>
            <a:r>
              <a:rPr lang="en-GB" sz="800">
                <a:latin typeface="Arial" panose="020B0604020202020204" pitchFamily="34" charset="0"/>
                <a:ea typeface="Corbel"/>
                <a:cs typeface="Arial" panose="020B0604020202020204" pitchFamily="34" charset="0"/>
                <a:sym typeface="Corbel"/>
              </a:rPr>
              <a:t>Base: </a:t>
            </a:r>
            <a:r>
              <a:rPr lang="en-GB" sz="800">
                <a:solidFill>
                  <a:schemeClr val="tx1"/>
                </a:solidFill>
                <a:latin typeface="Arial" panose="020B0604020202020204" pitchFamily="34" charset="0"/>
                <a:ea typeface="Corbel"/>
                <a:cs typeface="Arial" panose="020B0604020202020204" pitchFamily="34" charset="0"/>
                <a:sym typeface="Corbel"/>
              </a:rPr>
              <a:t>Sept 2023 &amp; March 2024 data. </a:t>
            </a:r>
            <a:r>
              <a:rPr lang="en-GB" sz="800">
                <a:latin typeface="Arial" panose="020B0604020202020204" pitchFamily="34" charset="0"/>
                <a:ea typeface="Corbel"/>
                <a:cs typeface="Arial" panose="020B0604020202020204" pitchFamily="34" charset="0"/>
                <a:sym typeface="Corbel"/>
              </a:rPr>
              <a:t>All consumers who hold at least one (motor, travel, buildings and/or contents) insurance policy/ who have claimed on at least one insurance policy in the last 12 months: 35-54 n=336/60</a:t>
            </a:r>
            <a:endParaRPr lang="en-GB" sz="8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153040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67">
          <a:extLst>
            <a:ext uri="{FF2B5EF4-FFF2-40B4-BE49-F238E27FC236}">
              <a16:creationId xmlns:a16="http://schemas.microsoft.com/office/drawing/2014/main" id="{327AC90A-0600-384B-FEA2-7C39C01F84CC}"/>
            </a:ext>
          </a:extLst>
        </p:cNvPr>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A6C7EA72-5D72-4F1E-F464-5DA6F25E70D4}"/>
              </a:ext>
            </a:extLst>
          </p:cNvPr>
          <p:cNvGraphicFramePr>
            <a:graphicFrameLocks/>
          </p:cNvGraphicFramePr>
          <p:nvPr/>
        </p:nvGraphicFramePr>
        <p:xfrm>
          <a:off x="898816" y="1444445"/>
          <a:ext cx="6319298" cy="4462579"/>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15DB220B-2390-B60C-B139-F94E83A2E8E3}"/>
              </a:ext>
            </a:extLst>
          </p:cNvPr>
          <p:cNvSpPr txBox="1"/>
          <p:nvPr/>
        </p:nvSpPr>
        <p:spPr>
          <a:xfrm>
            <a:off x="422143" y="4415"/>
            <a:ext cx="11227990" cy="400110"/>
          </a:xfrm>
          <a:prstGeom prst="rect">
            <a:avLst/>
          </a:prstGeom>
          <a:noFill/>
        </p:spPr>
        <p:txBody>
          <a:bodyPr wrap="square" rtlCol="0">
            <a:spAutoFit/>
          </a:bodyPr>
          <a:lstStyle/>
          <a:p>
            <a:r>
              <a:rPr lang="en-GB" sz="2000" b="1">
                <a:solidFill>
                  <a:schemeClr val="bg2"/>
                </a:solidFill>
                <a:latin typeface="Rockwell" panose="02060603020205020403" pitchFamily="18" charset="0"/>
                <a:cs typeface="Calibri Light" panose="020F0302020204030204" pitchFamily="34" charset="0"/>
              </a:rPr>
              <a:t>Overall Consumer themes - wave 13&amp;14 (Sept 2023 &amp; March 2024)</a:t>
            </a:r>
            <a:endParaRPr lang="en-GB" sz="2000" b="1">
              <a:solidFill>
                <a:srgbClr val="FF0000"/>
              </a:solidFill>
              <a:latin typeface="Rockwell" panose="02060603020205020403" pitchFamily="18" charset="0"/>
              <a:cs typeface="Calibri Light" panose="020F0302020204030204" pitchFamily="34" charset="0"/>
            </a:endParaRPr>
          </a:p>
        </p:txBody>
      </p:sp>
      <p:sp>
        <p:nvSpPr>
          <p:cNvPr id="17" name="TextBox 16">
            <a:extLst>
              <a:ext uri="{FF2B5EF4-FFF2-40B4-BE49-F238E27FC236}">
                <a16:creationId xmlns:a16="http://schemas.microsoft.com/office/drawing/2014/main" id="{5A5BA37D-AAC3-136C-D6A2-C54CADC6BC07}"/>
              </a:ext>
            </a:extLst>
          </p:cNvPr>
          <p:cNvSpPr txBox="1"/>
          <p:nvPr/>
        </p:nvSpPr>
        <p:spPr>
          <a:xfrm>
            <a:off x="4748126" y="3533969"/>
            <a:ext cx="1594119" cy="646331"/>
          </a:xfrm>
          <a:prstGeom prst="rect">
            <a:avLst/>
          </a:prstGeom>
          <a:noFill/>
        </p:spPr>
        <p:txBody>
          <a:bodyPr wrap="square" rtlCol="0">
            <a:spAutoFit/>
          </a:bodyPr>
          <a:lstStyle/>
          <a:p>
            <a:pPr algn="ctr"/>
            <a:r>
              <a:rPr lang="en-GB" sz="1800">
                <a:solidFill>
                  <a:schemeClr val="tx1"/>
                </a:solidFill>
                <a:latin typeface="Rockwell" panose="02060603020205020403" pitchFamily="18" charset="0"/>
              </a:rPr>
              <a:t>Invest and improve</a:t>
            </a:r>
          </a:p>
        </p:txBody>
      </p:sp>
      <p:sp>
        <p:nvSpPr>
          <p:cNvPr id="18" name="TextBox 17">
            <a:extLst>
              <a:ext uri="{FF2B5EF4-FFF2-40B4-BE49-F238E27FC236}">
                <a16:creationId xmlns:a16="http://schemas.microsoft.com/office/drawing/2014/main" id="{2EF4B994-3769-9DC6-A11A-4E8303048D51}"/>
              </a:ext>
            </a:extLst>
          </p:cNvPr>
          <p:cNvSpPr txBox="1"/>
          <p:nvPr/>
        </p:nvSpPr>
        <p:spPr>
          <a:xfrm>
            <a:off x="2867695" y="2586169"/>
            <a:ext cx="1594119" cy="646331"/>
          </a:xfrm>
          <a:prstGeom prst="rect">
            <a:avLst/>
          </a:prstGeom>
          <a:noFill/>
        </p:spPr>
        <p:txBody>
          <a:bodyPr wrap="square" rtlCol="0">
            <a:spAutoFit/>
          </a:bodyPr>
          <a:lstStyle/>
          <a:p>
            <a:pPr algn="ctr"/>
            <a:r>
              <a:rPr lang="en-GB" sz="1800">
                <a:solidFill>
                  <a:schemeClr val="tx1"/>
                </a:solidFill>
                <a:latin typeface="Rockwell" panose="02060603020205020403" pitchFamily="18" charset="0"/>
              </a:rPr>
              <a:t>Maintain and streamline</a:t>
            </a:r>
          </a:p>
        </p:txBody>
      </p:sp>
      <p:sp>
        <p:nvSpPr>
          <p:cNvPr id="20" name="TextBox 19">
            <a:extLst>
              <a:ext uri="{FF2B5EF4-FFF2-40B4-BE49-F238E27FC236}">
                <a16:creationId xmlns:a16="http://schemas.microsoft.com/office/drawing/2014/main" id="{1C6E82B7-BD34-702E-E2FE-017355ABCC9C}"/>
              </a:ext>
            </a:extLst>
          </p:cNvPr>
          <p:cNvSpPr txBox="1"/>
          <p:nvPr/>
        </p:nvSpPr>
        <p:spPr>
          <a:xfrm>
            <a:off x="4944865" y="4699303"/>
            <a:ext cx="1594119" cy="646331"/>
          </a:xfrm>
          <a:prstGeom prst="rect">
            <a:avLst/>
          </a:prstGeom>
          <a:noFill/>
        </p:spPr>
        <p:txBody>
          <a:bodyPr wrap="square" rtlCol="0">
            <a:spAutoFit/>
          </a:bodyPr>
          <a:lstStyle/>
          <a:p>
            <a:pPr algn="ctr"/>
            <a:r>
              <a:rPr lang="en-GB" sz="1800">
                <a:solidFill>
                  <a:schemeClr val="tx1"/>
                </a:solidFill>
                <a:latin typeface="Rockwell" panose="02060603020205020403" pitchFamily="18" charset="0"/>
              </a:rPr>
              <a:t>Priority opportunity</a:t>
            </a:r>
          </a:p>
        </p:txBody>
      </p:sp>
      <p:sp>
        <p:nvSpPr>
          <p:cNvPr id="19" name="TextBox 18">
            <a:extLst>
              <a:ext uri="{FF2B5EF4-FFF2-40B4-BE49-F238E27FC236}">
                <a16:creationId xmlns:a16="http://schemas.microsoft.com/office/drawing/2014/main" id="{57A2ECF0-670C-C53E-8DD0-70B9E46A8786}"/>
              </a:ext>
            </a:extLst>
          </p:cNvPr>
          <p:cNvSpPr txBox="1"/>
          <p:nvPr/>
        </p:nvSpPr>
        <p:spPr>
          <a:xfrm>
            <a:off x="1637987" y="1803256"/>
            <a:ext cx="1305346" cy="646331"/>
          </a:xfrm>
          <a:prstGeom prst="rect">
            <a:avLst/>
          </a:prstGeom>
          <a:noFill/>
        </p:spPr>
        <p:txBody>
          <a:bodyPr wrap="square" rtlCol="0">
            <a:spAutoFit/>
          </a:bodyPr>
          <a:lstStyle/>
          <a:p>
            <a:r>
              <a:rPr lang="en-GB" sz="1800">
                <a:solidFill>
                  <a:schemeClr val="tx1"/>
                </a:solidFill>
                <a:latin typeface="Rockwell" panose="02060603020205020403" pitchFamily="18" charset="0"/>
              </a:rPr>
              <a:t>Reduce spend</a:t>
            </a:r>
          </a:p>
        </p:txBody>
      </p:sp>
      <p:sp>
        <p:nvSpPr>
          <p:cNvPr id="21" name="TextBox 20">
            <a:extLst>
              <a:ext uri="{FF2B5EF4-FFF2-40B4-BE49-F238E27FC236}">
                <a16:creationId xmlns:a16="http://schemas.microsoft.com/office/drawing/2014/main" id="{08823A8A-1C2D-6EA1-5D5E-FD02205CF531}"/>
              </a:ext>
            </a:extLst>
          </p:cNvPr>
          <p:cNvSpPr txBox="1"/>
          <p:nvPr/>
        </p:nvSpPr>
        <p:spPr>
          <a:xfrm>
            <a:off x="3607951" y="5825149"/>
            <a:ext cx="1313669" cy="307777"/>
          </a:xfrm>
          <a:prstGeom prst="rect">
            <a:avLst/>
          </a:prstGeom>
          <a:noFill/>
        </p:spPr>
        <p:txBody>
          <a:bodyPr wrap="square" rtlCol="0">
            <a:spAutoFit/>
          </a:bodyPr>
          <a:lstStyle/>
          <a:p>
            <a:r>
              <a:rPr lang="en-GB" b="1"/>
              <a:t>Importance</a:t>
            </a:r>
          </a:p>
        </p:txBody>
      </p:sp>
      <p:sp>
        <p:nvSpPr>
          <p:cNvPr id="22" name="TextBox 21">
            <a:extLst>
              <a:ext uri="{FF2B5EF4-FFF2-40B4-BE49-F238E27FC236}">
                <a16:creationId xmlns:a16="http://schemas.microsoft.com/office/drawing/2014/main" id="{F57A106B-D229-1116-CC6D-FCC6BA16BC7B}"/>
              </a:ext>
            </a:extLst>
          </p:cNvPr>
          <p:cNvSpPr txBox="1"/>
          <p:nvPr/>
        </p:nvSpPr>
        <p:spPr>
          <a:xfrm rot="16200000">
            <a:off x="222604" y="3445431"/>
            <a:ext cx="1411286" cy="307777"/>
          </a:xfrm>
          <a:prstGeom prst="rect">
            <a:avLst/>
          </a:prstGeom>
          <a:noFill/>
        </p:spPr>
        <p:txBody>
          <a:bodyPr wrap="square" rtlCol="0">
            <a:spAutoFit/>
          </a:bodyPr>
          <a:lstStyle/>
          <a:p>
            <a:r>
              <a:rPr lang="en-GB" b="1"/>
              <a:t>Performance</a:t>
            </a:r>
          </a:p>
        </p:txBody>
      </p:sp>
      <p:sp>
        <p:nvSpPr>
          <p:cNvPr id="23" name="TextBox 22">
            <a:extLst>
              <a:ext uri="{FF2B5EF4-FFF2-40B4-BE49-F238E27FC236}">
                <a16:creationId xmlns:a16="http://schemas.microsoft.com/office/drawing/2014/main" id="{D8E2C857-36AA-735D-E920-F98C2D74C578}"/>
              </a:ext>
            </a:extLst>
          </p:cNvPr>
          <p:cNvSpPr txBox="1"/>
          <p:nvPr/>
        </p:nvSpPr>
        <p:spPr>
          <a:xfrm>
            <a:off x="1140993" y="5826545"/>
            <a:ext cx="552012" cy="307777"/>
          </a:xfrm>
          <a:prstGeom prst="rect">
            <a:avLst/>
          </a:prstGeom>
          <a:noFill/>
        </p:spPr>
        <p:txBody>
          <a:bodyPr wrap="square" rtlCol="0">
            <a:spAutoFit/>
          </a:bodyPr>
          <a:lstStyle/>
          <a:p>
            <a:r>
              <a:rPr lang="en-GB"/>
              <a:t>Low</a:t>
            </a:r>
          </a:p>
        </p:txBody>
      </p:sp>
      <p:sp>
        <p:nvSpPr>
          <p:cNvPr id="24" name="TextBox 23">
            <a:extLst>
              <a:ext uri="{FF2B5EF4-FFF2-40B4-BE49-F238E27FC236}">
                <a16:creationId xmlns:a16="http://schemas.microsoft.com/office/drawing/2014/main" id="{BB49C51F-6AD2-5FB2-FBA7-814EC2B77141}"/>
              </a:ext>
            </a:extLst>
          </p:cNvPr>
          <p:cNvSpPr txBox="1"/>
          <p:nvPr/>
        </p:nvSpPr>
        <p:spPr>
          <a:xfrm>
            <a:off x="6836566" y="5817659"/>
            <a:ext cx="599940" cy="307777"/>
          </a:xfrm>
          <a:prstGeom prst="rect">
            <a:avLst/>
          </a:prstGeom>
          <a:noFill/>
        </p:spPr>
        <p:txBody>
          <a:bodyPr wrap="square" rtlCol="0">
            <a:spAutoFit/>
          </a:bodyPr>
          <a:lstStyle/>
          <a:p>
            <a:r>
              <a:rPr lang="en-GB"/>
              <a:t>High</a:t>
            </a:r>
          </a:p>
        </p:txBody>
      </p:sp>
      <p:sp>
        <p:nvSpPr>
          <p:cNvPr id="25" name="TextBox 24">
            <a:extLst>
              <a:ext uri="{FF2B5EF4-FFF2-40B4-BE49-F238E27FC236}">
                <a16:creationId xmlns:a16="http://schemas.microsoft.com/office/drawing/2014/main" id="{BE7F4D5F-91CC-10C0-BFF5-A7788F45A5BC}"/>
              </a:ext>
            </a:extLst>
          </p:cNvPr>
          <p:cNvSpPr txBox="1"/>
          <p:nvPr/>
        </p:nvSpPr>
        <p:spPr>
          <a:xfrm rot="16200000">
            <a:off x="658883" y="5363689"/>
            <a:ext cx="538729" cy="307777"/>
          </a:xfrm>
          <a:prstGeom prst="rect">
            <a:avLst/>
          </a:prstGeom>
          <a:noFill/>
        </p:spPr>
        <p:txBody>
          <a:bodyPr wrap="square" rtlCol="0">
            <a:spAutoFit/>
          </a:bodyPr>
          <a:lstStyle/>
          <a:p>
            <a:r>
              <a:rPr lang="en-GB"/>
              <a:t>Low</a:t>
            </a:r>
          </a:p>
        </p:txBody>
      </p:sp>
      <p:sp>
        <p:nvSpPr>
          <p:cNvPr id="26" name="TextBox 25">
            <a:extLst>
              <a:ext uri="{FF2B5EF4-FFF2-40B4-BE49-F238E27FC236}">
                <a16:creationId xmlns:a16="http://schemas.microsoft.com/office/drawing/2014/main" id="{1054D78A-BB50-FFB5-5B6B-4B76D7501E3D}"/>
              </a:ext>
            </a:extLst>
          </p:cNvPr>
          <p:cNvSpPr txBox="1"/>
          <p:nvPr/>
        </p:nvSpPr>
        <p:spPr>
          <a:xfrm rot="16200000">
            <a:off x="576754" y="1550211"/>
            <a:ext cx="719176" cy="307777"/>
          </a:xfrm>
          <a:prstGeom prst="rect">
            <a:avLst/>
          </a:prstGeom>
          <a:noFill/>
        </p:spPr>
        <p:txBody>
          <a:bodyPr wrap="square" rtlCol="0">
            <a:spAutoFit/>
          </a:bodyPr>
          <a:lstStyle/>
          <a:p>
            <a:r>
              <a:rPr lang="en-GB"/>
              <a:t>High</a:t>
            </a:r>
          </a:p>
        </p:txBody>
      </p:sp>
      <p:sp>
        <p:nvSpPr>
          <p:cNvPr id="28" name="TextBox 4">
            <a:extLst>
              <a:ext uri="{FF2B5EF4-FFF2-40B4-BE49-F238E27FC236}">
                <a16:creationId xmlns:a16="http://schemas.microsoft.com/office/drawing/2014/main" id="{36E1CC7D-C9A7-CBEE-E692-2CB7DD2E4F8B}"/>
              </a:ext>
            </a:extLst>
          </p:cNvPr>
          <p:cNvSpPr txBox="1"/>
          <p:nvPr/>
        </p:nvSpPr>
        <p:spPr>
          <a:xfrm>
            <a:off x="984259" y="6132926"/>
            <a:ext cx="5870518" cy="415498"/>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050"/>
              <a:t>*The size of each theme bubble denotes the relative opportunity score in each case. </a:t>
            </a:r>
          </a:p>
          <a:p>
            <a:pPr algn="ctr"/>
            <a:r>
              <a:rPr lang="en-GB" sz="1050"/>
              <a:t>The bigger the bubble the greater the opportunity to deliver improved service and increase trust.</a:t>
            </a:r>
          </a:p>
        </p:txBody>
      </p:sp>
      <p:sp>
        <p:nvSpPr>
          <p:cNvPr id="51" name="Google Shape;281;p26">
            <a:extLst>
              <a:ext uri="{FF2B5EF4-FFF2-40B4-BE49-F238E27FC236}">
                <a16:creationId xmlns:a16="http://schemas.microsoft.com/office/drawing/2014/main" id="{B727FA8F-0304-437C-8217-0645EAB7599C}"/>
              </a:ext>
            </a:extLst>
          </p:cNvPr>
          <p:cNvSpPr txBox="1"/>
          <p:nvPr/>
        </p:nvSpPr>
        <p:spPr>
          <a:xfrm>
            <a:off x="0" y="6571779"/>
            <a:ext cx="10201458" cy="322830"/>
          </a:xfrm>
          <a:prstGeom prst="rect">
            <a:avLst/>
          </a:prstGeom>
          <a:noFill/>
          <a:ln>
            <a:noFill/>
          </a:ln>
        </p:spPr>
        <p:txBody>
          <a:bodyPr spcFirstLastPara="1" wrap="square" lIns="91425" tIns="45700" rIns="91425" bIns="45700" anchor="t" anchorCtr="0">
            <a:noAutofit/>
          </a:bodyPr>
          <a:lstStyle/>
          <a:p>
            <a:r>
              <a:rPr lang="en-GB" sz="800">
                <a:latin typeface="Arial" panose="020B0604020202020204" pitchFamily="34" charset="0"/>
                <a:ea typeface="Corbel"/>
                <a:cs typeface="Arial" panose="020B0604020202020204" pitchFamily="34" charset="0"/>
                <a:sym typeface="Corbel"/>
              </a:rPr>
              <a:t>Base: </a:t>
            </a:r>
            <a:r>
              <a:rPr lang="en-GB" sz="800">
                <a:solidFill>
                  <a:schemeClr val="tx1"/>
                </a:solidFill>
                <a:latin typeface="Arial" panose="020B0604020202020204" pitchFamily="34" charset="0"/>
                <a:ea typeface="Corbel"/>
                <a:cs typeface="Arial" panose="020B0604020202020204" pitchFamily="34" charset="0"/>
                <a:sym typeface="Corbel"/>
              </a:rPr>
              <a:t>Sept 2023 &amp; March 2024 data. </a:t>
            </a:r>
            <a:r>
              <a:rPr lang="en-GB" sz="800">
                <a:latin typeface="Arial" panose="020B0604020202020204" pitchFamily="34" charset="0"/>
                <a:ea typeface="Corbel"/>
                <a:cs typeface="Arial" panose="020B0604020202020204" pitchFamily="34" charset="0"/>
                <a:sym typeface="Corbel"/>
              </a:rPr>
              <a:t>All consumers who hold at least one (motor, travel, buildings and/or contents) insurance policy/ who have claimed on at least one insurance policy in the last 12 months n=1,000/171</a:t>
            </a:r>
            <a:endParaRPr lang="en-GB" sz="80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DC1339AF-9CF9-0E88-8375-96A97606FDD8}"/>
              </a:ext>
            </a:extLst>
          </p:cNvPr>
          <p:cNvSpPr txBox="1"/>
          <p:nvPr/>
        </p:nvSpPr>
        <p:spPr>
          <a:xfrm>
            <a:off x="620678" y="315839"/>
            <a:ext cx="11464205" cy="1169551"/>
          </a:xfrm>
          <a:prstGeom prst="rect">
            <a:avLst/>
          </a:prstGeom>
          <a:noFill/>
        </p:spPr>
        <p:txBody>
          <a:bodyPr wrap="square">
            <a:spAutoFit/>
          </a:bodyPr>
          <a:lstStyle/>
          <a:p>
            <a:pPr marL="285750" indent="-285750">
              <a:buClr>
                <a:srgbClr val="008265"/>
              </a:buClr>
              <a:buFont typeface="Arial" panose="020B0604020202020204" pitchFamily="34" charset="0"/>
              <a:buChar char="•"/>
            </a:pPr>
            <a:r>
              <a:rPr lang="en-GB" dirty="0">
                <a:solidFill>
                  <a:srgbClr val="008265"/>
                </a:solidFill>
                <a:latin typeface="+mj-lt"/>
                <a:cs typeface="Calibri Light" panose="020F0302020204030204" pitchFamily="34" charset="0"/>
              </a:rPr>
              <a:t>Improving performance for Loyalty is the key priority in order to increase trust levels with Consumers, as it has been since the Trust Index began</a:t>
            </a:r>
          </a:p>
          <a:p>
            <a:pPr marL="285750" indent="-285750">
              <a:buClr>
                <a:srgbClr val="008265"/>
              </a:buClr>
              <a:buFont typeface="Arial" panose="020B0604020202020204" pitchFamily="34" charset="0"/>
              <a:buChar char="•"/>
            </a:pPr>
            <a:r>
              <a:rPr lang="en-GB" dirty="0">
                <a:solidFill>
                  <a:schemeClr val="bg2"/>
                </a:solidFill>
                <a:latin typeface="+mj-lt"/>
                <a:cs typeface="Calibri Light" panose="020F0302020204030204" pitchFamily="34" charset="0"/>
              </a:rPr>
              <a:t>Both the Loyalty and Confidence themes have seen a slight increase in stated importance and a small decrease in performance which has led to higher opportunity scores for both themes compared with the last wave</a:t>
            </a:r>
          </a:p>
          <a:p>
            <a:pPr marL="285750" indent="-285750">
              <a:buClr>
                <a:srgbClr val="008265"/>
              </a:buClr>
              <a:buFont typeface="Arial" panose="020B0604020202020204" pitchFamily="34" charset="0"/>
              <a:buChar char="•"/>
            </a:pPr>
            <a:r>
              <a:rPr lang="en-GB" dirty="0">
                <a:solidFill>
                  <a:schemeClr val="bg2"/>
                </a:solidFill>
                <a:latin typeface="+mj-lt"/>
                <a:cs typeface="Calibri Light" panose="020F0302020204030204" pitchFamily="34" charset="0"/>
              </a:rPr>
              <a:t>An improvement is required for Confidence to avoid a fall in trust levels although it is still not as critical as Loyalty</a:t>
            </a:r>
          </a:p>
        </p:txBody>
      </p:sp>
      <p:sp>
        <p:nvSpPr>
          <p:cNvPr id="2" name="TextBox 1">
            <a:extLst>
              <a:ext uri="{FF2B5EF4-FFF2-40B4-BE49-F238E27FC236}">
                <a16:creationId xmlns:a16="http://schemas.microsoft.com/office/drawing/2014/main" id="{F6F1A321-5238-7010-AD81-A415DDC3EF00}"/>
              </a:ext>
            </a:extLst>
          </p:cNvPr>
          <p:cNvSpPr txBox="1"/>
          <p:nvPr/>
        </p:nvSpPr>
        <p:spPr>
          <a:xfrm>
            <a:off x="7525950" y="1693871"/>
            <a:ext cx="4480122" cy="3785652"/>
          </a:xfrm>
          <a:prstGeom prst="rect">
            <a:avLst/>
          </a:prstGeom>
          <a:noFill/>
        </p:spPr>
        <p:txBody>
          <a:bodyPr wrap="square" rtlCol="0">
            <a:spAutoFit/>
          </a:bodyPr>
          <a:lstStyle/>
          <a:p>
            <a:pPr marL="171450" indent="-171450">
              <a:buClrTx/>
              <a:buSzPts val="1500"/>
              <a:buFont typeface="Arial" panose="020B0604020202020204" pitchFamily="34" charset="0"/>
              <a:buChar char="•"/>
            </a:pPr>
            <a:endParaRPr lang="en-GB" sz="1200" dirty="0">
              <a:solidFill>
                <a:schemeClr val="tx1"/>
              </a:solidFill>
              <a:latin typeface="+mj-lt"/>
              <a:cs typeface="Calibri Light" panose="020F0302020204030204" pitchFamily="34" charset="0"/>
            </a:endParaRPr>
          </a:p>
          <a:p>
            <a:pPr marL="171450" indent="-171450">
              <a:buClrTx/>
              <a:buSzPts val="1500"/>
              <a:buFont typeface="Arial" panose="020B0604020202020204" pitchFamily="34" charset="0"/>
              <a:buChar char="•"/>
            </a:pPr>
            <a:endParaRPr lang="en-GB" sz="1200" dirty="0">
              <a:solidFill>
                <a:schemeClr val="tx1"/>
              </a:solidFill>
              <a:latin typeface="+mj-lt"/>
              <a:cs typeface="Calibri Light" panose="020F0302020204030204" pitchFamily="34" charset="0"/>
            </a:endParaRPr>
          </a:p>
          <a:p>
            <a:pPr marL="171450" indent="-171450">
              <a:buClrTx/>
              <a:buSzPts val="1500"/>
              <a:buFont typeface="Arial" panose="020B0604020202020204" pitchFamily="34" charset="0"/>
              <a:buChar char="•"/>
            </a:pPr>
            <a:r>
              <a:rPr lang="en-GB" sz="1200" dirty="0">
                <a:solidFill>
                  <a:schemeClr val="tx1"/>
                </a:solidFill>
                <a:latin typeface="+mj-lt"/>
                <a:cs typeface="Calibri Light" panose="020F0302020204030204" pitchFamily="34" charset="0"/>
              </a:rPr>
              <a:t>Consumers want to be confident that if they experience a problem with their insurance that the provider will handle it fairly and that their risk is assessed individually rather than general assumptions being taken</a:t>
            </a:r>
          </a:p>
          <a:p>
            <a:pPr marL="171450" indent="-171450">
              <a:buClrTx/>
              <a:buSzPts val="1500"/>
              <a:buFont typeface="Arial" panose="020B0604020202020204" pitchFamily="34" charset="0"/>
              <a:buChar char="•"/>
            </a:pPr>
            <a:endParaRPr lang="en-GB" sz="1200" dirty="0">
              <a:solidFill>
                <a:schemeClr val="tx1"/>
              </a:solidFill>
              <a:latin typeface="+mj-lt"/>
              <a:cs typeface="Calibri Light" panose="020F0302020204030204" pitchFamily="34" charset="0"/>
            </a:endParaRPr>
          </a:p>
          <a:p>
            <a:pPr marL="171450" indent="-171450">
              <a:buClrTx/>
              <a:buSzPts val="1500"/>
              <a:buFont typeface="Arial" panose="020B0604020202020204" pitchFamily="34" charset="0"/>
              <a:buChar char="•"/>
            </a:pPr>
            <a:r>
              <a:rPr lang="en-GB" sz="1200" dirty="0">
                <a:solidFill>
                  <a:schemeClr val="tx1"/>
                </a:solidFill>
                <a:latin typeface="+mj-lt"/>
                <a:cs typeface="Calibri Light" panose="020F0302020204030204" pitchFamily="34" charset="0"/>
              </a:rPr>
              <a:t>Consumers who have made a claim in the past year report that two of the three Claims (Speed and Respect) themes are the more important to them compared to the other key themes</a:t>
            </a:r>
          </a:p>
          <a:p>
            <a:pPr>
              <a:buClrTx/>
              <a:buSzPts val="1500"/>
            </a:pPr>
            <a:endParaRPr lang="en-GB" sz="1200" dirty="0">
              <a:solidFill>
                <a:schemeClr val="tx1"/>
              </a:solidFill>
              <a:latin typeface="+mj-lt"/>
              <a:cs typeface="Calibri Light" panose="020F0302020204030204" pitchFamily="34" charset="0"/>
            </a:endParaRPr>
          </a:p>
          <a:p>
            <a:pPr marL="171450" indent="-171450">
              <a:buClrTx/>
              <a:buSzPts val="1500"/>
              <a:buFont typeface="Arial" panose="020B0604020202020204" pitchFamily="34" charset="0"/>
              <a:buChar char="•"/>
            </a:pPr>
            <a:r>
              <a:rPr lang="en-GB" sz="1200" dirty="0">
                <a:solidFill>
                  <a:schemeClr val="tx1"/>
                </a:solidFill>
                <a:latin typeface="+mj-lt"/>
                <a:cs typeface="Calibri Light" panose="020F0302020204030204" pitchFamily="34" charset="0"/>
              </a:rPr>
              <a:t>Given the similarities in the statements used to measure the Price and Loyalty themes in terms of the price paid for a policy, Consumers place a greater importance on insurers rewarding their Loyalty rather than simply offering them the cheapest price available or special offers as they are a new customer</a:t>
            </a:r>
          </a:p>
          <a:p>
            <a:pPr marL="171450" indent="-171450">
              <a:buClrTx/>
              <a:buSzPts val="1500"/>
              <a:buFont typeface="Arial" panose="020B0604020202020204" pitchFamily="34" charset="0"/>
              <a:buChar char="•"/>
            </a:pPr>
            <a:endParaRPr lang="en-GB" sz="1200" dirty="0">
              <a:solidFill>
                <a:schemeClr val="tx1"/>
              </a:solidFill>
              <a:latin typeface="+mj-lt"/>
              <a:cs typeface="Calibri Light" panose="020F0302020204030204" pitchFamily="34" charset="0"/>
            </a:endParaRPr>
          </a:p>
          <a:p>
            <a:pPr marL="171450" indent="-171450">
              <a:buClrTx/>
              <a:buSzPts val="1500"/>
              <a:buFont typeface="Arial" panose="020B0604020202020204" pitchFamily="34" charset="0"/>
              <a:buChar char="•"/>
            </a:pPr>
            <a:endParaRPr lang="en-GB" sz="1200" dirty="0">
              <a:solidFill>
                <a:schemeClr val="tx1"/>
              </a:solidFill>
              <a:latin typeface="+mj-lt"/>
              <a:cs typeface="Calibri Light" panose="020F0302020204030204" pitchFamily="34" charset="0"/>
            </a:endParaRPr>
          </a:p>
        </p:txBody>
      </p:sp>
      <p:cxnSp>
        <p:nvCxnSpPr>
          <p:cNvPr id="5" name="Straight Connector 4">
            <a:extLst>
              <a:ext uri="{FF2B5EF4-FFF2-40B4-BE49-F238E27FC236}">
                <a16:creationId xmlns:a16="http://schemas.microsoft.com/office/drawing/2014/main" id="{97CCD150-FE84-41CB-3FB2-10F0F2E473A0}"/>
              </a:ext>
            </a:extLst>
          </p:cNvPr>
          <p:cNvCxnSpPr>
            <a:cxnSpLocks/>
          </p:cNvCxnSpPr>
          <p:nvPr/>
        </p:nvCxnSpPr>
        <p:spPr bwMode="auto">
          <a:xfrm flipV="1">
            <a:off x="3841704" y="3515769"/>
            <a:ext cx="3376410" cy="1535063"/>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7" name="Arc 6">
            <a:extLst>
              <a:ext uri="{FF2B5EF4-FFF2-40B4-BE49-F238E27FC236}">
                <a16:creationId xmlns:a16="http://schemas.microsoft.com/office/drawing/2014/main" id="{738FEA70-5ED4-D5BD-5E32-5FCB93EBCCE9}"/>
              </a:ext>
            </a:extLst>
          </p:cNvPr>
          <p:cNvSpPr/>
          <p:nvPr/>
        </p:nvSpPr>
        <p:spPr bwMode="auto">
          <a:xfrm rot="13569347">
            <a:off x="3046751" y="5170845"/>
            <a:ext cx="3734829" cy="2801868"/>
          </a:xfrm>
          <a:prstGeom prst="arc">
            <a:avLst>
              <a:gd name="adj1" fmla="val 20428176"/>
              <a:gd name="adj2" fmla="val 549942"/>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wrap="square"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defRPr/>
            </a:pPr>
            <a:endParaRPr lang="en-GB">
              <a:solidFill>
                <a:prstClr val="black"/>
              </a:solidFill>
            </a:endParaRPr>
          </a:p>
        </p:txBody>
      </p:sp>
      <p:cxnSp>
        <p:nvCxnSpPr>
          <p:cNvPr id="8" name="Straight Connector 7">
            <a:extLst>
              <a:ext uri="{FF2B5EF4-FFF2-40B4-BE49-F238E27FC236}">
                <a16:creationId xmlns:a16="http://schemas.microsoft.com/office/drawing/2014/main" id="{FB846E60-03D3-6AFB-8D27-54BEE402F55C}"/>
              </a:ext>
            </a:extLst>
          </p:cNvPr>
          <p:cNvCxnSpPr>
            <a:cxnSpLocks/>
          </p:cNvCxnSpPr>
          <p:nvPr/>
        </p:nvCxnSpPr>
        <p:spPr bwMode="auto">
          <a:xfrm flipV="1">
            <a:off x="1271016" y="2258568"/>
            <a:ext cx="5947098" cy="2633472"/>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61C2689-D6BB-5A6F-5F5E-915E0ACC78B7}"/>
              </a:ext>
            </a:extLst>
          </p:cNvPr>
          <p:cNvCxnSpPr>
            <a:cxnSpLocks/>
          </p:cNvCxnSpPr>
          <p:nvPr/>
        </p:nvCxnSpPr>
        <p:spPr bwMode="auto">
          <a:xfrm flipV="1">
            <a:off x="1271016" y="1553521"/>
            <a:ext cx="3190798" cy="1788711"/>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753546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67"/>
        <p:cNvGrpSpPr/>
        <p:nvPr/>
      </p:nvGrpSpPr>
      <p:grpSpPr>
        <a:xfrm>
          <a:off x="0" y="0"/>
          <a:ext cx="0" cy="0"/>
          <a:chOff x="0" y="0"/>
          <a:chExt cx="0" cy="0"/>
        </a:xfrm>
      </p:grpSpPr>
      <p:sp>
        <p:nvSpPr>
          <p:cNvPr id="3" name="TextBox 2"/>
          <p:cNvSpPr txBox="1"/>
          <p:nvPr/>
        </p:nvSpPr>
        <p:spPr>
          <a:xfrm>
            <a:off x="422143" y="289187"/>
            <a:ext cx="11227990" cy="400110"/>
          </a:xfrm>
          <a:prstGeom prst="rect">
            <a:avLst/>
          </a:prstGeom>
          <a:noFill/>
        </p:spPr>
        <p:txBody>
          <a:bodyPr wrap="square" rtlCol="0">
            <a:spAutoFit/>
          </a:bodyPr>
          <a:lstStyle/>
          <a:p>
            <a:r>
              <a:rPr lang="en-GB" sz="2000" b="1">
                <a:solidFill>
                  <a:schemeClr val="bg2"/>
                </a:solidFill>
                <a:latin typeface="Rockwell" panose="02060603020205020403" pitchFamily="18" charset="0"/>
                <a:cs typeface="Calibri Light" panose="020F0302020204030204" pitchFamily="34" charset="0"/>
              </a:rPr>
              <a:t>Top 10 opportunities for Consumers – 55 or older</a:t>
            </a:r>
          </a:p>
        </p:txBody>
      </p:sp>
      <p:graphicFrame>
        <p:nvGraphicFramePr>
          <p:cNvPr id="4" name="Table 3"/>
          <p:cNvGraphicFramePr>
            <a:graphicFrameLocks noGrp="1"/>
          </p:cNvGraphicFramePr>
          <p:nvPr>
            <p:extLst>
              <p:ext uri="{D42A27DB-BD31-4B8C-83A1-F6EECF244321}">
                <p14:modId xmlns:p14="http://schemas.microsoft.com/office/powerpoint/2010/main" val="1065141078"/>
              </p:ext>
            </p:extLst>
          </p:nvPr>
        </p:nvGraphicFramePr>
        <p:xfrm>
          <a:off x="1881302" y="1015519"/>
          <a:ext cx="8309671" cy="4797150"/>
        </p:xfrm>
        <a:graphic>
          <a:graphicData uri="http://schemas.openxmlformats.org/drawingml/2006/table">
            <a:tbl>
              <a:tblPr firstRow="1" bandRow="1">
                <a:tableStyleId>{6E62EB93-AAC6-4EBA-99E5-D1D4B1179FDE}</a:tableStyleId>
              </a:tblPr>
              <a:tblGrid>
                <a:gridCol w="597086">
                  <a:extLst>
                    <a:ext uri="{9D8B030D-6E8A-4147-A177-3AD203B41FA5}">
                      <a16:colId xmlns:a16="http://schemas.microsoft.com/office/drawing/2014/main" val="20000"/>
                    </a:ext>
                  </a:extLst>
                </a:gridCol>
                <a:gridCol w="989184">
                  <a:extLst>
                    <a:ext uri="{9D8B030D-6E8A-4147-A177-3AD203B41FA5}">
                      <a16:colId xmlns:a16="http://schemas.microsoft.com/office/drawing/2014/main" val="20001"/>
                    </a:ext>
                  </a:extLst>
                </a:gridCol>
                <a:gridCol w="2568566">
                  <a:extLst>
                    <a:ext uri="{9D8B030D-6E8A-4147-A177-3AD203B41FA5}">
                      <a16:colId xmlns:a16="http://schemas.microsoft.com/office/drawing/2014/main" val="20002"/>
                    </a:ext>
                  </a:extLst>
                </a:gridCol>
                <a:gridCol w="1384945">
                  <a:extLst>
                    <a:ext uri="{9D8B030D-6E8A-4147-A177-3AD203B41FA5}">
                      <a16:colId xmlns:a16="http://schemas.microsoft.com/office/drawing/2014/main" val="20003"/>
                    </a:ext>
                  </a:extLst>
                </a:gridCol>
                <a:gridCol w="1384945">
                  <a:extLst>
                    <a:ext uri="{9D8B030D-6E8A-4147-A177-3AD203B41FA5}">
                      <a16:colId xmlns:a16="http://schemas.microsoft.com/office/drawing/2014/main" val="20004"/>
                    </a:ext>
                  </a:extLst>
                </a:gridCol>
                <a:gridCol w="1384945">
                  <a:extLst>
                    <a:ext uri="{9D8B030D-6E8A-4147-A177-3AD203B41FA5}">
                      <a16:colId xmlns:a16="http://schemas.microsoft.com/office/drawing/2014/main" val="20005"/>
                    </a:ext>
                  </a:extLst>
                </a:gridCol>
              </a:tblGrid>
              <a:tr h="396705">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Statement</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432000">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I got a discount for staying with the same company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8.27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0.86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15.68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432000">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premium doesn't increase because I'm not a new customer anymore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8.40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1.85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14.96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432000">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provider takes my loyalty into account when calculating renewal quotes after I have claimed</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8.01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1.51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14.51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432000">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I was not asked needless questions about my claim</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10.00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6.47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13.53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432000">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insurance company did not try to avoid paying out</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10.00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6.47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13.53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432000">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insurer provides additional benefits for renewing (e.g. enhanced cover)</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6.36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0.37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12.35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432000">
                <a:tc>
                  <a:txBody>
                    <a:bodyPr/>
                    <a:lstStyle/>
                    <a:p>
                      <a:pPr algn="ctr" fontAlgn="b"/>
                      <a:r>
                        <a:rPr lang="en-GB" sz="1100" b="0" i="0" u="none" strike="noStrike">
                          <a:solidFill>
                            <a:srgbClr val="000000"/>
                          </a:solidFill>
                          <a:effectLst/>
                          <a:latin typeface="+mj-lt"/>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insurer told me what I would have paid if I wasn't a new customer</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5.55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-1.22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12.32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432000">
                <a:tc>
                  <a:txBody>
                    <a:bodyPr/>
                    <a:lstStyle/>
                    <a:p>
                      <a:pPr algn="ctr" fontAlgn="b"/>
                      <a:r>
                        <a:rPr lang="en-GB" sz="1100" b="0" i="0" u="none" strike="noStrike">
                          <a:solidFill>
                            <a:srgbClr val="000000"/>
                          </a:solidFill>
                          <a:effectLst/>
                          <a:latin typeface="+mj-lt"/>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insurer handled my complaint professionally and fairly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9.03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5.84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12.22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432000">
                <a:tc>
                  <a:txBody>
                    <a:bodyPr/>
                    <a:lstStyle/>
                    <a:p>
                      <a:pPr algn="ctr" fontAlgn="b"/>
                      <a:r>
                        <a:rPr lang="en-GB" sz="1100" b="0" i="0" u="none" strike="noStrike">
                          <a:solidFill>
                            <a:srgbClr val="000000"/>
                          </a:solidFill>
                          <a:effectLst/>
                          <a:latin typeface="+mj-lt"/>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insurance provider matched a cheaper price from a competitors quote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6.47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0.97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11.97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r h="432000">
                <a:tc>
                  <a:txBody>
                    <a:bodyPr/>
                    <a:lstStyle/>
                    <a:p>
                      <a:pPr algn="ctr" fontAlgn="b"/>
                      <a:r>
                        <a:rPr lang="en-GB" sz="1100" b="0" i="0" u="none" strike="noStrike">
                          <a:solidFill>
                            <a:srgbClr val="000000"/>
                          </a:solidFill>
                          <a:effectLst/>
                          <a:latin typeface="+mj-lt"/>
                        </a:rPr>
                        <a:t>10</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I am offered immediate assistance and advice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8.82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5.88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11.76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0"/>
                  </a:ext>
                </a:extLst>
              </a:tr>
            </a:tbl>
          </a:graphicData>
        </a:graphic>
      </p:graphicFrame>
      <p:sp>
        <p:nvSpPr>
          <p:cNvPr id="6" name="Google Shape;281;p26">
            <a:extLst>
              <a:ext uri="{FF2B5EF4-FFF2-40B4-BE49-F238E27FC236}">
                <a16:creationId xmlns:a16="http://schemas.microsoft.com/office/drawing/2014/main" id="{6BA30E1E-56C4-493B-8992-B93B1A6F3097}"/>
              </a:ext>
            </a:extLst>
          </p:cNvPr>
          <p:cNvSpPr txBox="1"/>
          <p:nvPr/>
        </p:nvSpPr>
        <p:spPr>
          <a:xfrm>
            <a:off x="0" y="6527166"/>
            <a:ext cx="9374547" cy="330834"/>
          </a:xfrm>
          <a:prstGeom prst="rect">
            <a:avLst/>
          </a:prstGeom>
          <a:noFill/>
          <a:ln>
            <a:noFill/>
          </a:ln>
        </p:spPr>
        <p:txBody>
          <a:bodyPr spcFirstLastPara="1" wrap="square" lIns="91425" tIns="45700" rIns="91425" bIns="45700" anchor="t" anchorCtr="0">
            <a:noAutofit/>
          </a:bodyPr>
          <a:lstStyle/>
          <a:p>
            <a:r>
              <a:rPr lang="en-GB" sz="800">
                <a:latin typeface="Arial" panose="020B0604020202020204" pitchFamily="34" charset="0"/>
                <a:ea typeface="Corbel"/>
                <a:cs typeface="Arial" panose="020B0604020202020204" pitchFamily="34" charset="0"/>
                <a:sym typeface="Corbel"/>
              </a:rPr>
              <a:t>Base: </a:t>
            </a:r>
            <a:r>
              <a:rPr lang="en-GB" sz="800">
                <a:solidFill>
                  <a:schemeClr val="tx1"/>
                </a:solidFill>
                <a:latin typeface="Arial" panose="020B0604020202020204" pitchFamily="34" charset="0"/>
                <a:ea typeface="Corbel"/>
                <a:cs typeface="Arial" panose="020B0604020202020204" pitchFamily="34" charset="0"/>
                <a:sym typeface="Corbel"/>
              </a:rPr>
              <a:t>Sept 2023 &amp; March 2024 data. </a:t>
            </a:r>
            <a:r>
              <a:rPr lang="en-GB" sz="800">
                <a:latin typeface="Arial" panose="020B0604020202020204" pitchFamily="34" charset="0"/>
                <a:ea typeface="Corbel"/>
                <a:cs typeface="Arial" panose="020B0604020202020204" pitchFamily="34" charset="0"/>
                <a:sym typeface="Corbel"/>
              </a:rPr>
              <a:t>All consumers who hold at least one (motor, travel, buildings and/or contents) insurance policy/ who have claimed on at least one insurance policy in the last 12 months:-  55 or older n=382/17* Small base, indicative only</a:t>
            </a:r>
            <a:endParaRPr lang="en-GB" sz="8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8304095"/>
      </p:ext>
    </p:extLst>
  </p:cSld>
  <p:clrMapOvr>
    <a:overrideClrMapping bg1="lt1" tx1="dk1" bg2="dk2" tx2="lt2" accent1="accent1" accent2="accent2" accent3="accent3" accent4="accent4" accent5="accent5" accent6="accent6" hlink="hlink" folHlink="folHlink"/>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3" name="TextBox 2"/>
          <p:cNvSpPr txBox="1"/>
          <p:nvPr/>
        </p:nvSpPr>
        <p:spPr>
          <a:xfrm>
            <a:off x="422143" y="289187"/>
            <a:ext cx="11227990" cy="400110"/>
          </a:xfrm>
          <a:prstGeom prst="rect">
            <a:avLst/>
          </a:prstGeom>
          <a:noFill/>
        </p:spPr>
        <p:txBody>
          <a:bodyPr wrap="square" rtlCol="0">
            <a:spAutoFit/>
          </a:bodyPr>
          <a:lstStyle/>
          <a:p>
            <a:r>
              <a:rPr lang="en-GB" sz="2000" b="1">
                <a:solidFill>
                  <a:schemeClr val="bg2"/>
                </a:solidFill>
                <a:latin typeface="Rockwell" panose="02060603020205020403" pitchFamily="18" charset="0"/>
                <a:cs typeface="Calibri Light" panose="020F0302020204030204" pitchFamily="34" charset="0"/>
              </a:rPr>
              <a:t>Theme scores for Consumers – ethnicity</a:t>
            </a:r>
          </a:p>
        </p:txBody>
      </p:sp>
      <p:graphicFrame>
        <p:nvGraphicFramePr>
          <p:cNvPr id="4" name="Table 3"/>
          <p:cNvGraphicFramePr>
            <a:graphicFrameLocks noGrp="1"/>
          </p:cNvGraphicFramePr>
          <p:nvPr>
            <p:extLst>
              <p:ext uri="{D42A27DB-BD31-4B8C-83A1-F6EECF244321}">
                <p14:modId xmlns:p14="http://schemas.microsoft.com/office/powerpoint/2010/main" val="3517890172"/>
              </p:ext>
            </p:extLst>
          </p:nvPr>
        </p:nvGraphicFramePr>
        <p:xfrm>
          <a:off x="846659" y="1416754"/>
          <a:ext cx="4853613" cy="3985103"/>
        </p:xfrm>
        <a:graphic>
          <a:graphicData uri="http://schemas.openxmlformats.org/drawingml/2006/table">
            <a:tbl>
              <a:tblPr firstRow="1" bandRow="1">
                <a:tableStyleId>{6E62EB93-AAC6-4EBA-99E5-D1D4B1179FDE}</a:tableStyleId>
              </a:tblPr>
              <a:tblGrid>
                <a:gridCol w="533613">
                  <a:extLst>
                    <a:ext uri="{9D8B030D-6E8A-4147-A177-3AD203B41FA5}">
                      <a16:colId xmlns:a16="http://schemas.microsoft.com/office/drawing/2014/main" val="20000"/>
                    </a:ext>
                  </a:extLst>
                </a:gridCol>
                <a:gridCol w="1080000">
                  <a:extLst>
                    <a:ext uri="{9D8B030D-6E8A-4147-A177-3AD203B41FA5}">
                      <a16:colId xmlns:a16="http://schemas.microsoft.com/office/drawing/2014/main" val="20001"/>
                    </a:ext>
                  </a:extLst>
                </a:gridCol>
                <a:gridCol w="1080000">
                  <a:extLst>
                    <a:ext uri="{9D8B030D-6E8A-4147-A177-3AD203B41FA5}">
                      <a16:colId xmlns:a16="http://schemas.microsoft.com/office/drawing/2014/main" val="20002"/>
                    </a:ext>
                  </a:extLst>
                </a:gridCol>
                <a:gridCol w="1080000">
                  <a:extLst>
                    <a:ext uri="{9D8B030D-6E8A-4147-A177-3AD203B41FA5}">
                      <a16:colId xmlns:a16="http://schemas.microsoft.com/office/drawing/2014/main" val="20003"/>
                    </a:ext>
                  </a:extLst>
                </a:gridCol>
                <a:gridCol w="1080000">
                  <a:extLst>
                    <a:ext uri="{9D8B030D-6E8A-4147-A177-3AD203B41FA5}">
                      <a16:colId xmlns:a16="http://schemas.microsoft.com/office/drawing/2014/main" val="20004"/>
                    </a:ext>
                  </a:extLst>
                </a:gridCol>
              </a:tblGrid>
              <a:tr h="368966">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401793">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6.90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2.75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11.05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401793">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7.37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6.18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8.56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401793">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7.50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6.72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8.28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401793">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7.53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7.25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7.80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401793">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7.05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6.70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7.39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401793">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6.64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6.36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6.92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401793">
                <a:tc>
                  <a:txBody>
                    <a:bodyPr/>
                    <a:lstStyle/>
                    <a:p>
                      <a:pPr algn="ctr" fontAlgn="b"/>
                      <a:r>
                        <a:rPr lang="en-GB" sz="1100" b="0" i="0" u="none" strike="noStrike">
                          <a:solidFill>
                            <a:srgbClr val="000000"/>
                          </a:solidFill>
                          <a:effectLst/>
                          <a:latin typeface="+mj-lt"/>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5.58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4.32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6.84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401793">
                <a:tc>
                  <a:txBody>
                    <a:bodyPr/>
                    <a:lstStyle/>
                    <a:p>
                      <a:pPr algn="ctr" fontAlgn="b"/>
                      <a:r>
                        <a:rPr lang="en-GB" sz="1100" b="0" i="0" u="none" strike="noStrike">
                          <a:solidFill>
                            <a:srgbClr val="000000"/>
                          </a:solidFill>
                          <a:effectLst/>
                          <a:latin typeface="+mj-lt"/>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Protection</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6.26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5.69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6.83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401793">
                <a:tc>
                  <a:txBody>
                    <a:bodyPr/>
                    <a:lstStyle/>
                    <a:p>
                      <a:pPr algn="ctr" fontAlgn="b"/>
                      <a:r>
                        <a:rPr lang="en-GB" sz="1100" b="0" i="0" u="none" strike="noStrike">
                          <a:solidFill>
                            <a:srgbClr val="000000"/>
                          </a:solidFill>
                          <a:effectLst/>
                          <a:latin typeface="+mj-lt"/>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Relationship</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3.78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2.83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4.72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103118365"/>
              </p:ext>
            </p:extLst>
          </p:nvPr>
        </p:nvGraphicFramePr>
        <p:xfrm>
          <a:off x="6304845" y="1416754"/>
          <a:ext cx="4853613" cy="3985103"/>
        </p:xfrm>
        <a:graphic>
          <a:graphicData uri="http://schemas.openxmlformats.org/drawingml/2006/table">
            <a:tbl>
              <a:tblPr firstRow="1" bandRow="1">
                <a:tableStyleId>{6E62EB93-AAC6-4EBA-99E5-D1D4B1179FDE}</a:tableStyleId>
              </a:tblPr>
              <a:tblGrid>
                <a:gridCol w="533613">
                  <a:extLst>
                    <a:ext uri="{9D8B030D-6E8A-4147-A177-3AD203B41FA5}">
                      <a16:colId xmlns:a16="http://schemas.microsoft.com/office/drawing/2014/main" val="20000"/>
                    </a:ext>
                  </a:extLst>
                </a:gridCol>
                <a:gridCol w="1080000">
                  <a:extLst>
                    <a:ext uri="{9D8B030D-6E8A-4147-A177-3AD203B41FA5}">
                      <a16:colId xmlns:a16="http://schemas.microsoft.com/office/drawing/2014/main" val="20001"/>
                    </a:ext>
                  </a:extLst>
                </a:gridCol>
                <a:gridCol w="1080000">
                  <a:extLst>
                    <a:ext uri="{9D8B030D-6E8A-4147-A177-3AD203B41FA5}">
                      <a16:colId xmlns:a16="http://schemas.microsoft.com/office/drawing/2014/main" val="20002"/>
                    </a:ext>
                  </a:extLst>
                </a:gridCol>
                <a:gridCol w="1080000">
                  <a:extLst>
                    <a:ext uri="{9D8B030D-6E8A-4147-A177-3AD203B41FA5}">
                      <a16:colId xmlns:a16="http://schemas.microsoft.com/office/drawing/2014/main" val="20003"/>
                    </a:ext>
                  </a:extLst>
                </a:gridCol>
                <a:gridCol w="1080000">
                  <a:extLst>
                    <a:ext uri="{9D8B030D-6E8A-4147-A177-3AD203B41FA5}">
                      <a16:colId xmlns:a16="http://schemas.microsoft.com/office/drawing/2014/main" val="20004"/>
                    </a:ext>
                  </a:extLst>
                </a:gridCol>
              </a:tblGrid>
              <a:tr h="368966">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401793">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6.72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6.10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7.34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401793">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6.67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6.03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7.30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401793">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6.57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6.01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7.12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401793">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6.72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6.61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6.82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401793">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Protection</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5.93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5.23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6.63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401793">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5.70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5.18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6.22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401793">
                <a:tc>
                  <a:txBody>
                    <a:bodyPr/>
                    <a:lstStyle/>
                    <a:p>
                      <a:pPr algn="ctr" fontAlgn="b"/>
                      <a:r>
                        <a:rPr lang="en-GB" sz="1100" b="0" i="0" u="none" strike="noStrike">
                          <a:solidFill>
                            <a:srgbClr val="000000"/>
                          </a:solidFill>
                          <a:effectLst/>
                          <a:latin typeface="+mj-lt"/>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6.06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6.11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6.01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401793">
                <a:tc>
                  <a:txBody>
                    <a:bodyPr/>
                    <a:lstStyle/>
                    <a:p>
                      <a:pPr algn="ctr" fontAlgn="b"/>
                      <a:r>
                        <a:rPr lang="en-GB" sz="1100" b="0" i="0" u="none" strike="noStrike">
                          <a:solidFill>
                            <a:srgbClr val="000000"/>
                          </a:solidFill>
                          <a:effectLst/>
                          <a:latin typeface="+mj-lt"/>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5.59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5.42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5.75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401793">
                <a:tc>
                  <a:txBody>
                    <a:bodyPr/>
                    <a:lstStyle/>
                    <a:p>
                      <a:pPr algn="ctr" fontAlgn="b"/>
                      <a:r>
                        <a:rPr lang="en-GB" sz="1100" b="0" i="0" u="none" strike="noStrike">
                          <a:solidFill>
                            <a:srgbClr val="000000"/>
                          </a:solidFill>
                          <a:effectLst/>
                          <a:latin typeface="+mj-lt"/>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Relationship</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5.03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5.26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4.79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bl>
          </a:graphicData>
        </a:graphic>
      </p:graphicFrame>
      <p:sp>
        <p:nvSpPr>
          <p:cNvPr id="2" name="TextBox 1"/>
          <p:cNvSpPr txBox="1"/>
          <p:nvPr/>
        </p:nvSpPr>
        <p:spPr>
          <a:xfrm>
            <a:off x="2549037" y="997045"/>
            <a:ext cx="1890888" cy="307777"/>
          </a:xfrm>
          <a:prstGeom prst="rect">
            <a:avLst/>
          </a:prstGeom>
          <a:noFill/>
        </p:spPr>
        <p:txBody>
          <a:bodyPr wrap="square" rtlCol="0">
            <a:spAutoFit/>
          </a:bodyPr>
          <a:lstStyle/>
          <a:p>
            <a:r>
              <a:rPr lang="en-GB" b="1">
                <a:solidFill>
                  <a:srgbClr val="008265"/>
                </a:solidFill>
              </a:rPr>
              <a:t>White/ White British</a:t>
            </a:r>
          </a:p>
        </p:txBody>
      </p:sp>
      <p:sp>
        <p:nvSpPr>
          <p:cNvPr id="9" name="TextBox 8"/>
          <p:cNvSpPr txBox="1"/>
          <p:nvPr/>
        </p:nvSpPr>
        <p:spPr>
          <a:xfrm>
            <a:off x="8126613" y="997045"/>
            <a:ext cx="1890888" cy="307777"/>
          </a:xfrm>
          <a:prstGeom prst="rect">
            <a:avLst/>
          </a:prstGeom>
          <a:noFill/>
        </p:spPr>
        <p:txBody>
          <a:bodyPr wrap="square" rtlCol="0">
            <a:spAutoFit/>
          </a:bodyPr>
          <a:lstStyle/>
          <a:p>
            <a:r>
              <a:rPr lang="en-GB" b="1">
                <a:solidFill>
                  <a:srgbClr val="008265"/>
                </a:solidFill>
              </a:rPr>
              <a:t>Ethnic minorities</a:t>
            </a:r>
          </a:p>
        </p:txBody>
      </p:sp>
      <p:sp>
        <p:nvSpPr>
          <p:cNvPr id="10" name="Google Shape;281;p26">
            <a:extLst>
              <a:ext uri="{FF2B5EF4-FFF2-40B4-BE49-F238E27FC236}">
                <a16:creationId xmlns:a16="http://schemas.microsoft.com/office/drawing/2014/main" id="{6BA30E1E-56C4-493B-8992-B93B1A6F3097}"/>
              </a:ext>
            </a:extLst>
          </p:cNvPr>
          <p:cNvSpPr txBox="1"/>
          <p:nvPr/>
        </p:nvSpPr>
        <p:spPr>
          <a:xfrm>
            <a:off x="-1947" y="6509801"/>
            <a:ext cx="8443493" cy="349849"/>
          </a:xfrm>
          <a:prstGeom prst="rect">
            <a:avLst/>
          </a:prstGeom>
          <a:noFill/>
          <a:ln>
            <a:noFill/>
          </a:ln>
        </p:spPr>
        <p:txBody>
          <a:bodyPr spcFirstLastPara="1" wrap="square" lIns="91425" tIns="45700" rIns="91425" bIns="45700" anchor="t" anchorCtr="0">
            <a:noAutofit/>
          </a:bodyPr>
          <a:lstStyle/>
          <a:p>
            <a:r>
              <a:rPr lang="en-GB" sz="800">
                <a:latin typeface="Arial" panose="020B0604020202020204" pitchFamily="34" charset="0"/>
                <a:ea typeface="Corbel"/>
                <a:cs typeface="Arial" panose="020B0604020202020204" pitchFamily="34" charset="0"/>
                <a:sym typeface="Corbel"/>
              </a:rPr>
              <a:t>Base: </a:t>
            </a:r>
            <a:r>
              <a:rPr lang="en-GB" sz="800">
                <a:solidFill>
                  <a:schemeClr val="tx1"/>
                </a:solidFill>
                <a:latin typeface="Arial" panose="020B0604020202020204" pitchFamily="34" charset="0"/>
                <a:ea typeface="Corbel"/>
                <a:cs typeface="Arial" panose="020B0604020202020204" pitchFamily="34" charset="0"/>
                <a:sym typeface="Corbel"/>
              </a:rPr>
              <a:t>Sept 2023 &amp; March 2024 data. </a:t>
            </a:r>
            <a:r>
              <a:rPr lang="en-GB" sz="800">
                <a:latin typeface="Arial" panose="020B0604020202020204" pitchFamily="34" charset="0"/>
                <a:ea typeface="Corbel"/>
                <a:cs typeface="Arial" panose="020B0604020202020204" pitchFamily="34" charset="0"/>
                <a:sym typeface="Corbel"/>
              </a:rPr>
              <a:t>All consumers who hold at least one (motor, travel, buildings and/or contents) insurance policy/ who have claimed on at least one insurance policy in the last 12 months: White/ White British n=904/137, Ethnic minorities: n=94/34* Low sample, just shown for completeness.</a:t>
            </a:r>
            <a:endParaRPr lang="en-GB" sz="8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1845837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67"/>
        <p:cNvGrpSpPr/>
        <p:nvPr/>
      </p:nvGrpSpPr>
      <p:grpSpPr>
        <a:xfrm>
          <a:off x="0" y="0"/>
          <a:ext cx="0" cy="0"/>
          <a:chOff x="0" y="0"/>
          <a:chExt cx="0" cy="0"/>
        </a:xfrm>
      </p:grpSpPr>
      <p:sp>
        <p:nvSpPr>
          <p:cNvPr id="3" name="TextBox 2"/>
          <p:cNvSpPr txBox="1"/>
          <p:nvPr/>
        </p:nvSpPr>
        <p:spPr>
          <a:xfrm>
            <a:off x="422143" y="289187"/>
            <a:ext cx="11227990" cy="400110"/>
          </a:xfrm>
          <a:prstGeom prst="rect">
            <a:avLst/>
          </a:prstGeom>
          <a:noFill/>
        </p:spPr>
        <p:txBody>
          <a:bodyPr wrap="square" rtlCol="0">
            <a:spAutoFit/>
          </a:bodyPr>
          <a:lstStyle/>
          <a:p>
            <a:r>
              <a:rPr lang="en-GB" sz="2000" b="1">
                <a:solidFill>
                  <a:schemeClr val="bg2"/>
                </a:solidFill>
                <a:latin typeface="Rockwell" panose="02060603020205020403" pitchFamily="18" charset="0"/>
                <a:cs typeface="Calibri Light" panose="020F0302020204030204" pitchFamily="34" charset="0"/>
              </a:rPr>
              <a:t>Top 10 opportunities for Consumers – White/ White British</a:t>
            </a:r>
          </a:p>
        </p:txBody>
      </p:sp>
      <p:graphicFrame>
        <p:nvGraphicFramePr>
          <p:cNvPr id="4" name="Table 3"/>
          <p:cNvGraphicFramePr>
            <a:graphicFrameLocks noGrp="1"/>
          </p:cNvGraphicFramePr>
          <p:nvPr>
            <p:extLst>
              <p:ext uri="{D42A27DB-BD31-4B8C-83A1-F6EECF244321}">
                <p14:modId xmlns:p14="http://schemas.microsoft.com/office/powerpoint/2010/main" val="1338211676"/>
              </p:ext>
            </p:extLst>
          </p:nvPr>
        </p:nvGraphicFramePr>
        <p:xfrm>
          <a:off x="1941165" y="1170523"/>
          <a:ext cx="8309671" cy="4797150"/>
        </p:xfrm>
        <a:graphic>
          <a:graphicData uri="http://schemas.openxmlformats.org/drawingml/2006/table">
            <a:tbl>
              <a:tblPr firstRow="1" bandRow="1">
                <a:tableStyleId>{6E62EB93-AAC6-4EBA-99E5-D1D4B1179FDE}</a:tableStyleId>
              </a:tblPr>
              <a:tblGrid>
                <a:gridCol w="597086">
                  <a:extLst>
                    <a:ext uri="{9D8B030D-6E8A-4147-A177-3AD203B41FA5}">
                      <a16:colId xmlns:a16="http://schemas.microsoft.com/office/drawing/2014/main" val="20000"/>
                    </a:ext>
                  </a:extLst>
                </a:gridCol>
                <a:gridCol w="989184">
                  <a:extLst>
                    <a:ext uri="{9D8B030D-6E8A-4147-A177-3AD203B41FA5}">
                      <a16:colId xmlns:a16="http://schemas.microsoft.com/office/drawing/2014/main" val="20001"/>
                    </a:ext>
                  </a:extLst>
                </a:gridCol>
                <a:gridCol w="2568566">
                  <a:extLst>
                    <a:ext uri="{9D8B030D-6E8A-4147-A177-3AD203B41FA5}">
                      <a16:colId xmlns:a16="http://schemas.microsoft.com/office/drawing/2014/main" val="20002"/>
                    </a:ext>
                  </a:extLst>
                </a:gridCol>
                <a:gridCol w="1384945">
                  <a:extLst>
                    <a:ext uri="{9D8B030D-6E8A-4147-A177-3AD203B41FA5}">
                      <a16:colId xmlns:a16="http://schemas.microsoft.com/office/drawing/2014/main" val="20003"/>
                    </a:ext>
                  </a:extLst>
                </a:gridCol>
                <a:gridCol w="1384945">
                  <a:extLst>
                    <a:ext uri="{9D8B030D-6E8A-4147-A177-3AD203B41FA5}">
                      <a16:colId xmlns:a16="http://schemas.microsoft.com/office/drawing/2014/main" val="20004"/>
                    </a:ext>
                  </a:extLst>
                </a:gridCol>
                <a:gridCol w="1384945">
                  <a:extLst>
                    <a:ext uri="{9D8B030D-6E8A-4147-A177-3AD203B41FA5}">
                      <a16:colId xmlns:a16="http://schemas.microsoft.com/office/drawing/2014/main" val="20005"/>
                    </a:ext>
                  </a:extLst>
                </a:gridCol>
              </a:tblGrid>
              <a:tr h="396705">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Statement</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432000">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I got a discount for staying with the same company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7.95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2.63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13.28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432000">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provider takes my loyalty into account when calculating renewal quotes after I have claimed</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7.79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2.98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12.59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432000">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premium doesn't increase because I'm not a new customer anymore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7.80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3.09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12.51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432000">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insurer provides additional benefits for renewing (e.g. enhanced cover)</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6.96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2.57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11.35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432000">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insurer told me what I would have paid if I wasn't a new customer</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6.00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0.97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11.02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432000">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insurer assessed my risk individually, rather than using generic assumptions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7.68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4.90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10.46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432000">
                <a:tc>
                  <a:txBody>
                    <a:bodyPr/>
                    <a:lstStyle/>
                    <a:p>
                      <a:pPr algn="ctr" fontAlgn="b"/>
                      <a:r>
                        <a:rPr lang="en-GB" sz="1100" b="0" i="0" u="none" strike="noStrike">
                          <a:solidFill>
                            <a:srgbClr val="000000"/>
                          </a:solidFill>
                          <a:effectLst/>
                          <a:latin typeface="+mj-lt"/>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insurance provider matched a cheaper price from a competitors quote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6.97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3.49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10.45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432000">
                <a:tc>
                  <a:txBody>
                    <a:bodyPr/>
                    <a:lstStyle/>
                    <a:p>
                      <a:pPr algn="ctr" fontAlgn="b"/>
                      <a:r>
                        <a:rPr lang="en-GB" sz="1100" b="0" i="0" u="none" strike="noStrike">
                          <a:solidFill>
                            <a:srgbClr val="000000"/>
                          </a:solidFill>
                          <a:effectLst/>
                          <a:latin typeface="+mj-lt"/>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insurer handled my complaint professionally and fairly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8.37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6.48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10.27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432000">
                <a:tc>
                  <a:txBody>
                    <a:bodyPr/>
                    <a:lstStyle/>
                    <a:p>
                      <a:pPr algn="ctr" fontAlgn="b"/>
                      <a:r>
                        <a:rPr lang="en-GB" sz="1100" b="0" i="0" u="none" strike="noStrike">
                          <a:solidFill>
                            <a:srgbClr val="000000"/>
                          </a:solidFill>
                          <a:effectLst/>
                          <a:latin typeface="+mj-lt"/>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I know the company pays out quickly and worries about paperwork later</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7.41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5.33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9.49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r h="432000">
                <a:tc>
                  <a:txBody>
                    <a:bodyPr/>
                    <a:lstStyle/>
                    <a:p>
                      <a:pPr algn="ctr" fontAlgn="b"/>
                      <a:r>
                        <a:rPr lang="en-GB" sz="1100" b="0" i="0" u="none" strike="noStrike">
                          <a:solidFill>
                            <a:srgbClr val="000000"/>
                          </a:solidFill>
                          <a:effectLst/>
                          <a:latin typeface="+mj-lt"/>
                        </a:rPr>
                        <a:t>10</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questions are answered quickly and clearly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8.52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7.65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9.39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0"/>
                  </a:ext>
                </a:extLst>
              </a:tr>
            </a:tbl>
          </a:graphicData>
        </a:graphic>
      </p:graphicFrame>
      <p:sp>
        <p:nvSpPr>
          <p:cNvPr id="6" name="Google Shape;281;p26">
            <a:extLst>
              <a:ext uri="{FF2B5EF4-FFF2-40B4-BE49-F238E27FC236}">
                <a16:creationId xmlns:a16="http://schemas.microsoft.com/office/drawing/2014/main" id="{6BA30E1E-56C4-493B-8992-B93B1A6F3097}"/>
              </a:ext>
            </a:extLst>
          </p:cNvPr>
          <p:cNvSpPr txBox="1"/>
          <p:nvPr/>
        </p:nvSpPr>
        <p:spPr>
          <a:xfrm>
            <a:off x="-1947" y="6509801"/>
            <a:ext cx="8443493" cy="349849"/>
          </a:xfrm>
          <a:prstGeom prst="rect">
            <a:avLst/>
          </a:prstGeom>
          <a:noFill/>
          <a:ln>
            <a:noFill/>
          </a:ln>
        </p:spPr>
        <p:txBody>
          <a:bodyPr spcFirstLastPara="1" wrap="square" lIns="91425" tIns="45700" rIns="91425" bIns="45700" anchor="t" anchorCtr="0">
            <a:noAutofit/>
          </a:bodyPr>
          <a:lstStyle/>
          <a:p>
            <a:r>
              <a:rPr lang="en-GB" sz="800">
                <a:latin typeface="Arial" panose="020B0604020202020204" pitchFamily="34" charset="0"/>
                <a:ea typeface="Corbel"/>
                <a:cs typeface="Arial" panose="020B0604020202020204" pitchFamily="34" charset="0"/>
                <a:sym typeface="Corbel"/>
              </a:rPr>
              <a:t>Base: </a:t>
            </a:r>
            <a:r>
              <a:rPr lang="en-GB" sz="800">
                <a:solidFill>
                  <a:schemeClr val="tx1"/>
                </a:solidFill>
                <a:latin typeface="Arial" panose="020B0604020202020204" pitchFamily="34" charset="0"/>
                <a:ea typeface="Corbel"/>
                <a:cs typeface="Arial" panose="020B0604020202020204" pitchFamily="34" charset="0"/>
                <a:sym typeface="Corbel"/>
              </a:rPr>
              <a:t>Sept 2023 &amp; March 2024 data. </a:t>
            </a:r>
            <a:r>
              <a:rPr lang="en-GB" sz="800">
                <a:latin typeface="Arial" panose="020B0604020202020204" pitchFamily="34" charset="0"/>
                <a:ea typeface="Corbel"/>
                <a:cs typeface="Arial" panose="020B0604020202020204" pitchFamily="34" charset="0"/>
                <a:sym typeface="Corbel"/>
              </a:rPr>
              <a:t>All consumers who hold at least one (motor, travel, buildings and/or contents) insurance policy/ who have claimed on at least one insurance policy in the last 12 months: White/ White British n=904/137.</a:t>
            </a:r>
            <a:endParaRPr lang="en-GB" sz="8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44818078"/>
      </p:ext>
    </p:extLst>
  </p:cSld>
  <p:clrMapOvr>
    <a:overrideClrMapping bg1="lt1" tx1="dk1" bg2="dk2" tx2="lt2" accent1="accent1" accent2="accent2" accent3="accent3" accent4="accent4" accent5="accent5" accent6="accent6" hlink="hlink" folHlink="folHlink"/>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3" name="TextBox 2"/>
          <p:cNvSpPr txBox="1"/>
          <p:nvPr/>
        </p:nvSpPr>
        <p:spPr>
          <a:xfrm>
            <a:off x="422143" y="289187"/>
            <a:ext cx="11227990" cy="400110"/>
          </a:xfrm>
          <a:prstGeom prst="rect">
            <a:avLst/>
          </a:prstGeom>
          <a:noFill/>
        </p:spPr>
        <p:txBody>
          <a:bodyPr wrap="square" rtlCol="0">
            <a:spAutoFit/>
          </a:bodyPr>
          <a:lstStyle/>
          <a:p>
            <a:r>
              <a:rPr lang="en-GB" sz="2000" b="1">
                <a:solidFill>
                  <a:schemeClr val="bg2"/>
                </a:solidFill>
                <a:latin typeface="Rockwell" panose="02060603020205020403" pitchFamily="18" charset="0"/>
                <a:cs typeface="Calibri Light" panose="020F0302020204030204" pitchFamily="34" charset="0"/>
              </a:rPr>
              <a:t>Top 10 opportunities for Consumers – Ethnic minorities</a:t>
            </a:r>
          </a:p>
        </p:txBody>
      </p:sp>
      <p:graphicFrame>
        <p:nvGraphicFramePr>
          <p:cNvPr id="4" name="Table 3"/>
          <p:cNvGraphicFramePr>
            <a:graphicFrameLocks noGrp="1"/>
          </p:cNvGraphicFramePr>
          <p:nvPr>
            <p:extLst>
              <p:ext uri="{D42A27DB-BD31-4B8C-83A1-F6EECF244321}">
                <p14:modId xmlns:p14="http://schemas.microsoft.com/office/powerpoint/2010/main" val="854272126"/>
              </p:ext>
            </p:extLst>
          </p:nvPr>
        </p:nvGraphicFramePr>
        <p:xfrm>
          <a:off x="1941165" y="1136019"/>
          <a:ext cx="8309671" cy="4797150"/>
        </p:xfrm>
        <a:graphic>
          <a:graphicData uri="http://schemas.openxmlformats.org/drawingml/2006/table">
            <a:tbl>
              <a:tblPr firstRow="1" bandRow="1">
                <a:tableStyleId>{6E62EB93-AAC6-4EBA-99E5-D1D4B1179FDE}</a:tableStyleId>
              </a:tblPr>
              <a:tblGrid>
                <a:gridCol w="597086">
                  <a:extLst>
                    <a:ext uri="{9D8B030D-6E8A-4147-A177-3AD203B41FA5}">
                      <a16:colId xmlns:a16="http://schemas.microsoft.com/office/drawing/2014/main" val="20000"/>
                    </a:ext>
                  </a:extLst>
                </a:gridCol>
                <a:gridCol w="989184">
                  <a:extLst>
                    <a:ext uri="{9D8B030D-6E8A-4147-A177-3AD203B41FA5}">
                      <a16:colId xmlns:a16="http://schemas.microsoft.com/office/drawing/2014/main" val="20001"/>
                    </a:ext>
                  </a:extLst>
                </a:gridCol>
                <a:gridCol w="2568566">
                  <a:extLst>
                    <a:ext uri="{9D8B030D-6E8A-4147-A177-3AD203B41FA5}">
                      <a16:colId xmlns:a16="http://schemas.microsoft.com/office/drawing/2014/main" val="20002"/>
                    </a:ext>
                  </a:extLst>
                </a:gridCol>
                <a:gridCol w="1384945">
                  <a:extLst>
                    <a:ext uri="{9D8B030D-6E8A-4147-A177-3AD203B41FA5}">
                      <a16:colId xmlns:a16="http://schemas.microsoft.com/office/drawing/2014/main" val="20003"/>
                    </a:ext>
                  </a:extLst>
                </a:gridCol>
                <a:gridCol w="1384945">
                  <a:extLst>
                    <a:ext uri="{9D8B030D-6E8A-4147-A177-3AD203B41FA5}">
                      <a16:colId xmlns:a16="http://schemas.microsoft.com/office/drawing/2014/main" val="20004"/>
                    </a:ext>
                  </a:extLst>
                </a:gridCol>
                <a:gridCol w="1384945">
                  <a:extLst>
                    <a:ext uri="{9D8B030D-6E8A-4147-A177-3AD203B41FA5}">
                      <a16:colId xmlns:a16="http://schemas.microsoft.com/office/drawing/2014/main" val="20005"/>
                    </a:ext>
                  </a:extLst>
                </a:gridCol>
              </a:tblGrid>
              <a:tr h="396705">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Statement</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432000">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I know what the policy covers and excludes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8.09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6.88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9.29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432000">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I can get through to the insurance company quickly at any time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7.27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5.45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9.09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432000">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insurer handled my complaint professionally and fairly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7.45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5.81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9.08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432000">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claim was settled quickly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7.27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5.76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8.79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432000">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I am offered immediate assistance and advice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7.88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7.10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8.66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432000">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The people you dealt with showed compassion</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6.67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4.69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8.65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432000">
                <a:tc>
                  <a:txBody>
                    <a:bodyPr/>
                    <a:lstStyle/>
                    <a:p>
                      <a:pPr algn="ctr" fontAlgn="b"/>
                      <a:r>
                        <a:rPr lang="en-GB" sz="1100" b="0" i="0" u="none" strike="noStrike">
                          <a:solidFill>
                            <a:srgbClr val="000000"/>
                          </a:solidFill>
                          <a:effectLst/>
                          <a:latin typeface="+mj-lt"/>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I could buy my insurance in any way that suited me (e.g. online, mobile, telephone, broker)</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7.77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7.17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8.36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432000">
                <a:tc>
                  <a:txBody>
                    <a:bodyPr/>
                    <a:lstStyle/>
                    <a:p>
                      <a:pPr algn="ctr" fontAlgn="b"/>
                      <a:r>
                        <a:rPr lang="en-GB" sz="1100" b="0" i="0" u="none" strike="noStrike">
                          <a:solidFill>
                            <a:srgbClr val="000000"/>
                          </a:solidFill>
                          <a:effectLst/>
                          <a:latin typeface="+mj-lt"/>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I know the company pays out quickly and worries about paperwork later</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6.60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5.00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8.19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432000">
                <a:tc>
                  <a:txBody>
                    <a:bodyPr/>
                    <a:lstStyle/>
                    <a:p>
                      <a:pPr algn="ctr" fontAlgn="b"/>
                      <a:r>
                        <a:rPr lang="en-GB" sz="1100" b="0" i="0" u="none" strike="noStrike">
                          <a:solidFill>
                            <a:srgbClr val="000000"/>
                          </a:solidFill>
                          <a:effectLst/>
                          <a:latin typeface="+mj-lt"/>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insurer provided effective assistance/ advice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7.27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6.36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8.18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r h="432000">
                <a:tc>
                  <a:txBody>
                    <a:bodyPr/>
                    <a:lstStyle/>
                    <a:p>
                      <a:pPr algn="ctr" fontAlgn="b"/>
                      <a:r>
                        <a:rPr lang="en-GB" sz="1100" b="0" i="0" u="none" strike="noStrike">
                          <a:solidFill>
                            <a:srgbClr val="000000"/>
                          </a:solidFill>
                          <a:effectLst/>
                          <a:latin typeface="+mj-lt"/>
                        </a:rPr>
                        <a:t>10</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provider makes it easy to compare to policies from other providers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7.13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6.17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8.09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0"/>
                  </a:ext>
                </a:extLst>
              </a:tr>
            </a:tbl>
          </a:graphicData>
        </a:graphic>
      </p:graphicFrame>
      <p:sp>
        <p:nvSpPr>
          <p:cNvPr id="6" name="Google Shape;281;p26">
            <a:extLst>
              <a:ext uri="{FF2B5EF4-FFF2-40B4-BE49-F238E27FC236}">
                <a16:creationId xmlns:a16="http://schemas.microsoft.com/office/drawing/2014/main" id="{6BA30E1E-56C4-493B-8992-B93B1A6F3097}"/>
              </a:ext>
            </a:extLst>
          </p:cNvPr>
          <p:cNvSpPr txBox="1"/>
          <p:nvPr/>
        </p:nvSpPr>
        <p:spPr>
          <a:xfrm>
            <a:off x="-1947" y="6509801"/>
            <a:ext cx="8443493" cy="349849"/>
          </a:xfrm>
          <a:prstGeom prst="rect">
            <a:avLst/>
          </a:prstGeom>
          <a:noFill/>
          <a:ln>
            <a:noFill/>
          </a:ln>
        </p:spPr>
        <p:txBody>
          <a:bodyPr spcFirstLastPara="1" wrap="square" lIns="91425" tIns="45700" rIns="91425" bIns="45700" anchor="t" anchorCtr="0">
            <a:noAutofit/>
          </a:bodyPr>
          <a:lstStyle/>
          <a:p>
            <a:r>
              <a:rPr lang="en-GB" sz="800">
                <a:latin typeface="Arial" panose="020B0604020202020204" pitchFamily="34" charset="0"/>
                <a:ea typeface="Corbel"/>
                <a:cs typeface="Arial" panose="020B0604020202020204" pitchFamily="34" charset="0"/>
                <a:sym typeface="Corbel"/>
              </a:rPr>
              <a:t>Base: </a:t>
            </a:r>
            <a:r>
              <a:rPr lang="en-GB" sz="800">
                <a:solidFill>
                  <a:schemeClr val="tx1"/>
                </a:solidFill>
                <a:latin typeface="Arial" panose="020B0604020202020204" pitchFamily="34" charset="0"/>
                <a:ea typeface="Corbel"/>
                <a:cs typeface="Arial" panose="020B0604020202020204" pitchFamily="34" charset="0"/>
                <a:sym typeface="Corbel"/>
              </a:rPr>
              <a:t>Sept 2023 &amp; March 2024 data. </a:t>
            </a:r>
            <a:r>
              <a:rPr lang="en-GB" sz="800">
                <a:latin typeface="Arial" panose="020B0604020202020204" pitchFamily="34" charset="0"/>
                <a:ea typeface="Corbel"/>
                <a:cs typeface="Arial" panose="020B0604020202020204" pitchFamily="34" charset="0"/>
                <a:sym typeface="Corbel"/>
              </a:rPr>
              <a:t>All consumers who hold at least one (motor, travel, buildings and/or contents) insurance policy/ who have claimed on at least one insurance policy in the last 12 months: Ethnic minorities: n=94/34* Small base, indicative only.</a:t>
            </a:r>
            <a:endParaRPr lang="en-GB" sz="8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0248947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3" name="TextBox 2"/>
          <p:cNvSpPr txBox="1"/>
          <p:nvPr/>
        </p:nvSpPr>
        <p:spPr>
          <a:xfrm>
            <a:off x="422143" y="289187"/>
            <a:ext cx="11227990" cy="400110"/>
          </a:xfrm>
          <a:prstGeom prst="rect">
            <a:avLst/>
          </a:prstGeom>
          <a:noFill/>
        </p:spPr>
        <p:txBody>
          <a:bodyPr wrap="square" rtlCol="0">
            <a:spAutoFit/>
          </a:bodyPr>
          <a:lstStyle/>
          <a:p>
            <a:r>
              <a:rPr lang="en-GB" sz="2000" b="1">
                <a:solidFill>
                  <a:schemeClr val="bg2"/>
                </a:solidFill>
                <a:latin typeface="Rockwell" panose="02060603020205020403" pitchFamily="18" charset="0"/>
                <a:cs typeface="Calibri Light" panose="020F0302020204030204" pitchFamily="34" charset="0"/>
              </a:rPr>
              <a:t>Theme scores for Consumers – policy type held</a:t>
            </a:r>
          </a:p>
        </p:txBody>
      </p:sp>
      <p:graphicFrame>
        <p:nvGraphicFramePr>
          <p:cNvPr id="4" name="Table 3"/>
          <p:cNvGraphicFramePr>
            <a:graphicFrameLocks noGrp="1"/>
          </p:cNvGraphicFramePr>
          <p:nvPr>
            <p:extLst>
              <p:ext uri="{D42A27DB-BD31-4B8C-83A1-F6EECF244321}">
                <p14:modId xmlns:p14="http://schemas.microsoft.com/office/powerpoint/2010/main" val="3630561223"/>
              </p:ext>
            </p:extLst>
          </p:nvPr>
        </p:nvGraphicFramePr>
        <p:xfrm>
          <a:off x="422143" y="1868647"/>
          <a:ext cx="3764849" cy="2765638"/>
        </p:xfrm>
        <a:graphic>
          <a:graphicData uri="http://schemas.openxmlformats.org/drawingml/2006/table">
            <a:tbl>
              <a:tblPr firstRow="1" bandRow="1">
                <a:tableStyleId>{6E62EB93-AAC6-4EBA-99E5-D1D4B1179FDE}</a:tableStyleId>
              </a:tblPr>
              <a:tblGrid>
                <a:gridCol w="362435">
                  <a:extLst>
                    <a:ext uri="{9D8B030D-6E8A-4147-A177-3AD203B41FA5}">
                      <a16:colId xmlns:a16="http://schemas.microsoft.com/office/drawing/2014/main" val="20000"/>
                    </a:ext>
                  </a:extLst>
                </a:gridCol>
                <a:gridCol w="829733">
                  <a:extLst>
                    <a:ext uri="{9D8B030D-6E8A-4147-A177-3AD203B41FA5}">
                      <a16:colId xmlns:a16="http://schemas.microsoft.com/office/drawing/2014/main" val="20001"/>
                    </a:ext>
                  </a:extLst>
                </a:gridCol>
                <a:gridCol w="863600">
                  <a:extLst>
                    <a:ext uri="{9D8B030D-6E8A-4147-A177-3AD203B41FA5}">
                      <a16:colId xmlns:a16="http://schemas.microsoft.com/office/drawing/2014/main" val="20002"/>
                    </a:ext>
                  </a:extLst>
                </a:gridCol>
                <a:gridCol w="880533">
                  <a:extLst>
                    <a:ext uri="{9D8B030D-6E8A-4147-A177-3AD203B41FA5}">
                      <a16:colId xmlns:a16="http://schemas.microsoft.com/office/drawing/2014/main" val="20003"/>
                    </a:ext>
                  </a:extLst>
                </a:gridCol>
                <a:gridCol w="828548">
                  <a:extLst>
                    <a:ext uri="{9D8B030D-6E8A-4147-A177-3AD203B41FA5}">
                      <a16:colId xmlns:a16="http://schemas.microsoft.com/office/drawing/2014/main" val="20004"/>
                    </a:ext>
                  </a:extLst>
                </a:gridCol>
              </a:tblGrid>
              <a:tr h="398744">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393630">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6.88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3.02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10.75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393630">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7.34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6.21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8.47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393630">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7.11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6.69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7.54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393630">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Protection</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6.29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5.67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6.90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393630">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5.72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4.54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6.90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398744">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Relationship</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4.02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3.13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4.91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bl>
          </a:graphicData>
        </a:graphic>
      </p:graphicFrame>
      <p:sp>
        <p:nvSpPr>
          <p:cNvPr id="2" name="TextBox 1"/>
          <p:cNvSpPr txBox="1"/>
          <p:nvPr/>
        </p:nvSpPr>
        <p:spPr>
          <a:xfrm>
            <a:off x="2068069" y="1506782"/>
            <a:ext cx="1890888" cy="307777"/>
          </a:xfrm>
          <a:prstGeom prst="rect">
            <a:avLst/>
          </a:prstGeom>
          <a:noFill/>
        </p:spPr>
        <p:txBody>
          <a:bodyPr wrap="square" rtlCol="0">
            <a:spAutoFit/>
          </a:bodyPr>
          <a:lstStyle/>
          <a:p>
            <a:r>
              <a:rPr lang="en-GB" b="1">
                <a:solidFill>
                  <a:srgbClr val="008265"/>
                </a:solidFill>
              </a:rPr>
              <a:t>Motor</a:t>
            </a:r>
          </a:p>
        </p:txBody>
      </p:sp>
      <p:sp>
        <p:nvSpPr>
          <p:cNvPr id="8" name="TextBox 7"/>
          <p:cNvSpPr txBox="1"/>
          <p:nvPr/>
        </p:nvSpPr>
        <p:spPr>
          <a:xfrm>
            <a:off x="9139020" y="1486451"/>
            <a:ext cx="1890888" cy="307777"/>
          </a:xfrm>
          <a:prstGeom prst="rect">
            <a:avLst/>
          </a:prstGeom>
          <a:noFill/>
        </p:spPr>
        <p:txBody>
          <a:bodyPr wrap="square" rtlCol="0">
            <a:spAutoFit/>
          </a:bodyPr>
          <a:lstStyle/>
          <a:p>
            <a:r>
              <a:rPr lang="en-GB" b="1">
                <a:solidFill>
                  <a:srgbClr val="008265"/>
                </a:solidFill>
              </a:rPr>
              <a:t>Buildings/ Contents</a:t>
            </a:r>
          </a:p>
        </p:txBody>
      </p:sp>
      <p:graphicFrame>
        <p:nvGraphicFramePr>
          <p:cNvPr id="12" name="Table 11"/>
          <p:cNvGraphicFramePr>
            <a:graphicFrameLocks noGrp="1"/>
          </p:cNvGraphicFramePr>
          <p:nvPr>
            <p:extLst>
              <p:ext uri="{D42A27DB-BD31-4B8C-83A1-F6EECF244321}">
                <p14:modId xmlns:p14="http://schemas.microsoft.com/office/powerpoint/2010/main" val="2927271651"/>
              </p:ext>
            </p:extLst>
          </p:nvPr>
        </p:nvGraphicFramePr>
        <p:xfrm>
          <a:off x="4257543" y="1868645"/>
          <a:ext cx="3764849" cy="2765638"/>
        </p:xfrm>
        <a:graphic>
          <a:graphicData uri="http://schemas.openxmlformats.org/drawingml/2006/table">
            <a:tbl>
              <a:tblPr firstRow="1" bandRow="1">
                <a:tableStyleId>{6E62EB93-AAC6-4EBA-99E5-D1D4B1179FDE}</a:tableStyleId>
              </a:tblPr>
              <a:tblGrid>
                <a:gridCol w="325746">
                  <a:extLst>
                    <a:ext uri="{9D8B030D-6E8A-4147-A177-3AD203B41FA5}">
                      <a16:colId xmlns:a16="http://schemas.microsoft.com/office/drawing/2014/main" val="20000"/>
                    </a:ext>
                  </a:extLst>
                </a:gridCol>
                <a:gridCol w="857955">
                  <a:extLst>
                    <a:ext uri="{9D8B030D-6E8A-4147-A177-3AD203B41FA5}">
                      <a16:colId xmlns:a16="http://schemas.microsoft.com/office/drawing/2014/main" val="20001"/>
                    </a:ext>
                  </a:extLst>
                </a:gridCol>
                <a:gridCol w="835378">
                  <a:extLst>
                    <a:ext uri="{9D8B030D-6E8A-4147-A177-3AD203B41FA5}">
                      <a16:colId xmlns:a16="http://schemas.microsoft.com/office/drawing/2014/main" val="20002"/>
                    </a:ext>
                  </a:extLst>
                </a:gridCol>
                <a:gridCol w="908036">
                  <a:extLst>
                    <a:ext uri="{9D8B030D-6E8A-4147-A177-3AD203B41FA5}">
                      <a16:colId xmlns:a16="http://schemas.microsoft.com/office/drawing/2014/main" val="20003"/>
                    </a:ext>
                  </a:extLst>
                </a:gridCol>
                <a:gridCol w="837734">
                  <a:extLst>
                    <a:ext uri="{9D8B030D-6E8A-4147-A177-3AD203B41FA5}">
                      <a16:colId xmlns:a16="http://schemas.microsoft.com/office/drawing/2014/main" val="20004"/>
                    </a:ext>
                  </a:extLst>
                </a:gridCol>
              </a:tblGrid>
              <a:tr h="398744">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393630">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6.98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3.58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10.39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393630">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7.42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6.40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8.43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393630">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Protection</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6.79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5.78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7.79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393630">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7.08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6.92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7.23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393630">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5.83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4.87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6.79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398744">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Relationship</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4.36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3.90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4.83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3163644540"/>
              </p:ext>
            </p:extLst>
          </p:nvPr>
        </p:nvGraphicFramePr>
        <p:xfrm>
          <a:off x="8092943" y="1868645"/>
          <a:ext cx="3764849" cy="2765638"/>
        </p:xfrm>
        <a:graphic>
          <a:graphicData uri="http://schemas.openxmlformats.org/drawingml/2006/table">
            <a:tbl>
              <a:tblPr firstRow="1" bandRow="1">
                <a:tableStyleId>{6E62EB93-AAC6-4EBA-99E5-D1D4B1179FDE}</a:tableStyleId>
              </a:tblPr>
              <a:tblGrid>
                <a:gridCol w="328568">
                  <a:extLst>
                    <a:ext uri="{9D8B030D-6E8A-4147-A177-3AD203B41FA5}">
                      <a16:colId xmlns:a16="http://schemas.microsoft.com/office/drawing/2014/main" val="20000"/>
                    </a:ext>
                  </a:extLst>
                </a:gridCol>
                <a:gridCol w="846667">
                  <a:extLst>
                    <a:ext uri="{9D8B030D-6E8A-4147-A177-3AD203B41FA5}">
                      <a16:colId xmlns:a16="http://schemas.microsoft.com/office/drawing/2014/main" val="20001"/>
                    </a:ext>
                  </a:extLst>
                </a:gridCol>
                <a:gridCol w="829733">
                  <a:extLst>
                    <a:ext uri="{9D8B030D-6E8A-4147-A177-3AD203B41FA5}">
                      <a16:colId xmlns:a16="http://schemas.microsoft.com/office/drawing/2014/main" val="20002"/>
                    </a:ext>
                  </a:extLst>
                </a:gridCol>
                <a:gridCol w="922147">
                  <a:extLst>
                    <a:ext uri="{9D8B030D-6E8A-4147-A177-3AD203B41FA5}">
                      <a16:colId xmlns:a16="http://schemas.microsoft.com/office/drawing/2014/main" val="20003"/>
                    </a:ext>
                  </a:extLst>
                </a:gridCol>
                <a:gridCol w="837734">
                  <a:extLst>
                    <a:ext uri="{9D8B030D-6E8A-4147-A177-3AD203B41FA5}">
                      <a16:colId xmlns:a16="http://schemas.microsoft.com/office/drawing/2014/main" val="20004"/>
                    </a:ext>
                  </a:extLst>
                </a:gridCol>
              </a:tblGrid>
              <a:tr h="398744">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393630">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6.44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2.40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10.48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393630">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7.11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5.82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8.40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393630">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6.82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6.49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7.15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393630">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5.12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3.85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6.40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393630">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Protection</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5.65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5.45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5.85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398744">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Relationship</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3.30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2.26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4.33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bl>
          </a:graphicData>
        </a:graphic>
      </p:graphicFrame>
      <p:sp>
        <p:nvSpPr>
          <p:cNvPr id="14" name="TextBox 13"/>
          <p:cNvSpPr txBox="1"/>
          <p:nvPr/>
        </p:nvSpPr>
        <p:spPr>
          <a:xfrm>
            <a:off x="5911935" y="1486452"/>
            <a:ext cx="1890888" cy="307777"/>
          </a:xfrm>
          <a:prstGeom prst="rect">
            <a:avLst/>
          </a:prstGeom>
          <a:noFill/>
        </p:spPr>
        <p:txBody>
          <a:bodyPr wrap="square" rtlCol="0">
            <a:spAutoFit/>
          </a:bodyPr>
          <a:lstStyle/>
          <a:p>
            <a:r>
              <a:rPr lang="en-GB" b="1">
                <a:solidFill>
                  <a:srgbClr val="008265"/>
                </a:solidFill>
              </a:rPr>
              <a:t>Travel</a:t>
            </a:r>
          </a:p>
        </p:txBody>
      </p:sp>
      <p:sp>
        <p:nvSpPr>
          <p:cNvPr id="11" name="Google Shape;281;p26">
            <a:extLst>
              <a:ext uri="{FF2B5EF4-FFF2-40B4-BE49-F238E27FC236}">
                <a16:creationId xmlns:a16="http://schemas.microsoft.com/office/drawing/2014/main" id="{6BA30E1E-56C4-493B-8992-B93B1A6F3097}"/>
              </a:ext>
            </a:extLst>
          </p:cNvPr>
          <p:cNvSpPr txBox="1"/>
          <p:nvPr/>
        </p:nvSpPr>
        <p:spPr>
          <a:xfrm>
            <a:off x="0" y="6363715"/>
            <a:ext cx="9963187" cy="494285"/>
          </a:xfrm>
          <a:prstGeom prst="rect">
            <a:avLst/>
          </a:prstGeom>
          <a:noFill/>
          <a:ln>
            <a:noFill/>
          </a:ln>
        </p:spPr>
        <p:txBody>
          <a:bodyPr spcFirstLastPara="1" wrap="square" lIns="91425" tIns="45700" rIns="91425" bIns="45700" anchor="t" anchorCtr="0">
            <a:noAutofit/>
          </a:bodyPr>
          <a:lstStyle/>
          <a:p>
            <a:r>
              <a:rPr lang="en-GB" sz="800">
                <a:solidFill>
                  <a:schemeClr val="tx1"/>
                </a:solidFill>
                <a:latin typeface="Arial" panose="020B0604020202020204" pitchFamily="34" charset="0"/>
                <a:ea typeface="Corbel"/>
                <a:cs typeface="Arial" panose="020B0604020202020204" pitchFamily="34" charset="0"/>
                <a:sym typeface="Corbel"/>
              </a:rPr>
              <a:t>Base: Sept 2023 &amp; March 2024 data. </a:t>
            </a:r>
            <a:r>
              <a:rPr lang="en-GB" sz="800">
                <a:latin typeface="Arial" panose="020B0604020202020204" pitchFamily="34" charset="0"/>
                <a:ea typeface="Corbel"/>
                <a:cs typeface="Arial" panose="020B0604020202020204" pitchFamily="34" charset="0"/>
                <a:sym typeface="Corbel"/>
              </a:rPr>
              <a:t>All consumers who hold at least one (motor, travel, buildings and/or contents) insurance policy: </a:t>
            </a:r>
            <a:r>
              <a:rPr lang="en-GB" sz="800">
                <a:solidFill>
                  <a:schemeClr val="tx1"/>
                </a:solidFill>
                <a:latin typeface="Arial" panose="020B0604020202020204" pitchFamily="34" charset="0"/>
                <a:ea typeface="Corbel"/>
                <a:cs typeface="Arial" panose="020B0604020202020204" pitchFamily="34" charset="0"/>
                <a:sym typeface="Corbel"/>
              </a:rPr>
              <a:t>Motor n=476, Travel n=235, Buildings and/or Contents n=289, Total n=1,000.</a:t>
            </a:r>
            <a:r>
              <a:rPr lang="en-GB" sz="800">
                <a:latin typeface="Arial" panose="020B0604020202020204" pitchFamily="34" charset="0"/>
                <a:ea typeface="Corbel"/>
                <a:cs typeface="Arial" panose="020B0604020202020204" pitchFamily="34" charset="0"/>
                <a:sym typeface="Corbel"/>
              </a:rPr>
              <a:t> Note: If more than one different policies were selected, participants were randomly assigned to answer performance questions for one of the policies only.  </a:t>
            </a:r>
            <a:endParaRPr lang="en-GB" sz="800">
              <a:latin typeface="Arial" panose="020B0604020202020204" pitchFamily="34" charset="0"/>
              <a:cs typeface="Arial" panose="020B0604020202020204" pitchFamily="34" charset="0"/>
            </a:endParaRPr>
          </a:p>
          <a:p>
            <a:endParaRPr lang="en-GB" sz="80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9590805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3" name="TextBox 2"/>
          <p:cNvSpPr txBox="1"/>
          <p:nvPr/>
        </p:nvSpPr>
        <p:spPr>
          <a:xfrm>
            <a:off x="422143" y="289187"/>
            <a:ext cx="11227990" cy="400110"/>
          </a:xfrm>
          <a:prstGeom prst="rect">
            <a:avLst/>
          </a:prstGeom>
          <a:noFill/>
        </p:spPr>
        <p:txBody>
          <a:bodyPr wrap="square" rtlCol="0">
            <a:spAutoFit/>
          </a:bodyPr>
          <a:lstStyle/>
          <a:p>
            <a:r>
              <a:rPr lang="en-GB" sz="2000" b="1">
                <a:solidFill>
                  <a:schemeClr val="bg2"/>
                </a:solidFill>
                <a:latin typeface="Rockwell" panose="02060603020205020403" pitchFamily="18" charset="0"/>
                <a:cs typeface="Calibri Light" panose="020F0302020204030204" pitchFamily="34" charset="0"/>
              </a:rPr>
              <a:t>Top 10 opportunities for Consumers – policy type held motor</a:t>
            </a:r>
          </a:p>
        </p:txBody>
      </p:sp>
      <p:graphicFrame>
        <p:nvGraphicFramePr>
          <p:cNvPr id="4" name="Table 3"/>
          <p:cNvGraphicFramePr>
            <a:graphicFrameLocks noGrp="1"/>
          </p:cNvGraphicFramePr>
          <p:nvPr>
            <p:extLst>
              <p:ext uri="{D42A27DB-BD31-4B8C-83A1-F6EECF244321}">
                <p14:modId xmlns:p14="http://schemas.microsoft.com/office/powerpoint/2010/main" val="1531432426"/>
              </p:ext>
            </p:extLst>
          </p:nvPr>
        </p:nvGraphicFramePr>
        <p:xfrm>
          <a:off x="1881302" y="1099967"/>
          <a:ext cx="8309671" cy="4797150"/>
        </p:xfrm>
        <a:graphic>
          <a:graphicData uri="http://schemas.openxmlformats.org/drawingml/2006/table">
            <a:tbl>
              <a:tblPr firstRow="1" bandRow="1">
                <a:tableStyleId>{6E62EB93-AAC6-4EBA-99E5-D1D4B1179FDE}</a:tableStyleId>
              </a:tblPr>
              <a:tblGrid>
                <a:gridCol w="597086">
                  <a:extLst>
                    <a:ext uri="{9D8B030D-6E8A-4147-A177-3AD203B41FA5}">
                      <a16:colId xmlns:a16="http://schemas.microsoft.com/office/drawing/2014/main" val="20000"/>
                    </a:ext>
                  </a:extLst>
                </a:gridCol>
                <a:gridCol w="989184">
                  <a:extLst>
                    <a:ext uri="{9D8B030D-6E8A-4147-A177-3AD203B41FA5}">
                      <a16:colId xmlns:a16="http://schemas.microsoft.com/office/drawing/2014/main" val="20001"/>
                    </a:ext>
                  </a:extLst>
                </a:gridCol>
                <a:gridCol w="2568566">
                  <a:extLst>
                    <a:ext uri="{9D8B030D-6E8A-4147-A177-3AD203B41FA5}">
                      <a16:colId xmlns:a16="http://schemas.microsoft.com/office/drawing/2014/main" val="20002"/>
                    </a:ext>
                  </a:extLst>
                </a:gridCol>
                <a:gridCol w="1384945">
                  <a:extLst>
                    <a:ext uri="{9D8B030D-6E8A-4147-A177-3AD203B41FA5}">
                      <a16:colId xmlns:a16="http://schemas.microsoft.com/office/drawing/2014/main" val="20003"/>
                    </a:ext>
                  </a:extLst>
                </a:gridCol>
                <a:gridCol w="1384945">
                  <a:extLst>
                    <a:ext uri="{9D8B030D-6E8A-4147-A177-3AD203B41FA5}">
                      <a16:colId xmlns:a16="http://schemas.microsoft.com/office/drawing/2014/main" val="20004"/>
                    </a:ext>
                  </a:extLst>
                </a:gridCol>
                <a:gridCol w="1384945">
                  <a:extLst>
                    <a:ext uri="{9D8B030D-6E8A-4147-A177-3AD203B41FA5}">
                      <a16:colId xmlns:a16="http://schemas.microsoft.com/office/drawing/2014/main" val="20005"/>
                    </a:ext>
                  </a:extLst>
                </a:gridCol>
              </a:tblGrid>
              <a:tr h="396705">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Statement</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432000">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I got a discount for staying with the same company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7.84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2.90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12.77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432000">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provider takes my loyalty into account when calculating renewal quotes after I have claimed</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7.73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3.14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12.33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432000">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premium doesn't increase because I'm not a new customer anymore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7.48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3.20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11.76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432000">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insurer provides additional benefits for renewing (e.g. enhanced cover)</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6.83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2.57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11.08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432000">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insurer handled my complaint professionally and fairly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8.55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6.36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10.74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432000">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insurer told me what I would have paid if I wasn't a new customer</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5.84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1.47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10.21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432000">
                <a:tc>
                  <a:txBody>
                    <a:bodyPr/>
                    <a:lstStyle/>
                    <a:p>
                      <a:pPr algn="ctr" fontAlgn="b"/>
                      <a:r>
                        <a:rPr lang="en-GB" sz="1100" b="0" i="0" u="none" strike="noStrike">
                          <a:solidFill>
                            <a:srgbClr val="000000"/>
                          </a:solidFill>
                          <a:effectLst/>
                          <a:latin typeface="+mj-lt"/>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insurance provider matched a cheaper price from a competitors quote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7.10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4.12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10.09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432000">
                <a:tc>
                  <a:txBody>
                    <a:bodyPr/>
                    <a:lstStyle/>
                    <a:p>
                      <a:pPr algn="ctr" fontAlgn="b"/>
                      <a:r>
                        <a:rPr lang="en-GB" sz="1100" b="0" i="0" u="none" strike="noStrike">
                          <a:solidFill>
                            <a:srgbClr val="000000"/>
                          </a:solidFill>
                          <a:effectLst/>
                          <a:latin typeface="+mj-lt"/>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insurer assessed my risk individually, rather than using generic assumptions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7.46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5.15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9.76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432000">
                <a:tc>
                  <a:txBody>
                    <a:bodyPr/>
                    <a:lstStyle/>
                    <a:p>
                      <a:pPr algn="ctr" fontAlgn="b"/>
                      <a:r>
                        <a:rPr lang="en-GB" sz="1100" b="0" i="0" u="none" strike="noStrike">
                          <a:solidFill>
                            <a:srgbClr val="000000"/>
                          </a:solidFill>
                          <a:effectLst/>
                          <a:latin typeface="+mj-lt"/>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provider makes it easy to compare to policies from other providers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7.50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5.35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9.65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r h="432000">
                <a:tc>
                  <a:txBody>
                    <a:bodyPr/>
                    <a:lstStyle/>
                    <a:p>
                      <a:pPr algn="ctr" fontAlgn="b"/>
                      <a:r>
                        <a:rPr lang="en-GB" sz="1100" b="0" i="0" u="none" strike="noStrike">
                          <a:solidFill>
                            <a:srgbClr val="000000"/>
                          </a:solidFill>
                          <a:effectLst/>
                          <a:latin typeface="+mj-lt"/>
                        </a:rPr>
                        <a:t>10</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There was a promotional discount when joining</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5.67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2.07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9.28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0"/>
                  </a:ext>
                </a:extLst>
              </a:tr>
            </a:tbl>
          </a:graphicData>
        </a:graphic>
      </p:graphicFrame>
      <p:sp>
        <p:nvSpPr>
          <p:cNvPr id="6" name="Google Shape;281;p26">
            <a:extLst>
              <a:ext uri="{FF2B5EF4-FFF2-40B4-BE49-F238E27FC236}">
                <a16:creationId xmlns:a16="http://schemas.microsoft.com/office/drawing/2014/main" id="{6BA30E1E-56C4-493B-8992-B93B1A6F3097}"/>
              </a:ext>
            </a:extLst>
          </p:cNvPr>
          <p:cNvSpPr txBox="1"/>
          <p:nvPr/>
        </p:nvSpPr>
        <p:spPr>
          <a:xfrm>
            <a:off x="0" y="6363715"/>
            <a:ext cx="9963187" cy="494285"/>
          </a:xfrm>
          <a:prstGeom prst="rect">
            <a:avLst/>
          </a:prstGeom>
          <a:noFill/>
          <a:ln>
            <a:noFill/>
          </a:ln>
        </p:spPr>
        <p:txBody>
          <a:bodyPr spcFirstLastPara="1" wrap="square" lIns="91425" tIns="45700" rIns="91425" bIns="45700" anchor="t" anchorCtr="0">
            <a:noAutofit/>
          </a:bodyPr>
          <a:lstStyle/>
          <a:p>
            <a:r>
              <a:rPr lang="en-GB" sz="800">
                <a:solidFill>
                  <a:schemeClr val="tx1"/>
                </a:solidFill>
                <a:latin typeface="Arial" panose="020B0604020202020204" pitchFamily="34" charset="0"/>
                <a:ea typeface="Corbel"/>
                <a:cs typeface="Arial" panose="020B0604020202020204" pitchFamily="34" charset="0"/>
                <a:sym typeface="Corbel"/>
              </a:rPr>
              <a:t>Base: Sept 2023 &amp; March 2024 data. </a:t>
            </a:r>
            <a:r>
              <a:rPr lang="en-GB" sz="800">
                <a:latin typeface="Arial" panose="020B0604020202020204" pitchFamily="34" charset="0"/>
                <a:ea typeface="Corbel"/>
                <a:cs typeface="Arial" panose="020B0604020202020204" pitchFamily="34" charset="0"/>
                <a:sym typeface="Corbel"/>
              </a:rPr>
              <a:t>All consumers who hold at least one (motor, travel, buildings and/or contents) insurance policy</a:t>
            </a:r>
            <a:r>
              <a:rPr lang="en-GB" sz="800">
                <a:solidFill>
                  <a:schemeClr val="tx1"/>
                </a:solidFill>
                <a:latin typeface="Arial" panose="020B0604020202020204" pitchFamily="34" charset="0"/>
                <a:ea typeface="Corbel"/>
                <a:cs typeface="Arial" panose="020B0604020202020204" pitchFamily="34" charset="0"/>
                <a:sym typeface="Corbel"/>
              </a:rPr>
              <a:t>: Motor n=476</a:t>
            </a:r>
            <a:endParaRPr lang="en-GB" sz="80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578105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3" name="TextBox 2"/>
          <p:cNvSpPr txBox="1"/>
          <p:nvPr/>
        </p:nvSpPr>
        <p:spPr>
          <a:xfrm>
            <a:off x="422143" y="289187"/>
            <a:ext cx="11227990" cy="400110"/>
          </a:xfrm>
          <a:prstGeom prst="rect">
            <a:avLst/>
          </a:prstGeom>
          <a:noFill/>
        </p:spPr>
        <p:txBody>
          <a:bodyPr wrap="square" rtlCol="0">
            <a:spAutoFit/>
          </a:bodyPr>
          <a:lstStyle/>
          <a:p>
            <a:r>
              <a:rPr lang="en-GB" sz="2000" b="1">
                <a:solidFill>
                  <a:schemeClr val="bg2"/>
                </a:solidFill>
                <a:latin typeface="Rockwell" panose="02060603020205020403" pitchFamily="18" charset="0"/>
                <a:cs typeface="Calibri Light" panose="020F0302020204030204" pitchFamily="34" charset="0"/>
              </a:rPr>
              <a:t>Top 10 opportunities for Consumers – policy type held travel</a:t>
            </a:r>
          </a:p>
        </p:txBody>
      </p:sp>
      <p:graphicFrame>
        <p:nvGraphicFramePr>
          <p:cNvPr id="4" name="Table 3"/>
          <p:cNvGraphicFramePr>
            <a:graphicFrameLocks noGrp="1"/>
          </p:cNvGraphicFramePr>
          <p:nvPr>
            <p:extLst>
              <p:ext uri="{D42A27DB-BD31-4B8C-83A1-F6EECF244321}">
                <p14:modId xmlns:p14="http://schemas.microsoft.com/office/powerpoint/2010/main" val="3930804069"/>
              </p:ext>
            </p:extLst>
          </p:nvPr>
        </p:nvGraphicFramePr>
        <p:xfrm>
          <a:off x="1881302" y="1271974"/>
          <a:ext cx="8309671" cy="4797150"/>
        </p:xfrm>
        <a:graphic>
          <a:graphicData uri="http://schemas.openxmlformats.org/drawingml/2006/table">
            <a:tbl>
              <a:tblPr firstRow="1" bandRow="1">
                <a:tableStyleId>{6E62EB93-AAC6-4EBA-99E5-D1D4B1179FDE}</a:tableStyleId>
              </a:tblPr>
              <a:tblGrid>
                <a:gridCol w="597086">
                  <a:extLst>
                    <a:ext uri="{9D8B030D-6E8A-4147-A177-3AD203B41FA5}">
                      <a16:colId xmlns:a16="http://schemas.microsoft.com/office/drawing/2014/main" val="20000"/>
                    </a:ext>
                  </a:extLst>
                </a:gridCol>
                <a:gridCol w="989184">
                  <a:extLst>
                    <a:ext uri="{9D8B030D-6E8A-4147-A177-3AD203B41FA5}">
                      <a16:colId xmlns:a16="http://schemas.microsoft.com/office/drawing/2014/main" val="20001"/>
                    </a:ext>
                  </a:extLst>
                </a:gridCol>
                <a:gridCol w="2568566">
                  <a:extLst>
                    <a:ext uri="{9D8B030D-6E8A-4147-A177-3AD203B41FA5}">
                      <a16:colId xmlns:a16="http://schemas.microsoft.com/office/drawing/2014/main" val="20002"/>
                    </a:ext>
                  </a:extLst>
                </a:gridCol>
                <a:gridCol w="1384945">
                  <a:extLst>
                    <a:ext uri="{9D8B030D-6E8A-4147-A177-3AD203B41FA5}">
                      <a16:colId xmlns:a16="http://schemas.microsoft.com/office/drawing/2014/main" val="20003"/>
                    </a:ext>
                  </a:extLst>
                </a:gridCol>
                <a:gridCol w="1384945">
                  <a:extLst>
                    <a:ext uri="{9D8B030D-6E8A-4147-A177-3AD203B41FA5}">
                      <a16:colId xmlns:a16="http://schemas.microsoft.com/office/drawing/2014/main" val="20004"/>
                    </a:ext>
                  </a:extLst>
                </a:gridCol>
                <a:gridCol w="1384945">
                  <a:extLst>
                    <a:ext uri="{9D8B030D-6E8A-4147-A177-3AD203B41FA5}">
                      <a16:colId xmlns:a16="http://schemas.microsoft.com/office/drawing/2014/main" val="20005"/>
                    </a:ext>
                  </a:extLst>
                </a:gridCol>
              </a:tblGrid>
              <a:tr h="396705">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Statement</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432000">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provider takes my loyalty into account when calculating renewal quotes after I have claimed</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7.91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3.69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12.14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432000">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premium doesn't increase because I'm not a new customer anymore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7.66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3.60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11.72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432000">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insurer told me what I would have paid if I wasn't a new customer</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6.60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1.94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11.26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432000">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I got a discount for staying with the same company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7.36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3.73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10.99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432000">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insurer provides additional benefits for renewing (e.g. enhanced cover)</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7.06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3.92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10.21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432000">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insurance provider matched a cheaper price from a competitors quote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6.89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3.72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10.07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432000">
                <a:tc>
                  <a:txBody>
                    <a:bodyPr/>
                    <a:lstStyle/>
                    <a:p>
                      <a:pPr algn="ctr" fontAlgn="b"/>
                      <a:r>
                        <a:rPr lang="en-GB" sz="1100" b="0" i="0" u="none" strike="noStrike">
                          <a:solidFill>
                            <a:srgbClr val="000000"/>
                          </a:solidFill>
                          <a:effectLst/>
                          <a:latin typeface="+mj-lt"/>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insurer informed me about their claims process before I bought</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7.49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5.58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9.40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432000">
                <a:tc>
                  <a:txBody>
                    <a:bodyPr/>
                    <a:lstStyle/>
                    <a:p>
                      <a:pPr algn="ctr" fontAlgn="b"/>
                      <a:r>
                        <a:rPr lang="en-GB" sz="1100" b="0" i="0" u="none" strike="noStrike">
                          <a:solidFill>
                            <a:srgbClr val="000000"/>
                          </a:solidFill>
                          <a:effectLst/>
                          <a:latin typeface="+mj-lt"/>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insurer handled my complaint professionally and fairly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8.13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6.99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9.26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432000">
                <a:tc>
                  <a:txBody>
                    <a:bodyPr/>
                    <a:lstStyle/>
                    <a:p>
                      <a:pPr algn="ctr" fontAlgn="b"/>
                      <a:r>
                        <a:rPr lang="en-GB" sz="1100" b="0" i="0" u="none" strike="noStrike">
                          <a:solidFill>
                            <a:srgbClr val="000000"/>
                          </a:solidFill>
                          <a:effectLst/>
                          <a:latin typeface="+mj-lt"/>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I understand if there are any discounts or no claims bonus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8.00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6.77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9.23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r h="432000">
                <a:tc>
                  <a:txBody>
                    <a:bodyPr/>
                    <a:lstStyle/>
                    <a:p>
                      <a:pPr algn="ctr" fontAlgn="b"/>
                      <a:r>
                        <a:rPr lang="en-GB" sz="1100" b="0" i="0" u="none" strike="noStrike">
                          <a:solidFill>
                            <a:srgbClr val="000000"/>
                          </a:solidFill>
                          <a:effectLst/>
                          <a:latin typeface="+mj-lt"/>
                        </a:rPr>
                        <a:t>10</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insurer assessed my risk individually, rather than using generic assumptions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7.36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5.53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9.20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0"/>
                  </a:ext>
                </a:extLst>
              </a:tr>
            </a:tbl>
          </a:graphicData>
        </a:graphic>
      </p:graphicFrame>
      <p:sp>
        <p:nvSpPr>
          <p:cNvPr id="6" name="Google Shape;281;p26">
            <a:extLst>
              <a:ext uri="{FF2B5EF4-FFF2-40B4-BE49-F238E27FC236}">
                <a16:creationId xmlns:a16="http://schemas.microsoft.com/office/drawing/2014/main" id="{6BA30E1E-56C4-493B-8992-B93B1A6F3097}"/>
              </a:ext>
            </a:extLst>
          </p:cNvPr>
          <p:cNvSpPr txBox="1"/>
          <p:nvPr/>
        </p:nvSpPr>
        <p:spPr>
          <a:xfrm>
            <a:off x="0" y="6363715"/>
            <a:ext cx="9963187" cy="494285"/>
          </a:xfrm>
          <a:prstGeom prst="rect">
            <a:avLst/>
          </a:prstGeom>
          <a:noFill/>
          <a:ln>
            <a:noFill/>
          </a:ln>
        </p:spPr>
        <p:txBody>
          <a:bodyPr spcFirstLastPara="1" wrap="square" lIns="91425" tIns="45700" rIns="91425" bIns="45700" anchor="t" anchorCtr="0">
            <a:noAutofit/>
          </a:bodyPr>
          <a:lstStyle/>
          <a:p>
            <a:r>
              <a:rPr lang="en-GB" sz="800">
                <a:solidFill>
                  <a:schemeClr val="tx1"/>
                </a:solidFill>
                <a:latin typeface="Arial" panose="020B0604020202020204" pitchFamily="34" charset="0"/>
                <a:ea typeface="Corbel"/>
                <a:cs typeface="Arial" panose="020B0604020202020204" pitchFamily="34" charset="0"/>
                <a:sym typeface="Corbel"/>
              </a:rPr>
              <a:t>Base: Sept 2023 &amp; March 2024 data. </a:t>
            </a:r>
            <a:r>
              <a:rPr lang="en-GB" sz="800">
                <a:latin typeface="Arial" panose="020B0604020202020204" pitchFamily="34" charset="0"/>
                <a:ea typeface="Corbel"/>
                <a:cs typeface="Arial" panose="020B0604020202020204" pitchFamily="34" charset="0"/>
                <a:sym typeface="Corbel"/>
              </a:rPr>
              <a:t>All consumers who hold at least one (motor, travel, buildings and/or contents) insurance policy</a:t>
            </a:r>
            <a:r>
              <a:rPr lang="en-GB" sz="800">
                <a:solidFill>
                  <a:schemeClr val="tx1"/>
                </a:solidFill>
                <a:latin typeface="Arial" panose="020B0604020202020204" pitchFamily="34" charset="0"/>
                <a:ea typeface="Corbel"/>
                <a:cs typeface="Arial" panose="020B0604020202020204" pitchFamily="34" charset="0"/>
                <a:sym typeface="Corbel"/>
              </a:rPr>
              <a:t>:, Travel n=235</a:t>
            </a:r>
            <a:endParaRPr lang="en-GB" sz="80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4495999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67"/>
        <p:cNvGrpSpPr/>
        <p:nvPr/>
      </p:nvGrpSpPr>
      <p:grpSpPr>
        <a:xfrm>
          <a:off x="0" y="0"/>
          <a:ext cx="0" cy="0"/>
          <a:chOff x="0" y="0"/>
          <a:chExt cx="0" cy="0"/>
        </a:xfrm>
      </p:grpSpPr>
      <p:sp>
        <p:nvSpPr>
          <p:cNvPr id="3" name="TextBox 2"/>
          <p:cNvSpPr txBox="1"/>
          <p:nvPr/>
        </p:nvSpPr>
        <p:spPr>
          <a:xfrm>
            <a:off x="422143" y="289187"/>
            <a:ext cx="11227990" cy="400110"/>
          </a:xfrm>
          <a:prstGeom prst="rect">
            <a:avLst/>
          </a:prstGeom>
          <a:noFill/>
        </p:spPr>
        <p:txBody>
          <a:bodyPr wrap="square" rtlCol="0">
            <a:spAutoFit/>
          </a:bodyPr>
          <a:lstStyle/>
          <a:p>
            <a:r>
              <a:rPr lang="en-GB" sz="2000" b="1">
                <a:solidFill>
                  <a:schemeClr val="bg2"/>
                </a:solidFill>
                <a:latin typeface="Rockwell" panose="02060603020205020403" pitchFamily="18" charset="0"/>
                <a:cs typeface="Calibri Light" panose="020F0302020204030204" pitchFamily="34" charset="0"/>
              </a:rPr>
              <a:t>Top 10 opportunities for Consumers – policy type held buildings/ contents</a:t>
            </a:r>
          </a:p>
        </p:txBody>
      </p:sp>
      <p:graphicFrame>
        <p:nvGraphicFramePr>
          <p:cNvPr id="4" name="Table 3"/>
          <p:cNvGraphicFramePr>
            <a:graphicFrameLocks noGrp="1"/>
          </p:cNvGraphicFramePr>
          <p:nvPr>
            <p:extLst>
              <p:ext uri="{D42A27DB-BD31-4B8C-83A1-F6EECF244321}">
                <p14:modId xmlns:p14="http://schemas.microsoft.com/office/powerpoint/2010/main" val="2602329866"/>
              </p:ext>
            </p:extLst>
          </p:nvPr>
        </p:nvGraphicFramePr>
        <p:xfrm>
          <a:off x="1881302" y="1271974"/>
          <a:ext cx="8309671" cy="4797150"/>
        </p:xfrm>
        <a:graphic>
          <a:graphicData uri="http://schemas.openxmlformats.org/drawingml/2006/table">
            <a:tbl>
              <a:tblPr firstRow="1" bandRow="1">
                <a:tableStyleId>{6E62EB93-AAC6-4EBA-99E5-D1D4B1179FDE}</a:tableStyleId>
              </a:tblPr>
              <a:tblGrid>
                <a:gridCol w="597086">
                  <a:extLst>
                    <a:ext uri="{9D8B030D-6E8A-4147-A177-3AD203B41FA5}">
                      <a16:colId xmlns:a16="http://schemas.microsoft.com/office/drawing/2014/main" val="20000"/>
                    </a:ext>
                  </a:extLst>
                </a:gridCol>
                <a:gridCol w="989184">
                  <a:extLst>
                    <a:ext uri="{9D8B030D-6E8A-4147-A177-3AD203B41FA5}">
                      <a16:colId xmlns:a16="http://schemas.microsoft.com/office/drawing/2014/main" val="20001"/>
                    </a:ext>
                  </a:extLst>
                </a:gridCol>
                <a:gridCol w="2568566">
                  <a:extLst>
                    <a:ext uri="{9D8B030D-6E8A-4147-A177-3AD203B41FA5}">
                      <a16:colId xmlns:a16="http://schemas.microsoft.com/office/drawing/2014/main" val="20002"/>
                    </a:ext>
                  </a:extLst>
                </a:gridCol>
                <a:gridCol w="1384945">
                  <a:extLst>
                    <a:ext uri="{9D8B030D-6E8A-4147-A177-3AD203B41FA5}">
                      <a16:colId xmlns:a16="http://schemas.microsoft.com/office/drawing/2014/main" val="20003"/>
                    </a:ext>
                  </a:extLst>
                </a:gridCol>
                <a:gridCol w="1384945">
                  <a:extLst>
                    <a:ext uri="{9D8B030D-6E8A-4147-A177-3AD203B41FA5}">
                      <a16:colId xmlns:a16="http://schemas.microsoft.com/office/drawing/2014/main" val="20004"/>
                    </a:ext>
                  </a:extLst>
                </a:gridCol>
                <a:gridCol w="1384945">
                  <a:extLst>
                    <a:ext uri="{9D8B030D-6E8A-4147-A177-3AD203B41FA5}">
                      <a16:colId xmlns:a16="http://schemas.microsoft.com/office/drawing/2014/main" val="20005"/>
                    </a:ext>
                  </a:extLst>
                </a:gridCol>
              </a:tblGrid>
              <a:tr h="396705">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Statement</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432000">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I got a discount for staying with the same company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7.89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2.02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13.76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432000">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premium doesn't increase because I'm not a new customer anymore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7.75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3.00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12.50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432000">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provider takes my loyalty into account when calculating renewal quotes after I have claimed</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7.30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2.95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11.66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432000">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insurer assessed my risk individually, rather than using generic assumptions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7.58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4.37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10.78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432000">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insurer told me what I would have paid if I wasn't a new customer</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5.61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0.57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10.64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432000">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insurer provides additional benefits for renewing (e.g. enhanced cover)</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6.51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2.39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10.62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432000">
                <a:tc>
                  <a:txBody>
                    <a:bodyPr/>
                    <a:lstStyle/>
                    <a:p>
                      <a:pPr algn="ctr" fontAlgn="b"/>
                      <a:r>
                        <a:rPr lang="en-GB" sz="1100" b="0" i="0" u="none" strike="noStrike">
                          <a:solidFill>
                            <a:srgbClr val="000000"/>
                          </a:solidFill>
                          <a:effectLst/>
                          <a:latin typeface="+mj-lt"/>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insurance provider matched a cheaper price from a competitors quote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6.57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2.90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10.25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432000">
                <a:tc>
                  <a:txBody>
                    <a:bodyPr/>
                    <a:lstStyle/>
                    <a:p>
                      <a:pPr algn="ctr" fontAlgn="b"/>
                      <a:r>
                        <a:rPr lang="en-GB" sz="1100" b="0" i="0" u="none" strike="noStrike">
                          <a:solidFill>
                            <a:srgbClr val="000000"/>
                          </a:solidFill>
                          <a:effectLst/>
                          <a:latin typeface="+mj-lt"/>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insurer handled my complaint professionally and fairly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7.99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5.82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10.17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432000">
                <a:tc>
                  <a:txBody>
                    <a:bodyPr/>
                    <a:lstStyle/>
                    <a:p>
                      <a:pPr algn="ctr" fontAlgn="b"/>
                      <a:r>
                        <a:rPr lang="en-GB" sz="1100" b="0" i="0" u="none" strike="noStrike">
                          <a:solidFill>
                            <a:srgbClr val="000000"/>
                          </a:solidFill>
                          <a:effectLst/>
                          <a:latin typeface="+mj-lt"/>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I know the company pays out quickly and worries about paperwork later</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7.34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4.61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10.06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r h="432000">
                <a:tc>
                  <a:txBody>
                    <a:bodyPr/>
                    <a:lstStyle/>
                    <a:p>
                      <a:pPr algn="ctr" fontAlgn="b"/>
                      <a:r>
                        <a:rPr lang="en-GB" sz="1100" b="0" i="0" u="none" strike="noStrike">
                          <a:solidFill>
                            <a:srgbClr val="000000"/>
                          </a:solidFill>
                          <a:effectLst/>
                          <a:latin typeface="+mj-lt"/>
                        </a:rPr>
                        <a:t>10</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The policy was explained clearly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8.44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7.78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9.11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0"/>
                  </a:ext>
                </a:extLst>
              </a:tr>
            </a:tbl>
          </a:graphicData>
        </a:graphic>
      </p:graphicFrame>
      <p:sp>
        <p:nvSpPr>
          <p:cNvPr id="6" name="Google Shape;281;p26">
            <a:extLst>
              <a:ext uri="{FF2B5EF4-FFF2-40B4-BE49-F238E27FC236}">
                <a16:creationId xmlns:a16="http://schemas.microsoft.com/office/drawing/2014/main" id="{6BA30E1E-56C4-493B-8992-B93B1A6F3097}"/>
              </a:ext>
            </a:extLst>
          </p:cNvPr>
          <p:cNvSpPr txBox="1"/>
          <p:nvPr/>
        </p:nvSpPr>
        <p:spPr>
          <a:xfrm>
            <a:off x="0" y="6363715"/>
            <a:ext cx="9963187" cy="494285"/>
          </a:xfrm>
          <a:prstGeom prst="rect">
            <a:avLst/>
          </a:prstGeom>
          <a:noFill/>
          <a:ln>
            <a:noFill/>
          </a:ln>
        </p:spPr>
        <p:txBody>
          <a:bodyPr spcFirstLastPara="1" wrap="square" lIns="91425" tIns="45700" rIns="91425" bIns="45700" anchor="t" anchorCtr="0">
            <a:noAutofit/>
          </a:bodyPr>
          <a:lstStyle/>
          <a:p>
            <a:r>
              <a:rPr lang="en-GB" sz="800">
                <a:solidFill>
                  <a:schemeClr val="tx1"/>
                </a:solidFill>
                <a:latin typeface="Arial" panose="020B0604020202020204" pitchFamily="34" charset="0"/>
                <a:ea typeface="Corbel"/>
                <a:cs typeface="Arial" panose="020B0604020202020204" pitchFamily="34" charset="0"/>
                <a:sym typeface="Corbel"/>
              </a:rPr>
              <a:t>Base: Sept 2023 &amp; March 2024 data. </a:t>
            </a:r>
            <a:r>
              <a:rPr lang="en-GB" sz="800">
                <a:latin typeface="Arial" panose="020B0604020202020204" pitchFamily="34" charset="0"/>
                <a:ea typeface="Corbel"/>
                <a:cs typeface="Arial" panose="020B0604020202020204" pitchFamily="34" charset="0"/>
                <a:sym typeface="Corbel"/>
              </a:rPr>
              <a:t>All consumers who hold at least one (motor, travel, buildings and/or contents) insurance policy</a:t>
            </a:r>
            <a:r>
              <a:rPr lang="en-GB" sz="800">
                <a:solidFill>
                  <a:schemeClr val="tx1"/>
                </a:solidFill>
                <a:latin typeface="Arial" panose="020B0604020202020204" pitchFamily="34" charset="0"/>
                <a:ea typeface="Corbel"/>
                <a:cs typeface="Arial" panose="020B0604020202020204" pitchFamily="34" charset="0"/>
                <a:sym typeface="Corbel"/>
              </a:rPr>
              <a:t>, Buildings and/or Contents n=289</a:t>
            </a:r>
            <a:endParaRPr lang="en-GB" sz="80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6800663"/>
      </p:ext>
    </p:extLst>
  </p:cSld>
  <p:clrMapOvr>
    <a:overrideClrMapping bg1="lt1" tx1="dk1" bg2="dk2" tx2="lt2" accent1="accent1" accent2="accent2" accent3="accent3" accent4="accent4" accent5="accent5" accent6="accent6" hlink="hlink" folHlink="folHlink"/>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10" name="Google Shape;281;p26">
            <a:extLst>
              <a:ext uri="{FF2B5EF4-FFF2-40B4-BE49-F238E27FC236}">
                <a16:creationId xmlns:a16="http://schemas.microsoft.com/office/drawing/2014/main" id="{6BA30E1E-56C4-493B-8992-B93B1A6F3097}"/>
              </a:ext>
            </a:extLst>
          </p:cNvPr>
          <p:cNvSpPr txBox="1"/>
          <p:nvPr/>
        </p:nvSpPr>
        <p:spPr>
          <a:xfrm>
            <a:off x="-1948" y="6509801"/>
            <a:ext cx="9958747" cy="349849"/>
          </a:xfrm>
          <a:prstGeom prst="rect">
            <a:avLst/>
          </a:prstGeom>
          <a:noFill/>
          <a:ln>
            <a:noFill/>
          </a:ln>
        </p:spPr>
        <p:txBody>
          <a:bodyPr spcFirstLastPara="1" wrap="square" lIns="91425" tIns="45700" rIns="91425" bIns="45700" anchor="t" anchorCtr="0">
            <a:noAutofit/>
          </a:bodyPr>
          <a:lstStyle/>
          <a:p>
            <a:r>
              <a:rPr lang="en-GB" sz="800">
                <a:latin typeface="Arial" panose="020B0604020202020204" pitchFamily="34" charset="0"/>
                <a:ea typeface="Corbel"/>
                <a:cs typeface="Arial" panose="020B0604020202020204" pitchFamily="34" charset="0"/>
                <a:sym typeface="Corbel"/>
              </a:rPr>
              <a:t>Base: </a:t>
            </a:r>
            <a:r>
              <a:rPr lang="en-GB" sz="800">
                <a:solidFill>
                  <a:schemeClr val="tx1"/>
                </a:solidFill>
                <a:latin typeface="Arial" panose="020B0604020202020204" pitchFamily="34" charset="0"/>
                <a:ea typeface="Corbel"/>
                <a:cs typeface="Arial" panose="020B0604020202020204" pitchFamily="34" charset="0"/>
                <a:sym typeface="Corbel"/>
              </a:rPr>
              <a:t>Sept 2023 &amp; March 2024 data. </a:t>
            </a:r>
            <a:r>
              <a:rPr lang="en-GB" sz="800">
                <a:latin typeface="Arial" panose="020B0604020202020204" pitchFamily="34" charset="0"/>
                <a:ea typeface="Corbel"/>
                <a:cs typeface="Arial" panose="020B0604020202020204" pitchFamily="34" charset="0"/>
                <a:sym typeface="Corbel"/>
              </a:rPr>
              <a:t>All consumers who have claimed on at least one (motor, travel, buildings and/or contents) insurance policy: Motor n=79, Travel n=52, Buildings/Contents n=40. Note: If more than one different policies were selected, participants were randomly assigned to answer performance questions for one of the policies only. </a:t>
            </a:r>
            <a:endParaRPr lang="en-GB" sz="800">
              <a:latin typeface="Arial" panose="020B0604020202020204" pitchFamily="34" charset="0"/>
              <a:cs typeface="Arial" panose="020B0604020202020204" pitchFamily="34" charset="0"/>
            </a:endParaRPr>
          </a:p>
        </p:txBody>
      </p:sp>
      <p:sp>
        <p:nvSpPr>
          <p:cNvPr id="3" name="TextBox 2"/>
          <p:cNvSpPr txBox="1"/>
          <p:nvPr/>
        </p:nvSpPr>
        <p:spPr>
          <a:xfrm>
            <a:off x="422143" y="289187"/>
            <a:ext cx="11227990" cy="400110"/>
          </a:xfrm>
          <a:prstGeom prst="rect">
            <a:avLst/>
          </a:prstGeom>
          <a:noFill/>
        </p:spPr>
        <p:txBody>
          <a:bodyPr wrap="square" rtlCol="0">
            <a:spAutoFit/>
          </a:bodyPr>
          <a:lstStyle/>
          <a:p>
            <a:r>
              <a:rPr lang="en-GB" sz="2000" b="1">
                <a:solidFill>
                  <a:schemeClr val="bg2"/>
                </a:solidFill>
                <a:latin typeface="Rockwell" panose="02060603020205020403" pitchFamily="18" charset="0"/>
                <a:cs typeface="Calibri Light" panose="020F0302020204030204" pitchFamily="34" charset="0"/>
              </a:rPr>
              <a:t>Theme scores for Consumers – policy type claimed</a:t>
            </a:r>
          </a:p>
        </p:txBody>
      </p:sp>
      <p:graphicFrame>
        <p:nvGraphicFramePr>
          <p:cNvPr id="4" name="Table 3"/>
          <p:cNvGraphicFramePr>
            <a:graphicFrameLocks noGrp="1"/>
          </p:cNvGraphicFramePr>
          <p:nvPr>
            <p:extLst>
              <p:ext uri="{D42A27DB-BD31-4B8C-83A1-F6EECF244321}">
                <p14:modId xmlns:p14="http://schemas.microsoft.com/office/powerpoint/2010/main" val="1528168626"/>
              </p:ext>
            </p:extLst>
          </p:nvPr>
        </p:nvGraphicFramePr>
        <p:xfrm>
          <a:off x="422143" y="1569223"/>
          <a:ext cx="3764849" cy="1579634"/>
        </p:xfrm>
        <a:graphic>
          <a:graphicData uri="http://schemas.openxmlformats.org/drawingml/2006/table">
            <a:tbl>
              <a:tblPr firstRow="1" bandRow="1">
                <a:tableStyleId>{6E62EB93-AAC6-4EBA-99E5-D1D4B1179FDE}</a:tableStyleId>
              </a:tblPr>
              <a:tblGrid>
                <a:gridCol w="396301">
                  <a:extLst>
                    <a:ext uri="{9D8B030D-6E8A-4147-A177-3AD203B41FA5}">
                      <a16:colId xmlns:a16="http://schemas.microsoft.com/office/drawing/2014/main" val="20000"/>
                    </a:ext>
                  </a:extLst>
                </a:gridCol>
                <a:gridCol w="818970">
                  <a:extLst>
                    <a:ext uri="{9D8B030D-6E8A-4147-A177-3AD203B41FA5}">
                      <a16:colId xmlns:a16="http://schemas.microsoft.com/office/drawing/2014/main" val="20001"/>
                    </a:ext>
                  </a:extLst>
                </a:gridCol>
                <a:gridCol w="834853">
                  <a:extLst>
                    <a:ext uri="{9D8B030D-6E8A-4147-A177-3AD203B41FA5}">
                      <a16:colId xmlns:a16="http://schemas.microsoft.com/office/drawing/2014/main" val="20002"/>
                    </a:ext>
                  </a:extLst>
                </a:gridCol>
                <a:gridCol w="876991">
                  <a:extLst>
                    <a:ext uri="{9D8B030D-6E8A-4147-A177-3AD203B41FA5}">
                      <a16:colId xmlns:a16="http://schemas.microsoft.com/office/drawing/2014/main" val="20003"/>
                    </a:ext>
                  </a:extLst>
                </a:gridCol>
                <a:gridCol w="837734">
                  <a:extLst>
                    <a:ext uri="{9D8B030D-6E8A-4147-A177-3AD203B41FA5}">
                      <a16:colId xmlns:a16="http://schemas.microsoft.com/office/drawing/2014/main" val="20004"/>
                    </a:ext>
                  </a:extLst>
                </a:gridCol>
              </a:tblGrid>
              <a:tr h="398744">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393630">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7.82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7.00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8.63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393630">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8.10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7.75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8.45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553335022"/>
                  </a:ext>
                </a:extLst>
              </a:tr>
              <a:tr h="393630">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7.24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6.84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7.65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990819240"/>
                  </a:ext>
                </a:extLst>
              </a:tr>
            </a:tbl>
          </a:graphicData>
        </a:graphic>
      </p:graphicFrame>
      <p:sp>
        <p:nvSpPr>
          <p:cNvPr id="2" name="TextBox 1"/>
          <p:cNvSpPr txBox="1"/>
          <p:nvPr/>
        </p:nvSpPr>
        <p:spPr>
          <a:xfrm>
            <a:off x="2068069" y="1207358"/>
            <a:ext cx="1890888" cy="307777"/>
          </a:xfrm>
          <a:prstGeom prst="rect">
            <a:avLst/>
          </a:prstGeom>
          <a:noFill/>
        </p:spPr>
        <p:txBody>
          <a:bodyPr wrap="square" rtlCol="0">
            <a:spAutoFit/>
          </a:bodyPr>
          <a:lstStyle/>
          <a:p>
            <a:r>
              <a:rPr lang="en-GB" b="1">
                <a:solidFill>
                  <a:srgbClr val="008265"/>
                </a:solidFill>
                <a:latin typeface="+mj-lt"/>
              </a:rPr>
              <a:t>Motor</a:t>
            </a:r>
          </a:p>
        </p:txBody>
      </p:sp>
      <p:sp>
        <p:nvSpPr>
          <p:cNvPr id="8" name="TextBox 7"/>
          <p:cNvSpPr txBox="1"/>
          <p:nvPr/>
        </p:nvSpPr>
        <p:spPr>
          <a:xfrm>
            <a:off x="9139020" y="1187027"/>
            <a:ext cx="1890888" cy="307777"/>
          </a:xfrm>
          <a:prstGeom prst="rect">
            <a:avLst/>
          </a:prstGeom>
          <a:noFill/>
        </p:spPr>
        <p:txBody>
          <a:bodyPr wrap="square" rtlCol="0">
            <a:spAutoFit/>
          </a:bodyPr>
          <a:lstStyle/>
          <a:p>
            <a:r>
              <a:rPr lang="en-GB" b="1">
                <a:solidFill>
                  <a:srgbClr val="008265"/>
                </a:solidFill>
                <a:latin typeface="+mj-lt"/>
              </a:rPr>
              <a:t>Buildings/ Contents</a:t>
            </a:r>
          </a:p>
        </p:txBody>
      </p:sp>
      <p:graphicFrame>
        <p:nvGraphicFramePr>
          <p:cNvPr id="12" name="Table 11"/>
          <p:cNvGraphicFramePr>
            <a:graphicFrameLocks noGrp="1"/>
          </p:cNvGraphicFramePr>
          <p:nvPr>
            <p:extLst>
              <p:ext uri="{D42A27DB-BD31-4B8C-83A1-F6EECF244321}">
                <p14:modId xmlns:p14="http://schemas.microsoft.com/office/powerpoint/2010/main" val="1696059637"/>
              </p:ext>
            </p:extLst>
          </p:nvPr>
        </p:nvGraphicFramePr>
        <p:xfrm>
          <a:off x="4257543" y="1569221"/>
          <a:ext cx="3764849" cy="1579634"/>
        </p:xfrm>
        <a:graphic>
          <a:graphicData uri="http://schemas.openxmlformats.org/drawingml/2006/table">
            <a:tbl>
              <a:tblPr firstRow="1" bandRow="1">
                <a:tableStyleId>{6E62EB93-AAC6-4EBA-99E5-D1D4B1179FDE}</a:tableStyleId>
              </a:tblPr>
              <a:tblGrid>
                <a:gridCol w="413913">
                  <a:extLst>
                    <a:ext uri="{9D8B030D-6E8A-4147-A177-3AD203B41FA5}">
                      <a16:colId xmlns:a16="http://schemas.microsoft.com/office/drawing/2014/main" val="20000"/>
                    </a:ext>
                  </a:extLst>
                </a:gridCol>
                <a:gridCol w="814944">
                  <a:extLst>
                    <a:ext uri="{9D8B030D-6E8A-4147-A177-3AD203B41FA5}">
                      <a16:colId xmlns:a16="http://schemas.microsoft.com/office/drawing/2014/main" val="20001"/>
                    </a:ext>
                  </a:extLst>
                </a:gridCol>
                <a:gridCol w="795867">
                  <a:extLst>
                    <a:ext uri="{9D8B030D-6E8A-4147-A177-3AD203B41FA5}">
                      <a16:colId xmlns:a16="http://schemas.microsoft.com/office/drawing/2014/main" val="20002"/>
                    </a:ext>
                  </a:extLst>
                </a:gridCol>
                <a:gridCol w="902391">
                  <a:extLst>
                    <a:ext uri="{9D8B030D-6E8A-4147-A177-3AD203B41FA5}">
                      <a16:colId xmlns:a16="http://schemas.microsoft.com/office/drawing/2014/main" val="20003"/>
                    </a:ext>
                  </a:extLst>
                </a:gridCol>
                <a:gridCol w="837734">
                  <a:extLst>
                    <a:ext uri="{9D8B030D-6E8A-4147-A177-3AD203B41FA5}">
                      <a16:colId xmlns:a16="http://schemas.microsoft.com/office/drawing/2014/main" val="20004"/>
                    </a:ext>
                  </a:extLst>
                </a:gridCol>
              </a:tblGrid>
              <a:tr h="398744">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393630">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cs typeface="Arial"/>
                          <a:sym typeface="Arial"/>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cs typeface="Arial"/>
                          <a:sym typeface="Arial"/>
                        </a:rPr>
                        <a:t>6.82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cs typeface="Arial"/>
                          <a:sym typeface="Arial"/>
                        </a:rPr>
                        <a:t>6.21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cs typeface="Arial"/>
                          <a:sym typeface="Arial"/>
                        </a:rPr>
                        <a:t>7.42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393630">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cs typeface="Arial"/>
                          <a:sym typeface="Arial"/>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cs typeface="Arial"/>
                          <a:sym typeface="Arial"/>
                        </a:rPr>
                        <a:t>6.21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cs typeface="Arial"/>
                          <a:sym typeface="Arial"/>
                        </a:rPr>
                        <a:t>6.03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cs typeface="Arial"/>
                          <a:sym typeface="Arial"/>
                        </a:rPr>
                        <a:t>6.39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430592134"/>
                  </a:ext>
                </a:extLst>
              </a:tr>
              <a:tr h="393630">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cs typeface="Arial"/>
                          <a:sym typeface="Arial"/>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cs typeface="Arial"/>
                          <a:sym typeface="Arial"/>
                        </a:rPr>
                        <a:t>6.40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cs typeface="Arial"/>
                          <a:sym typeface="Arial"/>
                        </a:rPr>
                        <a:t>6.49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cs typeface="Arial"/>
                          <a:sym typeface="Arial"/>
                        </a:rPr>
                        <a:t>6.32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440339229"/>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2166930025"/>
              </p:ext>
            </p:extLst>
          </p:nvPr>
        </p:nvGraphicFramePr>
        <p:xfrm>
          <a:off x="8092943" y="1569221"/>
          <a:ext cx="3764849" cy="1579634"/>
        </p:xfrm>
        <a:graphic>
          <a:graphicData uri="http://schemas.openxmlformats.org/drawingml/2006/table">
            <a:tbl>
              <a:tblPr firstRow="1" bandRow="1">
                <a:tableStyleId>{6E62EB93-AAC6-4EBA-99E5-D1D4B1179FDE}</a:tableStyleId>
              </a:tblPr>
              <a:tblGrid>
                <a:gridCol w="413913">
                  <a:extLst>
                    <a:ext uri="{9D8B030D-6E8A-4147-A177-3AD203B41FA5}">
                      <a16:colId xmlns:a16="http://schemas.microsoft.com/office/drawing/2014/main" val="20000"/>
                    </a:ext>
                  </a:extLst>
                </a:gridCol>
                <a:gridCol w="817897">
                  <a:extLst>
                    <a:ext uri="{9D8B030D-6E8A-4147-A177-3AD203B41FA5}">
                      <a16:colId xmlns:a16="http://schemas.microsoft.com/office/drawing/2014/main" val="20001"/>
                    </a:ext>
                  </a:extLst>
                </a:gridCol>
                <a:gridCol w="818314">
                  <a:extLst>
                    <a:ext uri="{9D8B030D-6E8A-4147-A177-3AD203B41FA5}">
                      <a16:colId xmlns:a16="http://schemas.microsoft.com/office/drawing/2014/main" val="20002"/>
                    </a:ext>
                  </a:extLst>
                </a:gridCol>
                <a:gridCol w="876991">
                  <a:extLst>
                    <a:ext uri="{9D8B030D-6E8A-4147-A177-3AD203B41FA5}">
                      <a16:colId xmlns:a16="http://schemas.microsoft.com/office/drawing/2014/main" val="20003"/>
                    </a:ext>
                  </a:extLst>
                </a:gridCol>
                <a:gridCol w="837734">
                  <a:extLst>
                    <a:ext uri="{9D8B030D-6E8A-4147-A177-3AD203B41FA5}">
                      <a16:colId xmlns:a16="http://schemas.microsoft.com/office/drawing/2014/main" val="20004"/>
                    </a:ext>
                  </a:extLst>
                </a:gridCol>
              </a:tblGrid>
              <a:tr h="398744">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393630">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cs typeface="Arial"/>
                          <a:sym typeface="Arial"/>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cs typeface="Arial"/>
                          <a:sym typeface="Arial"/>
                        </a:rPr>
                        <a:t>6.72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cs typeface="Arial"/>
                          <a:sym typeface="Arial"/>
                        </a:rPr>
                        <a:t>5.83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cs typeface="Arial"/>
                          <a:sym typeface="Arial"/>
                        </a:rPr>
                        <a:t>7.60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393630">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cs typeface="Arial"/>
                          <a:sym typeface="Arial"/>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cs typeface="Arial"/>
                          <a:sym typeface="Arial"/>
                        </a:rPr>
                        <a:t>6.67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cs typeface="Arial"/>
                          <a:sym typeface="Arial"/>
                        </a:rPr>
                        <a:t>6.01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cs typeface="Arial"/>
                          <a:sym typeface="Arial"/>
                        </a:rPr>
                        <a:t>7.33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525852617"/>
                  </a:ext>
                </a:extLst>
              </a:tr>
              <a:tr h="393630">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cs typeface="Arial"/>
                          <a:sym typeface="Arial"/>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cs typeface="Arial"/>
                          <a:sym typeface="Arial"/>
                        </a:rPr>
                        <a:t>5.10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cs typeface="Arial"/>
                          <a:sym typeface="Arial"/>
                        </a:rPr>
                        <a:t>5.35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cs typeface="Arial"/>
                          <a:sym typeface="Arial"/>
                        </a:rPr>
                        <a:t>4.85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796017843"/>
                  </a:ext>
                </a:extLst>
              </a:tr>
            </a:tbl>
          </a:graphicData>
        </a:graphic>
      </p:graphicFrame>
      <p:sp>
        <p:nvSpPr>
          <p:cNvPr id="14" name="TextBox 13"/>
          <p:cNvSpPr txBox="1"/>
          <p:nvPr/>
        </p:nvSpPr>
        <p:spPr>
          <a:xfrm>
            <a:off x="5911935" y="1187028"/>
            <a:ext cx="1890888" cy="307777"/>
          </a:xfrm>
          <a:prstGeom prst="rect">
            <a:avLst/>
          </a:prstGeom>
          <a:noFill/>
        </p:spPr>
        <p:txBody>
          <a:bodyPr wrap="square" rtlCol="0">
            <a:spAutoFit/>
          </a:bodyPr>
          <a:lstStyle/>
          <a:p>
            <a:r>
              <a:rPr lang="en-GB" b="1">
                <a:solidFill>
                  <a:srgbClr val="008265"/>
                </a:solidFill>
                <a:latin typeface="+mj-lt"/>
              </a:rPr>
              <a:t>Travel</a:t>
            </a:r>
          </a:p>
        </p:txBody>
      </p:sp>
    </p:spTree>
    <p:extLst>
      <p:ext uri="{BB962C8B-B14F-4D97-AF65-F5344CB8AC3E}">
        <p14:creationId xmlns:p14="http://schemas.microsoft.com/office/powerpoint/2010/main" val="393725159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3" name="TextBox 2"/>
          <p:cNvSpPr txBox="1"/>
          <p:nvPr/>
        </p:nvSpPr>
        <p:spPr>
          <a:xfrm>
            <a:off x="422143" y="289187"/>
            <a:ext cx="11227990" cy="400110"/>
          </a:xfrm>
          <a:prstGeom prst="rect">
            <a:avLst/>
          </a:prstGeom>
          <a:noFill/>
        </p:spPr>
        <p:txBody>
          <a:bodyPr wrap="square" rtlCol="0">
            <a:spAutoFit/>
          </a:bodyPr>
          <a:lstStyle/>
          <a:p>
            <a:r>
              <a:rPr lang="en-GB" sz="2000" b="1">
                <a:solidFill>
                  <a:schemeClr val="bg2"/>
                </a:solidFill>
                <a:latin typeface="Rockwell" panose="02060603020205020403" pitchFamily="18" charset="0"/>
                <a:cs typeface="Calibri Light" panose="020F0302020204030204" pitchFamily="34" charset="0"/>
              </a:rPr>
              <a:t>Claim themes Opportunities for Consumers – claimed on motor</a:t>
            </a:r>
          </a:p>
        </p:txBody>
      </p:sp>
      <p:graphicFrame>
        <p:nvGraphicFramePr>
          <p:cNvPr id="4" name="Table 3"/>
          <p:cNvGraphicFramePr>
            <a:graphicFrameLocks noGrp="1"/>
          </p:cNvGraphicFramePr>
          <p:nvPr>
            <p:extLst>
              <p:ext uri="{D42A27DB-BD31-4B8C-83A1-F6EECF244321}">
                <p14:modId xmlns:p14="http://schemas.microsoft.com/office/powerpoint/2010/main" val="1878682576"/>
              </p:ext>
            </p:extLst>
          </p:nvPr>
        </p:nvGraphicFramePr>
        <p:xfrm>
          <a:off x="1275643" y="773965"/>
          <a:ext cx="8536001" cy="5259285"/>
        </p:xfrm>
        <a:graphic>
          <a:graphicData uri="http://schemas.openxmlformats.org/drawingml/2006/table">
            <a:tbl>
              <a:tblPr firstRow="1" bandRow="1">
                <a:tableStyleId>{6E62EB93-AAC6-4EBA-99E5-D1D4B1179FDE}</a:tableStyleId>
              </a:tblPr>
              <a:tblGrid>
                <a:gridCol w="682182">
                  <a:extLst>
                    <a:ext uri="{9D8B030D-6E8A-4147-A177-3AD203B41FA5}">
                      <a16:colId xmlns:a16="http://schemas.microsoft.com/office/drawing/2014/main" val="20000"/>
                    </a:ext>
                  </a:extLst>
                </a:gridCol>
                <a:gridCol w="1130162">
                  <a:extLst>
                    <a:ext uri="{9D8B030D-6E8A-4147-A177-3AD203B41FA5}">
                      <a16:colId xmlns:a16="http://schemas.microsoft.com/office/drawing/2014/main" val="20001"/>
                    </a:ext>
                  </a:extLst>
                </a:gridCol>
                <a:gridCol w="3267657">
                  <a:extLst>
                    <a:ext uri="{9D8B030D-6E8A-4147-A177-3AD203B41FA5}">
                      <a16:colId xmlns:a16="http://schemas.microsoft.com/office/drawing/2014/main" val="20002"/>
                    </a:ext>
                  </a:extLst>
                </a:gridCol>
                <a:gridCol w="1152000">
                  <a:extLst>
                    <a:ext uri="{9D8B030D-6E8A-4147-A177-3AD203B41FA5}">
                      <a16:colId xmlns:a16="http://schemas.microsoft.com/office/drawing/2014/main" val="20003"/>
                    </a:ext>
                  </a:extLst>
                </a:gridCol>
                <a:gridCol w="1152000">
                  <a:extLst>
                    <a:ext uri="{9D8B030D-6E8A-4147-A177-3AD203B41FA5}">
                      <a16:colId xmlns:a16="http://schemas.microsoft.com/office/drawing/2014/main" val="20004"/>
                    </a:ext>
                  </a:extLst>
                </a:gridCol>
                <a:gridCol w="1152000">
                  <a:extLst>
                    <a:ext uri="{9D8B030D-6E8A-4147-A177-3AD203B41FA5}">
                      <a16:colId xmlns:a16="http://schemas.microsoft.com/office/drawing/2014/main" val="20005"/>
                    </a:ext>
                  </a:extLst>
                </a:gridCol>
              </a:tblGrid>
              <a:tr h="434693">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Statement</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473370">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I knew what I need to do to make a claim</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8.74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7.50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9.97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564262">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I had a choice in how the company settled the claim (e.g. financial settlement, repair or replacement)</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8.28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6.86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9.69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473370">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Repairs or replacement items were completed/ delivered at a time that suited me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8.05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7.02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9.07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473370">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insurance company did not try to avoid paying out</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8.05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7.14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8.95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473370">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insurer provided effective assistance/ advice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8.05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7.33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8.77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473370">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I am offered immediate assistance and advice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8.28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7.98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8.58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473370">
                <a:tc>
                  <a:txBody>
                    <a:bodyPr/>
                    <a:lstStyle/>
                    <a:p>
                      <a:pPr algn="ctr" fontAlgn="b"/>
                      <a:r>
                        <a:rPr lang="en-GB" sz="1100" b="0" i="0" u="none" strike="noStrike">
                          <a:solidFill>
                            <a:srgbClr val="000000"/>
                          </a:solidFill>
                          <a:effectLst/>
                          <a:latin typeface="+mj-lt"/>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I did not have to prove that my claim was genuine with lots of receipts or pictures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7.82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7.14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8.49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473370">
                <a:tc>
                  <a:txBody>
                    <a:bodyPr/>
                    <a:lstStyle/>
                    <a:p>
                      <a:pPr algn="ctr" fontAlgn="b"/>
                      <a:r>
                        <a:rPr lang="en-GB" sz="1100" b="0" i="0" u="none" strike="noStrike">
                          <a:solidFill>
                            <a:srgbClr val="000000"/>
                          </a:solidFill>
                          <a:effectLst/>
                          <a:latin typeface="+mj-lt"/>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The people you dealt with showed compassion</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7.59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6.71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8.47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473370">
                <a:tc>
                  <a:txBody>
                    <a:bodyPr/>
                    <a:lstStyle/>
                    <a:p>
                      <a:pPr algn="ctr" fontAlgn="b"/>
                      <a:r>
                        <a:rPr lang="en-GB" sz="1100" b="0" i="0" u="none" strike="noStrike">
                          <a:solidFill>
                            <a:srgbClr val="000000"/>
                          </a:solidFill>
                          <a:effectLst/>
                          <a:latin typeface="+mj-lt"/>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claim was settled quickly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8.16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7.95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8.37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r h="473370">
                <a:tc>
                  <a:txBody>
                    <a:bodyPr/>
                    <a:lstStyle/>
                    <a:p>
                      <a:pPr algn="ctr" fontAlgn="b"/>
                      <a:r>
                        <a:rPr lang="en-GB" sz="1100" b="0" i="0" u="none" strike="noStrike">
                          <a:solidFill>
                            <a:srgbClr val="000000"/>
                          </a:solidFill>
                          <a:effectLst/>
                          <a:latin typeface="+mj-lt"/>
                        </a:rPr>
                        <a:t>10</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I can get through to the insurance company quickly at any time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7.93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8.02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7.84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0"/>
                  </a:ext>
                </a:extLst>
              </a:tr>
            </a:tbl>
          </a:graphicData>
        </a:graphic>
      </p:graphicFrame>
      <p:sp>
        <p:nvSpPr>
          <p:cNvPr id="5" name="Google Shape;281;p26">
            <a:extLst>
              <a:ext uri="{FF2B5EF4-FFF2-40B4-BE49-F238E27FC236}">
                <a16:creationId xmlns:a16="http://schemas.microsoft.com/office/drawing/2014/main" id="{6BA30E1E-56C4-493B-8992-B93B1A6F3097}"/>
              </a:ext>
            </a:extLst>
          </p:cNvPr>
          <p:cNvSpPr txBox="1"/>
          <p:nvPr/>
        </p:nvSpPr>
        <p:spPr>
          <a:xfrm>
            <a:off x="-1947" y="6509801"/>
            <a:ext cx="9179814" cy="349849"/>
          </a:xfrm>
          <a:prstGeom prst="rect">
            <a:avLst/>
          </a:prstGeom>
          <a:noFill/>
          <a:ln>
            <a:noFill/>
          </a:ln>
        </p:spPr>
        <p:txBody>
          <a:bodyPr spcFirstLastPara="1" wrap="square" lIns="91425" tIns="45700" rIns="91425" bIns="45700" anchor="t" anchorCtr="0">
            <a:noAutofit/>
          </a:bodyPr>
          <a:lstStyle/>
          <a:p>
            <a:r>
              <a:rPr lang="en-GB" sz="800">
                <a:latin typeface="Arial" panose="020B0604020202020204" pitchFamily="34" charset="0"/>
                <a:ea typeface="Corbel"/>
                <a:cs typeface="Arial" panose="020B0604020202020204" pitchFamily="34" charset="0"/>
                <a:sym typeface="Corbel"/>
              </a:rPr>
              <a:t>Base: </a:t>
            </a:r>
            <a:r>
              <a:rPr lang="en-GB" sz="800">
                <a:solidFill>
                  <a:schemeClr val="tx1"/>
                </a:solidFill>
                <a:latin typeface="Arial" panose="020B0604020202020204" pitchFamily="34" charset="0"/>
                <a:ea typeface="Corbel"/>
                <a:cs typeface="Arial" panose="020B0604020202020204" pitchFamily="34" charset="0"/>
                <a:sym typeface="Corbel"/>
              </a:rPr>
              <a:t>Sept 2023 &amp; March 2024 data. </a:t>
            </a:r>
            <a:r>
              <a:rPr lang="en-GB" sz="800">
                <a:latin typeface="Arial" panose="020B0604020202020204" pitchFamily="34" charset="0"/>
                <a:ea typeface="Corbel"/>
                <a:cs typeface="Arial" panose="020B0604020202020204" pitchFamily="34" charset="0"/>
                <a:sym typeface="Corbel"/>
              </a:rPr>
              <a:t>All consumers who have claimed on at least one (motor, travel, buildings and/or contents) insurance policy: Motor n=79. Note: If more than one different policies were selected, participants were randomly assigned to answer performance questions for one of the policies only. </a:t>
            </a:r>
            <a:endParaRPr lang="en-GB" sz="8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723597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67">
          <a:extLst>
            <a:ext uri="{FF2B5EF4-FFF2-40B4-BE49-F238E27FC236}">
              <a16:creationId xmlns:a16="http://schemas.microsoft.com/office/drawing/2014/main" id="{84E47D50-35CE-B3DC-1373-6338F952DE48}"/>
            </a:ext>
          </a:extLst>
        </p:cNvPr>
        <p:cNvGrpSpPr/>
        <p:nvPr/>
      </p:nvGrpSpPr>
      <p:grpSpPr>
        <a:xfrm>
          <a:off x="0" y="0"/>
          <a:ext cx="0" cy="0"/>
          <a:chOff x="0" y="0"/>
          <a:chExt cx="0" cy="0"/>
        </a:xfrm>
      </p:grpSpPr>
      <p:sp>
        <p:nvSpPr>
          <p:cNvPr id="49" name="Google Shape;554;p52">
            <a:extLst>
              <a:ext uri="{FF2B5EF4-FFF2-40B4-BE49-F238E27FC236}">
                <a16:creationId xmlns:a16="http://schemas.microsoft.com/office/drawing/2014/main" id="{8996661A-870C-C013-7021-24D26DB47B55}"/>
              </a:ext>
            </a:extLst>
          </p:cNvPr>
          <p:cNvSpPr txBox="1"/>
          <p:nvPr/>
        </p:nvSpPr>
        <p:spPr>
          <a:xfrm>
            <a:off x="8950806" y="1610423"/>
            <a:ext cx="3020788" cy="3879809"/>
          </a:xfrm>
          <a:prstGeom prst="rect">
            <a:avLst/>
          </a:prstGeom>
          <a:noFill/>
          <a:ln>
            <a:noFill/>
          </a:ln>
        </p:spPr>
        <p:txBody>
          <a:bodyPr spcFirstLastPara="1" wrap="square" lIns="0" tIns="0" rIns="0" bIns="0" anchor="t" anchorCtr="0">
            <a:noAutofit/>
          </a:bodyPr>
          <a:lstStyle/>
          <a:p>
            <a:pPr marL="171450" marR="0" lvl="0" indent="-171450" algn="l" defTabSz="914400" rtl="0" eaLnBrk="1" fontAlgn="auto" latinLnBrk="0" hangingPunct="1">
              <a:lnSpc>
                <a:spcPct val="100000"/>
              </a:lnSpc>
              <a:spcBef>
                <a:spcPts val="0"/>
              </a:spcBef>
              <a:spcAft>
                <a:spcPts val="0"/>
              </a:spcAft>
              <a:buClr>
                <a:srgbClr val="FFFFFF"/>
              </a:buClr>
              <a:buSzPts val="1500"/>
              <a:buFont typeface="Arial" panose="020B0604020202020204" pitchFamily="34" charset="0"/>
              <a:buChar char="•"/>
              <a:tabLst/>
              <a:defRPr/>
            </a:pPr>
            <a:r>
              <a:rPr kumimoji="0" lang="en-GB" sz="1400" b="1" i="0" u="none" strike="noStrike" kern="0" cap="none" spc="0" normalizeH="0" baseline="0" noProof="0">
                <a:ln>
                  <a:noFill/>
                </a:ln>
                <a:solidFill>
                  <a:srgbClr val="000000"/>
                </a:solidFill>
                <a:effectLst/>
                <a:uLnTx/>
                <a:uFillTx/>
                <a:latin typeface="Arial"/>
                <a:cs typeface="Calibri Light" panose="020F0302020204030204" pitchFamily="34" charset="0"/>
                <a:sym typeface="Arial"/>
              </a:rPr>
              <a:t>Further areas that would improve trust:</a:t>
            </a:r>
          </a:p>
          <a:p>
            <a:pPr marL="171450" marR="0" lvl="0" indent="-171450" algn="l" defTabSz="914400" rtl="0" eaLnBrk="1" fontAlgn="auto" latinLnBrk="0" hangingPunct="1">
              <a:lnSpc>
                <a:spcPct val="100000"/>
              </a:lnSpc>
              <a:spcBef>
                <a:spcPts val="0"/>
              </a:spcBef>
              <a:spcAft>
                <a:spcPts val="0"/>
              </a:spcAft>
              <a:buClr>
                <a:srgbClr val="FFFFFF"/>
              </a:buClr>
              <a:buSzPts val="1500"/>
              <a:buFont typeface="Arial" panose="020B0604020202020204" pitchFamily="34" charset="0"/>
              <a:buChar char="•"/>
              <a:tabLst/>
              <a:defRPr/>
            </a:pPr>
            <a:endParaRPr kumimoji="0" lang="en-GB" sz="1000" b="0" i="0" u="none" strike="noStrike" kern="0" cap="none" spc="0" normalizeH="0" baseline="0" noProof="0">
              <a:ln>
                <a:noFill/>
              </a:ln>
              <a:solidFill>
                <a:srgbClr val="000000"/>
              </a:solidFill>
              <a:effectLst/>
              <a:uLnTx/>
              <a:uFillTx/>
              <a:latin typeface="Arial"/>
              <a:cs typeface="Calibri Light" panose="020F0302020204030204" pitchFamily="34" charset="0"/>
              <a:sym typeface="Arial"/>
            </a:endParaRPr>
          </a:p>
          <a:p>
            <a:pPr marL="171450" marR="0" lvl="0" indent="-171450" algn="l" defTabSz="914400" rtl="0" eaLnBrk="1" fontAlgn="b"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GB" sz="1100" b="0" i="0" u="none" strike="noStrike" kern="0" cap="none" spc="0" normalizeH="0" baseline="0" noProof="0">
                <a:ln>
                  <a:noFill/>
                </a:ln>
                <a:solidFill>
                  <a:srgbClr val="000000"/>
                </a:solidFill>
                <a:effectLst/>
                <a:uLnTx/>
                <a:uFillTx/>
                <a:latin typeface="Arial" panose="020B0604020202020204" pitchFamily="34" charset="0"/>
                <a:ea typeface="Arial" panose="020B0604020202020204" pitchFamily="34" charset="0"/>
                <a:cs typeface="Arial" panose="020B0604020202020204" pitchFamily="34" charset="0"/>
                <a:sym typeface="Arial"/>
              </a:rPr>
              <a:t>Premiums not increasing because they are no longer a new customer</a:t>
            </a:r>
          </a:p>
          <a:p>
            <a:pPr marL="0" marR="0" lvl="0" indent="0" algn="l" defTabSz="914400" rtl="0" eaLnBrk="1" fontAlgn="b" latinLnBrk="0" hangingPunct="1">
              <a:lnSpc>
                <a:spcPct val="100000"/>
              </a:lnSpc>
              <a:spcBef>
                <a:spcPts val="0"/>
              </a:spcBef>
              <a:spcAft>
                <a:spcPts val="0"/>
              </a:spcAft>
              <a:buClr>
                <a:srgbClr val="000000"/>
              </a:buClr>
              <a:buSzTx/>
              <a:buFont typeface="Arial"/>
              <a:buNone/>
              <a:tabLst/>
              <a:defRPr/>
            </a:pPr>
            <a:endParaRPr kumimoji="0" lang="en-GB" sz="1100" b="0" i="0" u="none" strike="noStrike" kern="0" cap="none" spc="0" normalizeH="0" baseline="0" noProof="0">
              <a:ln>
                <a:noFill/>
              </a:ln>
              <a:solidFill>
                <a:srgbClr val="000000"/>
              </a:solidFill>
              <a:effectLst/>
              <a:uLnTx/>
              <a:uFillTx/>
              <a:latin typeface="Arial" panose="020B0604020202020204" pitchFamily="34" charset="0"/>
              <a:ea typeface="Arial" panose="020B0604020202020204" pitchFamily="34" charset="0"/>
              <a:cs typeface="Arial" panose="020B0604020202020204" pitchFamily="34" charset="0"/>
              <a:sym typeface="Arial"/>
            </a:endParaRPr>
          </a:p>
          <a:p>
            <a:pPr marL="171450" marR="0" lvl="0" indent="-171450" algn="l" defTabSz="914400" rtl="0" eaLnBrk="1" fontAlgn="b"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GB" sz="1100" b="0" i="0" u="none" strike="noStrike" kern="0" cap="none" spc="0" normalizeH="0" baseline="0" noProof="0">
                <a:ln>
                  <a:noFill/>
                </a:ln>
                <a:solidFill>
                  <a:srgbClr val="000000"/>
                </a:solidFill>
                <a:effectLst/>
                <a:uLnTx/>
                <a:uFillTx/>
                <a:latin typeface="Arial" panose="020B0604020202020204" pitchFamily="34" charset="0"/>
                <a:ea typeface="Arial" panose="020B0604020202020204" pitchFamily="34" charset="0"/>
                <a:cs typeface="Arial" panose="020B0604020202020204" pitchFamily="34" charset="0"/>
                <a:sym typeface="Arial"/>
              </a:rPr>
              <a:t>Providing additional benefits for renewing</a:t>
            </a:r>
          </a:p>
          <a:p>
            <a:pPr marL="0" marR="0" lvl="0" indent="0" algn="l" defTabSz="914400" rtl="0" eaLnBrk="1" fontAlgn="b" latinLnBrk="0" hangingPunct="1">
              <a:lnSpc>
                <a:spcPct val="100000"/>
              </a:lnSpc>
              <a:spcBef>
                <a:spcPts val="0"/>
              </a:spcBef>
              <a:spcAft>
                <a:spcPts val="0"/>
              </a:spcAft>
              <a:buClr>
                <a:srgbClr val="000000"/>
              </a:buClr>
              <a:buSzTx/>
              <a:buFont typeface="Arial"/>
              <a:buNone/>
              <a:tabLst/>
              <a:defRPr/>
            </a:pPr>
            <a:endParaRPr kumimoji="0" lang="en-GB" sz="1100" b="0" i="0" u="none" strike="noStrike" kern="0" cap="none" spc="0" normalizeH="0" baseline="0" noProof="0">
              <a:ln>
                <a:noFill/>
              </a:ln>
              <a:solidFill>
                <a:srgbClr val="000000"/>
              </a:solidFill>
              <a:effectLst/>
              <a:uLnTx/>
              <a:uFillTx/>
              <a:latin typeface="Arial" panose="020B0604020202020204" pitchFamily="34" charset="0"/>
              <a:ea typeface="Arial" panose="020B0604020202020204" pitchFamily="34" charset="0"/>
              <a:cs typeface="Arial" panose="020B0604020202020204" pitchFamily="34" charset="0"/>
              <a:sym typeface="Arial"/>
            </a:endParaRPr>
          </a:p>
          <a:p>
            <a:pPr marL="171450" marR="0" lvl="0" indent="-171450" algn="l" defTabSz="914400" rtl="0" eaLnBrk="1" fontAlgn="b"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GB" sz="1100" b="0" i="0" u="none" strike="noStrike" kern="0" cap="none" spc="0" normalizeH="0" baseline="0" noProof="0">
                <a:ln>
                  <a:noFill/>
                </a:ln>
                <a:solidFill>
                  <a:srgbClr val="000000"/>
                </a:solidFill>
                <a:effectLst/>
                <a:uLnTx/>
                <a:uFillTx/>
                <a:latin typeface="Arial" panose="020B0604020202020204" pitchFamily="34" charset="0"/>
                <a:ea typeface="Arial" panose="020B0604020202020204" pitchFamily="34" charset="0"/>
                <a:cs typeface="Arial" panose="020B0604020202020204" pitchFamily="34" charset="0"/>
                <a:sym typeface="Arial"/>
              </a:rPr>
              <a:t>Informing customers what they would have paid if they were not a new customer</a:t>
            </a:r>
          </a:p>
          <a:p>
            <a:pPr marL="171450" marR="0" lvl="0" indent="-171450" algn="l" defTabSz="914400" rtl="0" eaLnBrk="1" fontAlgn="b"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lang="en-GB" sz="1100" b="0" i="0" u="none" strike="noStrike" kern="0" cap="none" spc="0" normalizeH="0" baseline="0" noProof="0">
              <a:ln>
                <a:noFill/>
              </a:ln>
              <a:solidFill>
                <a:srgbClr val="000000"/>
              </a:solidFill>
              <a:effectLst/>
              <a:uLnTx/>
              <a:uFillTx/>
              <a:latin typeface="Arial" panose="020B0604020202020204" pitchFamily="34" charset="0"/>
              <a:ea typeface="Arial" panose="020B0604020202020204" pitchFamily="34" charset="0"/>
              <a:cs typeface="Arial" panose="020B0604020202020204" pitchFamily="34" charset="0"/>
              <a:sym typeface="Arial"/>
            </a:endParaRPr>
          </a:p>
          <a:p>
            <a:pPr marL="171450" marR="0" lvl="0" indent="-171450" algn="l" defTabSz="914400" rtl="0" eaLnBrk="1" fontAlgn="b"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GB" sz="11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a:rPr>
              <a:t>Handling complaints professionally and fairly</a:t>
            </a:r>
          </a:p>
          <a:p>
            <a:pPr marL="171450" marR="0" lvl="0" indent="-171450" algn="l" defTabSz="914400" rtl="0" eaLnBrk="1" fontAlgn="b"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lang="en-GB" sz="11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a:endParaRPr>
          </a:p>
          <a:p>
            <a:pPr marL="171450" marR="0" lvl="0" indent="-171450" algn="l" defTabSz="914400" rtl="0" eaLnBrk="1" fontAlgn="b"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GB" sz="11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a:rPr>
              <a:t>Matching competitors’ cheaper quotes</a:t>
            </a:r>
          </a:p>
          <a:p>
            <a:pPr marL="0" marR="0" lvl="0" indent="0" algn="l" defTabSz="914400" rtl="0" eaLnBrk="1" fontAlgn="b" latinLnBrk="0" hangingPunct="1">
              <a:lnSpc>
                <a:spcPct val="100000"/>
              </a:lnSpc>
              <a:spcBef>
                <a:spcPts val="0"/>
              </a:spcBef>
              <a:spcAft>
                <a:spcPts val="0"/>
              </a:spcAft>
              <a:buClr>
                <a:srgbClr val="000000"/>
              </a:buClr>
              <a:buSzTx/>
              <a:buFont typeface="Arial"/>
              <a:buNone/>
              <a:tabLst/>
              <a:defRPr/>
            </a:pPr>
            <a:endParaRPr kumimoji="0" lang="en-GB" sz="1100" b="0" i="0" u="none" strike="noStrike" kern="0" cap="none" spc="0" normalizeH="0" baseline="0" noProof="0">
              <a:ln>
                <a:noFill/>
              </a:ln>
              <a:solidFill>
                <a:srgbClr val="000000"/>
              </a:solidFill>
              <a:effectLst/>
              <a:uLnTx/>
              <a:uFillTx/>
              <a:latin typeface="Arial" panose="020B0604020202020204" pitchFamily="34" charset="0"/>
              <a:ea typeface="Arial" panose="020B0604020202020204" pitchFamily="34" charset="0"/>
              <a:cs typeface="Arial" panose="020B0604020202020204" pitchFamily="34" charset="0"/>
              <a:sym typeface="Arial"/>
            </a:endParaRPr>
          </a:p>
          <a:p>
            <a:pPr marL="171450" marR="0" lvl="0" indent="-171450" algn="l" defTabSz="914400" rtl="0" eaLnBrk="1" fontAlgn="b"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GB" sz="1100" b="0" i="0" u="none" strike="noStrike" kern="0" cap="none" spc="0" normalizeH="0" baseline="0" noProof="0">
                <a:ln>
                  <a:noFill/>
                </a:ln>
                <a:solidFill>
                  <a:srgbClr val="000000"/>
                </a:solidFill>
                <a:effectLst/>
                <a:uLnTx/>
                <a:uFillTx/>
                <a:latin typeface="Arial" panose="020B0604020202020204" pitchFamily="34" charset="0"/>
                <a:ea typeface="Arial" panose="020B0604020202020204" pitchFamily="34" charset="0"/>
                <a:cs typeface="Arial" panose="020B0604020202020204" pitchFamily="34" charset="0"/>
                <a:sym typeface="Arial"/>
              </a:rPr>
              <a:t>Assessing the risk individually, rather than using generic assumptions</a:t>
            </a:r>
          </a:p>
          <a:p>
            <a:pPr marL="171450" marR="0" lvl="0" indent="-171450" algn="l" defTabSz="914400" rtl="0" eaLnBrk="1" fontAlgn="b"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lang="en-GB" sz="1100" b="0" i="0" u="none" strike="noStrike" kern="0" cap="none" spc="0" normalizeH="0" baseline="0" noProof="0">
              <a:ln>
                <a:noFill/>
              </a:ln>
              <a:solidFill>
                <a:srgbClr val="000000"/>
              </a:solidFill>
              <a:effectLst/>
              <a:uLnTx/>
              <a:uFillTx/>
              <a:latin typeface="Arial" panose="020B0604020202020204" pitchFamily="34" charset="0"/>
              <a:ea typeface="Arial" panose="020B0604020202020204" pitchFamily="34" charset="0"/>
              <a:cs typeface="Arial" panose="020B0604020202020204" pitchFamily="34" charset="0"/>
              <a:sym typeface="Arial"/>
            </a:endParaRPr>
          </a:p>
          <a:p>
            <a:pPr marL="171450" marR="0" lvl="0" indent="-171450" algn="l" defTabSz="914400" rtl="0" eaLnBrk="1" fontAlgn="b"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GB" sz="1100" b="0" i="0" u="none" strike="noStrike" kern="0" cap="none" spc="0" normalizeH="0" baseline="0" noProof="0">
                <a:ln>
                  <a:noFill/>
                </a:ln>
                <a:solidFill>
                  <a:srgbClr val="000000"/>
                </a:solidFill>
                <a:effectLst/>
                <a:uLnTx/>
                <a:uFillTx/>
                <a:latin typeface="Arial" panose="020B0604020202020204" pitchFamily="34" charset="0"/>
                <a:ea typeface="Arial" panose="020B0604020202020204" pitchFamily="34" charset="0"/>
                <a:cs typeface="Arial" panose="020B0604020202020204" pitchFamily="34" charset="0"/>
                <a:sym typeface="Arial"/>
              </a:rPr>
              <a:t>Paying out quickly on claims</a:t>
            </a:r>
          </a:p>
          <a:p>
            <a:pPr marL="0" marR="0" lvl="0" indent="0" algn="l" defTabSz="914400" rtl="0" eaLnBrk="1" fontAlgn="b" latinLnBrk="0" hangingPunct="1">
              <a:lnSpc>
                <a:spcPct val="100000"/>
              </a:lnSpc>
              <a:spcBef>
                <a:spcPts val="0"/>
              </a:spcBef>
              <a:spcAft>
                <a:spcPts val="0"/>
              </a:spcAft>
              <a:buClr>
                <a:srgbClr val="000000"/>
              </a:buClr>
              <a:buSzTx/>
              <a:buFont typeface="Arial"/>
              <a:buNone/>
              <a:tabLst/>
              <a:defRPr/>
            </a:pPr>
            <a:endParaRPr kumimoji="0" lang="en-GB" sz="1100" b="0" i="0" u="none" strike="noStrike" kern="0" cap="none" spc="0" normalizeH="0" baseline="0" noProof="0">
              <a:ln>
                <a:noFill/>
              </a:ln>
              <a:solidFill>
                <a:srgbClr val="000000"/>
              </a:solidFill>
              <a:effectLst/>
              <a:uLnTx/>
              <a:uFillTx/>
              <a:latin typeface="Arial" panose="020B0604020202020204" pitchFamily="34" charset="0"/>
              <a:ea typeface="Arial" panose="020B0604020202020204" pitchFamily="34" charset="0"/>
              <a:cs typeface="Arial" panose="020B0604020202020204" pitchFamily="34" charset="0"/>
              <a:sym typeface="Arial"/>
            </a:endParaRPr>
          </a:p>
          <a:p>
            <a:pPr marL="171450" marR="0" lvl="0" indent="-171450" algn="l" defTabSz="914400" rtl="0" eaLnBrk="1" fontAlgn="b"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GB" sz="1100" b="0" i="0" u="none" strike="noStrike" kern="0" cap="none" spc="0" normalizeH="0" baseline="0" noProof="0">
                <a:ln>
                  <a:noFill/>
                </a:ln>
                <a:solidFill>
                  <a:srgbClr val="000000"/>
                </a:solidFill>
                <a:effectLst/>
                <a:uLnTx/>
                <a:uFillTx/>
                <a:latin typeface="Arial" panose="020B0604020202020204" pitchFamily="34" charset="0"/>
                <a:ea typeface="Arial" panose="020B0604020202020204" pitchFamily="34" charset="0"/>
                <a:cs typeface="Arial" panose="020B0604020202020204" pitchFamily="34" charset="0"/>
                <a:sym typeface="Arial"/>
              </a:rPr>
              <a:t>Making it easy to compare policies from other providers</a:t>
            </a:r>
          </a:p>
        </p:txBody>
      </p:sp>
      <p:sp>
        <p:nvSpPr>
          <p:cNvPr id="3" name="TextBox 2">
            <a:extLst>
              <a:ext uri="{FF2B5EF4-FFF2-40B4-BE49-F238E27FC236}">
                <a16:creationId xmlns:a16="http://schemas.microsoft.com/office/drawing/2014/main" id="{676D8D2D-7E64-ED96-115A-7E38705D09E1}"/>
              </a:ext>
            </a:extLst>
          </p:cNvPr>
          <p:cNvSpPr txBox="1"/>
          <p:nvPr/>
        </p:nvSpPr>
        <p:spPr>
          <a:xfrm>
            <a:off x="422143" y="263060"/>
            <a:ext cx="1122799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000" b="1" i="0" u="none" strike="noStrike" kern="0" cap="none" spc="0" normalizeH="0" baseline="0" noProof="0">
                <a:ln>
                  <a:noFill/>
                </a:ln>
                <a:solidFill>
                  <a:srgbClr val="008265"/>
                </a:solidFill>
                <a:effectLst/>
                <a:uLnTx/>
                <a:uFillTx/>
                <a:latin typeface="Rockwell" panose="02060603020205020403" pitchFamily="18" charset="0"/>
                <a:cs typeface="Calibri Light" panose="020F0302020204030204" pitchFamily="34" charset="0"/>
                <a:sym typeface="Arial"/>
              </a:rPr>
              <a:t>Top 10 opportunities to improve trust with Consumers - wave 13&amp;14</a:t>
            </a:r>
          </a:p>
        </p:txBody>
      </p:sp>
      <p:graphicFrame>
        <p:nvGraphicFramePr>
          <p:cNvPr id="4" name="Table 3">
            <a:extLst>
              <a:ext uri="{FF2B5EF4-FFF2-40B4-BE49-F238E27FC236}">
                <a16:creationId xmlns:a16="http://schemas.microsoft.com/office/drawing/2014/main" id="{CC1A595F-476C-9A3B-F59C-02AA5890A740}"/>
              </a:ext>
            </a:extLst>
          </p:cNvPr>
          <p:cNvGraphicFramePr>
            <a:graphicFrameLocks noGrp="1"/>
          </p:cNvGraphicFramePr>
          <p:nvPr/>
        </p:nvGraphicFramePr>
        <p:xfrm>
          <a:off x="220406" y="1489685"/>
          <a:ext cx="8528615" cy="4716705"/>
        </p:xfrm>
        <a:graphic>
          <a:graphicData uri="http://schemas.openxmlformats.org/drawingml/2006/table">
            <a:tbl>
              <a:tblPr firstRow="1" bandRow="1">
                <a:tableStyleId>{6E62EB93-AAC6-4EBA-99E5-D1D4B1179FDE}</a:tableStyleId>
              </a:tblPr>
              <a:tblGrid>
                <a:gridCol w="641767">
                  <a:extLst>
                    <a:ext uri="{9D8B030D-6E8A-4147-A177-3AD203B41FA5}">
                      <a16:colId xmlns:a16="http://schemas.microsoft.com/office/drawing/2014/main" val="20000"/>
                    </a:ext>
                  </a:extLst>
                </a:gridCol>
                <a:gridCol w="1058067">
                  <a:extLst>
                    <a:ext uri="{9D8B030D-6E8A-4147-A177-3AD203B41FA5}">
                      <a16:colId xmlns:a16="http://schemas.microsoft.com/office/drawing/2014/main" val="20001"/>
                    </a:ext>
                  </a:extLst>
                </a:gridCol>
                <a:gridCol w="3465576">
                  <a:extLst>
                    <a:ext uri="{9D8B030D-6E8A-4147-A177-3AD203B41FA5}">
                      <a16:colId xmlns:a16="http://schemas.microsoft.com/office/drawing/2014/main" val="20002"/>
                    </a:ext>
                  </a:extLst>
                </a:gridCol>
                <a:gridCol w="978408">
                  <a:extLst>
                    <a:ext uri="{9D8B030D-6E8A-4147-A177-3AD203B41FA5}">
                      <a16:colId xmlns:a16="http://schemas.microsoft.com/office/drawing/2014/main" val="20003"/>
                    </a:ext>
                  </a:extLst>
                </a:gridCol>
                <a:gridCol w="1133047">
                  <a:extLst>
                    <a:ext uri="{9D8B030D-6E8A-4147-A177-3AD203B41FA5}">
                      <a16:colId xmlns:a16="http://schemas.microsoft.com/office/drawing/2014/main" val="20004"/>
                    </a:ext>
                  </a:extLst>
                </a:gridCol>
                <a:gridCol w="1251750">
                  <a:extLst>
                    <a:ext uri="{9D8B030D-6E8A-4147-A177-3AD203B41FA5}">
                      <a16:colId xmlns:a16="http://schemas.microsoft.com/office/drawing/2014/main" val="20005"/>
                    </a:ext>
                  </a:extLst>
                </a:gridCol>
              </a:tblGrid>
              <a:tr h="396705">
                <a:tc>
                  <a:txBody>
                    <a:bodyPr/>
                    <a:lstStyle/>
                    <a:p>
                      <a:endParaRPr lang="en-GB">
                        <a:latin typeface="+mj-lt"/>
                      </a:endParaRPr>
                    </a:p>
                  </a:txBody>
                  <a:tcPr anchor="ct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Statement</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p>
                      <a:pPr algn="ctr" fontAlgn="b"/>
                      <a:r>
                        <a:rPr lang="en-GB" sz="1100" b="1" i="0" u="none" strike="noStrike">
                          <a:solidFill>
                            <a:schemeClr val="bg1"/>
                          </a:solidFill>
                          <a:effectLst/>
                          <a:latin typeface="+mj-lt"/>
                        </a:rPr>
                        <a:t>(-10 to +10)</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p>
                      <a:pPr algn="ctr" fontAlgn="b"/>
                      <a:r>
                        <a:rPr lang="en-GB" sz="1100" b="1" i="0" u="none" strike="noStrike">
                          <a:solidFill>
                            <a:schemeClr val="bg1"/>
                          </a:solidFill>
                          <a:effectLst/>
                          <a:latin typeface="+mj-lt"/>
                        </a:rPr>
                        <a:t>(-10 to +10)</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p>
                      <a:pPr algn="ctr" fontAlgn="b"/>
                      <a:r>
                        <a:rPr lang="en-GB" sz="1100" b="1" i="0" u="none" strike="noStrike">
                          <a:solidFill>
                            <a:schemeClr val="bg1"/>
                          </a:solidFill>
                          <a:effectLst/>
                          <a:latin typeface="+mj-lt"/>
                        </a:rPr>
                        <a:t>(-30 to +30)</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432000">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1" i="0" u="none" strike="noStrike">
                          <a:solidFill>
                            <a:srgbClr val="008265"/>
                          </a:solidFill>
                          <a:effectLst/>
                          <a:latin typeface="+mn-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I got a discount for staying with the same company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7.74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2.84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12.64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432000">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1" i="0" u="none" strike="noStrike">
                          <a:solidFill>
                            <a:srgbClr val="008265"/>
                          </a:solidFill>
                          <a:effectLst/>
                          <a:latin typeface="+mn-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provider takes my loyalty into account when calculating renewal quotes after I have claimed</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7.65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3.21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12.09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432000">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1" i="0" u="none" strike="noStrike">
                          <a:solidFill>
                            <a:srgbClr val="008265"/>
                          </a:solidFill>
                          <a:effectLst/>
                          <a:latin typeface="+mn-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premium doesn't increase because I'm not a new customer anymore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7.60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3.24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11.96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432000">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1" i="0" u="none" strike="noStrike">
                          <a:solidFill>
                            <a:srgbClr val="008265"/>
                          </a:solidFill>
                          <a:effectLst/>
                          <a:latin typeface="+mn-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insurer provides additional benefits for renewing (e.g. enhanced cover)</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6.79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2.84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10.74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432000">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1" i="0" u="none" strike="noStrike">
                          <a:solidFill>
                            <a:srgbClr val="008265"/>
                          </a:solidFill>
                          <a:effectLst/>
                          <a:latin typeface="+mn-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insurer told me what I would have paid if I wasn't a new customer</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5.95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1.33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10.57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432000">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1" i="0" u="none" strike="noStrike">
                          <a:solidFill>
                            <a:srgbClr val="AB588C"/>
                          </a:solidFill>
                          <a:effectLst/>
                          <a:latin typeface="+mn-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insurer handled my complaint professionally and fairly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8.29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6.38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10.20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432000">
                <a:tc>
                  <a:txBody>
                    <a:bodyPr/>
                    <a:lstStyle/>
                    <a:p>
                      <a:pPr algn="ctr" fontAlgn="b"/>
                      <a:r>
                        <a:rPr lang="en-GB" sz="1100" b="0" i="0" u="none" strike="noStrike">
                          <a:solidFill>
                            <a:srgbClr val="000000"/>
                          </a:solidFill>
                          <a:effectLst/>
                          <a:latin typeface="+mj-lt"/>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1" i="0" u="none" strike="noStrike">
                          <a:solidFill>
                            <a:srgbClr val="ED7D31"/>
                          </a:solidFill>
                          <a:effectLst/>
                          <a:latin typeface="+mn-lt"/>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insurance provider matched a cheaper price from a competitors quote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6.90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3.68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10.12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432000">
                <a:tc>
                  <a:txBody>
                    <a:bodyPr/>
                    <a:lstStyle/>
                    <a:p>
                      <a:pPr algn="ctr" fontAlgn="b"/>
                      <a:r>
                        <a:rPr lang="en-GB" sz="1100" b="0" i="0" u="none" strike="noStrike">
                          <a:solidFill>
                            <a:srgbClr val="000000"/>
                          </a:solidFill>
                          <a:effectLst/>
                          <a:latin typeface="+mj-lt"/>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1" i="0" u="none" strike="noStrike">
                          <a:solidFill>
                            <a:srgbClr val="AB588C"/>
                          </a:solidFill>
                          <a:effectLst/>
                          <a:latin typeface="+mn-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insurer assessed my risk individually, rather than using generic assumptions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7.47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5.02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9.92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432000">
                <a:tc>
                  <a:txBody>
                    <a:bodyPr/>
                    <a:lstStyle/>
                    <a:p>
                      <a:pPr algn="ctr" fontAlgn="b"/>
                      <a:r>
                        <a:rPr lang="en-GB" sz="1100" b="0" i="0" u="none" strike="noStrike">
                          <a:solidFill>
                            <a:srgbClr val="000000"/>
                          </a:solidFill>
                          <a:effectLst/>
                          <a:latin typeface="+mj-lt"/>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1" i="0" u="none" strike="noStrike">
                          <a:solidFill>
                            <a:srgbClr val="AB588C"/>
                          </a:solidFill>
                          <a:effectLst/>
                          <a:latin typeface="+mn-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I know the company pays out quickly and worries about paperwork later</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7.31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5.29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9.33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r h="432000">
                <a:tc>
                  <a:txBody>
                    <a:bodyPr/>
                    <a:lstStyle/>
                    <a:p>
                      <a:pPr algn="ctr" fontAlgn="b"/>
                      <a:r>
                        <a:rPr lang="en-GB" sz="1100" b="0" i="0" u="none" strike="noStrike">
                          <a:solidFill>
                            <a:srgbClr val="000000"/>
                          </a:solidFill>
                          <a:effectLst/>
                          <a:latin typeface="+mj-lt"/>
                        </a:rPr>
                        <a:t>10</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1" i="0" u="none" strike="noStrike">
                          <a:solidFill>
                            <a:srgbClr val="92D1B3"/>
                          </a:solidFill>
                          <a:effectLst/>
                          <a:latin typeface="+mn-lt"/>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provider makes it easy to compare to policies from other providers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7.35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5.54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9.16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0"/>
                  </a:ext>
                </a:extLst>
              </a:tr>
            </a:tbl>
          </a:graphicData>
        </a:graphic>
      </p:graphicFrame>
      <p:sp>
        <p:nvSpPr>
          <p:cNvPr id="13" name="Google Shape;281;p26">
            <a:extLst>
              <a:ext uri="{FF2B5EF4-FFF2-40B4-BE49-F238E27FC236}">
                <a16:creationId xmlns:a16="http://schemas.microsoft.com/office/drawing/2014/main" id="{AF72D3F7-944E-B5D6-BF21-D16F1B767590}"/>
              </a:ext>
            </a:extLst>
          </p:cNvPr>
          <p:cNvSpPr txBox="1"/>
          <p:nvPr/>
        </p:nvSpPr>
        <p:spPr>
          <a:xfrm>
            <a:off x="0" y="6535170"/>
            <a:ext cx="10201458" cy="32283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800" b="0" i="0" u="none" strike="noStrike" kern="0" cap="none" spc="0" normalizeH="0" baseline="0" noProof="0">
                <a:ln>
                  <a:noFill/>
                </a:ln>
                <a:solidFill>
                  <a:srgbClr val="000000"/>
                </a:solidFill>
                <a:effectLst/>
                <a:uLnTx/>
                <a:uFillTx/>
                <a:latin typeface="Arial" panose="020B0604020202020204" pitchFamily="34" charset="0"/>
                <a:ea typeface="Corbel"/>
                <a:cs typeface="Arial" panose="020B0604020202020204" pitchFamily="34" charset="0"/>
                <a:sym typeface="Corbel"/>
              </a:rPr>
              <a:t>Base: Sept 2023 &amp; March 2024 data. All consumers who hold at least one (motor, travel, buildings and/or contents) insurance policy/ who have claimed on at least one insurance policy in the last 12 months n=1,000/171.</a:t>
            </a:r>
            <a:endParaRPr kumimoji="0" lang="en-GB" sz="8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a:endParaRPr>
          </a:p>
        </p:txBody>
      </p:sp>
      <p:sp>
        <p:nvSpPr>
          <p:cNvPr id="7" name="TextBox 6">
            <a:extLst>
              <a:ext uri="{FF2B5EF4-FFF2-40B4-BE49-F238E27FC236}">
                <a16:creationId xmlns:a16="http://schemas.microsoft.com/office/drawing/2014/main" id="{702C9CCB-5745-A44B-63FC-F777D16D2B52}"/>
              </a:ext>
            </a:extLst>
          </p:cNvPr>
          <p:cNvSpPr txBox="1"/>
          <p:nvPr/>
        </p:nvSpPr>
        <p:spPr>
          <a:xfrm>
            <a:off x="496388" y="758423"/>
            <a:ext cx="11295017"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400" b="0" i="0" u="none" strike="noStrike" kern="0" cap="none" spc="0" normalizeH="0" baseline="0" noProof="0" dirty="0">
                <a:ln>
                  <a:noFill/>
                </a:ln>
                <a:solidFill>
                  <a:srgbClr val="008265"/>
                </a:solidFill>
                <a:effectLst/>
                <a:uLnTx/>
                <a:uFillTx/>
                <a:latin typeface="Arial"/>
                <a:cs typeface="Calibri Light" panose="020F0302020204030204" pitchFamily="34" charset="0"/>
                <a:sym typeface="Arial"/>
              </a:rPr>
              <a:t>All the top 5 opportunities to improve trust are from the Loyalty theme.  Rewarding a customer for staying with a discount and taking loyalty into account when calculating renewal quotes following a claim are the two greatest opportunities to increase trust levels for Consumers</a:t>
            </a:r>
          </a:p>
        </p:txBody>
      </p:sp>
    </p:spTree>
    <p:extLst>
      <p:ext uri="{BB962C8B-B14F-4D97-AF65-F5344CB8AC3E}">
        <p14:creationId xmlns:p14="http://schemas.microsoft.com/office/powerpoint/2010/main" val="364091467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3" name="TextBox 2"/>
          <p:cNvSpPr txBox="1"/>
          <p:nvPr/>
        </p:nvSpPr>
        <p:spPr>
          <a:xfrm>
            <a:off x="422143" y="289187"/>
            <a:ext cx="11227990" cy="400110"/>
          </a:xfrm>
          <a:prstGeom prst="rect">
            <a:avLst/>
          </a:prstGeom>
          <a:noFill/>
        </p:spPr>
        <p:txBody>
          <a:bodyPr wrap="square" rtlCol="0">
            <a:spAutoFit/>
          </a:bodyPr>
          <a:lstStyle/>
          <a:p>
            <a:r>
              <a:rPr lang="en-GB" sz="2000" b="1">
                <a:solidFill>
                  <a:schemeClr val="bg2"/>
                </a:solidFill>
                <a:latin typeface="Rockwell" panose="02060603020205020403" pitchFamily="18" charset="0"/>
                <a:cs typeface="Calibri Light" panose="020F0302020204030204" pitchFamily="34" charset="0"/>
              </a:rPr>
              <a:t>Claim themes Opportunities for Consumers – claimed on travel</a:t>
            </a:r>
          </a:p>
        </p:txBody>
      </p:sp>
      <p:graphicFrame>
        <p:nvGraphicFramePr>
          <p:cNvPr id="7" name="Table 6"/>
          <p:cNvGraphicFramePr>
            <a:graphicFrameLocks noGrp="1"/>
          </p:cNvGraphicFramePr>
          <p:nvPr>
            <p:extLst>
              <p:ext uri="{D42A27DB-BD31-4B8C-83A1-F6EECF244321}">
                <p14:modId xmlns:p14="http://schemas.microsoft.com/office/powerpoint/2010/main" val="1243570658"/>
              </p:ext>
            </p:extLst>
          </p:nvPr>
        </p:nvGraphicFramePr>
        <p:xfrm>
          <a:off x="1275643" y="773965"/>
          <a:ext cx="8536001" cy="5053090"/>
        </p:xfrm>
        <a:graphic>
          <a:graphicData uri="http://schemas.openxmlformats.org/drawingml/2006/table">
            <a:tbl>
              <a:tblPr firstRow="1" bandRow="1">
                <a:tableStyleId>{6E62EB93-AAC6-4EBA-99E5-D1D4B1179FDE}</a:tableStyleId>
              </a:tblPr>
              <a:tblGrid>
                <a:gridCol w="682182">
                  <a:extLst>
                    <a:ext uri="{9D8B030D-6E8A-4147-A177-3AD203B41FA5}">
                      <a16:colId xmlns:a16="http://schemas.microsoft.com/office/drawing/2014/main" val="20000"/>
                    </a:ext>
                  </a:extLst>
                </a:gridCol>
                <a:gridCol w="1130162">
                  <a:extLst>
                    <a:ext uri="{9D8B030D-6E8A-4147-A177-3AD203B41FA5}">
                      <a16:colId xmlns:a16="http://schemas.microsoft.com/office/drawing/2014/main" val="20001"/>
                    </a:ext>
                  </a:extLst>
                </a:gridCol>
                <a:gridCol w="3267657">
                  <a:extLst>
                    <a:ext uri="{9D8B030D-6E8A-4147-A177-3AD203B41FA5}">
                      <a16:colId xmlns:a16="http://schemas.microsoft.com/office/drawing/2014/main" val="20002"/>
                    </a:ext>
                  </a:extLst>
                </a:gridCol>
                <a:gridCol w="1152000">
                  <a:extLst>
                    <a:ext uri="{9D8B030D-6E8A-4147-A177-3AD203B41FA5}">
                      <a16:colId xmlns:a16="http://schemas.microsoft.com/office/drawing/2014/main" val="20003"/>
                    </a:ext>
                  </a:extLst>
                </a:gridCol>
                <a:gridCol w="1152000">
                  <a:extLst>
                    <a:ext uri="{9D8B030D-6E8A-4147-A177-3AD203B41FA5}">
                      <a16:colId xmlns:a16="http://schemas.microsoft.com/office/drawing/2014/main" val="20004"/>
                    </a:ext>
                  </a:extLst>
                </a:gridCol>
                <a:gridCol w="1152000">
                  <a:extLst>
                    <a:ext uri="{9D8B030D-6E8A-4147-A177-3AD203B41FA5}">
                      <a16:colId xmlns:a16="http://schemas.microsoft.com/office/drawing/2014/main" val="20005"/>
                    </a:ext>
                  </a:extLst>
                </a:gridCol>
              </a:tblGrid>
              <a:tr h="417651">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Statement</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454811">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Repairs or replacement items were completed/ delivered at a time that suited me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7.50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6.34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8.66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542140">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The people you dealt with showed compassion</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7.27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5.91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8.64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454811">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I knew what I need to do to make a claim</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7.05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6.28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7.81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454811">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I did not have to prove that my claim was genuine with lots of receipts or pictures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5.91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5.00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6.82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454811">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insurance company did not try to avoid paying out</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7.27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7.73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6.82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454811">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I was not asked needless questions about my claim</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6.59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6.51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6.67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454811">
                <a:tc>
                  <a:txBody>
                    <a:bodyPr/>
                    <a:lstStyle/>
                    <a:p>
                      <a:pPr algn="ctr" fontAlgn="b"/>
                      <a:r>
                        <a:rPr lang="en-GB" sz="1100" b="0" i="0" u="none" strike="noStrike">
                          <a:solidFill>
                            <a:srgbClr val="000000"/>
                          </a:solidFill>
                          <a:effectLst/>
                          <a:latin typeface="+mj-lt"/>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insurer provided effective assistance/ advice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6.59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6.59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6.59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454811">
                <a:tc>
                  <a:txBody>
                    <a:bodyPr/>
                    <a:lstStyle/>
                    <a:p>
                      <a:pPr algn="ctr" fontAlgn="b"/>
                      <a:r>
                        <a:rPr lang="en-GB" sz="1100" b="0" i="0" u="none" strike="noStrike">
                          <a:solidFill>
                            <a:srgbClr val="000000"/>
                          </a:solidFill>
                          <a:effectLst/>
                          <a:latin typeface="+mj-lt"/>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I can get through to the insurance company quickly at any time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6.59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6.82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6.36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454811">
                <a:tc>
                  <a:txBody>
                    <a:bodyPr/>
                    <a:lstStyle/>
                    <a:p>
                      <a:pPr algn="ctr" fontAlgn="b"/>
                      <a:r>
                        <a:rPr lang="en-GB" sz="1100" b="0" i="0" u="none" strike="noStrike">
                          <a:solidFill>
                            <a:srgbClr val="000000"/>
                          </a:solidFill>
                          <a:effectLst/>
                          <a:latin typeface="+mj-lt"/>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I am offered immediate assistance and advice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5.91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5.91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5.91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r h="454811">
                <a:tc>
                  <a:txBody>
                    <a:bodyPr/>
                    <a:lstStyle/>
                    <a:p>
                      <a:pPr algn="ctr" fontAlgn="b"/>
                      <a:r>
                        <a:rPr lang="en-GB" sz="1100" b="0" i="0" u="none" strike="noStrike">
                          <a:solidFill>
                            <a:srgbClr val="000000"/>
                          </a:solidFill>
                          <a:effectLst/>
                          <a:latin typeface="+mj-lt"/>
                        </a:rPr>
                        <a:t>10</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I had a choice in how the company settled the claim (e.g. financial settlement, repair or replacement)</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5.91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6.51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5.31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0"/>
                  </a:ext>
                </a:extLst>
              </a:tr>
            </a:tbl>
          </a:graphicData>
        </a:graphic>
      </p:graphicFrame>
      <p:sp>
        <p:nvSpPr>
          <p:cNvPr id="6" name="Google Shape;281;p26">
            <a:extLst>
              <a:ext uri="{FF2B5EF4-FFF2-40B4-BE49-F238E27FC236}">
                <a16:creationId xmlns:a16="http://schemas.microsoft.com/office/drawing/2014/main" id="{6BA30E1E-56C4-493B-8992-B93B1A6F3097}"/>
              </a:ext>
            </a:extLst>
          </p:cNvPr>
          <p:cNvSpPr txBox="1"/>
          <p:nvPr/>
        </p:nvSpPr>
        <p:spPr>
          <a:xfrm>
            <a:off x="-1948" y="6509801"/>
            <a:ext cx="9958747" cy="349849"/>
          </a:xfrm>
          <a:prstGeom prst="rect">
            <a:avLst/>
          </a:prstGeom>
          <a:noFill/>
          <a:ln>
            <a:noFill/>
          </a:ln>
        </p:spPr>
        <p:txBody>
          <a:bodyPr spcFirstLastPara="1" wrap="square" lIns="91425" tIns="45700" rIns="91425" bIns="45700" anchor="t" anchorCtr="0">
            <a:noAutofit/>
          </a:bodyPr>
          <a:lstStyle/>
          <a:p>
            <a:r>
              <a:rPr lang="en-GB" sz="800">
                <a:latin typeface="Arial" panose="020B0604020202020204" pitchFamily="34" charset="0"/>
                <a:ea typeface="Corbel"/>
                <a:cs typeface="Arial" panose="020B0604020202020204" pitchFamily="34" charset="0"/>
                <a:sym typeface="Corbel"/>
              </a:rPr>
              <a:t>Base: </a:t>
            </a:r>
            <a:r>
              <a:rPr lang="en-GB" sz="800">
                <a:solidFill>
                  <a:schemeClr val="tx1"/>
                </a:solidFill>
                <a:latin typeface="Arial" panose="020B0604020202020204" pitchFamily="34" charset="0"/>
                <a:ea typeface="Corbel"/>
                <a:cs typeface="Arial" panose="020B0604020202020204" pitchFamily="34" charset="0"/>
                <a:sym typeface="Corbel"/>
              </a:rPr>
              <a:t>Sept 2023 &amp; March 2024 data. </a:t>
            </a:r>
            <a:r>
              <a:rPr lang="en-GB" sz="800">
                <a:latin typeface="Arial" panose="020B0604020202020204" pitchFamily="34" charset="0"/>
                <a:ea typeface="Corbel"/>
                <a:cs typeface="Arial" panose="020B0604020202020204" pitchFamily="34" charset="0"/>
                <a:sym typeface="Corbel"/>
              </a:rPr>
              <a:t>All consumers who have claimed on at least one (motor, travel, buildings and/or contents) insurance policy: Travel n=52, Note: If more than one different policies were selected, participants were randomly assigned to answer performance questions for one of the policies only. </a:t>
            </a:r>
            <a:endParaRPr lang="en-GB" sz="8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2125871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3" name="TextBox 2"/>
          <p:cNvSpPr txBox="1"/>
          <p:nvPr/>
        </p:nvSpPr>
        <p:spPr>
          <a:xfrm>
            <a:off x="422143" y="289187"/>
            <a:ext cx="11227990" cy="400110"/>
          </a:xfrm>
          <a:prstGeom prst="rect">
            <a:avLst/>
          </a:prstGeom>
          <a:noFill/>
        </p:spPr>
        <p:txBody>
          <a:bodyPr wrap="square" rtlCol="0">
            <a:spAutoFit/>
          </a:bodyPr>
          <a:lstStyle/>
          <a:p>
            <a:r>
              <a:rPr lang="en-GB" sz="2000" b="1">
                <a:solidFill>
                  <a:schemeClr val="bg2"/>
                </a:solidFill>
                <a:latin typeface="Rockwell" panose="02060603020205020403" pitchFamily="18" charset="0"/>
                <a:cs typeface="Calibri Light" panose="020F0302020204030204" pitchFamily="34" charset="0"/>
              </a:rPr>
              <a:t>Claim themes Opportunities for Consumers – claimed on buildings/ contents</a:t>
            </a:r>
          </a:p>
        </p:txBody>
      </p:sp>
      <p:graphicFrame>
        <p:nvGraphicFramePr>
          <p:cNvPr id="6" name="Table 5"/>
          <p:cNvGraphicFramePr>
            <a:graphicFrameLocks noGrp="1"/>
          </p:cNvGraphicFramePr>
          <p:nvPr>
            <p:extLst>
              <p:ext uri="{D42A27DB-BD31-4B8C-83A1-F6EECF244321}">
                <p14:modId xmlns:p14="http://schemas.microsoft.com/office/powerpoint/2010/main" val="3862815085"/>
              </p:ext>
            </p:extLst>
          </p:nvPr>
        </p:nvGraphicFramePr>
        <p:xfrm>
          <a:off x="1275643" y="773965"/>
          <a:ext cx="8536001" cy="5339146"/>
        </p:xfrm>
        <a:graphic>
          <a:graphicData uri="http://schemas.openxmlformats.org/drawingml/2006/table">
            <a:tbl>
              <a:tblPr firstRow="1" bandRow="1">
                <a:tableStyleId>{6E62EB93-AAC6-4EBA-99E5-D1D4B1179FDE}</a:tableStyleId>
              </a:tblPr>
              <a:tblGrid>
                <a:gridCol w="682182">
                  <a:extLst>
                    <a:ext uri="{9D8B030D-6E8A-4147-A177-3AD203B41FA5}">
                      <a16:colId xmlns:a16="http://schemas.microsoft.com/office/drawing/2014/main" val="20000"/>
                    </a:ext>
                  </a:extLst>
                </a:gridCol>
                <a:gridCol w="1130162">
                  <a:extLst>
                    <a:ext uri="{9D8B030D-6E8A-4147-A177-3AD203B41FA5}">
                      <a16:colId xmlns:a16="http://schemas.microsoft.com/office/drawing/2014/main" val="20001"/>
                    </a:ext>
                  </a:extLst>
                </a:gridCol>
                <a:gridCol w="3267657">
                  <a:extLst>
                    <a:ext uri="{9D8B030D-6E8A-4147-A177-3AD203B41FA5}">
                      <a16:colId xmlns:a16="http://schemas.microsoft.com/office/drawing/2014/main" val="20002"/>
                    </a:ext>
                  </a:extLst>
                </a:gridCol>
                <a:gridCol w="1152000">
                  <a:extLst>
                    <a:ext uri="{9D8B030D-6E8A-4147-A177-3AD203B41FA5}">
                      <a16:colId xmlns:a16="http://schemas.microsoft.com/office/drawing/2014/main" val="20003"/>
                    </a:ext>
                  </a:extLst>
                </a:gridCol>
                <a:gridCol w="1152000">
                  <a:extLst>
                    <a:ext uri="{9D8B030D-6E8A-4147-A177-3AD203B41FA5}">
                      <a16:colId xmlns:a16="http://schemas.microsoft.com/office/drawing/2014/main" val="20004"/>
                    </a:ext>
                  </a:extLst>
                </a:gridCol>
                <a:gridCol w="1152000">
                  <a:extLst>
                    <a:ext uri="{9D8B030D-6E8A-4147-A177-3AD203B41FA5}">
                      <a16:colId xmlns:a16="http://schemas.microsoft.com/office/drawing/2014/main" val="20005"/>
                    </a:ext>
                  </a:extLst>
                </a:gridCol>
              </a:tblGrid>
              <a:tr h="438398">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Statement</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477404">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I am offered immediate assistance and advice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7.35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5.45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9.25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569071">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I can get through to the insurance company quickly at any time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7.06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5.59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8.53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477404">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claim was settled quickly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7.35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6.18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8.53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477404">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insurance company did not try to avoid paying out</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6.76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5.29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8.24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477404">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The people you dealt with showed compassion</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7.06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6.67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7.45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477404">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I was not asked needless questions about my claim</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6.47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5.59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7.35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477404">
                <a:tc>
                  <a:txBody>
                    <a:bodyPr/>
                    <a:lstStyle/>
                    <a:p>
                      <a:pPr algn="ctr" fontAlgn="b"/>
                      <a:r>
                        <a:rPr lang="en-GB" sz="1100" b="0" i="0" u="none" strike="noStrike">
                          <a:solidFill>
                            <a:srgbClr val="000000"/>
                          </a:solidFill>
                          <a:effectLst/>
                          <a:latin typeface="+mj-lt"/>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I did not have to prove that my claim was genuine with lots of receipts or pictures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6.18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6.06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6.29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477404">
                <a:tc>
                  <a:txBody>
                    <a:bodyPr/>
                    <a:lstStyle/>
                    <a:p>
                      <a:pPr algn="ctr" fontAlgn="b"/>
                      <a:r>
                        <a:rPr lang="en-GB" sz="1100" b="0" i="0" u="none" strike="noStrike">
                          <a:solidFill>
                            <a:srgbClr val="000000"/>
                          </a:solidFill>
                          <a:effectLst/>
                          <a:latin typeface="+mj-lt"/>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I was able to choose the supplier that the insurance company uses (e.g. tradesmen, garage, airline, law firm)</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5.00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3.82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6.18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477404">
                <a:tc>
                  <a:txBody>
                    <a:bodyPr/>
                    <a:lstStyle/>
                    <a:p>
                      <a:pPr algn="ctr" fontAlgn="b"/>
                      <a:r>
                        <a:rPr lang="en-GB" sz="1100" b="0" i="0" u="none" strike="noStrike">
                          <a:solidFill>
                            <a:srgbClr val="000000"/>
                          </a:solidFill>
                          <a:effectLst/>
                          <a:latin typeface="+mj-lt"/>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I knew what I need to do to make a claim</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5.88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5.63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6.14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r h="477404">
                <a:tc>
                  <a:txBody>
                    <a:bodyPr/>
                    <a:lstStyle/>
                    <a:p>
                      <a:pPr algn="ctr" fontAlgn="b"/>
                      <a:r>
                        <a:rPr lang="en-GB" sz="1100" b="0" i="0" u="none" strike="noStrike">
                          <a:solidFill>
                            <a:srgbClr val="000000"/>
                          </a:solidFill>
                          <a:effectLst/>
                          <a:latin typeface="+mj-lt"/>
                        </a:rPr>
                        <a:t>10</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insurer provided effective assistance/ advice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6.18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6.56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5.79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0"/>
                  </a:ext>
                </a:extLst>
              </a:tr>
            </a:tbl>
          </a:graphicData>
        </a:graphic>
      </p:graphicFrame>
      <p:sp>
        <p:nvSpPr>
          <p:cNvPr id="5" name="Google Shape;281;p26">
            <a:extLst>
              <a:ext uri="{FF2B5EF4-FFF2-40B4-BE49-F238E27FC236}">
                <a16:creationId xmlns:a16="http://schemas.microsoft.com/office/drawing/2014/main" id="{6BA30E1E-56C4-493B-8992-B93B1A6F3097}"/>
              </a:ext>
            </a:extLst>
          </p:cNvPr>
          <p:cNvSpPr txBox="1"/>
          <p:nvPr/>
        </p:nvSpPr>
        <p:spPr>
          <a:xfrm>
            <a:off x="-1948" y="6509801"/>
            <a:ext cx="9958747" cy="349849"/>
          </a:xfrm>
          <a:prstGeom prst="rect">
            <a:avLst/>
          </a:prstGeom>
          <a:noFill/>
          <a:ln>
            <a:noFill/>
          </a:ln>
        </p:spPr>
        <p:txBody>
          <a:bodyPr spcFirstLastPara="1" wrap="square" lIns="91425" tIns="45700" rIns="91425" bIns="45700" anchor="t" anchorCtr="0">
            <a:noAutofit/>
          </a:bodyPr>
          <a:lstStyle/>
          <a:p>
            <a:r>
              <a:rPr lang="en-GB" sz="800">
                <a:latin typeface="Arial" panose="020B0604020202020204" pitchFamily="34" charset="0"/>
                <a:ea typeface="Corbel"/>
                <a:cs typeface="Arial" panose="020B0604020202020204" pitchFamily="34" charset="0"/>
                <a:sym typeface="Corbel"/>
              </a:rPr>
              <a:t>Base: </a:t>
            </a:r>
            <a:r>
              <a:rPr lang="en-GB" sz="800">
                <a:solidFill>
                  <a:schemeClr val="tx1"/>
                </a:solidFill>
                <a:latin typeface="Arial" panose="020B0604020202020204" pitchFamily="34" charset="0"/>
                <a:ea typeface="Corbel"/>
                <a:cs typeface="Arial" panose="020B0604020202020204" pitchFamily="34" charset="0"/>
                <a:sym typeface="Corbel"/>
              </a:rPr>
              <a:t>Sept 2023 &amp; March 2024 data. </a:t>
            </a:r>
            <a:r>
              <a:rPr lang="en-GB" sz="800">
                <a:latin typeface="Arial" panose="020B0604020202020204" pitchFamily="34" charset="0"/>
                <a:ea typeface="Corbel"/>
                <a:cs typeface="Arial" panose="020B0604020202020204" pitchFamily="34" charset="0"/>
                <a:sym typeface="Corbel"/>
              </a:rPr>
              <a:t>All consumers who have claimed on at least one (motor, travel, buildings and/or contents) insurance policy:  Buildings/Contents n=40. Note: If more than one different policies were selected, participants were randomly assigned to answer performance questions for one of the policies only. </a:t>
            </a:r>
            <a:endParaRPr lang="en-GB" sz="8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7086119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569" name="Google Shape;569;p53"/>
          <p:cNvSpPr/>
          <p:nvPr/>
        </p:nvSpPr>
        <p:spPr>
          <a:xfrm>
            <a:off x="1463002" y="2127562"/>
            <a:ext cx="1825430" cy="793767"/>
          </a:xfrm>
          <a:prstGeom prst="rect">
            <a:avLst/>
          </a:prstGeom>
          <a:noFill/>
          <a:ln>
            <a:noFill/>
          </a:ln>
        </p:spPr>
        <p:txBody>
          <a:bodyPr spcFirstLastPara="1" wrap="square" lIns="91425" tIns="91425" rIns="91425" bIns="91425" anchor="ctr" anchorCtr="0">
            <a:noAutofit/>
          </a:bodyPr>
          <a:lstStyle/>
          <a:p>
            <a:endParaRPr/>
          </a:p>
        </p:txBody>
      </p:sp>
      <p:sp>
        <p:nvSpPr>
          <p:cNvPr id="3" name="TextBox 2"/>
          <p:cNvSpPr txBox="1"/>
          <p:nvPr/>
        </p:nvSpPr>
        <p:spPr>
          <a:xfrm>
            <a:off x="422143" y="289187"/>
            <a:ext cx="11227990" cy="1200329"/>
          </a:xfrm>
          <a:prstGeom prst="rect">
            <a:avLst/>
          </a:prstGeom>
          <a:noFill/>
        </p:spPr>
        <p:txBody>
          <a:bodyPr wrap="square" rtlCol="0">
            <a:spAutoFit/>
          </a:bodyPr>
          <a:lstStyle/>
          <a:p>
            <a:r>
              <a:rPr lang="en-GB" sz="2400" b="1">
                <a:solidFill>
                  <a:srgbClr val="008265"/>
                </a:solidFill>
                <a:latin typeface="Calibri Light" panose="020F0302020204030204" pitchFamily="34" charset="0"/>
                <a:cs typeface="Calibri Light" panose="020F0302020204030204" pitchFamily="34" charset="0"/>
              </a:rPr>
              <a:t>In comparison to 2018, Loyalty remains the number one consumer opportunity for the insurance industry, followed by Confidence and Ease themes.</a:t>
            </a:r>
          </a:p>
          <a:p>
            <a:endParaRPr lang="en-GB" sz="2400"/>
          </a:p>
        </p:txBody>
      </p:sp>
      <p:sp>
        <p:nvSpPr>
          <p:cNvPr id="2" name="Title 1"/>
          <p:cNvSpPr>
            <a:spLocks noGrp="1"/>
          </p:cNvSpPr>
          <p:nvPr>
            <p:ph type="ctrTitle"/>
          </p:nvPr>
        </p:nvSpPr>
        <p:spPr>
          <a:xfrm>
            <a:off x="2116668" y="1947772"/>
            <a:ext cx="9621007" cy="1839650"/>
          </a:xfrm>
        </p:spPr>
        <p:txBody>
          <a:bodyPr/>
          <a:lstStyle/>
          <a:p>
            <a:pPr>
              <a:lnSpc>
                <a:spcPct val="150000"/>
              </a:lnSpc>
            </a:pPr>
            <a:r>
              <a:rPr lang="en-GB" sz="4000" b="1">
                <a:latin typeface="Rockwell" panose="02060603020205020403" pitchFamily="18" charset="0"/>
                <a:cs typeface="Calibri Light" panose="020F0302020204030204" pitchFamily="34" charset="0"/>
              </a:rPr>
              <a:t>Appendix - SMEs</a:t>
            </a:r>
            <a:br>
              <a:rPr lang="en-GB" sz="4000" b="1">
                <a:latin typeface="Rockwell" panose="02060603020205020403" pitchFamily="18" charset="0"/>
                <a:cs typeface="Calibri Light" panose="020F0302020204030204" pitchFamily="34" charset="0"/>
              </a:rPr>
            </a:br>
            <a:endParaRPr lang="en-GB" sz="4000" b="1">
              <a:latin typeface="Rockwell" panose="02060603020205020403" pitchFamily="18" charset="0"/>
              <a:cs typeface="Calibri Light" panose="020F0302020204030204" pitchFamily="34" charset="0"/>
            </a:endParaRPr>
          </a:p>
        </p:txBody>
      </p:sp>
    </p:spTree>
    <p:extLst>
      <p:ext uri="{BB962C8B-B14F-4D97-AF65-F5344CB8AC3E}">
        <p14:creationId xmlns:p14="http://schemas.microsoft.com/office/powerpoint/2010/main" val="145438333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10" name="Google Shape;281;p26">
            <a:extLst>
              <a:ext uri="{FF2B5EF4-FFF2-40B4-BE49-F238E27FC236}">
                <a16:creationId xmlns:a16="http://schemas.microsoft.com/office/drawing/2014/main" id="{6BA30E1E-56C4-493B-8992-B93B1A6F3097}"/>
              </a:ext>
            </a:extLst>
          </p:cNvPr>
          <p:cNvSpPr txBox="1"/>
          <p:nvPr/>
        </p:nvSpPr>
        <p:spPr>
          <a:xfrm>
            <a:off x="-1947" y="6509801"/>
            <a:ext cx="8443493" cy="349849"/>
          </a:xfrm>
          <a:prstGeom prst="rect">
            <a:avLst/>
          </a:prstGeom>
          <a:noFill/>
          <a:ln>
            <a:noFill/>
          </a:ln>
        </p:spPr>
        <p:txBody>
          <a:bodyPr spcFirstLastPara="1" wrap="square" lIns="91425" tIns="45700" rIns="91425" bIns="45700" anchor="t" anchorCtr="0">
            <a:noAutofit/>
          </a:bodyPr>
          <a:lstStyle/>
          <a:p>
            <a:r>
              <a:rPr lang="en-GB" sz="800">
                <a:solidFill>
                  <a:schemeClr val="tx1"/>
                </a:solidFill>
                <a:latin typeface="Arial" panose="020B0604020202020204" pitchFamily="34" charset="0"/>
                <a:ea typeface="Corbel"/>
                <a:cs typeface="Arial" panose="020B0604020202020204" pitchFamily="34" charset="0"/>
                <a:sym typeface="Corbel"/>
              </a:rPr>
              <a:t>Base: Sept 2023 &amp; March 2024 data. </a:t>
            </a:r>
            <a:r>
              <a:rPr lang="en-GB" sz="800">
                <a:latin typeface="Arial" panose="020B0604020202020204" pitchFamily="34" charset="0"/>
                <a:ea typeface="Corbel"/>
                <a:cs typeface="Arial" panose="020B0604020202020204" pitchFamily="34" charset="0"/>
                <a:sym typeface="Corbel"/>
              </a:rPr>
              <a:t>All SMEs that hold at least one (motor, employers’ liability, buildings and/or contents, business interruption) insurance policy/ who have claimed on at least one insurance policy in the last 12 months: Female n=894/220, Male: 603/132.</a:t>
            </a:r>
            <a:endParaRPr lang="en-GB" sz="800">
              <a:latin typeface="Arial" panose="020B0604020202020204" pitchFamily="34" charset="0"/>
              <a:cs typeface="Arial" panose="020B0604020202020204" pitchFamily="34" charset="0"/>
            </a:endParaRPr>
          </a:p>
          <a:p>
            <a:endParaRPr lang="en-GB" sz="800">
              <a:latin typeface="Arial" panose="020B0604020202020204" pitchFamily="34" charset="0"/>
              <a:cs typeface="Arial" panose="020B0604020202020204" pitchFamily="34" charset="0"/>
            </a:endParaRPr>
          </a:p>
        </p:txBody>
      </p:sp>
      <p:sp>
        <p:nvSpPr>
          <p:cNvPr id="3" name="TextBox 2"/>
          <p:cNvSpPr txBox="1"/>
          <p:nvPr/>
        </p:nvSpPr>
        <p:spPr>
          <a:xfrm>
            <a:off x="422143" y="289187"/>
            <a:ext cx="11227990" cy="400110"/>
          </a:xfrm>
          <a:prstGeom prst="rect">
            <a:avLst/>
          </a:prstGeom>
          <a:noFill/>
        </p:spPr>
        <p:txBody>
          <a:bodyPr wrap="square" rtlCol="0">
            <a:spAutoFit/>
          </a:bodyPr>
          <a:lstStyle/>
          <a:p>
            <a:r>
              <a:rPr lang="en-GB" sz="2000" b="1">
                <a:solidFill>
                  <a:schemeClr val="bg2"/>
                </a:solidFill>
                <a:latin typeface="Rockwell" panose="02060603020205020403" pitchFamily="18" charset="0"/>
                <a:cs typeface="Calibri Light" panose="020F0302020204030204" pitchFamily="34" charset="0"/>
              </a:rPr>
              <a:t>Theme scores for SMEs – gender</a:t>
            </a:r>
          </a:p>
        </p:txBody>
      </p:sp>
      <p:graphicFrame>
        <p:nvGraphicFramePr>
          <p:cNvPr id="4" name="Table 3"/>
          <p:cNvGraphicFramePr>
            <a:graphicFrameLocks noGrp="1"/>
          </p:cNvGraphicFramePr>
          <p:nvPr>
            <p:extLst>
              <p:ext uri="{D42A27DB-BD31-4B8C-83A1-F6EECF244321}">
                <p14:modId xmlns:p14="http://schemas.microsoft.com/office/powerpoint/2010/main" val="1897776622"/>
              </p:ext>
            </p:extLst>
          </p:nvPr>
        </p:nvGraphicFramePr>
        <p:xfrm>
          <a:off x="846659" y="1416754"/>
          <a:ext cx="4853613" cy="3985103"/>
        </p:xfrm>
        <a:graphic>
          <a:graphicData uri="http://schemas.openxmlformats.org/drawingml/2006/table">
            <a:tbl>
              <a:tblPr firstRow="1" bandRow="1">
                <a:tableStyleId>{6E62EB93-AAC6-4EBA-99E5-D1D4B1179FDE}</a:tableStyleId>
              </a:tblPr>
              <a:tblGrid>
                <a:gridCol w="533613">
                  <a:extLst>
                    <a:ext uri="{9D8B030D-6E8A-4147-A177-3AD203B41FA5}">
                      <a16:colId xmlns:a16="http://schemas.microsoft.com/office/drawing/2014/main" val="20000"/>
                    </a:ext>
                  </a:extLst>
                </a:gridCol>
                <a:gridCol w="1080000">
                  <a:extLst>
                    <a:ext uri="{9D8B030D-6E8A-4147-A177-3AD203B41FA5}">
                      <a16:colId xmlns:a16="http://schemas.microsoft.com/office/drawing/2014/main" val="20001"/>
                    </a:ext>
                  </a:extLst>
                </a:gridCol>
                <a:gridCol w="1080000">
                  <a:extLst>
                    <a:ext uri="{9D8B030D-6E8A-4147-A177-3AD203B41FA5}">
                      <a16:colId xmlns:a16="http://schemas.microsoft.com/office/drawing/2014/main" val="20002"/>
                    </a:ext>
                  </a:extLst>
                </a:gridCol>
                <a:gridCol w="1080000">
                  <a:extLst>
                    <a:ext uri="{9D8B030D-6E8A-4147-A177-3AD203B41FA5}">
                      <a16:colId xmlns:a16="http://schemas.microsoft.com/office/drawing/2014/main" val="20003"/>
                    </a:ext>
                  </a:extLst>
                </a:gridCol>
                <a:gridCol w="1080000">
                  <a:extLst>
                    <a:ext uri="{9D8B030D-6E8A-4147-A177-3AD203B41FA5}">
                      <a16:colId xmlns:a16="http://schemas.microsoft.com/office/drawing/2014/main" val="20004"/>
                    </a:ext>
                  </a:extLst>
                </a:gridCol>
              </a:tblGrid>
              <a:tr h="368966">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401793">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6.33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5.14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7.53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401793">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7.06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6.63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7.48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401793">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6.80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6.46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7.15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401793">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6.98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6.85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7.10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401793">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6.76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6.85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6.66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401793">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6.28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5.94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6.63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401793">
                <a:tc>
                  <a:txBody>
                    <a:bodyPr/>
                    <a:lstStyle/>
                    <a:p>
                      <a:pPr algn="ctr" fontAlgn="b"/>
                      <a:r>
                        <a:rPr lang="en-GB" sz="1100" b="0" i="0" u="none" strike="noStrike">
                          <a:solidFill>
                            <a:srgbClr val="000000"/>
                          </a:solidFill>
                          <a:effectLst/>
                          <a:latin typeface="+mj-lt"/>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Protection</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6.61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6.74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6.47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401793">
                <a:tc>
                  <a:txBody>
                    <a:bodyPr/>
                    <a:lstStyle/>
                    <a:p>
                      <a:pPr algn="ctr" fontAlgn="b"/>
                      <a:r>
                        <a:rPr lang="en-GB" sz="1100" b="0" i="0" u="none" strike="noStrike">
                          <a:solidFill>
                            <a:srgbClr val="000000"/>
                          </a:solidFill>
                          <a:effectLst/>
                          <a:latin typeface="+mj-lt"/>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5.68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5.21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6.15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401793">
                <a:tc>
                  <a:txBody>
                    <a:bodyPr/>
                    <a:lstStyle/>
                    <a:p>
                      <a:pPr algn="ctr" fontAlgn="b"/>
                      <a:r>
                        <a:rPr lang="en-GB" sz="1100" b="0" i="0" u="none" strike="noStrike">
                          <a:solidFill>
                            <a:srgbClr val="000000"/>
                          </a:solidFill>
                          <a:effectLst/>
                          <a:latin typeface="+mj-lt"/>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Relationship</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5.18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4.90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5.45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174876721"/>
              </p:ext>
            </p:extLst>
          </p:nvPr>
        </p:nvGraphicFramePr>
        <p:xfrm>
          <a:off x="6304845" y="1416754"/>
          <a:ext cx="4853613" cy="3985103"/>
        </p:xfrm>
        <a:graphic>
          <a:graphicData uri="http://schemas.openxmlformats.org/drawingml/2006/table">
            <a:tbl>
              <a:tblPr firstRow="1" bandRow="1">
                <a:tableStyleId>{6E62EB93-AAC6-4EBA-99E5-D1D4B1179FDE}</a:tableStyleId>
              </a:tblPr>
              <a:tblGrid>
                <a:gridCol w="533613">
                  <a:extLst>
                    <a:ext uri="{9D8B030D-6E8A-4147-A177-3AD203B41FA5}">
                      <a16:colId xmlns:a16="http://schemas.microsoft.com/office/drawing/2014/main" val="20000"/>
                    </a:ext>
                  </a:extLst>
                </a:gridCol>
                <a:gridCol w="1080000">
                  <a:extLst>
                    <a:ext uri="{9D8B030D-6E8A-4147-A177-3AD203B41FA5}">
                      <a16:colId xmlns:a16="http://schemas.microsoft.com/office/drawing/2014/main" val="20001"/>
                    </a:ext>
                  </a:extLst>
                </a:gridCol>
                <a:gridCol w="1080000">
                  <a:extLst>
                    <a:ext uri="{9D8B030D-6E8A-4147-A177-3AD203B41FA5}">
                      <a16:colId xmlns:a16="http://schemas.microsoft.com/office/drawing/2014/main" val="20002"/>
                    </a:ext>
                  </a:extLst>
                </a:gridCol>
                <a:gridCol w="1080000">
                  <a:extLst>
                    <a:ext uri="{9D8B030D-6E8A-4147-A177-3AD203B41FA5}">
                      <a16:colId xmlns:a16="http://schemas.microsoft.com/office/drawing/2014/main" val="20003"/>
                    </a:ext>
                  </a:extLst>
                </a:gridCol>
                <a:gridCol w="1080000">
                  <a:extLst>
                    <a:ext uri="{9D8B030D-6E8A-4147-A177-3AD203B41FA5}">
                      <a16:colId xmlns:a16="http://schemas.microsoft.com/office/drawing/2014/main" val="20004"/>
                    </a:ext>
                  </a:extLst>
                </a:gridCol>
              </a:tblGrid>
              <a:tr h="368966">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401793">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6.19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5.26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7.12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401793">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6.92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6.75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7.09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401793">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6.22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5.76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6.69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401793">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6.34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6.12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6.57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401793">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Protection</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6.51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6.49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6.54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401793">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6.46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6.49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6.42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401793">
                <a:tc>
                  <a:txBody>
                    <a:bodyPr/>
                    <a:lstStyle/>
                    <a:p>
                      <a:pPr algn="ctr" fontAlgn="b"/>
                      <a:r>
                        <a:rPr lang="en-GB" sz="1100" b="0" i="0" u="none" strike="noStrike">
                          <a:solidFill>
                            <a:srgbClr val="000000"/>
                          </a:solidFill>
                          <a:effectLst/>
                          <a:latin typeface="+mj-lt"/>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5.49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5.17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5.82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401793">
                <a:tc>
                  <a:txBody>
                    <a:bodyPr/>
                    <a:lstStyle/>
                    <a:p>
                      <a:pPr algn="ctr" fontAlgn="b"/>
                      <a:r>
                        <a:rPr lang="en-GB" sz="1100" b="0" i="0" u="none" strike="noStrike">
                          <a:solidFill>
                            <a:srgbClr val="000000"/>
                          </a:solidFill>
                          <a:effectLst/>
                          <a:latin typeface="+mj-lt"/>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5.33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5.03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5.63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401793">
                <a:tc>
                  <a:txBody>
                    <a:bodyPr/>
                    <a:lstStyle/>
                    <a:p>
                      <a:pPr algn="ctr" fontAlgn="b"/>
                      <a:r>
                        <a:rPr lang="en-GB" sz="1100" b="0" i="0" u="none" strike="noStrike">
                          <a:solidFill>
                            <a:srgbClr val="000000"/>
                          </a:solidFill>
                          <a:effectLst/>
                          <a:latin typeface="+mj-lt"/>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Relationship</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5.31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5.39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5.23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bl>
          </a:graphicData>
        </a:graphic>
      </p:graphicFrame>
      <p:sp>
        <p:nvSpPr>
          <p:cNvPr id="2" name="TextBox 1"/>
          <p:cNvSpPr txBox="1"/>
          <p:nvPr/>
        </p:nvSpPr>
        <p:spPr>
          <a:xfrm>
            <a:off x="2876414" y="997046"/>
            <a:ext cx="1890888" cy="307777"/>
          </a:xfrm>
          <a:prstGeom prst="rect">
            <a:avLst/>
          </a:prstGeom>
          <a:noFill/>
        </p:spPr>
        <p:txBody>
          <a:bodyPr wrap="square" rtlCol="0">
            <a:spAutoFit/>
          </a:bodyPr>
          <a:lstStyle/>
          <a:p>
            <a:r>
              <a:rPr lang="en-GB" b="1">
                <a:solidFill>
                  <a:srgbClr val="008265"/>
                </a:solidFill>
              </a:rPr>
              <a:t>Females</a:t>
            </a:r>
          </a:p>
        </p:txBody>
      </p:sp>
      <p:sp>
        <p:nvSpPr>
          <p:cNvPr id="8" name="TextBox 7"/>
          <p:cNvSpPr txBox="1"/>
          <p:nvPr/>
        </p:nvSpPr>
        <p:spPr>
          <a:xfrm>
            <a:off x="8532155" y="997045"/>
            <a:ext cx="1890888" cy="307777"/>
          </a:xfrm>
          <a:prstGeom prst="rect">
            <a:avLst/>
          </a:prstGeom>
          <a:noFill/>
        </p:spPr>
        <p:txBody>
          <a:bodyPr wrap="square" rtlCol="0">
            <a:spAutoFit/>
          </a:bodyPr>
          <a:lstStyle/>
          <a:p>
            <a:r>
              <a:rPr lang="en-GB" b="1">
                <a:solidFill>
                  <a:srgbClr val="008265"/>
                </a:solidFill>
              </a:rPr>
              <a:t>Males</a:t>
            </a:r>
          </a:p>
        </p:txBody>
      </p:sp>
    </p:spTree>
    <p:extLst>
      <p:ext uri="{BB962C8B-B14F-4D97-AF65-F5344CB8AC3E}">
        <p14:creationId xmlns:p14="http://schemas.microsoft.com/office/powerpoint/2010/main" val="228986997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3" name="TextBox 2"/>
          <p:cNvSpPr txBox="1"/>
          <p:nvPr/>
        </p:nvSpPr>
        <p:spPr>
          <a:xfrm>
            <a:off x="422143" y="289187"/>
            <a:ext cx="11227990" cy="400110"/>
          </a:xfrm>
          <a:prstGeom prst="rect">
            <a:avLst/>
          </a:prstGeom>
          <a:noFill/>
        </p:spPr>
        <p:txBody>
          <a:bodyPr wrap="square" rtlCol="0">
            <a:spAutoFit/>
          </a:bodyPr>
          <a:lstStyle/>
          <a:p>
            <a:r>
              <a:rPr lang="en-GB" sz="2000" b="1">
                <a:solidFill>
                  <a:schemeClr val="bg2"/>
                </a:solidFill>
                <a:latin typeface="Rockwell" panose="02060603020205020403" pitchFamily="18" charset="0"/>
                <a:cs typeface="Calibri Light" panose="020F0302020204030204" pitchFamily="34" charset="0"/>
              </a:rPr>
              <a:t>Top 10 opportunities for SMEs – Females</a:t>
            </a:r>
          </a:p>
        </p:txBody>
      </p:sp>
      <p:graphicFrame>
        <p:nvGraphicFramePr>
          <p:cNvPr id="4" name="Table 3"/>
          <p:cNvGraphicFramePr>
            <a:graphicFrameLocks noGrp="1"/>
          </p:cNvGraphicFramePr>
          <p:nvPr>
            <p:extLst>
              <p:ext uri="{D42A27DB-BD31-4B8C-83A1-F6EECF244321}">
                <p14:modId xmlns:p14="http://schemas.microsoft.com/office/powerpoint/2010/main" val="2877216323"/>
              </p:ext>
            </p:extLst>
          </p:nvPr>
        </p:nvGraphicFramePr>
        <p:xfrm>
          <a:off x="1941165" y="1184896"/>
          <a:ext cx="8309671" cy="4797150"/>
        </p:xfrm>
        <a:graphic>
          <a:graphicData uri="http://schemas.openxmlformats.org/drawingml/2006/table">
            <a:tbl>
              <a:tblPr firstRow="1" bandRow="1">
                <a:tableStyleId>{6E62EB93-AAC6-4EBA-99E5-D1D4B1179FDE}</a:tableStyleId>
              </a:tblPr>
              <a:tblGrid>
                <a:gridCol w="597086">
                  <a:extLst>
                    <a:ext uri="{9D8B030D-6E8A-4147-A177-3AD203B41FA5}">
                      <a16:colId xmlns:a16="http://schemas.microsoft.com/office/drawing/2014/main" val="20000"/>
                    </a:ext>
                  </a:extLst>
                </a:gridCol>
                <a:gridCol w="989184">
                  <a:extLst>
                    <a:ext uri="{9D8B030D-6E8A-4147-A177-3AD203B41FA5}">
                      <a16:colId xmlns:a16="http://schemas.microsoft.com/office/drawing/2014/main" val="20001"/>
                    </a:ext>
                  </a:extLst>
                </a:gridCol>
                <a:gridCol w="2568566">
                  <a:extLst>
                    <a:ext uri="{9D8B030D-6E8A-4147-A177-3AD203B41FA5}">
                      <a16:colId xmlns:a16="http://schemas.microsoft.com/office/drawing/2014/main" val="20002"/>
                    </a:ext>
                  </a:extLst>
                </a:gridCol>
                <a:gridCol w="1384945">
                  <a:extLst>
                    <a:ext uri="{9D8B030D-6E8A-4147-A177-3AD203B41FA5}">
                      <a16:colId xmlns:a16="http://schemas.microsoft.com/office/drawing/2014/main" val="20003"/>
                    </a:ext>
                  </a:extLst>
                </a:gridCol>
                <a:gridCol w="1384945">
                  <a:extLst>
                    <a:ext uri="{9D8B030D-6E8A-4147-A177-3AD203B41FA5}">
                      <a16:colId xmlns:a16="http://schemas.microsoft.com/office/drawing/2014/main" val="20004"/>
                    </a:ext>
                  </a:extLst>
                </a:gridCol>
                <a:gridCol w="1384945">
                  <a:extLst>
                    <a:ext uri="{9D8B030D-6E8A-4147-A177-3AD203B41FA5}">
                      <a16:colId xmlns:a16="http://schemas.microsoft.com/office/drawing/2014/main" val="20005"/>
                    </a:ext>
                  </a:extLst>
                </a:gridCol>
              </a:tblGrid>
              <a:tr h="396705">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Statement</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432000">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I knew what I need to do to make a claim</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7.94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6.50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9.38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432000">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insurance provider matched a cheaper price from a competitors quote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6.77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4.90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8.63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432000">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I got a discount for staying with the same company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6.94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5.27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8.60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432000">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provider takes my loyalty into account when calculating renewal quotes after I have claimed</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7.08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5.59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8.57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432000">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premium doesn't increase because I'm not a new customer anymore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7.07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5.78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8.36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432000">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The policy was explained clearly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8.05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7.87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8.24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432000">
                <a:tc>
                  <a:txBody>
                    <a:bodyPr/>
                    <a:lstStyle/>
                    <a:p>
                      <a:pPr algn="ctr" fontAlgn="b"/>
                      <a:r>
                        <a:rPr lang="en-GB" sz="1100" b="0" i="0" u="none" strike="noStrike">
                          <a:solidFill>
                            <a:srgbClr val="000000"/>
                          </a:solidFill>
                          <a:effectLst/>
                          <a:latin typeface="+mj-lt"/>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insurance company did not try to avoid paying out</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7.11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6.17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8.05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432000">
                <a:tc>
                  <a:txBody>
                    <a:bodyPr/>
                    <a:lstStyle/>
                    <a:p>
                      <a:pPr algn="ctr" fontAlgn="b"/>
                      <a:r>
                        <a:rPr lang="en-GB" sz="1100" b="0" i="0" u="none" strike="noStrike">
                          <a:solidFill>
                            <a:srgbClr val="000000"/>
                          </a:solidFill>
                          <a:effectLst/>
                          <a:latin typeface="+mj-lt"/>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insurer provides additional benefits for renewing (e.g. enhanced cover)</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6.77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5.53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8.01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432000">
                <a:tc>
                  <a:txBody>
                    <a:bodyPr/>
                    <a:lstStyle/>
                    <a:p>
                      <a:pPr algn="ctr" fontAlgn="b"/>
                      <a:r>
                        <a:rPr lang="en-GB" sz="1100" b="0" i="0" u="none" strike="noStrike">
                          <a:solidFill>
                            <a:srgbClr val="000000"/>
                          </a:solidFill>
                          <a:effectLst/>
                          <a:latin typeface="+mj-lt"/>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I can get through to the insurance company quickly at any time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7.16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6.42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7.89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r h="432000">
                <a:tc>
                  <a:txBody>
                    <a:bodyPr/>
                    <a:lstStyle/>
                    <a:p>
                      <a:pPr algn="ctr" fontAlgn="b"/>
                      <a:r>
                        <a:rPr lang="en-GB" sz="1100" b="0" i="0" u="none" strike="noStrike">
                          <a:solidFill>
                            <a:srgbClr val="000000"/>
                          </a:solidFill>
                          <a:effectLst/>
                          <a:latin typeface="+mj-lt"/>
                        </a:rPr>
                        <a:t>10</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insurer handled my complaint professionally and fairly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7.47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7.16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7.78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0"/>
                  </a:ext>
                </a:extLst>
              </a:tr>
            </a:tbl>
          </a:graphicData>
        </a:graphic>
      </p:graphicFrame>
      <p:sp>
        <p:nvSpPr>
          <p:cNvPr id="5" name="Google Shape;281;p26">
            <a:extLst>
              <a:ext uri="{FF2B5EF4-FFF2-40B4-BE49-F238E27FC236}">
                <a16:creationId xmlns:a16="http://schemas.microsoft.com/office/drawing/2014/main" id="{6BA30E1E-56C4-493B-8992-B93B1A6F3097}"/>
              </a:ext>
            </a:extLst>
          </p:cNvPr>
          <p:cNvSpPr txBox="1"/>
          <p:nvPr/>
        </p:nvSpPr>
        <p:spPr>
          <a:xfrm>
            <a:off x="-1947" y="6509801"/>
            <a:ext cx="8443493" cy="349849"/>
          </a:xfrm>
          <a:prstGeom prst="rect">
            <a:avLst/>
          </a:prstGeom>
          <a:noFill/>
          <a:ln>
            <a:noFill/>
          </a:ln>
        </p:spPr>
        <p:txBody>
          <a:bodyPr spcFirstLastPara="1" wrap="square" lIns="91425" tIns="45700" rIns="91425" bIns="45700" anchor="t" anchorCtr="0">
            <a:noAutofit/>
          </a:bodyPr>
          <a:lstStyle/>
          <a:p>
            <a:r>
              <a:rPr lang="en-GB" sz="800">
                <a:solidFill>
                  <a:schemeClr val="tx1"/>
                </a:solidFill>
                <a:latin typeface="Arial" panose="020B0604020202020204" pitchFamily="34" charset="0"/>
                <a:ea typeface="Corbel"/>
                <a:cs typeface="Arial" panose="020B0604020202020204" pitchFamily="34" charset="0"/>
                <a:sym typeface="Corbel"/>
              </a:rPr>
              <a:t>Base: Sept 2023 &amp; March 2024 data. </a:t>
            </a:r>
            <a:r>
              <a:rPr lang="en-GB" sz="800">
                <a:latin typeface="Arial" panose="020B0604020202020204" pitchFamily="34" charset="0"/>
                <a:ea typeface="Corbel"/>
                <a:cs typeface="Arial" panose="020B0604020202020204" pitchFamily="34" charset="0"/>
                <a:sym typeface="Corbel"/>
              </a:rPr>
              <a:t>All SMEs that hold at least one (motor, employers’ liability, buildings and/or contents, business interruption) insurance policy/ who have claimed on at least one insurance policy in the last 12 months: Female n=894/220</a:t>
            </a:r>
            <a:endParaRPr lang="en-GB" sz="8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874059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3" name="TextBox 2"/>
          <p:cNvSpPr txBox="1"/>
          <p:nvPr/>
        </p:nvSpPr>
        <p:spPr>
          <a:xfrm>
            <a:off x="422143" y="289187"/>
            <a:ext cx="11227990" cy="400110"/>
          </a:xfrm>
          <a:prstGeom prst="rect">
            <a:avLst/>
          </a:prstGeom>
          <a:noFill/>
        </p:spPr>
        <p:txBody>
          <a:bodyPr wrap="square" rtlCol="0">
            <a:spAutoFit/>
          </a:bodyPr>
          <a:lstStyle/>
          <a:p>
            <a:r>
              <a:rPr lang="en-GB" sz="2000" b="1">
                <a:solidFill>
                  <a:schemeClr val="bg2"/>
                </a:solidFill>
                <a:latin typeface="Rockwell" panose="02060603020205020403" pitchFamily="18" charset="0"/>
                <a:cs typeface="Calibri Light" panose="020F0302020204030204" pitchFamily="34" charset="0"/>
              </a:rPr>
              <a:t>Top 10 opportunities for SMEs – Males</a:t>
            </a:r>
          </a:p>
        </p:txBody>
      </p:sp>
      <p:graphicFrame>
        <p:nvGraphicFramePr>
          <p:cNvPr id="4" name="Table 3"/>
          <p:cNvGraphicFramePr>
            <a:graphicFrameLocks noGrp="1"/>
          </p:cNvGraphicFramePr>
          <p:nvPr>
            <p:extLst>
              <p:ext uri="{D42A27DB-BD31-4B8C-83A1-F6EECF244321}">
                <p14:modId xmlns:p14="http://schemas.microsoft.com/office/powerpoint/2010/main" val="966827012"/>
              </p:ext>
            </p:extLst>
          </p:nvPr>
        </p:nvGraphicFramePr>
        <p:xfrm>
          <a:off x="1881302" y="1200651"/>
          <a:ext cx="8309671" cy="4785413"/>
        </p:xfrm>
        <a:graphic>
          <a:graphicData uri="http://schemas.openxmlformats.org/drawingml/2006/table">
            <a:tbl>
              <a:tblPr firstRow="1" bandRow="1">
                <a:tableStyleId>{6E62EB93-AAC6-4EBA-99E5-D1D4B1179FDE}</a:tableStyleId>
              </a:tblPr>
              <a:tblGrid>
                <a:gridCol w="597086">
                  <a:extLst>
                    <a:ext uri="{9D8B030D-6E8A-4147-A177-3AD203B41FA5}">
                      <a16:colId xmlns:a16="http://schemas.microsoft.com/office/drawing/2014/main" val="20000"/>
                    </a:ext>
                  </a:extLst>
                </a:gridCol>
                <a:gridCol w="989184">
                  <a:extLst>
                    <a:ext uri="{9D8B030D-6E8A-4147-A177-3AD203B41FA5}">
                      <a16:colId xmlns:a16="http://schemas.microsoft.com/office/drawing/2014/main" val="20001"/>
                    </a:ext>
                  </a:extLst>
                </a:gridCol>
                <a:gridCol w="2568566">
                  <a:extLst>
                    <a:ext uri="{9D8B030D-6E8A-4147-A177-3AD203B41FA5}">
                      <a16:colId xmlns:a16="http://schemas.microsoft.com/office/drawing/2014/main" val="20002"/>
                    </a:ext>
                  </a:extLst>
                </a:gridCol>
                <a:gridCol w="1384945">
                  <a:extLst>
                    <a:ext uri="{9D8B030D-6E8A-4147-A177-3AD203B41FA5}">
                      <a16:colId xmlns:a16="http://schemas.microsoft.com/office/drawing/2014/main" val="20003"/>
                    </a:ext>
                  </a:extLst>
                </a:gridCol>
                <a:gridCol w="1384945">
                  <a:extLst>
                    <a:ext uri="{9D8B030D-6E8A-4147-A177-3AD203B41FA5}">
                      <a16:colId xmlns:a16="http://schemas.microsoft.com/office/drawing/2014/main" val="20004"/>
                    </a:ext>
                  </a:extLst>
                </a:gridCol>
                <a:gridCol w="1384945">
                  <a:extLst>
                    <a:ext uri="{9D8B030D-6E8A-4147-A177-3AD203B41FA5}">
                      <a16:colId xmlns:a16="http://schemas.microsoft.com/office/drawing/2014/main" val="20005"/>
                    </a:ext>
                  </a:extLst>
                </a:gridCol>
              </a:tblGrid>
              <a:tr h="384968">
                <a:tc>
                  <a:txBody>
                    <a:bodyPr/>
                    <a:lstStyle/>
                    <a:p>
                      <a:endParaRPr lang="en-GB">
                        <a:latin typeface="Arial (Headings)"/>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Arial (Headings)"/>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Arial (Headings)"/>
                        </a:rPr>
                        <a:t>Statement</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Arial (Headings)"/>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Arial (Headings)"/>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Arial (Headings)"/>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432000">
                <a:tc>
                  <a:txBody>
                    <a:bodyPr/>
                    <a:lstStyle/>
                    <a:p>
                      <a:pPr algn="ctr" fontAlgn="b"/>
                      <a:r>
                        <a:rPr lang="en-GB" sz="1100" b="0" i="0" u="none" strike="noStrike">
                          <a:solidFill>
                            <a:srgbClr val="000000"/>
                          </a:solidFill>
                          <a:effectLst/>
                          <a:latin typeface="Arial (Headings)"/>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I got a discount for staying with the same company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7.05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5.70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8.39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432000">
                <a:tc>
                  <a:txBody>
                    <a:bodyPr/>
                    <a:lstStyle/>
                    <a:p>
                      <a:pPr algn="ctr" fontAlgn="b"/>
                      <a:r>
                        <a:rPr lang="en-GB" sz="1100" b="0" i="0" u="none" strike="noStrike">
                          <a:solidFill>
                            <a:srgbClr val="000000"/>
                          </a:solidFill>
                          <a:effectLst/>
                          <a:latin typeface="Arial (Headings)"/>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insurer handled my complaint professionally and fairly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7.48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6.74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8.22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432000">
                <a:tc>
                  <a:txBody>
                    <a:bodyPr/>
                    <a:lstStyle/>
                    <a:p>
                      <a:pPr algn="ctr" fontAlgn="b"/>
                      <a:r>
                        <a:rPr lang="en-GB" sz="1100" b="0" i="0" u="none" strike="noStrike">
                          <a:solidFill>
                            <a:srgbClr val="000000"/>
                          </a:solidFill>
                          <a:effectLst/>
                          <a:latin typeface="Arial (Headings)"/>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provider takes my loyalty into account when calculating renewal quotes after I have claimed</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6.78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5.40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8.16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432000">
                <a:tc>
                  <a:txBody>
                    <a:bodyPr/>
                    <a:lstStyle/>
                    <a:p>
                      <a:pPr algn="ctr" fontAlgn="b"/>
                      <a:r>
                        <a:rPr lang="en-GB" sz="1100" b="0" i="0" u="none" strike="noStrike">
                          <a:solidFill>
                            <a:srgbClr val="000000"/>
                          </a:solidFill>
                          <a:effectLst/>
                          <a:latin typeface="Arial (Headings)"/>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premium doesn't increase because I'm not a new customer anymore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6.83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5.59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8.08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432000">
                <a:tc>
                  <a:txBody>
                    <a:bodyPr/>
                    <a:lstStyle/>
                    <a:p>
                      <a:pPr algn="ctr" fontAlgn="b"/>
                      <a:r>
                        <a:rPr lang="en-GB" sz="1100" b="0" i="0" u="none" strike="noStrike">
                          <a:solidFill>
                            <a:srgbClr val="000000"/>
                          </a:solidFill>
                          <a:effectLst/>
                          <a:latin typeface="Arial (Headings)"/>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insurer assessed my risk individually, rather than using generic assumptions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7.13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6.32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7.94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432000">
                <a:tc>
                  <a:txBody>
                    <a:bodyPr/>
                    <a:lstStyle/>
                    <a:p>
                      <a:pPr algn="ctr" fontAlgn="b"/>
                      <a:r>
                        <a:rPr lang="en-GB" sz="1100" b="0" i="0" u="none" strike="noStrike">
                          <a:solidFill>
                            <a:srgbClr val="000000"/>
                          </a:solidFill>
                          <a:effectLst/>
                          <a:latin typeface="Arial (Headings)"/>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insurer informed me about their claims process before I bought</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7.13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6.35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7.91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432000">
                <a:tc>
                  <a:txBody>
                    <a:bodyPr/>
                    <a:lstStyle/>
                    <a:p>
                      <a:pPr algn="ctr" fontAlgn="b"/>
                      <a:r>
                        <a:rPr lang="en-GB" sz="1100" b="0" i="0" u="none" strike="noStrike">
                          <a:solidFill>
                            <a:srgbClr val="000000"/>
                          </a:solidFill>
                          <a:effectLst/>
                          <a:latin typeface="Arial (Headings)"/>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I understand if there are any discounts or no claims bonus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7.50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7.20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7.80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432000">
                <a:tc>
                  <a:txBody>
                    <a:bodyPr/>
                    <a:lstStyle/>
                    <a:p>
                      <a:pPr algn="ctr" fontAlgn="b"/>
                      <a:r>
                        <a:rPr lang="en-GB" sz="1100" b="0" i="0" u="none" strike="noStrike">
                          <a:solidFill>
                            <a:srgbClr val="000000"/>
                          </a:solidFill>
                          <a:effectLst/>
                          <a:latin typeface="Arial (Headings)"/>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provider makes it easy to compare to policies from other providers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6.82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6.07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7.56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432000">
                <a:tc>
                  <a:txBody>
                    <a:bodyPr/>
                    <a:lstStyle/>
                    <a:p>
                      <a:pPr algn="ctr" fontAlgn="b"/>
                      <a:r>
                        <a:rPr lang="en-GB" sz="1100" b="0" i="0" u="none" strike="noStrike">
                          <a:solidFill>
                            <a:srgbClr val="000000"/>
                          </a:solidFill>
                          <a:effectLst/>
                          <a:latin typeface="Arial (Headings)"/>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I know the company pays out quickly and worries about paperwork later</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6.90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6.25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7.55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r h="432000">
                <a:tc>
                  <a:txBody>
                    <a:bodyPr/>
                    <a:lstStyle/>
                    <a:p>
                      <a:pPr algn="ctr" fontAlgn="b"/>
                      <a:r>
                        <a:rPr lang="en-GB" sz="1100" b="0" i="0" u="none" strike="noStrike">
                          <a:solidFill>
                            <a:srgbClr val="000000"/>
                          </a:solidFill>
                          <a:effectLst/>
                          <a:latin typeface="Arial (Headings)"/>
                        </a:rPr>
                        <a:t>10</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The policy was explained clearly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7.69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7.93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7.46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0"/>
                  </a:ext>
                </a:extLst>
              </a:tr>
            </a:tbl>
          </a:graphicData>
        </a:graphic>
      </p:graphicFrame>
      <p:sp>
        <p:nvSpPr>
          <p:cNvPr id="5" name="Google Shape;281;p26">
            <a:extLst>
              <a:ext uri="{FF2B5EF4-FFF2-40B4-BE49-F238E27FC236}">
                <a16:creationId xmlns:a16="http://schemas.microsoft.com/office/drawing/2014/main" id="{6BA30E1E-56C4-493B-8992-B93B1A6F3097}"/>
              </a:ext>
            </a:extLst>
          </p:cNvPr>
          <p:cNvSpPr txBox="1"/>
          <p:nvPr/>
        </p:nvSpPr>
        <p:spPr>
          <a:xfrm>
            <a:off x="-1947" y="6509801"/>
            <a:ext cx="8443493" cy="349849"/>
          </a:xfrm>
          <a:prstGeom prst="rect">
            <a:avLst/>
          </a:prstGeom>
          <a:noFill/>
          <a:ln>
            <a:noFill/>
          </a:ln>
        </p:spPr>
        <p:txBody>
          <a:bodyPr spcFirstLastPara="1" wrap="square" lIns="91425" tIns="45700" rIns="91425" bIns="45700" anchor="t" anchorCtr="0">
            <a:noAutofit/>
          </a:bodyPr>
          <a:lstStyle/>
          <a:p>
            <a:r>
              <a:rPr lang="en-GB" sz="800">
                <a:solidFill>
                  <a:schemeClr val="tx1"/>
                </a:solidFill>
                <a:latin typeface="Arial" panose="020B0604020202020204" pitchFamily="34" charset="0"/>
                <a:ea typeface="Corbel"/>
                <a:cs typeface="Arial" panose="020B0604020202020204" pitchFamily="34" charset="0"/>
                <a:sym typeface="Corbel"/>
              </a:rPr>
              <a:t>Base: Sept 2023 &amp; March 2024 data. </a:t>
            </a:r>
            <a:r>
              <a:rPr lang="en-GB" sz="800">
                <a:latin typeface="Arial" panose="020B0604020202020204" pitchFamily="34" charset="0"/>
                <a:ea typeface="Corbel"/>
                <a:cs typeface="Arial" panose="020B0604020202020204" pitchFamily="34" charset="0"/>
                <a:sym typeface="Corbel"/>
              </a:rPr>
              <a:t>All SMEs that hold at least one (motor, employers’ liability, buildings and/or contents, business interruption) insurance policy/ who have claimed on at least one insurance policy in the last 12 months: Male: 603/132</a:t>
            </a:r>
            <a:endParaRPr lang="en-GB" sz="800">
              <a:latin typeface="Arial" panose="020B0604020202020204" pitchFamily="34" charset="0"/>
              <a:cs typeface="Arial" panose="020B0604020202020204" pitchFamily="34" charset="0"/>
            </a:endParaRPr>
          </a:p>
          <a:p>
            <a:endParaRPr lang="en-GB" sz="8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9200618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10" name="Google Shape;281;p26">
            <a:extLst>
              <a:ext uri="{FF2B5EF4-FFF2-40B4-BE49-F238E27FC236}">
                <a16:creationId xmlns:a16="http://schemas.microsoft.com/office/drawing/2014/main" id="{6BA30E1E-56C4-493B-8992-B93B1A6F3097}"/>
              </a:ext>
            </a:extLst>
          </p:cNvPr>
          <p:cNvSpPr txBox="1"/>
          <p:nvPr/>
        </p:nvSpPr>
        <p:spPr>
          <a:xfrm>
            <a:off x="-1947" y="6509801"/>
            <a:ext cx="8443493" cy="349849"/>
          </a:xfrm>
          <a:prstGeom prst="rect">
            <a:avLst/>
          </a:prstGeom>
          <a:noFill/>
          <a:ln>
            <a:noFill/>
          </a:ln>
        </p:spPr>
        <p:txBody>
          <a:bodyPr spcFirstLastPara="1" wrap="square" lIns="91425" tIns="45700" rIns="91425" bIns="45700" anchor="t" anchorCtr="0">
            <a:noAutofit/>
          </a:bodyPr>
          <a:lstStyle/>
          <a:p>
            <a:r>
              <a:rPr lang="en-GB" sz="800">
                <a:solidFill>
                  <a:schemeClr val="tx1"/>
                </a:solidFill>
                <a:latin typeface="Arial" panose="020B0604020202020204" pitchFamily="34" charset="0"/>
                <a:ea typeface="Corbel"/>
                <a:cs typeface="Arial" panose="020B0604020202020204" pitchFamily="34" charset="0"/>
                <a:sym typeface="Corbel"/>
              </a:rPr>
              <a:t>Base: Sept 2023 &amp; March 2024  data. </a:t>
            </a:r>
            <a:r>
              <a:rPr lang="en-GB" sz="800">
                <a:latin typeface="Arial" panose="020B0604020202020204" pitchFamily="34" charset="0"/>
                <a:ea typeface="Corbel"/>
                <a:cs typeface="Arial" panose="020B0604020202020204" pitchFamily="34" charset="0"/>
                <a:sym typeface="Corbel"/>
              </a:rPr>
              <a:t>All SMEs that hold at least one (motor, employers’ liability, buildings and/or contents, business interruption) insurance policy/ who have claimed on at least one insurance policy in the last 12 months: 18-34 n=543/193  35-54 n=739/144,  55 or older n=218/16*  *Small base, indicative only</a:t>
            </a:r>
            <a:endParaRPr lang="en-GB" sz="800">
              <a:latin typeface="Arial" panose="020B0604020202020204" pitchFamily="34" charset="0"/>
              <a:cs typeface="Arial" panose="020B0604020202020204" pitchFamily="34" charset="0"/>
            </a:endParaRPr>
          </a:p>
          <a:p>
            <a:endParaRPr lang="en-GB" sz="800">
              <a:latin typeface="Arial" panose="020B0604020202020204" pitchFamily="34" charset="0"/>
              <a:cs typeface="Arial" panose="020B0604020202020204" pitchFamily="34" charset="0"/>
            </a:endParaRPr>
          </a:p>
        </p:txBody>
      </p:sp>
      <p:sp>
        <p:nvSpPr>
          <p:cNvPr id="3" name="TextBox 2"/>
          <p:cNvSpPr txBox="1"/>
          <p:nvPr/>
        </p:nvSpPr>
        <p:spPr>
          <a:xfrm>
            <a:off x="422143" y="289187"/>
            <a:ext cx="11227990" cy="400110"/>
          </a:xfrm>
          <a:prstGeom prst="rect">
            <a:avLst/>
          </a:prstGeom>
          <a:noFill/>
        </p:spPr>
        <p:txBody>
          <a:bodyPr wrap="square" rtlCol="0">
            <a:spAutoFit/>
          </a:bodyPr>
          <a:lstStyle/>
          <a:p>
            <a:r>
              <a:rPr lang="en-GB" sz="2000" b="1">
                <a:solidFill>
                  <a:schemeClr val="bg2"/>
                </a:solidFill>
                <a:latin typeface="Rockwell" panose="02060603020205020403" pitchFamily="18" charset="0"/>
                <a:cs typeface="Calibri Light" panose="020F0302020204030204" pitchFamily="34" charset="0"/>
              </a:rPr>
              <a:t>Theme scores for SMEs – age</a:t>
            </a:r>
          </a:p>
        </p:txBody>
      </p:sp>
      <p:graphicFrame>
        <p:nvGraphicFramePr>
          <p:cNvPr id="4" name="Table 3"/>
          <p:cNvGraphicFramePr>
            <a:graphicFrameLocks noGrp="1"/>
          </p:cNvGraphicFramePr>
          <p:nvPr>
            <p:extLst>
              <p:ext uri="{D42A27DB-BD31-4B8C-83A1-F6EECF244321}">
                <p14:modId xmlns:p14="http://schemas.microsoft.com/office/powerpoint/2010/main" val="1920755389"/>
              </p:ext>
            </p:extLst>
          </p:nvPr>
        </p:nvGraphicFramePr>
        <p:xfrm>
          <a:off x="349955" y="1551017"/>
          <a:ext cx="3764849" cy="3956756"/>
        </p:xfrm>
        <a:graphic>
          <a:graphicData uri="http://schemas.openxmlformats.org/drawingml/2006/table">
            <a:tbl>
              <a:tblPr firstRow="1" bandRow="1">
                <a:tableStyleId>{6E62EB93-AAC6-4EBA-99E5-D1D4B1179FDE}</a:tableStyleId>
              </a:tblPr>
              <a:tblGrid>
                <a:gridCol w="344312">
                  <a:extLst>
                    <a:ext uri="{9D8B030D-6E8A-4147-A177-3AD203B41FA5}">
                      <a16:colId xmlns:a16="http://schemas.microsoft.com/office/drawing/2014/main" val="20000"/>
                    </a:ext>
                  </a:extLst>
                </a:gridCol>
                <a:gridCol w="863600">
                  <a:extLst>
                    <a:ext uri="{9D8B030D-6E8A-4147-A177-3AD203B41FA5}">
                      <a16:colId xmlns:a16="http://schemas.microsoft.com/office/drawing/2014/main" val="20001"/>
                    </a:ext>
                  </a:extLst>
                </a:gridCol>
                <a:gridCol w="812800">
                  <a:extLst>
                    <a:ext uri="{9D8B030D-6E8A-4147-A177-3AD203B41FA5}">
                      <a16:colId xmlns:a16="http://schemas.microsoft.com/office/drawing/2014/main" val="20002"/>
                    </a:ext>
                  </a:extLst>
                </a:gridCol>
                <a:gridCol w="906403">
                  <a:extLst>
                    <a:ext uri="{9D8B030D-6E8A-4147-A177-3AD203B41FA5}">
                      <a16:colId xmlns:a16="http://schemas.microsoft.com/office/drawing/2014/main" val="20003"/>
                    </a:ext>
                  </a:extLst>
                </a:gridCol>
                <a:gridCol w="837734">
                  <a:extLst>
                    <a:ext uri="{9D8B030D-6E8A-4147-A177-3AD203B41FA5}">
                      <a16:colId xmlns:a16="http://schemas.microsoft.com/office/drawing/2014/main" val="20004"/>
                    </a:ext>
                  </a:extLst>
                </a:gridCol>
              </a:tblGrid>
              <a:tr h="398744">
                <a:tc>
                  <a:txBody>
                    <a:bodyPr/>
                    <a:lstStyle/>
                    <a:p>
                      <a:endParaRPr lang="en-GB">
                        <a:latin typeface="Arial (Headings)"/>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Arial (Headings)"/>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Arial (Headings)"/>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Arial (Headings)"/>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Arial (Headings)"/>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393630">
                <a:tc>
                  <a:txBody>
                    <a:bodyPr/>
                    <a:lstStyle/>
                    <a:p>
                      <a:pPr algn="ctr" fontAlgn="b"/>
                      <a:r>
                        <a:rPr lang="en-GB" sz="1100" b="0" i="0" u="none" strike="noStrike">
                          <a:solidFill>
                            <a:srgbClr val="000000"/>
                          </a:solidFill>
                          <a:effectLst/>
                          <a:latin typeface="Arial (Headings)"/>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6.16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5.58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6.74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393630">
                <a:tc>
                  <a:txBody>
                    <a:bodyPr/>
                    <a:lstStyle/>
                    <a:p>
                      <a:pPr algn="ctr" fontAlgn="b"/>
                      <a:r>
                        <a:rPr lang="en-GB" sz="1100" b="0" i="0" u="none" strike="noStrike">
                          <a:solidFill>
                            <a:srgbClr val="000000"/>
                          </a:solidFill>
                          <a:effectLst/>
                          <a:latin typeface="Arial (Headings)"/>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5.92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5.32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6.52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393630">
                <a:tc>
                  <a:txBody>
                    <a:bodyPr/>
                    <a:lstStyle/>
                    <a:p>
                      <a:pPr algn="ctr" fontAlgn="b"/>
                      <a:r>
                        <a:rPr lang="en-GB" sz="1100" b="0" i="0" u="none" strike="noStrike">
                          <a:solidFill>
                            <a:srgbClr val="000000"/>
                          </a:solidFill>
                          <a:effectLst/>
                          <a:latin typeface="Arial (Headings)"/>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6.36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6.22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6.50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393630">
                <a:tc>
                  <a:txBody>
                    <a:bodyPr/>
                    <a:lstStyle/>
                    <a:p>
                      <a:pPr algn="ctr" fontAlgn="b"/>
                      <a:r>
                        <a:rPr lang="en-GB" sz="1100" b="0" i="0" u="none" strike="noStrike">
                          <a:solidFill>
                            <a:srgbClr val="000000"/>
                          </a:solidFill>
                          <a:effectLst/>
                          <a:latin typeface="Arial (Headings)"/>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6.20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6.20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6.20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393630">
                <a:tc>
                  <a:txBody>
                    <a:bodyPr/>
                    <a:lstStyle/>
                    <a:p>
                      <a:pPr algn="ctr" fontAlgn="b"/>
                      <a:r>
                        <a:rPr lang="en-GB" sz="1100" b="0" i="0" u="none" strike="noStrike">
                          <a:solidFill>
                            <a:srgbClr val="000000"/>
                          </a:solidFill>
                          <a:effectLst/>
                          <a:latin typeface="Arial (Headings)"/>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5.79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5.46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6.13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398744">
                <a:tc>
                  <a:txBody>
                    <a:bodyPr/>
                    <a:lstStyle/>
                    <a:p>
                      <a:pPr algn="ctr" fontAlgn="b"/>
                      <a:r>
                        <a:rPr lang="en-GB" sz="1100" b="0" i="0" u="none" strike="noStrike">
                          <a:solidFill>
                            <a:srgbClr val="000000"/>
                          </a:solidFill>
                          <a:effectLst/>
                          <a:latin typeface="Arial (Headings)"/>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Protection</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6.01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6.16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5.87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398744">
                <a:tc>
                  <a:txBody>
                    <a:bodyPr/>
                    <a:lstStyle/>
                    <a:p>
                      <a:pPr algn="ctr" fontAlgn="b"/>
                      <a:r>
                        <a:rPr lang="en-GB" sz="1100" b="0" i="0" u="none" strike="noStrike">
                          <a:solidFill>
                            <a:srgbClr val="000000"/>
                          </a:solidFill>
                          <a:effectLst/>
                          <a:latin typeface="Arial (Headings)"/>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5.47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5.17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5.76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398744">
                <a:tc>
                  <a:txBody>
                    <a:bodyPr/>
                    <a:lstStyle/>
                    <a:p>
                      <a:pPr algn="ctr" fontAlgn="b"/>
                      <a:r>
                        <a:rPr lang="en-GB" sz="1100" b="0" i="0" u="none" strike="noStrike">
                          <a:solidFill>
                            <a:srgbClr val="000000"/>
                          </a:solidFill>
                          <a:effectLst/>
                          <a:latin typeface="Arial (Headings)"/>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5.06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4.72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5.40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393630">
                <a:tc>
                  <a:txBody>
                    <a:bodyPr/>
                    <a:lstStyle/>
                    <a:p>
                      <a:pPr algn="ctr" fontAlgn="b"/>
                      <a:r>
                        <a:rPr lang="en-GB" sz="1100" b="0" i="0" u="none" strike="noStrike">
                          <a:solidFill>
                            <a:srgbClr val="000000"/>
                          </a:solidFill>
                          <a:effectLst/>
                          <a:latin typeface="Arial (Headings)"/>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Relationship</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5.17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5.21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5.14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bl>
          </a:graphicData>
        </a:graphic>
      </p:graphicFrame>
      <p:sp>
        <p:nvSpPr>
          <p:cNvPr id="2" name="TextBox 1"/>
          <p:cNvSpPr txBox="1"/>
          <p:nvPr/>
        </p:nvSpPr>
        <p:spPr>
          <a:xfrm>
            <a:off x="1995881" y="1189152"/>
            <a:ext cx="1890888" cy="307777"/>
          </a:xfrm>
          <a:prstGeom prst="rect">
            <a:avLst/>
          </a:prstGeom>
          <a:noFill/>
        </p:spPr>
        <p:txBody>
          <a:bodyPr wrap="square" rtlCol="0">
            <a:spAutoFit/>
          </a:bodyPr>
          <a:lstStyle/>
          <a:p>
            <a:r>
              <a:rPr lang="en-GB" b="1">
                <a:solidFill>
                  <a:srgbClr val="008265"/>
                </a:solidFill>
                <a:latin typeface="Arial (Headings)"/>
              </a:rPr>
              <a:t>18-34</a:t>
            </a:r>
          </a:p>
        </p:txBody>
      </p:sp>
      <p:sp>
        <p:nvSpPr>
          <p:cNvPr id="8" name="TextBox 7"/>
          <p:cNvSpPr txBox="1"/>
          <p:nvPr/>
        </p:nvSpPr>
        <p:spPr>
          <a:xfrm>
            <a:off x="9384466" y="1168821"/>
            <a:ext cx="1890888" cy="307777"/>
          </a:xfrm>
          <a:prstGeom prst="rect">
            <a:avLst/>
          </a:prstGeom>
          <a:noFill/>
        </p:spPr>
        <p:txBody>
          <a:bodyPr wrap="square" rtlCol="0">
            <a:spAutoFit/>
          </a:bodyPr>
          <a:lstStyle/>
          <a:p>
            <a:r>
              <a:rPr lang="en-GB" b="1">
                <a:solidFill>
                  <a:srgbClr val="008265"/>
                </a:solidFill>
                <a:latin typeface="Arial (Headings)"/>
              </a:rPr>
              <a:t>55 or older</a:t>
            </a:r>
          </a:p>
        </p:txBody>
      </p:sp>
      <p:graphicFrame>
        <p:nvGraphicFramePr>
          <p:cNvPr id="12" name="Table 11"/>
          <p:cNvGraphicFramePr>
            <a:graphicFrameLocks noGrp="1"/>
          </p:cNvGraphicFramePr>
          <p:nvPr>
            <p:extLst>
              <p:ext uri="{D42A27DB-BD31-4B8C-83A1-F6EECF244321}">
                <p14:modId xmlns:p14="http://schemas.microsoft.com/office/powerpoint/2010/main" val="2886914040"/>
              </p:ext>
            </p:extLst>
          </p:nvPr>
        </p:nvGraphicFramePr>
        <p:xfrm>
          <a:off x="4185355" y="1551015"/>
          <a:ext cx="3764849" cy="3956756"/>
        </p:xfrm>
        <a:graphic>
          <a:graphicData uri="http://schemas.openxmlformats.org/drawingml/2006/table">
            <a:tbl>
              <a:tblPr firstRow="1" bandRow="1">
                <a:tableStyleId>{6E62EB93-AAC6-4EBA-99E5-D1D4B1179FDE}</a:tableStyleId>
              </a:tblPr>
              <a:tblGrid>
                <a:gridCol w="364067">
                  <a:extLst>
                    <a:ext uri="{9D8B030D-6E8A-4147-A177-3AD203B41FA5}">
                      <a16:colId xmlns:a16="http://schemas.microsoft.com/office/drawing/2014/main" val="20000"/>
                    </a:ext>
                  </a:extLst>
                </a:gridCol>
                <a:gridCol w="863600">
                  <a:extLst>
                    <a:ext uri="{9D8B030D-6E8A-4147-A177-3AD203B41FA5}">
                      <a16:colId xmlns:a16="http://schemas.microsoft.com/office/drawing/2014/main" val="20001"/>
                    </a:ext>
                  </a:extLst>
                </a:gridCol>
                <a:gridCol w="784578">
                  <a:extLst>
                    <a:ext uri="{9D8B030D-6E8A-4147-A177-3AD203B41FA5}">
                      <a16:colId xmlns:a16="http://schemas.microsoft.com/office/drawing/2014/main" val="20002"/>
                    </a:ext>
                  </a:extLst>
                </a:gridCol>
                <a:gridCol w="914870">
                  <a:extLst>
                    <a:ext uri="{9D8B030D-6E8A-4147-A177-3AD203B41FA5}">
                      <a16:colId xmlns:a16="http://schemas.microsoft.com/office/drawing/2014/main" val="20003"/>
                    </a:ext>
                  </a:extLst>
                </a:gridCol>
                <a:gridCol w="837734">
                  <a:extLst>
                    <a:ext uri="{9D8B030D-6E8A-4147-A177-3AD203B41FA5}">
                      <a16:colId xmlns:a16="http://schemas.microsoft.com/office/drawing/2014/main" val="20004"/>
                    </a:ext>
                  </a:extLst>
                </a:gridCol>
              </a:tblGrid>
              <a:tr h="398744">
                <a:tc>
                  <a:txBody>
                    <a:bodyPr/>
                    <a:lstStyle/>
                    <a:p>
                      <a:endParaRPr lang="en-GB">
                        <a:latin typeface="Arial (Headings)"/>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Arial (Headings)"/>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Arial (Headings)"/>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Arial (Headings)"/>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Arial (Headings)"/>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393630">
                <a:tc>
                  <a:txBody>
                    <a:bodyPr/>
                    <a:lstStyle/>
                    <a:p>
                      <a:pPr algn="ctr" fontAlgn="b"/>
                      <a:r>
                        <a:rPr lang="en-GB" sz="1100" b="0" i="0" u="none" strike="noStrike">
                          <a:solidFill>
                            <a:srgbClr val="000000"/>
                          </a:solidFill>
                          <a:effectLst/>
                          <a:latin typeface="Arial (Headings)"/>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6.62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5.24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8.00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393630">
                <a:tc>
                  <a:txBody>
                    <a:bodyPr/>
                    <a:lstStyle/>
                    <a:p>
                      <a:pPr algn="ctr" fontAlgn="b"/>
                      <a:r>
                        <a:rPr lang="en-GB" sz="1100" b="0" i="0" u="none" strike="noStrike">
                          <a:solidFill>
                            <a:srgbClr val="000000"/>
                          </a:solidFill>
                          <a:effectLst/>
                          <a:latin typeface="Arial (Headings)"/>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7.42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7.11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7.74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393630">
                <a:tc>
                  <a:txBody>
                    <a:bodyPr/>
                    <a:lstStyle/>
                    <a:p>
                      <a:pPr algn="ctr" fontAlgn="b"/>
                      <a:r>
                        <a:rPr lang="en-GB" sz="1100" b="0" i="0" u="none" strike="noStrike">
                          <a:solidFill>
                            <a:srgbClr val="000000"/>
                          </a:solidFill>
                          <a:effectLst/>
                          <a:latin typeface="Arial (Headings)"/>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7.07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6.64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7.49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393630">
                <a:tc>
                  <a:txBody>
                    <a:bodyPr/>
                    <a:lstStyle/>
                    <a:p>
                      <a:pPr algn="ctr" fontAlgn="b"/>
                      <a:r>
                        <a:rPr lang="en-GB" sz="1100" b="0" i="0" u="none" strike="noStrike">
                          <a:solidFill>
                            <a:srgbClr val="000000"/>
                          </a:solidFill>
                          <a:effectLst/>
                          <a:latin typeface="Arial (Headings)"/>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7.31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7.18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7.45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393630">
                <a:tc>
                  <a:txBody>
                    <a:bodyPr/>
                    <a:lstStyle/>
                    <a:p>
                      <a:pPr algn="ctr" fontAlgn="b"/>
                      <a:r>
                        <a:rPr lang="en-GB" sz="1100" b="0" i="0" u="none" strike="noStrike">
                          <a:solidFill>
                            <a:srgbClr val="000000"/>
                          </a:solidFill>
                          <a:effectLst/>
                          <a:latin typeface="Arial (Headings)"/>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7.38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7.39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7.37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398744">
                <a:tc>
                  <a:txBody>
                    <a:bodyPr/>
                    <a:lstStyle/>
                    <a:p>
                      <a:pPr algn="ctr" fontAlgn="b"/>
                      <a:r>
                        <a:rPr lang="en-GB" sz="1100" b="0" i="0" u="none" strike="noStrike">
                          <a:solidFill>
                            <a:srgbClr val="000000"/>
                          </a:solidFill>
                          <a:effectLst/>
                          <a:latin typeface="Arial (Headings)"/>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7.01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6.98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7.03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398744">
                <a:tc>
                  <a:txBody>
                    <a:bodyPr/>
                    <a:lstStyle/>
                    <a:p>
                      <a:pPr algn="ctr" fontAlgn="b"/>
                      <a:r>
                        <a:rPr lang="en-GB" sz="1100" b="0" i="0" u="none" strike="noStrike">
                          <a:solidFill>
                            <a:srgbClr val="000000"/>
                          </a:solidFill>
                          <a:effectLst/>
                          <a:latin typeface="Arial (Headings)"/>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Protection</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6.91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6.96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6.87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398744">
                <a:tc>
                  <a:txBody>
                    <a:bodyPr/>
                    <a:lstStyle/>
                    <a:p>
                      <a:pPr algn="ctr" fontAlgn="b"/>
                      <a:r>
                        <a:rPr lang="en-GB" sz="1100" b="0" i="0" u="none" strike="noStrike">
                          <a:solidFill>
                            <a:srgbClr val="000000"/>
                          </a:solidFill>
                          <a:effectLst/>
                          <a:latin typeface="Arial (Headings)"/>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5.62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5.28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5.96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393630">
                <a:tc>
                  <a:txBody>
                    <a:bodyPr/>
                    <a:lstStyle/>
                    <a:p>
                      <a:pPr algn="ctr" fontAlgn="b"/>
                      <a:r>
                        <a:rPr lang="en-GB" sz="1100" b="0" i="0" u="none" strike="noStrike">
                          <a:solidFill>
                            <a:srgbClr val="000000"/>
                          </a:solidFill>
                          <a:effectLst/>
                          <a:latin typeface="Arial (Headings)"/>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Relationship</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5.39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5.12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5.66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bl>
          </a:graphicData>
        </a:graphic>
      </p:graphicFrame>
      <p:sp>
        <p:nvSpPr>
          <p:cNvPr id="14" name="TextBox 13"/>
          <p:cNvSpPr txBox="1"/>
          <p:nvPr/>
        </p:nvSpPr>
        <p:spPr>
          <a:xfrm>
            <a:off x="5839747" y="1168822"/>
            <a:ext cx="1890888" cy="307777"/>
          </a:xfrm>
          <a:prstGeom prst="rect">
            <a:avLst/>
          </a:prstGeom>
          <a:noFill/>
        </p:spPr>
        <p:txBody>
          <a:bodyPr wrap="square" rtlCol="0">
            <a:spAutoFit/>
          </a:bodyPr>
          <a:lstStyle/>
          <a:p>
            <a:r>
              <a:rPr lang="en-GB" b="1">
                <a:solidFill>
                  <a:srgbClr val="008265"/>
                </a:solidFill>
                <a:latin typeface="Arial (Headings)"/>
              </a:rPr>
              <a:t>35-54</a:t>
            </a:r>
          </a:p>
        </p:txBody>
      </p:sp>
      <p:graphicFrame>
        <p:nvGraphicFramePr>
          <p:cNvPr id="5" name="Table 4">
            <a:extLst>
              <a:ext uri="{FF2B5EF4-FFF2-40B4-BE49-F238E27FC236}">
                <a16:creationId xmlns:a16="http://schemas.microsoft.com/office/drawing/2014/main" id="{0E8B3A8E-F119-87E3-1E18-7D961E095797}"/>
              </a:ext>
            </a:extLst>
          </p:cNvPr>
          <p:cNvGraphicFramePr>
            <a:graphicFrameLocks noGrp="1"/>
          </p:cNvGraphicFramePr>
          <p:nvPr>
            <p:extLst>
              <p:ext uri="{D42A27DB-BD31-4B8C-83A1-F6EECF244321}">
                <p14:modId xmlns:p14="http://schemas.microsoft.com/office/powerpoint/2010/main" val="3413871680"/>
              </p:ext>
            </p:extLst>
          </p:nvPr>
        </p:nvGraphicFramePr>
        <p:xfrm>
          <a:off x="8039602" y="1555935"/>
          <a:ext cx="3764849" cy="3956756"/>
        </p:xfrm>
        <a:graphic>
          <a:graphicData uri="http://schemas.openxmlformats.org/drawingml/2006/table">
            <a:tbl>
              <a:tblPr firstRow="1" bandRow="1">
                <a:tableStyleId>{6E62EB93-AAC6-4EBA-99E5-D1D4B1179FDE}</a:tableStyleId>
              </a:tblPr>
              <a:tblGrid>
                <a:gridCol w="364067">
                  <a:extLst>
                    <a:ext uri="{9D8B030D-6E8A-4147-A177-3AD203B41FA5}">
                      <a16:colId xmlns:a16="http://schemas.microsoft.com/office/drawing/2014/main" val="20000"/>
                    </a:ext>
                  </a:extLst>
                </a:gridCol>
                <a:gridCol w="863600">
                  <a:extLst>
                    <a:ext uri="{9D8B030D-6E8A-4147-A177-3AD203B41FA5}">
                      <a16:colId xmlns:a16="http://schemas.microsoft.com/office/drawing/2014/main" val="20001"/>
                    </a:ext>
                  </a:extLst>
                </a:gridCol>
                <a:gridCol w="784578">
                  <a:extLst>
                    <a:ext uri="{9D8B030D-6E8A-4147-A177-3AD203B41FA5}">
                      <a16:colId xmlns:a16="http://schemas.microsoft.com/office/drawing/2014/main" val="20002"/>
                    </a:ext>
                  </a:extLst>
                </a:gridCol>
                <a:gridCol w="914870">
                  <a:extLst>
                    <a:ext uri="{9D8B030D-6E8A-4147-A177-3AD203B41FA5}">
                      <a16:colId xmlns:a16="http://schemas.microsoft.com/office/drawing/2014/main" val="20003"/>
                    </a:ext>
                  </a:extLst>
                </a:gridCol>
                <a:gridCol w="837734">
                  <a:extLst>
                    <a:ext uri="{9D8B030D-6E8A-4147-A177-3AD203B41FA5}">
                      <a16:colId xmlns:a16="http://schemas.microsoft.com/office/drawing/2014/main" val="20004"/>
                    </a:ext>
                  </a:extLst>
                </a:gridCol>
              </a:tblGrid>
              <a:tr h="398744">
                <a:tc>
                  <a:txBody>
                    <a:bodyPr/>
                    <a:lstStyle/>
                    <a:p>
                      <a:endParaRPr lang="en-GB">
                        <a:latin typeface="Arial (Headings)"/>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Arial (Headings)"/>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Arial (Headings)"/>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Arial (Headings)"/>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Arial (Headings)"/>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393630">
                <a:tc>
                  <a:txBody>
                    <a:bodyPr/>
                    <a:lstStyle/>
                    <a:p>
                      <a:pPr algn="ctr" fontAlgn="b"/>
                      <a:r>
                        <a:rPr lang="en-GB" sz="1100" b="0" i="0" u="none" strike="noStrike">
                          <a:solidFill>
                            <a:srgbClr val="000000"/>
                          </a:solidFill>
                          <a:effectLst/>
                          <a:latin typeface="Arial (Headings)"/>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7.78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5.99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9.56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393630">
                <a:tc>
                  <a:txBody>
                    <a:bodyPr/>
                    <a:lstStyle/>
                    <a:p>
                      <a:pPr algn="ctr" fontAlgn="b"/>
                      <a:r>
                        <a:rPr lang="en-GB" sz="1100" b="0" i="0" u="none" strike="noStrike">
                          <a:solidFill>
                            <a:srgbClr val="000000"/>
                          </a:solidFill>
                          <a:effectLst/>
                          <a:latin typeface="Arial (Headings)"/>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8.33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7.33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9.33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398744">
                <a:tc>
                  <a:txBody>
                    <a:bodyPr/>
                    <a:lstStyle/>
                    <a:p>
                      <a:pPr algn="ctr" fontAlgn="b"/>
                      <a:r>
                        <a:rPr lang="en-GB" sz="1100" b="0" i="0" u="none" strike="noStrike">
                          <a:solidFill>
                            <a:srgbClr val="000000"/>
                          </a:solidFill>
                          <a:effectLst/>
                          <a:latin typeface="Arial (Headings)"/>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7.17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6.96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7.38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398744">
                <a:tc>
                  <a:txBody>
                    <a:bodyPr/>
                    <a:lstStyle/>
                    <a:p>
                      <a:pPr algn="ctr" fontAlgn="b"/>
                      <a:r>
                        <a:rPr lang="en-GB" sz="1100" b="0" i="0" u="none" strike="noStrike">
                          <a:solidFill>
                            <a:srgbClr val="000000"/>
                          </a:solidFill>
                          <a:effectLst/>
                          <a:latin typeface="Arial (Headings)"/>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5.90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4.49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7.32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398744">
                <a:tc>
                  <a:txBody>
                    <a:bodyPr/>
                    <a:lstStyle/>
                    <a:p>
                      <a:pPr algn="ctr" fontAlgn="b"/>
                      <a:r>
                        <a:rPr lang="en-GB" sz="1100" b="0" i="0" u="none" strike="noStrike">
                          <a:solidFill>
                            <a:srgbClr val="000000"/>
                          </a:solidFill>
                          <a:effectLst/>
                          <a:latin typeface="Arial (Headings)"/>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Protection</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6.71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6.57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6.84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393630">
                <a:tc>
                  <a:txBody>
                    <a:bodyPr/>
                    <a:lstStyle/>
                    <a:p>
                      <a:pPr algn="ctr" fontAlgn="b"/>
                      <a:r>
                        <a:rPr lang="en-GB" sz="1100" b="0" i="0" u="none" strike="noStrike">
                          <a:solidFill>
                            <a:srgbClr val="000000"/>
                          </a:solidFill>
                          <a:effectLst/>
                          <a:latin typeface="Arial (Headings)"/>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5.41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4.47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6.34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r h="393630">
                <a:tc>
                  <a:txBody>
                    <a:bodyPr/>
                    <a:lstStyle/>
                    <a:p>
                      <a:pPr algn="ctr" fontAlgn="b"/>
                      <a:r>
                        <a:rPr lang="en-GB" sz="1100" b="0" i="0" u="none" strike="noStrike">
                          <a:solidFill>
                            <a:srgbClr val="000000"/>
                          </a:solidFill>
                          <a:effectLst/>
                          <a:latin typeface="Arial (Headings)"/>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6.67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7.11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6.22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314292803"/>
                  </a:ext>
                </a:extLst>
              </a:tr>
              <a:tr h="393630">
                <a:tc>
                  <a:txBody>
                    <a:bodyPr/>
                    <a:lstStyle/>
                    <a:p>
                      <a:pPr algn="ctr" fontAlgn="b"/>
                      <a:r>
                        <a:rPr lang="en-GB" sz="1100" b="0" i="0" u="none" strike="noStrike">
                          <a:solidFill>
                            <a:srgbClr val="000000"/>
                          </a:solidFill>
                          <a:effectLst/>
                          <a:latin typeface="Arial (Headings)"/>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6.42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6.95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5.88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535810179"/>
                  </a:ext>
                </a:extLst>
              </a:tr>
              <a:tr h="393630">
                <a:tc>
                  <a:txBody>
                    <a:bodyPr/>
                    <a:lstStyle/>
                    <a:p>
                      <a:pPr algn="ctr" fontAlgn="b"/>
                      <a:r>
                        <a:rPr lang="en-GB" sz="1100" b="0" i="0" u="none" strike="noStrike">
                          <a:solidFill>
                            <a:srgbClr val="000000"/>
                          </a:solidFill>
                          <a:effectLst/>
                          <a:latin typeface="Arial (Headings)"/>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Relationship</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4.71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4.58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4.85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317363235"/>
                  </a:ext>
                </a:extLst>
              </a:tr>
            </a:tbl>
          </a:graphicData>
        </a:graphic>
      </p:graphicFrame>
    </p:spTree>
    <p:extLst>
      <p:ext uri="{BB962C8B-B14F-4D97-AF65-F5344CB8AC3E}">
        <p14:creationId xmlns:p14="http://schemas.microsoft.com/office/powerpoint/2010/main" val="237262038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3" name="TextBox 2"/>
          <p:cNvSpPr txBox="1"/>
          <p:nvPr/>
        </p:nvSpPr>
        <p:spPr>
          <a:xfrm>
            <a:off x="422143" y="289187"/>
            <a:ext cx="11227990" cy="400110"/>
          </a:xfrm>
          <a:prstGeom prst="rect">
            <a:avLst/>
          </a:prstGeom>
          <a:noFill/>
        </p:spPr>
        <p:txBody>
          <a:bodyPr wrap="square" rtlCol="0">
            <a:spAutoFit/>
          </a:bodyPr>
          <a:lstStyle/>
          <a:p>
            <a:r>
              <a:rPr lang="en-GB" sz="2000" b="1">
                <a:solidFill>
                  <a:schemeClr val="bg2"/>
                </a:solidFill>
                <a:latin typeface="Rockwell" panose="02060603020205020403" pitchFamily="18" charset="0"/>
                <a:cs typeface="Calibri Light" panose="020F0302020204030204" pitchFamily="34" charset="0"/>
              </a:rPr>
              <a:t>Top 10 opportunities for SMEs – 18-34 years old</a:t>
            </a:r>
          </a:p>
        </p:txBody>
      </p:sp>
      <p:graphicFrame>
        <p:nvGraphicFramePr>
          <p:cNvPr id="4" name="Table 3"/>
          <p:cNvGraphicFramePr>
            <a:graphicFrameLocks noGrp="1"/>
          </p:cNvGraphicFramePr>
          <p:nvPr>
            <p:extLst>
              <p:ext uri="{D42A27DB-BD31-4B8C-83A1-F6EECF244321}">
                <p14:modId xmlns:p14="http://schemas.microsoft.com/office/powerpoint/2010/main" val="1812733615"/>
              </p:ext>
            </p:extLst>
          </p:nvPr>
        </p:nvGraphicFramePr>
        <p:xfrm>
          <a:off x="1918589" y="1180255"/>
          <a:ext cx="8309671" cy="4797150"/>
        </p:xfrm>
        <a:graphic>
          <a:graphicData uri="http://schemas.openxmlformats.org/drawingml/2006/table">
            <a:tbl>
              <a:tblPr firstRow="1" bandRow="1">
                <a:tableStyleId>{6E62EB93-AAC6-4EBA-99E5-D1D4B1179FDE}</a:tableStyleId>
              </a:tblPr>
              <a:tblGrid>
                <a:gridCol w="597086">
                  <a:extLst>
                    <a:ext uri="{9D8B030D-6E8A-4147-A177-3AD203B41FA5}">
                      <a16:colId xmlns:a16="http://schemas.microsoft.com/office/drawing/2014/main" val="20000"/>
                    </a:ext>
                  </a:extLst>
                </a:gridCol>
                <a:gridCol w="989184">
                  <a:extLst>
                    <a:ext uri="{9D8B030D-6E8A-4147-A177-3AD203B41FA5}">
                      <a16:colId xmlns:a16="http://schemas.microsoft.com/office/drawing/2014/main" val="20001"/>
                    </a:ext>
                  </a:extLst>
                </a:gridCol>
                <a:gridCol w="2568566">
                  <a:extLst>
                    <a:ext uri="{9D8B030D-6E8A-4147-A177-3AD203B41FA5}">
                      <a16:colId xmlns:a16="http://schemas.microsoft.com/office/drawing/2014/main" val="20002"/>
                    </a:ext>
                  </a:extLst>
                </a:gridCol>
                <a:gridCol w="1384945">
                  <a:extLst>
                    <a:ext uri="{9D8B030D-6E8A-4147-A177-3AD203B41FA5}">
                      <a16:colId xmlns:a16="http://schemas.microsoft.com/office/drawing/2014/main" val="20003"/>
                    </a:ext>
                  </a:extLst>
                </a:gridCol>
                <a:gridCol w="1384945">
                  <a:extLst>
                    <a:ext uri="{9D8B030D-6E8A-4147-A177-3AD203B41FA5}">
                      <a16:colId xmlns:a16="http://schemas.microsoft.com/office/drawing/2014/main" val="20004"/>
                    </a:ext>
                  </a:extLst>
                </a:gridCol>
                <a:gridCol w="1384945">
                  <a:extLst>
                    <a:ext uri="{9D8B030D-6E8A-4147-A177-3AD203B41FA5}">
                      <a16:colId xmlns:a16="http://schemas.microsoft.com/office/drawing/2014/main" val="20005"/>
                    </a:ext>
                  </a:extLst>
                </a:gridCol>
              </a:tblGrid>
              <a:tr h="396705">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Statement</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432000">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I knew what I need to do to make a claim</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7.28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5.37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9.18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432000">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provider takes my loyalty into account when calculating renewal quotes after I have claimed</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6.48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5.01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7.96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432000">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I got a discount for staying with the same company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6.39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5.28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7.50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432000">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insurer handled my complaint professionally and fairly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6.83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6.38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7.28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432000">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insurer informed me about their claims process before I bought</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6.70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6.14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7.27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432000">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The policy was explained clearly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7.26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7.36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7.15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432000">
                <a:tc>
                  <a:txBody>
                    <a:bodyPr/>
                    <a:lstStyle/>
                    <a:p>
                      <a:pPr algn="ctr" fontAlgn="b"/>
                      <a:r>
                        <a:rPr lang="en-GB" sz="1100" b="0" i="0" u="none" strike="noStrike">
                          <a:solidFill>
                            <a:srgbClr val="000000"/>
                          </a:solidFill>
                          <a:effectLst/>
                          <a:latin typeface="+mj-lt"/>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I understand if there are any discounts or no claims bonus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6.83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6.55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7.11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432000">
                <a:tc>
                  <a:txBody>
                    <a:bodyPr/>
                    <a:lstStyle/>
                    <a:p>
                      <a:pPr algn="ctr" fontAlgn="b"/>
                      <a:r>
                        <a:rPr lang="en-GB" sz="1100" b="0" i="0" u="none" strike="noStrike">
                          <a:solidFill>
                            <a:srgbClr val="000000"/>
                          </a:solidFill>
                          <a:effectLst/>
                          <a:latin typeface="+mj-lt"/>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insurance provider matched a cheaper price from a competitors quote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6.08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5.07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7.09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432000">
                <a:tc>
                  <a:txBody>
                    <a:bodyPr/>
                    <a:lstStyle/>
                    <a:p>
                      <a:pPr algn="ctr" fontAlgn="b"/>
                      <a:r>
                        <a:rPr lang="en-GB" sz="1100" b="0" i="0" u="none" strike="noStrike">
                          <a:solidFill>
                            <a:srgbClr val="000000"/>
                          </a:solidFill>
                          <a:effectLst/>
                          <a:latin typeface="+mj-lt"/>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insurer assessed my risk individually, rather than using generic assumptions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6.48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5.90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7.06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r h="432000">
                <a:tc>
                  <a:txBody>
                    <a:bodyPr/>
                    <a:lstStyle/>
                    <a:p>
                      <a:pPr algn="ctr" fontAlgn="b"/>
                      <a:r>
                        <a:rPr lang="en-GB" sz="1100" b="0" i="0" u="none" strike="noStrike">
                          <a:solidFill>
                            <a:srgbClr val="000000"/>
                          </a:solidFill>
                          <a:effectLst/>
                          <a:latin typeface="+mj-lt"/>
                        </a:rPr>
                        <a:t>10</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premium doesn't increase because I'm not a new customer anymore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6.28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5.53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7.03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0"/>
                  </a:ext>
                </a:extLst>
              </a:tr>
            </a:tbl>
          </a:graphicData>
        </a:graphic>
      </p:graphicFrame>
      <p:sp>
        <p:nvSpPr>
          <p:cNvPr id="6" name="Google Shape;281;p26">
            <a:extLst>
              <a:ext uri="{FF2B5EF4-FFF2-40B4-BE49-F238E27FC236}">
                <a16:creationId xmlns:a16="http://schemas.microsoft.com/office/drawing/2014/main" id="{6BA30E1E-56C4-493B-8992-B93B1A6F3097}"/>
              </a:ext>
            </a:extLst>
          </p:cNvPr>
          <p:cNvSpPr txBox="1"/>
          <p:nvPr/>
        </p:nvSpPr>
        <p:spPr>
          <a:xfrm>
            <a:off x="-1947" y="6509801"/>
            <a:ext cx="8443493" cy="349849"/>
          </a:xfrm>
          <a:prstGeom prst="rect">
            <a:avLst/>
          </a:prstGeom>
          <a:noFill/>
          <a:ln>
            <a:noFill/>
          </a:ln>
        </p:spPr>
        <p:txBody>
          <a:bodyPr spcFirstLastPara="1" wrap="square" lIns="91425" tIns="45700" rIns="91425" bIns="45700" anchor="t" anchorCtr="0">
            <a:noAutofit/>
          </a:bodyPr>
          <a:lstStyle/>
          <a:p>
            <a:r>
              <a:rPr lang="en-GB" sz="800">
                <a:solidFill>
                  <a:schemeClr val="tx1"/>
                </a:solidFill>
                <a:latin typeface="Arial" panose="020B0604020202020204" pitchFamily="34" charset="0"/>
                <a:ea typeface="Corbel"/>
                <a:cs typeface="Arial" panose="020B0604020202020204" pitchFamily="34" charset="0"/>
                <a:sym typeface="Corbel"/>
              </a:rPr>
              <a:t>Base: Sept 2023 &amp; March 2024  data. </a:t>
            </a:r>
            <a:r>
              <a:rPr lang="en-GB" sz="800">
                <a:latin typeface="Arial" panose="020B0604020202020204" pitchFamily="34" charset="0"/>
                <a:ea typeface="Corbel"/>
                <a:cs typeface="Arial" panose="020B0604020202020204" pitchFamily="34" charset="0"/>
                <a:sym typeface="Corbel"/>
              </a:rPr>
              <a:t>All SMEs that hold at least one (motor, employers’ liability, buildings and/or contents, business interruption) insurance policy/ who have claimed on at least one insurance policy in the last 12 months: 18-34 n=543/193</a:t>
            </a:r>
            <a:endParaRPr lang="en-GB" sz="800">
              <a:latin typeface="Arial" panose="020B0604020202020204" pitchFamily="34" charset="0"/>
              <a:cs typeface="Arial" panose="020B0604020202020204" pitchFamily="34" charset="0"/>
            </a:endParaRPr>
          </a:p>
          <a:p>
            <a:endParaRPr lang="en-GB" sz="8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6254295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3" name="TextBox 2"/>
          <p:cNvSpPr txBox="1"/>
          <p:nvPr/>
        </p:nvSpPr>
        <p:spPr>
          <a:xfrm>
            <a:off x="422143" y="289187"/>
            <a:ext cx="11227990" cy="400110"/>
          </a:xfrm>
          <a:prstGeom prst="rect">
            <a:avLst/>
          </a:prstGeom>
          <a:noFill/>
        </p:spPr>
        <p:txBody>
          <a:bodyPr wrap="square" rtlCol="0">
            <a:spAutoFit/>
          </a:bodyPr>
          <a:lstStyle/>
          <a:p>
            <a:r>
              <a:rPr lang="en-GB" sz="2000" b="1">
                <a:solidFill>
                  <a:schemeClr val="bg2"/>
                </a:solidFill>
                <a:latin typeface="Rockwell" panose="02060603020205020403" pitchFamily="18" charset="0"/>
                <a:cs typeface="Calibri Light" panose="020F0302020204030204" pitchFamily="34" charset="0"/>
              </a:rPr>
              <a:t>Top 10 opportunities for SMEs – 35-54 years old</a:t>
            </a:r>
          </a:p>
        </p:txBody>
      </p:sp>
      <p:graphicFrame>
        <p:nvGraphicFramePr>
          <p:cNvPr id="4" name="Table 3"/>
          <p:cNvGraphicFramePr>
            <a:graphicFrameLocks noGrp="1"/>
          </p:cNvGraphicFramePr>
          <p:nvPr>
            <p:extLst>
              <p:ext uri="{D42A27DB-BD31-4B8C-83A1-F6EECF244321}">
                <p14:modId xmlns:p14="http://schemas.microsoft.com/office/powerpoint/2010/main" val="76940465"/>
              </p:ext>
            </p:extLst>
          </p:nvPr>
        </p:nvGraphicFramePr>
        <p:xfrm>
          <a:off x="1881302" y="1209646"/>
          <a:ext cx="8309671" cy="4797150"/>
        </p:xfrm>
        <a:graphic>
          <a:graphicData uri="http://schemas.openxmlformats.org/drawingml/2006/table">
            <a:tbl>
              <a:tblPr firstRow="1" bandRow="1">
                <a:tableStyleId>{6E62EB93-AAC6-4EBA-99E5-D1D4B1179FDE}</a:tableStyleId>
              </a:tblPr>
              <a:tblGrid>
                <a:gridCol w="597086">
                  <a:extLst>
                    <a:ext uri="{9D8B030D-6E8A-4147-A177-3AD203B41FA5}">
                      <a16:colId xmlns:a16="http://schemas.microsoft.com/office/drawing/2014/main" val="20000"/>
                    </a:ext>
                  </a:extLst>
                </a:gridCol>
                <a:gridCol w="989184">
                  <a:extLst>
                    <a:ext uri="{9D8B030D-6E8A-4147-A177-3AD203B41FA5}">
                      <a16:colId xmlns:a16="http://schemas.microsoft.com/office/drawing/2014/main" val="20001"/>
                    </a:ext>
                  </a:extLst>
                </a:gridCol>
                <a:gridCol w="2568566">
                  <a:extLst>
                    <a:ext uri="{9D8B030D-6E8A-4147-A177-3AD203B41FA5}">
                      <a16:colId xmlns:a16="http://schemas.microsoft.com/office/drawing/2014/main" val="20002"/>
                    </a:ext>
                  </a:extLst>
                </a:gridCol>
                <a:gridCol w="1384945">
                  <a:extLst>
                    <a:ext uri="{9D8B030D-6E8A-4147-A177-3AD203B41FA5}">
                      <a16:colId xmlns:a16="http://schemas.microsoft.com/office/drawing/2014/main" val="20003"/>
                    </a:ext>
                  </a:extLst>
                </a:gridCol>
                <a:gridCol w="1384945">
                  <a:extLst>
                    <a:ext uri="{9D8B030D-6E8A-4147-A177-3AD203B41FA5}">
                      <a16:colId xmlns:a16="http://schemas.microsoft.com/office/drawing/2014/main" val="20004"/>
                    </a:ext>
                  </a:extLst>
                </a:gridCol>
                <a:gridCol w="1384945">
                  <a:extLst>
                    <a:ext uri="{9D8B030D-6E8A-4147-A177-3AD203B41FA5}">
                      <a16:colId xmlns:a16="http://schemas.microsoft.com/office/drawing/2014/main" val="20005"/>
                    </a:ext>
                  </a:extLst>
                </a:gridCol>
              </a:tblGrid>
              <a:tr h="396705">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Statement</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432000">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premium doesn't increase because I'm not a new customer anymore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7.55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5.97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9.13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432000">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I got a discount for staying with the same company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7.35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5.61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9.08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432000">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provider takes my loyalty into account when calculating renewal quotes after I have claimed</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7.23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5.75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8.71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432000">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insurance provider matched a cheaper price from a competitors quote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6.68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4.67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8.70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432000">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insurer provided effective assistance/ advice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7.80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6.96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8.65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432000">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insurance company did not try to avoid paying out</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7.66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6.88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8.44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432000">
                <a:tc>
                  <a:txBody>
                    <a:bodyPr/>
                    <a:lstStyle/>
                    <a:p>
                      <a:pPr algn="ctr" fontAlgn="b"/>
                      <a:r>
                        <a:rPr lang="en-GB" sz="1100" b="0" i="0" u="none" strike="noStrike">
                          <a:solidFill>
                            <a:srgbClr val="000000"/>
                          </a:solidFill>
                          <a:effectLst/>
                          <a:latin typeface="+mj-lt"/>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insurer provides additional benefits for renewing (e.g. enhanced cover)</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6.91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5.46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8.37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432000">
                <a:tc>
                  <a:txBody>
                    <a:bodyPr/>
                    <a:lstStyle/>
                    <a:p>
                      <a:pPr algn="ctr" fontAlgn="b"/>
                      <a:r>
                        <a:rPr lang="en-GB" sz="1100" b="0" i="0" u="none" strike="noStrike">
                          <a:solidFill>
                            <a:srgbClr val="000000"/>
                          </a:solidFill>
                          <a:effectLst/>
                          <a:latin typeface="+mj-lt"/>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The policy was explained clearly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8.28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8.20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8.36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432000">
                <a:tc>
                  <a:txBody>
                    <a:bodyPr/>
                    <a:lstStyle/>
                    <a:p>
                      <a:pPr algn="ctr" fontAlgn="b"/>
                      <a:r>
                        <a:rPr lang="en-GB" sz="1100" b="0" i="0" u="none" strike="noStrike">
                          <a:solidFill>
                            <a:srgbClr val="000000"/>
                          </a:solidFill>
                          <a:effectLst/>
                          <a:latin typeface="+mj-lt"/>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I know what the policy covers and excludes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8.25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8.16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8.35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r h="432000">
                <a:tc>
                  <a:txBody>
                    <a:bodyPr/>
                    <a:lstStyle/>
                    <a:p>
                      <a:pPr algn="ctr" fontAlgn="b"/>
                      <a:r>
                        <a:rPr lang="en-GB" sz="1100" b="0" i="0" u="none" strike="noStrike">
                          <a:solidFill>
                            <a:srgbClr val="000000"/>
                          </a:solidFill>
                          <a:effectLst/>
                          <a:latin typeface="+mj-lt"/>
                        </a:rPr>
                        <a:t>10</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insurer assessed my risk individually, rather than using generic assumptions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7.63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6.95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8.31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0"/>
                  </a:ext>
                </a:extLst>
              </a:tr>
            </a:tbl>
          </a:graphicData>
        </a:graphic>
      </p:graphicFrame>
      <p:sp>
        <p:nvSpPr>
          <p:cNvPr id="6" name="Google Shape;281;p26">
            <a:extLst>
              <a:ext uri="{FF2B5EF4-FFF2-40B4-BE49-F238E27FC236}">
                <a16:creationId xmlns:a16="http://schemas.microsoft.com/office/drawing/2014/main" id="{6BA30E1E-56C4-493B-8992-B93B1A6F3097}"/>
              </a:ext>
            </a:extLst>
          </p:cNvPr>
          <p:cNvSpPr txBox="1"/>
          <p:nvPr/>
        </p:nvSpPr>
        <p:spPr>
          <a:xfrm>
            <a:off x="-1947" y="6509801"/>
            <a:ext cx="8443493" cy="349849"/>
          </a:xfrm>
          <a:prstGeom prst="rect">
            <a:avLst/>
          </a:prstGeom>
          <a:noFill/>
          <a:ln>
            <a:noFill/>
          </a:ln>
        </p:spPr>
        <p:txBody>
          <a:bodyPr spcFirstLastPara="1" wrap="square" lIns="91425" tIns="45700" rIns="91425" bIns="45700" anchor="t" anchorCtr="0">
            <a:noAutofit/>
          </a:bodyPr>
          <a:lstStyle/>
          <a:p>
            <a:r>
              <a:rPr lang="en-GB" sz="800">
                <a:solidFill>
                  <a:schemeClr val="tx1"/>
                </a:solidFill>
                <a:latin typeface="Arial" panose="020B0604020202020204" pitchFamily="34" charset="0"/>
                <a:ea typeface="Corbel"/>
                <a:cs typeface="Arial" panose="020B0604020202020204" pitchFamily="34" charset="0"/>
                <a:sym typeface="Corbel"/>
              </a:rPr>
              <a:t>Base: Sept 2023 &amp; March 2024 data. </a:t>
            </a:r>
            <a:r>
              <a:rPr lang="en-GB" sz="800">
                <a:latin typeface="Arial" panose="020B0604020202020204" pitchFamily="34" charset="0"/>
                <a:ea typeface="Corbel"/>
                <a:cs typeface="Arial" panose="020B0604020202020204" pitchFamily="34" charset="0"/>
                <a:sym typeface="Corbel"/>
              </a:rPr>
              <a:t>All SMEs that hold at least one (motor, employers’ liability, buildings and/or contents, business interruption) insurance policy/ who have claimed on at least one insurance policy in the last 12 months: 35-54 n=739/144</a:t>
            </a:r>
            <a:endParaRPr lang="en-GB" sz="8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6211457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3" name="TextBox 2"/>
          <p:cNvSpPr txBox="1"/>
          <p:nvPr/>
        </p:nvSpPr>
        <p:spPr>
          <a:xfrm>
            <a:off x="422143" y="289187"/>
            <a:ext cx="11227990" cy="400110"/>
          </a:xfrm>
          <a:prstGeom prst="rect">
            <a:avLst/>
          </a:prstGeom>
          <a:noFill/>
        </p:spPr>
        <p:txBody>
          <a:bodyPr wrap="square" rtlCol="0">
            <a:spAutoFit/>
          </a:bodyPr>
          <a:lstStyle/>
          <a:p>
            <a:r>
              <a:rPr lang="en-GB" sz="2000" b="1">
                <a:solidFill>
                  <a:schemeClr val="bg2"/>
                </a:solidFill>
                <a:latin typeface="Rockwell" panose="02060603020205020403" pitchFamily="18" charset="0"/>
                <a:cs typeface="Calibri Light" panose="020F0302020204030204" pitchFamily="34" charset="0"/>
              </a:rPr>
              <a:t>Top 10 opportunities for SMEs – 55 or older years old</a:t>
            </a:r>
          </a:p>
        </p:txBody>
      </p:sp>
      <p:graphicFrame>
        <p:nvGraphicFramePr>
          <p:cNvPr id="4" name="Table 3"/>
          <p:cNvGraphicFramePr>
            <a:graphicFrameLocks noGrp="1"/>
          </p:cNvGraphicFramePr>
          <p:nvPr>
            <p:extLst>
              <p:ext uri="{D42A27DB-BD31-4B8C-83A1-F6EECF244321}">
                <p14:modId xmlns:p14="http://schemas.microsoft.com/office/powerpoint/2010/main" val="4037226627"/>
              </p:ext>
            </p:extLst>
          </p:nvPr>
        </p:nvGraphicFramePr>
        <p:xfrm>
          <a:off x="1896011" y="1200522"/>
          <a:ext cx="8309671" cy="4958040"/>
        </p:xfrm>
        <a:graphic>
          <a:graphicData uri="http://schemas.openxmlformats.org/drawingml/2006/table">
            <a:tbl>
              <a:tblPr firstRow="1" bandRow="1">
                <a:tableStyleId>{6E62EB93-AAC6-4EBA-99E5-D1D4B1179FDE}</a:tableStyleId>
              </a:tblPr>
              <a:tblGrid>
                <a:gridCol w="597086">
                  <a:extLst>
                    <a:ext uri="{9D8B030D-6E8A-4147-A177-3AD203B41FA5}">
                      <a16:colId xmlns:a16="http://schemas.microsoft.com/office/drawing/2014/main" val="20000"/>
                    </a:ext>
                  </a:extLst>
                </a:gridCol>
                <a:gridCol w="989184">
                  <a:extLst>
                    <a:ext uri="{9D8B030D-6E8A-4147-A177-3AD203B41FA5}">
                      <a16:colId xmlns:a16="http://schemas.microsoft.com/office/drawing/2014/main" val="20001"/>
                    </a:ext>
                  </a:extLst>
                </a:gridCol>
                <a:gridCol w="2568566">
                  <a:extLst>
                    <a:ext uri="{9D8B030D-6E8A-4147-A177-3AD203B41FA5}">
                      <a16:colId xmlns:a16="http://schemas.microsoft.com/office/drawing/2014/main" val="20002"/>
                    </a:ext>
                  </a:extLst>
                </a:gridCol>
                <a:gridCol w="1384945">
                  <a:extLst>
                    <a:ext uri="{9D8B030D-6E8A-4147-A177-3AD203B41FA5}">
                      <a16:colId xmlns:a16="http://schemas.microsoft.com/office/drawing/2014/main" val="20003"/>
                    </a:ext>
                  </a:extLst>
                </a:gridCol>
                <a:gridCol w="1384945">
                  <a:extLst>
                    <a:ext uri="{9D8B030D-6E8A-4147-A177-3AD203B41FA5}">
                      <a16:colId xmlns:a16="http://schemas.microsoft.com/office/drawing/2014/main" val="20004"/>
                    </a:ext>
                  </a:extLst>
                </a:gridCol>
                <a:gridCol w="1384945">
                  <a:extLst>
                    <a:ext uri="{9D8B030D-6E8A-4147-A177-3AD203B41FA5}">
                      <a16:colId xmlns:a16="http://schemas.microsoft.com/office/drawing/2014/main" val="20005"/>
                    </a:ext>
                  </a:extLst>
                </a:gridCol>
              </a:tblGrid>
              <a:tr h="396705">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Statement</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432000">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claim was settled quickly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9.33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6.67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12.00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432000">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I had a choice in how the company settled the claim (e.g. financial settlement, repair or replacement)</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8.67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5.83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11.50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432000">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I am offered immediate assistance and advice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9.33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7.33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11.33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432000">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insurer provided effective assistance/ advice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9.33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8.00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10.67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432000">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I got a discount for staying with the same company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7.16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5.05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9.26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432000">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insurer handled my complaint professionally and fairly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8.21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7.42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9.00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432000">
                <a:tc>
                  <a:txBody>
                    <a:bodyPr/>
                    <a:lstStyle/>
                    <a:p>
                      <a:pPr algn="ctr" fontAlgn="b"/>
                      <a:r>
                        <a:rPr lang="en-GB" sz="1100" b="0" i="0" u="none" strike="noStrike">
                          <a:solidFill>
                            <a:srgbClr val="000000"/>
                          </a:solidFill>
                          <a:effectLst/>
                          <a:latin typeface="+mj-lt"/>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insurance provider matched a cheaper price from a competitors quote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6.56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4.34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8.78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432000">
                <a:tc>
                  <a:txBody>
                    <a:bodyPr/>
                    <a:lstStyle/>
                    <a:p>
                      <a:pPr algn="ctr" fontAlgn="b"/>
                      <a:r>
                        <a:rPr lang="en-GB" sz="1100" b="0" i="0" u="none" strike="noStrike">
                          <a:solidFill>
                            <a:srgbClr val="000000"/>
                          </a:solidFill>
                          <a:effectLst/>
                          <a:latin typeface="+mj-lt"/>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Repairs or replacement items were completed/ delivered at a time that suited me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8.67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8.57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8.76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432000">
                <a:tc>
                  <a:txBody>
                    <a:bodyPr/>
                    <a:lstStyle/>
                    <a:p>
                      <a:pPr algn="ctr" fontAlgn="b"/>
                      <a:r>
                        <a:rPr lang="en-GB" sz="1100" b="0" i="0" u="none" strike="noStrike">
                          <a:solidFill>
                            <a:srgbClr val="000000"/>
                          </a:solidFill>
                          <a:effectLst/>
                          <a:latin typeface="+mj-lt"/>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The price I paid was reasonable for the level of cover that I get</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8.53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8.37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8.70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r h="432000">
                <a:tc>
                  <a:txBody>
                    <a:bodyPr/>
                    <a:lstStyle/>
                    <a:p>
                      <a:pPr algn="ctr" fontAlgn="b"/>
                      <a:r>
                        <a:rPr lang="en-GB" sz="1100" b="0" i="0" u="none" strike="noStrike">
                          <a:solidFill>
                            <a:srgbClr val="000000"/>
                          </a:solidFill>
                          <a:effectLst/>
                          <a:latin typeface="+mj-lt"/>
                        </a:rPr>
                        <a:t>10</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provider takes my loyalty into account when calculating renewal quotes after I have claimed</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7.20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5.84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8.57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0"/>
                  </a:ext>
                </a:extLst>
              </a:tr>
            </a:tbl>
          </a:graphicData>
        </a:graphic>
      </p:graphicFrame>
      <p:sp>
        <p:nvSpPr>
          <p:cNvPr id="6" name="Google Shape;281;p26">
            <a:extLst>
              <a:ext uri="{FF2B5EF4-FFF2-40B4-BE49-F238E27FC236}">
                <a16:creationId xmlns:a16="http://schemas.microsoft.com/office/drawing/2014/main" id="{6BA30E1E-56C4-493B-8992-B93B1A6F3097}"/>
              </a:ext>
            </a:extLst>
          </p:cNvPr>
          <p:cNvSpPr txBox="1"/>
          <p:nvPr/>
        </p:nvSpPr>
        <p:spPr>
          <a:xfrm>
            <a:off x="-1947" y="6509801"/>
            <a:ext cx="8443493" cy="349849"/>
          </a:xfrm>
          <a:prstGeom prst="rect">
            <a:avLst/>
          </a:prstGeom>
          <a:noFill/>
          <a:ln>
            <a:noFill/>
          </a:ln>
        </p:spPr>
        <p:txBody>
          <a:bodyPr spcFirstLastPara="1" wrap="square" lIns="91425" tIns="45700" rIns="91425" bIns="45700" anchor="t" anchorCtr="0">
            <a:noAutofit/>
          </a:bodyPr>
          <a:lstStyle/>
          <a:p>
            <a:r>
              <a:rPr lang="en-GB" sz="800">
                <a:solidFill>
                  <a:schemeClr val="tx1"/>
                </a:solidFill>
                <a:latin typeface="Arial" panose="020B0604020202020204" pitchFamily="34" charset="0"/>
                <a:ea typeface="Corbel"/>
                <a:cs typeface="Arial" panose="020B0604020202020204" pitchFamily="34" charset="0"/>
                <a:sym typeface="Corbel"/>
              </a:rPr>
              <a:t>Base: Sept 2023 &amp; March 2024 data. </a:t>
            </a:r>
            <a:r>
              <a:rPr lang="en-GB" sz="800">
                <a:latin typeface="Arial" panose="020B0604020202020204" pitchFamily="34" charset="0"/>
                <a:ea typeface="Corbel"/>
                <a:cs typeface="Arial" panose="020B0604020202020204" pitchFamily="34" charset="0"/>
                <a:sym typeface="Corbel"/>
              </a:rPr>
              <a:t>All SMEs that hold at least one (motor, employers’ liability, buildings and/or contents, business interruption) insurance policy/ who have claimed on at least one insurance policy in the last 12 months:  55 or older n=218/16*  * Small base, indicative only.</a:t>
            </a:r>
            <a:endParaRPr lang="en-GB" sz="800">
              <a:latin typeface="Arial" panose="020B0604020202020204" pitchFamily="34" charset="0"/>
              <a:cs typeface="Arial" panose="020B0604020202020204" pitchFamily="34" charset="0"/>
            </a:endParaRPr>
          </a:p>
          <a:p>
            <a:endParaRPr lang="en-GB" sz="800">
              <a:latin typeface="Arial" panose="020B0604020202020204" pitchFamily="34" charset="0"/>
              <a:cs typeface="Arial" panose="020B0604020202020204" pitchFamily="34" charset="0"/>
            </a:endParaRPr>
          </a:p>
          <a:p>
            <a:endParaRPr lang="en-GB" sz="8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63652855"/>
      </p:ext>
    </p:extLst>
  </p:cSld>
  <p:clrMapOvr>
    <a:masterClrMapping/>
  </p:clrMapOvr>
</p:sld>
</file>

<file path=ppt/theme/theme1.xml><?xml version="1.0" encoding="utf-8"?>
<a:theme xmlns:a="http://schemas.openxmlformats.org/drawingml/2006/main" name="1_Office Theme">
  <a:themeElements>
    <a:clrScheme name="ICS Theme 1">
      <a:dk1>
        <a:srgbClr val="000000"/>
      </a:dk1>
      <a:lt1>
        <a:srgbClr val="FFFFFF"/>
      </a:lt1>
      <a:dk2>
        <a:srgbClr val="008265"/>
      </a:dk2>
      <a:lt2>
        <a:srgbClr val="FFFFFF"/>
      </a:lt2>
      <a:accent1>
        <a:srgbClr val="008265"/>
      </a:accent1>
      <a:accent2>
        <a:srgbClr val="93C01F"/>
      </a:accent2>
      <a:accent3>
        <a:srgbClr val="15ADD0"/>
      </a:accent3>
      <a:accent4>
        <a:srgbClr val="AB588C"/>
      </a:accent4>
      <a:accent5>
        <a:srgbClr val="F5A03D"/>
      </a:accent5>
      <a:accent6>
        <a:srgbClr val="F9ED6F"/>
      </a:accent6>
      <a:hlink>
        <a:srgbClr val="000000"/>
      </a:hlink>
      <a:folHlink>
        <a:srgbClr val="0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ICS Theme 1">
      <a:dk1>
        <a:srgbClr val="000000"/>
      </a:dk1>
      <a:lt1>
        <a:srgbClr val="FFFFFF"/>
      </a:lt1>
      <a:dk2>
        <a:srgbClr val="008265"/>
      </a:dk2>
      <a:lt2>
        <a:srgbClr val="FFFFFF"/>
      </a:lt2>
      <a:accent1>
        <a:srgbClr val="008265"/>
      </a:accent1>
      <a:accent2>
        <a:srgbClr val="93C01F"/>
      </a:accent2>
      <a:accent3>
        <a:srgbClr val="15ADD0"/>
      </a:accent3>
      <a:accent4>
        <a:srgbClr val="AB588C"/>
      </a:accent4>
      <a:accent5>
        <a:srgbClr val="F5A03D"/>
      </a:accent5>
      <a:accent6>
        <a:srgbClr val="F9ED6F"/>
      </a:accent6>
      <a:hlink>
        <a:srgbClr val="000000"/>
      </a:hlink>
      <a:folHlink>
        <a:srgbClr val="0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ICS Theme 1">
    <a:dk1>
      <a:srgbClr val="000000"/>
    </a:dk1>
    <a:lt1>
      <a:srgbClr val="FFFFFF"/>
    </a:lt1>
    <a:dk2>
      <a:srgbClr val="008265"/>
    </a:dk2>
    <a:lt2>
      <a:srgbClr val="FFFFFF"/>
    </a:lt2>
    <a:accent1>
      <a:srgbClr val="008265"/>
    </a:accent1>
    <a:accent2>
      <a:srgbClr val="93C01F"/>
    </a:accent2>
    <a:accent3>
      <a:srgbClr val="15ADD0"/>
    </a:accent3>
    <a:accent4>
      <a:srgbClr val="AB588C"/>
    </a:accent4>
    <a:accent5>
      <a:srgbClr val="F5A03D"/>
    </a:accent5>
    <a:accent6>
      <a:srgbClr val="F9ED6F"/>
    </a:accent6>
    <a:hlink>
      <a:srgbClr val="000000"/>
    </a:hlink>
    <a:folHlink>
      <a:srgbClr val="000000"/>
    </a:folHlink>
  </a:clrScheme>
</a:themeOverride>
</file>

<file path=ppt/theme/themeOverride2.xml><?xml version="1.0" encoding="utf-8"?>
<a:themeOverride xmlns:a="http://schemas.openxmlformats.org/drawingml/2006/main">
  <a:clrScheme name="ICS Theme 1">
    <a:dk1>
      <a:srgbClr val="000000"/>
    </a:dk1>
    <a:lt1>
      <a:srgbClr val="FFFFFF"/>
    </a:lt1>
    <a:dk2>
      <a:srgbClr val="008265"/>
    </a:dk2>
    <a:lt2>
      <a:srgbClr val="FFFFFF"/>
    </a:lt2>
    <a:accent1>
      <a:srgbClr val="008265"/>
    </a:accent1>
    <a:accent2>
      <a:srgbClr val="93C01F"/>
    </a:accent2>
    <a:accent3>
      <a:srgbClr val="15ADD0"/>
    </a:accent3>
    <a:accent4>
      <a:srgbClr val="AB588C"/>
    </a:accent4>
    <a:accent5>
      <a:srgbClr val="F5A03D"/>
    </a:accent5>
    <a:accent6>
      <a:srgbClr val="F9ED6F"/>
    </a:accent6>
    <a:hlink>
      <a:srgbClr val="000000"/>
    </a:hlink>
    <a:folHlink>
      <a:srgbClr val="000000"/>
    </a:folHlink>
  </a:clrScheme>
</a:themeOverride>
</file>

<file path=ppt/theme/themeOverride3.xml><?xml version="1.0" encoding="utf-8"?>
<a:themeOverride xmlns:a="http://schemas.openxmlformats.org/drawingml/2006/main">
  <a:clrScheme name="ICS Theme 1">
    <a:dk1>
      <a:srgbClr val="000000"/>
    </a:dk1>
    <a:lt1>
      <a:srgbClr val="FFFFFF"/>
    </a:lt1>
    <a:dk2>
      <a:srgbClr val="008265"/>
    </a:dk2>
    <a:lt2>
      <a:srgbClr val="FFFFFF"/>
    </a:lt2>
    <a:accent1>
      <a:srgbClr val="008265"/>
    </a:accent1>
    <a:accent2>
      <a:srgbClr val="93C01F"/>
    </a:accent2>
    <a:accent3>
      <a:srgbClr val="15ADD0"/>
    </a:accent3>
    <a:accent4>
      <a:srgbClr val="AB588C"/>
    </a:accent4>
    <a:accent5>
      <a:srgbClr val="F5A03D"/>
    </a:accent5>
    <a:accent6>
      <a:srgbClr val="F9ED6F"/>
    </a:accent6>
    <a:hlink>
      <a:srgbClr val="000000"/>
    </a:hlink>
    <a:folHlink>
      <a:srgbClr val="000000"/>
    </a:folHlink>
  </a:clrScheme>
</a:themeOverride>
</file>

<file path=ppt/theme/themeOverride4.xml><?xml version="1.0" encoding="utf-8"?>
<a:themeOverride xmlns:a="http://schemas.openxmlformats.org/drawingml/2006/main">
  <a:clrScheme name="ICS Theme 1">
    <a:dk1>
      <a:srgbClr val="000000"/>
    </a:dk1>
    <a:lt1>
      <a:srgbClr val="FFFFFF"/>
    </a:lt1>
    <a:dk2>
      <a:srgbClr val="008265"/>
    </a:dk2>
    <a:lt2>
      <a:srgbClr val="FFFFFF"/>
    </a:lt2>
    <a:accent1>
      <a:srgbClr val="008265"/>
    </a:accent1>
    <a:accent2>
      <a:srgbClr val="93C01F"/>
    </a:accent2>
    <a:accent3>
      <a:srgbClr val="15ADD0"/>
    </a:accent3>
    <a:accent4>
      <a:srgbClr val="AB588C"/>
    </a:accent4>
    <a:accent5>
      <a:srgbClr val="F5A03D"/>
    </a:accent5>
    <a:accent6>
      <a:srgbClr val="F9ED6F"/>
    </a:accent6>
    <a:hlink>
      <a:srgbClr val="000000"/>
    </a:hlink>
    <a:folHlink>
      <a:srgbClr val="00000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dd376980-a4e1-4fd8-aff1-a97f0b035b5f">
      <Terms xmlns="http://schemas.microsoft.com/office/infopath/2007/PartnerControls"/>
    </lcf76f155ced4ddcb4097134ff3c332f>
    <TaxCatchAll xmlns="fa7f30be-cfe5-449f-a5ad-53e8f8977787"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D678DB9336289438FBAE4A1AB5A3E00" ma:contentTypeVersion="18" ma:contentTypeDescription="Create a new document." ma:contentTypeScope="" ma:versionID="49d83a4be13bbc3551bfc440f06d0047">
  <xsd:schema xmlns:xsd="http://www.w3.org/2001/XMLSchema" xmlns:xs="http://www.w3.org/2001/XMLSchema" xmlns:p="http://schemas.microsoft.com/office/2006/metadata/properties" xmlns:ns2="dd376980-a4e1-4fd8-aff1-a97f0b035b5f" xmlns:ns3="fa7f30be-cfe5-449f-a5ad-53e8f8977787" targetNamespace="http://schemas.microsoft.com/office/2006/metadata/properties" ma:root="true" ma:fieldsID="28d1d9b88554837c599613d982ff2dc7" ns2:_="" ns3:_="">
    <xsd:import namespace="dd376980-a4e1-4fd8-aff1-a97f0b035b5f"/>
    <xsd:import namespace="fa7f30be-cfe5-449f-a5ad-53e8f897778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376980-a4e1-4fd8-aff1-a97f0b035b5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eb78c983-70e1-4d19-aa21-d2ba636a15d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a7f30be-cfe5-449f-a5ad-53e8f8977787"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c602e060-28e5-46ce-a089-4dce914eb31d}" ma:internalName="TaxCatchAll" ma:showField="CatchAllData" ma:web="fa7f30be-cfe5-449f-a5ad-53e8f897778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9E6EA8B-EFD5-49E9-B2F7-1E3FCC38E0A4}">
  <ds:schemaRefs>
    <ds:schemaRef ds:uri="dd376980-a4e1-4fd8-aff1-a97f0b035b5f"/>
    <ds:schemaRef ds:uri="fa7f30be-cfe5-449f-a5ad-53e8f897778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F0AE3DA2-172E-4C28-BD7C-C6C553E93236}">
  <ds:schemaRefs>
    <ds:schemaRef ds:uri="http://schemas.microsoft.com/sharepoint/v3/contenttype/forms"/>
  </ds:schemaRefs>
</ds:datastoreItem>
</file>

<file path=customXml/itemProps3.xml><?xml version="1.0" encoding="utf-8"?>
<ds:datastoreItem xmlns:ds="http://schemas.openxmlformats.org/officeDocument/2006/customXml" ds:itemID="{FC56AC1E-7A44-4B44-8725-13E0E4C12641}">
  <ds:schemaRefs>
    <ds:schemaRef ds:uri="dd376980-a4e1-4fd8-aff1-a97f0b035b5f"/>
    <ds:schemaRef ds:uri="fa7f30be-cfe5-449f-a5ad-53e8f897778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81</TotalTime>
  <Words>25792</Words>
  <Application>Microsoft Office PowerPoint</Application>
  <PresentationFormat>Widescreen</PresentationFormat>
  <Paragraphs>6666</Paragraphs>
  <Slides>116</Slides>
  <Notes>110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116</vt:i4>
      </vt:variant>
    </vt:vector>
  </HeadingPairs>
  <TitlesOfParts>
    <vt:vector size="124" baseType="lpstr">
      <vt:lpstr>Arial</vt:lpstr>
      <vt:lpstr>Calibri Light</vt:lpstr>
      <vt:lpstr>Rockwell</vt:lpstr>
      <vt:lpstr>Arial (Headings)</vt:lpstr>
      <vt:lpstr>Calibri</vt:lpstr>
      <vt:lpstr>Arial</vt:lpstr>
      <vt:lpstr>1_Office Theme</vt:lpstr>
      <vt:lpstr>3_Office Theme</vt:lpstr>
      <vt:lpstr>PowerPoint Presentation</vt:lpstr>
      <vt:lpstr>Contents</vt:lpstr>
      <vt:lpstr>PowerPoint Presentation</vt:lpstr>
      <vt:lpstr>The 9 importance and opportunity themes </vt:lpstr>
      <vt:lpstr>Key findings – Consumers</vt:lpstr>
      <vt:lpstr>Key findings – Consumers</vt:lpstr>
      <vt:lpstr>PowerPoint Presentation</vt:lpstr>
      <vt:lpstr>PowerPoint Presentation</vt:lpstr>
      <vt:lpstr>PowerPoint Presentation</vt:lpstr>
      <vt:lpstr>PowerPoint Presentation</vt:lpstr>
      <vt:lpstr>Key findings – SME market</vt:lpstr>
      <vt:lpstr>Key findings – SME market</vt:lpstr>
      <vt:lpstr>PowerPoint Presentation</vt:lpstr>
      <vt:lpstr>PowerPoint Presentation</vt:lpstr>
      <vt:lpstr>PowerPoint Presentation</vt:lpstr>
      <vt:lpstr>PowerPoint Presentation</vt:lpstr>
      <vt:lpstr>Consumer survey </vt:lpstr>
      <vt:lpstr>PowerPoint Presentation</vt:lpstr>
      <vt:lpstr>PowerPoint Presentation</vt:lpstr>
      <vt:lpstr>PowerPoint Presentation</vt:lpstr>
      <vt:lpstr>PowerPoint Presentation</vt:lpstr>
      <vt:lpstr>PowerPoint Presentation</vt:lpstr>
      <vt:lpstr>Consumer Claims </vt:lpstr>
      <vt:lpstr>PowerPoint Presentation</vt:lpstr>
      <vt:lpstr>PowerPoint Presentation</vt:lpstr>
      <vt:lpstr>PowerPoint Presentation</vt:lpstr>
      <vt:lpstr>PowerPoint Presentation</vt:lpstr>
      <vt:lpstr>Consumer Purchase Channels </vt:lpstr>
      <vt:lpstr>PowerPoint Presentation</vt:lpstr>
      <vt:lpstr>PowerPoint Presentation</vt:lpstr>
      <vt:lpstr>PowerPoint Presentation</vt:lpstr>
      <vt:lpstr>PowerPoint Presentation</vt:lpstr>
      <vt:lpstr>PowerPoint Presentation</vt:lpstr>
      <vt:lpstr>PowerPoint Presentation</vt:lpstr>
      <vt:lpstr>Consumer Financial Well-Being </vt:lpstr>
      <vt:lpstr>PowerPoint Presentation</vt:lpstr>
      <vt:lpstr>PowerPoint Presentation</vt:lpstr>
      <vt:lpstr>PowerPoint Presentation</vt:lpstr>
      <vt:lpstr>PowerPoint Presentation</vt:lpstr>
      <vt:lpstr>PowerPoint Presentation</vt:lpstr>
      <vt:lpstr>SME survey </vt:lpstr>
      <vt:lpstr>PowerPoint Presentation</vt:lpstr>
      <vt:lpstr>PowerPoint Presentation</vt:lpstr>
      <vt:lpstr>PowerPoint Presentation</vt:lpstr>
      <vt:lpstr>PowerPoint Presentation</vt:lpstr>
      <vt:lpstr>PowerPoint Presentation</vt:lpstr>
      <vt:lpstr>PowerPoint Presentation</vt:lpstr>
      <vt:lpstr>SME Claims </vt:lpstr>
      <vt:lpstr>PowerPoint Presentation</vt:lpstr>
      <vt:lpstr>PowerPoint Presentation</vt:lpstr>
      <vt:lpstr>PowerPoint Presentation</vt:lpstr>
      <vt:lpstr>PowerPoint Presentation</vt:lpstr>
      <vt:lpstr>SME Purchase Channels </vt:lpstr>
      <vt:lpstr>PowerPoint Presentation</vt:lpstr>
      <vt:lpstr>PowerPoint Presentation</vt:lpstr>
      <vt:lpstr>PowerPoint Presentation</vt:lpstr>
      <vt:lpstr>PowerPoint Presentation</vt:lpstr>
      <vt:lpstr>PowerPoint Presentation</vt:lpstr>
      <vt:lpstr>PowerPoint Presentation</vt:lpstr>
      <vt:lpstr>SME Financial Well-Being </vt:lpstr>
      <vt:lpstr>PowerPoint Presentation</vt:lpstr>
      <vt:lpstr>PowerPoint Presentation</vt:lpstr>
      <vt:lpstr>PowerPoint Presentation</vt:lpstr>
      <vt:lpstr>PowerPoint Presentation</vt:lpstr>
      <vt:lpstr>PowerPoint Presentation</vt:lpstr>
      <vt:lpstr>Appendix </vt:lpstr>
      <vt:lpstr>PowerPoint Presentation</vt:lpstr>
      <vt:lpstr>PowerPoint Presentation</vt:lpstr>
      <vt:lpstr>PowerPoint Presentation</vt:lpstr>
      <vt:lpstr>PowerPoint Presentation</vt:lpstr>
      <vt:lpstr>PowerPoint Presentation</vt:lpstr>
      <vt:lpstr>PowerPoint Presentation</vt:lpstr>
      <vt:lpstr>Appendix - Consumers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Appendix - SMEs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The Institute of Customer Service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CII Trust Index</dc:subject>
  <dc:creator>Luke Fisher</dc:creator>
  <cp:lastModifiedBy>Luke Fisher</cp:lastModifiedBy>
  <cp:revision>2</cp:revision>
  <cp:lastPrinted>2023-06-27T15:11:19Z</cp:lastPrinted>
  <dcterms:modified xsi:type="dcterms:W3CDTF">2024-03-27T16:52:21Z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r8>1339200</vt:r8>
  </property>
  <property fmtid="{D5CDD505-2E9C-101B-9397-08002B2CF9AE}" pid="3" name="ContentTypeId">
    <vt:lpwstr>0x0101007D678DB9336289438FBAE4A1AB5A3E00</vt:lpwstr>
  </property>
  <property fmtid="{D5CDD505-2E9C-101B-9397-08002B2CF9AE}" pid="4" name="MediaServiceImageTags">
    <vt:lpwstr/>
  </property>
</Properties>
</file>