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2.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3.xml" ContentType="application/vnd.openxmlformats-officedocument.presentationml.notesSlid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6.xml" ContentType="application/vnd.openxmlformats-officedocument.presentationml.notesSlid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7.xml" ContentType="application/vnd.openxmlformats-officedocument.presentationml.notesSlid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3.xml" ContentType="application/vnd.openxmlformats-officedocument.drawingml.chartshape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4.xml" ContentType="application/vnd.openxmlformats-officedocument.drawingml.chart+xml"/>
  <Override PartName="/ppt/notesSlides/notesSlide30.xml" ContentType="application/vnd.openxmlformats-officedocument.presentationml.notesSlide+xml"/>
  <Override PartName="/ppt/charts/chart25.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6.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7.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8.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5.xml" ContentType="application/vnd.openxmlformats-officedocument.presentationml.notesSlide+xml"/>
  <Override PartName="/ppt/charts/chart29.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0.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1.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1.xml" ContentType="application/vnd.openxmlformats-officedocument.themeOverride+xml"/>
  <Override PartName="/ppt/notesSlides/notesSlide36.xml" ContentType="application/vnd.openxmlformats-officedocument.presentationml.notesSlide+xml"/>
  <Override PartName="/ppt/charts/chart32.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3.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4.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5.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37.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3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notesSlides/notesSlide39.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notesSlides/notesSlide40.xml" ContentType="application/vnd.openxmlformats-officedocument.presentationml.notesSlide+xml"/>
  <Override PartName="/ppt/charts/chart54.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55.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6.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9.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60.xml" ContentType="application/vnd.openxmlformats-officedocument.drawingml.chart+xml"/>
  <Override PartName="/ppt/charts/chart61.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heme/themeOverride2.xml" ContentType="application/vnd.openxmlformats-officedocument.themeOverr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heme/themeOverride3.xml" ContentType="application/vnd.openxmlformats-officedocument.themeOverr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heme/themeOverride4.xml" ContentType="application/vnd.openxmlformats-officedocument.themeOverr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theme/themeOverride5.xml" ContentType="application/vnd.openxmlformats-officedocument.themeOverr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4"/>
    <p:sldMasterId id="2147483670" r:id="rId5"/>
  </p:sldMasterIdLst>
  <p:notesMasterIdLst>
    <p:notesMasterId r:id="rId96"/>
  </p:notesMasterIdLst>
  <p:sldIdLst>
    <p:sldId id="256" r:id="rId6"/>
    <p:sldId id="513" r:id="rId7"/>
    <p:sldId id="440" r:id="rId8"/>
    <p:sldId id="519" r:id="rId9"/>
    <p:sldId id="520" r:id="rId10"/>
    <p:sldId id="421" r:id="rId11"/>
    <p:sldId id="393" r:id="rId12"/>
    <p:sldId id="497" r:id="rId13"/>
    <p:sldId id="521" r:id="rId14"/>
    <p:sldId id="501" r:id="rId15"/>
    <p:sldId id="524" r:id="rId16"/>
    <p:sldId id="540" r:id="rId17"/>
    <p:sldId id="394" r:id="rId18"/>
    <p:sldId id="390" r:id="rId19"/>
    <p:sldId id="485" r:id="rId20"/>
    <p:sldId id="398" r:id="rId21"/>
    <p:sldId id="486" r:id="rId22"/>
    <p:sldId id="487" r:id="rId23"/>
    <p:sldId id="433" r:id="rId24"/>
    <p:sldId id="499" r:id="rId25"/>
    <p:sldId id="541" r:id="rId26"/>
    <p:sldId id="542" r:id="rId27"/>
    <p:sldId id="543" r:id="rId28"/>
    <p:sldId id="544" r:id="rId29"/>
    <p:sldId id="496" r:id="rId30"/>
    <p:sldId id="397" r:id="rId31"/>
    <p:sldId id="489" r:id="rId32"/>
    <p:sldId id="399" r:id="rId33"/>
    <p:sldId id="490" r:id="rId34"/>
    <p:sldId id="491" r:id="rId35"/>
    <p:sldId id="492" r:id="rId36"/>
    <p:sldId id="493" r:id="rId37"/>
    <p:sldId id="498" r:id="rId38"/>
    <p:sldId id="545" r:id="rId39"/>
    <p:sldId id="546" r:id="rId40"/>
    <p:sldId id="547" r:id="rId41"/>
    <p:sldId id="548" r:id="rId42"/>
    <p:sldId id="422" r:id="rId43"/>
    <p:sldId id="531" r:id="rId44"/>
    <p:sldId id="537" r:id="rId45"/>
    <p:sldId id="539" r:id="rId46"/>
    <p:sldId id="538" r:id="rId47"/>
    <p:sldId id="530" r:id="rId48"/>
    <p:sldId id="533" r:id="rId49"/>
    <p:sldId id="525" r:id="rId50"/>
    <p:sldId id="522" r:id="rId51"/>
    <p:sldId id="503" r:id="rId52"/>
    <p:sldId id="445" r:id="rId53"/>
    <p:sldId id="446" r:id="rId54"/>
    <p:sldId id="447" r:id="rId55"/>
    <p:sldId id="448" r:id="rId56"/>
    <p:sldId id="449" r:id="rId57"/>
    <p:sldId id="450" r:id="rId58"/>
    <p:sldId id="451" r:id="rId59"/>
    <p:sldId id="452" r:id="rId60"/>
    <p:sldId id="453" r:id="rId61"/>
    <p:sldId id="454" r:id="rId62"/>
    <p:sldId id="469" r:id="rId63"/>
    <p:sldId id="470" r:id="rId64"/>
    <p:sldId id="471" r:id="rId65"/>
    <p:sldId id="472" r:id="rId66"/>
    <p:sldId id="473" r:id="rId67"/>
    <p:sldId id="474" r:id="rId68"/>
    <p:sldId id="475" r:id="rId69"/>
    <p:sldId id="476" r:id="rId70"/>
    <p:sldId id="504" r:id="rId71"/>
    <p:sldId id="455" r:id="rId72"/>
    <p:sldId id="456" r:id="rId73"/>
    <p:sldId id="457" r:id="rId74"/>
    <p:sldId id="458" r:id="rId75"/>
    <p:sldId id="459" r:id="rId76"/>
    <p:sldId id="460" r:id="rId77"/>
    <p:sldId id="495" r:id="rId78"/>
    <p:sldId id="462" r:id="rId79"/>
    <p:sldId id="463" r:id="rId80"/>
    <p:sldId id="464" r:id="rId81"/>
    <p:sldId id="465" r:id="rId82"/>
    <p:sldId id="466" r:id="rId83"/>
    <p:sldId id="467" r:id="rId84"/>
    <p:sldId id="468" r:id="rId85"/>
    <p:sldId id="477" r:id="rId86"/>
    <p:sldId id="478" r:id="rId87"/>
    <p:sldId id="479" r:id="rId88"/>
    <p:sldId id="480" r:id="rId89"/>
    <p:sldId id="516" r:id="rId90"/>
    <p:sldId id="481" r:id="rId91"/>
    <p:sldId id="482" r:id="rId92"/>
    <p:sldId id="483" r:id="rId93"/>
    <p:sldId id="484" r:id="rId94"/>
    <p:sldId id="515" r:id="rId95"/>
  </p:sldIdLst>
  <p:sldSz cx="12192000" cy="6858000"/>
  <p:notesSz cx="6797675" cy="9926638"/>
  <p:embeddedFontLst>
    <p:embeddedFont>
      <p:font typeface="Calibri" panose="020F0502020204030204" pitchFamily="34" charset="0"/>
      <p:regular r:id="rId97"/>
      <p:bold r:id="rId98"/>
      <p:italic r:id="rId99"/>
      <p:boldItalic r:id="rId100"/>
    </p:embeddedFont>
    <p:embeddedFont>
      <p:font typeface="Calibri Light" panose="020F0302020204030204" pitchFamily="34" charset="0"/>
      <p:regular r:id="rId101"/>
      <p:italic r:id="rId102"/>
    </p:embeddedFont>
    <p:embeddedFont>
      <p:font typeface="Rockwell" panose="02060603020205020403" pitchFamily="18" charset="0"/>
      <p:regular r:id="rId103"/>
      <p:bold r:id="rId104"/>
      <p:italic r:id="rId105"/>
      <p:boldItalic r:id="rId10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FF235D8D-F0D4-4AAE-9944-026CFE8AAFE4}">
          <p14:sldIdLst>
            <p14:sldId id="256"/>
            <p14:sldId id="513"/>
            <p14:sldId id="440"/>
            <p14:sldId id="519"/>
            <p14:sldId id="520"/>
            <p14:sldId id="421"/>
            <p14:sldId id="393"/>
            <p14:sldId id="497"/>
            <p14:sldId id="521"/>
            <p14:sldId id="501"/>
            <p14:sldId id="524"/>
            <p14:sldId id="540"/>
            <p14:sldId id="394"/>
            <p14:sldId id="390"/>
            <p14:sldId id="485"/>
            <p14:sldId id="398"/>
            <p14:sldId id="486"/>
            <p14:sldId id="487"/>
            <p14:sldId id="433"/>
            <p14:sldId id="499"/>
            <p14:sldId id="541"/>
            <p14:sldId id="542"/>
            <p14:sldId id="543"/>
            <p14:sldId id="544"/>
            <p14:sldId id="496"/>
            <p14:sldId id="397"/>
            <p14:sldId id="489"/>
            <p14:sldId id="399"/>
            <p14:sldId id="490"/>
            <p14:sldId id="491"/>
            <p14:sldId id="492"/>
            <p14:sldId id="493"/>
            <p14:sldId id="498"/>
            <p14:sldId id="545"/>
            <p14:sldId id="546"/>
            <p14:sldId id="547"/>
            <p14:sldId id="548"/>
            <p14:sldId id="422"/>
            <p14:sldId id="531"/>
            <p14:sldId id="537"/>
            <p14:sldId id="539"/>
            <p14:sldId id="538"/>
            <p14:sldId id="530"/>
            <p14:sldId id="533"/>
            <p14:sldId id="525"/>
            <p14:sldId id="522"/>
            <p14:sldId id="503"/>
            <p14:sldId id="445"/>
            <p14:sldId id="446"/>
            <p14:sldId id="447"/>
            <p14:sldId id="448"/>
            <p14:sldId id="449"/>
            <p14:sldId id="450"/>
            <p14:sldId id="451"/>
            <p14:sldId id="452"/>
            <p14:sldId id="453"/>
            <p14:sldId id="454"/>
            <p14:sldId id="469"/>
            <p14:sldId id="470"/>
            <p14:sldId id="471"/>
            <p14:sldId id="472"/>
            <p14:sldId id="473"/>
            <p14:sldId id="474"/>
            <p14:sldId id="475"/>
            <p14:sldId id="476"/>
            <p14:sldId id="504"/>
            <p14:sldId id="455"/>
            <p14:sldId id="456"/>
            <p14:sldId id="457"/>
            <p14:sldId id="458"/>
            <p14:sldId id="459"/>
            <p14:sldId id="460"/>
            <p14:sldId id="495"/>
            <p14:sldId id="462"/>
            <p14:sldId id="463"/>
            <p14:sldId id="464"/>
            <p14:sldId id="465"/>
            <p14:sldId id="466"/>
            <p14:sldId id="467"/>
            <p14:sldId id="468"/>
            <p14:sldId id="477"/>
            <p14:sldId id="478"/>
            <p14:sldId id="479"/>
            <p14:sldId id="480"/>
            <p14:sldId id="516"/>
            <p14:sldId id="481"/>
            <p14:sldId id="482"/>
            <p14:sldId id="483"/>
            <p14:sldId id="484"/>
            <p14:sldId id="51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mogen Birch" initials="" lastIdx="33" clrIdx="0"/>
  <p:cmAuthor id="1" name="Emma Bailey" initials="" lastIdx="32" clrIdx="1"/>
  <p:cmAuthor id="2" name="Alice Brett" initials="" lastIdx="32" clrIdx="2"/>
  <p:cmAuthor id="3" name="Leonie Boulton" initials="LB" lastIdx="1" clrIdx="3"/>
  <p:cmAuthor id="4" name="Kallia Manika" initials="KM" lastIdx="6"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4D6"/>
    <a:srgbClr val="E2EFDA"/>
    <a:srgbClr val="AB588C"/>
    <a:srgbClr val="15ADD0"/>
    <a:srgbClr val="93C01F"/>
    <a:srgbClr val="008265"/>
    <a:srgbClr val="ED7D31"/>
    <a:srgbClr val="F9ED6F"/>
    <a:srgbClr val="F5A03D"/>
    <a:srgbClr val="92D1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618B5C-0B98-4989-B1E6-556E756E67B2}" v="94" dt="2023-10-27T12:16:41.316"/>
  </p1510:revLst>
</p1510:revInfo>
</file>

<file path=ppt/tableStyles.xml><?xml version="1.0" encoding="utf-8"?>
<a:tblStyleLst xmlns:a="http://schemas.openxmlformats.org/drawingml/2006/main" def="{6E62EB93-AAC6-4EBA-99E5-D1D4B1179FDE}">
  <a:tblStyle styleId="{6E62EB93-AAC6-4EBA-99E5-D1D4B1179FDE}"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CEA"/>
          </a:solidFill>
        </a:fill>
      </a:tcStyle>
    </a:wholeTbl>
    <a:band1H>
      <a:tcTxStyle b="off" i="off"/>
      <a:tcStyle>
        <a:tcBdr/>
        <a:fill>
          <a:solidFill>
            <a:srgbClr val="CAD8D2"/>
          </a:solidFill>
        </a:fill>
      </a:tcStyle>
    </a:band1H>
    <a:band2H>
      <a:tcTxStyle b="off" i="off"/>
      <a:tcStyle>
        <a:tcBdr/>
      </a:tcStyle>
    </a:band2H>
    <a:band1V>
      <a:tcTxStyle b="off" i="off"/>
      <a:tcStyle>
        <a:tcBdr/>
        <a:fill>
          <a:solidFill>
            <a:srgbClr val="CAD8D2"/>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microsoft.com/office/2015/10/relationships/revisionInfo" Target="revisionInfo.xml"/><Relationship Id="rId16" Type="http://schemas.openxmlformats.org/officeDocument/2006/relationships/slide" Target="slides/slide11.xml"/><Relationship Id="rId107" Type="http://schemas.openxmlformats.org/officeDocument/2006/relationships/commentAuthors" Target="commentAuthors.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font" Target="fonts/font6.fntdata"/><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font" Target="fonts/font7.fntdata"/><Relationship Id="rId108" Type="http://schemas.openxmlformats.org/officeDocument/2006/relationships/presProps" Target="presProps.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font" Target="fonts/font10.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font" Target="fonts/font3.fntdata"/><Relationship Id="rId10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viewProps" Target="viewProps.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font" Target="fonts/font1.fntdata"/><Relationship Id="rId104" Type="http://schemas.openxmlformats.org/officeDocument/2006/relationships/font" Target="fonts/font8.fntdata"/><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theme" Target="theme/theme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font" Target="fonts/font4.fntdata"/><Relationship Id="rId105" Type="http://schemas.openxmlformats.org/officeDocument/2006/relationships/font" Target="fonts/font9.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font" Target="fonts/font2.fntdata"/><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2.xml"/></Relationships>
</file>

<file path=ppt/charts/_rels/chart1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13.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1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3.xml"/></Relationships>
</file>

<file path=ppt/charts/_rels/chart24.xml.rels><?xml version="1.0" encoding="UTF-8" standalone="yes"?>
<Relationships xmlns="http://schemas.openxmlformats.org/package/2006/relationships"><Relationship Id="rId1" Type="http://schemas.openxmlformats.org/officeDocument/2006/relationships/oleObject" Target="../embeddings/oleObject6.bin"/></Relationships>
</file>

<file path=ppt/charts/_rels/chart25.xml.rels><?xml version="1.0" encoding="UTF-8" standalone="yes"?>
<Relationships xmlns="http://schemas.openxmlformats.org/package/2006/relationships"><Relationship Id="rId1" Type="http://schemas.openxmlformats.org/officeDocument/2006/relationships/oleObject" Target="../embeddings/oleObject7.bin"/></Relationships>
</file>

<file path=ppt/charts/_rels/chart26.xml.rels><?xml version="1.0" encoding="UTF-8" standalone="yes"?>
<Relationships xmlns="http://schemas.openxmlformats.org/package/2006/relationships"><Relationship Id="rId3" Type="http://schemas.openxmlformats.org/officeDocument/2006/relationships/oleObject" Target="https://icsfs01.sharepoint.com/sites/ICS/Shared%20Documents/Shared/Research%20&amp;%20Insight1/Bespoke%20Research/CII/CII%20Trust/Results/Wave%2013/Attica%20Output/CII%20Consumer%20Waves%2012%20and%2013%20-%20tables%20v1%20(P).xlsx" TargetMode="External"/><Relationship Id="rId2" Type="http://schemas.microsoft.com/office/2011/relationships/chartColorStyle" Target="colors22.xml"/><Relationship Id="rId1" Type="http://schemas.microsoft.com/office/2011/relationships/chartStyle" Target="style22.xml"/></Relationships>
</file>

<file path=ppt/charts/_rels/chart27.xml.rels><?xml version="1.0" encoding="UTF-8" standalone="yes"?>
<Relationships xmlns="http://schemas.openxmlformats.org/package/2006/relationships"><Relationship Id="rId3" Type="http://schemas.openxmlformats.org/officeDocument/2006/relationships/oleObject" Target="https://icsfs01.sharepoint.com/sites/ICS/Shared%20Documents/Shared/Research%20&amp;%20Insight1/Bespoke%20Research/CII/CII%20Trust/Results/Wave%2013/Attica%20Output/CII%20Consumer%20Waves%2012%20and%2013%20-%20tables%20v1%20(P).xlsx" TargetMode="External"/><Relationship Id="rId2" Type="http://schemas.microsoft.com/office/2011/relationships/chartColorStyle" Target="colors23.xml"/><Relationship Id="rId1" Type="http://schemas.microsoft.com/office/2011/relationships/chartStyle" Target="style23.xml"/></Relationships>
</file>

<file path=ppt/charts/_rels/chart28.xml.rels><?xml version="1.0" encoding="UTF-8" standalone="yes"?>
<Relationships xmlns="http://schemas.openxmlformats.org/package/2006/relationships"><Relationship Id="rId3" Type="http://schemas.openxmlformats.org/officeDocument/2006/relationships/oleObject" Target="https://icsfs01.sharepoint.com/sites/ICS/Shared%20Documents/Shared/Research%20&amp;%20Insight1/Bespoke%20Research/CII/CII%20Trust/Results/Wave%2013/Attica%20Output/CII%20Consumer%20Waves%2012%20and%2013%20-%20tables%20v1%20(P).xlsx" TargetMode="External"/><Relationship Id="rId2" Type="http://schemas.microsoft.com/office/2011/relationships/chartColorStyle" Target="colors24.xml"/><Relationship Id="rId1" Type="http://schemas.microsoft.com/office/2011/relationships/chartStyle" Target="style24.xml"/></Relationships>
</file>

<file path=ppt/charts/_rels/chart29.xml.rels><?xml version="1.0" encoding="UTF-8" standalone="yes"?>
<Relationships xmlns="http://schemas.openxmlformats.org/package/2006/relationships"><Relationship Id="rId3" Type="http://schemas.openxmlformats.org/officeDocument/2006/relationships/oleObject" Target="https://icsfs01.sharepoint.com/sites/ICS/Shared%20Documents/Shared/Research%20&amp;%20Insight1/Bespoke%20Research/CII/CII%20Trust/Results/Wave%2013/Attica%20Output/CII%20SME%20Waves%2012%20and%2013%20-%20tables%20v1%20(CP).xlsx" TargetMode="External"/><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26.xml"/><Relationship Id="rId1" Type="http://schemas.microsoft.com/office/2011/relationships/chartStyle" Target="style26.xm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oleObject" Target="../embeddings/oleObject9.bin"/></Relationships>
</file>

<file path=ppt/charts/_rels/chart32.xml.rels><?xml version="1.0" encoding="UTF-8" standalone="yes"?>
<Relationships xmlns="http://schemas.openxmlformats.org/package/2006/relationships"><Relationship Id="rId3" Type="http://schemas.openxmlformats.org/officeDocument/2006/relationships/oleObject" Target="https://icsfs01.sharepoint.com/sites/ICS/Shared%20Documents/Shared/Research%20&amp;%20Insight1/Bespoke%20Research/CII/CII%20Trust/Results/Wave%2010/Attica%20Data/CII%20Consumer%20Waves%209%20and%2010%20-%20tables%20v1%20(P).xlsx" TargetMode="External"/><Relationship Id="rId2" Type="http://schemas.microsoft.com/office/2011/relationships/chartColorStyle" Target="colors28.xml"/><Relationship Id="rId1" Type="http://schemas.microsoft.com/office/2011/relationships/chartStyle" Target="style28.xml"/></Relationships>
</file>

<file path=ppt/charts/_rels/chart33.xml.rels><?xml version="1.0" encoding="UTF-8" standalone="yes"?>
<Relationships xmlns="http://schemas.openxmlformats.org/package/2006/relationships"><Relationship Id="rId3" Type="http://schemas.openxmlformats.org/officeDocument/2006/relationships/oleObject" Target="https://icsfs01.sharepoint.com/sites/ICS/Shared%20Documents/Shared/Research%20&amp;%20Insight1/Bespoke%20Research/CII/CII%20Trust/Results/Wave%2010/Attica%20Data/CII%20Consumer%20Waves%209%20and%2010%20-%20tables%20v1%20(P).xlsx" TargetMode="External"/><Relationship Id="rId2" Type="http://schemas.microsoft.com/office/2011/relationships/chartColorStyle" Target="colors29.xml"/><Relationship Id="rId1" Type="http://schemas.microsoft.com/office/2011/relationships/chartStyle" Target="style29.xml"/></Relationships>
</file>

<file path=ppt/charts/_rels/chart34.xml.rels><?xml version="1.0" encoding="UTF-8" standalone="yes"?>
<Relationships xmlns="http://schemas.openxmlformats.org/package/2006/relationships"><Relationship Id="rId3" Type="http://schemas.openxmlformats.org/officeDocument/2006/relationships/oleObject" Target="https://icsfs01.sharepoint.com/sites/ICS/Shared%20Documents/Shared/Research%20&amp;%20Insight1/Bespoke%20Research/CII/CII%20Trust/Results/Wave%2010/Attica%20Data/CII%20SME%20Waves%209%20and%2010%20-%20tables%20v1%20(P).xlsx" TargetMode="External"/><Relationship Id="rId2" Type="http://schemas.microsoft.com/office/2011/relationships/chartColorStyle" Target="colors30.xml"/><Relationship Id="rId1" Type="http://schemas.microsoft.com/office/2011/relationships/chartStyle" Target="style30.xml"/></Relationships>
</file>

<file path=ppt/charts/_rels/chart35.xml.rels><?xml version="1.0" encoding="UTF-8" standalone="yes"?>
<Relationships xmlns="http://schemas.openxmlformats.org/package/2006/relationships"><Relationship Id="rId3" Type="http://schemas.openxmlformats.org/officeDocument/2006/relationships/oleObject" Target="https://icsfs01.sharepoint.com/sites/ICS/Shared%20Documents/Shared/Research%20&amp;%20Insight1/Bespoke%20Research/CII/CII%20Trust/Results/Wave%2010/Attica%20Data/CII%20SME%20Waves%209%20and%2010%20-%20tables%20v1%20(P).xlsx" TargetMode="External"/><Relationship Id="rId2" Type="http://schemas.microsoft.com/office/2011/relationships/chartColorStyle" Target="colors31.xml"/><Relationship Id="rId1" Type="http://schemas.microsoft.com/office/2011/relationships/chartStyle" Target="style31.xml"/></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5.xml.rels><?xml version="1.0" encoding="UTF-8" standalone="yes"?>
<Relationships xmlns="http://schemas.openxmlformats.org/package/2006/relationships"><Relationship Id="rId3" Type="http://schemas.openxmlformats.org/officeDocument/2006/relationships/oleObject" Target="https://icsfs01.sharepoint.com/sites/ICS/Shared%20Documents/Shared/Research%20&amp;%20Insight1/Bespoke%20Research/CII/CII%20Trust/Results/Wave%2013/Attica%20Output/CII%20Consumer%20-%20Wave%2012%20and%2013%20report%20Oct%202023.xlsx" TargetMode="External"/><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2.xml"/><Relationship Id="rId1" Type="http://schemas.microsoft.com/office/2011/relationships/chartStyle" Target="style32.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3.xml"/><Relationship Id="rId1" Type="http://schemas.microsoft.com/office/2011/relationships/chartStyle" Target="style33.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4.xml"/><Relationship Id="rId1" Type="http://schemas.microsoft.com/office/2011/relationships/chartStyle" Target="style34.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5.xml"/><Relationship Id="rId1" Type="http://schemas.microsoft.com/office/2011/relationships/chartStyle" Target="style35.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6.xml"/><Relationship Id="rId1" Type="http://schemas.microsoft.com/office/2011/relationships/chartStyle" Target="style36.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7.xml"/><Relationship Id="rId1" Type="http://schemas.microsoft.com/office/2011/relationships/chartStyle" Target="style37.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4700937950658E-2"/>
          <c:y val="2.7475661323630642E-2"/>
          <c:w val="0.87254433352790051"/>
          <c:h val="0.88457272101484907"/>
        </c:manualLayout>
      </c:layout>
      <c:lineChart>
        <c:grouping val="standard"/>
        <c:varyColors val="0"/>
        <c:ser>
          <c:idx val="0"/>
          <c:order val="0"/>
          <c:tx>
            <c:strRef>
              <c:f>Sheet1!$C$31</c:f>
              <c:strCache>
                <c:ptCount val="1"/>
                <c:pt idx="0">
                  <c:v>Loyalty</c:v>
                </c:pt>
              </c:strCache>
            </c:strRef>
          </c:tx>
          <c:spPr>
            <a:ln w="19050" cap="rnd" cmpd="sng" algn="ctr">
              <a:solidFill>
                <a:srgbClr val="00785C"/>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anchor="ctr" anchorCtr="1"/>
              <a:lstStyle/>
              <a:p>
                <a:pPr>
                  <a:defRPr sz="800"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Sheet1!$D$30:$P$30</c:f>
              <c:strCache>
                <c:ptCount val="13"/>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pt idx="11">
                  <c:v>Wave 11&amp;12  May '23</c:v>
                </c:pt>
                <c:pt idx="12">
                  <c:v>Wave 12&amp;13       Sept '23</c:v>
                </c:pt>
              </c:strCache>
            </c:strRef>
          </c:cat>
          <c:val>
            <c:numRef>
              <c:f>Sheet1!$D$31:$P$31</c:f>
              <c:numCache>
                <c:formatCode>0.00</c:formatCode>
                <c:ptCount val="13"/>
                <c:pt idx="0">
                  <c:v>9.1024163920261056</c:v>
                </c:pt>
                <c:pt idx="1">
                  <c:v>9.2892542319328637</c:v>
                </c:pt>
                <c:pt idx="2">
                  <c:v>9.992561009890931</c:v>
                </c:pt>
                <c:pt idx="3">
                  <c:v>10.354520455999999</c:v>
                </c:pt>
                <c:pt idx="4">
                  <c:v>9.7282894249999998</c:v>
                </c:pt>
                <c:pt idx="5">
                  <c:v>9.0399999999999991</c:v>
                </c:pt>
                <c:pt idx="6">
                  <c:v>8.89</c:v>
                </c:pt>
                <c:pt idx="7">
                  <c:v>8.847707368</c:v>
                </c:pt>
                <c:pt idx="8">
                  <c:v>9.1577256840000008</c:v>
                </c:pt>
                <c:pt idx="9">
                  <c:v>9.25</c:v>
                </c:pt>
                <c:pt idx="10">
                  <c:v>9.4499999999999993</c:v>
                </c:pt>
                <c:pt idx="11" formatCode="General">
                  <c:v>9.7100000000000009</c:v>
                </c:pt>
                <c:pt idx="12" formatCode="General">
                  <c:v>10.02</c:v>
                </c:pt>
              </c:numCache>
            </c:numRef>
          </c:val>
          <c:smooth val="0"/>
          <c:extLst>
            <c:ext xmlns:c16="http://schemas.microsoft.com/office/drawing/2014/chart" uri="{C3380CC4-5D6E-409C-BE32-E72D297353CC}">
              <c16:uniqueId val="{00000000-1542-41BE-8EF1-E7B89D41BC30}"/>
            </c:ext>
          </c:extLst>
        </c:ser>
        <c:ser>
          <c:idx val="1"/>
          <c:order val="1"/>
          <c:tx>
            <c:strRef>
              <c:f>Sheet1!$C$32</c:f>
              <c:strCache>
                <c:ptCount val="1"/>
                <c:pt idx="0">
                  <c:v>Confidence</c:v>
                </c:pt>
              </c:strCache>
            </c:strRef>
          </c:tx>
          <c:spPr>
            <a:ln w="19050" cap="rnd" cmpd="sng" algn="ctr">
              <a:solidFill>
                <a:srgbClr val="AB588C"/>
              </a:solidFill>
              <a:round/>
            </a:ln>
            <a:effectLst/>
          </c:spPr>
          <c:marker>
            <c:symbol val="circle"/>
            <c:size val="17"/>
            <c:spPr>
              <a:solidFill>
                <a:schemeClr val="lt1"/>
              </a:solidFill>
              <a:ln>
                <a:noFill/>
              </a:ln>
              <a:effectLst/>
            </c:spPr>
          </c:marker>
          <c:dLbls>
            <c:dLbl>
              <c:idx val="11"/>
              <c:layout>
                <c:manualLayout>
                  <c:x val="-2.5441093444176169E-2"/>
                  <c:y val="7.493362179171993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542-41BE-8EF1-E7B89D41BC30}"/>
                </c:ext>
              </c:extLst>
            </c:dLbl>
            <c:dLbl>
              <c:idx val="12"/>
              <c:layout>
                <c:manualLayout>
                  <c:x val="-1.816217044352058E-2"/>
                  <c:y val="1.31220199066208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1542-41BE-8EF1-E7B89D41BC30}"/>
                </c:ext>
              </c:extLst>
            </c:dLbl>
            <c:spPr>
              <a:noFill/>
              <a:ln>
                <a:noFill/>
              </a:ln>
              <a:effectLst/>
            </c:spPr>
            <c:txPr>
              <a:bodyPr rot="0" spcFirstLastPara="1" vertOverflow="ellipsis" vert="horz" wrap="square" anchor="ctr" anchorCtr="1"/>
              <a:lstStyle/>
              <a:p>
                <a:pPr>
                  <a:defRPr sz="800" b="1" i="0" u="none" strike="noStrike" kern="1200" baseline="0">
                    <a:solidFill>
                      <a:srgbClr val="AB588C"/>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Sheet1!$D$30:$P$30</c:f>
              <c:strCache>
                <c:ptCount val="13"/>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pt idx="11">
                  <c:v>Wave 11&amp;12  May '23</c:v>
                </c:pt>
                <c:pt idx="12">
                  <c:v>Wave 12&amp;13       Sept '23</c:v>
                </c:pt>
              </c:strCache>
            </c:strRef>
          </c:cat>
          <c:val>
            <c:numRef>
              <c:f>Sheet1!$D$32:$P$32</c:f>
              <c:numCache>
                <c:formatCode>0.00</c:formatCode>
                <c:ptCount val="13"/>
                <c:pt idx="0">
                  <c:v>7.4076100474830628</c:v>
                </c:pt>
                <c:pt idx="1">
                  <c:v>7.6444255255058442</c:v>
                </c:pt>
                <c:pt idx="2">
                  <c:v>8.3172500515919836</c:v>
                </c:pt>
                <c:pt idx="3">
                  <c:v>8.444438431</c:v>
                </c:pt>
                <c:pt idx="4">
                  <c:v>7.9595228479999998</c:v>
                </c:pt>
                <c:pt idx="5">
                  <c:v>7.51</c:v>
                </c:pt>
                <c:pt idx="6">
                  <c:v>7.19</c:v>
                </c:pt>
                <c:pt idx="7">
                  <c:v>7.0584083870000001</c:v>
                </c:pt>
                <c:pt idx="8">
                  <c:v>7.7023138839999996</c:v>
                </c:pt>
                <c:pt idx="9">
                  <c:v>7.94</c:v>
                </c:pt>
                <c:pt idx="10">
                  <c:v>8.0399999999999991</c:v>
                </c:pt>
                <c:pt idx="11" formatCode="General">
                  <c:v>8.43</c:v>
                </c:pt>
                <c:pt idx="12" formatCode="General">
                  <c:v>8.27</c:v>
                </c:pt>
              </c:numCache>
            </c:numRef>
          </c:val>
          <c:smooth val="0"/>
          <c:extLst>
            <c:ext xmlns:c16="http://schemas.microsoft.com/office/drawing/2014/chart" uri="{C3380CC4-5D6E-409C-BE32-E72D297353CC}">
              <c16:uniqueId val="{00000002-1542-41BE-8EF1-E7B89D41BC30}"/>
            </c:ext>
          </c:extLst>
        </c:ser>
        <c:ser>
          <c:idx val="2"/>
          <c:order val="2"/>
          <c:tx>
            <c:strRef>
              <c:f>Sheet1!$C$33</c:f>
              <c:strCache>
                <c:ptCount val="1"/>
                <c:pt idx="0">
                  <c:v>Ease</c:v>
                </c:pt>
              </c:strCache>
            </c:strRef>
          </c:tx>
          <c:spPr>
            <a:ln w="19050" cap="rnd" cmpd="sng" algn="ctr">
              <a:solidFill>
                <a:srgbClr val="A9D5C0"/>
              </a:solidFill>
              <a:round/>
            </a:ln>
            <a:effectLst/>
          </c:spPr>
          <c:marker>
            <c:symbol val="circle"/>
            <c:size val="17"/>
            <c:spPr>
              <a:solidFill>
                <a:schemeClr val="lt1"/>
              </a:solidFill>
              <a:ln>
                <a:noFill/>
              </a:ln>
              <a:effectLst/>
            </c:spPr>
          </c:marker>
          <c:dLbls>
            <c:dLbl>
              <c:idx val="2"/>
              <c:layout>
                <c:manualLayout>
                  <c:x val="-2.7687570303712036E-2"/>
                  <c:y val="1.12233445566778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542-41BE-8EF1-E7B89D41BC30}"/>
                </c:ext>
              </c:extLst>
            </c:dLbl>
            <c:dLbl>
              <c:idx val="5"/>
              <c:layout>
                <c:manualLayout>
                  <c:x val="-2.2541669810184468E-2"/>
                  <c:y val="-3.350144672852545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542-41BE-8EF1-E7B89D41BC30}"/>
                </c:ext>
              </c:extLst>
            </c:dLbl>
            <c:dLbl>
              <c:idx val="6"/>
              <c:layout>
                <c:manualLayout>
                  <c:x val="-2.7500861521654579E-2"/>
                  <c:y val="-1.90136660724896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542-41BE-8EF1-E7B89D41BC30}"/>
                </c:ext>
              </c:extLst>
            </c:dLbl>
            <c:dLbl>
              <c:idx val="7"/>
              <c:layout>
                <c:manualLayout>
                  <c:x val="-2.4264648462058731E-2"/>
                  <c:y val="1.633536493887205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542-41BE-8EF1-E7B89D41BC30}"/>
                </c:ext>
              </c:extLst>
            </c:dLbl>
            <c:dLbl>
              <c:idx val="8"/>
              <c:delete val="1"/>
              <c:extLst>
                <c:ext xmlns:c15="http://schemas.microsoft.com/office/drawing/2012/chart" uri="{CE6537A1-D6FC-4f65-9D91-7224C49458BB}"/>
                <c:ext xmlns:c16="http://schemas.microsoft.com/office/drawing/2014/chart" uri="{C3380CC4-5D6E-409C-BE32-E72D297353CC}">
                  <c16:uniqueId val="{00000007-1542-41BE-8EF1-E7B89D41BC30}"/>
                </c:ext>
              </c:extLst>
            </c:dLbl>
            <c:dLbl>
              <c:idx val="9"/>
              <c:delete val="1"/>
              <c:extLst>
                <c:ext xmlns:c15="http://schemas.microsoft.com/office/drawing/2012/chart" uri="{CE6537A1-D6FC-4f65-9D91-7224C49458BB}"/>
                <c:ext xmlns:c16="http://schemas.microsoft.com/office/drawing/2014/chart" uri="{C3380CC4-5D6E-409C-BE32-E72D297353CC}">
                  <c16:uniqueId val="{00000008-1542-41BE-8EF1-E7B89D41BC30}"/>
                </c:ext>
              </c:extLst>
            </c:dLbl>
            <c:dLbl>
              <c:idx val="11"/>
              <c:layout>
                <c:manualLayout>
                  <c:x val="-2.4345910773311934E-2"/>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542-41BE-8EF1-E7B89D41BC30}"/>
                </c:ext>
              </c:extLst>
            </c:dLbl>
            <c:spPr>
              <a:noFill/>
              <a:ln>
                <a:noFill/>
              </a:ln>
              <a:effectLst/>
            </c:spPr>
            <c:txPr>
              <a:bodyPr rot="0" spcFirstLastPara="1" vertOverflow="ellipsis" vert="horz" wrap="square" anchor="ctr" anchorCtr="1"/>
              <a:lstStyle/>
              <a:p>
                <a:pPr>
                  <a:defRPr sz="800" b="1" i="0" u="none" strike="noStrike" kern="1200" baseline="0">
                    <a:solidFill>
                      <a:srgbClr val="92D1B3"/>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Sheet1!$D$30:$P$30</c:f>
              <c:strCache>
                <c:ptCount val="13"/>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pt idx="11">
                  <c:v>Wave 11&amp;12  May '23</c:v>
                </c:pt>
                <c:pt idx="12">
                  <c:v>Wave 12&amp;13       Sept '23</c:v>
                </c:pt>
              </c:strCache>
            </c:strRef>
          </c:cat>
          <c:val>
            <c:numRef>
              <c:f>Sheet1!$D$33:$P$33</c:f>
              <c:numCache>
                <c:formatCode>0.00</c:formatCode>
                <c:ptCount val="13"/>
                <c:pt idx="0">
                  <c:v>6.6990059526853702</c:v>
                </c:pt>
                <c:pt idx="1">
                  <c:v>6.6444311506745928</c:v>
                </c:pt>
                <c:pt idx="2">
                  <c:v>6.959566638739056</c:v>
                </c:pt>
                <c:pt idx="3">
                  <c:v>7.1115463759999997</c:v>
                </c:pt>
                <c:pt idx="4">
                  <c:v>6.5935027069999999</c:v>
                </c:pt>
                <c:pt idx="5">
                  <c:v>6.14</c:v>
                </c:pt>
                <c:pt idx="6">
                  <c:v>5.68</c:v>
                </c:pt>
                <c:pt idx="7">
                  <c:v>5.8581865239999997</c:v>
                </c:pt>
                <c:pt idx="8">
                  <c:v>6.15</c:v>
                </c:pt>
                <c:pt idx="9">
                  <c:v>6.19</c:v>
                </c:pt>
                <c:pt idx="10">
                  <c:v>6.63</c:v>
                </c:pt>
                <c:pt idx="11">
                  <c:v>6.96</c:v>
                </c:pt>
                <c:pt idx="12">
                  <c:v>7.11</c:v>
                </c:pt>
              </c:numCache>
            </c:numRef>
          </c:val>
          <c:smooth val="0"/>
          <c:extLst>
            <c:ext xmlns:c16="http://schemas.microsoft.com/office/drawing/2014/chart" uri="{C3380CC4-5D6E-409C-BE32-E72D297353CC}">
              <c16:uniqueId val="{0000000A-1542-41BE-8EF1-E7B89D41BC30}"/>
            </c:ext>
          </c:extLst>
        </c:ser>
        <c:ser>
          <c:idx val="3"/>
          <c:order val="3"/>
          <c:tx>
            <c:strRef>
              <c:f>Sheet1!$C$34</c:f>
              <c:strCache>
                <c:ptCount val="1"/>
                <c:pt idx="0">
                  <c:v>Protection</c:v>
                </c:pt>
              </c:strCache>
            </c:strRef>
          </c:tx>
          <c:spPr>
            <a:ln w="19050" cap="rnd" cmpd="sng" algn="ctr">
              <a:solidFill>
                <a:srgbClr val="E20613"/>
              </a:solidFill>
              <a:round/>
            </a:ln>
            <a:effectLst/>
          </c:spPr>
          <c:marker>
            <c:symbol val="circle"/>
            <c:size val="17"/>
            <c:spPr>
              <a:solidFill>
                <a:schemeClr val="lt1"/>
              </a:solidFill>
              <a:ln>
                <a:noFill/>
              </a:ln>
              <a:effectLst/>
            </c:spPr>
          </c:marker>
          <c:dLbls>
            <c:dLbl>
              <c:idx val="0"/>
              <c:layout>
                <c:manualLayout>
                  <c:x val="-2.6836294196205809E-2"/>
                  <c:y val="-2.39655612070935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542-41BE-8EF1-E7B89D41BC30}"/>
                </c:ext>
              </c:extLst>
            </c:dLbl>
            <c:dLbl>
              <c:idx val="1"/>
              <c:layout>
                <c:manualLayout>
                  <c:x val="-2.8845238095238139E-2"/>
                  <c:y val="-6.734006734006733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542-41BE-8EF1-E7B89D41BC30}"/>
                </c:ext>
              </c:extLst>
            </c:dLbl>
            <c:dLbl>
              <c:idx val="3"/>
              <c:layout>
                <c:manualLayout>
                  <c:x val="-2.6836332958380289E-2"/>
                  <c:y val="-6.734006734006816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542-41BE-8EF1-E7B89D41BC30}"/>
                </c:ext>
              </c:extLst>
            </c:dLbl>
            <c:dLbl>
              <c:idx val="5"/>
              <c:layout>
                <c:manualLayout>
                  <c:x val="-2.326490438695163E-2"/>
                  <c:y val="-8.97867564534231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542-41BE-8EF1-E7B89D41BC30}"/>
                </c:ext>
              </c:extLst>
            </c:dLbl>
            <c:dLbl>
              <c:idx val="6"/>
              <c:layout>
                <c:manualLayout>
                  <c:x val="-1.6965810102038483E-2"/>
                  <c:y val="9.24277513439162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542-41BE-8EF1-E7B89D41BC30}"/>
                </c:ext>
              </c:extLst>
            </c:dLbl>
            <c:dLbl>
              <c:idx val="7"/>
              <c:delete val="1"/>
              <c:extLst>
                <c:ext xmlns:c15="http://schemas.microsoft.com/office/drawing/2012/chart" uri="{CE6537A1-D6FC-4f65-9D91-7224C49458BB}"/>
                <c:ext xmlns:c16="http://schemas.microsoft.com/office/drawing/2014/chart" uri="{C3380CC4-5D6E-409C-BE32-E72D297353CC}">
                  <c16:uniqueId val="{00000010-1542-41BE-8EF1-E7B89D41BC30}"/>
                </c:ext>
              </c:extLst>
            </c:dLbl>
            <c:dLbl>
              <c:idx val="8"/>
              <c:layout>
                <c:manualLayout>
                  <c:x val="-2.7500861521654579E-2"/>
                  <c:y val="-1.90136660724896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542-41BE-8EF1-E7B89D41BC30}"/>
                </c:ext>
              </c:extLst>
            </c:dLbl>
            <c:dLbl>
              <c:idx val="9"/>
              <c:layout>
                <c:manualLayout>
                  <c:x val="-2.2021748510634431E-2"/>
                  <c:y val="-6.982774404167305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542-41BE-8EF1-E7B89D41BC30}"/>
                </c:ext>
              </c:extLst>
            </c:dLbl>
            <c:dLbl>
              <c:idx val="11"/>
              <c:layout>
                <c:manualLayout>
                  <c:x val="-2.5441093444176169E-2"/>
                  <c:y val="-1.74845117514013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542-41BE-8EF1-E7B89D41BC30}"/>
                </c:ext>
              </c:extLst>
            </c:dLbl>
            <c:spPr>
              <a:noFill/>
              <a:ln>
                <a:noFill/>
              </a:ln>
              <a:effectLst/>
            </c:spPr>
            <c:txPr>
              <a:bodyPr rot="0" spcFirstLastPara="1" vertOverflow="ellipsis" vert="horz" wrap="square" anchor="ctr" anchorCtr="1"/>
              <a:lstStyle/>
              <a:p>
                <a:pPr>
                  <a:defRPr sz="800" b="1" i="0" u="none" strike="noStrike" kern="1200" baseline="0">
                    <a:solidFill>
                      <a:srgbClr val="FF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Sheet1!$D$30:$P$30</c:f>
              <c:strCache>
                <c:ptCount val="13"/>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pt idx="11">
                  <c:v>Wave 11&amp;12  May '23</c:v>
                </c:pt>
                <c:pt idx="12">
                  <c:v>Wave 12&amp;13       Sept '23</c:v>
                </c:pt>
              </c:strCache>
            </c:strRef>
          </c:cat>
          <c:val>
            <c:numRef>
              <c:f>Sheet1!$D$34:$P$34</c:f>
              <c:numCache>
                <c:formatCode>0.00</c:formatCode>
                <c:ptCount val="13"/>
                <c:pt idx="0">
                  <c:v>5.9318978861544736</c:v>
                </c:pt>
                <c:pt idx="1">
                  <c:v>6.2735967018661611</c:v>
                </c:pt>
                <c:pt idx="2">
                  <c:v>7.0781008364889235</c:v>
                </c:pt>
                <c:pt idx="3">
                  <c:v>7.2555999629999999</c:v>
                </c:pt>
                <c:pt idx="4">
                  <c:v>6.5878249929999999</c:v>
                </c:pt>
                <c:pt idx="5">
                  <c:v>5.84</c:v>
                </c:pt>
                <c:pt idx="6">
                  <c:v>5.67</c:v>
                </c:pt>
                <c:pt idx="7">
                  <c:v>5.8742931729999999</c:v>
                </c:pt>
                <c:pt idx="8">
                  <c:v>6.31</c:v>
                </c:pt>
                <c:pt idx="9">
                  <c:v>6</c:v>
                </c:pt>
                <c:pt idx="10">
                  <c:v>6.39</c:v>
                </c:pt>
                <c:pt idx="11">
                  <c:v>7.08</c:v>
                </c:pt>
                <c:pt idx="12">
                  <c:v>6.81</c:v>
                </c:pt>
              </c:numCache>
            </c:numRef>
          </c:val>
          <c:smooth val="0"/>
          <c:extLst>
            <c:ext xmlns:c16="http://schemas.microsoft.com/office/drawing/2014/chart" uri="{C3380CC4-5D6E-409C-BE32-E72D297353CC}">
              <c16:uniqueId val="{00000014-1542-41BE-8EF1-E7B89D41BC30}"/>
            </c:ext>
          </c:extLst>
        </c:ser>
        <c:ser>
          <c:idx val="4"/>
          <c:order val="4"/>
          <c:tx>
            <c:strRef>
              <c:f>Sheet1!$C$35</c:f>
              <c:strCache>
                <c:ptCount val="1"/>
                <c:pt idx="0">
                  <c:v>Price</c:v>
                </c:pt>
              </c:strCache>
            </c:strRef>
          </c:tx>
          <c:spPr>
            <a:ln w="19050" cap="rnd" cmpd="sng" algn="ctr">
              <a:solidFill>
                <a:srgbClr val="F5A03D"/>
              </a:solidFill>
              <a:round/>
            </a:ln>
            <a:effectLst/>
          </c:spPr>
          <c:marker>
            <c:symbol val="circle"/>
            <c:size val="17"/>
            <c:spPr>
              <a:solidFill>
                <a:schemeClr val="lt1"/>
              </a:solidFill>
              <a:ln>
                <a:noFill/>
              </a:ln>
              <a:effectLst/>
            </c:spPr>
          </c:marker>
          <c:dLbls>
            <c:dLbl>
              <c:idx val="5"/>
              <c:layout>
                <c:manualLayout>
                  <c:x val="-2.5273809523809698E-2"/>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542-41BE-8EF1-E7B89D41BC30}"/>
                </c:ext>
              </c:extLst>
            </c:dLbl>
            <c:dLbl>
              <c:idx val="8"/>
              <c:layout>
                <c:manualLayout>
                  <c:x val="-2.1948124014755419E-2"/>
                  <c:y val="1.63353649388710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542-41BE-8EF1-E7B89D41BC30}"/>
                </c:ext>
              </c:extLst>
            </c:dLbl>
            <c:dLbl>
              <c:idx val="9"/>
              <c:layout>
                <c:manualLayout>
                  <c:x val="-2.7631458785904638E-2"/>
                  <c:y val="-3.32739156268568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542-41BE-8EF1-E7B89D41BC30}"/>
                </c:ext>
              </c:extLst>
            </c:dLbl>
            <c:dLbl>
              <c:idx val="10"/>
              <c:layout>
                <c:manualLayout>
                  <c:x val="-2.6536276115040561E-2"/>
                  <c:y val="1.74845151901888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542-41BE-8EF1-E7B89D41BC30}"/>
                </c:ext>
              </c:extLst>
            </c:dLbl>
            <c:dLbl>
              <c:idx val="12"/>
              <c:layout>
                <c:manualLayout>
                  <c:x val="-1.816217044352058E-2"/>
                  <c:y val="2.62440398132416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1542-41BE-8EF1-E7B89D41BC30}"/>
                </c:ext>
              </c:extLst>
            </c:dLbl>
            <c:spPr>
              <a:noFill/>
              <a:ln>
                <a:noFill/>
              </a:ln>
              <a:effectLst/>
            </c:spPr>
            <c:txPr>
              <a:bodyPr rot="0" spcFirstLastPara="1" vertOverflow="ellipsis" vert="horz" wrap="square" anchor="ctr" anchorCtr="1"/>
              <a:lstStyle/>
              <a:p>
                <a:pPr>
                  <a:defRPr sz="800" b="1" i="0" u="none" strike="noStrike" kern="1200" baseline="0">
                    <a:solidFill>
                      <a:schemeClr val="accent5"/>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Sheet1!$D$30:$P$30</c:f>
              <c:strCache>
                <c:ptCount val="13"/>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pt idx="11">
                  <c:v>Wave 11&amp;12  May '23</c:v>
                </c:pt>
                <c:pt idx="12">
                  <c:v>Wave 12&amp;13       Sept '23</c:v>
                </c:pt>
              </c:strCache>
            </c:strRef>
          </c:cat>
          <c:val>
            <c:numRef>
              <c:f>Sheet1!$D$35:$P$35</c:f>
              <c:numCache>
                <c:formatCode>0.00</c:formatCode>
                <c:ptCount val="13"/>
                <c:pt idx="0">
                  <c:v>5.8604162170445049</c:v>
                </c:pt>
                <c:pt idx="1">
                  <c:v>6.0957066303437273</c:v>
                </c:pt>
                <c:pt idx="2">
                  <c:v>6.50970968194527</c:v>
                </c:pt>
                <c:pt idx="3">
                  <c:v>6.340591538</c:v>
                </c:pt>
                <c:pt idx="4">
                  <c:v>5.9609525750000003</c:v>
                </c:pt>
                <c:pt idx="5">
                  <c:v>5.69</c:v>
                </c:pt>
                <c:pt idx="6">
                  <c:v>5.35</c:v>
                </c:pt>
                <c:pt idx="7">
                  <c:v>5.4221660030000001</c:v>
                </c:pt>
                <c:pt idx="8">
                  <c:v>6.16</c:v>
                </c:pt>
                <c:pt idx="9">
                  <c:v>6.32</c:v>
                </c:pt>
                <c:pt idx="10">
                  <c:v>6.26</c:v>
                </c:pt>
                <c:pt idx="11">
                  <c:v>6.75</c:v>
                </c:pt>
                <c:pt idx="12">
                  <c:v>6.79</c:v>
                </c:pt>
              </c:numCache>
            </c:numRef>
          </c:val>
          <c:smooth val="0"/>
          <c:extLst>
            <c:ext xmlns:c16="http://schemas.microsoft.com/office/drawing/2014/chart" uri="{C3380CC4-5D6E-409C-BE32-E72D297353CC}">
              <c16:uniqueId val="{00000019-1542-41BE-8EF1-E7B89D41BC30}"/>
            </c:ext>
          </c:extLst>
        </c:ser>
        <c:ser>
          <c:idx val="5"/>
          <c:order val="5"/>
          <c:tx>
            <c:strRef>
              <c:f>Sheet1!$C$36</c:f>
              <c:strCache>
                <c:ptCount val="1"/>
                <c:pt idx="0">
                  <c:v>Speed (claims)</c:v>
                </c:pt>
              </c:strCache>
            </c:strRef>
          </c:tx>
          <c:spPr>
            <a:ln w="19050" cap="rnd" cmpd="sng" algn="ctr">
              <a:solidFill>
                <a:srgbClr val="15ADD0"/>
              </a:solidFill>
              <a:round/>
            </a:ln>
            <a:effectLst/>
          </c:spPr>
          <c:marker>
            <c:symbol val="circle"/>
            <c:size val="17"/>
            <c:spPr>
              <a:solidFill>
                <a:schemeClr val="lt1"/>
              </a:solidFill>
              <a:ln>
                <a:noFill/>
              </a:ln>
              <a:effectLst/>
            </c:spPr>
          </c:marker>
          <c:dLbls>
            <c:dLbl>
              <c:idx val="2"/>
              <c:layout>
                <c:manualLayout>
                  <c:x val="-2.8026809148856392E-2"/>
                  <c:y val="-1.12233445566778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1542-41BE-8EF1-E7B89D41BC30}"/>
                </c:ext>
              </c:extLst>
            </c:dLbl>
            <c:dLbl>
              <c:idx val="5"/>
              <c:layout>
                <c:manualLayout>
                  <c:x val="-2.7654761904761904E-2"/>
                  <c:y val="1.12233445566778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1542-41BE-8EF1-E7B89D41BC30}"/>
                </c:ext>
              </c:extLst>
            </c:dLbl>
            <c:dLbl>
              <c:idx val="8"/>
              <c:delete val="1"/>
              <c:extLst>
                <c:ext xmlns:c15="http://schemas.microsoft.com/office/drawing/2012/chart" uri="{CE6537A1-D6FC-4f65-9D91-7224C49458BB}"/>
                <c:ext xmlns:c16="http://schemas.microsoft.com/office/drawing/2014/chart" uri="{C3380CC4-5D6E-409C-BE32-E72D297353CC}">
                  <c16:uniqueId val="{0000001C-1542-41BE-8EF1-E7B89D41BC30}"/>
                </c:ext>
              </c:extLst>
            </c:dLbl>
            <c:dLbl>
              <c:idx val="10"/>
              <c:layout>
                <c:manualLayout>
                  <c:x val="-2.1060362760719389E-2"/>
                  <c:y val="4.995575768625385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1542-41BE-8EF1-E7B89D41BC30}"/>
                </c:ext>
              </c:extLst>
            </c:dLbl>
            <c:dLbl>
              <c:idx val="11"/>
              <c:layout>
                <c:manualLayout>
                  <c:x val="-2.5441093444176169E-2"/>
                  <c:y val="-1.74845117514013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1542-41BE-8EF1-E7B89D41BC30}"/>
                </c:ext>
              </c:extLst>
            </c:dLbl>
            <c:spPr>
              <a:noFill/>
              <a:ln>
                <a:noFill/>
              </a:ln>
              <a:effectLst/>
            </c:spPr>
            <c:txPr>
              <a:bodyPr rot="0" spcFirstLastPara="1" vertOverflow="ellipsis" vert="horz" wrap="square" anchor="ctr" anchorCtr="1"/>
              <a:lstStyle/>
              <a:p>
                <a:pPr>
                  <a:defRPr sz="800" b="1" i="0" u="none" strike="noStrike" kern="1200" baseline="0">
                    <a:solidFill>
                      <a:srgbClr val="15ADD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Sheet1!$D$30:$P$30</c:f>
              <c:strCache>
                <c:ptCount val="13"/>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pt idx="11">
                  <c:v>Wave 11&amp;12  May '23</c:v>
                </c:pt>
                <c:pt idx="12">
                  <c:v>Wave 12&amp;13       Sept '23</c:v>
                </c:pt>
              </c:strCache>
            </c:strRef>
          </c:cat>
          <c:val>
            <c:numRef>
              <c:f>Sheet1!$D$36:$P$36</c:f>
              <c:numCache>
                <c:formatCode>0.00</c:formatCode>
                <c:ptCount val="13"/>
                <c:pt idx="0">
                  <c:v>5.4279895029852172</c:v>
                </c:pt>
                <c:pt idx="1">
                  <c:v>5.640775862911112</c:v>
                </c:pt>
                <c:pt idx="2">
                  <c:v>7.1973462401723074</c:v>
                </c:pt>
                <c:pt idx="3">
                  <c:v>8.2657245390000007</c:v>
                </c:pt>
                <c:pt idx="4">
                  <c:v>6.2240390919999999</c:v>
                </c:pt>
                <c:pt idx="5">
                  <c:v>5.22</c:v>
                </c:pt>
                <c:pt idx="6">
                  <c:v>4.47</c:v>
                </c:pt>
                <c:pt idx="7">
                  <c:v>4.288829722</c:v>
                </c:pt>
                <c:pt idx="8">
                  <c:v>6.17</c:v>
                </c:pt>
                <c:pt idx="9">
                  <c:v>7.47</c:v>
                </c:pt>
                <c:pt idx="10">
                  <c:v>8.77</c:v>
                </c:pt>
                <c:pt idx="11">
                  <c:v>8.77</c:v>
                </c:pt>
                <c:pt idx="12">
                  <c:v>8.33</c:v>
                </c:pt>
              </c:numCache>
            </c:numRef>
          </c:val>
          <c:smooth val="0"/>
          <c:extLst>
            <c:ext xmlns:c16="http://schemas.microsoft.com/office/drawing/2014/chart" uri="{C3380CC4-5D6E-409C-BE32-E72D297353CC}">
              <c16:uniqueId val="{0000001F-1542-41BE-8EF1-E7B89D41BC30}"/>
            </c:ext>
          </c:extLst>
        </c:ser>
        <c:ser>
          <c:idx val="6"/>
          <c:order val="6"/>
          <c:tx>
            <c:strRef>
              <c:f>Sheet1!$C$37</c:f>
              <c:strCache>
                <c:ptCount val="1"/>
                <c:pt idx="0">
                  <c:v>Respect (claims)</c:v>
                </c:pt>
              </c:strCache>
            </c:strRef>
          </c:tx>
          <c:spPr>
            <a:ln w="19050" cap="rnd" cmpd="sng" algn="ctr">
              <a:solidFill>
                <a:srgbClr val="F9ED6F"/>
              </a:solidFill>
              <a:round/>
            </a:ln>
            <a:effectLst/>
          </c:spPr>
          <c:marker>
            <c:symbol val="circle"/>
            <c:size val="17"/>
            <c:spPr>
              <a:solidFill>
                <a:schemeClr val="lt1"/>
              </a:solidFill>
              <a:ln>
                <a:noFill/>
              </a:ln>
              <a:effectLst/>
            </c:spPr>
          </c:marker>
          <c:dLbls>
            <c:dLbl>
              <c:idx val="5"/>
              <c:layout>
                <c:manualLayout>
                  <c:x val="-1.9693475815523061E-2"/>
                  <c:y val="-1.12233445566778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1542-41BE-8EF1-E7B89D41BC30}"/>
                </c:ext>
              </c:extLst>
            </c:dLbl>
            <c:dLbl>
              <c:idx val="6"/>
              <c:layout>
                <c:manualLayout>
                  <c:x val="-2.4363090203739661E-2"/>
                  <c:y val="-1.12909298531945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1542-41BE-8EF1-E7B89D41BC30}"/>
                </c:ext>
              </c:extLst>
            </c:dLbl>
            <c:dLbl>
              <c:idx val="7"/>
              <c:layout>
                <c:manualLayout>
                  <c:x val="-2.8635853742936236E-2"/>
                  <c:y val="-3.08972073677956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1542-41BE-8EF1-E7B89D41BC30}"/>
                </c:ext>
              </c:extLst>
            </c:dLbl>
            <c:dLbl>
              <c:idx val="9"/>
              <c:layout>
                <c:manualLayout>
                  <c:x val="-2.2021748510634431E-2"/>
                  <c:y val="-6.239675450085282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1542-41BE-8EF1-E7B89D41BC30}"/>
                </c:ext>
              </c:extLst>
            </c:dLbl>
            <c:dLbl>
              <c:idx val="10"/>
              <c:layout>
                <c:manualLayout>
                  <c:x val="-2.1060362760719389E-2"/>
                  <c:y val="1.74845151901888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1542-41BE-8EF1-E7B89D41BC30}"/>
                </c:ext>
              </c:extLst>
            </c:dLbl>
            <c:dLbl>
              <c:idx val="11"/>
              <c:layout>
                <c:manualLayout>
                  <c:x val="-2.5441093444176169E-2"/>
                  <c:y val="-7.493362179172039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1542-41BE-8EF1-E7B89D41BC30}"/>
                </c:ext>
              </c:extLst>
            </c:dLbl>
            <c:spPr>
              <a:noFill/>
              <a:ln>
                <a:noFill/>
              </a:ln>
              <a:effectLst/>
            </c:spPr>
            <c:txPr>
              <a:bodyPr rot="0" spcFirstLastPara="1" vertOverflow="ellipsis" vert="horz" wrap="square" anchor="ctr" anchorCtr="1"/>
              <a:lstStyle/>
              <a:p>
                <a:pPr>
                  <a:defRPr sz="800" b="1" i="0" u="none" strike="noStrike" kern="1200" baseline="0">
                    <a:solidFill>
                      <a:schemeClr val="accent6">
                        <a:lumMod val="5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Sheet1!$D$30:$P$30</c:f>
              <c:strCache>
                <c:ptCount val="13"/>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pt idx="11">
                  <c:v>Wave 11&amp;12  May '23</c:v>
                </c:pt>
                <c:pt idx="12">
                  <c:v>Wave 12&amp;13       Sept '23</c:v>
                </c:pt>
              </c:strCache>
            </c:strRef>
          </c:cat>
          <c:val>
            <c:numRef>
              <c:f>Sheet1!$D$37:$P$37</c:f>
              <c:numCache>
                <c:formatCode>0.00</c:formatCode>
                <c:ptCount val="13"/>
                <c:pt idx="0">
                  <c:v>4.8365112523519569</c:v>
                </c:pt>
                <c:pt idx="1">
                  <c:v>4.9184862282619441</c:v>
                </c:pt>
                <c:pt idx="2">
                  <c:v>5.6569684884739724</c:v>
                </c:pt>
                <c:pt idx="3">
                  <c:v>7.8362573099999997</c:v>
                </c:pt>
                <c:pt idx="4">
                  <c:v>7.5560820739999999</c:v>
                </c:pt>
                <c:pt idx="5">
                  <c:v>5.28</c:v>
                </c:pt>
                <c:pt idx="6">
                  <c:v>3.44</c:v>
                </c:pt>
                <c:pt idx="7">
                  <c:v>4.3282711440000003</c:v>
                </c:pt>
                <c:pt idx="8">
                  <c:v>5.47</c:v>
                </c:pt>
                <c:pt idx="9">
                  <c:v>5.67</c:v>
                </c:pt>
                <c:pt idx="10">
                  <c:v>7.96</c:v>
                </c:pt>
                <c:pt idx="11">
                  <c:v>8.56</c:v>
                </c:pt>
                <c:pt idx="12">
                  <c:v>8.6</c:v>
                </c:pt>
              </c:numCache>
            </c:numRef>
          </c:val>
          <c:smooth val="0"/>
          <c:extLst>
            <c:ext xmlns:c16="http://schemas.microsoft.com/office/drawing/2014/chart" uri="{C3380CC4-5D6E-409C-BE32-E72D297353CC}">
              <c16:uniqueId val="{00000026-1542-41BE-8EF1-E7B89D41BC30}"/>
            </c:ext>
          </c:extLst>
        </c:ser>
        <c:ser>
          <c:idx val="7"/>
          <c:order val="7"/>
          <c:tx>
            <c:strRef>
              <c:f>Sheet1!$C$38</c:f>
              <c:strCache>
                <c:ptCount val="1"/>
                <c:pt idx="0">
                  <c:v>Relationship</c:v>
                </c:pt>
              </c:strCache>
            </c:strRef>
          </c:tx>
          <c:spPr>
            <a:ln w="19050" cap="rnd" cmpd="sng" algn="ctr">
              <a:solidFill>
                <a:srgbClr val="000000"/>
              </a:solidFill>
              <a:round/>
            </a:ln>
            <a:effectLst/>
          </c:spPr>
          <c:marker>
            <c:symbol val="circle"/>
            <c:size val="17"/>
            <c:spPr>
              <a:solidFill>
                <a:schemeClr val="lt1"/>
              </a:solidFill>
              <a:ln>
                <a:noFill/>
              </a:ln>
              <a:effectLst/>
            </c:spPr>
          </c:marker>
          <c:dLbls>
            <c:dLbl>
              <c:idx val="11"/>
              <c:layout>
                <c:manualLayout>
                  <c:x val="-2.3250728102447698E-2"/>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1542-41BE-8EF1-E7B89D41BC30}"/>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Sheet1!$D$30:$P$30</c:f>
              <c:strCache>
                <c:ptCount val="13"/>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pt idx="11">
                  <c:v>Wave 11&amp;12  May '23</c:v>
                </c:pt>
                <c:pt idx="12">
                  <c:v>Wave 12&amp;13       Sept '23</c:v>
                </c:pt>
              </c:strCache>
            </c:strRef>
          </c:cat>
          <c:val>
            <c:numRef>
              <c:f>Sheet1!$D$38:$P$38</c:f>
              <c:numCache>
                <c:formatCode>0.00</c:formatCode>
                <c:ptCount val="13"/>
                <c:pt idx="0">
                  <c:v>3.9742387727998949</c:v>
                </c:pt>
                <c:pt idx="1">
                  <c:v>4.1484520083386602</c:v>
                </c:pt>
                <c:pt idx="2">
                  <c:v>4.5622317147605118</c:v>
                </c:pt>
                <c:pt idx="3">
                  <c:v>4.7463264499999998</c:v>
                </c:pt>
                <c:pt idx="4">
                  <c:v>4.2715779649999996</c:v>
                </c:pt>
                <c:pt idx="5">
                  <c:v>3.87</c:v>
                </c:pt>
                <c:pt idx="6">
                  <c:v>3.71</c:v>
                </c:pt>
                <c:pt idx="7">
                  <c:v>3.6944713920000001</c:v>
                </c:pt>
                <c:pt idx="8">
                  <c:v>3.98</c:v>
                </c:pt>
                <c:pt idx="9">
                  <c:v>3.91</c:v>
                </c:pt>
                <c:pt idx="10">
                  <c:v>4.3899999999999997</c:v>
                </c:pt>
                <c:pt idx="11">
                  <c:v>4.83</c:v>
                </c:pt>
                <c:pt idx="12">
                  <c:v>4.8</c:v>
                </c:pt>
              </c:numCache>
            </c:numRef>
          </c:val>
          <c:smooth val="0"/>
          <c:extLst>
            <c:ext xmlns:c16="http://schemas.microsoft.com/office/drawing/2014/chart" uri="{C3380CC4-5D6E-409C-BE32-E72D297353CC}">
              <c16:uniqueId val="{00000028-1542-41BE-8EF1-E7B89D41BC30}"/>
            </c:ext>
          </c:extLst>
        </c:ser>
        <c:ser>
          <c:idx val="8"/>
          <c:order val="8"/>
          <c:tx>
            <c:strRef>
              <c:f>Sheet1!$C$39</c:f>
              <c:strCache>
                <c:ptCount val="1"/>
                <c:pt idx="0">
                  <c:v>Control (claims)</c:v>
                </c:pt>
              </c:strCache>
            </c:strRef>
          </c:tx>
          <c:spPr>
            <a:ln w="19050" cap="rnd" cmpd="sng" algn="ctr">
              <a:solidFill>
                <a:srgbClr val="93C01F"/>
              </a:solidFill>
              <a:round/>
            </a:ln>
            <a:effectLst/>
          </c:spPr>
          <c:marker>
            <c:symbol val="circle"/>
            <c:size val="17"/>
            <c:spPr>
              <a:solidFill>
                <a:schemeClr val="lt1"/>
              </a:solidFill>
              <a:ln>
                <a:noFill/>
              </a:ln>
              <a:effectLst/>
            </c:spPr>
          </c:marker>
          <c:dLbls>
            <c:dLbl>
              <c:idx val="6"/>
              <c:delete val="1"/>
              <c:extLst>
                <c:ext xmlns:c15="http://schemas.microsoft.com/office/drawing/2012/chart" uri="{CE6537A1-D6FC-4f65-9D91-7224C49458BB}"/>
                <c:ext xmlns:c16="http://schemas.microsoft.com/office/drawing/2014/chart" uri="{C3380CC4-5D6E-409C-BE32-E72D297353CC}">
                  <c16:uniqueId val="{00000030-1542-41BE-8EF1-E7B89D41BC30}"/>
                </c:ext>
              </c:extLst>
            </c:dLbl>
            <c:dLbl>
              <c:idx val="8"/>
              <c:layout>
                <c:manualLayout>
                  <c:x val="-2.7500861521654579E-2"/>
                  <c:y val="-3.32739156268568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1542-41BE-8EF1-E7B89D41BC30}"/>
                </c:ext>
              </c:extLst>
            </c:dLbl>
            <c:dLbl>
              <c:idx val="9"/>
              <c:layout>
                <c:manualLayout>
                  <c:x val="-2.0926646177548532E-2"/>
                  <c:y val="-7.130112989890464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1542-41BE-8EF1-E7B89D41BC30}"/>
                </c:ext>
              </c:extLst>
            </c:dLbl>
            <c:dLbl>
              <c:idx val="11"/>
              <c:layout>
                <c:manualLayout>
                  <c:x val="-2.4345910773311934E-2"/>
                  <c:y val="2.74756613236306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1542-41BE-8EF1-E7B89D41BC30}"/>
                </c:ext>
              </c:extLst>
            </c:dLbl>
            <c:dLbl>
              <c:idx val="12"/>
              <c:layout>
                <c:manualLayout>
                  <c:x val="-2.1313960660363902E-2"/>
                  <c:y val="-1.31220199066208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1542-41BE-8EF1-E7B89D41BC30}"/>
                </c:ext>
              </c:extLst>
            </c:dLbl>
            <c:spPr>
              <a:noFill/>
              <a:ln>
                <a:noFill/>
              </a:ln>
              <a:effectLst/>
            </c:spPr>
            <c:txPr>
              <a:bodyPr rot="0" spcFirstLastPara="1" vertOverflow="ellipsis" vert="horz" wrap="square" anchor="ctr" anchorCtr="1"/>
              <a:lstStyle/>
              <a:p>
                <a:pPr>
                  <a:defRPr sz="800" b="1" i="0" u="none" strike="noStrike" kern="1200" baseline="0">
                    <a:solidFill>
                      <a:srgbClr val="93C01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Sheet1!$D$30:$P$30</c:f>
              <c:strCache>
                <c:ptCount val="13"/>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pt idx="11">
                  <c:v>Wave 11&amp;12  May '23</c:v>
                </c:pt>
                <c:pt idx="12">
                  <c:v>Wave 12&amp;13       Sept '23</c:v>
                </c:pt>
              </c:strCache>
            </c:strRef>
          </c:cat>
          <c:val>
            <c:numRef>
              <c:f>Sheet1!$D$39:$P$39</c:f>
              <c:numCache>
                <c:formatCode>0.00</c:formatCode>
                <c:ptCount val="13"/>
                <c:pt idx="0">
                  <c:v>3.4251025987454491</c:v>
                </c:pt>
                <c:pt idx="1">
                  <c:v>3.5913772795174421</c:v>
                </c:pt>
                <c:pt idx="2">
                  <c:v>4.3149627418402119</c:v>
                </c:pt>
                <c:pt idx="3">
                  <c:v>5.7785776650000003</c:v>
                </c:pt>
                <c:pt idx="4">
                  <c:v>4.935658943</c:v>
                </c:pt>
                <c:pt idx="5">
                  <c:v>4.6500000000000004</c:v>
                </c:pt>
                <c:pt idx="6">
                  <c:v>3.49</c:v>
                </c:pt>
                <c:pt idx="7">
                  <c:v>2.5138983819999998</c:v>
                </c:pt>
                <c:pt idx="8">
                  <c:v>4.03</c:v>
                </c:pt>
                <c:pt idx="9">
                  <c:v>6.27</c:v>
                </c:pt>
                <c:pt idx="10">
                  <c:v>9.11</c:v>
                </c:pt>
                <c:pt idx="11">
                  <c:v>8.3699999999999992</c:v>
                </c:pt>
                <c:pt idx="12">
                  <c:v>7.16</c:v>
                </c:pt>
              </c:numCache>
            </c:numRef>
          </c:val>
          <c:smooth val="0"/>
          <c:extLst>
            <c:ext xmlns:c16="http://schemas.microsoft.com/office/drawing/2014/chart" uri="{C3380CC4-5D6E-409C-BE32-E72D297353CC}">
              <c16:uniqueId val="{0000002C-1542-41BE-8EF1-E7B89D41BC30}"/>
            </c:ext>
          </c:extLst>
        </c:ser>
        <c:dLbls>
          <c:dLblPos val="ctr"/>
          <c:showLegendKey val="0"/>
          <c:showVal val="1"/>
          <c:showCatName val="0"/>
          <c:showSerName val="0"/>
          <c:showPercent val="0"/>
          <c:showBubbleSize val="0"/>
        </c:dLbls>
        <c:marker val="1"/>
        <c:smooth val="0"/>
        <c:axId val="1237706959"/>
        <c:axId val="1237715695"/>
      </c:lineChart>
      <c:catAx>
        <c:axId val="1237706959"/>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dk1">
                    <a:lumMod val="65000"/>
                    <a:lumOff val="35000"/>
                  </a:schemeClr>
                </a:solidFill>
                <a:latin typeface="+mn-lt"/>
                <a:ea typeface="+mn-ea"/>
                <a:cs typeface="+mn-cs"/>
              </a:defRPr>
            </a:pPr>
            <a:endParaRPr lang="en-US"/>
          </a:p>
        </c:txPr>
        <c:crossAx val="1237715695"/>
        <c:crosses val="autoZero"/>
        <c:auto val="1"/>
        <c:lblAlgn val="ctr"/>
        <c:lblOffset val="100"/>
        <c:noMultiLvlLbl val="0"/>
      </c:catAx>
      <c:valAx>
        <c:axId val="1237715695"/>
        <c:scaling>
          <c:orientation val="minMax"/>
          <c:min val="2"/>
        </c:scaling>
        <c:delete val="1"/>
        <c:axPos val="l"/>
        <c:numFmt formatCode="0.00" sourceLinked="1"/>
        <c:majorTickMark val="none"/>
        <c:minorTickMark val="none"/>
        <c:tickLblPos val="nextTo"/>
        <c:crossAx val="1237706959"/>
        <c:crosses val="autoZero"/>
        <c:crossBetween val="between"/>
      </c:valAx>
      <c:spPr>
        <a:noFill/>
        <a:ln>
          <a:noFill/>
        </a:ln>
        <a:effectLst/>
      </c:spPr>
    </c:plotArea>
    <c:legend>
      <c:legendPos val="r"/>
      <c:layout>
        <c:manualLayout>
          <c:xMode val="edge"/>
          <c:yMode val="edge"/>
          <c:x val="0.87742679574281657"/>
          <c:y val="0.19082578627763219"/>
          <c:w val="0.12257318946254903"/>
          <c:h val="0.4582595779379789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sz="8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r>
              <a:rPr lang="en-GB">
                <a:solidFill>
                  <a:schemeClr val="tx1"/>
                </a:solidFill>
                <a:latin typeface="+mj-lt"/>
              </a:rPr>
              <a:t>Ethnic minorities</a:t>
            </a:r>
          </a:p>
        </c:rich>
      </c:tx>
      <c:layout>
        <c:manualLayout>
          <c:xMode val="edge"/>
          <c:yMode val="edge"/>
          <c:x val="0.37197358899452959"/>
          <c:y val="1.6080189923503033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title>
    <c:autoTitleDeleted val="0"/>
    <c:plotArea>
      <c:layout>
        <c:manualLayout>
          <c:layoutTarget val="inner"/>
          <c:xMode val="edge"/>
          <c:yMode val="edge"/>
          <c:x val="0.28904048546294731"/>
          <c:y val="0.14783814297019257"/>
          <c:w val="0.58426127937221117"/>
          <c:h val="0.73086573463466098"/>
        </c:manualLayout>
      </c:layout>
      <c:barChart>
        <c:barDir val="bar"/>
        <c:grouping val="clustered"/>
        <c:varyColors val="0"/>
        <c:ser>
          <c:idx val="0"/>
          <c:order val="0"/>
          <c:tx>
            <c:strRef>
              <c:f>Sheet1!$D$1</c:f>
              <c:strCache>
                <c:ptCount val="1"/>
                <c:pt idx="0">
                  <c:v>Opportunity score</c:v>
                </c:pt>
              </c:strCache>
            </c:strRef>
          </c:tx>
          <c:spPr>
            <a:solidFill>
              <a:schemeClr val="accent2"/>
            </a:solidFill>
            <a:ln>
              <a:noFill/>
            </a:ln>
            <a:effectLst/>
          </c:spPr>
          <c:invertIfNegative val="0"/>
          <c:dLbls>
            <c:dLbl>
              <c:idx val="5"/>
              <c:layout>
                <c:manualLayout>
                  <c:x val="-4.838709677419473E-3"/>
                  <c:y val="5.36006330783434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64-479F-95D1-753C8429A233}"/>
                </c:ext>
              </c:extLst>
            </c:dLbl>
            <c:dLbl>
              <c:idx val="7"/>
              <c:layout>
                <c:manualLayout>
                  <c:x val="-8.4335623027953516E-3"/>
                  <c:y val="2.68024268003165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64-479F-95D1-753C8429A233}"/>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Speed (claims)</c:v>
                </c:pt>
                <c:pt idx="1">
                  <c:v>Loyalty</c:v>
                </c:pt>
                <c:pt idx="2">
                  <c:v>Price</c:v>
                </c:pt>
                <c:pt idx="3">
                  <c:v>Protection</c:v>
                </c:pt>
                <c:pt idx="4">
                  <c:v>Respect (claims)</c:v>
                </c:pt>
                <c:pt idx="5">
                  <c:v>Confidence</c:v>
                </c:pt>
                <c:pt idx="6">
                  <c:v>Ease</c:v>
                </c:pt>
                <c:pt idx="7">
                  <c:v>Control (claims)</c:v>
                </c:pt>
                <c:pt idx="8">
                  <c:v>Relationship</c:v>
                </c:pt>
              </c:strCache>
            </c:strRef>
          </c:cat>
          <c:val>
            <c:numRef>
              <c:f>Sheet1!$D$2:$D$10</c:f>
              <c:numCache>
                <c:formatCode>0.00</c:formatCode>
                <c:ptCount val="9"/>
                <c:pt idx="0">
                  <c:v>7.1544882320000003</c:v>
                </c:pt>
                <c:pt idx="1">
                  <c:v>7.0219771480000004</c:v>
                </c:pt>
                <c:pt idx="2">
                  <c:v>6.840997207</c:v>
                </c:pt>
                <c:pt idx="3">
                  <c:v>6.7755230009999998</c:v>
                </c:pt>
                <c:pt idx="4">
                  <c:v>6.4770723109999997</c:v>
                </c:pt>
                <c:pt idx="5">
                  <c:v>6.3261589840000001</c:v>
                </c:pt>
                <c:pt idx="6">
                  <c:v>5.797338206</c:v>
                </c:pt>
                <c:pt idx="7">
                  <c:v>5.0440917110000001</c:v>
                </c:pt>
                <c:pt idx="8">
                  <c:v>4.7449937670000004</c:v>
                </c:pt>
              </c:numCache>
            </c:numRef>
          </c:val>
          <c:extLst>
            <c:ext xmlns:c16="http://schemas.microsoft.com/office/drawing/2014/chart" uri="{C3380CC4-5D6E-409C-BE32-E72D297353CC}">
              <c16:uniqueId val="{00000002-9664-479F-95D1-753C8429A233}"/>
            </c:ext>
          </c:extLst>
        </c:ser>
        <c:dLbls>
          <c:dLblPos val="outEnd"/>
          <c:showLegendKey val="0"/>
          <c:showVal val="1"/>
          <c:showCatName val="0"/>
          <c:showSerName val="0"/>
          <c:showPercent val="0"/>
          <c:showBubbleSize val="0"/>
        </c:dLbls>
        <c:gapWidth val="150"/>
        <c:axId val="193051648"/>
        <c:axId val="183278912"/>
        <c:extLst/>
      </c:barChart>
      <c:catAx>
        <c:axId val="193051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83278912"/>
        <c:crosses val="autoZero"/>
        <c:auto val="1"/>
        <c:lblAlgn val="ctr"/>
        <c:lblOffset val="100"/>
        <c:noMultiLvlLbl val="0"/>
      </c:catAx>
      <c:valAx>
        <c:axId val="183278912"/>
        <c:scaling>
          <c:orientation val="minMax"/>
        </c:scaling>
        <c:delete val="1"/>
        <c:axPos val="t"/>
        <c:numFmt formatCode="0.00" sourceLinked="1"/>
        <c:majorTickMark val="none"/>
        <c:minorTickMark val="none"/>
        <c:tickLblPos val="nextTo"/>
        <c:crossAx val="193051648"/>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6431124160292E-2"/>
          <c:y val="9.0933868524617864E-2"/>
          <c:w val="0.85887541664709899"/>
          <c:h val="0.55784809207806052"/>
        </c:manualLayout>
      </c:layout>
      <c:barChart>
        <c:barDir val="col"/>
        <c:grouping val="percentStacked"/>
        <c:varyColors val="0"/>
        <c:ser>
          <c:idx val="7"/>
          <c:order val="7"/>
          <c:tx>
            <c:strRef>
              <c:f>Sheet1!$A$9</c:f>
              <c:strCache>
                <c:ptCount val="1"/>
                <c:pt idx="0">
                  <c:v>Dissatisfied</c:v>
                </c:pt>
              </c:strCache>
            </c:strRef>
          </c:tx>
          <c:spPr>
            <a:solidFill>
              <a:srgbClr val="F5A03D"/>
            </a:solidFill>
            <a:ln>
              <a:solidFill>
                <a:schemeClr val="bg1"/>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DF0-4FE4-84D6-BF0E6DFD5179}"/>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A88-49F3-BF48-773E2FC74CC9}"/>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88-49F3-BF48-773E2FC74CC9}"/>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88-49F3-BF48-773E2FC74CC9}"/>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53-4445-A56B-ABC51CBDBE4A}"/>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F0-4FE4-84D6-BF0E6DFD5179}"/>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88-49F3-BF48-773E2FC74CC9}"/>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50-43F4-83C2-65454A6536FE}"/>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88-49F3-BF48-773E2FC74CC9}"/>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88-49F3-BF48-773E2FC74CC9}"/>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f>Sheet1!$B$9:$O$9</c:f>
              <c:numCache>
                <c:formatCode>0%</c:formatCode>
                <c:ptCount val="11"/>
                <c:pt idx="0">
                  <c:v>7.3260073270000003E-2</c:v>
                </c:pt>
                <c:pt idx="1">
                  <c:v>3.8805970150000001E-2</c:v>
                </c:pt>
                <c:pt idx="2">
                  <c:v>2.0408163269999998E-2</c:v>
                </c:pt>
                <c:pt idx="3">
                  <c:v>3.9501039510000002E-2</c:v>
                </c:pt>
                <c:pt idx="4">
                  <c:v>4.2553191490000003E-2</c:v>
                </c:pt>
                <c:pt idx="5">
                  <c:v>3.6464088399999997E-2</c:v>
                </c:pt>
                <c:pt idx="6">
                  <c:v>7.4468085109999999E-2</c:v>
                </c:pt>
                <c:pt idx="7">
                  <c:v>3.5639413010000003E-2</c:v>
                </c:pt>
                <c:pt idx="8">
                  <c:v>5.0925925929999998E-2</c:v>
                </c:pt>
                <c:pt idx="9">
                  <c:v>4.2345276869999997E-2</c:v>
                </c:pt>
                <c:pt idx="10">
                  <c:v>4.1000000000000002E-2</c:v>
                </c:pt>
              </c:numCache>
            </c:numRef>
          </c:val>
          <c:extLst>
            <c:ext xmlns:c16="http://schemas.microsoft.com/office/drawing/2014/chart" uri="{C3380CC4-5D6E-409C-BE32-E72D297353CC}">
              <c16:uniqueId val="{00000002-ADF0-4FE4-84D6-BF0E6DFD5179}"/>
            </c:ext>
          </c:extLst>
        </c:ser>
        <c:ser>
          <c:idx val="8"/>
          <c:order val="8"/>
          <c:tx>
            <c:strRef>
              <c:f>Sheet1!$A$10</c:f>
              <c:strCache>
                <c:ptCount val="1"/>
                <c:pt idx="0">
                  <c:v>Neither satisfied nor dissatisfied</c:v>
                </c:pt>
              </c:strCache>
            </c:strRef>
          </c:tx>
          <c:spPr>
            <a:solidFill>
              <a:schemeClr val="tx2">
                <a:lumMod val="7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f>Sheet1!$B$10:$O$10</c:f>
              <c:numCache>
                <c:formatCode>0%</c:formatCode>
                <c:ptCount val="11"/>
                <c:pt idx="0">
                  <c:v>0.10622710622999999</c:v>
                </c:pt>
                <c:pt idx="1">
                  <c:v>9.8507462690000006E-2</c:v>
                </c:pt>
                <c:pt idx="2">
                  <c:v>0.11224489796000001</c:v>
                </c:pt>
                <c:pt idx="3">
                  <c:v>0.11434511435</c:v>
                </c:pt>
                <c:pt idx="4">
                  <c:v>9.6711798840000002E-2</c:v>
                </c:pt>
                <c:pt idx="5">
                  <c:v>0.10165745856</c:v>
                </c:pt>
                <c:pt idx="6">
                  <c:v>0.14893617021</c:v>
                </c:pt>
                <c:pt idx="7">
                  <c:v>0.10272536688</c:v>
                </c:pt>
                <c:pt idx="8">
                  <c:v>9.2592592590000009E-2</c:v>
                </c:pt>
                <c:pt idx="9">
                  <c:v>0.12052117263999999</c:v>
                </c:pt>
                <c:pt idx="10">
                  <c:v>0.106</c:v>
                </c:pt>
              </c:numCache>
            </c:numRef>
          </c:val>
          <c:extLst>
            <c:ext xmlns:c16="http://schemas.microsoft.com/office/drawing/2014/chart" uri="{C3380CC4-5D6E-409C-BE32-E72D297353CC}">
              <c16:uniqueId val="{00000003-ADF0-4FE4-84D6-BF0E6DFD5179}"/>
            </c:ext>
          </c:extLst>
        </c:ser>
        <c:ser>
          <c:idx val="9"/>
          <c:order val="9"/>
          <c:tx>
            <c:strRef>
              <c:f>Sheet1!$A$11</c:f>
              <c:strCache>
                <c:ptCount val="1"/>
                <c:pt idx="0">
                  <c:v>Satisfied</c:v>
                </c:pt>
              </c:strCache>
            </c:strRef>
          </c:tx>
          <c:spPr>
            <a:solidFill>
              <a:srgbClr val="93C01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f>Sheet1!$B$11:$O$11</c:f>
              <c:numCache>
                <c:formatCode>0%</c:formatCode>
                <c:ptCount val="11"/>
                <c:pt idx="0">
                  <c:v>0.82051282051000007</c:v>
                </c:pt>
                <c:pt idx="1">
                  <c:v>0.86268656716999992</c:v>
                </c:pt>
                <c:pt idx="2">
                  <c:v>0.86734693878000002</c:v>
                </c:pt>
                <c:pt idx="3">
                  <c:v>0.84615384615</c:v>
                </c:pt>
                <c:pt idx="4">
                  <c:v>0.86073500966999994</c:v>
                </c:pt>
                <c:pt idx="5">
                  <c:v>0.86187845303999999</c:v>
                </c:pt>
                <c:pt idx="6">
                  <c:v>0.77659574468000003</c:v>
                </c:pt>
                <c:pt idx="7">
                  <c:v>0.86163522012999993</c:v>
                </c:pt>
                <c:pt idx="8">
                  <c:v>0.85648148148999992</c:v>
                </c:pt>
                <c:pt idx="9">
                  <c:v>0.83713355049000004</c:v>
                </c:pt>
                <c:pt idx="10">
                  <c:v>0.8570000000000001</c:v>
                </c:pt>
              </c:numCache>
            </c:numRef>
          </c:val>
          <c:extLst>
            <c:ext xmlns:c16="http://schemas.microsoft.com/office/drawing/2014/chart" uri="{C3380CC4-5D6E-409C-BE32-E72D297353CC}">
              <c16:uniqueId val="{00000004-ADF0-4FE4-84D6-BF0E6DFD5179}"/>
            </c:ext>
          </c:extLst>
        </c:ser>
        <c:dLbls>
          <c:showLegendKey val="0"/>
          <c:showVal val="0"/>
          <c:showCatName val="0"/>
          <c:showSerName val="0"/>
          <c:showPercent val="0"/>
          <c:showBubbleSize val="0"/>
        </c:dLbls>
        <c:gapWidth val="150"/>
        <c:overlap val="100"/>
        <c:axId val="185079808"/>
        <c:axId val="179168960"/>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Extremely dissatisfied</c:v>
                      </c:pt>
                    </c:strCache>
                  </c:strRef>
                </c:tx>
                <c:spPr>
                  <a:solidFill>
                    <a:srgbClr val="F5A03D"/>
                  </a:solidFill>
                  <a:ln>
                    <a:solidFill>
                      <a:schemeClr val="tx2"/>
                    </a:solidFill>
                  </a:ln>
                  <a:effectLst/>
                </c:spPr>
                <c:invertIfNegative val="0"/>
                <c:cat>
                  <c:strRef>
                    <c:extLst>
                      <c:ext uri="{02D57815-91ED-43cb-92C2-25804820EDAC}">
                        <c15:formulaRef>
                          <c15:sqref>Sheet1!$B$1:$O$1</c15:sqref>
                        </c15:formulaRef>
                      </c:ext>
                    </c:extLst>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extLst>
                      <c:ext uri="{02D57815-91ED-43cb-92C2-25804820EDAC}">
                        <c15:formulaRef>
                          <c15:sqref>Sheet1!$B$2:$O$2</c15:sqref>
                        </c15:formulaRef>
                      </c:ext>
                    </c:extLst>
                    <c:numCache>
                      <c:formatCode>0.00%</c:formatCode>
                      <c:ptCount val="11"/>
                      <c:pt idx="0">
                        <c:v>1.0989010990000001E-2</c:v>
                      </c:pt>
                      <c:pt idx="1">
                        <c:v>5.97014925E-3</c:v>
                      </c:pt>
                      <c:pt idx="2">
                        <c:v>0</c:v>
                      </c:pt>
                      <c:pt idx="3">
                        <c:v>6.2370062400000006E-3</c:v>
                      </c:pt>
                      <c:pt idx="4">
                        <c:v>3.8684719499999997E-3</c:v>
                      </c:pt>
                      <c:pt idx="5">
                        <c:v>5.5248618800000007E-3</c:v>
                      </c:pt>
                      <c:pt idx="6">
                        <c:v>0</c:v>
                      </c:pt>
                      <c:pt idx="7">
                        <c:v>2.0964360599999999E-3</c:v>
                      </c:pt>
                      <c:pt idx="8">
                        <c:v>1.3888888889999999E-2</c:v>
                      </c:pt>
                      <c:pt idx="9">
                        <c:v>3.2573289900000003E-3</c:v>
                      </c:pt>
                      <c:pt idx="10" formatCode="0%">
                        <c:v>5.0000000000000001E-3</c:v>
                      </c:pt>
                    </c:numCache>
                  </c:numRef>
                </c:val>
                <c:extLst>
                  <c:ext xmlns:c16="http://schemas.microsoft.com/office/drawing/2014/chart" uri="{C3380CC4-5D6E-409C-BE32-E72D297353CC}">
                    <c16:uniqueId val="{00000005-ADF0-4FE4-84D6-BF0E6DFD5179}"/>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Dissatisfied</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Sheet1!$B$1:$O$1</c15:sqref>
                        </c15:formulaRef>
                      </c:ext>
                    </c:extLst>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extLst xmlns:c15="http://schemas.microsoft.com/office/drawing/2012/chart">
                      <c:ext xmlns:c15="http://schemas.microsoft.com/office/drawing/2012/chart" uri="{02D57815-91ED-43cb-92C2-25804820EDAC}">
                        <c15:formulaRef>
                          <c15:sqref>Sheet1!$B$3:$O$3</c15:sqref>
                        </c15:formulaRef>
                      </c:ext>
                    </c:extLst>
                    <c:numCache>
                      <c:formatCode>0.00%</c:formatCode>
                      <c:ptCount val="11"/>
                      <c:pt idx="0">
                        <c:v>1.8315018320000001E-2</c:v>
                      </c:pt>
                      <c:pt idx="1">
                        <c:v>1.1940298510000001E-2</c:v>
                      </c:pt>
                      <c:pt idx="2">
                        <c:v>7.65306123E-3</c:v>
                      </c:pt>
                      <c:pt idx="3">
                        <c:v>1.2474012480000001E-2</c:v>
                      </c:pt>
                      <c:pt idx="4">
                        <c:v>1.1605415859999999E-2</c:v>
                      </c:pt>
                      <c:pt idx="5">
                        <c:v>1.1049723760000001E-2</c:v>
                      </c:pt>
                      <c:pt idx="6">
                        <c:v>1.0638297870000001E-2</c:v>
                      </c:pt>
                      <c:pt idx="7">
                        <c:v>8.3857442399999996E-3</c:v>
                      </c:pt>
                      <c:pt idx="8">
                        <c:v>2.3148148150000002E-2</c:v>
                      </c:pt>
                      <c:pt idx="9">
                        <c:v>9.7719869700000003E-3</c:v>
                      </c:pt>
                      <c:pt idx="10" formatCode="0%">
                        <c:v>1.2E-2</c:v>
                      </c:pt>
                    </c:numCache>
                  </c:numRef>
                </c:val>
                <c:extLst xmlns:c15="http://schemas.microsoft.com/office/drawing/2012/chart">
                  <c:ext xmlns:c16="http://schemas.microsoft.com/office/drawing/2014/chart" uri="{C3380CC4-5D6E-409C-BE32-E72D297353CC}">
                    <c16:uniqueId val="{00000006-ADF0-4FE4-84D6-BF0E6DFD5179}"/>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Slightly dissatisfied</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Sheet1!$B$1:$O$1</c15:sqref>
                        </c15:formulaRef>
                      </c:ext>
                    </c:extLst>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extLst xmlns:c15="http://schemas.microsoft.com/office/drawing/2012/chart">
                      <c:ext xmlns:c15="http://schemas.microsoft.com/office/drawing/2012/chart" uri="{02D57815-91ED-43cb-92C2-25804820EDAC}">
                        <c15:formulaRef>
                          <c15:sqref>Sheet1!$B$4:$O$4</c15:sqref>
                        </c15:formulaRef>
                      </c:ext>
                    </c:extLst>
                    <c:numCache>
                      <c:formatCode>0.00%</c:formatCode>
                      <c:ptCount val="11"/>
                      <c:pt idx="0">
                        <c:v>4.3956043960000003E-2</c:v>
                      </c:pt>
                      <c:pt idx="1">
                        <c:v>2.0895522390000001E-2</c:v>
                      </c:pt>
                      <c:pt idx="2">
                        <c:v>1.2755102039999999E-2</c:v>
                      </c:pt>
                      <c:pt idx="3">
                        <c:v>2.0790020789999999E-2</c:v>
                      </c:pt>
                      <c:pt idx="4">
                        <c:v>2.707930368E-2</c:v>
                      </c:pt>
                      <c:pt idx="5">
                        <c:v>1.988950276E-2</c:v>
                      </c:pt>
                      <c:pt idx="6">
                        <c:v>6.3829787240000005E-2</c:v>
                      </c:pt>
                      <c:pt idx="7">
                        <c:v>2.5157232710000001E-2</c:v>
                      </c:pt>
                      <c:pt idx="8">
                        <c:v>1.3888888889999999E-2</c:v>
                      </c:pt>
                      <c:pt idx="9">
                        <c:v>2.9315960909999998E-2</c:v>
                      </c:pt>
                      <c:pt idx="10" formatCode="0%">
                        <c:v>2.4E-2</c:v>
                      </c:pt>
                    </c:numCache>
                  </c:numRef>
                </c:val>
                <c:extLst xmlns:c15="http://schemas.microsoft.com/office/drawing/2012/chart">
                  <c:ext xmlns:c16="http://schemas.microsoft.com/office/drawing/2014/chart" uri="{C3380CC4-5D6E-409C-BE32-E72D297353CC}">
                    <c16:uniqueId val="{00000007-ADF0-4FE4-84D6-BF0E6DFD5179}"/>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Sheet1!$A$5</c15:sqref>
                        </c15:formulaRef>
                      </c:ext>
                    </c:extLst>
                    <c:strCache>
                      <c:ptCount val="1"/>
                      <c:pt idx="0">
                        <c:v>Neither satisfied nor dissatisfied</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Sheet1!$B$1:$O$1</c15:sqref>
                        </c15:formulaRef>
                      </c:ext>
                    </c:extLst>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extLst xmlns:c15="http://schemas.microsoft.com/office/drawing/2012/chart">
                      <c:ext xmlns:c15="http://schemas.microsoft.com/office/drawing/2012/chart" uri="{02D57815-91ED-43cb-92C2-25804820EDAC}">
                        <c15:formulaRef>
                          <c15:sqref>Sheet1!$B$5:$O$5</c15:sqref>
                        </c15:formulaRef>
                      </c:ext>
                    </c:extLst>
                    <c:numCache>
                      <c:formatCode>0.00%</c:formatCode>
                      <c:ptCount val="11"/>
                      <c:pt idx="0">
                        <c:v>0.10622710622999999</c:v>
                      </c:pt>
                      <c:pt idx="1">
                        <c:v>9.8507462690000006E-2</c:v>
                      </c:pt>
                      <c:pt idx="2">
                        <c:v>0.11224489796000001</c:v>
                      </c:pt>
                      <c:pt idx="3">
                        <c:v>0.11434511435</c:v>
                      </c:pt>
                      <c:pt idx="4">
                        <c:v>9.6711798840000002E-2</c:v>
                      </c:pt>
                      <c:pt idx="5">
                        <c:v>0.10165745856</c:v>
                      </c:pt>
                      <c:pt idx="6">
                        <c:v>0.14893617021</c:v>
                      </c:pt>
                      <c:pt idx="7">
                        <c:v>0.10272536688</c:v>
                      </c:pt>
                      <c:pt idx="8">
                        <c:v>9.2592592590000009E-2</c:v>
                      </c:pt>
                      <c:pt idx="9">
                        <c:v>0.12052117263999999</c:v>
                      </c:pt>
                      <c:pt idx="10" formatCode="0%">
                        <c:v>0.106</c:v>
                      </c:pt>
                    </c:numCache>
                  </c:numRef>
                </c:val>
                <c:extLst xmlns:c15="http://schemas.microsoft.com/office/drawing/2012/chart">
                  <c:ext xmlns:c16="http://schemas.microsoft.com/office/drawing/2014/chart" uri="{C3380CC4-5D6E-409C-BE32-E72D297353CC}">
                    <c16:uniqueId val="{00000008-ADF0-4FE4-84D6-BF0E6DFD5179}"/>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Sheet1!$A$6</c15:sqref>
                        </c15:formulaRef>
                      </c:ext>
                    </c:extLst>
                    <c:strCache>
                      <c:ptCount val="1"/>
                      <c:pt idx="0">
                        <c:v>Slightly satisfied</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Sheet1!$B$1:$O$1</c15:sqref>
                        </c15:formulaRef>
                      </c:ext>
                    </c:extLst>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extLst xmlns:c15="http://schemas.microsoft.com/office/drawing/2012/chart">
                      <c:ext xmlns:c15="http://schemas.microsoft.com/office/drawing/2012/chart" uri="{02D57815-91ED-43cb-92C2-25804820EDAC}">
                        <c15:formulaRef>
                          <c15:sqref>Sheet1!$B$6:$O$6</c15:sqref>
                        </c15:formulaRef>
                      </c:ext>
                    </c:extLst>
                    <c:numCache>
                      <c:formatCode>0.00%</c:formatCode>
                      <c:ptCount val="11"/>
                      <c:pt idx="0">
                        <c:v>0.27106227105999997</c:v>
                      </c:pt>
                      <c:pt idx="1">
                        <c:v>0.15223880597</c:v>
                      </c:pt>
                      <c:pt idx="2">
                        <c:v>0.13010204081999999</c:v>
                      </c:pt>
                      <c:pt idx="3">
                        <c:v>0.16008316008000001</c:v>
                      </c:pt>
                      <c:pt idx="4">
                        <c:v>0.1914893617</c:v>
                      </c:pt>
                      <c:pt idx="5">
                        <c:v>0.16685082872999998</c:v>
                      </c:pt>
                      <c:pt idx="6">
                        <c:v>0.26595744681</c:v>
                      </c:pt>
                      <c:pt idx="7">
                        <c:v>0.16561844864</c:v>
                      </c:pt>
                      <c:pt idx="8">
                        <c:v>0.21296296296</c:v>
                      </c:pt>
                      <c:pt idx="9">
                        <c:v>0.16612377850000001</c:v>
                      </c:pt>
                      <c:pt idx="10" formatCode="0%">
                        <c:v>0.18</c:v>
                      </c:pt>
                    </c:numCache>
                  </c:numRef>
                </c:val>
                <c:extLst xmlns:c15="http://schemas.microsoft.com/office/drawing/2012/chart">
                  <c:ext xmlns:c16="http://schemas.microsoft.com/office/drawing/2014/chart" uri="{C3380CC4-5D6E-409C-BE32-E72D297353CC}">
                    <c16:uniqueId val="{00000009-ADF0-4FE4-84D6-BF0E6DFD5179}"/>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Sheet1!$A$7</c15:sqref>
                        </c15:formulaRef>
                      </c:ext>
                    </c:extLst>
                    <c:strCache>
                      <c:ptCount val="1"/>
                      <c:pt idx="0">
                        <c:v>Satisfied</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Sheet1!$B$1:$O$1</c15:sqref>
                        </c15:formulaRef>
                      </c:ext>
                    </c:extLst>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extLst xmlns:c15="http://schemas.microsoft.com/office/drawing/2012/chart">
                      <c:ext xmlns:c15="http://schemas.microsoft.com/office/drawing/2012/chart" uri="{02D57815-91ED-43cb-92C2-25804820EDAC}">
                        <c15:formulaRef>
                          <c15:sqref>Sheet1!$B$7:$O$7</c15:sqref>
                        </c15:formulaRef>
                      </c:ext>
                    </c:extLst>
                    <c:numCache>
                      <c:formatCode>0.00%</c:formatCode>
                      <c:ptCount val="11"/>
                      <c:pt idx="0">
                        <c:v>0.37728937729000001</c:v>
                      </c:pt>
                      <c:pt idx="1">
                        <c:v>0.51641791044999996</c:v>
                      </c:pt>
                      <c:pt idx="2">
                        <c:v>0.57397959184000003</c:v>
                      </c:pt>
                      <c:pt idx="3">
                        <c:v>0.47817047817000002</c:v>
                      </c:pt>
                      <c:pt idx="4">
                        <c:v>0.52224371373</c:v>
                      </c:pt>
                      <c:pt idx="5">
                        <c:v>0.51602209944999999</c:v>
                      </c:pt>
                      <c:pt idx="6">
                        <c:v>0.36170212765999998</c:v>
                      </c:pt>
                      <c:pt idx="7">
                        <c:v>0.51781970649999998</c:v>
                      </c:pt>
                      <c:pt idx="8">
                        <c:v>0.44907407408</c:v>
                      </c:pt>
                      <c:pt idx="9">
                        <c:v>0.51140065147000002</c:v>
                      </c:pt>
                      <c:pt idx="10" formatCode="0%">
                        <c:v>0.501</c:v>
                      </c:pt>
                    </c:numCache>
                  </c:numRef>
                </c:val>
                <c:extLst xmlns:c15="http://schemas.microsoft.com/office/drawing/2012/chart">
                  <c:ext xmlns:c16="http://schemas.microsoft.com/office/drawing/2014/chart" uri="{C3380CC4-5D6E-409C-BE32-E72D297353CC}">
                    <c16:uniqueId val="{0000000A-ADF0-4FE4-84D6-BF0E6DFD5179}"/>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Sheet1!$A$8</c15:sqref>
                        </c15:formulaRef>
                      </c:ext>
                    </c:extLst>
                    <c:strCache>
                      <c:ptCount val="1"/>
                      <c:pt idx="0">
                        <c:v>Extremely satisfied </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Sheet1!$B$1:$O$1</c15:sqref>
                        </c15:formulaRef>
                      </c:ext>
                    </c:extLst>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extLst xmlns:c15="http://schemas.microsoft.com/office/drawing/2012/chart">
                      <c:ext xmlns:c15="http://schemas.microsoft.com/office/drawing/2012/chart" uri="{02D57815-91ED-43cb-92C2-25804820EDAC}">
                        <c15:formulaRef>
                          <c15:sqref>Sheet1!$B$8:$O$8</c15:sqref>
                        </c15:formulaRef>
                      </c:ext>
                    </c:extLst>
                    <c:numCache>
                      <c:formatCode>0.00%</c:formatCode>
                      <c:ptCount val="11"/>
                      <c:pt idx="0">
                        <c:v>0.17216117216000001</c:v>
                      </c:pt>
                      <c:pt idx="1">
                        <c:v>0.19402985075000001</c:v>
                      </c:pt>
                      <c:pt idx="2">
                        <c:v>0.16326530611999998</c:v>
                      </c:pt>
                      <c:pt idx="3">
                        <c:v>0.20790020789999999</c:v>
                      </c:pt>
                      <c:pt idx="4">
                        <c:v>0.14700193423999999</c:v>
                      </c:pt>
                      <c:pt idx="5">
                        <c:v>0.17900552485999999</c:v>
                      </c:pt>
                      <c:pt idx="6">
                        <c:v>0.14893617021</c:v>
                      </c:pt>
                      <c:pt idx="7">
                        <c:v>0.17819706498999999</c:v>
                      </c:pt>
                      <c:pt idx="8">
                        <c:v>0.19444444444999998</c:v>
                      </c:pt>
                      <c:pt idx="9">
                        <c:v>0.15960912051999998</c:v>
                      </c:pt>
                      <c:pt idx="10" formatCode="0%">
                        <c:v>0.17600000000000002</c:v>
                      </c:pt>
                    </c:numCache>
                  </c:numRef>
                </c:val>
                <c:extLst xmlns:c15="http://schemas.microsoft.com/office/drawing/2012/chart">
                  <c:ext xmlns:c16="http://schemas.microsoft.com/office/drawing/2014/chart" uri="{C3380CC4-5D6E-409C-BE32-E72D297353CC}">
                    <c16:uniqueId val="{0000000B-ADF0-4FE4-84D6-BF0E6DFD5179}"/>
                  </c:ext>
                </c:extLst>
              </c15:ser>
            </c15:filteredBarSeries>
          </c:ext>
        </c:extLst>
      </c:barChart>
      <c:catAx>
        <c:axId val="185079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79168960"/>
        <c:crosses val="autoZero"/>
        <c:auto val="1"/>
        <c:lblAlgn val="ctr"/>
        <c:lblOffset val="100"/>
        <c:noMultiLvlLbl val="0"/>
      </c:catAx>
      <c:valAx>
        <c:axId val="179168960"/>
        <c:scaling>
          <c:orientation val="minMax"/>
        </c:scaling>
        <c:delete val="1"/>
        <c:axPos val="l"/>
        <c:numFmt formatCode="0%" sourceLinked="1"/>
        <c:majorTickMark val="none"/>
        <c:minorTickMark val="none"/>
        <c:tickLblPos val="nextTo"/>
        <c:crossAx val="185079808"/>
        <c:crosses val="autoZero"/>
        <c:crossBetween val="between"/>
      </c:valAx>
      <c:spPr>
        <a:noFill/>
        <a:ln>
          <a:noFill/>
        </a:ln>
        <a:effectLst/>
      </c:spPr>
    </c:plotArea>
    <c:legend>
      <c:legendPos val="r"/>
      <c:layout>
        <c:manualLayout>
          <c:xMode val="edge"/>
          <c:yMode val="edge"/>
          <c:x val="0.8832459640631809"/>
          <c:y val="9.9130264227758308E-2"/>
          <c:w val="0.11044267566226006"/>
          <c:h val="0.5613193353694495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solidFill>
            <a:schemeClr val="tx1"/>
          </a:solidFill>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v>Policies claimed on</c:v>
          </c:tx>
          <c:spPr>
            <a:solidFill>
              <a:srgbClr val="696969"/>
            </a:solidFill>
          </c:spPr>
          <c:invertIfNegative val="1"/>
          <c:dPt>
            <c:idx val="0"/>
            <c:invertIfNegative val="1"/>
            <c:bubble3D val="0"/>
            <c:spPr>
              <a:solidFill>
                <a:srgbClr val="15ADD0"/>
              </a:solidFill>
            </c:spPr>
            <c:extLst>
              <c:ext xmlns:c16="http://schemas.microsoft.com/office/drawing/2014/chart" uri="{C3380CC4-5D6E-409C-BE32-E72D297353CC}">
                <c16:uniqueId val="{00000000-FB2E-46C7-A133-66B932B3C313}"/>
              </c:ext>
            </c:extLst>
          </c:dPt>
          <c:dPt>
            <c:idx val="1"/>
            <c:invertIfNegative val="1"/>
            <c:bubble3D val="0"/>
            <c:spPr>
              <a:solidFill>
                <a:srgbClr val="93C01F"/>
              </a:solidFill>
            </c:spPr>
            <c:extLst>
              <c:ext xmlns:c16="http://schemas.microsoft.com/office/drawing/2014/chart" uri="{C3380CC4-5D6E-409C-BE32-E72D297353CC}">
                <c16:uniqueId val="{00000001-FB2E-46C7-A133-66B932B3C313}"/>
              </c:ext>
            </c:extLst>
          </c:dPt>
          <c:dPt>
            <c:idx val="2"/>
            <c:invertIfNegative val="1"/>
            <c:bubble3D val="0"/>
            <c:spPr>
              <a:solidFill>
                <a:srgbClr val="008265"/>
              </a:solidFill>
            </c:spPr>
            <c:extLst>
              <c:ext xmlns:c16="http://schemas.microsoft.com/office/drawing/2014/chart" uri="{C3380CC4-5D6E-409C-BE32-E72D297353CC}">
                <c16:uniqueId val="{00000002-FB2E-46C7-A133-66B932B3C31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'[CII Consumer - Wave 12 and 13 report Oct 2023.xlsx]Policies claimed on'!$Q$4:$Q$6</c:f>
              <c:strCache>
                <c:ptCount val="3"/>
                <c:pt idx="0">
                  <c:v>Travel</c:v>
                </c:pt>
                <c:pt idx="1">
                  <c:v>Buildings and/or Contents</c:v>
                </c:pt>
                <c:pt idx="2">
                  <c:v>Motor</c:v>
                </c:pt>
              </c:strCache>
            </c:strRef>
          </c:cat>
          <c:val>
            <c:numRef>
              <c:f>'[CII Consumer - Wave 12 and 13 report Oct 2023.xlsx]Policies claimed on'!$S$4:$S$6</c:f>
              <c:numCache>
                <c:formatCode>0%</c:formatCode>
                <c:ptCount val="3"/>
                <c:pt idx="0">
                  <c:v>0.38</c:v>
                </c:pt>
                <c:pt idx="1">
                  <c:v>0.45</c:v>
                </c:pt>
                <c:pt idx="2">
                  <c:v>0.68</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DC16-4890-8D6F-B6D0AFDD689C}"/>
            </c:ext>
          </c:extLst>
        </c:ser>
        <c:dLbls>
          <c:showLegendKey val="0"/>
          <c:showVal val="0"/>
          <c:showCatName val="0"/>
          <c:showSerName val="0"/>
          <c:showPercent val="0"/>
          <c:showBubbleSize val="0"/>
        </c:dLbls>
        <c:gapWidth val="150"/>
        <c:axId val="193977248"/>
        <c:axId val="193977640"/>
      </c:barChart>
      <c:catAx>
        <c:axId val="193977248"/>
        <c:scaling>
          <c:orientation val="minMax"/>
        </c:scaling>
        <c:delete val="0"/>
        <c:axPos val="b"/>
        <c:title>
          <c:tx>
            <c:rich>
              <a:bodyPr rtlCol="0" anchor="t"/>
              <a:lstStyle/>
              <a:p>
                <a:pPr algn="l">
                  <a:defRPr/>
                </a:pPr>
                <a:r>
                  <a:rPr lang="en-GB"/>
                  <a:t>Policies claimed on</a:t>
                </a:r>
                <a:endParaRPr lang="en-US" sz="1100"/>
              </a:p>
            </c:rich>
          </c:tx>
          <c:overlay val="0"/>
        </c:title>
        <c:numFmt formatCode="General" sourceLinked="0"/>
        <c:majorTickMark val="cross"/>
        <c:minorTickMark val="none"/>
        <c:tickLblPos val="nextTo"/>
        <c:crossAx val="193977640"/>
        <c:crosses val="autoZero"/>
        <c:auto val="1"/>
        <c:lblAlgn val="ctr"/>
        <c:lblOffset val="100"/>
        <c:noMultiLvlLbl val="1"/>
      </c:catAx>
      <c:valAx>
        <c:axId val="193977640"/>
        <c:scaling>
          <c:orientation val="minMax"/>
        </c:scaling>
        <c:delete val="0"/>
        <c:axPos val="l"/>
        <c:title>
          <c:tx>
            <c:rich>
              <a:bodyPr rtlCol="0" anchor="t"/>
              <a:lstStyle/>
              <a:p>
                <a:pPr algn="l">
                  <a:defRPr/>
                </a:pPr>
                <a:r>
                  <a:rPr lang="en-GB"/>
                  <a:t>% of Respondents</a:t>
                </a:r>
                <a:endParaRPr lang="en-US" sz="1100"/>
              </a:p>
            </c:rich>
          </c:tx>
          <c:overlay val="0"/>
        </c:title>
        <c:numFmt formatCode="0%" sourceLinked="1"/>
        <c:majorTickMark val="cross"/>
        <c:minorTickMark val="none"/>
        <c:tickLblPos val="nextTo"/>
        <c:crossAx val="193977248"/>
        <c:crosses val="autoZero"/>
        <c:crossBetween val="between"/>
      </c:valAx>
    </c:plotArea>
    <c:legend>
      <c:legendPos val="tr"/>
      <c:layout>
        <c:manualLayout>
          <c:xMode val="edge"/>
          <c:yMode val="edge"/>
          <c:x val="0.73693804805110863"/>
          <c:y val="0.10241952489010299"/>
          <c:w val="0.21390909689046911"/>
          <c:h val="0.15420068297077344"/>
        </c:manualLayout>
      </c:layout>
      <c:overlay val="0"/>
    </c:legend>
    <c:plotVisOnly val="1"/>
    <c:dispBlanksAs val="zero"/>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tlCol="0" anchor="t"/>
          <a:lstStyle/>
          <a:p>
            <a:pPr algn="l">
              <a:defRPr/>
            </a:pPr>
            <a:r>
              <a:rPr lang="en-GB"/>
              <a:t>Size of claim</a:t>
            </a:r>
          </a:p>
        </c:rich>
      </c:tx>
      <c:overlay val="0"/>
    </c:title>
    <c:autoTitleDeleted val="0"/>
    <c:plotArea>
      <c:layout>
        <c:manualLayout>
          <c:layoutTarget val="inner"/>
          <c:xMode val="edge"/>
          <c:yMode val="edge"/>
          <c:x val="0.11413694954644137"/>
          <c:y val="0.12820682414698162"/>
          <c:w val="0.86819906573538552"/>
          <c:h val="0.75357309833395569"/>
        </c:manualLayout>
      </c:layout>
      <c:barChart>
        <c:barDir val="col"/>
        <c:grouping val="clustered"/>
        <c:varyColors val="1"/>
        <c:ser>
          <c:idx val="0"/>
          <c:order val="0"/>
          <c:tx>
            <c:strRef>
              <c:f>'[CII Consumer - Wave 12 and 13 report Oct 2023.xlsx]Size of claim'!$C$30</c:f>
              <c:strCache>
                <c:ptCount val="1"/>
                <c:pt idx="0">
                  <c:v>% of Consumer Respondents</c:v>
                </c:pt>
              </c:strCache>
            </c:strRef>
          </c:tx>
          <c:spPr>
            <a:solidFill>
              <a:srgbClr val="008265"/>
            </a:solidFill>
          </c:spPr>
          <c:invertIfNegative val="1"/>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'[CII Consumer - Wave 12 and 13 report Oct 2023.xlsx]Size of claim'!$B$31:$B$33</c:f>
              <c:strCache>
                <c:ptCount val="3"/>
                <c:pt idx="0">
                  <c:v>1 - 4 (Low monetary value)</c:v>
                </c:pt>
                <c:pt idx="1">
                  <c:v>5 - 7</c:v>
                </c:pt>
                <c:pt idx="2">
                  <c:v>8 - 10 (High monetary value)</c:v>
                </c:pt>
              </c:strCache>
            </c:strRef>
          </c:cat>
          <c:val>
            <c:numRef>
              <c:f>'[CII Consumer - Wave 12 and 13 report Oct 2023.xlsx]Size of claim'!$C$31:$C$33</c:f>
              <c:numCache>
                <c:formatCode>0%</c:formatCode>
                <c:ptCount val="3"/>
                <c:pt idx="0">
                  <c:v>0.15679999999999999</c:v>
                </c:pt>
                <c:pt idx="1">
                  <c:v>0.28649999999999998</c:v>
                </c:pt>
                <c:pt idx="2">
                  <c:v>0.55679999999999996</c:v>
                </c:pt>
              </c:numCache>
            </c:numRef>
          </c:val>
          <c:extLst xmlns:c15="http://schemas.microsoft.com/office/drawing/2012/char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074E-4722-AE2D-C5E08CEB5CC3}"/>
            </c:ext>
          </c:extLst>
        </c:ser>
        <c:dLbls>
          <c:showLegendKey val="0"/>
          <c:showVal val="0"/>
          <c:showCatName val="0"/>
          <c:showSerName val="0"/>
          <c:showPercent val="0"/>
          <c:showBubbleSize val="0"/>
        </c:dLbls>
        <c:gapWidth val="150"/>
        <c:axId val="152063816"/>
        <c:axId val="152052056"/>
        <c:extLst/>
      </c:barChart>
      <c:catAx>
        <c:axId val="152063816"/>
        <c:scaling>
          <c:orientation val="minMax"/>
        </c:scaling>
        <c:delete val="0"/>
        <c:axPos val="b"/>
        <c:title>
          <c:tx>
            <c:rich>
              <a:bodyPr rtlCol="0" anchor="t"/>
              <a:lstStyle/>
              <a:p>
                <a:pPr algn="l">
                  <a:defRPr/>
                </a:pPr>
                <a:r>
                  <a:rPr lang="en-GB"/>
                  <a:t>Monetary Value of Claim</a:t>
                </a:r>
                <a:endParaRPr lang="en-US" sz="1100"/>
              </a:p>
            </c:rich>
          </c:tx>
          <c:overlay val="0"/>
        </c:title>
        <c:numFmt formatCode="General" sourceLinked="0"/>
        <c:majorTickMark val="cross"/>
        <c:minorTickMark val="none"/>
        <c:tickLblPos val="nextTo"/>
        <c:crossAx val="152052056"/>
        <c:crosses val="autoZero"/>
        <c:auto val="1"/>
        <c:lblAlgn val="ctr"/>
        <c:lblOffset val="100"/>
        <c:noMultiLvlLbl val="1"/>
      </c:catAx>
      <c:valAx>
        <c:axId val="152052056"/>
        <c:scaling>
          <c:orientation val="minMax"/>
        </c:scaling>
        <c:delete val="0"/>
        <c:axPos val="l"/>
        <c:title>
          <c:tx>
            <c:rich>
              <a:bodyPr rtlCol="0" anchor="t"/>
              <a:lstStyle/>
              <a:p>
                <a:pPr algn="l">
                  <a:defRPr/>
                </a:pPr>
                <a:r>
                  <a:rPr lang="en-GB"/>
                  <a:t>% of Respondents</a:t>
                </a:r>
                <a:endParaRPr lang="en-US" sz="1100"/>
              </a:p>
            </c:rich>
          </c:tx>
          <c:layout>
            <c:manualLayout>
              <c:xMode val="edge"/>
              <c:yMode val="edge"/>
              <c:x val="2.6300612811340024E-2"/>
              <c:y val="0.36555514598939864"/>
            </c:manualLayout>
          </c:layout>
          <c:overlay val="0"/>
        </c:title>
        <c:numFmt formatCode="0%" sourceLinked="1"/>
        <c:majorTickMark val="cross"/>
        <c:minorTickMark val="none"/>
        <c:tickLblPos val="nextTo"/>
        <c:crossAx val="152063816"/>
        <c:crosses val="autoZero"/>
        <c:crossBetween val="between"/>
      </c:valAx>
    </c:plotArea>
    <c:plotVisOnly val="1"/>
    <c:dispBlanksAs val="zero"/>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534776902887142E-2"/>
          <c:y val="1.1132230605018542E-3"/>
          <c:w val="0.93489687606083938"/>
          <c:h val="0.9146355965465196"/>
        </c:manualLayout>
      </c:layout>
      <c:bubbleChart>
        <c:varyColors val="0"/>
        <c:ser>
          <c:idx val="2"/>
          <c:order val="0"/>
          <c:tx>
            <c:strRef>
              <c:f>'[CII SME - Wave 12 and 13 report Oct 2023.xlsx]Opp. score by theme'!$B$4</c:f>
              <c:strCache>
                <c:ptCount val="1"/>
                <c:pt idx="0">
                  <c:v>Speed (claims)</c:v>
                </c:pt>
              </c:strCache>
            </c:strRef>
          </c:tx>
          <c:spPr>
            <a:solidFill>
              <a:srgbClr val="15ADD0"/>
            </a:solidFill>
            <a:ln w="25400">
              <a:noFill/>
            </a:ln>
            <a:effectLst/>
          </c:spPr>
          <c:invertIfNegative val="0"/>
          <c:dLbls>
            <c:dLbl>
              <c:idx val="0"/>
              <c:layout>
                <c:manualLayout>
                  <c:x val="-1.138942017105906E-2"/>
                  <c:y val="-1.6402011162013039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E4E9-48B3-B483-400E0DBD807B}"/>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SME - Wave 12 and 13 report Oct 2023.xlsx]Opp. score by theme'!$C$4</c:f>
              <c:numCache>
                <c:formatCode>0.00</c:formatCode>
                <c:ptCount val="1"/>
                <c:pt idx="0">
                  <c:v>7.1666666670000003</c:v>
                </c:pt>
              </c:numCache>
            </c:numRef>
          </c:xVal>
          <c:yVal>
            <c:numRef>
              <c:f>'[CII SME - Wave 12 and 13 report Oct 2023.xlsx]Opp. score by theme'!$D$4</c:f>
              <c:numCache>
                <c:formatCode>0.00</c:formatCode>
                <c:ptCount val="1"/>
                <c:pt idx="0">
                  <c:v>6.6727362399999999</c:v>
                </c:pt>
              </c:numCache>
            </c:numRef>
          </c:yVal>
          <c:bubbleSize>
            <c:numRef>
              <c:f>'[CII SME - Wave 12 and 13 report Oct 2023.xlsx]Opp. score by theme'!$E$4</c:f>
              <c:numCache>
                <c:formatCode>0.00</c:formatCode>
                <c:ptCount val="1"/>
                <c:pt idx="0">
                  <c:v>7.6605970939999999</c:v>
                </c:pt>
              </c:numCache>
            </c:numRef>
          </c:bubbleSize>
          <c:bubble3D val="0"/>
          <c:extLst>
            <c:ext xmlns:c16="http://schemas.microsoft.com/office/drawing/2014/chart" uri="{C3380CC4-5D6E-409C-BE32-E72D297353CC}">
              <c16:uniqueId val="{00000001-E4E9-48B3-B483-400E0DBD807B}"/>
            </c:ext>
          </c:extLst>
        </c:ser>
        <c:ser>
          <c:idx val="0"/>
          <c:order val="1"/>
          <c:tx>
            <c:strRef>
              <c:f>'[CII SME - Wave 12 and 13 report Oct 2023.xlsx]Opp. score by theme'!$B$5</c:f>
              <c:strCache>
                <c:ptCount val="1"/>
                <c:pt idx="0">
                  <c:v>Loyalty</c:v>
                </c:pt>
              </c:strCache>
            </c:strRef>
          </c:tx>
          <c:spPr>
            <a:solidFill>
              <a:srgbClr val="008265"/>
            </a:solidFill>
            <a:ln w="25400">
              <a:noFill/>
            </a:ln>
            <a:effectLst/>
          </c:spPr>
          <c:invertIfNegative val="0"/>
          <c:dLbls>
            <c:dLbl>
              <c:idx val="0"/>
              <c:layout>
                <c:manualLayout>
                  <c:x val="-1.6037490581816076E-2"/>
                  <c:y val="3.8408429266300274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E4E9-48B3-B483-400E0DBD807B}"/>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r"/>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SME - Wave 12 and 13 report Oct 2023.xlsx]Opp. score by theme'!$C$5</c:f>
              <c:numCache>
                <c:formatCode>0.00</c:formatCode>
                <c:ptCount val="1"/>
                <c:pt idx="0">
                  <c:v>6.3295238100000004</c:v>
                </c:pt>
              </c:numCache>
            </c:numRef>
          </c:xVal>
          <c:yVal>
            <c:numRef>
              <c:f>'[CII SME - Wave 12 and 13 report Oct 2023.xlsx]Opp. score by theme'!$D$5</c:f>
              <c:numCache>
                <c:formatCode>0.00</c:formatCode>
                <c:ptCount val="1"/>
                <c:pt idx="0">
                  <c:v>5.0319822260000002</c:v>
                </c:pt>
              </c:numCache>
            </c:numRef>
          </c:yVal>
          <c:bubbleSize>
            <c:numRef>
              <c:f>'[CII SME - Wave 12 and 13 report Oct 2023.xlsx]Opp. score by theme'!$E$5</c:f>
              <c:numCache>
                <c:formatCode>0.00</c:formatCode>
                <c:ptCount val="1"/>
                <c:pt idx="0">
                  <c:v>7.6270653929999996</c:v>
                </c:pt>
              </c:numCache>
            </c:numRef>
          </c:bubbleSize>
          <c:bubble3D val="0"/>
          <c:extLst>
            <c:ext xmlns:c16="http://schemas.microsoft.com/office/drawing/2014/chart" uri="{C3380CC4-5D6E-409C-BE32-E72D297353CC}">
              <c16:uniqueId val="{00000003-E4E9-48B3-B483-400E0DBD807B}"/>
            </c:ext>
          </c:extLst>
        </c:ser>
        <c:ser>
          <c:idx val="1"/>
          <c:order val="2"/>
          <c:tx>
            <c:strRef>
              <c:f>'[CII SME - Wave 12 and 13 report Oct 2023.xlsx]Opp. score by theme'!$B$6</c:f>
              <c:strCache>
                <c:ptCount val="1"/>
                <c:pt idx="0">
                  <c:v>Confidence</c:v>
                </c:pt>
              </c:strCache>
            </c:strRef>
          </c:tx>
          <c:spPr>
            <a:solidFill>
              <a:srgbClr val="AB588C"/>
            </a:solidFill>
            <a:ln w="25400">
              <a:noFill/>
            </a:ln>
            <a:effectLst/>
          </c:spPr>
          <c:invertIfNegative val="0"/>
          <c:dLbls>
            <c:dLbl>
              <c:idx val="0"/>
              <c:layout>
                <c:manualLayout>
                  <c:x val="-7.8127623636950819E-2"/>
                  <c:y val="-8.5645940164952694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E4E9-48B3-B483-400E0DBD807B}"/>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1"/>
            <c:showVal val="0"/>
            <c:showCatName val="0"/>
            <c:showSerName val="1"/>
            <c:showPercent val="0"/>
            <c:showBubbleSize val="0"/>
            <c:showLeaderLines val="0"/>
            <c:extLst>
              <c:ext xmlns:c15="http://schemas.microsoft.com/office/drawing/2012/chart" uri="{CE6537A1-D6FC-4f65-9D91-7224C49458BB}">
                <c15:showLeaderLines val="0"/>
              </c:ext>
            </c:extLst>
          </c:dLbls>
          <c:xVal>
            <c:numRef>
              <c:f>'[CII SME - Wave 12 and 13 report Oct 2023.xlsx]Opp. score by theme'!$C$6</c:f>
              <c:numCache>
                <c:formatCode>0.00</c:formatCode>
                <c:ptCount val="1"/>
                <c:pt idx="0">
                  <c:v>7.1074074080000003</c:v>
                </c:pt>
              </c:numCache>
            </c:numRef>
          </c:xVal>
          <c:yVal>
            <c:numRef>
              <c:f>'[CII SME - Wave 12 and 13 report Oct 2023.xlsx]Opp. score by theme'!$D$6</c:f>
              <c:numCache>
                <c:formatCode>0.00</c:formatCode>
                <c:ptCount val="1"/>
                <c:pt idx="0">
                  <c:v>6.8830924309999997</c:v>
                </c:pt>
              </c:numCache>
            </c:numRef>
          </c:yVal>
          <c:bubbleSize>
            <c:numRef>
              <c:f>'[CII SME - Wave 12 and 13 report Oct 2023.xlsx]Opp. score by theme'!$E$6</c:f>
              <c:numCache>
                <c:formatCode>0.00</c:formatCode>
                <c:ptCount val="1"/>
                <c:pt idx="0">
                  <c:v>7.3317223839999999</c:v>
                </c:pt>
              </c:numCache>
            </c:numRef>
          </c:bubbleSize>
          <c:bubble3D val="0"/>
          <c:extLst>
            <c:ext xmlns:c16="http://schemas.microsoft.com/office/drawing/2014/chart" uri="{C3380CC4-5D6E-409C-BE32-E72D297353CC}">
              <c16:uniqueId val="{00000005-E4E9-48B3-B483-400E0DBD807B}"/>
            </c:ext>
          </c:extLst>
        </c:ser>
        <c:ser>
          <c:idx val="3"/>
          <c:order val="3"/>
          <c:tx>
            <c:strRef>
              <c:f>'[CII SME - Wave 12 and 13 report Oct 2023.xlsx]Opp. score by theme'!$B$7</c:f>
              <c:strCache>
                <c:ptCount val="1"/>
                <c:pt idx="0">
                  <c:v>Protection</c:v>
                </c:pt>
              </c:strCache>
            </c:strRef>
          </c:tx>
          <c:spPr>
            <a:solidFill>
              <a:srgbClr val="E20613"/>
            </a:solidFill>
            <a:ln w="25400">
              <a:noFill/>
            </a:ln>
            <a:effectLst/>
          </c:spPr>
          <c:invertIfNegative val="0"/>
          <c:dLbls>
            <c:dLbl>
              <c:idx val="0"/>
              <c:layout>
                <c:manualLayout>
                  <c:x val="-0.31999254825008072"/>
                  <c:y val="1.3463352668105098E-3"/>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E4E9-48B3-B483-400E0DBD807B}"/>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r"/>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SME - Wave 12 and 13 report Oct 2023.xlsx]Opp. score by theme'!$C$7</c:f>
              <c:numCache>
                <c:formatCode>0.00</c:formatCode>
                <c:ptCount val="1"/>
                <c:pt idx="0">
                  <c:v>6.5946666670000003</c:v>
                </c:pt>
              </c:numCache>
            </c:numRef>
          </c:xVal>
          <c:yVal>
            <c:numRef>
              <c:f>'[CII SME - Wave 12 and 13 report Oct 2023.xlsx]Opp. score by theme'!$D$7</c:f>
              <c:numCache>
                <c:formatCode>0.00</c:formatCode>
                <c:ptCount val="1"/>
                <c:pt idx="0">
                  <c:v>6.5604749089999999</c:v>
                </c:pt>
              </c:numCache>
            </c:numRef>
          </c:yVal>
          <c:bubbleSize>
            <c:numRef>
              <c:f>'[CII SME - Wave 12 and 13 report Oct 2023.xlsx]Opp. score by theme'!$E$7</c:f>
              <c:numCache>
                <c:formatCode>0.00</c:formatCode>
                <c:ptCount val="1"/>
                <c:pt idx="0">
                  <c:v>6.6288584249999998</c:v>
                </c:pt>
              </c:numCache>
            </c:numRef>
          </c:bubbleSize>
          <c:bubble3D val="0"/>
          <c:extLst>
            <c:ext xmlns:c16="http://schemas.microsoft.com/office/drawing/2014/chart" uri="{C3380CC4-5D6E-409C-BE32-E72D297353CC}">
              <c16:uniqueId val="{00000007-E4E9-48B3-B483-400E0DBD807B}"/>
            </c:ext>
          </c:extLst>
        </c:ser>
        <c:ser>
          <c:idx val="4"/>
          <c:order val="4"/>
          <c:tx>
            <c:strRef>
              <c:f>'[CII SME - Wave 12 and 13 report Oct 2023.xlsx]Opp. score by theme'!$B$8</c:f>
              <c:strCache>
                <c:ptCount val="1"/>
                <c:pt idx="0">
                  <c:v>Respect (claims)</c:v>
                </c:pt>
              </c:strCache>
            </c:strRef>
          </c:tx>
          <c:spPr>
            <a:solidFill>
              <a:srgbClr val="F9ED6F"/>
            </a:solidFill>
            <a:ln w="25400">
              <a:noFill/>
            </a:ln>
            <a:effectLst/>
          </c:spPr>
          <c:invertIfNegative val="0"/>
          <c:dLbls>
            <c:dLbl>
              <c:idx val="0"/>
              <c:layout>
                <c:manualLayout>
                  <c:x val="-3.0866804110061776E-4"/>
                  <c:y val="6.4905818521027961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E4E9-48B3-B483-400E0DBD807B}"/>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SME - Wave 12 and 13 report Oct 2023.xlsx]Opp. score by theme'!$C$8</c:f>
              <c:numCache>
                <c:formatCode>0.00</c:formatCode>
                <c:ptCount val="1"/>
                <c:pt idx="0">
                  <c:v>6.3434343440000003</c:v>
                </c:pt>
              </c:numCache>
            </c:numRef>
          </c:xVal>
          <c:yVal>
            <c:numRef>
              <c:f>'[CII SME - Wave 12 and 13 report Oct 2023.xlsx]Opp. score by theme'!$D$8</c:f>
              <c:numCache>
                <c:formatCode>0.00</c:formatCode>
                <c:ptCount val="1"/>
                <c:pt idx="0">
                  <c:v>6.0657299360000003</c:v>
                </c:pt>
              </c:numCache>
            </c:numRef>
          </c:yVal>
          <c:bubbleSize>
            <c:numRef>
              <c:f>'[CII SME - Wave 12 and 13 report Oct 2023.xlsx]Opp. score by theme'!$E$8</c:f>
              <c:numCache>
                <c:formatCode>0.00</c:formatCode>
                <c:ptCount val="1"/>
                <c:pt idx="0">
                  <c:v>6.6211387510000002</c:v>
                </c:pt>
              </c:numCache>
            </c:numRef>
          </c:bubbleSize>
          <c:bubble3D val="0"/>
          <c:extLst>
            <c:ext xmlns:c16="http://schemas.microsoft.com/office/drawing/2014/chart" uri="{C3380CC4-5D6E-409C-BE32-E72D297353CC}">
              <c16:uniqueId val="{00000009-E4E9-48B3-B483-400E0DBD807B}"/>
            </c:ext>
          </c:extLst>
        </c:ser>
        <c:ser>
          <c:idx val="5"/>
          <c:order val="5"/>
          <c:tx>
            <c:strRef>
              <c:f>'[CII SME - Wave 12 and 13 report Oct 2023.xlsx]Opp. score by theme'!$B$9</c:f>
              <c:strCache>
                <c:ptCount val="1"/>
                <c:pt idx="0">
                  <c:v>Ease</c:v>
                </c:pt>
              </c:strCache>
            </c:strRef>
          </c:tx>
          <c:spPr>
            <a:solidFill>
              <a:srgbClr val="92D1B3"/>
            </a:solidFill>
            <a:ln w="25400">
              <a:noFill/>
            </a:ln>
            <a:effectLst/>
          </c:spPr>
          <c:invertIfNegative val="0"/>
          <c:dLbls>
            <c:dLbl>
              <c:idx val="0"/>
              <c:layout>
                <c:manualLayout>
                  <c:x val="-0.14061965440439828"/>
                  <c:y val="-0.1011996898964142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E4E9-48B3-B483-400E0DBD807B}"/>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1"/>
            <c:showVal val="0"/>
            <c:showCatName val="0"/>
            <c:showSerName val="1"/>
            <c:showPercent val="0"/>
            <c:showBubbleSize val="0"/>
            <c:showLeaderLines val="0"/>
            <c:extLst>
              <c:ext xmlns:c15="http://schemas.microsoft.com/office/drawing/2012/chart" uri="{CE6537A1-D6FC-4f65-9D91-7224C49458BB}">
                <c15:showLeaderLines val="0"/>
              </c:ext>
            </c:extLst>
          </c:dLbls>
          <c:xVal>
            <c:numRef>
              <c:f>'[CII SME - Wave 12 and 13 report Oct 2023.xlsx]Opp. score by theme'!$C$9</c:f>
              <c:numCache>
                <c:formatCode>0.00</c:formatCode>
                <c:ptCount val="1"/>
                <c:pt idx="0">
                  <c:v>6.6876190480000002</c:v>
                </c:pt>
              </c:numCache>
            </c:numRef>
          </c:xVal>
          <c:yVal>
            <c:numRef>
              <c:f>'[CII SME - Wave 12 and 13 report Oct 2023.xlsx]Opp. score by theme'!$D$9</c:f>
              <c:numCache>
                <c:formatCode>0.00</c:formatCode>
                <c:ptCount val="1"/>
                <c:pt idx="0">
                  <c:v>6.7889840750000001</c:v>
                </c:pt>
              </c:numCache>
            </c:numRef>
          </c:yVal>
          <c:bubbleSize>
            <c:numRef>
              <c:f>'[CII SME - Wave 12 and 13 report Oct 2023.xlsx]Opp. score by theme'!$E$9</c:f>
              <c:numCache>
                <c:formatCode>0.00</c:formatCode>
                <c:ptCount val="1"/>
                <c:pt idx="0">
                  <c:v>6.5862540200000002</c:v>
                </c:pt>
              </c:numCache>
            </c:numRef>
          </c:bubbleSize>
          <c:bubble3D val="0"/>
          <c:extLst>
            <c:ext xmlns:c16="http://schemas.microsoft.com/office/drawing/2014/chart" uri="{C3380CC4-5D6E-409C-BE32-E72D297353CC}">
              <c16:uniqueId val="{0000000B-E4E9-48B3-B483-400E0DBD807B}"/>
            </c:ext>
          </c:extLst>
        </c:ser>
        <c:ser>
          <c:idx val="6"/>
          <c:order val="6"/>
          <c:tx>
            <c:strRef>
              <c:f>'[CII SME - Wave 12 and 13 report Oct 2023.xlsx]Opp. score by theme'!$B$10</c:f>
              <c:strCache>
                <c:ptCount val="1"/>
                <c:pt idx="0">
                  <c:v>Control (claims)</c:v>
                </c:pt>
              </c:strCache>
            </c:strRef>
          </c:tx>
          <c:spPr>
            <a:solidFill>
              <a:srgbClr val="93C01F"/>
            </a:solidFill>
            <a:ln w="25400">
              <a:noFill/>
            </a:ln>
            <a:effectLst/>
          </c:spPr>
          <c:invertIfNegative val="0"/>
          <c:dLbls>
            <c:dLbl>
              <c:idx val="0"/>
              <c:layout>
                <c:manualLayout>
                  <c:x val="-0.33786118217872607"/>
                  <c:y val="-4.8369247438376256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E4E9-48B3-B483-400E0DBD807B}"/>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SME - Wave 12 and 13 report Oct 2023.xlsx]Opp. score by theme'!$C$10</c:f>
              <c:numCache>
                <c:formatCode>0.00</c:formatCode>
                <c:ptCount val="1"/>
                <c:pt idx="0">
                  <c:v>6.6666666670000003</c:v>
                </c:pt>
              </c:numCache>
            </c:numRef>
          </c:xVal>
          <c:yVal>
            <c:numRef>
              <c:f>'[CII SME - Wave 12 and 13 report Oct 2023.xlsx]Opp. score by theme'!$D$10</c:f>
              <c:numCache>
                <c:formatCode>0.00</c:formatCode>
                <c:ptCount val="1"/>
                <c:pt idx="0">
                  <c:v>6.7575157990000001</c:v>
                </c:pt>
              </c:numCache>
            </c:numRef>
          </c:yVal>
          <c:bubbleSize>
            <c:numRef>
              <c:f>'[CII SME - Wave 12 and 13 report Oct 2023.xlsx]Opp. score by theme'!$E$10</c:f>
              <c:numCache>
                <c:formatCode>0.00</c:formatCode>
                <c:ptCount val="1"/>
                <c:pt idx="0">
                  <c:v>6.5758175349999997</c:v>
                </c:pt>
              </c:numCache>
            </c:numRef>
          </c:bubbleSize>
          <c:bubble3D val="0"/>
          <c:extLst>
            <c:ext xmlns:c16="http://schemas.microsoft.com/office/drawing/2014/chart" uri="{C3380CC4-5D6E-409C-BE32-E72D297353CC}">
              <c16:uniqueId val="{0000000D-E4E9-48B3-B483-400E0DBD807B}"/>
            </c:ext>
          </c:extLst>
        </c:ser>
        <c:ser>
          <c:idx val="7"/>
          <c:order val="7"/>
          <c:tx>
            <c:strRef>
              <c:f>'[CII SME - Wave 12 and 13 report Oct 2023.xlsx]Opp. score by theme'!$B$11</c:f>
              <c:strCache>
                <c:ptCount val="1"/>
                <c:pt idx="0">
                  <c:v>Price</c:v>
                </c:pt>
              </c:strCache>
            </c:strRef>
          </c:tx>
          <c:spPr>
            <a:solidFill>
              <a:srgbClr val="F5A03D"/>
            </a:solidFill>
            <a:ln w="25400">
              <a:noFill/>
            </a:ln>
            <a:effectLst/>
          </c:spPr>
          <c:invertIfNegative val="0"/>
          <c:dLbls>
            <c:dLbl>
              <c:idx val="0"/>
              <c:layout>
                <c:manualLayout>
                  <c:x val="-0.13078814674979508"/>
                  <c:y val="0.13078562688560727"/>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E4E9-48B3-B483-400E0DBD807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l"/>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SME - Wave 12 and 13 report Oct 2023.xlsx]Opp. score by theme'!$C$11</c:f>
              <c:numCache>
                <c:formatCode>0.00</c:formatCode>
                <c:ptCount val="1"/>
                <c:pt idx="0">
                  <c:v>5.7322222219999999</c:v>
                </c:pt>
              </c:numCache>
            </c:numRef>
          </c:xVal>
          <c:yVal>
            <c:numRef>
              <c:f>'[CII SME - Wave 12 and 13 report Oct 2023.xlsx]Opp. score by theme'!$D$11</c:f>
              <c:numCache>
                <c:formatCode>0.00</c:formatCode>
                <c:ptCount val="1"/>
                <c:pt idx="0">
                  <c:v>5.2556242439999998</c:v>
                </c:pt>
              </c:numCache>
            </c:numRef>
          </c:yVal>
          <c:bubbleSize>
            <c:numRef>
              <c:f>'[CII SME - Wave 12 and 13 report Oct 2023.xlsx]Opp. score by theme'!$E$11</c:f>
              <c:numCache>
                <c:formatCode>0.00</c:formatCode>
                <c:ptCount val="1"/>
                <c:pt idx="0">
                  <c:v>6.208820201</c:v>
                </c:pt>
              </c:numCache>
            </c:numRef>
          </c:bubbleSize>
          <c:bubble3D val="0"/>
          <c:extLst>
            <c:ext xmlns:c16="http://schemas.microsoft.com/office/drawing/2014/chart" uri="{C3380CC4-5D6E-409C-BE32-E72D297353CC}">
              <c16:uniqueId val="{0000000F-E4E9-48B3-B483-400E0DBD807B}"/>
            </c:ext>
          </c:extLst>
        </c:ser>
        <c:ser>
          <c:idx val="8"/>
          <c:order val="8"/>
          <c:tx>
            <c:strRef>
              <c:f>'[CII SME - Wave 12 and 13 report Oct 2023.xlsx]Opp. score by theme'!$B$12</c:f>
              <c:strCache>
                <c:ptCount val="1"/>
                <c:pt idx="0">
                  <c:v>Relationship</c:v>
                </c:pt>
              </c:strCache>
            </c:strRef>
          </c:tx>
          <c:spPr>
            <a:solidFill>
              <a:schemeClr val="tx1"/>
            </a:solidFill>
            <a:ln w="25400">
              <a:noFill/>
            </a:ln>
            <a:effectLst/>
          </c:spPr>
          <c:invertIfNegative val="0"/>
          <c:dLbls>
            <c:dLbl>
              <c:idx val="0"/>
              <c:layout>
                <c:manualLayout>
                  <c:x val="-0.27735860304528182"/>
                  <c:y val="9.3445232157368233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E4E9-48B3-B483-400E0DBD807B}"/>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l"/>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SME - Wave 12 and 13 report Oct 2023.xlsx]Opp. score by theme'!$C$12</c:f>
              <c:numCache>
                <c:formatCode>0.00</c:formatCode>
                <c:ptCount val="1"/>
                <c:pt idx="0">
                  <c:v>5.1116666669999997</c:v>
                </c:pt>
              </c:numCache>
            </c:numRef>
          </c:xVal>
          <c:yVal>
            <c:numRef>
              <c:f>'[CII SME - Wave 12 and 13 report Oct 2023.xlsx]Opp. score by theme'!$D$12</c:f>
              <c:numCache>
                <c:formatCode>0.00</c:formatCode>
                <c:ptCount val="1"/>
                <c:pt idx="0">
                  <c:v>5.0991461170000001</c:v>
                </c:pt>
              </c:numCache>
            </c:numRef>
          </c:yVal>
          <c:bubbleSize>
            <c:numRef>
              <c:f>'[CII SME - Wave 12 and 13 report Oct 2023.xlsx]Opp. score by theme'!$E$12</c:f>
              <c:numCache>
                <c:formatCode>0.00</c:formatCode>
                <c:ptCount val="1"/>
                <c:pt idx="0">
                  <c:v>5.1241872160000002</c:v>
                </c:pt>
              </c:numCache>
            </c:numRef>
          </c:bubbleSize>
          <c:bubble3D val="0"/>
          <c:extLst>
            <c:ext xmlns:c16="http://schemas.microsoft.com/office/drawing/2014/chart" uri="{C3380CC4-5D6E-409C-BE32-E72D297353CC}">
              <c16:uniqueId val="{00000011-E4E9-48B3-B483-400E0DBD807B}"/>
            </c:ext>
          </c:extLst>
        </c:ser>
        <c:dLbls>
          <c:showLegendKey val="0"/>
          <c:showVal val="0"/>
          <c:showCatName val="0"/>
          <c:showSerName val="0"/>
          <c:showPercent val="0"/>
          <c:showBubbleSize val="0"/>
        </c:dLbls>
        <c:bubbleScale val="60"/>
        <c:showNegBubbles val="0"/>
        <c:axId val="563754712"/>
        <c:axId val="563755104"/>
      </c:bubbleChart>
      <c:valAx>
        <c:axId val="563754712"/>
        <c:scaling>
          <c:orientation val="minMax"/>
          <c:max val="10"/>
          <c:min val="0"/>
        </c:scaling>
        <c:delete val="1"/>
        <c:axPos val="b"/>
        <c:numFmt formatCode="0.00" sourceLinked="1"/>
        <c:majorTickMark val="out"/>
        <c:minorTickMark val="none"/>
        <c:tickLblPos val="nextTo"/>
        <c:crossAx val="563755104"/>
        <c:crosses val="autoZero"/>
        <c:crossBetween val="midCat"/>
      </c:valAx>
      <c:valAx>
        <c:axId val="563755104"/>
        <c:scaling>
          <c:orientation val="minMax"/>
          <c:max val="10"/>
        </c:scaling>
        <c:delete val="1"/>
        <c:axPos val="l"/>
        <c:numFmt formatCode="0.00" sourceLinked="1"/>
        <c:majorTickMark val="out"/>
        <c:minorTickMark val="none"/>
        <c:tickLblPos val="nextTo"/>
        <c:crossAx val="563754712"/>
        <c:crosses val="autoZero"/>
        <c:crossBetween val="midCat"/>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231422505307854E-2"/>
          <c:y val="2.8977683304952696E-2"/>
          <c:w val="0.95329087048832273"/>
          <c:h val="0.93624909672910406"/>
        </c:manualLayout>
      </c:layout>
      <c:bubbleChart>
        <c:varyColors val="0"/>
        <c:ser>
          <c:idx val="0"/>
          <c:order val="0"/>
          <c:spPr>
            <a:solidFill>
              <a:schemeClr val="accent1">
                <a:alpha val="75000"/>
              </a:schemeClr>
            </a:solidFill>
            <a:ln>
              <a:noFill/>
            </a:ln>
            <a:effectLst/>
          </c:spPr>
          <c:invertIfNegative val="0"/>
          <c:dPt>
            <c:idx val="0"/>
            <c:invertIfNegative val="0"/>
            <c:bubble3D val="0"/>
            <c:spPr>
              <a:solidFill>
                <a:schemeClr val="bg2"/>
              </a:solidFill>
              <a:ln>
                <a:solidFill>
                  <a:schemeClr val="bg2"/>
                </a:solidFill>
              </a:ln>
              <a:effectLst/>
            </c:spPr>
            <c:extLst>
              <c:ext xmlns:c16="http://schemas.microsoft.com/office/drawing/2014/chart" uri="{C3380CC4-5D6E-409C-BE32-E72D297353CC}">
                <c16:uniqueId val="{00000000-0490-45CB-8BF1-DB6135B9B6D3}"/>
              </c:ext>
            </c:extLst>
          </c:dPt>
          <c:dPt>
            <c:idx val="1"/>
            <c:invertIfNegative val="0"/>
            <c:bubble3D val="0"/>
            <c:spPr>
              <a:solidFill>
                <a:srgbClr val="AB588C"/>
              </a:solidFill>
              <a:ln>
                <a:solidFill>
                  <a:srgbClr val="AB588C"/>
                </a:solidFill>
              </a:ln>
              <a:effectLst/>
            </c:spPr>
            <c:extLst>
              <c:ext xmlns:c16="http://schemas.microsoft.com/office/drawing/2014/chart" uri="{C3380CC4-5D6E-409C-BE32-E72D297353CC}">
                <c16:uniqueId val="{00000001-0490-45CB-8BF1-DB6135B9B6D3}"/>
              </c:ext>
            </c:extLst>
          </c:dPt>
          <c:dPt>
            <c:idx val="2"/>
            <c:invertIfNegative val="0"/>
            <c:bubble3D val="0"/>
            <c:spPr>
              <a:solidFill>
                <a:srgbClr val="15ADD0"/>
              </a:solidFill>
              <a:ln>
                <a:solidFill>
                  <a:srgbClr val="15ADD0"/>
                </a:solidFill>
              </a:ln>
              <a:effectLst/>
            </c:spPr>
            <c:extLst>
              <c:ext xmlns:c16="http://schemas.microsoft.com/office/drawing/2014/chart" uri="{C3380CC4-5D6E-409C-BE32-E72D297353CC}">
                <c16:uniqueId val="{00000002-0490-45CB-8BF1-DB6135B9B6D3}"/>
              </c:ext>
            </c:extLst>
          </c:dPt>
          <c:dPt>
            <c:idx val="3"/>
            <c:invertIfNegative val="0"/>
            <c:bubble3D val="0"/>
            <c:spPr>
              <a:solidFill>
                <a:schemeClr val="bg2"/>
              </a:solidFill>
              <a:ln>
                <a:solidFill>
                  <a:schemeClr val="bg2"/>
                </a:solidFill>
              </a:ln>
              <a:effectLst/>
            </c:spPr>
            <c:extLst>
              <c:ext xmlns:c16="http://schemas.microsoft.com/office/drawing/2014/chart" uri="{C3380CC4-5D6E-409C-BE32-E72D297353CC}">
                <c16:uniqueId val="{00000003-0490-45CB-8BF1-DB6135B9B6D3}"/>
              </c:ext>
            </c:extLst>
          </c:dPt>
          <c:dPt>
            <c:idx val="4"/>
            <c:invertIfNegative val="0"/>
            <c:bubble3D val="0"/>
            <c:spPr>
              <a:solidFill>
                <a:srgbClr val="ED7D31"/>
              </a:solidFill>
              <a:ln>
                <a:solidFill>
                  <a:srgbClr val="ED7D31"/>
                </a:solidFill>
              </a:ln>
              <a:effectLst/>
            </c:spPr>
            <c:extLst>
              <c:ext xmlns:c16="http://schemas.microsoft.com/office/drawing/2014/chart" uri="{C3380CC4-5D6E-409C-BE32-E72D297353CC}">
                <c16:uniqueId val="{00000004-0490-45CB-8BF1-DB6135B9B6D3}"/>
              </c:ext>
            </c:extLst>
          </c:dPt>
          <c:dLbls>
            <c:dLbl>
              <c:idx val="0"/>
              <c:layout>
                <c:manualLayout>
                  <c:x val="-1.2738853503184868E-2"/>
                  <c:y val="0.1315860626926473"/>
                </c:manualLayout>
              </c:layout>
              <c:tx>
                <c:rich>
                  <a:bodyPr/>
                  <a:lstStyle/>
                  <a:p>
                    <a:fld id="{80A9BE03-689F-44C2-8591-44C9F4AAE669}"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0490-45CB-8BF1-DB6135B9B6D3}"/>
                </c:ext>
              </c:extLst>
            </c:dLbl>
            <c:dLbl>
              <c:idx val="1"/>
              <c:layout>
                <c:manualLayout>
                  <c:x val="-8.4925690021232982E-3"/>
                  <c:y val="-0.20144783457986809"/>
                </c:manualLayout>
              </c:layout>
              <c:tx>
                <c:rich>
                  <a:bodyPr/>
                  <a:lstStyle/>
                  <a:p>
                    <a:fld id="{8AE23DA6-488F-43A1-8865-4FA2EE5B533D}"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0490-45CB-8BF1-DB6135B9B6D3}"/>
                </c:ext>
              </c:extLst>
            </c:dLbl>
            <c:dLbl>
              <c:idx val="2"/>
              <c:layout>
                <c:manualLayout>
                  <c:x val="-0.256900212314225"/>
                  <c:y val="-0.22468999012705232"/>
                </c:manualLayout>
              </c:layout>
              <c:tx>
                <c:rich>
                  <a:bodyPr/>
                  <a:lstStyle/>
                  <a:p>
                    <a:fld id="{8DE76625-D663-40DF-9F2E-127F89BFFBD0}"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0490-45CB-8BF1-DB6135B9B6D3}"/>
                </c:ext>
              </c:extLst>
            </c:dLbl>
            <c:dLbl>
              <c:idx val="3"/>
              <c:layout>
                <c:manualLayout>
                  <c:x val="-0.44585987261146498"/>
                  <c:y val="-6.0094010906104826E-2"/>
                </c:manualLayout>
              </c:layout>
              <c:tx>
                <c:rich>
                  <a:bodyPr/>
                  <a:lstStyle/>
                  <a:p>
                    <a:fld id="{F741B0C7-9783-4113-B4A2-09E8653D6FB3}"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0490-45CB-8BF1-DB6135B9B6D3}"/>
                </c:ext>
              </c:extLst>
            </c:dLbl>
            <c:dLbl>
              <c:idx val="4"/>
              <c:layout>
                <c:manualLayout>
                  <c:x val="-0.44608990755136502"/>
                  <c:y val="0.21801531162532176"/>
                </c:manualLayout>
              </c:layout>
              <c:tx>
                <c:rich>
                  <a:bodyPr/>
                  <a:lstStyle/>
                  <a:p>
                    <a:fld id="{83A2CBF2-A464-45B1-9DFA-5770BD6D71BB}"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0490-45CB-8BF1-DB6135B9B6D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'[CII SME - Wave 12 and 13 report Oct 2023.xlsx]Ranked Opp. score by statement'!$H$3:$H$7</c:f>
              <c:numCache>
                <c:formatCode>0.00</c:formatCode>
                <c:ptCount val="5"/>
                <c:pt idx="0">
                  <c:v>7.06</c:v>
                </c:pt>
                <c:pt idx="1">
                  <c:v>7.806666667</c:v>
                </c:pt>
                <c:pt idx="2">
                  <c:v>7.6969696970000001</c:v>
                </c:pt>
                <c:pt idx="3">
                  <c:v>7.08</c:v>
                </c:pt>
                <c:pt idx="4">
                  <c:v>6.7066666670000004</c:v>
                </c:pt>
              </c:numCache>
            </c:numRef>
          </c:xVal>
          <c:yVal>
            <c:numRef>
              <c:f>'[CII SME - Wave 12 and 13 report Oct 2023.xlsx]Ranked Opp. score by statement'!$I$3:$I$7</c:f>
              <c:numCache>
                <c:formatCode>0.00</c:formatCode>
                <c:ptCount val="5"/>
                <c:pt idx="0">
                  <c:v>5.1372273049999997</c:v>
                </c:pt>
                <c:pt idx="1">
                  <c:v>6.8174474959999998</c:v>
                </c:pt>
                <c:pt idx="2">
                  <c:v>6.7484662579999997</c:v>
                </c:pt>
                <c:pt idx="3">
                  <c:v>5.5997210600000003</c:v>
                </c:pt>
                <c:pt idx="4">
                  <c:v>4.9102656140000001</c:v>
                </c:pt>
              </c:numCache>
            </c:numRef>
          </c:yVal>
          <c:bubbleSize>
            <c:numRef>
              <c:f>'[CII SME - Wave 12 and 13 report Oct 2023.xlsx]Ranked Opp. score by statement'!$J$3:$J$7</c:f>
              <c:numCache>
                <c:formatCode>0.00</c:formatCode>
                <c:ptCount val="5"/>
                <c:pt idx="0">
                  <c:v>8.9827726949999995</c:v>
                </c:pt>
                <c:pt idx="1">
                  <c:v>8.7958858370000002</c:v>
                </c:pt>
                <c:pt idx="2">
                  <c:v>8.6454731359999997</c:v>
                </c:pt>
                <c:pt idx="3">
                  <c:v>8.5602789399999999</c:v>
                </c:pt>
                <c:pt idx="4">
                  <c:v>8.5030677200000007</c:v>
                </c:pt>
              </c:numCache>
            </c:numRef>
          </c:bubbleSize>
          <c:bubble3D val="0"/>
          <c:extLst>
            <c:ext xmlns:c15="http://schemas.microsoft.com/office/drawing/2012/chart" uri="{02D57815-91ED-43cb-92C2-25804820EDAC}">
              <c15:datalabelsRange>
                <c15:f>'[CII SME - Wave 12 and 13 report Oct 2023.xlsx]Ranked Opp. score by statement'!$G$3:$G$7</c15:f>
                <c15:dlblRangeCache>
                  <c:ptCount val="5"/>
                  <c:pt idx="0">
                    <c:v>I got a discount for staying with the same company</c:v>
                  </c:pt>
                  <c:pt idx="1">
                    <c:v>My insurer handled my complaint professionally and fairly</c:v>
                  </c:pt>
                  <c:pt idx="2">
                    <c:v>I knew what I needed to do to make a claim</c:v>
                  </c:pt>
                  <c:pt idx="3">
                    <c:v>My premium doesn’t increase because I’m not a new customer anymore</c:v>
                  </c:pt>
                  <c:pt idx="4">
                    <c:v>My insurance provider matched a cheaper price from a competitors quote</c:v>
                  </c:pt>
                </c15:dlblRangeCache>
              </c15:datalabelsRange>
            </c:ext>
            <c:ext xmlns:c16="http://schemas.microsoft.com/office/drawing/2014/chart" uri="{C3380CC4-5D6E-409C-BE32-E72D297353CC}">
              <c16:uniqueId val="{00000005-3EFB-41BA-AA4B-8995D9BBAB74}"/>
            </c:ext>
          </c:extLst>
        </c:ser>
        <c:dLbls>
          <c:showLegendKey val="0"/>
          <c:showVal val="0"/>
          <c:showCatName val="0"/>
          <c:showSerName val="0"/>
          <c:showPercent val="0"/>
          <c:showBubbleSize val="0"/>
        </c:dLbls>
        <c:bubbleScale val="150"/>
        <c:showNegBubbles val="0"/>
        <c:axId val="351388720"/>
        <c:axId val="336738992"/>
      </c:bubbleChart>
      <c:valAx>
        <c:axId val="351388720"/>
        <c:scaling>
          <c:orientation val="minMax"/>
          <c:min val="0"/>
        </c:scaling>
        <c:delete val="1"/>
        <c:axPos val="b"/>
        <c:numFmt formatCode="0.00" sourceLinked="1"/>
        <c:majorTickMark val="none"/>
        <c:minorTickMark val="none"/>
        <c:tickLblPos val="nextTo"/>
        <c:crossAx val="336738992"/>
        <c:crosses val="autoZero"/>
        <c:crossBetween val="midCat"/>
        <c:majorUnit val="1"/>
      </c:valAx>
      <c:valAx>
        <c:axId val="336738992"/>
        <c:scaling>
          <c:orientation val="minMax"/>
          <c:max val="10"/>
        </c:scaling>
        <c:delete val="1"/>
        <c:axPos val="l"/>
        <c:numFmt formatCode="0.00" sourceLinked="1"/>
        <c:majorTickMark val="none"/>
        <c:minorTickMark val="none"/>
        <c:tickLblPos val="nextTo"/>
        <c:crossAx val="35138872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Arial (Body)"/>
                <a:ea typeface="+mn-ea"/>
                <a:cs typeface="+mn-cs"/>
              </a:defRPr>
            </a:pPr>
            <a:r>
              <a:rPr lang="en-US" sz="1200"/>
              <a:t>Female</a:t>
            </a:r>
          </a:p>
        </c:rich>
      </c:tx>
      <c:layout>
        <c:manualLayout>
          <c:xMode val="edge"/>
          <c:yMode val="edge"/>
          <c:x val="0.45386354848175636"/>
          <c:y val="1.2865396645086026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Arial (Body)"/>
              <a:ea typeface="+mn-ea"/>
              <a:cs typeface="+mn-cs"/>
            </a:defRPr>
          </a:pPr>
          <a:endParaRPr lang="en-US"/>
        </a:p>
      </c:txPr>
    </c:title>
    <c:autoTitleDeleted val="0"/>
    <c:plotArea>
      <c:layout>
        <c:manualLayout>
          <c:layoutTarget val="inner"/>
          <c:xMode val="edge"/>
          <c:yMode val="edge"/>
          <c:x val="0.27265643491598995"/>
          <c:y val="0.13490093215644858"/>
          <c:w val="0.47716683395786963"/>
          <c:h val="0.86509906784355139"/>
        </c:manualLayout>
      </c:layout>
      <c:barChart>
        <c:barDir val="bar"/>
        <c:grouping val="clustered"/>
        <c:varyColors val="0"/>
        <c:ser>
          <c:idx val="0"/>
          <c:order val="0"/>
          <c:tx>
            <c:strRef>
              <c:f>Sheet1!$D$1</c:f>
              <c:strCache>
                <c:ptCount val="1"/>
                <c:pt idx="0">
                  <c:v> Opportunity score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Body)"/>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Speed (claims)</c:v>
                </c:pt>
                <c:pt idx="2">
                  <c:v>Confidence</c:v>
                </c:pt>
                <c:pt idx="3">
                  <c:v>Protection</c:v>
                </c:pt>
                <c:pt idx="4">
                  <c:v>Respect (claims)</c:v>
                </c:pt>
                <c:pt idx="5">
                  <c:v>Control (claims)</c:v>
                </c:pt>
                <c:pt idx="6">
                  <c:v>Ease</c:v>
                </c:pt>
                <c:pt idx="7">
                  <c:v>Price</c:v>
                </c:pt>
                <c:pt idx="8">
                  <c:v>Relationship</c:v>
                </c:pt>
              </c:strCache>
            </c:strRef>
          </c:cat>
          <c:val>
            <c:numRef>
              <c:f>Sheet1!$D$2:$D$10</c:f>
              <c:numCache>
                <c:formatCode>0.00</c:formatCode>
                <c:ptCount val="9"/>
                <c:pt idx="0">
                  <c:v>7.8179876740000003</c:v>
                </c:pt>
                <c:pt idx="1">
                  <c:v>7.60461528</c:v>
                </c:pt>
                <c:pt idx="2">
                  <c:v>7.5324148969999998</c:v>
                </c:pt>
                <c:pt idx="3">
                  <c:v>6.748338296</c:v>
                </c:pt>
                <c:pt idx="4">
                  <c:v>6.6745071669999998</c:v>
                </c:pt>
                <c:pt idx="5">
                  <c:v>6.6538699870000002</c:v>
                </c:pt>
                <c:pt idx="6">
                  <c:v>6.5625902659999999</c:v>
                </c:pt>
                <c:pt idx="7">
                  <c:v>6.3711009719999998</c:v>
                </c:pt>
                <c:pt idx="8">
                  <c:v>5.3343501099999999</c:v>
                </c:pt>
              </c:numCache>
            </c:numRef>
          </c:val>
          <c:extLst>
            <c:ext xmlns:c16="http://schemas.microsoft.com/office/drawing/2014/chart" uri="{C3380CC4-5D6E-409C-BE32-E72D297353CC}">
              <c16:uniqueId val="{00000000-634A-4AD9-A2BF-CDFB3A0ACCD1}"/>
            </c:ext>
          </c:extLst>
        </c:ser>
        <c:dLbls>
          <c:showLegendKey val="0"/>
          <c:showVal val="0"/>
          <c:showCatName val="0"/>
          <c:showSerName val="0"/>
          <c:showPercent val="0"/>
          <c:showBubbleSize val="0"/>
        </c:dLbls>
        <c:gapWidth val="182"/>
        <c:axId val="194975232"/>
        <c:axId val="195279040"/>
      </c:barChart>
      <c:catAx>
        <c:axId val="1949752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Body)"/>
                <a:ea typeface="+mn-ea"/>
                <a:cs typeface="+mn-cs"/>
              </a:defRPr>
            </a:pPr>
            <a:endParaRPr lang="en-US"/>
          </a:p>
        </c:txPr>
        <c:crossAx val="195279040"/>
        <c:crosses val="autoZero"/>
        <c:auto val="1"/>
        <c:lblAlgn val="ctr"/>
        <c:lblOffset val="100"/>
        <c:noMultiLvlLbl val="0"/>
      </c:catAx>
      <c:valAx>
        <c:axId val="195279040"/>
        <c:scaling>
          <c:orientation val="minMax"/>
        </c:scaling>
        <c:delete val="1"/>
        <c:axPos val="t"/>
        <c:numFmt formatCode="0.00" sourceLinked="1"/>
        <c:majorTickMark val="none"/>
        <c:minorTickMark val="none"/>
        <c:tickLblPos val="nextTo"/>
        <c:crossAx val="194975232"/>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Arial (Body)"/>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Arial (Body)"/>
                <a:ea typeface="+mn-ea"/>
                <a:cs typeface="+mn-cs"/>
              </a:defRPr>
            </a:pPr>
            <a:r>
              <a:rPr lang="en-US" sz="1200"/>
              <a:t>Male</a:t>
            </a:r>
          </a:p>
        </c:rich>
      </c:tx>
      <c:layout>
        <c:manualLayout>
          <c:xMode val="edge"/>
          <c:yMode val="edge"/>
          <c:x val="0.45386354848175636"/>
          <c:y val="1.2865396645086026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Arial (Body)"/>
              <a:ea typeface="+mn-ea"/>
              <a:cs typeface="+mn-cs"/>
            </a:defRPr>
          </a:pPr>
          <a:endParaRPr lang="en-US"/>
        </a:p>
      </c:txPr>
    </c:title>
    <c:autoTitleDeleted val="0"/>
    <c:plotArea>
      <c:layout>
        <c:manualLayout>
          <c:layoutTarget val="inner"/>
          <c:xMode val="edge"/>
          <c:yMode val="edge"/>
          <c:x val="0.29645269832790622"/>
          <c:y val="0.10672835715858657"/>
          <c:w val="0.49512843662936412"/>
          <c:h val="0.86610957247370557"/>
        </c:manualLayout>
      </c:layout>
      <c:barChart>
        <c:barDir val="bar"/>
        <c:grouping val="clustered"/>
        <c:varyColors val="0"/>
        <c:ser>
          <c:idx val="0"/>
          <c:order val="0"/>
          <c:tx>
            <c:strRef>
              <c:f>Sheet1!$D$1</c:f>
              <c:strCache>
                <c:ptCount val="1"/>
                <c:pt idx="0">
                  <c:v> Opportunity score</c:v>
                </c:pt>
              </c:strCache>
            </c:strRef>
          </c:tx>
          <c:spPr>
            <a:solidFill>
              <a:srgbClr val="15ADD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Body)"/>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Speed (claims)</c:v>
                </c:pt>
                <c:pt idx="1">
                  <c:v>Loyalty</c:v>
                </c:pt>
                <c:pt idx="2">
                  <c:v>Confidence</c:v>
                </c:pt>
                <c:pt idx="3">
                  <c:v>Respect (claims)</c:v>
                </c:pt>
                <c:pt idx="4">
                  <c:v>Ease</c:v>
                </c:pt>
                <c:pt idx="5">
                  <c:v>Control (claims)</c:v>
                </c:pt>
                <c:pt idx="6">
                  <c:v>Protection</c:v>
                </c:pt>
                <c:pt idx="7">
                  <c:v>Price</c:v>
                </c:pt>
                <c:pt idx="8">
                  <c:v>Relationship</c:v>
                </c:pt>
              </c:strCache>
            </c:strRef>
          </c:cat>
          <c:val>
            <c:numRef>
              <c:f>Sheet1!$D$2:$D$10</c:f>
              <c:numCache>
                <c:formatCode>0.00</c:formatCode>
                <c:ptCount val="9"/>
                <c:pt idx="0">
                  <c:v>7.9272901119999997</c:v>
                </c:pt>
                <c:pt idx="1">
                  <c:v>7.4340547829999997</c:v>
                </c:pt>
                <c:pt idx="2">
                  <c:v>7.0495878489999999</c:v>
                </c:pt>
                <c:pt idx="3">
                  <c:v>6.7051211620000002</c:v>
                </c:pt>
                <c:pt idx="4">
                  <c:v>6.6341102330000004</c:v>
                </c:pt>
                <c:pt idx="5">
                  <c:v>6.5958747510000002</c:v>
                </c:pt>
                <c:pt idx="6">
                  <c:v>6.4344771039999999</c:v>
                </c:pt>
                <c:pt idx="7">
                  <c:v>6.0166594939999998</c:v>
                </c:pt>
                <c:pt idx="8">
                  <c:v>4.8285383990000001</c:v>
                </c:pt>
              </c:numCache>
            </c:numRef>
          </c:val>
          <c:extLst>
            <c:ext xmlns:c16="http://schemas.microsoft.com/office/drawing/2014/chart" uri="{C3380CC4-5D6E-409C-BE32-E72D297353CC}">
              <c16:uniqueId val="{00000000-40EA-4CFA-90ED-8C58CF9A382A}"/>
            </c:ext>
          </c:extLst>
        </c:ser>
        <c:dLbls>
          <c:showLegendKey val="0"/>
          <c:showVal val="0"/>
          <c:showCatName val="0"/>
          <c:showSerName val="0"/>
          <c:showPercent val="0"/>
          <c:showBubbleSize val="0"/>
        </c:dLbls>
        <c:gapWidth val="182"/>
        <c:axId val="195028480"/>
        <c:axId val="176685632"/>
      </c:barChart>
      <c:catAx>
        <c:axId val="195028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Body)"/>
                <a:ea typeface="+mn-ea"/>
                <a:cs typeface="+mn-cs"/>
              </a:defRPr>
            </a:pPr>
            <a:endParaRPr lang="en-US"/>
          </a:p>
        </c:txPr>
        <c:crossAx val="176685632"/>
        <c:crosses val="autoZero"/>
        <c:auto val="1"/>
        <c:lblAlgn val="ctr"/>
        <c:lblOffset val="100"/>
        <c:noMultiLvlLbl val="0"/>
      </c:catAx>
      <c:valAx>
        <c:axId val="176685632"/>
        <c:scaling>
          <c:orientation val="minMax"/>
        </c:scaling>
        <c:delete val="1"/>
        <c:axPos val="t"/>
        <c:numFmt formatCode="0.00" sourceLinked="1"/>
        <c:majorTickMark val="none"/>
        <c:minorTickMark val="none"/>
        <c:tickLblPos val="nextTo"/>
        <c:crossAx val="19502848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Arial (Body)"/>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j-lt"/>
                <a:ea typeface="+mn-ea"/>
                <a:cs typeface="Calibri Light" panose="020F0302020204030204" pitchFamily="34" charset="0"/>
              </a:defRPr>
            </a:pPr>
            <a:r>
              <a:rPr lang="en-GB">
                <a:solidFill>
                  <a:schemeClr val="tx1"/>
                </a:solidFill>
                <a:latin typeface="+mj-lt"/>
              </a:rPr>
              <a:t>White/ White British</a:t>
            </a:r>
          </a:p>
        </c:rich>
      </c:tx>
      <c:layout>
        <c:manualLayout>
          <c:xMode val="edge"/>
          <c:yMode val="edge"/>
          <c:x val="0.34580082376424609"/>
          <c:y val="4.8240569770509098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3566385945830739"/>
          <c:y val="0.19387897652334479"/>
          <c:w val="0.58479078141137497"/>
          <c:h val="0.62366446847797419"/>
        </c:manualLayout>
      </c:layout>
      <c:barChart>
        <c:barDir val="bar"/>
        <c:grouping val="clustered"/>
        <c:varyColors val="0"/>
        <c:ser>
          <c:idx val="0"/>
          <c:order val="0"/>
          <c:tx>
            <c:strRef>
              <c:f>Sheet1!$D$1</c:f>
              <c:strCache>
                <c:ptCount val="1"/>
                <c:pt idx="0">
                  <c:v> Opportunity score</c:v>
                </c:pt>
              </c:strCache>
            </c:strRef>
          </c:tx>
          <c:spPr>
            <a:solidFill>
              <a:schemeClr val="accent1"/>
            </a:solidFill>
            <a:ln>
              <a:noFill/>
            </a:ln>
            <a:effectLst/>
          </c:spPr>
          <c:invertIfNegative val="0"/>
          <c:dLbls>
            <c:dLbl>
              <c:idx val="5"/>
              <c:layout>
                <c:manualLayout>
                  <c:x val="-4.838709677419473E-3"/>
                  <c:y val="5.36006330783434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90-485E-A03F-01F5515498C8}"/>
                </c:ext>
              </c:extLst>
            </c:dLbl>
            <c:dLbl>
              <c:idx val="7"/>
              <c:layout>
                <c:manualLayout>
                  <c:x val="-8.256040722760179E-3"/>
                  <c:y val="2.1102611438340043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90-485E-A03F-01F5515498C8}"/>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Speed (claims)</c:v>
                </c:pt>
                <c:pt idx="2">
                  <c:v>Confidence</c:v>
                </c:pt>
                <c:pt idx="3">
                  <c:v>Control (claims)</c:v>
                </c:pt>
                <c:pt idx="4">
                  <c:v>Protection</c:v>
                </c:pt>
                <c:pt idx="5">
                  <c:v>Ease</c:v>
                </c:pt>
                <c:pt idx="6">
                  <c:v>Respect (claims)</c:v>
                </c:pt>
                <c:pt idx="7">
                  <c:v>Price</c:v>
                </c:pt>
                <c:pt idx="8">
                  <c:v>Relationship</c:v>
                </c:pt>
              </c:strCache>
            </c:strRef>
          </c:cat>
          <c:val>
            <c:numRef>
              <c:f>Sheet1!$D$2:$D$10</c:f>
              <c:numCache>
                <c:formatCode>0.00</c:formatCode>
                <c:ptCount val="9"/>
                <c:pt idx="0">
                  <c:v>7.6075676510000001</c:v>
                </c:pt>
                <c:pt idx="1">
                  <c:v>7.5304340390000002</c:v>
                </c:pt>
                <c:pt idx="2">
                  <c:v>7.3449383949999998</c:v>
                </c:pt>
                <c:pt idx="3">
                  <c:v>6.7269866020000002</c:v>
                </c:pt>
                <c:pt idx="4">
                  <c:v>6.6531262880000002</c:v>
                </c:pt>
                <c:pt idx="5">
                  <c:v>6.4566370180000003</c:v>
                </c:pt>
                <c:pt idx="6">
                  <c:v>6.2749155820000002</c:v>
                </c:pt>
                <c:pt idx="7">
                  <c:v>6.0668518479999998</c:v>
                </c:pt>
                <c:pt idx="8">
                  <c:v>4.9092335800000004</c:v>
                </c:pt>
              </c:numCache>
            </c:numRef>
          </c:val>
          <c:extLst>
            <c:ext xmlns:c16="http://schemas.microsoft.com/office/drawing/2014/chart" uri="{C3380CC4-5D6E-409C-BE32-E72D297353CC}">
              <c16:uniqueId val="{00000002-5390-485E-A03F-01F5515498C8}"/>
            </c:ext>
          </c:extLst>
        </c:ser>
        <c:dLbls>
          <c:dLblPos val="outEnd"/>
          <c:showLegendKey val="0"/>
          <c:showVal val="1"/>
          <c:showCatName val="0"/>
          <c:showSerName val="0"/>
          <c:showPercent val="0"/>
          <c:showBubbleSize val="0"/>
        </c:dLbls>
        <c:gapWidth val="150"/>
        <c:axId val="197234176"/>
        <c:axId val="176689088"/>
        <c:extLst/>
      </c:barChart>
      <c:catAx>
        <c:axId val="1972341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6689088"/>
        <c:crosses val="autoZero"/>
        <c:auto val="1"/>
        <c:lblAlgn val="ctr"/>
        <c:lblOffset val="100"/>
        <c:noMultiLvlLbl val="0"/>
      </c:catAx>
      <c:valAx>
        <c:axId val="176689088"/>
        <c:scaling>
          <c:orientation val="minMax"/>
        </c:scaling>
        <c:delete val="1"/>
        <c:axPos val="t"/>
        <c:numFmt formatCode="0.00" sourceLinked="1"/>
        <c:majorTickMark val="none"/>
        <c:minorTickMark val="none"/>
        <c:tickLblPos val="nextTo"/>
        <c:crossAx val="197234176"/>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j-lt"/>
                <a:ea typeface="+mn-ea"/>
                <a:cs typeface="Calibri Light" panose="020F0302020204030204" pitchFamily="34" charset="0"/>
              </a:defRPr>
            </a:pPr>
            <a:r>
              <a:rPr lang="en-GB">
                <a:solidFill>
                  <a:schemeClr val="tx1"/>
                </a:solidFill>
                <a:latin typeface="+mj-lt"/>
              </a:rPr>
              <a:t>Ethnic minorities</a:t>
            </a:r>
          </a:p>
        </c:rich>
      </c:tx>
      <c:layout>
        <c:manualLayout>
          <c:xMode val="edge"/>
          <c:yMode val="edge"/>
          <c:x val="0.43380185980142294"/>
          <c:y val="4.8240569770509098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3566385945830739"/>
          <c:y val="0.19387897652334479"/>
          <c:w val="0.63261108607566985"/>
          <c:h val="0.62366446847797419"/>
        </c:manualLayout>
      </c:layout>
      <c:barChart>
        <c:barDir val="bar"/>
        <c:grouping val="clustered"/>
        <c:varyColors val="0"/>
        <c:ser>
          <c:idx val="0"/>
          <c:order val="0"/>
          <c:tx>
            <c:strRef>
              <c:f>Sheet1!$D$1</c:f>
              <c:strCache>
                <c:ptCount val="1"/>
                <c:pt idx="0">
                  <c:v> Opportunity score</c:v>
                </c:pt>
              </c:strCache>
            </c:strRef>
          </c:tx>
          <c:spPr>
            <a:solidFill>
              <a:srgbClr val="93C01F"/>
            </a:solidFill>
            <a:ln>
              <a:noFill/>
            </a:ln>
            <a:effectLst/>
          </c:spPr>
          <c:invertIfNegative val="0"/>
          <c:dLbls>
            <c:dLbl>
              <c:idx val="5"/>
              <c:layout>
                <c:manualLayout>
                  <c:x val="-4.838709677419473E-3"/>
                  <c:y val="5.36006330783434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A1-4CCE-BF9A-57691181A774}"/>
                </c:ext>
              </c:extLst>
            </c:dLbl>
            <c:dLbl>
              <c:idx val="7"/>
              <c:layout>
                <c:manualLayout>
                  <c:x val="-1.1290320268337563E-2"/>
                  <c:y val="2.1102611438340043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A1-4CCE-BF9A-57691181A774}"/>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Speed (claims)</c:v>
                </c:pt>
                <c:pt idx="1">
                  <c:v>Respect (claims)</c:v>
                </c:pt>
                <c:pt idx="2">
                  <c:v>Loyalty</c:v>
                </c:pt>
                <c:pt idx="3">
                  <c:v>Ease</c:v>
                </c:pt>
                <c:pt idx="4">
                  <c:v>Confidence</c:v>
                </c:pt>
                <c:pt idx="5">
                  <c:v>Price</c:v>
                </c:pt>
                <c:pt idx="6">
                  <c:v>Protection</c:v>
                </c:pt>
                <c:pt idx="7">
                  <c:v>Relationship</c:v>
                </c:pt>
                <c:pt idx="8">
                  <c:v>Control (claims)</c:v>
                </c:pt>
              </c:strCache>
            </c:strRef>
          </c:cat>
          <c:val>
            <c:numRef>
              <c:f>Sheet1!$D$2:$D$10</c:f>
              <c:numCache>
                <c:formatCode>0.00</c:formatCode>
                <c:ptCount val="9"/>
                <c:pt idx="0">
                  <c:v>8.2794581150000006</c:v>
                </c:pt>
                <c:pt idx="1">
                  <c:v>7.7738927740000001</c:v>
                </c:pt>
                <c:pt idx="2">
                  <c:v>7.7037799590000002</c:v>
                </c:pt>
                <c:pt idx="3">
                  <c:v>7.4514185709999996</c:v>
                </c:pt>
                <c:pt idx="4">
                  <c:v>7.2614631239999996</c:v>
                </c:pt>
                <c:pt idx="5">
                  <c:v>7.0228075299999997</c:v>
                </c:pt>
                <c:pt idx="6">
                  <c:v>6.5885830319999998</c:v>
                </c:pt>
                <c:pt idx="7">
                  <c:v>6.3866353169999996</c:v>
                </c:pt>
                <c:pt idx="8">
                  <c:v>6.1294261299999997</c:v>
                </c:pt>
              </c:numCache>
            </c:numRef>
          </c:val>
          <c:extLst>
            <c:ext xmlns:c16="http://schemas.microsoft.com/office/drawing/2014/chart" uri="{C3380CC4-5D6E-409C-BE32-E72D297353CC}">
              <c16:uniqueId val="{00000002-53A1-4CCE-BF9A-57691181A774}"/>
            </c:ext>
          </c:extLst>
        </c:ser>
        <c:dLbls>
          <c:dLblPos val="outEnd"/>
          <c:showLegendKey val="0"/>
          <c:showVal val="1"/>
          <c:showCatName val="0"/>
          <c:showSerName val="0"/>
          <c:showPercent val="0"/>
          <c:showBubbleSize val="0"/>
        </c:dLbls>
        <c:gapWidth val="150"/>
        <c:axId val="197255680"/>
        <c:axId val="176691968"/>
        <c:extLst/>
      </c:barChart>
      <c:catAx>
        <c:axId val="1972556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6691968"/>
        <c:crosses val="autoZero"/>
        <c:auto val="1"/>
        <c:lblAlgn val="ctr"/>
        <c:lblOffset val="100"/>
        <c:noMultiLvlLbl val="0"/>
      </c:catAx>
      <c:valAx>
        <c:axId val="176691968"/>
        <c:scaling>
          <c:orientation val="minMax"/>
        </c:scaling>
        <c:delete val="1"/>
        <c:axPos val="t"/>
        <c:numFmt formatCode="0.00" sourceLinked="1"/>
        <c:majorTickMark val="none"/>
        <c:minorTickMark val="none"/>
        <c:tickLblPos val="nextTo"/>
        <c:crossAx val="19725568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6376843206752912E-2"/>
          <c:w val="0.89106053174385125"/>
          <c:h val="0.86663790752490222"/>
        </c:manualLayout>
      </c:layout>
      <c:barChart>
        <c:barDir val="col"/>
        <c:grouping val="stacked"/>
        <c:varyColors val="0"/>
        <c:ser>
          <c:idx val="0"/>
          <c:order val="0"/>
          <c:tx>
            <c:strRef>
              <c:f>Sheet1!$A$2</c:f>
              <c:strCache>
                <c:ptCount val="1"/>
                <c:pt idx="0">
                  <c:v>Extremely dissatisfied</c:v>
                </c:pt>
              </c:strCache>
            </c:strRef>
          </c:tx>
          <c:spPr>
            <a:solidFill>
              <a:srgbClr val="D0760A"/>
            </a:solidFill>
            <a:ln>
              <a:solidFill>
                <a:schemeClr val="tx2"/>
              </a:solidFill>
            </a:ln>
            <a:effectLst/>
          </c:spPr>
          <c:invertIfNegative val="0"/>
          <c:dLbls>
            <c:delete val="1"/>
          </c:dLbls>
          <c:cat>
            <c:strRef>
              <c:f>Sheet1!$B$1:$M$1</c:f>
              <c:strCache>
                <c:ptCount val="12"/>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Dec'22</c:v>
                </c:pt>
                <c:pt idx="10">
                  <c:v>Wave 11&amp;12 May '23</c:v>
                </c:pt>
                <c:pt idx="11">
                  <c:v>Wave 12&amp;13 Sept '23</c:v>
                </c:pt>
              </c:strCache>
            </c:strRef>
          </c:cat>
          <c:val>
            <c:numRef>
              <c:f>Sheet1!$B$2:$M$2</c:f>
              <c:numCache>
                <c:formatCode>0%</c:formatCode>
                <c:ptCount val="12"/>
                <c:pt idx="0">
                  <c:v>0.01</c:v>
                </c:pt>
                <c:pt idx="1">
                  <c:v>0.01</c:v>
                </c:pt>
                <c:pt idx="2">
                  <c:v>0.01</c:v>
                </c:pt>
                <c:pt idx="3">
                  <c:v>0.01</c:v>
                </c:pt>
                <c:pt idx="4">
                  <c:v>0.01</c:v>
                </c:pt>
                <c:pt idx="5">
                  <c:v>0.01</c:v>
                </c:pt>
                <c:pt idx="6">
                  <c:v>0.01</c:v>
                </c:pt>
                <c:pt idx="7">
                  <c:v>0.01</c:v>
                </c:pt>
                <c:pt idx="8">
                  <c:v>0.01</c:v>
                </c:pt>
                <c:pt idx="9">
                  <c:v>0.01</c:v>
                </c:pt>
                <c:pt idx="10">
                  <c:v>0.01</c:v>
                </c:pt>
                <c:pt idx="11">
                  <c:v>0.01</c:v>
                </c:pt>
              </c:numCache>
            </c:numRef>
          </c:val>
          <c:extLst>
            <c:ext xmlns:c16="http://schemas.microsoft.com/office/drawing/2014/chart" uri="{C3380CC4-5D6E-409C-BE32-E72D297353CC}">
              <c16:uniqueId val="{00000000-3A33-4950-B0CC-1C4A6C1386EB}"/>
            </c:ext>
          </c:extLst>
        </c:ser>
        <c:ser>
          <c:idx val="1"/>
          <c:order val="1"/>
          <c:tx>
            <c:strRef>
              <c:f>Sheet1!$A$3</c:f>
              <c:strCache>
                <c:ptCount val="1"/>
                <c:pt idx="0">
                  <c:v>Dissatisfied</c:v>
                </c:pt>
              </c:strCache>
            </c:strRef>
          </c:tx>
          <c:spPr>
            <a:solidFill>
              <a:srgbClr val="F5A03D"/>
            </a:solidFill>
            <a:ln>
              <a:solidFill>
                <a:schemeClr val="tx2"/>
              </a:solidFill>
            </a:ln>
            <a:effectLst/>
          </c:spPr>
          <c:invertIfNegative val="0"/>
          <c:dLbls>
            <c:delete val="1"/>
          </c:dLbls>
          <c:cat>
            <c:strRef>
              <c:f>Sheet1!$B$1:$M$1</c:f>
              <c:strCache>
                <c:ptCount val="12"/>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Dec'22</c:v>
                </c:pt>
                <c:pt idx="10">
                  <c:v>Wave 11&amp;12 May '23</c:v>
                </c:pt>
                <c:pt idx="11">
                  <c:v>Wave 12&amp;13 Sept '23</c:v>
                </c:pt>
              </c:strCache>
            </c:strRef>
          </c:cat>
          <c:val>
            <c:numRef>
              <c:f>Sheet1!$B$3:$M$3</c:f>
              <c:numCache>
                <c:formatCode>0%</c:formatCode>
                <c:ptCount val="12"/>
                <c:pt idx="0">
                  <c:v>0.01</c:v>
                </c:pt>
                <c:pt idx="1">
                  <c:v>0</c:v>
                </c:pt>
                <c:pt idx="2">
                  <c:v>0.01</c:v>
                </c:pt>
                <c:pt idx="3">
                  <c:v>0.01</c:v>
                </c:pt>
                <c:pt idx="4">
                  <c:v>0.01</c:v>
                </c:pt>
                <c:pt idx="5">
                  <c:v>0.01</c:v>
                </c:pt>
                <c:pt idx="6">
                  <c:v>0.01</c:v>
                </c:pt>
                <c:pt idx="7">
                  <c:v>0.01</c:v>
                </c:pt>
                <c:pt idx="8">
                  <c:v>0.01</c:v>
                </c:pt>
                <c:pt idx="9">
                  <c:v>0.01</c:v>
                </c:pt>
                <c:pt idx="10">
                  <c:v>0.01</c:v>
                </c:pt>
                <c:pt idx="11">
                  <c:v>0.01</c:v>
                </c:pt>
              </c:numCache>
            </c:numRef>
          </c:val>
          <c:extLst>
            <c:ext xmlns:c16="http://schemas.microsoft.com/office/drawing/2014/chart" uri="{C3380CC4-5D6E-409C-BE32-E72D297353CC}">
              <c16:uniqueId val="{00000001-3A33-4950-B0CC-1C4A6C1386EB}"/>
            </c:ext>
          </c:extLst>
        </c:ser>
        <c:ser>
          <c:idx val="2"/>
          <c:order val="2"/>
          <c:tx>
            <c:strRef>
              <c:f>Sheet1!$A$4</c:f>
              <c:strCache>
                <c:ptCount val="1"/>
                <c:pt idx="0">
                  <c:v>Slightly dissatisfied</c:v>
                </c:pt>
              </c:strCache>
            </c:strRef>
          </c:tx>
          <c:spPr>
            <a:solidFill>
              <a:schemeClr val="accent5">
                <a:lumMod val="40000"/>
                <a:lumOff val="60000"/>
              </a:schemeClr>
            </a:solidFill>
            <a:ln>
              <a:solidFill>
                <a:schemeClr val="tx2"/>
              </a:solidFill>
            </a:ln>
            <a:effectLst/>
          </c:spPr>
          <c:invertIfNegative val="0"/>
          <c:dLbls>
            <c:delete val="1"/>
          </c:dLbls>
          <c:cat>
            <c:strRef>
              <c:f>Sheet1!$B$1:$M$1</c:f>
              <c:strCache>
                <c:ptCount val="12"/>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Dec'22</c:v>
                </c:pt>
                <c:pt idx="10">
                  <c:v>Wave 11&amp;12 May '23</c:v>
                </c:pt>
                <c:pt idx="11">
                  <c:v>Wave 12&amp;13 Sept '23</c:v>
                </c:pt>
              </c:strCache>
            </c:strRef>
          </c:cat>
          <c:val>
            <c:numRef>
              <c:f>Sheet1!$B$4:$M$4</c:f>
              <c:numCache>
                <c:formatCode>0%</c:formatCode>
                <c:ptCount val="12"/>
                <c:pt idx="0">
                  <c:v>0.03</c:v>
                </c:pt>
                <c:pt idx="1">
                  <c:v>0.03</c:v>
                </c:pt>
                <c:pt idx="2">
                  <c:v>0.02</c:v>
                </c:pt>
                <c:pt idx="3">
                  <c:v>0.02</c:v>
                </c:pt>
                <c:pt idx="4">
                  <c:v>0.03</c:v>
                </c:pt>
                <c:pt idx="5">
                  <c:v>0.03</c:v>
                </c:pt>
                <c:pt idx="6">
                  <c:v>0.04</c:v>
                </c:pt>
                <c:pt idx="7">
                  <c:v>0.03</c:v>
                </c:pt>
                <c:pt idx="8">
                  <c:v>0.03</c:v>
                </c:pt>
                <c:pt idx="9">
                  <c:v>0.03</c:v>
                </c:pt>
                <c:pt idx="10">
                  <c:v>0.03</c:v>
                </c:pt>
                <c:pt idx="11">
                  <c:v>0.02</c:v>
                </c:pt>
              </c:numCache>
            </c:numRef>
          </c:val>
          <c:extLst>
            <c:ext xmlns:c16="http://schemas.microsoft.com/office/drawing/2014/chart" uri="{C3380CC4-5D6E-409C-BE32-E72D297353CC}">
              <c16:uniqueId val="{00000002-3A33-4950-B0CC-1C4A6C1386EB}"/>
            </c:ext>
          </c:extLst>
        </c:ser>
        <c:ser>
          <c:idx val="3"/>
          <c:order val="3"/>
          <c:tx>
            <c:strRef>
              <c:f>Sheet1!$A$5</c:f>
              <c:strCache>
                <c:ptCount val="1"/>
                <c:pt idx="0">
                  <c:v>Neither satisfied nor dissatisfied</c:v>
                </c:pt>
              </c:strCache>
            </c:strRef>
          </c:tx>
          <c:spPr>
            <a:solidFill>
              <a:schemeClr val="tx2">
                <a:lumMod val="75000"/>
              </a:schemeClr>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Dec'22</c:v>
                </c:pt>
                <c:pt idx="10">
                  <c:v>Wave 11&amp;12 May '23</c:v>
                </c:pt>
                <c:pt idx="11">
                  <c:v>Wave 12&amp;13 Sept '23</c:v>
                </c:pt>
              </c:strCache>
            </c:strRef>
          </c:cat>
          <c:val>
            <c:numRef>
              <c:f>Sheet1!$B$5:$M$5</c:f>
              <c:numCache>
                <c:formatCode>0%</c:formatCode>
                <c:ptCount val="12"/>
                <c:pt idx="0">
                  <c:v>0.12</c:v>
                </c:pt>
                <c:pt idx="1">
                  <c:v>0.12</c:v>
                </c:pt>
                <c:pt idx="2">
                  <c:v>0.12</c:v>
                </c:pt>
                <c:pt idx="3">
                  <c:v>0.13</c:v>
                </c:pt>
                <c:pt idx="4">
                  <c:v>0.12</c:v>
                </c:pt>
                <c:pt idx="5">
                  <c:v>0.11</c:v>
                </c:pt>
                <c:pt idx="6">
                  <c:v>0.12</c:v>
                </c:pt>
                <c:pt idx="7">
                  <c:v>0.1</c:v>
                </c:pt>
                <c:pt idx="8">
                  <c:v>0.09</c:v>
                </c:pt>
                <c:pt idx="9">
                  <c:v>0.1</c:v>
                </c:pt>
                <c:pt idx="10">
                  <c:v>0.12</c:v>
                </c:pt>
                <c:pt idx="11">
                  <c:v>0.11</c:v>
                </c:pt>
              </c:numCache>
            </c:numRef>
          </c:val>
          <c:extLst>
            <c:ext xmlns:c16="http://schemas.microsoft.com/office/drawing/2014/chart" uri="{C3380CC4-5D6E-409C-BE32-E72D297353CC}">
              <c16:uniqueId val="{00000003-3A33-4950-B0CC-1C4A6C1386EB}"/>
            </c:ext>
          </c:extLst>
        </c:ser>
        <c:ser>
          <c:idx val="4"/>
          <c:order val="4"/>
          <c:tx>
            <c:strRef>
              <c:f>Sheet1!$A$6</c:f>
              <c:strCache>
                <c:ptCount val="1"/>
                <c:pt idx="0">
                  <c:v>Slightly satisfied</c:v>
                </c:pt>
              </c:strCache>
            </c:strRef>
          </c:tx>
          <c:spPr>
            <a:solidFill>
              <a:schemeClr val="accent2">
                <a:lumMod val="40000"/>
                <a:lumOff val="60000"/>
              </a:schemeClr>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Dec'22</c:v>
                </c:pt>
                <c:pt idx="10">
                  <c:v>Wave 11&amp;12 May '23</c:v>
                </c:pt>
                <c:pt idx="11">
                  <c:v>Wave 12&amp;13 Sept '23</c:v>
                </c:pt>
              </c:strCache>
            </c:strRef>
          </c:cat>
          <c:val>
            <c:numRef>
              <c:f>Sheet1!$B$6:$M$6</c:f>
              <c:numCache>
                <c:formatCode>0%</c:formatCode>
                <c:ptCount val="12"/>
                <c:pt idx="0">
                  <c:v>0.17</c:v>
                </c:pt>
                <c:pt idx="1">
                  <c:v>0.17</c:v>
                </c:pt>
                <c:pt idx="2">
                  <c:v>0.18</c:v>
                </c:pt>
                <c:pt idx="3">
                  <c:v>0.17</c:v>
                </c:pt>
                <c:pt idx="4">
                  <c:v>0.17</c:v>
                </c:pt>
                <c:pt idx="5">
                  <c:v>0.18</c:v>
                </c:pt>
                <c:pt idx="6">
                  <c:v>0.17</c:v>
                </c:pt>
                <c:pt idx="7">
                  <c:v>0.18</c:v>
                </c:pt>
                <c:pt idx="8">
                  <c:v>0.18</c:v>
                </c:pt>
                <c:pt idx="9">
                  <c:v>0.16</c:v>
                </c:pt>
                <c:pt idx="10">
                  <c:v>0.15</c:v>
                </c:pt>
                <c:pt idx="11">
                  <c:v>0.18</c:v>
                </c:pt>
              </c:numCache>
            </c:numRef>
          </c:val>
          <c:extLst>
            <c:ext xmlns:c16="http://schemas.microsoft.com/office/drawing/2014/chart" uri="{C3380CC4-5D6E-409C-BE32-E72D297353CC}">
              <c16:uniqueId val="{00000004-3A33-4950-B0CC-1C4A6C1386EB}"/>
            </c:ext>
          </c:extLst>
        </c:ser>
        <c:ser>
          <c:idx val="5"/>
          <c:order val="5"/>
          <c:tx>
            <c:strRef>
              <c:f>Sheet1!$A$7</c:f>
              <c:strCache>
                <c:ptCount val="1"/>
                <c:pt idx="0">
                  <c:v>Satisfied</c:v>
                </c:pt>
              </c:strCache>
            </c:strRef>
          </c:tx>
          <c:spPr>
            <a:solidFill>
              <a:srgbClr val="93C01F"/>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Dec'22</c:v>
                </c:pt>
                <c:pt idx="10">
                  <c:v>Wave 11&amp;12 May '23</c:v>
                </c:pt>
                <c:pt idx="11">
                  <c:v>Wave 12&amp;13 Sept '23</c:v>
                </c:pt>
              </c:strCache>
            </c:strRef>
          </c:cat>
          <c:val>
            <c:numRef>
              <c:f>Sheet1!$B$7:$M$7</c:f>
              <c:numCache>
                <c:formatCode>0%</c:formatCode>
                <c:ptCount val="12"/>
                <c:pt idx="0">
                  <c:v>0.49</c:v>
                </c:pt>
                <c:pt idx="1">
                  <c:v>0.49</c:v>
                </c:pt>
                <c:pt idx="2">
                  <c:v>0.49</c:v>
                </c:pt>
                <c:pt idx="3">
                  <c:v>0.49</c:v>
                </c:pt>
                <c:pt idx="4">
                  <c:v>0.51</c:v>
                </c:pt>
                <c:pt idx="5">
                  <c:v>0.5</c:v>
                </c:pt>
                <c:pt idx="6">
                  <c:v>0.48</c:v>
                </c:pt>
                <c:pt idx="7">
                  <c:v>0.49</c:v>
                </c:pt>
                <c:pt idx="8">
                  <c:v>0.5</c:v>
                </c:pt>
                <c:pt idx="9">
                  <c:v>0.5</c:v>
                </c:pt>
                <c:pt idx="10">
                  <c:v>0.5</c:v>
                </c:pt>
                <c:pt idx="11">
                  <c:v>0.5</c:v>
                </c:pt>
              </c:numCache>
            </c:numRef>
          </c:val>
          <c:extLst>
            <c:ext xmlns:c16="http://schemas.microsoft.com/office/drawing/2014/chart" uri="{C3380CC4-5D6E-409C-BE32-E72D297353CC}">
              <c16:uniqueId val="{00000005-3A33-4950-B0CC-1C4A6C1386EB}"/>
            </c:ext>
          </c:extLst>
        </c:ser>
        <c:ser>
          <c:idx val="6"/>
          <c:order val="6"/>
          <c:tx>
            <c:strRef>
              <c:f>Sheet1!$A$8</c:f>
              <c:strCache>
                <c:ptCount val="1"/>
                <c:pt idx="0">
                  <c:v>Extremely satisfied </c:v>
                </c:pt>
              </c:strCache>
            </c:strRef>
          </c:tx>
          <c:spPr>
            <a:solidFill>
              <a:srgbClr val="008265"/>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Dec'22</c:v>
                </c:pt>
                <c:pt idx="10">
                  <c:v>Wave 11&amp;12 May '23</c:v>
                </c:pt>
                <c:pt idx="11">
                  <c:v>Wave 12&amp;13 Sept '23</c:v>
                </c:pt>
              </c:strCache>
            </c:strRef>
          </c:cat>
          <c:val>
            <c:numRef>
              <c:f>Sheet1!$B$8:$M$8</c:f>
              <c:numCache>
                <c:formatCode>0%</c:formatCode>
                <c:ptCount val="12"/>
                <c:pt idx="0">
                  <c:v>0.18</c:v>
                </c:pt>
                <c:pt idx="1">
                  <c:v>0.18</c:v>
                </c:pt>
                <c:pt idx="2">
                  <c:v>0.17</c:v>
                </c:pt>
                <c:pt idx="3">
                  <c:v>0.16</c:v>
                </c:pt>
                <c:pt idx="4">
                  <c:v>0.16</c:v>
                </c:pt>
                <c:pt idx="5">
                  <c:v>0.15</c:v>
                </c:pt>
                <c:pt idx="6">
                  <c:v>0.17</c:v>
                </c:pt>
                <c:pt idx="7">
                  <c:v>0.18</c:v>
                </c:pt>
                <c:pt idx="8">
                  <c:v>0.18</c:v>
                </c:pt>
                <c:pt idx="9">
                  <c:v>0.19</c:v>
                </c:pt>
                <c:pt idx="10">
                  <c:v>0.18</c:v>
                </c:pt>
                <c:pt idx="11">
                  <c:v>0.18</c:v>
                </c:pt>
              </c:numCache>
            </c:numRef>
          </c:val>
          <c:extLst>
            <c:ext xmlns:c16="http://schemas.microsoft.com/office/drawing/2014/chart" uri="{C3380CC4-5D6E-409C-BE32-E72D297353CC}">
              <c16:uniqueId val="{00000006-3A33-4950-B0CC-1C4A6C1386EB}"/>
            </c:ext>
          </c:extLst>
        </c:ser>
        <c:dLbls>
          <c:dLblPos val="ctr"/>
          <c:showLegendKey val="0"/>
          <c:showVal val="1"/>
          <c:showCatName val="0"/>
          <c:showSerName val="0"/>
          <c:showPercent val="0"/>
          <c:showBubbleSize val="0"/>
        </c:dLbls>
        <c:gapWidth val="37"/>
        <c:overlap val="100"/>
        <c:axId val="111881728"/>
        <c:axId val="213415552"/>
        <c:extLst/>
      </c:barChart>
      <c:catAx>
        <c:axId val="1118817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3415552"/>
        <c:crosses val="autoZero"/>
        <c:auto val="1"/>
        <c:lblAlgn val="ctr"/>
        <c:lblOffset val="100"/>
        <c:noMultiLvlLbl val="0"/>
      </c:catAx>
      <c:valAx>
        <c:axId val="213415552"/>
        <c:scaling>
          <c:orientation val="minMax"/>
          <c:max val="1.2"/>
        </c:scaling>
        <c:delete val="1"/>
        <c:axPos val="l"/>
        <c:numFmt formatCode="0%" sourceLinked="1"/>
        <c:majorTickMark val="out"/>
        <c:minorTickMark val="none"/>
        <c:tickLblPos val="nextTo"/>
        <c:crossAx val="111881728"/>
        <c:crosses val="autoZero"/>
        <c:crossBetween val="between"/>
      </c:valAx>
      <c:spPr>
        <a:noFill/>
        <a:ln>
          <a:noFill/>
        </a:ln>
        <a:effectLst/>
      </c:spPr>
    </c:plotArea>
    <c:legend>
      <c:legendPos val="r"/>
      <c:layout>
        <c:manualLayout>
          <c:xMode val="edge"/>
          <c:yMode val="edge"/>
          <c:x val="0.89045432242843481"/>
          <c:y val="0.14604072726072559"/>
          <c:w val="0.1031882388384609"/>
          <c:h val="0.8360843166131858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solidFill>
            <a:schemeClr val="tx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mj-lt"/>
                <a:ea typeface="+mn-ea"/>
                <a:cs typeface="Calibri Light" panose="020F0302020204030204" pitchFamily="34" charset="0"/>
              </a:defRPr>
            </a:pPr>
            <a:r>
              <a:rPr lang="en-GB"/>
              <a:t>1-5 employees</a:t>
            </a:r>
          </a:p>
        </c:rich>
      </c:tx>
      <c:layout>
        <c:manualLayout>
          <c:xMode val="edge"/>
          <c:yMode val="edge"/>
          <c:x val="0.36390953724965563"/>
          <c:y val="5.6622510651039196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42498102421378703"/>
          <c:y val="0.2044929570034292"/>
          <c:w val="0.54028133323585603"/>
          <c:h val="0.71181264890386886"/>
        </c:manualLayout>
      </c:layout>
      <c:barChart>
        <c:barDir val="bar"/>
        <c:grouping val="clustered"/>
        <c:varyColors val="0"/>
        <c:ser>
          <c:idx val="0"/>
          <c:order val="0"/>
          <c:tx>
            <c:strRef>
              <c:f>Sheet1!$D$1</c:f>
              <c:strCache>
                <c:ptCount val="1"/>
                <c:pt idx="0">
                  <c:v> Opportunity score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Speed (claims)</c:v>
                </c:pt>
                <c:pt idx="4">
                  <c:v>Price</c:v>
                </c:pt>
                <c:pt idx="5">
                  <c:v>Protection</c:v>
                </c:pt>
                <c:pt idx="6">
                  <c:v>Control (claims)</c:v>
                </c:pt>
                <c:pt idx="7">
                  <c:v>Respect (claims)</c:v>
                </c:pt>
                <c:pt idx="8">
                  <c:v>Relationship</c:v>
                </c:pt>
              </c:strCache>
            </c:strRef>
          </c:cat>
          <c:val>
            <c:numRef>
              <c:f>Sheet1!$D$2:$D$10</c:f>
              <c:numCache>
                <c:formatCode>0.00</c:formatCode>
                <c:ptCount val="9"/>
                <c:pt idx="0">
                  <c:v>8.8850207270000006</c:v>
                </c:pt>
                <c:pt idx="1">
                  <c:v>7.6610288720000002</c:v>
                </c:pt>
                <c:pt idx="2">
                  <c:v>6.5221520599999998</c:v>
                </c:pt>
                <c:pt idx="3">
                  <c:v>6.3388388390000001</c:v>
                </c:pt>
                <c:pt idx="4">
                  <c:v>6.3306770170000002</c:v>
                </c:pt>
                <c:pt idx="5">
                  <c:v>6.0390830480000002</c:v>
                </c:pt>
                <c:pt idx="6">
                  <c:v>5.0975975980000001</c:v>
                </c:pt>
                <c:pt idx="7">
                  <c:v>3.9714714720000002</c:v>
                </c:pt>
                <c:pt idx="8">
                  <c:v>3.8962457989999999</c:v>
                </c:pt>
              </c:numCache>
            </c:numRef>
          </c:val>
          <c:extLst>
            <c:ext xmlns:c16="http://schemas.microsoft.com/office/drawing/2014/chart" uri="{C3380CC4-5D6E-409C-BE32-E72D297353CC}">
              <c16:uniqueId val="{00000000-3FA0-4632-8043-16F1DFA6F147}"/>
            </c:ext>
          </c:extLst>
        </c:ser>
        <c:dLbls>
          <c:dLblPos val="outEnd"/>
          <c:showLegendKey val="0"/>
          <c:showVal val="1"/>
          <c:showCatName val="0"/>
          <c:showSerName val="0"/>
          <c:showPercent val="0"/>
          <c:showBubbleSize val="0"/>
        </c:dLbls>
        <c:gapWidth val="150"/>
        <c:axId val="197257728"/>
        <c:axId val="179171840"/>
      </c:barChart>
      <c:catAx>
        <c:axId val="1972577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9171840"/>
        <c:crosses val="autoZero"/>
        <c:auto val="1"/>
        <c:lblAlgn val="ctr"/>
        <c:lblOffset val="100"/>
        <c:noMultiLvlLbl val="0"/>
      </c:catAx>
      <c:valAx>
        <c:axId val="179171840"/>
        <c:scaling>
          <c:orientation val="minMax"/>
        </c:scaling>
        <c:delete val="1"/>
        <c:axPos val="t"/>
        <c:numFmt formatCode="0.00" sourceLinked="1"/>
        <c:majorTickMark val="none"/>
        <c:minorTickMark val="none"/>
        <c:tickLblPos val="nextTo"/>
        <c:crossAx val="197257728"/>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mj-lt"/>
          <a:cs typeface="Calibri Light" panose="020F030202020403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mj-lt"/>
                <a:ea typeface="+mn-ea"/>
                <a:cs typeface="Calibri Light" panose="020F0302020204030204" pitchFamily="34" charset="0"/>
              </a:defRPr>
            </a:pPr>
            <a:r>
              <a:rPr lang="en-GB"/>
              <a:t>6-20 employees</a:t>
            </a:r>
          </a:p>
        </c:rich>
      </c:tx>
      <c:layout>
        <c:manualLayout>
          <c:xMode val="edge"/>
          <c:yMode val="edge"/>
          <c:x val="0.36390953724965563"/>
          <c:y val="5.6622510651039196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42498102421378703"/>
          <c:y val="0.2044929570034292"/>
          <c:w val="0.5402813203044331"/>
          <c:h val="0.71181264890386886"/>
        </c:manualLayout>
      </c:layout>
      <c:barChart>
        <c:barDir val="bar"/>
        <c:grouping val="clustered"/>
        <c:varyColors val="0"/>
        <c:ser>
          <c:idx val="0"/>
          <c:order val="0"/>
          <c:tx>
            <c:strRef>
              <c:f>Sheet1!$D$1</c:f>
              <c:strCache>
                <c:ptCount val="1"/>
                <c:pt idx="0">
                  <c:v> Opportunity score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Speed (claims)</c:v>
                </c:pt>
                <c:pt idx="1">
                  <c:v>Confidence</c:v>
                </c:pt>
                <c:pt idx="2">
                  <c:v>Loyalty</c:v>
                </c:pt>
                <c:pt idx="3">
                  <c:v>Protection</c:v>
                </c:pt>
                <c:pt idx="4">
                  <c:v>Ease</c:v>
                </c:pt>
                <c:pt idx="5">
                  <c:v>Price</c:v>
                </c:pt>
                <c:pt idx="6">
                  <c:v>Respect (claims)</c:v>
                </c:pt>
                <c:pt idx="7">
                  <c:v>Control (claims)</c:v>
                </c:pt>
                <c:pt idx="8">
                  <c:v>Relationship</c:v>
                </c:pt>
              </c:strCache>
            </c:strRef>
          </c:cat>
          <c:val>
            <c:numRef>
              <c:f>Sheet1!$D$2:$D$10</c:f>
              <c:numCache>
                <c:formatCode>0.00</c:formatCode>
                <c:ptCount val="9"/>
                <c:pt idx="0">
                  <c:v>7.2641881269999997</c:v>
                </c:pt>
                <c:pt idx="1">
                  <c:v>7.1063413259999999</c:v>
                </c:pt>
                <c:pt idx="2">
                  <c:v>7.0535903409999996</c:v>
                </c:pt>
                <c:pt idx="3">
                  <c:v>6.9841743029999996</c:v>
                </c:pt>
                <c:pt idx="4">
                  <c:v>6.5819926969999996</c:v>
                </c:pt>
                <c:pt idx="5">
                  <c:v>6.186390448</c:v>
                </c:pt>
                <c:pt idx="6">
                  <c:v>5.6681216399999999</c:v>
                </c:pt>
                <c:pt idx="7">
                  <c:v>5.554878049</c:v>
                </c:pt>
                <c:pt idx="8">
                  <c:v>5.4930924609999998</c:v>
                </c:pt>
              </c:numCache>
            </c:numRef>
          </c:val>
          <c:extLst>
            <c:ext xmlns:c16="http://schemas.microsoft.com/office/drawing/2014/chart" uri="{C3380CC4-5D6E-409C-BE32-E72D297353CC}">
              <c16:uniqueId val="{00000000-D969-45FB-B471-69BDEA00946D}"/>
            </c:ext>
          </c:extLst>
        </c:ser>
        <c:dLbls>
          <c:dLblPos val="outEnd"/>
          <c:showLegendKey val="0"/>
          <c:showVal val="1"/>
          <c:showCatName val="0"/>
          <c:showSerName val="0"/>
          <c:showPercent val="0"/>
          <c:showBubbleSize val="0"/>
        </c:dLbls>
        <c:gapWidth val="150"/>
        <c:axId val="198384640"/>
        <c:axId val="195928640"/>
      </c:barChart>
      <c:catAx>
        <c:axId val="1983846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95928640"/>
        <c:crosses val="autoZero"/>
        <c:auto val="1"/>
        <c:lblAlgn val="ctr"/>
        <c:lblOffset val="100"/>
        <c:noMultiLvlLbl val="0"/>
      </c:catAx>
      <c:valAx>
        <c:axId val="195928640"/>
        <c:scaling>
          <c:orientation val="minMax"/>
        </c:scaling>
        <c:delete val="1"/>
        <c:axPos val="t"/>
        <c:numFmt formatCode="0.00" sourceLinked="1"/>
        <c:majorTickMark val="none"/>
        <c:minorTickMark val="none"/>
        <c:tickLblPos val="nextTo"/>
        <c:crossAx val="1983846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mj-lt"/>
          <a:cs typeface="Calibri Light" panose="020F030202020403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mj-lt"/>
                <a:ea typeface="+mn-ea"/>
                <a:cs typeface="Calibri Light" panose="020F0302020204030204" pitchFamily="34" charset="0"/>
              </a:defRPr>
            </a:pPr>
            <a:r>
              <a:rPr lang="en-GB"/>
              <a:t>More than 20 employees</a:t>
            </a:r>
          </a:p>
        </c:rich>
      </c:tx>
      <c:layout>
        <c:manualLayout>
          <c:xMode val="edge"/>
          <c:yMode val="edge"/>
          <c:x val="0.29445697769401386"/>
          <c:y val="5.6622510651039196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42498102421378703"/>
          <c:y val="0.2044929570034292"/>
          <c:w val="0.56221372046395346"/>
          <c:h val="0.71181264890386886"/>
        </c:manualLayout>
      </c:layout>
      <c:barChart>
        <c:barDir val="bar"/>
        <c:grouping val="clustered"/>
        <c:varyColors val="0"/>
        <c:ser>
          <c:idx val="0"/>
          <c:order val="0"/>
          <c:tx>
            <c:strRef>
              <c:f>Sheet1!$D$1</c:f>
              <c:strCache>
                <c:ptCount val="1"/>
                <c:pt idx="0">
                  <c:v> Opportunity score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Speed (claims)</c:v>
                </c:pt>
                <c:pt idx="1">
                  <c:v>Respect (claims)</c:v>
                </c:pt>
                <c:pt idx="2">
                  <c:v>Control (claims)</c:v>
                </c:pt>
                <c:pt idx="3">
                  <c:v>Confidence</c:v>
                </c:pt>
                <c:pt idx="4">
                  <c:v>Loyalty</c:v>
                </c:pt>
                <c:pt idx="5">
                  <c:v>Protection</c:v>
                </c:pt>
                <c:pt idx="6">
                  <c:v>Ease</c:v>
                </c:pt>
                <c:pt idx="7">
                  <c:v>Price</c:v>
                </c:pt>
                <c:pt idx="8">
                  <c:v>Relationship</c:v>
                </c:pt>
              </c:strCache>
            </c:strRef>
          </c:cat>
          <c:val>
            <c:numRef>
              <c:f>Sheet1!$D$2:$D$10</c:f>
              <c:numCache>
                <c:formatCode>0.00</c:formatCode>
                <c:ptCount val="9"/>
                <c:pt idx="0">
                  <c:v>8.2343752810000002</c:v>
                </c:pt>
                <c:pt idx="1">
                  <c:v>7.8857834020000004</c:v>
                </c:pt>
                <c:pt idx="2">
                  <c:v>7.6317018860000001</c:v>
                </c:pt>
                <c:pt idx="3">
                  <c:v>7.3235121129999996</c:v>
                </c:pt>
                <c:pt idx="4">
                  <c:v>7.259990449</c:v>
                </c:pt>
                <c:pt idx="5">
                  <c:v>6.8156845329999998</c:v>
                </c:pt>
                <c:pt idx="6">
                  <c:v>6.6572978819999999</c:v>
                </c:pt>
                <c:pt idx="7">
                  <c:v>6.2033282449999998</c:v>
                </c:pt>
                <c:pt idx="8">
                  <c:v>5.7849921069999999</c:v>
                </c:pt>
              </c:numCache>
            </c:numRef>
          </c:val>
          <c:extLst>
            <c:ext xmlns:c16="http://schemas.microsoft.com/office/drawing/2014/chart" uri="{C3380CC4-5D6E-409C-BE32-E72D297353CC}">
              <c16:uniqueId val="{00000000-B035-4C7B-B8DE-643CBF8F42EB}"/>
            </c:ext>
          </c:extLst>
        </c:ser>
        <c:dLbls>
          <c:dLblPos val="outEnd"/>
          <c:showLegendKey val="0"/>
          <c:showVal val="1"/>
          <c:showCatName val="0"/>
          <c:showSerName val="0"/>
          <c:showPercent val="0"/>
          <c:showBubbleSize val="0"/>
        </c:dLbls>
        <c:gapWidth val="150"/>
        <c:axId val="198384128"/>
        <c:axId val="195930368"/>
      </c:barChart>
      <c:catAx>
        <c:axId val="1983841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95930368"/>
        <c:crosses val="autoZero"/>
        <c:auto val="1"/>
        <c:lblAlgn val="ctr"/>
        <c:lblOffset val="100"/>
        <c:noMultiLvlLbl val="0"/>
      </c:catAx>
      <c:valAx>
        <c:axId val="195930368"/>
        <c:scaling>
          <c:orientation val="minMax"/>
        </c:scaling>
        <c:delete val="1"/>
        <c:axPos val="t"/>
        <c:numFmt formatCode="0.00" sourceLinked="1"/>
        <c:majorTickMark val="none"/>
        <c:minorTickMark val="none"/>
        <c:tickLblPos val="nextTo"/>
        <c:crossAx val="198384128"/>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mj-lt"/>
          <a:cs typeface="Calibri Light" panose="020F030202020403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337927767218438E-4"/>
          <c:y val="0.23288527793914468"/>
          <c:w val="0.9250833271885931"/>
          <c:h val="0.50134499164732849"/>
        </c:manualLayout>
      </c:layout>
      <c:barChart>
        <c:barDir val="col"/>
        <c:grouping val="percentStacked"/>
        <c:varyColors val="0"/>
        <c:ser>
          <c:idx val="7"/>
          <c:order val="7"/>
          <c:tx>
            <c:strRef>
              <c:f>Sheet1!$A$9</c:f>
              <c:strCache>
                <c:ptCount val="1"/>
                <c:pt idx="0">
                  <c:v>Dissatisfied</c:v>
                </c:pt>
              </c:strCache>
            </c:strRef>
          </c:tx>
          <c:spPr>
            <a:solidFill>
              <a:srgbClr val="F5A03D"/>
            </a:solidFill>
            <a:ln>
              <a:solidFill>
                <a:schemeClr val="tx2"/>
              </a:solid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57-4119-9755-DA1760641721}"/>
                </c:ext>
              </c:extLst>
            </c:dLbl>
            <c:dLbl>
              <c:idx val="2"/>
              <c:delete val="1"/>
              <c:extLst>
                <c:ext xmlns:c15="http://schemas.microsoft.com/office/drawing/2012/chart" uri="{CE6537A1-D6FC-4f65-9D91-7224C49458BB}"/>
                <c:ext xmlns:c16="http://schemas.microsoft.com/office/drawing/2014/chart" uri="{C3380CC4-5D6E-409C-BE32-E72D297353CC}">
                  <c16:uniqueId val="{00000001-F457-4119-9755-DA1760641721}"/>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57-4119-9755-DA1760641721}"/>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57-4119-9755-DA1760641721}"/>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88C-4437-90AA-EEF46DD6E1A1}"/>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457-4119-9755-DA1760641721}"/>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457-4119-9755-DA1760641721}"/>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88C-4437-90AA-EEF46DD6E1A1}"/>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457-4119-9755-DA1760641721}"/>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Sheet1!$B$1:$S$1</c:f>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f>Sheet1!$B$9:$S$9</c:f>
              <c:numCache>
                <c:formatCode>0%</c:formatCode>
                <c:ptCount val="15"/>
                <c:pt idx="0">
                  <c:v>7.0000000000000007E-2</c:v>
                </c:pt>
                <c:pt idx="1">
                  <c:v>0.05</c:v>
                </c:pt>
                <c:pt idx="2">
                  <c:v>0.02</c:v>
                </c:pt>
                <c:pt idx="3">
                  <c:v>0.06</c:v>
                </c:pt>
                <c:pt idx="4">
                  <c:v>0.05</c:v>
                </c:pt>
                <c:pt idx="5">
                  <c:v>0.05</c:v>
                </c:pt>
                <c:pt idx="6">
                  <c:v>0.08</c:v>
                </c:pt>
                <c:pt idx="7">
                  <c:v>7.0000000000000007E-2</c:v>
                </c:pt>
                <c:pt idx="8">
                  <c:v>0.04</c:v>
                </c:pt>
                <c:pt idx="9">
                  <c:v>0.04</c:v>
                </c:pt>
                <c:pt idx="10">
                  <c:v>0.04</c:v>
                </c:pt>
                <c:pt idx="11">
                  <c:v>0.05</c:v>
                </c:pt>
                <c:pt idx="12">
                  <c:v>0.06</c:v>
                </c:pt>
                <c:pt idx="13">
                  <c:v>0.06</c:v>
                </c:pt>
                <c:pt idx="14">
                  <c:v>0.05</c:v>
                </c:pt>
              </c:numCache>
            </c:numRef>
          </c:val>
          <c:extLst>
            <c:ext xmlns:c16="http://schemas.microsoft.com/office/drawing/2014/chart" uri="{C3380CC4-5D6E-409C-BE32-E72D297353CC}">
              <c16:uniqueId val="{00000007-F457-4119-9755-DA1760641721}"/>
            </c:ext>
          </c:extLst>
        </c:ser>
        <c:ser>
          <c:idx val="8"/>
          <c:order val="8"/>
          <c:tx>
            <c:strRef>
              <c:f>Sheet1!$A$10</c:f>
              <c:strCache>
                <c:ptCount val="1"/>
                <c:pt idx="0">
                  <c:v>Neither satisfied nor dissatisfied</c:v>
                </c:pt>
              </c:strCache>
            </c:strRef>
          </c:tx>
          <c:spPr>
            <a:solidFill>
              <a:schemeClr val="tx2">
                <a:lumMod val="75000"/>
              </a:schemeClr>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Sheet1!$B$1:$S$1</c:f>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f>Sheet1!$B$10:$S$10</c:f>
              <c:numCache>
                <c:formatCode>0%</c:formatCode>
                <c:ptCount val="15"/>
                <c:pt idx="0">
                  <c:v>0.13</c:v>
                </c:pt>
                <c:pt idx="1">
                  <c:v>0.13</c:v>
                </c:pt>
                <c:pt idx="2">
                  <c:v>0.21</c:v>
                </c:pt>
                <c:pt idx="3">
                  <c:v>0.15</c:v>
                </c:pt>
                <c:pt idx="4">
                  <c:v>0.14000000000000001</c:v>
                </c:pt>
                <c:pt idx="5">
                  <c:v>0.15</c:v>
                </c:pt>
                <c:pt idx="6">
                  <c:v>0.11</c:v>
                </c:pt>
                <c:pt idx="7">
                  <c:v>0.2</c:v>
                </c:pt>
                <c:pt idx="8">
                  <c:v>0.13</c:v>
                </c:pt>
                <c:pt idx="9">
                  <c:v>0.12</c:v>
                </c:pt>
                <c:pt idx="10">
                  <c:v>0.12</c:v>
                </c:pt>
                <c:pt idx="11">
                  <c:v>0.13</c:v>
                </c:pt>
                <c:pt idx="12">
                  <c:v>0.12</c:v>
                </c:pt>
                <c:pt idx="13">
                  <c:v>0.24</c:v>
                </c:pt>
                <c:pt idx="14">
                  <c:v>0.14000000000000001</c:v>
                </c:pt>
              </c:numCache>
            </c:numRef>
          </c:val>
          <c:extLst>
            <c:ext xmlns:c16="http://schemas.microsoft.com/office/drawing/2014/chart" uri="{C3380CC4-5D6E-409C-BE32-E72D297353CC}">
              <c16:uniqueId val="{00000008-F457-4119-9755-DA1760641721}"/>
            </c:ext>
          </c:extLst>
        </c:ser>
        <c:ser>
          <c:idx val="9"/>
          <c:order val="9"/>
          <c:tx>
            <c:strRef>
              <c:f>Sheet1!$A$11</c:f>
              <c:strCache>
                <c:ptCount val="1"/>
                <c:pt idx="0">
                  <c:v>Satisfied</c:v>
                </c:pt>
              </c:strCache>
            </c:strRef>
          </c:tx>
          <c:spPr>
            <a:solidFill>
              <a:srgbClr val="93C01F"/>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Sheet1!$B$1:$S$1</c:f>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f>Sheet1!$B$11:$S$11</c:f>
              <c:numCache>
                <c:formatCode>0%</c:formatCode>
                <c:ptCount val="15"/>
                <c:pt idx="0">
                  <c:v>0.8</c:v>
                </c:pt>
                <c:pt idx="1">
                  <c:v>0.82</c:v>
                </c:pt>
                <c:pt idx="2">
                  <c:v>0.77</c:v>
                </c:pt>
                <c:pt idx="3">
                  <c:v>0.79</c:v>
                </c:pt>
                <c:pt idx="4">
                  <c:v>0.81</c:v>
                </c:pt>
                <c:pt idx="5">
                  <c:v>0.81</c:v>
                </c:pt>
                <c:pt idx="6">
                  <c:v>0.81</c:v>
                </c:pt>
                <c:pt idx="7">
                  <c:v>0.73</c:v>
                </c:pt>
                <c:pt idx="8">
                  <c:v>0.82</c:v>
                </c:pt>
                <c:pt idx="9">
                  <c:v>0.84</c:v>
                </c:pt>
                <c:pt idx="10">
                  <c:v>0.84</c:v>
                </c:pt>
                <c:pt idx="11">
                  <c:v>0.83</c:v>
                </c:pt>
                <c:pt idx="12">
                  <c:v>0.83</c:v>
                </c:pt>
                <c:pt idx="13">
                  <c:v>0.7</c:v>
                </c:pt>
                <c:pt idx="14">
                  <c:v>0.81</c:v>
                </c:pt>
              </c:numCache>
            </c:numRef>
          </c:val>
          <c:extLst>
            <c:ext xmlns:c16="http://schemas.microsoft.com/office/drawing/2014/chart" uri="{C3380CC4-5D6E-409C-BE32-E72D297353CC}">
              <c16:uniqueId val="{00000009-F457-4119-9755-DA1760641721}"/>
            </c:ext>
          </c:extLst>
        </c:ser>
        <c:dLbls>
          <c:showLegendKey val="0"/>
          <c:showVal val="0"/>
          <c:showCatName val="0"/>
          <c:showSerName val="0"/>
          <c:showPercent val="0"/>
          <c:showBubbleSize val="0"/>
        </c:dLbls>
        <c:gapWidth val="150"/>
        <c:overlap val="100"/>
        <c:axId val="198493184"/>
        <c:axId val="195277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Extremely dissatisfied</c:v>
                      </c:pt>
                    </c:strCache>
                  </c:strRef>
                </c:tx>
                <c:spPr>
                  <a:solidFill>
                    <a:srgbClr val="F5A03D"/>
                  </a:solidFill>
                  <a:ln>
                    <a:solidFill>
                      <a:schemeClr val="tx2"/>
                    </a:solidFill>
                  </a:ln>
                  <a:effectLst/>
                </c:spPr>
                <c:invertIfNegative val="0"/>
                <c:dLbls>
                  <c:dLbl>
                    <c:idx val="1"/>
                    <c:delete val="1"/>
                    <c:extLst>
                      <c:ext uri="{CE6537A1-D6FC-4f65-9D91-7224C49458BB}"/>
                      <c:ext xmlns:c16="http://schemas.microsoft.com/office/drawing/2014/chart" uri="{C3380CC4-5D6E-409C-BE32-E72D297353CC}">
                        <c16:uniqueId val="{0000000A-F457-4119-9755-DA1760641721}"/>
                      </c:ext>
                    </c:extLst>
                  </c:dLbl>
                  <c:dLbl>
                    <c:idx val="2"/>
                    <c:delete val="1"/>
                    <c:extLst>
                      <c:ext uri="{CE6537A1-D6FC-4f65-9D91-7224C49458BB}"/>
                      <c:ext xmlns:c16="http://schemas.microsoft.com/office/drawing/2014/chart" uri="{C3380CC4-5D6E-409C-BE32-E72D297353CC}">
                        <c16:uniqueId val="{0000000B-F457-4119-9755-DA1760641721}"/>
                      </c:ext>
                    </c:extLst>
                  </c:dLbl>
                  <c:dLbl>
                    <c:idx val="4"/>
                    <c:delete val="1"/>
                    <c:extLst>
                      <c:ext uri="{CE6537A1-D6FC-4f65-9D91-7224C49458BB}"/>
                      <c:ext xmlns:c16="http://schemas.microsoft.com/office/drawing/2014/chart" uri="{C3380CC4-5D6E-409C-BE32-E72D297353CC}">
                        <c16:uniqueId val="{0000000C-F457-4119-9755-DA1760641721}"/>
                      </c:ext>
                    </c:extLst>
                  </c:dLbl>
                  <c:dLbl>
                    <c:idx val="5"/>
                    <c:delete val="1"/>
                    <c:extLst>
                      <c:ext uri="{CE6537A1-D6FC-4f65-9D91-7224C49458BB}"/>
                      <c:ext xmlns:c16="http://schemas.microsoft.com/office/drawing/2014/chart" uri="{C3380CC4-5D6E-409C-BE32-E72D297353CC}">
                        <c16:uniqueId val="{0000000D-F457-4119-9755-DA1760641721}"/>
                      </c:ext>
                    </c:extLst>
                  </c:dLbl>
                  <c:dLbl>
                    <c:idx val="9"/>
                    <c:delete val="1"/>
                    <c:extLst>
                      <c:ext uri="{CE6537A1-D6FC-4f65-9D91-7224C49458BB}"/>
                      <c:ext xmlns:c16="http://schemas.microsoft.com/office/drawing/2014/chart" uri="{C3380CC4-5D6E-409C-BE32-E72D297353CC}">
                        <c16:uniqueId val="{0000000E-F457-4119-9755-DA1760641721}"/>
                      </c:ext>
                    </c:extLst>
                  </c:dLbl>
                  <c:dLbl>
                    <c:idx val="10"/>
                    <c:delete val="1"/>
                    <c:extLst>
                      <c:ext uri="{CE6537A1-D6FC-4f65-9D91-7224C49458BB}"/>
                      <c:ext xmlns:c16="http://schemas.microsoft.com/office/drawing/2014/chart" uri="{C3380CC4-5D6E-409C-BE32-E72D297353CC}">
                        <c16:uniqueId val="{0000000F-F457-4119-9755-DA1760641721}"/>
                      </c:ext>
                    </c:extLst>
                  </c:dLbl>
                  <c:dLbl>
                    <c:idx val="12"/>
                    <c:delete val="1"/>
                    <c:extLst>
                      <c:ext uri="{CE6537A1-D6FC-4f65-9D91-7224C49458BB}"/>
                      <c:ext xmlns:c16="http://schemas.microsoft.com/office/drawing/2014/chart" uri="{C3380CC4-5D6E-409C-BE32-E72D297353CC}">
                        <c16:uniqueId val="{00000010-F457-4119-9755-DA1760641721}"/>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Sheet1!$B$1:$S$1</c15:sqref>
                        </c15:formulaRef>
                      </c:ext>
                    </c:extLst>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extLst>
                      <c:ext uri="{02D57815-91ED-43cb-92C2-25804820EDAC}">
                        <c15:formulaRef>
                          <c15:sqref>Sheet1!$B$2:$S$2</c15:sqref>
                        </c15:formulaRef>
                      </c:ext>
                    </c:extLst>
                    <c:numCache>
                      <c:formatCode>0.00%</c:formatCode>
                      <c:ptCount val="15"/>
                      <c:pt idx="0">
                        <c:v>1.3752455800000001E-2</c:v>
                      </c:pt>
                      <c:pt idx="1">
                        <c:v>4.0650406500000007E-3</c:v>
                      </c:pt>
                      <c:pt idx="2">
                        <c:v>0</c:v>
                      </c:pt>
                      <c:pt idx="3">
                        <c:v>8.1566068499999995E-3</c:v>
                      </c:pt>
                      <c:pt idx="4">
                        <c:v>5.6753689E-3</c:v>
                      </c:pt>
                      <c:pt idx="5">
                        <c:v>5.5423594600000001E-3</c:v>
                      </c:pt>
                      <c:pt idx="6">
                        <c:v>1.3636363639999999E-2</c:v>
                      </c:pt>
                      <c:pt idx="7">
                        <c:v>6.9767441900000001E-3</c:v>
                      </c:pt>
                      <c:pt idx="8">
                        <c:v>1.1135857460000001E-2</c:v>
                      </c:pt>
                      <c:pt idx="9">
                        <c:v>3.2206119199999998E-3</c:v>
                      </c:pt>
                      <c:pt idx="10">
                        <c:v>2.8490028499999999E-3</c:v>
                      </c:pt>
                      <c:pt idx="11">
                        <c:v>7.5949367099999998E-3</c:v>
                      </c:pt>
                      <c:pt idx="12">
                        <c:v>8.4925690000000002E-3</c:v>
                      </c:pt>
                      <c:pt idx="13">
                        <c:v>7.0671378100000005E-3</c:v>
                      </c:pt>
                      <c:pt idx="14">
                        <c:v>6.6666666699999998E-3</c:v>
                      </c:pt>
                    </c:numCache>
                  </c:numRef>
                </c:val>
                <c:extLst>
                  <c:ext xmlns:c16="http://schemas.microsoft.com/office/drawing/2014/chart" uri="{C3380CC4-5D6E-409C-BE32-E72D297353CC}">
                    <c16:uniqueId val="{00000011-F457-4119-9755-DA176064172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Dissatisfied</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Sheet1!$B$1:$S$1</c15:sqref>
                        </c15:formulaRef>
                      </c:ext>
                    </c:extLst>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extLst xmlns:c15="http://schemas.microsoft.com/office/drawing/2012/chart">
                      <c:ext xmlns:c15="http://schemas.microsoft.com/office/drawing/2012/chart" uri="{02D57815-91ED-43cb-92C2-25804820EDAC}">
                        <c15:formulaRef>
                          <c15:sqref>Sheet1!$B$3:$S$3</c15:sqref>
                        </c15:formulaRef>
                      </c:ext>
                    </c:extLst>
                    <c:numCache>
                      <c:formatCode>0.00%</c:formatCode>
                      <c:ptCount val="15"/>
                      <c:pt idx="0">
                        <c:v>2.5540275050000002E-2</c:v>
                      </c:pt>
                      <c:pt idx="1">
                        <c:v>1.219512195E-2</c:v>
                      </c:pt>
                      <c:pt idx="2">
                        <c:v>1.1857707509999999E-2</c:v>
                      </c:pt>
                      <c:pt idx="3">
                        <c:v>1.794453507E-2</c:v>
                      </c:pt>
                      <c:pt idx="4">
                        <c:v>1.5891032919999999E-2</c:v>
                      </c:pt>
                      <c:pt idx="5">
                        <c:v>1.504354711E-2</c:v>
                      </c:pt>
                      <c:pt idx="6">
                        <c:v>2.7272727269999998E-2</c:v>
                      </c:pt>
                      <c:pt idx="7">
                        <c:v>2.0930232559999998E-2</c:v>
                      </c:pt>
                      <c:pt idx="8">
                        <c:v>1.1135857460000001E-2</c:v>
                      </c:pt>
                      <c:pt idx="9">
                        <c:v>1.7713365539999998E-2</c:v>
                      </c:pt>
                      <c:pt idx="10">
                        <c:v>1.1396011399999999E-2</c:v>
                      </c:pt>
                      <c:pt idx="11">
                        <c:v>1.7721518990000001E-2</c:v>
                      </c:pt>
                      <c:pt idx="12">
                        <c:v>1.4861995750000001E-2</c:v>
                      </c:pt>
                      <c:pt idx="13">
                        <c:v>2.4734982329999999E-2</c:v>
                      </c:pt>
                      <c:pt idx="14">
                        <c:v>1.666666667E-2</c:v>
                      </c:pt>
                    </c:numCache>
                  </c:numRef>
                </c:val>
                <c:extLst xmlns:c15="http://schemas.microsoft.com/office/drawing/2012/chart">
                  <c:ext xmlns:c16="http://schemas.microsoft.com/office/drawing/2014/chart" uri="{C3380CC4-5D6E-409C-BE32-E72D297353CC}">
                    <c16:uniqueId val="{00000012-F457-4119-9755-DA1760641721}"/>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Slightly dissatisfied</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Sheet1!$B$1:$S$1</c15:sqref>
                        </c15:formulaRef>
                      </c:ext>
                    </c:extLst>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extLst xmlns:c15="http://schemas.microsoft.com/office/drawing/2012/chart">
                      <c:ext xmlns:c15="http://schemas.microsoft.com/office/drawing/2012/chart" uri="{02D57815-91ED-43cb-92C2-25804820EDAC}">
                        <c15:formulaRef>
                          <c15:sqref>Sheet1!$B$4:$S$4</c15:sqref>
                        </c15:formulaRef>
                      </c:ext>
                    </c:extLst>
                    <c:numCache>
                      <c:formatCode>0.00%</c:formatCode>
                      <c:ptCount val="15"/>
                      <c:pt idx="0">
                        <c:v>3.1434184680000005E-2</c:v>
                      </c:pt>
                      <c:pt idx="1">
                        <c:v>3.1165311649999999E-2</c:v>
                      </c:pt>
                      <c:pt idx="2">
                        <c:v>7.9051383399999994E-3</c:v>
                      </c:pt>
                      <c:pt idx="3">
                        <c:v>3.0995106039999998E-2</c:v>
                      </c:pt>
                      <c:pt idx="4">
                        <c:v>2.4971623159999998E-2</c:v>
                      </c:pt>
                      <c:pt idx="5">
                        <c:v>2.53365004E-2</c:v>
                      </c:pt>
                      <c:pt idx="6">
                        <c:v>4.0909090910000001E-2</c:v>
                      </c:pt>
                      <c:pt idx="7">
                        <c:v>3.9534883719999997E-2</c:v>
                      </c:pt>
                      <c:pt idx="8">
                        <c:v>2.2271714920000001E-2</c:v>
                      </c:pt>
                      <c:pt idx="9">
                        <c:v>2.2544283410000001E-2</c:v>
                      </c:pt>
                      <c:pt idx="10">
                        <c:v>2.2792022790000002E-2</c:v>
                      </c:pt>
                      <c:pt idx="11">
                        <c:v>2.2784810129999999E-2</c:v>
                      </c:pt>
                      <c:pt idx="12">
                        <c:v>3.3970276010000001E-2</c:v>
                      </c:pt>
                      <c:pt idx="13">
                        <c:v>2.8268551240000002E-2</c:v>
                      </c:pt>
                      <c:pt idx="14">
                        <c:v>2.7333333330000001E-2</c:v>
                      </c:pt>
                    </c:numCache>
                  </c:numRef>
                </c:val>
                <c:extLst xmlns:c15="http://schemas.microsoft.com/office/drawing/2012/chart">
                  <c:ext xmlns:c16="http://schemas.microsoft.com/office/drawing/2014/chart" uri="{C3380CC4-5D6E-409C-BE32-E72D297353CC}">
                    <c16:uniqueId val="{00000013-F457-4119-9755-DA1760641721}"/>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Sheet1!$A$5</c15:sqref>
                        </c15:formulaRef>
                      </c:ext>
                    </c:extLst>
                    <c:strCache>
                      <c:ptCount val="1"/>
                      <c:pt idx="0">
                        <c:v>Neither satisfied nor dissatisfied</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Sheet1!$B$1:$S$1</c15:sqref>
                        </c15:formulaRef>
                      </c:ext>
                    </c:extLst>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extLst xmlns:c15="http://schemas.microsoft.com/office/drawing/2012/chart">
                      <c:ext xmlns:c15="http://schemas.microsoft.com/office/drawing/2012/chart" uri="{02D57815-91ED-43cb-92C2-25804820EDAC}">
                        <c15:formulaRef>
                          <c15:sqref>Sheet1!$B$5:$S$5</c15:sqref>
                        </c15:formulaRef>
                      </c:ext>
                    </c:extLst>
                    <c:numCache>
                      <c:formatCode>0.00%</c:formatCode>
                      <c:ptCount val="15"/>
                      <c:pt idx="0">
                        <c:v>0.13359528487</c:v>
                      </c:pt>
                      <c:pt idx="1">
                        <c:v>0.13008130080999999</c:v>
                      </c:pt>
                      <c:pt idx="2">
                        <c:v>0.20553359684</c:v>
                      </c:pt>
                      <c:pt idx="3">
                        <c:v>0.15171288744</c:v>
                      </c:pt>
                      <c:pt idx="4">
                        <c:v>0.13961407492</c:v>
                      </c:pt>
                      <c:pt idx="5">
                        <c:v>0.14647664291000001</c:v>
                      </c:pt>
                      <c:pt idx="6">
                        <c:v>0.10909090908999999</c:v>
                      </c:pt>
                      <c:pt idx="7">
                        <c:v>0.19767441860999999</c:v>
                      </c:pt>
                      <c:pt idx="8">
                        <c:v>0.13140311803999999</c:v>
                      </c:pt>
                      <c:pt idx="9">
                        <c:v>0.11594202899</c:v>
                      </c:pt>
                      <c:pt idx="10">
                        <c:v>0.12250712251</c:v>
                      </c:pt>
                      <c:pt idx="11">
                        <c:v>0.12658227848</c:v>
                      </c:pt>
                      <c:pt idx="12">
                        <c:v>0.11677282377999999</c:v>
                      </c:pt>
                      <c:pt idx="13">
                        <c:v>0.24028268551000001</c:v>
                      </c:pt>
                      <c:pt idx="14">
                        <c:v>0.14400000000000002</c:v>
                      </c:pt>
                    </c:numCache>
                  </c:numRef>
                </c:val>
                <c:extLst xmlns:c15="http://schemas.microsoft.com/office/drawing/2012/chart">
                  <c:ext xmlns:c16="http://schemas.microsoft.com/office/drawing/2014/chart" uri="{C3380CC4-5D6E-409C-BE32-E72D297353CC}">
                    <c16:uniqueId val="{00000014-F457-4119-9755-DA1760641721}"/>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Sheet1!$A$6</c15:sqref>
                        </c15:formulaRef>
                      </c:ext>
                    </c:extLst>
                    <c:strCache>
                      <c:ptCount val="1"/>
                      <c:pt idx="0">
                        <c:v>Slightly satisfied</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Sheet1!$B$1:$S$1</c15:sqref>
                        </c15:formulaRef>
                      </c:ext>
                    </c:extLst>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extLst xmlns:c15="http://schemas.microsoft.com/office/drawing/2012/chart">
                      <c:ext xmlns:c15="http://schemas.microsoft.com/office/drawing/2012/chart" uri="{02D57815-91ED-43cb-92C2-25804820EDAC}">
                        <c15:formulaRef>
                          <c15:sqref>Sheet1!$B$6:$S$6</c15:sqref>
                        </c15:formulaRef>
                      </c:ext>
                    </c:extLst>
                    <c:numCache>
                      <c:formatCode>0.00%</c:formatCode>
                      <c:ptCount val="15"/>
                      <c:pt idx="0">
                        <c:v>0.26522593319999999</c:v>
                      </c:pt>
                      <c:pt idx="1">
                        <c:v>0.17344173441999999</c:v>
                      </c:pt>
                      <c:pt idx="2">
                        <c:v>0.11462450593</c:v>
                      </c:pt>
                      <c:pt idx="3">
                        <c:v>0.17944535074000001</c:v>
                      </c:pt>
                      <c:pt idx="4">
                        <c:v>0.20317820657999999</c:v>
                      </c:pt>
                      <c:pt idx="5">
                        <c:v>0.17814726840999998</c:v>
                      </c:pt>
                      <c:pt idx="6">
                        <c:v>0.28636363636000001</c:v>
                      </c:pt>
                      <c:pt idx="7">
                        <c:v>0.16744186046999998</c:v>
                      </c:pt>
                      <c:pt idx="8">
                        <c:v>0.21158129175999998</c:v>
                      </c:pt>
                      <c:pt idx="9">
                        <c:v>0.20128824476999999</c:v>
                      </c:pt>
                      <c:pt idx="10">
                        <c:v>0.18518518519000002</c:v>
                      </c:pt>
                      <c:pt idx="11">
                        <c:v>0.16455696202999998</c:v>
                      </c:pt>
                      <c:pt idx="12">
                        <c:v>0.21019108280000001</c:v>
                      </c:pt>
                      <c:pt idx="13">
                        <c:v>0.22261484099000001</c:v>
                      </c:pt>
                      <c:pt idx="14">
                        <c:v>0.19466666666999999</c:v>
                      </c:pt>
                    </c:numCache>
                  </c:numRef>
                </c:val>
                <c:extLst xmlns:c15="http://schemas.microsoft.com/office/drawing/2012/chart">
                  <c:ext xmlns:c16="http://schemas.microsoft.com/office/drawing/2014/chart" uri="{C3380CC4-5D6E-409C-BE32-E72D297353CC}">
                    <c16:uniqueId val="{00000015-F457-4119-9755-DA1760641721}"/>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Sheet1!$A$7</c15:sqref>
                        </c15:formulaRef>
                      </c:ext>
                    </c:extLst>
                    <c:strCache>
                      <c:ptCount val="1"/>
                      <c:pt idx="0">
                        <c:v>Satisfied</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Sheet1!$B$1:$S$1</c15:sqref>
                        </c15:formulaRef>
                      </c:ext>
                    </c:extLst>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extLst xmlns:c15="http://schemas.microsoft.com/office/drawing/2012/chart">
                      <c:ext xmlns:c15="http://schemas.microsoft.com/office/drawing/2012/chart" uri="{02D57815-91ED-43cb-92C2-25804820EDAC}">
                        <c15:formulaRef>
                          <c15:sqref>Sheet1!$B$7:$S$7</c15:sqref>
                        </c15:formulaRef>
                      </c:ext>
                    </c:extLst>
                    <c:numCache>
                      <c:formatCode>0.00%</c:formatCode>
                      <c:ptCount val="15"/>
                      <c:pt idx="0">
                        <c:v>0.40667976424000002</c:v>
                      </c:pt>
                      <c:pt idx="1">
                        <c:v>0.47967479675000002</c:v>
                      </c:pt>
                      <c:pt idx="2">
                        <c:v>0.54150197628999996</c:v>
                      </c:pt>
                      <c:pt idx="3">
                        <c:v>0.47960848286999996</c:v>
                      </c:pt>
                      <c:pt idx="4">
                        <c:v>0.45743473326</c:v>
                      </c:pt>
                      <c:pt idx="5">
                        <c:v>0.48535233570999997</c:v>
                      </c:pt>
                      <c:pt idx="6">
                        <c:v>0.36818181818000001</c:v>
                      </c:pt>
                      <c:pt idx="7">
                        <c:v>0.45581395348999998</c:v>
                      </c:pt>
                      <c:pt idx="8">
                        <c:v>0.4855233853</c:v>
                      </c:pt>
                      <c:pt idx="9">
                        <c:v>0.45732689210999999</c:v>
                      </c:pt>
                      <c:pt idx="10">
                        <c:v>0.47578347577999996</c:v>
                      </c:pt>
                      <c:pt idx="11">
                        <c:v>0.52405063290999998</c:v>
                      </c:pt>
                      <c:pt idx="12">
                        <c:v>0.45647558386999998</c:v>
                      </c:pt>
                      <c:pt idx="13">
                        <c:v>0.38515901059999996</c:v>
                      </c:pt>
                      <c:pt idx="14">
                        <c:v>0.46533333333000004</c:v>
                      </c:pt>
                    </c:numCache>
                  </c:numRef>
                </c:val>
                <c:extLst xmlns:c15="http://schemas.microsoft.com/office/drawing/2012/chart">
                  <c:ext xmlns:c16="http://schemas.microsoft.com/office/drawing/2014/chart" uri="{C3380CC4-5D6E-409C-BE32-E72D297353CC}">
                    <c16:uniqueId val="{00000016-F457-4119-9755-DA1760641721}"/>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Sheet1!$A$8</c15:sqref>
                        </c15:formulaRef>
                      </c:ext>
                    </c:extLst>
                    <c:strCache>
                      <c:ptCount val="1"/>
                      <c:pt idx="0">
                        <c:v>Extremely satisfied </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Sheet1!$B$1:$S$1</c15:sqref>
                        </c15:formulaRef>
                      </c:ext>
                    </c:extLst>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extLst xmlns:c15="http://schemas.microsoft.com/office/drawing/2012/chart">
                      <c:ext xmlns:c15="http://schemas.microsoft.com/office/drawing/2012/chart" uri="{02D57815-91ED-43cb-92C2-25804820EDAC}">
                        <c15:formulaRef>
                          <c15:sqref>Sheet1!$B$8:$S$8</c15:sqref>
                        </c15:formulaRef>
                      </c:ext>
                    </c:extLst>
                    <c:numCache>
                      <c:formatCode>0.00%</c:formatCode>
                      <c:ptCount val="15"/>
                      <c:pt idx="0">
                        <c:v>0.12377210215999999</c:v>
                      </c:pt>
                      <c:pt idx="1">
                        <c:v>0.16937669376999998</c:v>
                      </c:pt>
                      <c:pt idx="2">
                        <c:v>0.11857707509999998</c:v>
                      </c:pt>
                      <c:pt idx="3">
                        <c:v>0.13213703099999999</c:v>
                      </c:pt>
                      <c:pt idx="4">
                        <c:v>0.15323496027</c:v>
                      </c:pt>
                      <c:pt idx="5">
                        <c:v>0.14410134599999999</c:v>
                      </c:pt>
                      <c:pt idx="6">
                        <c:v>0.15454545454999999</c:v>
                      </c:pt>
                      <c:pt idx="7">
                        <c:v>0.11162790698</c:v>
                      </c:pt>
                      <c:pt idx="8">
                        <c:v>0.12694877505999999</c:v>
                      </c:pt>
                      <c:pt idx="9">
                        <c:v>0.18196457327000001</c:v>
                      </c:pt>
                      <c:pt idx="10">
                        <c:v>0.17948717948999998</c:v>
                      </c:pt>
                      <c:pt idx="11">
                        <c:v>0.13670886075999999</c:v>
                      </c:pt>
                      <c:pt idx="12">
                        <c:v>0.15923566878999998</c:v>
                      </c:pt>
                      <c:pt idx="13">
                        <c:v>9.1872791519999997E-2</c:v>
                      </c:pt>
                      <c:pt idx="14">
                        <c:v>0.14533333333000001</c:v>
                      </c:pt>
                    </c:numCache>
                  </c:numRef>
                </c:val>
                <c:extLst xmlns:c15="http://schemas.microsoft.com/office/drawing/2012/chart">
                  <c:ext xmlns:c16="http://schemas.microsoft.com/office/drawing/2014/chart" uri="{C3380CC4-5D6E-409C-BE32-E72D297353CC}">
                    <c16:uniqueId val="{00000017-F457-4119-9755-DA1760641721}"/>
                  </c:ext>
                </c:extLst>
              </c15:ser>
            </c15:filteredBarSeries>
          </c:ext>
        </c:extLst>
      </c:barChart>
      <c:catAx>
        <c:axId val="198493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95277312"/>
        <c:crosses val="autoZero"/>
        <c:auto val="1"/>
        <c:lblAlgn val="ctr"/>
        <c:lblOffset val="100"/>
        <c:noMultiLvlLbl val="0"/>
      </c:catAx>
      <c:valAx>
        <c:axId val="195277312"/>
        <c:scaling>
          <c:orientation val="minMax"/>
        </c:scaling>
        <c:delete val="1"/>
        <c:axPos val="l"/>
        <c:numFmt formatCode="0%" sourceLinked="1"/>
        <c:majorTickMark val="none"/>
        <c:minorTickMark val="none"/>
        <c:tickLblPos val="nextTo"/>
        <c:crossAx val="198493184"/>
        <c:crosses val="autoZero"/>
        <c:crossBetween val="between"/>
      </c:valAx>
      <c:spPr>
        <a:noFill/>
        <a:ln>
          <a:noFill/>
        </a:ln>
        <a:effectLst/>
      </c:spPr>
    </c:plotArea>
    <c:legend>
      <c:legendPos val="r"/>
      <c:layout>
        <c:manualLayout>
          <c:xMode val="edge"/>
          <c:yMode val="edge"/>
          <c:x val="0.923146319155702"/>
          <c:y val="0.25442825730974844"/>
          <c:w val="7.5730194152185112E-2"/>
          <c:h val="0.5613193353694495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solidFill>
            <a:schemeClr val="tx1"/>
          </a:solidFill>
        </a:defRPr>
      </a:pPr>
      <a:endParaRPr lang="en-US"/>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rgbClr val="696969"/>
            </a:solidFill>
          </c:spPr>
          <c:invertIfNegative val="1"/>
          <c:dPt>
            <c:idx val="0"/>
            <c:invertIfNegative val="1"/>
            <c:bubble3D val="0"/>
            <c:spPr>
              <a:solidFill>
                <a:srgbClr val="15ADD0"/>
              </a:solidFill>
            </c:spPr>
            <c:extLst>
              <c:ext xmlns:c16="http://schemas.microsoft.com/office/drawing/2014/chart" uri="{C3380CC4-5D6E-409C-BE32-E72D297353CC}">
                <c16:uniqueId val="{00000003-554E-46B4-9213-0D9E108D946E}"/>
              </c:ext>
            </c:extLst>
          </c:dPt>
          <c:dPt>
            <c:idx val="1"/>
            <c:invertIfNegative val="1"/>
            <c:bubble3D val="0"/>
            <c:spPr>
              <a:solidFill>
                <a:srgbClr val="93C01F"/>
              </a:solidFill>
            </c:spPr>
            <c:extLst>
              <c:ext xmlns:c16="http://schemas.microsoft.com/office/drawing/2014/chart" uri="{C3380CC4-5D6E-409C-BE32-E72D297353CC}">
                <c16:uniqueId val="{00000002-554E-46B4-9213-0D9E108D946E}"/>
              </c:ext>
            </c:extLst>
          </c:dPt>
          <c:dPt>
            <c:idx val="2"/>
            <c:invertIfNegative val="1"/>
            <c:bubble3D val="0"/>
            <c:spPr>
              <a:solidFill>
                <a:srgbClr val="008265"/>
              </a:solidFill>
            </c:spPr>
            <c:extLst>
              <c:ext xmlns:c16="http://schemas.microsoft.com/office/drawing/2014/chart" uri="{C3380CC4-5D6E-409C-BE32-E72D297353CC}">
                <c16:uniqueId val="{00000001-554E-46B4-9213-0D9E108D946E}"/>
              </c:ext>
            </c:extLst>
          </c:dPt>
          <c:dPt>
            <c:idx val="3"/>
            <c:invertIfNegative val="1"/>
            <c:bubble3D val="0"/>
            <c:spPr>
              <a:solidFill>
                <a:srgbClr val="AB588C"/>
              </a:solidFill>
            </c:spPr>
            <c:extLst>
              <c:ext xmlns:c16="http://schemas.microsoft.com/office/drawing/2014/chart" uri="{C3380CC4-5D6E-409C-BE32-E72D297353CC}">
                <c16:uniqueId val="{00000004-554E-46B4-9213-0D9E108D946E}"/>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'[CII SME - Wave 12 and 13 report Oct 2023.xlsx]Policies claimed on'!$Q$4:$Q$8</c:f>
              <c:strCache>
                <c:ptCount val="5"/>
                <c:pt idx="0">
                  <c:v>Employers' Liability Insurance</c:v>
                </c:pt>
                <c:pt idx="1">
                  <c:v>Buildings and/or Contents</c:v>
                </c:pt>
                <c:pt idx="2">
                  <c:v>Motor</c:v>
                </c:pt>
                <c:pt idx="3">
                  <c:v>Business Interruption Insurance</c:v>
                </c:pt>
                <c:pt idx="4">
                  <c:v>None of these</c:v>
                </c:pt>
              </c:strCache>
            </c:strRef>
          </c:cat>
          <c:val>
            <c:numRef>
              <c:f>'[CII SME - Wave 12 and 13 report Oct 2023.xlsx]Policies claimed on'!$S$4:$S$8</c:f>
              <c:numCache>
                <c:formatCode>0%</c:formatCode>
                <c:ptCount val="5"/>
                <c:pt idx="0">
                  <c:v>0.42</c:v>
                </c:pt>
                <c:pt idx="1">
                  <c:v>0.56999999999999995</c:v>
                </c:pt>
                <c:pt idx="2">
                  <c:v>0.56000000000000005</c:v>
                </c:pt>
                <c:pt idx="3">
                  <c:v>0.36</c:v>
                </c:pt>
                <c:pt idx="4">
                  <c:v>0.01</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554E-46B4-9213-0D9E108D946E}"/>
            </c:ext>
          </c:extLst>
        </c:ser>
        <c:dLbls>
          <c:showLegendKey val="0"/>
          <c:showVal val="0"/>
          <c:showCatName val="0"/>
          <c:showSerName val="0"/>
          <c:showPercent val="0"/>
          <c:showBubbleSize val="0"/>
        </c:dLbls>
        <c:gapWidth val="150"/>
        <c:axId val="716546312"/>
        <c:axId val="716546704"/>
      </c:barChart>
      <c:catAx>
        <c:axId val="716546312"/>
        <c:scaling>
          <c:orientation val="minMax"/>
        </c:scaling>
        <c:delete val="0"/>
        <c:axPos val="b"/>
        <c:title>
          <c:tx>
            <c:rich>
              <a:bodyPr rtlCol="0" anchor="t"/>
              <a:lstStyle/>
              <a:p>
                <a:pPr algn="l">
                  <a:defRPr/>
                </a:pPr>
                <a:r>
                  <a:rPr lang="en-GB"/>
                  <a:t>Policies claimed on</a:t>
                </a:r>
                <a:endParaRPr lang="en-US" sz="1100"/>
              </a:p>
            </c:rich>
          </c:tx>
          <c:overlay val="0"/>
        </c:title>
        <c:numFmt formatCode="General" sourceLinked="0"/>
        <c:majorTickMark val="cross"/>
        <c:minorTickMark val="none"/>
        <c:tickLblPos val="nextTo"/>
        <c:crossAx val="716546704"/>
        <c:crosses val="autoZero"/>
        <c:auto val="1"/>
        <c:lblAlgn val="ctr"/>
        <c:lblOffset val="100"/>
        <c:noMultiLvlLbl val="1"/>
      </c:catAx>
      <c:valAx>
        <c:axId val="716546704"/>
        <c:scaling>
          <c:orientation val="minMax"/>
        </c:scaling>
        <c:delete val="0"/>
        <c:axPos val="l"/>
        <c:title>
          <c:tx>
            <c:rich>
              <a:bodyPr rtlCol="0" anchor="t"/>
              <a:lstStyle/>
              <a:p>
                <a:pPr algn="l">
                  <a:defRPr/>
                </a:pPr>
                <a:r>
                  <a:rPr lang="en-GB"/>
                  <a:t>% of Respondents</a:t>
                </a:r>
                <a:endParaRPr lang="en-US" sz="1100"/>
              </a:p>
            </c:rich>
          </c:tx>
          <c:overlay val="0"/>
        </c:title>
        <c:numFmt formatCode="0%" sourceLinked="1"/>
        <c:majorTickMark val="cross"/>
        <c:minorTickMark val="none"/>
        <c:tickLblPos val="nextTo"/>
        <c:crossAx val="716546312"/>
        <c:crosses val="autoZero"/>
        <c:crossBetween val="between"/>
      </c:valAx>
    </c:plotArea>
    <c:legend>
      <c:legendPos val="tr"/>
      <c:layout>
        <c:manualLayout>
          <c:xMode val="edge"/>
          <c:yMode val="edge"/>
          <c:x val="0.75017257337137488"/>
          <c:y val="0.12533333333333332"/>
          <c:w val="0.19505094271818793"/>
          <c:h val="0.22750971128608924"/>
        </c:manualLayout>
      </c:layout>
      <c:overlay val="0"/>
    </c:legend>
    <c:plotVisOnly val="1"/>
    <c:dispBlanksAs val="zero"/>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tlCol="0" anchor="t"/>
          <a:lstStyle/>
          <a:p>
            <a:pPr algn="l">
              <a:defRPr/>
            </a:pPr>
            <a:r>
              <a:rPr lang="en-GB"/>
              <a:t>Size of claim</a:t>
            </a:r>
          </a:p>
        </c:rich>
      </c:tx>
      <c:overlay val="0"/>
    </c:title>
    <c:autoTitleDeleted val="0"/>
    <c:plotArea>
      <c:layout/>
      <c:barChart>
        <c:barDir val="col"/>
        <c:grouping val="clustered"/>
        <c:varyColors val="1"/>
        <c:ser>
          <c:idx val="0"/>
          <c:order val="0"/>
          <c:tx>
            <c:strRef>
              <c:f>'[CII SME - Wave 12 and 13 report Oct 2023.xlsx]Size of claim'!$B$26</c:f>
              <c:strCache>
                <c:ptCount val="1"/>
                <c:pt idx="0">
                  <c:v>% of Respondents</c:v>
                </c:pt>
              </c:strCache>
            </c:strRef>
          </c:tx>
          <c:spPr>
            <a:solidFill>
              <a:srgbClr val="AB588C"/>
            </a:solidFill>
          </c:spPr>
          <c:invertIfNegative val="1"/>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'[CII SME - Wave 12 and 13 report Oct 2023.xlsx]Size of claim'!$A$27:$A$29</c:f>
              <c:strCache>
                <c:ptCount val="3"/>
                <c:pt idx="0">
                  <c:v>1 - 4 (Low monetary value)</c:v>
                </c:pt>
                <c:pt idx="1">
                  <c:v>5 - 7</c:v>
                </c:pt>
                <c:pt idx="2">
                  <c:v>8 - 10 (High monetary value)</c:v>
                </c:pt>
              </c:strCache>
            </c:strRef>
          </c:cat>
          <c:val>
            <c:numRef>
              <c:f>'[CII SME - Wave 12 and 13 report Oct 2023.xlsx]Size of claim'!$B$27:$B$29</c:f>
              <c:numCache>
                <c:formatCode>0%</c:formatCode>
                <c:ptCount val="3"/>
                <c:pt idx="0">
                  <c:v>0.16669999999999999</c:v>
                </c:pt>
                <c:pt idx="1">
                  <c:v>0.39090000000000003</c:v>
                </c:pt>
                <c:pt idx="2">
                  <c:v>0.44240000000000002</c:v>
                </c:pt>
              </c:numCache>
            </c:numRef>
          </c:val>
          <c:extLst xmlns:c15="http://schemas.microsoft.com/office/drawing/2012/char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8DEE-45EA-AEA9-90E2CF074D4A}"/>
            </c:ext>
          </c:extLst>
        </c:ser>
        <c:dLbls>
          <c:showLegendKey val="0"/>
          <c:showVal val="0"/>
          <c:showCatName val="0"/>
          <c:showSerName val="0"/>
          <c:showPercent val="0"/>
          <c:showBubbleSize val="0"/>
        </c:dLbls>
        <c:gapWidth val="150"/>
        <c:axId val="567649600"/>
        <c:axId val="567648032"/>
        <c:extLst/>
      </c:barChart>
      <c:catAx>
        <c:axId val="567649600"/>
        <c:scaling>
          <c:orientation val="minMax"/>
        </c:scaling>
        <c:delete val="0"/>
        <c:axPos val="b"/>
        <c:title>
          <c:tx>
            <c:rich>
              <a:bodyPr rtlCol="0" anchor="t"/>
              <a:lstStyle/>
              <a:p>
                <a:pPr algn="l">
                  <a:defRPr/>
                </a:pPr>
                <a:r>
                  <a:rPr lang="en-US" sz="1100"/>
                  <a:t>Monetary Value of Claim</a:t>
                </a:r>
              </a:p>
            </c:rich>
          </c:tx>
          <c:overlay val="0"/>
        </c:title>
        <c:numFmt formatCode="General" sourceLinked="0"/>
        <c:majorTickMark val="cross"/>
        <c:minorTickMark val="none"/>
        <c:tickLblPos val="nextTo"/>
        <c:crossAx val="567648032"/>
        <c:crosses val="autoZero"/>
        <c:auto val="1"/>
        <c:lblAlgn val="ctr"/>
        <c:lblOffset val="100"/>
        <c:noMultiLvlLbl val="1"/>
      </c:catAx>
      <c:valAx>
        <c:axId val="567648032"/>
        <c:scaling>
          <c:orientation val="minMax"/>
        </c:scaling>
        <c:delete val="0"/>
        <c:axPos val="l"/>
        <c:title>
          <c:tx>
            <c:rich>
              <a:bodyPr rtlCol="0" anchor="t"/>
              <a:lstStyle/>
              <a:p>
                <a:pPr algn="l">
                  <a:defRPr/>
                </a:pPr>
                <a:r>
                  <a:rPr lang="en-GB"/>
                  <a:t>% of Respondents</a:t>
                </a:r>
                <a:endParaRPr lang="en-US" sz="1100"/>
              </a:p>
            </c:rich>
          </c:tx>
          <c:overlay val="0"/>
        </c:title>
        <c:numFmt formatCode="0%" sourceLinked="1"/>
        <c:majorTickMark val="cross"/>
        <c:minorTickMark val="none"/>
        <c:tickLblPos val="nextTo"/>
        <c:crossAx val="567649600"/>
        <c:crosses val="autoZero"/>
        <c:crossBetween val="between"/>
        <c:majorUnit val="0.1"/>
      </c:valAx>
    </c:plotArea>
    <c:plotVisOnly val="1"/>
    <c:dispBlanksAs val="zero"/>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8265"/>
                </a:solidFill>
                <a:latin typeface="Arial" panose="020B0604020202020204" pitchFamily="34" charset="0"/>
                <a:ea typeface="+mn-ea"/>
                <a:cs typeface="Arial" panose="020B0604020202020204" pitchFamily="34" charset="0"/>
              </a:defRPr>
            </a:pPr>
            <a:r>
              <a:rPr lang="en-GB" b="1">
                <a:solidFill>
                  <a:srgbClr val="008265"/>
                </a:solidFill>
              </a:rPr>
              <a:t>Consumers</a:t>
            </a:r>
            <a:r>
              <a:rPr lang="en-GB" b="1" baseline="0">
                <a:solidFill>
                  <a:srgbClr val="008265"/>
                </a:solidFill>
              </a:rPr>
              <a:t> Overall</a:t>
            </a:r>
            <a:endParaRPr lang="en-GB" b="1">
              <a:solidFill>
                <a:srgbClr val="008265"/>
              </a:solidFill>
            </a:endParaRPr>
          </a:p>
        </c:rich>
      </c:tx>
      <c:layout>
        <c:manualLayout>
          <c:xMode val="edge"/>
          <c:yMode val="edge"/>
          <c:x val="0"/>
          <c:y val="8.796296296296296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008265"/>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'[CII Consumer Waves 12 and 13 - tables v1 (P).xlsx]173'!$D$24:$D$29</c:f>
              <c:strCache>
                <c:ptCount val="6"/>
                <c:pt idx="0">
                  <c:v>Very poor</c:v>
                </c:pt>
                <c:pt idx="1">
                  <c:v>Poor</c:v>
                </c:pt>
                <c:pt idx="2">
                  <c:v>Average</c:v>
                </c:pt>
                <c:pt idx="3">
                  <c:v>Good</c:v>
                </c:pt>
                <c:pt idx="4">
                  <c:v>Very good</c:v>
                </c:pt>
                <c:pt idx="5">
                  <c:v>Prefer not to say</c:v>
                </c:pt>
              </c:strCache>
            </c:strRef>
          </c:cat>
          <c:val>
            <c:numRef>
              <c:f>'[CII Consumer Waves 12 and 13 - tables v1 (P).xlsx]173'!$E$24:$E$29</c:f>
              <c:numCache>
                <c:formatCode>0%</c:formatCode>
                <c:ptCount val="6"/>
                <c:pt idx="0">
                  <c:v>2.7000000000000003E-2</c:v>
                </c:pt>
                <c:pt idx="1">
                  <c:v>0.11</c:v>
                </c:pt>
                <c:pt idx="2">
                  <c:v>0.34499999999999997</c:v>
                </c:pt>
                <c:pt idx="3">
                  <c:v>0.32799999999999996</c:v>
                </c:pt>
                <c:pt idx="4">
                  <c:v>0.183</c:v>
                </c:pt>
                <c:pt idx="5">
                  <c:v>6.9999999999999993E-3</c:v>
                </c:pt>
              </c:numCache>
            </c:numRef>
          </c:val>
          <c:extLst>
            <c:ext xmlns:c16="http://schemas.microsoft.com/office/drawing/2014/chart" uri="{C3380CC4-5D6E-409C-BE32-E72D297353CC}">
              <c16:uniqueId val="{00000000-3C08-4683-8C42-26335E03201D}"/>
            </c:ext>
          </c:extLst>
        </c:ser>
        <c:dLbls>
          <c:showLegendKey val="0"/>
          <c:showVal val="0"/>
          <c:showCatName val="0"/>
          <c:showSerName val="0"/>
          <c:showPercent val="0"/>
          <c:showBubbleSize val="0"/>
        </c:dLbls>
        <c:gapWidth val="70"/>
        <c:overlap val="-27"/>
        <c:axId val="579093536"/>
        <c:axId val="589899104"/>
      </c:barChart>
      <c:catAx>
        <c:axId val="579093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bg2"/>
                </a:solidFill>
                <a:latin typeface="Arial" panose="020B0604020202020204" pitchFamily="34" charset="0"/>
                <a:ea typeface="+mn-ea"/>
                <a:cs typeface="Arial" panose="020B0604020202020204" pitchFamily="34" charset="0"/>
              </a:defRPr>
            </a:pPr>
            <a:endParaRPr lang="en-US"/>
          </a:p>
        </c:txPr>
        <c:crossAx val="589899104"/>
        <c:crosses val="autoZero"/>
        <c:auto val="1"/>
        <c:lblAlgn val="ctr"/>
        <c:lblOffset val="100"/>
        <c:noMultiLvlLbl val="0"/>
      </c:catAx>
      <c:valAx>
        <c:axId val="589899104"/>
        <c:scaling>
          <c:orientation val="minMax"/>
        </c:scaling>
        <c:delete val="1"/>
        <c:axPos val="l"/>
        <c:numFmt formatCode="0%" sourceLinked="1"/>
        <c:majorTickMark val="none"/>
        <c:minorTickMark val="none"/>
        <c:tickLblPos val="nextTo"/>
        <c:crossAx val="57909353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rgbClr val="008265"/>
                </a:solidFill>
                <a:latin typeface="Arial" panose="020B0604020202020204" pitchFamily="34" charset="0"/>
                <a:ea typeface="+mn-ea"/>
                <a:cs typeface="Arial" panose="020B0604020202020204" pitchFamily="34" charset="0"/>
              </a:defRPr>
            </a:pPr>
            <a:r>
              <a:rPr lang="en-US" sz="1100">
                <a:solidFill>
                  <a:srgbClr val="008265"/>
                </a:solidFill>
              </a:rPr>
              <a:t>By gender</a:t>
            </a:r>
          </a:p>
        </c:rich>
      </c:tx>
      <c:overlay val="0"/>
      <c:spPr>
        <a:noFill/>
        <a:ln>
          <a:noFill/>
        </a:ln>
        <a:effectLst/>
      </c:spPr>
      <c:txPr>
        <a:bodyPr rot="0" spcFirstLastPara="1" vertOverflow="ellipsis" vert="horz" wrap="square" anchor="ctr" anchorCtr="1"/>
        <a:lstStyle/>
        <a:p>
          <a:pPr>
            <a:defRPr sz="1100" b="0" i="0" u="none" strike="noStrike" kern="1200" spc="0" baseline="0">
              <a:solidFill>
                <a:srgbClr val="008265"/>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7801127106763428E-2"/>
          <c:y val="0.24022858053083249"/>
          <c:w val="0.92439774578647316"/>
          <c:h val="0.4984170599127889"/>
        </c:manualLayout>
      </c:layout>
      <c:barChart>
        <c:barDir val="col"/>
        <c:grouping val="clustered"/>
        <c:varyColors val="0"/>
        <c:ser>
          <c:idx val="0"/>
          <c:order val="0"/>
          <c:tx>
            <c:strRef>
              <c:f>'[CII Consumer Waves 12 and 13 - tables v1 (P).xlsx]173'!$N$23</c:f>
              <c:strCache>
                <c:ptCount val="1"/>
                <c:pt idx="0">
                  <c:v>Male</c:v>
                </c:pt>
              </c:strCache>
            </c:strRef>
          </c:tx>
          <c:spPr>
            <a:solidFill>
              <a:schemeClr val="accent1"/>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2-4943-47A2-9D73-AC21FE81DAF1}"/>
                </c:ext>
              </c:extLst>
            </c:dLbl>
            <c:spPr>
              <a:noFill/>
              <a:ln>
                <a:noFill/>
              </a:ln>
              <a:effectLst/>
            </c:spPr>
            <c:txPr>
              <a:bodyPr rot="0" spcFirstLastPara="1" vertOverflow="ellipsis" vert="horz" wrap="square" anchor="ctr" anchorCtr="1"/>
              <a:lstStyle/>
              <a:p>
                <a:pPr>
                  <a:defRPr sz="1000" b="0" i="0" u="none" strike="noStrike" kern="1200" baseline="0">
                    <a:solidFill>
                      <a:srgbClr val="008265"/>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'[CII Consumer Waves 12 and 13 - tables v1 (P).xlsx]173'!$M$24:$M$29</c:f>
              <c:strCache>
                <c:ptCount val="6"/>
                <c:pt idx="0">
                  <c:v>Very poor</c:v>
                </c:pt>
                <c:pt idx="1">
                  <c:v>Poor</c:v>
                </c:pt>
                <c:pt idx="2">
                  <c:v>Average</c:v>
                </c:pt>
                <c:pt idx="3">
                  <c:v>Good</c:v>
                </c:pt>
                <c:pt idx="4">
                  <c:v>Very good</c:v>
                </c:pt>
                <c:pt idx="5">
                  <c:v>Prefer not to say</c:v>
                </c:pt>
              </c:strCache>
            </c:strRef>
          </c:cat>
          <c:val>
            <c:numRef>
              <c:f>'[CII Consumer Waves 12 and 13 - tables v1 (P).xlsx]173'!$N$24:$N$29</c:f>
              <c:numCache>
                <c:formatCode>0%</c:formatCode>
                <c:ptCount val="6"/>
                <c:pt idx="0">
                  <c:v>2.7027027029999998E-2</c:v>
                </c:pt>
                <c:pt idx="1">
                  <c:v>0.10187110186999999</c:v>
                </c:pt>
                <c:pt idx="2">
                  <c:v>0.30977130977</c:v>
                </c:pt>
                <c:pt idx="3">
                  <c:v>0.36174636175000002</c:v>
                </c:pt>
                <c:pt idx="4">
                  <c:v>0.19750519750999998</c:v>
                </c:pt>
                <c:pt idx="5">
                  <c:v>2.07900208E-3</c:v>
                </c:pt>
              </c:numCache>
            </c:numRef>
          </c:val>
          <c:extLst>
            <c:ext xmlns:c16="http://schemas.microsoft.com/office/drawing/2014/chart" uri="{C3380CC4-5D6E-409C-BE32-E72D297353CC}">
              <c16:uniqueId val="{00000000-4943-47A2-9D73-AC21FE81DAF1}"/>
            </c:ext>
          </c:extLst>
        </c:ser>
        <c:ser>
          <c:idx val="1"/>
          <c:order val="1"/>
          <c:tx>
            <c:strRef>
              <c:f>'[CII Consumer Waves 12 and 13 - tables v1 (P).xlsx]173'!$O$23</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93C01F"/>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'[CII Consumer Waves 12 and 13 - tables v1 (P).xlsx]173'!$M$24:$M$29</c:f>
              <c:strCache>
                <c:ptCount val="6"/>
                <c:pt idx="0">
                  <c:v>Very poor</c:v>
                </c:pt>
                <c:pt idx="1">
                  <c:v>Poor</c:v>
                </c:pt>
                <c:pt idx="2">
                  <c:v>Average</c:v>
                </c:pt>
                <c:pt idx="3">
                  <c:v>Good</c:v>
                </c:pt>
                <c:pt idx="4">
                  <c:v>Very good</c:v>
                </c:pt>
                <c:pt idx="5">
                  <c:v>Prefer not to say</c:v>
                </c:pt>
              </c:strCache>
            </c:strRef>
          </c:cat>
          <c:val>
            <c:numRef>
              <c:f>'[CII Consumer Waves 12 and 13 - tables v1 (P).xlsx]173'!$O$24:$O$29</c:f>
              <c:numCache>
                <c:formatCode>0%</c:formatCode>
                <c:ptCount val="6"/>
                <c:pt idx="0">
                  <c:v>2.707930368E-2</c:v>
                </c:pt>
                <c:pt idx="1">
                  <c:v>0.11798839459</c:v>
                </c:pt>
                <c:pt idx="2">
                  <c:v>0.37911025145000005</c:v>
                </c:pt>
                <c:pt idx="3">
                  <c:v>0.29593810445000002</c:v>
                </c:pt>
                <c:pt idx="4">
                  <c:v>0.17021276596000001</c:v>
                </c:pt>
                <c:pt idx="5">
                  <c:v>9.6711798800000002E-3</c:v>
                </c:pt>
              </c:numCache>
            </c:numRef>
          </c:val>
          <c:extLst>
            <c:ext xmlns:c16="http://schemas.microsoft.com/office/drawing/2014/chart" uri="{C3380CC4-5D6E-409C-BE32-E72D297353CC}">
              <c16:uniqueId val="{00000001-4943-47A2-9D73-AC21FE81DAF1}"/>
            </c:ext>
          </c:extLst>
        </c:ser>
        <c:dLbls>
          <c:showLegendKey val="0"/>
          <c:showVal val="0"/>
          <c:showCatName val="0"/>
          <c:showSerName val="0"/>
          <c:showPercent val="0"/>
          <c:showBubbleSize val="0"/>
        </c:dLbls>
        <c:gapWidth val="102"/>
        <c:overlap val="-27"/>
        <c:axId val="579096896"/>
        <c:axId val="589895136"/>
      </c:barChart>
      <c:catAx>
        <c:axId val="579096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8265"/>
                </a:solidFill>
                <a:latin typeface="Arial" panose="020B0604020202020204" pitchFamily="34" charset="0"/>
                <a:ea typeface="+mn-ea"/>
                <a:cs typeface="Arial" panose="020B0604020202020204" pitchFamily="34" charset="0"/>
              </a:defRPr>
            </a:pPr>
            <a:endParaRPr lang="en-US"/>
          </a:p>
        </c:txPr>
        <c:crossAx val="589895136"/>
        <c:crosses val="autoZero"/>
        <c:auto val="1"/>
        <c:lblAlgn val="ctr"/>
        <c:lblOffset val="100"/>
        <c:noMultiLvlLbl val="0"/>
      </c:catAx>
      <c:valAx>
        <c:axId val="589895136"/>
        <c:scaling>
          <c:orientation val="minMax"/>
        </c:scaling>
        <c:delete val="1"/>
        <c:axPos val="l"/>
        <c:numFmt formatCode="0%" sourceLinked="1"/>
        <c:majorTickMark val="none"/>
        <c:minorTickMark val="none"/>
        <c:tickLblPos val="nextTo"/>
        <c:crossAx val="579096896"/>
        <c:crosses val="autoZero"/>
        <c:crossBetween val="between"/>
      </c:valAx>
      <c:spPr>
        <a:noFill/>
        <a:ln>
          <a:noFill/>
        </a:ln>
        <a:effectLst/>
      </c:spPr>
    </c:plotArea>
    <c:legend>
      <c:legendPos val="b"/>
      <c:layout>
        <c:manualLayout>
          <c:xMode val="edge"/>
          <c:yMode val="edge"/>
          <c:x val="0.36060597614984291"/>
          <c:y val="0.88720883805595463"/>
          <c:w val="0.27878804770031418"/>
          <c:h val="0.11279116194404534"/>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008265"/>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rgbClr val="008265"/>
                </a:solidFill>
                <a:latin typeface="Arial" panose="020B0604020202020204" pitchFamily="34" charset="0"/>
                <a:ea typeface="+mn-ea"/>
                <a:cs typeface="Arial" panose="020B0604020202020204" pitchFamily="34" charset="0"/>
              </a:defRPr>
            </a:pPr>
            <a:r>
              <a:rPr lang="en-GB" sz="1100">
                <a:solidFill>
                  <a:srgbClr val="008265"/>
                </a:solidFill>
              </a:rPr>
              <a:t>Claimed in the past year</a:t>
            </a:r>
          </a:p>
        </c:rich>
      </c:tx>
      <c:layout>
        <c:manualLayout>
          <c:xMode val="edge"/>
          <c:yMode val="edge"/>
          <c:x val="0.33105910768810098"/>
          <c:y val="2.9064086080957438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rgbClr val="008265"/>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'[CII Consumer Waves 12 and 13 - tables v1 (P).xlsx]173'!$E$37:$E$38</c:f>
              <c:strCache>
                <c:ptCount val="2"/>
                <c:pt idx="0">
                  <c:v>Claimed in past year</c:v>
                </c:pt>
                <c:pt idx="1">
                  <c:v>Yes</c:v>
                </c:pt>
              </c:strCache>
            </c:strRef>
          </c:tx>
          <c:spPr>
            <a:solidFill>
              <a:srgbClr val="4472C4"/>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4472C4"/>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'[CII Consumer Waves 12 and 13 - tables v1 (P).xlsx]173'!$D$39:$D$44</c:f>
              <c:strCache>
                <c:ptCount val="6"/>
                <c:pt idx="0">
                  <c:v>Very poor</c:v>
                </c:pt>
                <c:pt idx="1">
                  <c:v>Poor</c:v>
                </c:pt>
                <c:pt idx="2">
                  <c:v>Average</c:v>
                </c:pt>
                <c:pt idx="3">
                  <c:v>Good</c:v>
                </c:pt>
                <c:pt idx="4">
                  <c:v>Very good</c:v>
                </c:pt>
                <c:pt idx="5">
                  <c:v>Prefer not to say</c:v>
                </c:pt>
              </c:strCache>
            </c:strRef>
          </c:cat>
          <c:val>
            <c:numRef>
              <c:f>'[CII Consumer Waves 12 and 13 - tables v1 (P).xlsx]173'!$E$39:$E$44</c:f>
              <c:numCache>
                <c:formatCode>0%</c:formatCode>
                <c:ptCount val="6"/>
                <c:pt idx="0">
                  <c:v>1.5706806279999999E-2</c:v>
                </c:pt>
                <c:pt idx="1">
                  <c:v>8.3769633510000011E-2</c:v>
                </c:pt>
                <c:pt idx="2">
                  <c:v>0.19371727749000001</c:v>
                </c:pt>
                <c:pt idx="3">
                  <c:v>0.25130890051999999</c:v>
                </c:pt>
                <c:pt idx="4">
                  <c:v>0.43979057591999998</c:v>
                </c:pt>
                <c:pt idx="5">
                  <c:v>1.5706806279999999E-2</c:v>
                </c:pt>
              </c:numCache>
            </c:numRef>
          </c:val>
          <c:extLst>
            <c:ext xmlns:c16="http://schemas.microsoft.com/office/drawing/2014/chart" uri="{C3380CC4-5D6E-409C-BE32-E72D297353CC}">
              <c16:uniqueId val="{00000000-F65E-486B-8B77-719103773BC9}"/>
            </c:ext>
          </c:extLst>
        </c:ser>
        <c:ser>
          <c:idx val="1"/>
          <c:order val="1"/>
          <c:tx>
            <c:strRef>
              <c:f>'[CII Consumer Waves 12 and 13 - tables v1 (P).xlsx]173'!$F$37:$F$38</c:f>
              <c:strCache>
                <c:ptCount val="2"/>
                <c:pt idx="0">
                  <c:v>Claimed in past year</c:v>
                </c:pt>
                <c:pt idx="1">
                  <c:v>No</c:v>
                </c:pt>
              </c:strCache>
            </c:strRef>
          </c:tx>
          <c:spPr>
            <a:solidFill>
              <a:srgbClr val="ED7D3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ED7D3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'[CII Consumer Waves 12 and 13 - tables v1 (P).xlsx]173'!$D$39:$D$44</c:f>
              <c:strCache>
                <c:ptCount val="6"/>
                <c:pt idx="0">
                  <c:v>Very poor</c:v>
                </c:pt>
                <c:pt idx="1">
                  <c:v>Poor</c:v>
                </c:pt>
                <c:pt idx="2">
                  <c:v>Average</c:v>
                </c:pt>
                <c:pt idx="3">
                  <c:v>Good</c:v>
                </c:pt>
                <c:pt idx="4">
                  <c:v>Very good</c:v>
                </c:pt>
                <c:pt idx="5">
                  <c:v>Prefer not to say</c:v>
                </c:pt>
              </c:strCache>
            </c:strRef>
          </c:cat>
          <c:val>
            <c:numRef>
              <c:f>'[CII Consumer Waves 12 and 13 - tables v1 (P).xlsx]173'!$F$39:$F$44</c:f>
              <c:numCache>
                <c:formatCode>0%</c:formatCode>
                <c:ptCount val="6"/>
                <c:pt idx="0">
                  <c:v>2.9666254639999997E-2</c:v>
                </c:pt>
                <c:pt idx="1">
                  <c:v>0.11619283066</c:v>
                </c:pt>
                <c:pt idx="2">
                  <c:v>0.38071693448999999</c:v>
                </c:pt>
                <c:pt idx="3">
                  <c:v>0.34610630407999998</c:v>
                </c:pt>
                <c:pt idx="4">
                  <c:v>0.12237330036999999</c:v>
                </c:pt>
                <c:pt idx="5">
                  <c:v>4.9443757700000004E-3</c:v>
                </c:pt>
              </c:numCache>
            </c:numRef>
          </c:val>
          <c:extLst>
            <c:ext xmlns:c16="http://schemas.microsoft.com/office/drawing/2014/chart" uri="{C3380CC4-5D6E-409C-BE32-E72D297353CC}">
              <c16:uniqueId val="{00000001-F65E-486B-8B77-719103773BC9}"/>
            </c:ext>
          </c:extLst>
        </c:ser>
        <c:dLbls>
          <c:showLegendKey val="0"/>
          <c:showVal val="0"/>
          <c:showCatName val="0"/>
          <c:showSerName val="0"/>
          <c:showPercent val="0"/>
          <c:showBubbleSize val="0"/>
        </c:dLbls>
        <c:gapWidth val="89"/>
        <c:overlap val="-9"/>
        <c:axId val="579121856"/>
        <c:axId val="589890176"/>
      </c:barChart>
      <c:catAx>
        <c:axId val="579121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8265"/>
                </a:solidFill>
                <a:latin typeface="Arial" panose="020B0604020202020204" pitchFamily="34" charset="0"/>
                <a:ea typeface="+mn-ea"/>
                <a:cs typeface="Arial" panose="020B0604020202020204" pitchFamily="34" charset="0"/>
              </a:defRPr>
            </a:pPr>
            <a:endParaRPr lang="en-US"/>
          </a:p>
        </c:txPr>
        <c:crossAx val="589890176"/>
        <c:crosses val="autoZero"/>
        <c:auto val="1"/>
        <c:lblAlgn val="ctr"/>
        <c:lblOffset val="100"/>
        <c:noMultiLvlLbl val="0"/>
      </c:catAx>
      <c:valAx>
        <c:axId val="589890176"/>
        <c:scaling>
          <c:orientation val="minMax"/>
        </c:scaling>
        <c:delete val="1"/>
        <c:axPos val="l"/>
        <c:numFmt formatCode="0%" sourceLinked="1"/>
        <c:majorTickMark val="none"/>
        <c:minorTickMark val="none"/>
        <c:tickLblPos val="nextTo"/>
        <c:crossAx val="579121856"/>
        <c:crosses val="autoZero"/>
        <c:crossBetween val="between"/>
      </c:valAx>
      <c:spPr>
        <a:noFill/>
        <a:ln>
          <a:noFill/>
        </a:ln>
        <a:effectLst/>
      </c:spPr>
    </c:plotArea>
    <c:legend>
      <c:legendPos val="b"/>
      <c:layout>
        <c:manualLayout>
          <c:xMode val="edge"/>
          <c:yMode val="edge"/>
          <c:x val="6.1057994544708366E-2"/>
          <c:y val="0.86078577388507194"/>
          <c:w val="0.89999976781052871"/>
          <c:h val="9.2711688385396188E-2"/>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008265"/>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AB588C"/>
                </a:solidFill>
                <a:latin typeface="Arial" panose="020B0604020202020204" pitchFamily="34" charset="0"/>
                <a:ea typeface="+mn-ea"/>
                <a:cs typeface="Arial" panose="020B0604020202020204" pitchFamily="34" charset="0"/>
              </a:defRPr>
            </a:pPr>
            <a:r>
              <a:rPr lang="en-US" sz="1400">
                <a:solidFill>
                  <a:srgbClr val="AB588C"/>
                </a:solidFill>
              </a:rPr>
              <a:t>SMEs Overall</a:t>
            </a:r>
          </a:p>
        </c:rich>
      </c:tx>
      <c:layout>
        <c:manualLayout>
          <c:xMode val="edge"/>
          <c:yMode val="edge"/>
          <c:x val="1.7374890638670166E-2"/>
          <c:y val="0.1296296296296296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AB588C"/>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spPr>
            <a:solidFill>
              <a:srgbClr val="AB588C"/>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'[CII SME Waves 12 and 13 - tables v1 (CP).xlsx]193'!$B$41:$B$46</c:f>
              <c:strCache>
                <c:ptCount val="6"/>
                <c:pt idx="0">
                  <c:v>Very poor</c:v>
                </c:pt>
                <c:pt idx="1">
                  <c:v>Poor</c:v>
                </c:pt>
                <c:pt idx="2">
                  <c:v>Average</c:v>
                </c:pt>
                <c:pt idx="3">
                  <c:v>Good</c:v>
                </c:pt>
                <c:pt idx="4">
                  <c:v>Very good</c:v>
                </c:pt>
                <c:pt idx="5">
                  <c:v>Prefer not to say</c:v>
                </c:pt>
              </c:strCache>
            </c:strRef>
          </c:cat>
          <c:val>
            <c:numRef>
              <c:f>'[CII SME Waves 12 and 13 - tables v1 (CP).xlsx]193'!$C$41:$C$46</c:f>
              <c:numCache>
                <c:formatCode>0%</c:formatCode>
                <c:ptCount val="6"/>
                <c:pt idx="0">
                  <c:v>0.01</c:v>
                </c:pt>
                <c:pt idx="1">
                  <c:v>3.7999999999999999E-2</c:v>
                </c:pt>
                <c:pt idx="2">
                  <c:v>0.27933333332999999</c:v>
                </c:pt>
                <c:pt idx="3">
                  <c:v>0.41466666666999996</c:v>
                </c:pt>
                <c:pt idx="4">
                  <c:v>0.24866666667000001</c:v>
                </c:pt>
                <c:pt idx="5">
                  <c:v>9.3333333300000005E-3</c:v>
                </c:pt>
              </c:numCache>
            </c:numRef>
          </c:val>
          <c:extLst>
            <c:ext xmlns:c16="http://schemas.microsoft.com/office/drawing/2014/chart" uri="{C3380CC4-5D6E-409C-BE32-E72D297353CC}">
              <c16:uniqueId val="{00000000-1797-4284-8DE4-566F57160D2C}"/>
            </c:ext>
          </c:extLst>
        </c:ser>
        <c:dLbls>
          <c:showLegendKey val="0"/>
          <c:showVal val="0"/>
          <c:showCatName val="0"/>
          <c:showSerName val="0"/>
          <c:showPercent val="0"/>
          <c:showBubbleSize val="0"/>
        </c:dLbls>
        <c:gapWidth val="70"/>
        <c:overlap val="-27"/>
        <c:axId val="2092435984"/>
        <c:axId val="319309104"/>
      </c:barChart>
      <c:catAx>
        <c:axId val="2092435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bg2"/>
                </a:solidFill>
                <a:latin typeface="Arial" panose="020B0604020202020204" pitchFamily="34" charset="0"/>
                <a:ea typeface="+mn-ea"/>
                <a:cs typeface="Arial" panose="020B0604020202020204" pitchFamily="34" charset="0"/>
              </a:defRPr>
            </a:pPr>
            <a:endParaRPr lang="en-US"/>
          </a:p>
        </c:txPr>
        <c:crossAx val="319309104"/>
        <c:crosses val="autoZero"/>
        <c:auto val="1"/>
        <c:lblAlgn val="ctr"/>
        <c:lblOffset val="100"/>
        <c:noMultiLvlLbl val="0"/>
      </c:catAx>
      <c:valAx>
        <c:axId val="319309104"/>
        <c:scaling>
          <c:orientation val="minMax"/>
        </c:scaling>
        <c:delete val="1"/>
        <c:axPos val="l"/>
        <c:numFmt formatCode="0%" sourceLinked="1"/>
        <c:majorTickMark val="none"/>
        <c:minorTickMark val="none"/>
        <c:tickLblPos val="nextTo"/>
        <c:crossAx val="2092435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b="1">
          <a:solidFill>
            <a:schemeClr val="bg2"/>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0466954021482207E-2"/>
          <c:w val="0.89228749324284939"/>
          <c:h val="0.89331003686324617"/>
        </c:manualLayout>
      </c:layout>
      <c:lineChart>
        <c:grouping val="standard"/>
        <c:varyColors val="0"/>
        <c:ser>
          <c:idx val="0"/>
          <c:order val="0"/>
          <c:tx>
            <c:strRef>
              <c:f>Sheet1!$C$45</c:f>
              <c:strCache>
                <c:ptCount val="1"/>
                <c:pt idx="0">
                  <c:v>Loyalty</c:v>
                </c:pt>
              </c:strCache>
            </c:strRef>
          </c:tx>
          <c:spPr>
            <a:ln w="19050" cap="rnd" cmpd="sng" algn="ctr">
              <a:solidFill>
                <a:srgbClr val="00785C"/>
              </a:solidFill>
              <a:round/>
            </a:ln>
            <a:effectLst/>
          </c:spPr>
          <c:marker>
            <c:symbol val="circle"/>
            <c:size val="17"/>
            <c:spPr>
              <a:solidFill>
                <a:schemeClr val="lt1"/>
              </a:solidFill>
              <a:ln>
                <a:noFill/>
              </a:ln>
              <a:effectLst/>
            </c:spPr>
          </c:marker>
          <c:dLbls>
            <c:dLbl>
              <c:idx val="11"/>
              <c:layout>
                <c:manualLayout>
                  <c:x val="-2.8304922426375251E-2"/>
                  <c:y val="-5.325786093366062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7B0-4BC7-BECC-2087357EB44D}"/>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785C"/>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Sheet1!$D$44:$P$44</c:f>
              <c:strCache>
                <c:ptCount val="13"/>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pt idx="11">
                  <c:v>Wave 11&amp;12 May '23 </c:v>
                </c:pt>
                <c:pt idx="12">
                  <c:v>Wave 12&amp;13    Sept '23</c:v>
                </c:pt>
              </c:strCache>
            </c:strRef>
          </c:cat>
          <c:val>
            <c:numRef>
              <c:f>Sheet1!$D$45:$P$45</c:f>
              <c:numCache>
                <c:formatCode>0.00</c:formatCode>
                <c:ptCount val="13"/>
                <c:pt idx="0">
                  <c:v>7.550642459108289</c:v>
                </c:pt>
                <c:pt idx="1">
                  <c:v>7.1886605658228673</c:v>
                </c:pt>
                <c:pt idx="2">
                  <c:v>6.8497737749844703</c:v>
                </c:pt>
                <c:pt idx="3">
                  <c:v>6.66</c:v>
                </c:pt>
                <c:pt idx="4">
                  <c:v>6.3630856439999999</c:v>
                </c:pt>
                <c:pt idx="5">
                  <c:v>6.6638616119999998</c:v>
                </c:pt>
                <c:pt idx="6">
                  <c:v>6.09</c:v>
                </c:pt>
                <c:pt idx="7">
                  <c:v>6.2349483399999999</c:v>
                </c:pt>
                <c:pt idx="8" formatCode="General">
                  <c:v>7.24</c:v>
                </c:pt>
                <c:pt idx="9">
                  <c:v>7.62</c:v>
                </c:pt>
                <c:pt idx="10">
                  <c:v>7.45</c:v>
                </c:pt>
                <c:pt idx="11">
                  <c:v>7.1613600670000004</c:v>
                </c:pt>
                <c:pt idx="12" formatCode="General">
                  <c:v>7.63</c:v>
                </c:pt>
              </c:numCache>
            </c:numRef>
          </c:val>
          <c:smooth val="0"/>
          <c:extLst>
            <c:ext xmlns:c16="http://schemas.microsoft.com/office/drawing/2014/chart" uri="{C3380CC4-5D6E-409C-BE32-E72D297353CC}">
              <c16:uniqueId val="{00000000-DD67-4626-9E57-3E26C737380D}"/>
            </c:ext>
          </c:extLst>
        </c:ser>
        <c:ser>
          <c:idx val="1"/>
          <c:order val="1"/>
          <c:tx>
            <c:strRef>
              <c:f>Sheet1!$C$46</c:f>
              <c:strCache>
                <c:ptCount val="1"/>
                <c:pt idx="0">
                  <c:v>Confidence</c:v>
                </c:pt>
              </c:strCache>
            </c:strRef>
          </c:tx>
          <c:spPr>
            <a:ln w="19050" cap="rnd" cmpd="sng" algn="ctr">
              <a:solidFill>
                <a:srgbClr val="AB588C"/>
              </a:solidFill>
              <a:round/>
            </a:ln>
            <a:effectLst/>
          </c:spPr>
          <c:marker>
            <c:symbol val="circle"/>
            <c:size val="17"/>
            <c:spPr>
              <a:solidFill>
                <a:schemeClr val="lt1"/>
              </a:solidFill>
              <a:ln>
                <a:noFill/>
              </a:ln>
              <a:effectLst/>
            </c:spPr>
          </c:marker>
          <c:dLbls>
            <c:dLbl>
              <c:idx val="3"/>
              <c:layout>
                <c:manualLayout>
                  <c:x val="-3.0035714285714287E-2"/>
                  <c:y val="1.57126823793490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67-4626-9E57-3E26C737380D}"/>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AB588C"/>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Sheet1!$D$44:$P$44</c:f>
              <c:strCache>
                <c:ptCount val="13"/>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pt idx="11">
                  <c:v>Wave 11&amp;12 May '23 </c:v>
                </c:pt>
                <c:pt idx="12">
                  <c:v>Wave 12&amp;13    Sept '23</c:v>
                </c:pt>
              </c:strCache>
            </c:strRef>
          </c:cat>
          <c:val>
            <c:numRef>
              <c:f>Sheet1!$D$46:$P$46</c:f>
              <c:numCache>
                <c:formatCode>0.00</c:formatCode>
                <c:ptCount val="13"/>
                <c:pt idx="0">
                  <c:v>6.5833493530071667</c:v>
                </c:pt>
                <c:pt idx="1">
                  <c:v>6.5256904171489953</c:v>
                </c:pt>
                <c:pt idx="2">
                  <c:v>6.6079411537519901</c:v>
                </c:pt>
                <c:pt idx="3">
                  <c:v>6.62</c:v>
                </c:pt>
                <c:pt idx="4">
                  <c:v>6.1459446489999996</c:v>
                </c:pt>
                <c:pt idx="5">
                  <c:v>6.0248637839999999</c:v>
                </c:pt>
                <c:pt idx="6">
                  <c:v>5.85</c:v>
                </c:pt>
                <c:pt idx="7">
                  <c:v>6.0798925290000003</c:v>
                </c:pt>
                <c:pt idx="8" formatCode="General">
                  <c:v>6.68</c:v>
                </c:pt>
                <c:pt idx="9">
                  <c:v>6.9</c:v>
                </c:pt>
                <c:pt idx="10">
                  <c:v>6.89</c:v>
                </c:pt>
                <c:pt idx="11">
                  <c:v>6.9504582370000003</c:v>
                </c:pt>
                <c:pt idx="12" formatCode="General">
                  <c:v>7.33</c:v>
                </c:pt>
              </c:numCache>
            </c:numRef>
          </c:val>
          <c:smooth val="0"/>
          <c:extLst>
            <c:ext xmlns:c16="http://schemas.microsoft.com/office/drawing/2014/chart" uri="{C3380CC4-5D6E-409C-BE32-E72D297353CC}">
              <c16:uniqueId val="{00000002-DD67-4626-9E57-3E26C737380D}"/>
            </c:ext>
          </c:extLst>
        </c:ser>
        <c:ser>
          <c:idx val="2"/>
          <c:order val="2"/>
          <c:tx>
            <c:strRef>
              <c:f>Sheet1!$C$47</c:f>
              <c:strCache>
                <c:ptCount val="1"/>
                <c:pt idx="0">
                  <c:v>Ease</c:v>
                </c:pt>
              </c:strCache>
            </c:strRef>
          </c:tx>
          <c:spPr>
            <a:ln w="19050" cap="rnd" cmpd="sng" algn="ctr">
              <a:solidFill>
                <a:srgbClr val="A9D5C0"/>
              </a:solidFill>
              <a:round/>
            </a:ln>
            <a:effectLst/>
          </c:spPr>
          <c:marker>
            <c:symbol val="circle"/>
            <c:size val="17"/>
            <c:spPr>
              <a:solidFill>
                <a:schemeClr val="lt1"/>
              </a:solidFill>
              <a:ln>
                <a:noFill/>
              </a:ln>
              <a:effectLst/>
            </c:spPr>
          </c:marker>
          <c:dLbls>
            <c:dLbl>
              <c:idx val="0"/>
              <c:layout>
                <c:manualLayout>
                  <c:x val="-2.8845238095238094E-2"/>
                  <c:y val="-1.57126823793490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67-4626-9E57-3E26C737380D}"/>
                </c:ext>
              </c:extLst>
            </c:dLbl>
            <c:dLbl>
              <c:idx val="1"/>
              <c:layout>
                <c:manualLayout>
                  <c:x val="-2.8845238095238139E-2"/>
                  <c:y val="-8.97867564534231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D67-4626-9E57-3E26C737380D}"/>
                </c:ext>
              </c:extLst>
            </c:dLbl>
            <c:dLbl>
              <c:idx val="4"/>
              <c:layout>
                <c:manualLayout>
                  <c:x val="-2.8845238095238094E-2"/>
                  <c:y val="-1.12233445566779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D67-4626-9E57-3E26C737380D}"/>
                </c:ext>
              </c:extLst>
            </c:dLbl>
            <c:dLbl>
              <c:idx val="9"/>
              <c:layout>
                <c:manualLayout>
                  <c:x val="-2.6146712557799184E-2"/>
                  <c:y val="-4.689606226320027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969-4273-BCFC-0134FDF5ABAD}"/>
                </c:ext>
              </c:extLst>
            </c:dLbl>
            <c:dLbl>
              <c:idx val="11"/>
              <c:layout>
                <c:manualLayout>
                  <c:x val="-2.6146712557799184E-2"/>
                  <c:y val="1.33144652334151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7B0-4BC7-BECC-2087357EB44D}"/>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A9D5C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Sheet1!$D$44:$P$44</c:f>
              <c:strCache>
                <c:ptCount val="13"/>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pt idx="11">
                  <c:v>Wave 11&amp;12 May '23 </c:v>
                </c:pt>
                <c:pt idx="12">
                  <c:v>Wave 12&amp;13    Sept '23</c:v>
                </c:pt>
              </c:strCache>
            </c:strRef>
          </c:cat>
          <c:val>
            <c:numRef>
              <c:f>Sheet1!$D$47:$P$47</c:f>
              <c:numCache>
                <c:formatCode>0.00</c:formatCode>
                <c:ptCount val="13"/>
                <c:pt idx="0">
                  <c:v>6.0644546020043508</c:v>
                </c:pt>
                <c:pt idx="1">
                  <c:v>5.999617708538076</c:v>
                </c:pt>
                <c:pt idx="2">
                  <c:v>6.0420314584304498</c:v>
                </c:pt>
                <c:pt idx="3">
                  <c:v>5.96</c:v>
                </c:pt>
                <c:pt idx="4">
                  <c:v>5.76306779</c:v>
                </c:pt>
                <c:pt idx="5">
                  <c:v>5.8268724949999999</c:v>
                </c:pt>
                <c:pt idx="6">
                  <c:v>5.49</c:v>
                </c:pt>
                <c:pt idx="7">
                  <c:v>5.4731318629999999</c:v>
                </c:pt>
                <c:pt idx="8" formatCode="General">
                  <c:v>5.86</c:v>
                </c:pt>
                <c:pt idx="9">
                  <c:v>6.29</c:v>
                </c:pt>
                <c:pt idx="10">
                  <c:v>6.48</c:v>
                </c:pt>
                <c:pt idx="11">
                  <c:v>6.3650696739999999</c:v>
                </c:pt>
                <c:pt idx="12" formatCode="General">
                  <c:v>6.59</c:v>
                </c:pt>
              </c:numCache>
            </c:numRef>
          </c:val>
          <c:smooth val="0"/>
          <c:extLst>
            <c:ext xmlns:c16="http://schemas.microsoft.com/office/drawing/2014/chart" uri="{C3380CC4-5D6E-409C-BE32-E72D297353CC}">
              <c16:uniqueId val="{00000006-DD67-4626-9E57-3E26C737380D}"/>
            </c:ext>
          </c:extLst>
        </c:ser>
        <c:ser>
          <c:idx val="3"/>
          <c:order val="3"/>
          <c:tx>
            <c:strRef>
              <c:f>Sheet1!$C$48</c:f>
              <c:strCache>
                <c:ptCount val="1"/>
                <c:pt idx="0">
                  <c:v>Protection</c:v>
                </c:pt>
              </c:strCache>
            </c:strRef>
          </c:tx>
          <c:spPr>
            <a:ln w="19050" cap="rnd" cmpd="sng" algn="ctr">
              <a:solidFill>
                <a:srgbClr val="E20613"/>
              </a:solidFill>
              <a:round/>
            </a:ln>
            <a:effectLst/>
          </c:spPr>
          <c:marker>
            <c:symbol val="circle"/>
            <c:size val="17"/>
            <c:spPr>
              <a:solidFill>
                <a:schemeClr val="lt1"/>
              </a:solidFill>
              <a:ln>
                <a:noFill/>
              </a:ln>
              <a:effectLst/>
            </c:spPr>
          </c:marker>
          <c:dLbls>
            <c:dLbl>
              <c:idx val="1"/>
              <c:layout>
                <c:manualLayout>
                  <c:x val="-2.8845238095238139E-2"/>
                  <c:y val="8.978675645342271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D67-4626-9E57-3E26C737380D}"/>
                </c:ext>
              </c:extLst>
            </c:dLbl>
            <c:dLbl>
              <c:idx val="4"/>
              <c:layout>
                <c:manualLayout>
                  <c:x val="-2.8845238095238094E-2"/>
                  <c:y val="1.12233445566778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D67-4626-9E57-3E26C737380D}"/>
                </c:ext>
              </c:extLst>
            </c:dLbl>
            <c:dLbl>
              <c:idx val="9"/>
              <c:layout>
                <c:manualLayout>
                  <c:x val="-2.6146712557799184E-2"/>
                  <c:y val="7.034409339480040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969-4273-BCFC-0134FDF5ABAD}"/>
                </c:ext>
              </c:extLst>
            </c:dLbl>
            <c:dLbl>
              <c:idx val="11"/>
              <c:layout>
                <c:manualLayout>
                  <c:x val="-2.6146712557799184E-2"/>
                  <c:y val="-7.988679140049094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7B0-4BC7-BECC-2087357EB44D}"/>
                </c:ext>
              </c:extLst>
            </c:dLbl>
            <c:dLbl>
              <c:idx val="12"/>
              <c:layout>
                <c:manualLayout>
                  <c:x val="-2.6146712557799028E-2"/>
                  <c:y val="-2.39660374201472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01-41F1-89B3-6EA25694A49C}"/>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E20613"/>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Sheet1!$D$44:$P$44</c:f>
              <c:strCache>
                <c:ptCount val="13"/>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pt idx="11">
                  <c:v>Wave 11&amp;12 May '23 </c:v>
                </c:pt>
                <c:pt idx="12">
                  <c:v>Wave 12&amp;13    Sept '23</c:v>
                </c:pt>
              </c:strCache>
            </c:strRef>
          </c:cat>
          <c:val>
            <c:numRef>
              <c:f>Sheet1!$D$48:$P$48</c:f>
              <c:numCache>
                <c:formatCode>0.00</c:formatCode>
                <c:ptCount val="13"/>
                <c:pt idx="0">
                  <c:v>5.9949200021078326</c:v>
                </c:pt>
                <c:pt idx="1">
                  <c:v>5.9255912944445637</c:v>
                </c:pt>
                <c:pt idx="2">
                  <c:v>5.7455109937270903</c:v>
                </c:pt>
                <c:pt idx="3">
                  <c:v>5.75</c:v>
                </c:pt>
                <c:pt idx="4">
                  <c:v>5.7473975060000004</c:v>
                </c:pt>
                <c:pt idx="5">
                  <c:v>5.5229058159999997</c:v>
                </c:pt>
                <c:pt idx="6">
                  <c:v>5.18</c:v>
                </c:pt>
                <c:pt idx="7">
                  <c:v>5.4115668960000001</c:v>
                </c:pt>
                <c:pt idx="8" formatCode="General">
                  <c:v>5.69</c:v>
                </c:pt>
                <c:pt idx="9">
                  <c:v>6.18</c:v>
                </c:pt>
                <c:pt idx="10">
                  <c:v>6.63</c:v>
                </c:pt>
                <c:pt idx="11">
                  <c:v>6.3991533110000001</c:v>
                </c:pt>
                <c:pt idx="12" formatCode="General">
                  <c:v>6.63</c:v>
                </c:pt>
              </c:numCache>
            </c:numRef>
          </c:val>
          <c:smooth val="0"/>
          <c:extLst>
            <c:ext xmlns:c16="http://schemas.microsoft.com/office/drawing/2014/chart" uri="{C3380CC4-5D6E-409C-BE32-E72D297353CC}">
              <c16:uniqueId val="{00000009-DD67-4626-9E57-3E26C737380D}"/>
            </c:ext>
          </c:extLst>
        </c:ser>
        <c:ser>
          <c:idx val="4"/>
          <c:order val="4"/>
          <c:tx>
            <c:strRef>
              <c:f>Sheet1!$C$49</c:f>
              <c:strCache>
                <c:ptCount val="1"/>
                <c:pt idx="0">
                  <c:v>Speed (claims)</c:v>
                </c:pt>
              </c:strCache>
            </c:strRef>
          </c:tx>
          <c:spPr>
            <a:ln w="19050" cap="rnd" cmpd="sng" algn="ctr">
              <a:solidFill>
                <a:srgbClr val="15ADD0"/>
              </a:solidFill>
              <a:round/>
            </a:ln>
            <a:effectLst/>
          </c:spPr>
          <c:marker>
            <c:symbol val="circle"/>
            <c:size val="17"/>
            <c:spPr>
              <a:solidFill>
                <a:schemeClr val="lt1"/>
              </a:solidFill>
              <a:ln>
                <a:noFill/>
              </a:ln>
              <a:effectLst/>
            </c:spPr>
          </c:marker>
          <c:dLbls>
            <c:dLbl>
              <c:idx val="2"/>
              <c:layout>
                <c:manualLayout>
                  <c:x val="-2.8845238095238094E-2"/>
                  <c:y val="-1.12233445566779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D67-4626-9E57-3E26C737380D}"/>
                </c:ext>
              </c:extLst>
            </c:dLbl>
            <c:dLbl>
              <c:idx val="3"/>
              <c:layout>
                <c:manualLayout>
                  <c:x val="-2.8845238095238094E-2"/>
                  <c:y val="8.97867564534231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D67-4626-9E57-3E26C737380D}"/>
                </c:ext>
              </c:extLst>
            </c:dLbl>
            <c:dLbl>
              <c:idx val="6"/>
              <c:layout>
                <c:manualLayout>
                  <c:x val="-2.6893862491285437E-2"/>
                  <c:y val="1.64136217921200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DD67-4626-9E57-3E26C737380D}"/>
                </c:ext>
              </c:extLst>
            </c:dLbl>
            <c:dLbl>
              <c:idx val="7"/>
              <c:layout>
                <c:manualLayout>
                  <c:x val="-2.6893862491285517E-2"/>
                  <c:y val="-1.40688186789600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F98-4A46-8521-FB8C45E610F6}"/>
                </c:ext>
              </c:extLst>
            </c:dLbl>
            <c:dLbl>
              <c:idx val="9"/>
              <c:layout>
                <c:manualLayout>
                  <c:x val="-2.6146712557799184E-2"/>
                  <c:y val="-2.11032280184401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969-4273-BCFC-0134FDF5ABAD}"/>
                </c:ext>
              </c:extLst>
            </c:dLbl>
            <c:dLbl>
              <c:idx val="10"/>
              <c:layout>
                <c:manualLayout>
                  <c:x val="-2.2909397754934929E-2"/>
                  <c:y val="4.689606226320027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258-4325-8421-2968ACE7DB73}"/>
                </c:ext>
              </c:extLst>
            </c:dLbl>
            <c:dLbl>
              <c:idx val="12"/>
              <c:layout>
                <c:manualLayout>
                  <c:x val="-2.6146712557799028E-2"/>
                  <c:y val="-1.8640251326781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01-41F1-89B3-6EA25694A49C}"/>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15ADD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Sheet1!$D$44:$P$44</c:f>
              <c:strCache>
                <c:ptCount val="13"/>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pt idx="11">
                  <c:v>Wave 11&amp;12 May '23 </c:v>
                </c:pt>
                <c:pt idx="12">
                  <c:v>Wave 12&amp;13    Sept '23</c:v>
                </c:pt>
              </c:strCache>
            </c:strRef>
          </c:cat>
          <c:val>
            <c:numRef>
              <c:f>Sheet1!$D$49:$P$49</c:f>
              <c:numCache>
                <c:formatCode>0.00</c:formatCode>
                <c:ptCount val="13"/>
                <c:pt idx="0">
                  <c:v>5.5286270714467527</c:v>
                </c:pt>
                <c:pt idx="1">
                  <c:v>5.1732013766562082</c:v>
                </c:pt>
                <c:pt idx="2">
                  <c:v>4.9322378283455004</c:v>
                </c:pt>
                <c:pt idx="3">
                  <c:v>5.03</c:v>
                </c:pt>
                <c:pt idx="4">
                  <c:v>4.2549343500000001</c:v>
                </c:pt>
                <c:pt idx="5">
                  <c:v>3.8457199559999999</c:v>
                </c:pt>
                <c:pt idx="6">
                  <c:v>3.99</c:v>
                </c:pt>
                <c:pt idx="7">
                  <c:v>4.1014956180000004</c:v>
                </c:pt>
                <c:pt idx="8" formatCode="General">
                  <c:v>4.49</c:v>
                </c:pt>
                <c:pt idx="9">
                  <c:v>5.6</c:v>
                </c:pt>
                <c:pt idx="10">
                  <c:v>6.37</c:v>
                </c:pt>
                <c:pt idx="11">
                  <c:v>6.6786139479999997</c:v>
                </c:pt>
                <c:pt idx="12" formatCode="General">
                  <c:v>7.66</c:v>
                </c:pt>
              </c:numCache>
            </c:numRef>
          </c:val>
          <c:smooth val="0"/>
          <c:extLst>
            <c:ext xmlns:c16="http://schemas.microsoft.com/office/drawing/2014/chart" uri="{C3380CC4-5D6E-409C-BE32-E72D297353CC}">
              <c16:uniqueId val="{0000000C-DD67-4626-9E57-3E26C737380D}"/>
            </c:ext>
          </c:extLst>
        </c:ser>
        <c:ser>
          <c:idx val="5"/>
          <c:order val="5"/>
          <c:tx>
            <c:strRef>
              <c:f>Sheet1!$C$50</c:f>
              <c:strCache>
                <c:ptCount val="1"/>
                <c:pt idx="0">
                  <c:v>Price</c:v>
                </c:pt>
              </c:strCache>
            </c:strRef>
          </c:tx>
          <c:spPr>
            <a:ln w="19050" cap="rnd" cmpd="sng" algn="ctr">
              <a:solidFill>
                <a:srgbClr val="F5A03D"/>
              </a:solidFill>
              <a:round/>
            </a:ln>
            <a:effectLst/>
          </c:spPr>
          <c:marker>
            <c:symbol val="circle"/>
            <c:size val="17"/>
            <c:spPr>
              <a:solidFill>
                <a:schemeClr val="lt1"/>
              </a:solidFill>
              <a:ln>
                <a:noFill/>
              </a:ln>
              <a:effectLst/>
            </c:spPr>
          </c:marker>
          <c:dLbls>
            <c:dLbl>
              <c:idx val="8"/>
              <c:layout>
                <c:manualLayout>
                  <c:x val="-2.2454099801845002E-2"/>
                  <c:y val="-4.689606226320027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98-4A46-8521-FB8C45E610F6}"/>
                </c:ext>
              </c:extLst>
            </c:dLbl>
            <c:dLbl>
              <c:idx val="9"/>
              <c:layout>
                <c:manualLayout>
                  <c:x val="-2.6146712557799184E-2"/>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969-4273-BCFC-0134FDF5ABAD}"/>
                </c:ext>
              </c:extLst>
            </c:dLbl>
            <c:dLbl>
              <c:idx val="10"/>
              <c:layout>
                <c:manualLayout>
                  <c:x val="-2.3146800840478297E-2"/>
                  <c:y val="9.379212452640011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258-4325-8421-2968ACE7DB73}"/>
                </c:ext>
              </c:extLst>
            </c:dLbl>
            <c:dLbl>
              <c:idx val="11"/>
              <c:layout>
                <c:manualLayout>
                  <c:x val="-2.6146712557799184E-2"/>
                  <c:y val="7.988679140049094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7B0-4BC7-BECC-2087357EB44D}"/>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F5A03D"/>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Sheet1!$D$44:$P$44</c:f>
              <c:strCache>
                <c:ptCount val="13"/>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pt idx="11">
                  <c:v>Wave 11&amp;12 May '23 </c:v>
                </c:pt>
                <c:pt idx="12">
                  <c:v>Wave 12&amp;13    Sept '23</c:v>
                </c:pt>
              </c:strCache>
            </c:strRef>
          </c:cat>
          <c:val>
            <c:numRef>
              <c:f>Sheet1!$D$50:$P$50</c:f>
              <c:numCache>
                <c:formatCode>0.00</c:formatCode>
                <c:ptCount val="13"/>
                <c:pt idx="0">
                  <c:v>5.3908648605080964</c:v>
                </c:pt>
                <c:pt idx="1">
                  <c:v>5.4467166188785994</c:v>
                </c:pt>
                <c:pt idx="2">
                  <c:v>5.4778804420284404</c:v>
                </c:pt>
                <c:pt idx="3">
                  <c:v>5.14</c:v>
                </c:pt>
                <c:pt idx="4">
                  <c:v>4.9161867810000004</c:v>
                </c:pt>
                <c:pt idx="5">
                  <c:v>5.0060041200000001</c:v>
                </c:pt>
                <c:pt idx="6">
                  <c:v>4.8099999999999996</c:v>
                </c:pt>
                <c:pt idx="7">
                  <c:v>4.9270879799999996</c:v>
                </c:pt>
                <c:pt idx="8" formatCode="General">
                  <c:v>5.05</c:v>
                </c:pt>
                <c:pt idx="9">
                  <c:v>5.55</c:v>
                </c:pt>
                <c:pt idx="10">
                  <c:v>5.8</c:v>
                </c:pt>
                <c:pt idx="11">
                  <c:v>5.6461378809999996</c:v>
                </c:pt>
                <c:pt idx="12" formatCode="General">
                  <c:v>6.21</c:v>
                </c:pt>
              </c:numCache>
            </c:numRef>
          </c:val>
          <c:smooth val="0"/>
          <c:extLst>
            <c:ext xmlns:c16="http://schemas.microsoft.com/office/drawing/2014/chart" uri="{C3380CC4-5D6E-409C-BE32-E72D297353CC}">
              <c16:uniqueId val="{0000000D-DD67-4626-9E57-3E26C737380D}"/>
            </c:ext>
          </c:extLst>
        </c:ser>
        <c:ser>
          <c:idx val="6"/>
          <c:order val="6"/>
          <c:tx>
            <c:strRef>
              <c:f>Sheet1!$C$51</c:f>
              <c:strCache>
                <c:ptCount val="1"/>
                <c:pt idx="0">
                  <c:v>Respect (claims)</c:v>
                </c:pt>
              </c:strCache>
            </c:strRef>
          </c:tx>
          <c:spPr>
            <a:ln w="19050" cap="rnd" cmpd="sng" algn="ctr">
              <a:solidFill>
                <a:srgbClr val="F9ED6F"/>
              </a:solidFill>
              <a:round/>
            </a:ln>
            <a:effectLst/>
          </c:spPr>
          <c:marker>
            <c:symbol val="circle"/>
            <c:size val="17"/>
            <c:spPr>
              <a:solidFill>
                <a:schemeClr val="lt1"/>
              </a:solidFill>
              <a:ln>
                <a:noFill/>
              </a:ln>
              <a:effectLst/>
            </c:spPr>
          </c:marker>
          <c:dLbls>
            <c:dLbl>
              <c:idx val="0"/>
              <c:layout>
                <c:manualLayout>
                  <c:x val="-2.8845238095238094E-2"/>
                  <c:y val="-1.57126823793490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D67-4626-9E57-3E26C737380D}"/>
                </c:ext>
              </c:extLst>
            </c:dLbl>
            <c:dLbl>
              <c:idx val="1"/>
              <c:layout>
                <c:manualLayout>
                  <c:x val="-2.8845238095238139E-2"/>
                  <c:y val="1.12233445566778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D67-4626-9E57-3E26C737380D}"/>
                </c:ext>
              </c:extLst>
            </c:dLbl>
            <c:dLbl>
              <c:idx val="2"/>
              <c:layout>
                <c:manualLayout>
                  <c:x val="-2.8845238095238094E-2"/>
                  <c:y val="-2.02020202020202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D67-4626-9E57-3E26C737380D}"/>
                </c:ext>
              </c:extLst>
            </c:dLbl>
            <c:dLbl>
              <c:idx val="4"/>
              <c:layout>
                <c:manualLayout>
                  <c:x val="-2.8845238095238094E-2"/>
                  <c:y val="8.97867564534231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D67-4626-9E57-3E26C737380D}"/>
                </c:ext>
              </c:extLst>
            </c:dLbl>
            <c:dLbl>
              <c:idx val="5"/>
              <c:layout>
                <c:manualLayout>
                  <c:x val="-2.8845238095238094E-2"/>
                  <c:y val="-6.734006734006816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D67-4626-9E57-3E26C737380D}"/>
                </c:ext>
              </c:extLst>
            </c:dLbl>
            <c:dLbl>
              <c:idx val="6"/>
              <c:layout>
                <c:manualLayout>
                  <c:x val="-2.1830292820646975E-2"/>
                  <c:y val="-2.662893046683031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7B0-4BC7-BECC-2087357EB44D}"/>
                </c:ext>
              </c:extLst>
            </c:dLbl>
            <c:dLbl>
              <c:idx val="7"/>
              <c:layout>
                <c:manualLayout>
                  <c:x val="-3.355350652544601E-2"/>
                  <c:y val="9.379212452640055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F98-4A46-8521-FB8C45E610F6}"/>
                </c:ext>
              </c:extLst>
            </c:dLbl>
            <c:dLbl>
              <c:idx val="8"/>
              <c:layout>
                <c:manualLayout>
                  <c:x val="-2.4673981146565219E-2"/>
                  <c:y val="1.17240155658000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F98-4A46-8521-FB8C45E610F6}"/>
                </c:ext>
              </c:extLst>
            </c:dLbl>
            <c:dLbl>
              <c:idx val="9"/>
              <c:layout>
                <c:manualLayout>
                  <c:x val="-2.6146712557799184E-2"/>
                  <c:y val="7.034409339479954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969-4273-BCFC-0134FDF5ABAD}"/>
                </c:ext>
              </c:extLst>
            </c:dLbl>
            <c:dLbl>
              <c:idx val="10"/>
              <c:layout>
                <c:manualLayout>
                  <c:x val="-2.6146712557799028E-2"/>
                  <c:y val="-1.64136217921200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58-4325-8421-2968ACE7DB73}"/>
                </c:ext>
              </c:extLst>
            </c:dLbl>
            <c:dLbl>
              <c:idx val="12"/>
              <c:layout>
                <c:manualLayout>
                  <c:x val="-2.4064040034623125E-3"/>
                  <c:y val="-5.325786093366062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A01-41F1-89B3-6EA25694A49C}"/>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accent6">
                        <a:lumMod val="50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Sheet1!$D$44:$P$44</c:f>
              <c:strCache>
                <c:ptCount val="13"/>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pt idx="11">
                  <c:v>Wave 11&amp;12 May '23 </c:v>
                </c:pt>
                <c:pt idx="12">
                  <c:v>Wave 12&amp;13    Sept '23</c:v>
                </c:pt>
              </c:strCache>
            </c:strRef>
          </c:cat>
          <c:val>
            <c:numRef>
              <c:f>Sheet1!$D$51:$P$51</c:f>
              <c:numCache>
                <c:formatCode>0.00</c:formatCode>
                <c:ptCount val="13"/>
                <c:pt idx="0">
                  <c:v>4.3796909492273732</c:v>
                </c:pt>
                <c:pt idx="1">
                  <c:v>5.0812198440851972</c:v>
                </c:pt>
                <c:pt idx="2">
                  <c:v>6.0767016147087398</c:v>
                </c:pt>
                <c:pt idx="3">
                  <c:v>5.48</c:v>
                </c:pt>
                <c:pt idx="4">
                  <c:v>4.6254403760000002</c:v>
                </c:pt>
                <c:pt idx="5">
                  <c:v>3.978676535</c:v>
                </c:pt>
                <c:pt idx="6">
                  <c:v>4.16</c:v>
                </c:pt>
                <c:pt idx="7">
                  <c:v>4.081868837</c:v>
                </c:pt>
                <c:pt idx="8" formatCode="General">
                  <c:v>4.38</c:v>
                </c:pt>
                <c:pt idx="9">
                  <c:v>5.43</c:v>
                </c:pt>
                <c:pt idx="10">
                  <c:v>5.91</c:v>
                </c:pt>
                <c:pt idx="11">
                  <c:v>6.1175848659999996</c:v>
                </c:pt>
                <c:pt idx="12" formatCode="General">
                  <c:v>6.62</c:v>
                </c:pt>
              </c:numCache>
            </c:numRef>
          </c:val>
          <c:smooth val="0"/>
          <c:extLst>
            <c:ext xmlns:c16="http://schemas.microsoft.com/office/drawing/2014/chart" uri="{C3380CC4-5D6E-409C-BE32-E72D297353CC}">
              <c16:uniqueId val="{00000013-DD67-4626-9E57-3E26C737380D}"/>
            </c:ext>
          </c:extLst>
        </c:ser>
        <c:ser>
          <c:idx val="7"/>
          <c:order val="7"/>
          <c:tx>
            <c:strRef>
              <c:f>Sheet1!$C$52</c:f>
              <c:strCache>
                <c:ptCount val="1"/>
                <c:pt idx="0">
                  <c:v>Relationship</c:v>
                </c:pt>
              </c:strCache>
            </c:strRef>
          </c:tx>
          <c:spPr>
            <a:ln w="19050" cap="rnd" cmpd="sng" algn="ctr">
              <a:solidFill>
                <a:srgbClr val="000000"/>
              </a:solidFill>
              <a:round/>
            </a:ln>
            <a:effectLst/>
          </c:spPr>
          <c:marker>
            <c:symbol val="circle"/>
            <c:size val="17"/>
            <c:spPr>
              <a:solidFill>
                <a:schemeClr val="lt1"/>
              </a:solidFill>
              <a:ln>
                <a:noFill/>
              </a:ln>
              <a:effectLst/>
            </c:spPr>
          </c:marker>
          <c:dLbls>
            <c:dLbl>
              <c:idx val="0"/>
              <c:layout>
                <c:manualLayout>
                  <c:x val="-2.8845238095238094E-2"/>
                  <c:y val="1.34680134680134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D67-4626-9E57-3E26C737380D}"/>
                </c:ext>
              </c:extLst>
            </c:dLbl>
            <c:dLbl>
              <c:idx val="2"/>
              <c:layout>
                <c:manualLayout>
                  <c:x val="-2.8845238095238094E-2"/>
                  <c:y val="8.97867564534231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D67-4626-9E57-3E26C737380D}"/>
                </c:ext>
              </c:extLst>
            </c:dLbl>
            <c:dLbl>
              <c:idx val="4"/>
              <c:layout>
                <c:manualLayout>
                  <c:x val="-2.8845238095238094E-2"/>
                  <c:y val="-6.734006734006733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D67-4626-9E57-3E26C737380D}"/>
                </c:ext>
              </c:extLst>
            </c:dLbl>
            <c:dLbl>
              <c:idx val="5"/>
              <c:layout>
                <c:manualLayout>
                  <c:x val="-2.8845238095238094E-2"/>
                  <c:y val="-1.12233445566778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DD67-4626-9E57-3E26C737380D}"/>
                </c:ext>
              </c:extLst>
            </c:dLbl>
            <c:dLbl>
              <c:idx val="6"/>
              <c:layout>
                <c:manualLayout>
                  <c:x val="-3.0100315124131478E-2"/>
                  <c:y val="-1.93946677978022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DD67-4626-9E57-3E26C737380D}"/>
                </c:ext>
              </c:extLst>
            </c:dLbl>
            <c:dLbl>
              <c:idx val="9"/>
              <c:layout>
                <c:manualLayout>
                  <c:x val="-2.6146712557799184E-2"/>
                  <c:y val="3.75168498105602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69-4273-BCFC-0134FDF5ABAD}"/>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Sheet1!$D$44:$P$44</c:f>
              <c:strCache>
                <c:ptCount val="13"/>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pt idx="11">
                  <c:v>Wave 11&amp;12 May '23 </c:v>
                </c:pt>
                <c:pt idx="12">
                  <c:v>Wave 12&amp;13    Sept '23</c:v>
                </c:pt>
              </c:strCache>
            </c:strRef>
          </c:cat>
          <c:val>
            <c:numRef>
              <c:f>Sheet1!$D$52:$P$52</c:f>
              <c:numCache>
                <c:formatCode>0.00</c:formatCode>
                <c:ptCount val="13"/>
                <c:pt idx="0">
                  <c:v>4.3533985601064504</c:v>
                </c:pt>
                <c:pt idx="1">
                  <c:v>4.7243507725014187</c:v>
                </c:pt>
                <c:pt idx="2">
                  <c:v>4.9091607811757401</c:v>
                </c:pt>
                <c:pt idx="3">
                  <c:v>4.62</c:v>
                </c:pt>
                <c:pt idx="4">
                  <c:v>4.6666527689999997</c:v>
                </c:pt>
                <c:pt idx="5">
                  <c:v>4.3941150459999996</c:v>
                </c:pt>
                <c:pt idx="6">
                  <c:v>4.2699999999999996</c:v>
                </c:pt>
                <c:pt idx="7">
                  <c:v>4.3641166340000002</c:v>
                </c:pt>
                <c:pt idx="8" formatCode="General">
                  <c:v>4.63</c:v>
                </c:pt>
                <c:pt idx="9">
                  <c:v>5.38</c:v>
                </c:pt>
                <c:pt idx="10">
                  <c:v>5.55</c:v>
                </c:pt>
                <c:pt idx="11">
                  <c:v>5.026582329</c:v>
                </c:pt>
                <c:pt idx="12" formatCode="General">
                  <c:v>5.12</c:v>
                </c:pt>
              </c:numCache>
            </c:numRef>
          </c:val>
          <c:smooth val="0"/>
          <c:extLst>
            <c:ext xmlns:c16="http://schemas.microsoft.com/office/drawing/2014/chart" uri="{C3380CC4-5D6E-409C-BE32-E72D297353CC}">
              <c16:uniqueId val="{00000018-DD67-4626-9E57-3E26C737380D}"/>
            </c:ext>
          </c:extLst>
        </c:ser>
        <c:ser>
          <c:idx val="8"/>
          <c:order val="8"/>
          <c:tx>
            <c:strRef>
              <c:f>Sheet1!$C$53</c:f>
              <c:strCache>
                <c:ptCount val="1"/>
                <c:pt idx="0">
                  <c:v>Control (claims)</c:v>
                </c:pt>
              </c:strCache>
            </c:strRef>
          </c:tx>
          <c:spPr>
            <a:ln w="19050" cap="rnd" cmpd="sng" algn="ctr">
              <a:solidFill>
                <a:srgbClr val="93C01F"/>
              </a:solidFill>
              <a:round/>
            </a:ln>
            <a:effectLst/>
          </c:spPr>
          <c:marker>
            <c:symbol val="circle"/>
            <c:size val="17"/>
            <c:spPr>
              <a:solidFill>
                <a:schemeClr val="lt1"/>
              </a:solidFill>
              <a:ln>
                <a:noFill/>
              </a:ln>
              <a:effectLst/>
            </c:spPr>
          </c:marker>
          <c:dLbls>
            <c:dLbl>
              <c:idx val="5"/>
              <c:layout>
                <c:manualLayout>
                  <c:x val="-2.2892857142857142E-2"/>
                  <c:y val="1.34680134680133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DD67-4626-9E57-3E26C737380D}"/>
                </c:ext>
              </c:extLst>
            </c:dLbl>
            <c:dLbl>
              <c:idx val="6"/>
              <c:layout>
                <c:manualLayout>
                  <c:x val="-3.1487687200277545E-2"/>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DD67-4626-9E57-3E26C737380D}"/>
                </c:ext>
              </c:extLst>
            </c:dLbl>
            <c:dLbl>
              <c:idx val="8"/>
              <c:layout>
                <c:manualLayout>
                  <c:x val="-2.8003803163645546E-2"/>
                  <c:y val="-2.5792834244760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F98-4A46-8521-FB8C45E610F6}"/>
                </c:ext>
              </c:extLst>
            </c:dLbl>
            <c:dLbl>
              <c:idx val="9"/>
              <c:layout>
                <c:manualLayout>
                  <c:x val="-2.6146712557799184E-2"/>
                  <c:y val="-2.57928342447601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69-4273-BCFC-0134FDF5ABAD}"/>
                </c:ext>
              </c:extLst>
            </c:dLbl>
            <c:dLbl>
              <c:idx val="11"/>
              <c:layout>
                <c:manualLayout>
                  <c:x val="-2.6146712557799184E-2"/>
                  <c:y val="-1.33144652334152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7B0-4BC7-BECC-2087357EB44D}"/>
                </c:ext>
              </c:extLst>
            </c:dLbl>
            <c:dLbl>
              <c:idx val="12"/>
              <c:layout>
                <c:manualLayout>
                  <c:x val="-1.7513873083494766E-2"/>
                  <c:y val="2.39660374201472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01-41F1-89B3-6EA25694A49C}"/>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93C01F"/>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Sheet1!$D$44:$P$44</c:f>
              <c:strCache>
                <c:ptCount val="13"/>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pt idx="11">
                  <c:v>Wave 11&amp;12 May '23 </c:v>
                </c:pt>
                <c:pt idx="12">
                  <c:v>Wave 12&amp;13    Sept '23</c:v>
                </c:pt>
              </c:strCache>
            </c:strRef>
          </c:cat>
          <c:val>
            <c:numRef>
              <c:f>Sheet1!$D$53:$P$53</c:f>
              <c:numCache>
                <c:formatCode>0.00</c:formatCode>
                <c:ptCount val="13"/>
                <c:pt idx="0">
                  <c:v>4.0284629731218233</c:v>
                </c:pt>
                <c:pt idx="1">
                  <c:v>4.2186295798935598</c:v>
                </c:pt>
                <c:pt idx="2">
                  <c:v>3.9845541061499401</c:v>
                </c:pt>
                <c:pt idx="3">
                  <c:v>3.78</c:v>
                </c:pt>
                <c:pt idx="4">
                  <c:v>3.5309851870000002</c:v>
                </c:pt>
                <c:pt idx="5">
                  <c:v>4.3732933689999998</c:v>
                </c:pt>
                <c:pt idx="6">
                  <c:v>4.0599999999999996</c:v>
                </c:pt>
                <c:pt idx="7">
                  <c:v>3.7970485979999999</c:v>
                </c:pt>
                <c:pt idx="8" formatCode="General">
                  <c:v>5.12</c:v>
                </c:pt>
                <c:pt idx="9">
                  <c:v>6.34</c:v>
                </c:pt>
                <c:pt idx="10">
                  <c:v>5.88</c:v>
                </c:pt>
                <c:pt idx="11">
                  <c:v>5.6719905910000001</c:v>
                </c:pt>
                <c:pt idx="12" formatCode="General">
                  <c:v>6.58</c:v>
                </c:pt>
              </c:numCache>
            </c:numRef>
          </c:val>
          <c:smooth val="0"/>
          <c:extLst>
            <c:ext xmlns:c16="http://schemas.microsoft.com/office/drawing/2014/chart" uri="{C3380CC4-5D6E-409C-BE32-E72D297353CC}">
              <c16:uniqueId val="{0000001A-DD67-4626-9E57-3E26C737380D}"/>
            </c:ext>
          </c:extLst>
        </c:ser>
        <c:dLbls>
          <c:dLblPos val="ctr"/>
          <c:showLegendKey val="0"/>
          <c:showVal val="1"/>
          <c:showCatName val="0"/>
          <c:showSerName val="0"/>
          <c:showPercent val="0"/>
          <c:showBubbleSize val="0"/>
        </c:dLbls>
        <c:marker val="1"/>
        <c:smooth val="0"/>
        <c:axId val="1237706959"/>
        <c:axId val="1237715695"/>
      </c:lineChart>
      <c:catAx>
        <c:axId val="1237706959"/>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crossAx val="1237715695"/>
        <c:crosses val="autoZero"/>
        <c:auto val="1"/>
        <c:lblAlgn val="ctr"/>
        <c:lblOffset val="100"/>
        <c:noMultiLvlLbl val="0"/>
      </c:catAx>
      <c:valAx>
        <c:axId val="1237715695"/>
        <c:scaling>
          <c:orientation val="minMax"/>
          <c:min val="2"/>
        </c:scaling>
        <c:delete val="1"/>
        <c:axPos val="l"/>
        <c:numFmt formatCode="0.00" sourceLinked="1"/>
        <c:majorTickMark val="none"/>
        <c:minorTickMark val="none"/>
        <c:tickLblPos val="nextTo"/>
        <c:crossAx val="1237706959"/>
        <c:crosses val="autoZero"/>
        <c:crossBetween val="between"/>
      </c:valAx>
      <c:spPr>
        <a:noFill/>
        <a:ln>
          <a:noFill/>
        </a:ln>
        <a:effectLst/>
      </c:spPr>
    </c:plotArea>
    <c:legend>
      <c:legendPos val="r"/>
      <c:layout>
        <c:manualLayout>
          <c:xMode val="edge"/>
          <c:yMode val="edge"/>
          <c:x val="0.87788960060715371"/>
          <c:y val="0.24502390208605176"/>
          <c:w val="0.12211039890421013"/>
          <c:h val="0.4806603723143832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rgbClr val="AB588C"/>
                </a:solidFill>
                <a:latin typeface="Arial" panose="020B0604020202020204" pitchFamily="34" charset="0"/>
                <a:ea typeface="+mn-ea"/>
                <a:cs typeface="Arial" panose="020B0604020202020204" pitchFamily="34" charset="0"/>
              </a:defRPr>
            </a:pPr>
            <a:r>
              <a:rPr lang="en-GB" sz="1100" dirty="0">
                <a:solidFill>
                  <a:srgbClr val="AB588C"/>
                </a:solidFill>
              </a:rPr>
              <a:t>By number of employees</a:t>
            </a:r>
          </a:p>
        </c:rich>
      </c:tx>
      <c:overlay val="0"/>
      <c:spPr>
        <a:noFill/>
        <a:ln>
          <a:noFill/>
        </a:ln>
        <a:effectLst/>
      </c:spPr>
      <c:txPr>
        <a:bodyPr rot="0" spcFirstLastPara="1" vertOverflow="ellipsis" vert="horz" wrap="square" anchor="ctr" anchorCtr="1"/>
        <a:lstStyle/>
        <a:p>
          <a:pPr>
            <a:defRPr sz="1100" b="0" i="0" u="none" strike="noStrike" kern="1200" spc="0" baseline="0">
              <a:solidFill>
                <a:srgbClr val="AB588C"/>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'[CII SME Waves 12 and 13 - tables v1 (CP).xlsx]193'!$U$41</c:f>
              <c:strCache>
                <c:ptCount val="1"/>
                <c:pt idx="0">
                  <c:v>1-5</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008265"/>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'[CII SME Waves 12 and 13 - tables v1 (CP).xlsx]193'!$T$42:$T$47</c:f>
              <c:strCache>
                <c:ptCount val="6"/>
                <c:pt idx="0">
                  <c:v>Very poor</c:v>
                </c:pt>
                <c:pt idx="1">
                  <c:v>Poor</c:v>
                </c:pt>
                <c:pt idx="2">
                  <c:v>Average</c:v>
                </c:pt>
                <c:pt idx="3">
                  <c:v>Good</c:v>
                </c:pt>
                <c:pt idx="4">
                  <c:v>Very good</c:v>
                </c:pt>
                <c:pt idx="5">
                  <c:v>Prefer not to say</c:v>
                </c:pt>
              </c:strCache>
            </c:strRef>
          </c:cat>
          <c:val>
            <c:numRef>
              <c:f>'[CII SME Waves 12 and 13 - tables v1 (CP).xlsx]193'!$U$42:$U$47</c:f>
              <c:numCache>
                <c:formatCode>0%</c:formatCode>
                <c:ptCount val="6"/>
                <c:pt idx="0">
                  <c:v>1.6279069770000001E-2</c:v>
                </c:pt>
                <c:pt idx="1">
                  <c:v>8.372093022999999E-2</c:v>
                </c:pt>
                <c:pt idx="2">
                  <c:v>0.41627906977000001</c:v>
                </c:pt>
                <c:pt idx="3">
                  <c:v>0.31860465116000003</c:v>
                </c:pt>
                <c:pt idx="4">
                  <c:v>0.15813953487999999</c:v>
                </c:pt>
                <c:pt idx="5">
                  <c:v>6.9767441900000001E-3</c:v>
                </c:pt>
              </c:numCache>
            </c:numRef>
          </c:val>
          <c:extLst>
            <c:ext xmlns:c16="http://schemas.microsoft.com/office/drawing/2014/chart" uri="{C3380CC4-5D6E-409C-BE32-E72D297353CC}">
              <c16:uniqueId val="{00000000-66C4-464B-92BA-DF4AA38ED29C}"/>
            </c:ext>
          </c:extLst>
        </c:ser>
        <c:ser>
          <c:idx val="1"/>
          <c:order val="1"/>
          <c:tx>
            <c:strRef>
              <c:f>'[CII SME Waves 12 and 13 - tables v1 (CP).xlsx]193'!$V$41</c:f>
              <c:strCache>
                <c:ptCount val="1"/>
                <c:pt idx="0">
                  <c:v>6-20</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93C01F"/>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'[CII SME Waves 12 and 13 - tables v1 (CP).xlsx]193'!$T$42:$T$47</c:f>
              <c:strCache>
                <c:ptCount val="6"/>
                <c:pt idx="0">
                  <c:v>Very poor</c:v>
                </c:pt>
                <c:pt idx="1">
                  <c:v>Poor</c:v>
                </c:pt>
                <c:pt idx="2">
                  <c:v>Average</c:v>
                </c:pt>
                <c:pt idx="3">
                  <c:v>Good</c:v>
                </c:pt>
                <c:pt idx="4">
                  <c:v>Very good</c:v>
                </c:pt>
                <c:pt idx="5">
                  <c:v>Prefer not to say</c:v>
                </c:pt>
              </c:strCache>
            </c:strRef>
          </c:cat>
          <c:val>
            <c:numRef>
              <c:f>'[CII SME Waves 12 and 13 - tables v1 (CP).xlsx]193'!$V$42:$V$47</c:f>
              <c:numCache>
                <c:formatCode>0%</c:formatCode>
                <c:ptCount val="6"/>
                <c:pt idx="0">
                  <c:v>1.1135857460000001E-2</c:v>
                </c:pt>
                <c:pt idx="1">
                  <c:v>2.672605791E-2</c:v>
                </c:pt>
                <c:pt idx="2">
                  <c:v>0.25167037862000002</c:v>
                </c:pt>
                <c:pt idx="3">
                  <c:v>0.43429844097999998</c:v>
                </c:pt>
                <c:pt idx="4">
                  <c:v>0.26280623607999998</c:v>
                </c:pt>
                <c:pt idx="5">
                  <c:v>1.336302895E-2</c:v>
                </c:pt>
              </c:numCache>
            </c:numRef>
          </c:val>
          <c:extLst>
            <c:ext xmlns:c16="http://schemas.microsoft.com/office/drawing/2014/chart" uri="{C3380CC4-5D6E-409C-BE32-E72D297353CC}">
              <c16:uniqueId val="{00000001-66C4-464B-92BA-DF4AA38ED29C}"/>
            </c:ext>
          </c:extLst>
        </c:ser>
        <c:ser>
          <c:idx val="2"/>
          <c:order val="2"/>
          <c:tx>
            <c:strRef>
              <c:f>'[CII SME Waves 12 and 13 - tables v1 (CP).xlsx]193'!$W$41</c:f>
              <c:strCache>
                <c:ptCount val="1"/>
                <c:pt idx="0">
                  <c:v>More than 20</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66C4-464B-92BA-DF4AA38ED29C}"/>
                </c:ext>
              </c:extLst>
            </c:dLbl>
            <c:spPr>
              <a:noFill/>
              <a:ln>
                <a:noFill/>
              </a:ln>
              <a:effectLst/>
            </c:spPr>
            <c:txPr>
              <a:bodyPr rot="0" spcFirstLastPara="1" vertOverflow="ellipsis" vert="horz" wrap="square" anchor="ctr" anchorCtr="1"/>
              <a:lstStyle/>
              <a:p>
                <a:pPr>
                  <a:defRPr sz="1000" b="0" i="0" u="none" strike="noStrike" kern="1200" baseline="0">
                    <a:solidFill>
                      <a:srgbClr val="15ADD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'[CII SME Waves 12 and 13 - tables v1 (CP).xlsx]193'!$T$42:$T$47</c:f>
              <c:strCache>
                <c:ptCount val="6"/>
                <c:pt idx="0">
                  <c:v>Very poor</c:v>
                </c:pt>
                <c:pt idx="1">
                  <c:v>Poor</c:v>
                </c:pt>
                <c:pt idx="2">
                  <c:v>Average</c:v>
                </c:pt>
                <c:pt idx="3">
                  <c:v>Good</c:v>
                </c:pt>
                <c:pt idx="4">
                  <c:v>Very good</c:v>
                </c:pt>
                <c:pt idx="5">
                  <c:v>Prefer not to say</c:v>
                </c:pt>
              </c:strCache>
            </c:strRef>
          </c:cat>
          <c:val>
            <c:numRef>
              <c:f>'[CII SME Waves 12 and 13 - tables v1 (CP).xlsx]193'!$W$42:$W$47</c:f>
              <c:numCache>
                <c:formatCode>0%</c:formatCode>
                <c:ptCount val="6"/>
                <c:pt idx="0">
                  <c:v>4.8309178800000005E-3</c:v>
                </c:pt>
                <c:pt idx="1">
                  <c:v>1.449275362E-2</c:v>
                </c:pt>
                <c:pt idx="2">
                  <c:v>0.20450885668000002</c:v>
                </c:pt>
                <c:pt idx="3">
                  <c:v>0.46698872786000001</c:v>
                </c:pt>
                <c:pt idx="4">
                  <c:v>0.30112721416999999</c:v>
                </c:pt>
                <c:pt idx="5">
                  <c:v>8.0515297900000012E-3</c:v>
                </c:pt>
              </c:numCache>
            </c:numRef>
          </c:val>
          <c:extLst>
            <c:ext xmlns:c16="http://schemas.microsoft.com/office/drawing/2014/chart" uri="{C3380CC4-5D6E-409C-BE32-E72D297353CC}">
              <c16:uniqueId val="{00000002-66C4-464B-92BA-DF4AA38ED29C}"/>
            </c:ext>
          </c:extLst>
        </c:ser>
        <c:dLbls>
          <c:showLegendKey val="0"/>
          <c:showVal val="0"/>
          <c:showCatName val="0"/>
          <c:showSerName val="0"/>
          <c:showPercent val="0"/>
          <c:showBubbleSize val="0"/>
        </c:dLbls>
        <c:gapWidth val="87"/>
        <c:overlap val="-23"/>
        <c:axId val="302643504"/>
        <c:axId val="251981776"/>
      </c:barChart>
      <c:catAx>
        <c:axId val="302643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8265"/>
                </a:solidFill>
                <a:latin typeface="Arial" panose="020B0604020202020204" pitchFamily="34" charset="0"/>
                <a:ea typeface="+mn-ea"/>
                <a:cs typeface="Arial" panose="020B0604020202020204" pitchFamily="34" charset="0"/>
              </a:defRPr>
            </a:pPr>
            <a:endParaRPr lang="en-US"/>
          </a:p>
        </c:txPr>
        <c:crossAx val="251981776"/>
        <c:crosses val="autoZero"/>
        <c:auto val="1"/>
        <c:lblAlgn val="ctr"/>
        <c:lblOffset val="100"/>
        <c:noMultiLvlLbl val="0"/>
      </c:catAx>
      <c:valAx>
        <c:axId val="251981776"/>
        <c:scaling>
          <c:orientation val="minMax"/>
        </c:scaling>
        <c:delete val="1"/>
        <c:axPos val="l"/>
        <c:numFmt formatCode="0%" sourceLinked="1"/>
        <c:majorTickMark val="none"/>
        <c:minorTickMark val="none"/>
        <c:tickLblPos val="nextTo"/>
        <c:crossAx val="302643504"/>
        <c:crosses val="autoZero"/>
        <c:crossBetween val="between"/>
      </c:valAx>
      <c:spPr>
        <a:noFill/>
        <a:ln>
          <a:noFill/>
        </a:ln>
        <a:effectLst/>
      </c:spPr>
    </c:plotArea>
    <c:legend>
      <c:legendPos val="b"/>
      <c:layout>
        <c:manualLayout>
          <c:xMode val="edge"/>
          <c:yMode val="edge"/>
          <c:x val="0.29910272936799276"/>
          <c:y val="0.80616347483839224"/>
          <c:w val="0.40179454126401443"/>
          <c:h val="9.709816277764112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008265"/>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800">
          <a:latin typeface="Arial" panose="020B0604020202020204" pitchFamily="34" charset="0"/>
          <a:cs typeface="Arial" panose="020B0604020202020204"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rgbClr val="AB588C"/>
                </a:solidFill>
                <a:latin typeface="Arial" panose="020B0604020202020204" pitchFamily="34" charset="0"/>
                <a:ea typeface="+mn-ea"/>
                <a:cs typeface="Arial" panose="020B0604020202020204" pitchFamily="34" charset="0"/>
              </a:defRPr>
            </a:pPr>
            <a:r>
              <a:rPr lang="en-GB" sz="1100">
                <a:solidFill>
                  <a:srgbClr val="AB588C"/>
                </a:solidFill>
                <a:latin typeface="Arial" panose="020B0604020202020204" pitchFamily="34" charset="0"/>
                <a:cs typeface="Arial" panose="020B0604020202020204" pitchFamily="34" charset="0"/>
              </a:rPr>
              <a:t>Claimed in the past</a:t>
            </a:r>
            <a:r>
              <a:rPr lang="en-GB" sz="1100" baseline="0">
                <a:solidFill>
                  <a:srgbClr val="AB588C"/>
                </a:solidFill>
                <a:latin typeface="Arial" panose="020B0604020202020204" pitchFamily="34" charset="0"/>
                <a:cs typeface="Arial" panose="020B0604020202020204" pitchFamily="34" charset="0"/>
              </a:rPr>
              <a:t> year</a:t>
            </a:r>
            <a:endParaRPr lang="en-GB" sz="1100">
              <a:solidFill>
                <a:srgbClr val="AB588C"/>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100" b="0" i="0" u="none" strike="noStrike" kern="1200" spc="0" baseline="0">
              <a:solidFill>
                <a:srgbClr val="AB588C"/>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'[CII SME Waves 12 and 13 - tables v1 (CP).xlsx]193'!$U$59:$U$60</c:f>
              <c:strCache>
                <c:ptCount val="2"/>
                <c:pt idx="0">
                  <c:v>Claimed in past year</c:v>
                </c:pt>
                <c:pt idx="1">
                  <c:v>Yes</c:v>
                </c:pt>
              </c:strCache>
            </c:strRef>
          </c:tx>
          <c:spPr>
            <a:solidFill>
              <a:schemeClr val="accent1"/>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0-87A6-4945-AA4C-1C644DF2B96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472C4"/>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'[CII SME Waves 12 and 13 - tables v1 (CP).xlsx]193'!$T$61:$T$66</c:f>
              <c:strCache>
                <c:ptCount val="6"/>
                <c:pt idx="0">
                  <c:v>Very poor</c:v>
                </c:pt>
                <c:pt idx="1">
                  <c:v>Poor</c:v>
                </c:pt>
                <c:pt idx="2">
                  <c:v>Average</c:v>
                </c:pt>
                <c:pt idx="3">
                  <c:v>Good</c:v>
                </c:pt>
                <c:pt idx="4">
                  <c:v>Very good</c:v>
                </c:pt>
                <c:pt idx="5">
                  <c:v>Prefer not to say</c:v>
                </c:pt>
              </c:strCache>
            </c:strRef>
          </c:cat>
          <c:val>
            <c:numRef>
              <c:f>'[CII SME Waves 12 and 13 - tables v1 (CP).xlsx]193'!$U$61:$U$66</c:f>
              <c:numCache>
                <c:formatCode>0%</c:formatCode>
                <c:ptCount val="6"/>
                <c:pt idx="0">
                  <c:v>1.1940298510000001E-2</c:v>
                </c:pt>
                <c:pt idx="1">
                  <c:v>2.0895522390000001E-2</c:v>
                </c:pt>
                <c:pt idx="2">
                  <c:v>0.18208955224000001</c:v>
                </c:pt>
                <c:pt idx="3">
                  <c:v>0.40298507463</c:v>
                </c:pt>
                <c:pt idx="4">
                  <c:v>0.37910447760999999</c:v>
                </c:pt>
                <c:pt idx="5">
                  <c:v>2.9850746299999995E-3</c:v>
                </c:pt>
              </c:numCache>
            </c:numRef>
          </c:val>
          <c:extLst>
            <c:ext xmlns:c16="http://schemas.microsoft.com/office/drawing/2014/chart" uri="{C3380CC4-5D6E-409C-BE32-E72D297353CC}">
              <c16:uniqueId val="{00000001-87A6-4945-AA4C-1C644DF2B966}"/>
            </c:ext>
          </c:extLst>
        </c:ser>
        <c:ser>
          <c:idx val="1"/>
          <c:order val="1"/>
          <c:tx>
            <c:strRef>
              <c:f>'[CII SME Waves 12 and 13 - tables v1 (CP).xlsx]193'!$V$59:$V$60</c:f>
              <c:strCache>
                <c:ptCount val="2"/>
                <c:pt idx="0">
                  <c:v>Claimed in past year</c:v>
                </c:pt>
                <c:pt idx="1">
                  <c:v>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ED7D3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'[CII SME Waves 12 and 13 - tables v1 (CP).xlsx]193'!$T$61:$T$66</c:f>
              <c:strCache>
                <c:ptCount val="6"/>
                <c:pt idx="0">
                  <c:v>Very poor</c:v>
                </c:pt>
                <c:pt idx="1">
                  <c:v>Poor</c:v>
                </c:pt>
                <c:pt idx="2">
                  <c:v>Average</c:v>
                </c:pt>
                <c:pt idx="3">
                  <c:v>Good</c:v>
                </c:pt>
                <c:pt idx="4">
                  <c:v>Very good</c:v>
                </c:pt>
                <c:pt idx="5">
                  <c:v>Prefer not to say</c:v>
                </c:pt>
              </c:strCache>
            </c:strRef>
          </c:cat>
          <c:val>
            <c:numRef>
              <c:f>'[CII SME Waves 12 and 13 - tables v1 (CP).xlsx]193'!$V$61:$V$66</c:f>
              <c:numCache>
                <c:formatCode>0%</c:formatCode>
                <c:ptCount val="6"/>
                <c:pt idx="0">
                  <c:v>9.4420600899999992E-3</c:v>
                </c:pt>
                <c:pt idx="1">
                  <c:v>4.2918454940000003E-2</c:v>
                </c:pt>
                <c:pt idx="2">
                  <c:v>0.30729613734</c:v>
                </c:pt>
                <c:pt idx="3">
                  <c:v>0.41802575107000001</c:v>
                </c:pt>
                <c:pt idx="4">
                  <c:v>0.21115879828</c:v>
                </c:pt>
                <c:pt idx="5">
                  <c:v>1.115879828E-2</c:v>
                </c:pt>
              </c:numCache>
            </c:numRef>
          </c:val>
          <c:extLst>
            <c:ext xmlns:c16="http://schemas.microsoft.com/office/drawing/2014/chart" uri="{C3380CC4-5D6E-409C-BE32-E72D297353CC}">
              <c16:uniqueId val="{00000002-87A6-4945-AA4C-1C644DF2B966}"/>
            </c:ext>
          </c:extLst>
        </c:ser>
        <c:dLbls>
          <c:showLegendKey val="0"/>
          <c:showVal val="0"/>
          <c:showCatName val="0"/>
          <c:showSerName val="0"/>
          <c:showPercent val="0"/>
          <c:showBubbleSize val="0"/>
        </c:dLbls>
        <c:gapWidth val="87"/>
        <c:overlap val="-9"/>
        <c:axId val="239259952"/>
        <c:axId val="251982272"/>
      </c:barChart>
      <c:catAx>
        <c:axId val="239259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8265"/>
                </a:solidFill>
                <a:latin typeface="Arial" panose="020B0604020202020204" pitchFamily="34" charset="0"/>
                <a:ea typeface="+mn-ea"/>
                <a:cs typeface="Arial" panose="020B0604020202020204" pitchFamily="34" charset="0"/>
              </a:defRPr>
            </a:pPr>
            <a:endParaRPr lang="en-US"/>
          </a:p>
        </c:txPr>
        <c:crossAx val="251982272"/>
        <c:crosses val="autoZero"/>
        <c:auto val="1"/>
        <c:lblAlgn val="ctr"/>
        <c:lblOffset val="100"/>
        <c:noMultiLvlLbl val="0"/>
      </c:catAx>
      <c:valAx>
        <c:axId val="251982272"/>
        <c:scaling>
          <c:orientation val="minMax"/>
        </c:scaling>
        <c:delete val="1"/>
        <c:axPos val="l"/>
        <c:numFmt formatCode="0%" sourceLinked="1"/>
        <c:majorTickMark val="none"/>
        <c:minorTickMark val="none"/>
        <c:tickLblPos val="nextTo"/>
        <c:crossAx val="239259952"/>
        <c:crosses val="autoZero"/>
        <c:crossBetween val="between"/>
      </c:valAx>
      <c:spPr>
        <a:noFill/>
        <a:ln>
          <a:noFill/>
        </a:ln>
        <a:effectLst/>
      </c:spPr>
    </c:plotArea>
    <c:legend>
      <c:legendPos val="b"/>
      <c:layout>
        <c:manualLayout>
          <c:xMode val="edge"/>
          <c:yMode val="edge"/>
          <c:x val="4.9999921181023546E-2"/>
          <c:y val="0.84876857567613639"/>
          <c:w val="0.89999984236204711"/>
          <c:h val="9.7379666763628095E-2"/>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008265"/>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rgbClr val="008265"/>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50498862642169728"/>
          <c:y val="0.12998777499233302"/>
          <c:w val="0.46107280020298547"/>
          <c:h val="0.82359869618675419"/>
        </c:manualLayout>
      </c:layout>
      <c:barChart>
        <c:barDir val="bar"/>
        <c:grouping val="clustered"/>
        <c:varyColors val="0"/>
        <c:ser>
          <c:idx val="0"/>
          <c:order val="0"/>
          <c:tx>
            <c:strRef>
              <c:f>'189'!$C$32</c:f>
              <c:strCache>
                <c:ptCount val="1"/>
                <c:pt idx="0">
                  <c:v>Overall</c:v>
                </c:pt>
              </c:strCache>
            </c:strRef>
          </c:tx>
          <c:spPr>
            <a:solidFill>
              <a:srgbClr val="15ADD0"/>
            </a:solidFill>
            <a:ln>
              <a:noFill/>
            </a:ln>
            <a:effectLst/>
          </c:spPr>
          <c:invertIfNegative val="0"/>
          <c:dPt>
            <c:idx val="0"/>
            <c:invertIfNegative val="0"/>
            <c:bubble3D val="0"/>
            <c:spPr>
              <a:solidFill>
                <a:srgbClr val="008265"/>
              </a:solidFill>
              <a:ln>
                <a:noFill/>
              </a:ln>
              <a:effectLst/>
            </c:spPr>
            <c:extLst>
              <c:ext xmlns:c16="http://schemas.microsoft.com/office/drawing/2014/chart" uri="{C3380CC4-5D6E-409C-BE32-E72D297353CC}">
                <c16:uniqueId val="{00000001-A715-417B-A23E-53EB566BC917}"/>
              </c:ext>
            </c:extLst>
          </c:dPt>
          <c:dPt>
            <c:idx val="1"/>
            <c:invertIfNegative val="0"/>
            <c:bubble3D val="0"/>
            <c:spPr>
              <a:solidFill>
                <a:srgbClr val="93C01F"/>
              </a:solidFill>
              <a:ln>
                <a:noFill/>
              </a:ln>
              <a:effectLst/>
            </c:spPr>
            <c:extLst>
              <c:ext xmlns:c16="http://schemas.microsoft.com/office/drawing/2014/chart" uri="{C3380CC4-5D6E-409C-BE32-E72D297353CC}">
                <c16:uniqueId val="{00000002-A715-417B-A23E-53EB566BC917}"/>
              </c:ext>
            </c:extLst>
          </c:dPt>
          <c:dPt>
            <c:idx val="3"/>
            <c:invertIfNegative val="0"/>
            <c:bubble3D val="0"/>
            <c:spPr>
              <a:solidFill>
                <a:srgbClr val="F9ED6F"/>
              </a:solidFill>
              <a:ln>
                <a:noFill/>
              </a:ln>
              <a:effectLst/>
            </c:spPr>
            <c:extLst>
              <c:ext xmlns:c16="http://schemas.microsoft.com/office/drawing/2014/chart" uri="{C3380CC4-5D6E-409C-BE32-E72D297353CC}">
                <c16:uniqueId val="{00000005-A715-417B-A23E-53EB566BC917}"/>
              </c:ext>
            </c:extLst>
          </c:dPt>
          <c:dPt>
            <c:idx val="4"/>
            <c:invertIfNegative val="0"/>
            <c:bubble3D val="0"/>
            <c:spPr>
              <a:solidFill>
                <a:srgbClr val="AB588C"/>
              </a:solidFill>
              <a:ln>
                <a:noFill/>
              </a:ln>
              <a:effectLst/>
            </c:spPr>
            <c:extLst>
              <c:ext xmlns:c16="http://schemas.microsoft.com/office/drawing/2014/chart" uri="{C3380CC4-5D6E-409C-BE32-E72D297353CC}">
                <c16:uniqueId val="{00000004-A715-417B-A23E-53EB566BC917}"/>
              </c:ext>
            </c:extLst>
          </c:dPt>
          <c:dPt>
            <c:idx val="5"/>
            <c:invertIfNegative val="0"/>
            <c:bubble3D val="0"/>
            <c:spPr>
              <a:solidFill>
                <a:srgbClr val="F5A03D"/>
              </a:solidFill>
              <a:ln>
                <a:noFill/>
              </a:ln>
              <a:effectLst/>
            </c:spPr>
            <c:extLst>
              <c:ext xmlns:c16="http://schemas.microsoft.com/office/drawing/2014/chart" uri="{C3380CC4-5D6E-409C-BE32-E72D297353CC}">
                <c16:uniqueId val="{00000006-A715-417B-A23E-53EB566BC917}"/>
              </c:ext>
            </c:extLst>
          </c:dPt>
          <c:dPt>
            <c:idx val="6"/>
            <c:invertIfNegative val="0"/>
            <c:bubble3D val="0"/>
            <c:spPr>
              <a:solidFill>
                <a:schemeClr val="accent1">
                  <a:lumMod val="50000"/>
                </a:schemeClr>
              </a:solidFill>
              <a:ln>
                <a:noFill/>
              </a:ln>
              <a:effectLst/>
            </c:spPr>
            <c:extLst>
              <c:ext xmlns:c16="http://schemas.microsoft.com/office/drawing/2014/chart" uri="{C3380CC4-5D6E-409C-BE32-E72D297353CC}">
                <c16:uniqueId val="{00000007-A715-417B-A23E-53EB566BC917}"/>
              </c:ext>
            </c:extLst>
          </c:dPt>
          <c:dPt>
            <c:idx val="7"/>
            <c:invertIfNegative val="0"/>
            <c:bubble3D val="0"/>
            <c:spPr>
              <a:solidFill>
                <a:schemeClr val="accent2">
                  <a:lumMod val="50000"/>
                </a:schemeClr>
              </a:solidFill>
              <a:ln>
                <a:noFill/>
              </a:ln>
              <a:effectLst/>
            </c:spPr>
            <c:extLst>
              <c:ext xmlns:c16="http://schemas.microsoft.com/office/drawing/2014/chart" uri="{C3380CC4-5D6E-409C-BE32-E72D297353CC}">
                <c16:uniqueId val="{00000008-A715-417B-A23E-53EB566BC917}"/>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'189'!$B$33:$B$40</c:f>
              <c:strCache>
                <c:ptCount val="8"/>
                <c:pt idx="0">
                  <c:v>Price comparison site</c:v>
                </c:pt>
                <c:pt idx="1">
                  <c:v>Bought direct from provider</c:v>
                </c:pt>
                <c:pt idx="2">
                  <c:v>Insurance broker</c:v>
                </c:pt>
                <c:pt idx="3">
                  <c:v>Bank or building society</c:v>
                </c:pt>
                <c:pt idx="4">
                  <c:v>Retailer, e.g.  car dealership, supermarket</c:v>
                </c:pt>
                <c:pt idx="5">
                  <c:v>Through my employer</c:v>
                </c:pt>
                <c:pt idx="6">
                  <c:v>Other (please state)</c:v>
                </c:pt>
                <c:pt idx="7">
                  <c:v>Don't know</c:v>
                </c:pt>
              </c:strCache>
            </c:strRef>
          </c:cat>
          <c:val>
            <c:numRef>
              <c:f>'189'!$C$33:$C$40</c:f>
              <c:numCache>
                <c:formatCode>0%</c:formatCode>
                <c:ptCount val="8"/>
                <c:pt idx="0">
                  <c:v>0.35</c:v>
                </c:pt>
                <c:pt idx="1">
                  <c:v>0.35</c:v>
                </c:pt>
                <c:pt idx="2">
                  <c:v>0.13</c:v>
                </c:pt>
                <c:pt idx="3">
                  <c:v>7.5848303389999996E-2</c:v>
                </c:pt>
                <c:pt idx="4">
                  <c:v>0.04</c:v>
                </c:pt>
                <c:pt idx="5">
                  <c:v>0.02</c:v>
                </c:pt>
                <c:pt idx="6">
                  <c:v>1.796407186E-2</c:v>
                </c:pt>
                <c:pt idx="7">
                  <c:v>7.9840319400000005E-3</c:v>
                </c:pt>
              </c:numCache>
            </c:numRef>
          </c:val>
          <c:extLst>
            <c:ext xmlns:c16="http://schemas.microsoft.com/office/drawing/2014/chart" uri="{C3380CC4-5D6E-409C-BE32-E72D297353CC}">
              <c16:uniqueId val="{00000000-A715-417B-A23E-53EB566BC917}"/>
            </c:ext>
          </c:extLst>
        </c:ser>
        <c:dLbls>
          <c:showLegendKey val="0"/>
          <c:showVal val="0"/>
          <c:showCatName val="0"/>
          <c:showSerName val="0"/>
          <c:showPercent val="0"/>
          <c:showBubbleSize val="0"/>
        </c:dLbls>
        <c:gapWidth val="60"/>
        <c:axId val="614320815"/>
        <c:axId val="614321231"/>
      </c:barChart>
      <c:catAx>
        <c:axId val="61432081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14321231"/>
        <c:crosses val="autoZero"/>
        <c:auto val="1"/>
        <c:lblAlgn val="ctr"/>
        <c:lblOffset val="100"/>
        <c:noMultiLvlLbl val="0"/>
      </c:catAx>
      <c:valAx>
        <c:axId val="614321231"/>
        <c:scaling>
          <c:orientation val="minMax"/>
        </c:scaling>
        <c:delete val="1"/>
        <c:axPos val="t"/>
        <c:numFmt formatCode="0%" sourceLinked="1"/>
        <c:majorTickMark val="none"/>
        <c:minorTickMark val="none"/>
        <c:tickLblPos val="nextTo"/>
        <c:crossAx val="614320815"/>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8265"/>
                </a:solidFill>
                <a:latin typeface="Arial" panose="020B0604020202020204" pitchFamily="34" charset="0"/>
                <a:ea typeface="+mn-ea"/>
                <a:cs typeface="Arial" panose="020B0604020202020204" pitchFamily="34" charset="0"/>
              </a:defRPr>
            </a:pPr>
            <a:r>
              <a:rPr lang="en-GB" b="1">
                <a:solidFill>
                  <a:srgbClr val="008265"/>
                </a:solidFill>
              </a:rPr>
              <a:t>By Age</a:t>
            </a:r>
          </a:p>
        </c:rich>
      </c:tx>
      <c:layout>
        <c:manualLayout>
          <c:xMode val="edge"/>
          <c:yMode val="edge"/>
          <c:x val="0.44707932141219631"/>
          <c:y val="0"/>
        </c:manualLayout>
      </c:layout>
      <c:overlay val="1"/>
      <c:spPr>
        <a:noFill/>
        <a:ln>
          <a:noFill/>
        </a:ln>
        <a:effectLst/>
      </c:spPr>
      <c:txPr>
        <a:bodyPr rot="0" spcFirstLastPara="1" vertOverflow="ellipsis" vert="horz" wrap="square" anchor="ctr" anchorCtr="1"/>
        <a:lstStyle/>
        <a:p>
          <a:pPr>
            <a:defRPr sz="1400" b="1" i="0" u="none" strike="noStrike" kern="1200" spc="0" baseline="0">
              <a:solidFill>
                <a:srgbClr val="008265"/>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6.849158985800774E-2"/>
          <c:y val="2.8969329157979735E-2"/>
          <c:w val="0.91761952727023288"/>
          <c:h val="0.883634527135578"/>
        </c:manualLayout>
      </c:layout>
      <c:barChart>
        <c:barDir val="col"/>
        <c:grouping val="clustered"/>
        <c:varyColors val="0"/>
        <c:ser>
          <c:idx val="0"/>
          <c:order val="0"/>
          <c:tx>
            <c:strRef>
              <c:f>'189'!$B$21</c:f>
              <c:strCache>
                <c:ptCount val="1"/>
                <c:pt idx="0">
                  <c:v>Price comparison site</c:v>
                </c:pt>
              </c:strCache>
            </c:strRef>
          </c:tx>
          <c:spPr>
            <a:solidFill>
              <a:schemeClr val="accent1"/>
            </a:solidFill>
            <a:ln>
              <a:noFill/>
            </a:ln>
            <a:effectLst/>
          </c:spPr>
          <c:invertIfNegative val="0"/>
          <c:dLbls>
            <c:dLbl>
              <c:idx val="0"/>
              <c:layout>
                <c:manualLayout>
                  <c:x val="-7.3360843649702056E-3"/>
                  <c:y val="-4.094298624543665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35-4430-9117-C78053A0674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'189'!$C$20:$E$20</c:f>
              <c:strCache>
                <c:ptCount val="3"/>
                <c:pt idx="0">
                  <c:v>18-34</c:v>
                </c:pt>
                <c:pt idx="1">
                  <c:v>35-54</c:v>
                </c:pt>
                <c:pt idx="2">
                  <c:v>55+</c:v>
                </c:pt>
              </c:strCache>
            </c:strRef>
          </c:cat>
          <c:val>
            <c:numRef>
              <c:f>'189'!$C$21:$E$21</c:f>
              <c:numCache>
                <c:formatCode>0%</c:formatCode>
                <c:ptCount val="3"/>
                <c:pt idx="0">
                  <c:v>0.28000000000000003</c:v>
                </c:pt>
                <c:pt idx="1">
                  <c:v>0.38</c:v>
                </c:pt>
                <c:pt idx="2">
                  <c:v>0.36</c:v>
                </c:pt>
              </c:numCache>
            </c:numRef>
          </c:val>
          <c:extLst>
            <c:ext xmlns:c16="http://schemas.microsoft.com/office/drawing/2014/chart" uri="{C3380CC4-5D6E-409C-BE32-E72D297353CC}">
              <c16:uniqueId val="{00000000-0536-49ED-B5D5-E733340121AF}"/>
            </c:ext>
          </c:extLst>
        </c:ser>
        <c:ser>
          <c:idx val="1"/>
          <c:order val="1"/>
          <c:tx>
            <c:strRef>
              <c:f>'189'!$B$22</c:f>
              <c:strCache>
                <c:ptCount val="1"/>
                <c:pt idx="0">
                  <c:v>Bought direct from provider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'189'!$C$20:$E$20</c:f>
              <c:strCache>
                <c:ptCount val="3"/>
                <c:pt idx="0">
                  <c:v>18-34</c:v>
                </c:pt>
                <c:pt idx="1">
                  <c:v>35-54</c:v>
                </c:pt>
                <c:pt idx="2">
                  <c:v>55+</c:v>
                </c:pt>
              </c:strCache>
            </c:strRef>
          </c:cat>
          <c:val>
            <c:numRef>
              <c:f>'189'!$C$22:$E$22</c:f>
              <c:numCache>
                <c:formatCode>0%</c:formatCode>
                <c:ptCount val="3"/>
                <c:pt idx="0">
                  <c:v>0.28000000000000003</c:v>
                </c:pt>
                <c:pt idx="1">
                  <c:v>0.28999999999999998</c:v>
                </c:pt>
                <c:pt idx="2">
                  <c:v>0.46</c:v>
                </c:pt>
              </c:numCache>
            </c:numRef>
          </c:val>
          <c:extLst>
            <c:ext xmlns:c16="http://schemas.microsoft.com/office/drawing/2014/chart" uri="{C3380CC4-5D6E-409C-BE32-E72D297353CC}">
              <c16:uniqueId val="{00000001-0536-49ED-B5D5-E733340121AF}"/>
            </c:ext>
          </c:extLst>
        </c:ser>
        <c:ser>
          <c:idx val="2"/>
          <c:order val="2"/>
          <c:tx>
            <c:strRef>
              <c:f>'189'!$B$23</c:f>
              <c:strCache>
                <c:ptCount val="1"/>
                <c:pt idx="0">
                  <c:v>Bank or building society</c:v>
                </c:pt>
              </c:strCache>
            </c:strRef>
          </c:tx>
          <c:spPr>
            <a:solidFill>
              <a:srgbClr val="F9ED6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'189'!$C$20:$E$20</c:f>
              <c:strCache>
                <c:ptCount val="3"/>
                <c:pt idx="0">
                  <c:v>18-34</c:v>
                </c:pt>
                <c:pt idx="1">
                  <c:v>35-54</c:v>
                </c:pt>
                <c:pt idx="2">
                  <c:v>55+</c:v>
                </c:pt>
              </c:strCache>
            </c:strRef>
          </c:cat>
          <c:val>
            <c:numRef>
              <c:f>'189'!$C$23:$E$23</c:f>
              <c:numCache>
                <c:formatCode>0%</c:formatCode>
                <c:ptCount val="3"/>
                <c:pt idx="0">
                  <c:v>0.08</c:v>
                </c:pt>
                <c:pt idx="1">
                  <c:v>7.0000000000000007E-2</c:v>
                </c:pt>
                <c:pt idx="2">
                  <c:v>0.09</c:v>
                </c:pt>
              </c:numCache>
            </c:numRef>
          </c:val>
          <c:extLst>
            <c:ext xmlns:c16="http://schemas.microsoft.com/office/drawing/2014/chart" uri="{C3380CC4-5D6E-409C-BE32-E72D297353CC}">
              <c16:uniqueId val="{00000002-0536-49ED-B5D5-E733340121AF}"/>
            </c:ext>
          </c:extLst>
        </c:ser>
        <c:ser>
          <c:idx val="3"/>
          <c:order val="3"/>
          <c:tx>
            <c:strRef>
              <c:f>'189'!$B$24</c:f>
              <c:strCache>
                <c:ptCount val="1"/>
                <c:pt idx="0">
                  <c:v>Through my employer</c:v>
                </c:pt>
              </c:strCache>
            </c:strRef>
          </c:tx>
          <c:spPr>
            <a:solidFill>
              <a:srgbClr val="F5A03D"/>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1-7E42-4B49-8B00-E7C51F0646D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'189'!$C$20:$E$20</c:f>
              <c:strCache>
                <c:ptCount val="3"/>
                <c:pt idx="0">
                  <c:v>18-34</c:v>
                </c:pt>
                <c:pt idx="1">
                  <c:v>35-54</c:v>
                </c:pt>
                <c:pt idx="2">
                  <c:v>55+</c:v>
                </c:pt>
              </c:strCache>
            </c:strRef>
          </c:cat>
          <c:val>
            <c:numRef>
              <c:f>'189'!$C$24:$E$24</c:f>
              <c:numCache>
                <c:formatCode>0%</c:formatCode>
                <c:ptCount val="3"/>
                <c:pt idx="0">
                  <c:v>0.05</c:v>
                </c:pt>
                <c:pt idx="1">
                  <c:v>2.3391812870000001E-2</c:v>
                </c:pt>
                <c:pt idx="2">
                  <c:v>0</c:v>
                </c:pt>
              </c:numCache>
            </c:numRef>
          </c:val>
          <c:extLst>
            <c:ext xmlns:c16="http://schemas.microsoft.com/office/drawing/2014/chart" uri="{C3380CC4-5D6E-409C-BE32-E72D297353CC}">
              <c16:uniqueId val="{00000003-0536-49ED-B5D5-E733340121AF}"/>
            </c:ext>
          </c:extLst>
        </c:ser>
        <c:ser>
          <c:idx val="4"/>
          <c:order val="4"/>
          <c:tx>
            <c:strRef>
              <c:f>'189'!$B$25</c:f>
              <c:strCache>
                <c:ptCount val="1"/>
                <c:pt idx="0">
                  <c:v>Retailer, e.g.  car dealership, supermarket</c:v>
                </c:pt>
              </c:strCache>
            </c:strRef>
          </c:tx>
          <c:spPr>
            <a:solidFill>
              <a:srgbClr val="AB588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'189'!$C$20:$E$20</c:f>
              <c:strCache>
                <c:ptCount val="3"/>
                <c:pt idx="0">
                  <c:v>18-34</c:v>
                </c:pt>
                <c:pt idx="1">
                  <c:v>35-54</c:v>
                </c:pt>
                <c:pt idx="2">
                  <c:v>55+</c:v>
                </c:pt>
              </c:strCache>
            </c:strRef>
          </c:cat>
          <c:val>
            <c:numRef>
              <c:f>'189'!$C$25:$E$25</c:f>
              <c:numCache>
                <c:formatCode>0%</c:formatCode>
                <c:ptCount val="3"/>
                <c:pt idx="0">
                  <c:v>0.08</c:v>
                </c:pt>
                <c:pt idx="1">
                  <c:v>0.04</c:v>
                </c:pt>
                <c:pt idx="2">
                  <c:v>0.01</c:v>
                </c:pt>
              </c:numCache>
            </c:numRef>
          </c:val>
          <c:extLst>
            <c:ext xmlns:c16="http://schemas.microsoft.com/office/drawing/2014/chart" uri="{C3380CC4-5D6E-409C-BE32-E72D297353CC}">
              <c16:uniqueId val="{00000004-0536-49ED-B5D5-E733340121AF}"/>
            </c:ext>
          </c:extLst>
        </c:ser>
        <c:ser>
          <c:idx val="5"/>
          <c:order val="5"/>
          <c:tx>
            <c:strRef>
              <c:f>'189'!$B$26</c:f>
              <c:strCache>
                <c:ptCount val="1"/>
                <c:pt idx="0">
                  <c:v>Insurance broker</c:v>
                </c:pt>
              </c:strCache>
            </c:strRef>
          </c:tx>
          <c:spPr>
            <a:solidFill>
              <a:srgbClr val="15ADD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'189'!$C$20:$E$20</c:f>
              <c:strCache>
                <c:ptCount val="3"/>
                <c:pt idx="0">
                  <c:v>18-34</c:v>
                </c:pt>
                <c:pt idx="1">
                  <c:v>35-54</c:v>
                </c:pt>
                <c:pt idx="2">
                  <c:v>55+</c:v>
                </c:pt>
              </c:strCache>
            </c:strRef>
          </c:cat>
          <c:val>
            <c:numRef>
              <c:f>'189'!$C$26:$E$26</c:f>
              <c:numCache>
                <c:formatCode>0%</c:formatCode>
                <c:ptCount val="3"/>
                <c:pt idx="0">
                  <c:v>0.2</c:v>
                </c:pt>
                <c:pt idx="1">
                  <c:v>0.17</c:v>
                </c:pt>
                <c:pt idx="2">
                  <c:v>0.04</c:v>
                </c:pt>
              </c:numCache>
            </c:numRef>
          </c:val>
          <c:extLst>
            <c:ext xmlns:c16="http://schemas.microsoft.com/office/drawing/2014/chart" uri="{C3380CC4-5D6E-409C-BE32-E72D297353CC}">
              <c16:uniqueId val="{00000005-0536-49ED-B5D5-E733340121AF}"/>
            </c:ext>
          </c:extLst>
        </c:ser>
        <c:ser>
          <c:idx val="6"/>
          <c:order val="6"/>
          <c:tx>
            <c:strRef>
              <c:f>'189'!$B$27</c:f>
              <c:strCache>
                <c:ptCount val="1"/>
                <c:pt idx="0">
                  <c:v>Other (please state)</c:v>
                </c:pt>
              </c:strCache>
            </c:strRef>
          </c:tx>
          <c:spPr>
            <a:solidFill>
              <a:srgbClr val="0041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'189'!$C$20:$E$20</c:f>
              <c:strCache>
                <c:ptCount val="3"/>
                <c:pt idx="0">
                  <c:v>18-34</c:v>
                </c:pt>
                <c:pt idx="1">
                  <c:v>35-54</c:v>
                </c:pt>
                <c:pt idx="2">
                  <c:v>55+</c:v>
                </c:pt>
              </c:strCache>
            </c:strRef>
          </c:cat>
          <c:val>
            <c:numRef>
              <c:f>'189'!$C$27:$E$27</c:f>
              <c:numCache>
                <c:formatCode>0%</c:formatCode>
                <c:ptCount val="3"/>
                <c:pt idx="0">
                  <c:v>0.01</c:v>
                </c:pt>
                <c:pt idx="1">
                  <c:v>1.754385965E-2</c:v>
                </c:pt>
                <c:pt idx="2">
                  <c:v>0.03</c:v>
                </c:pt>
              </c:numCache>
            </c:numRef>
          </c:val>
          <c:extLst>
            <c:ext xmlns:c16="http://schemas.microsoft.com/office/drawing/2014/chart" uri="{C3380CC4-5D6E-409C-BE32-E72D297353CC}">
              <c16:uniqueId val="{00000006-0536-49ED-B5D5-E733340121AF}"/>
            </c:ext>
          </c:extLst>
        </c:ser>
        <c:ser>
          <c:idx val="7"/>
          <c:order val="7"/>
          <c:tx>
            <c:strRef>
              <c:f>'189'!$B$28</c:f>
              <c:strCache>
                <c:ptCount val="1"/>
                <c:pt idx="0">
                  <c:v>Don't know</c:v>
                </c:pt>
              </c:strCache>
            </c:strRef>
          </c:tx>
          <c:spPr>
            <a:solidFill>
              <a:schemeClr val="accent2">
                <a:lumMod val="6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7E42-4B49-8B00-E7C51F0646D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'189'!$C$20:$E$20</c:f>
              <c:strCache>
                <c:ptCount val="3"/>
                <c:pt idx="0">
                  <c:v>18-34</c:v>
                </c:pt>
                <c:pt idx="1">
                  <c:v>35-54</c:v>
                </c:pt>
                <c:pt idx="2">
                  <c:v>55+</c:v>
                </c:pt>
              </c:strCache>
            </c:strRef>
          </c:cat>
          <c:val>
            <c:numRef>
              <c:f>'189'!$C$28:$E$28</c:f>
              <c:numCache>
                <c:formatCode>0%</c:formatCode>
                <c:ptCount val="3"/>
                <c:pt idx="0">
                  <c:v>0.01</c:v>
                </c:pt>
                <c:pt idx="1">
                  <c:v>0</c:v>
                </c:pt>
                <c:pt idx="2">
                  <c:v>0.01</c:v>
                </c:pt>
              </c:numCache>
            </c:numRef>
          </c:val>
          <c:extLst>
            <c:ext xmlns:c16="http://schemas.microsoft.com/office/drawing/2014/chart" uri="{C3380CC4-5D6E-409C-BE32-E72D297353CC}">
              <c16:uniqueId val="{00000007-0536-49ED-B5D5-E733340121AF}"/>
            </c:ext>
          </c:extLst>
        </c:ser>
        <c:dLbls>
          <c:showLegendKey val="0"/>
          <c:showVal val="0"/>
          <c:showCatName val="0"/>
          <c:showSerName val="0"/>
          <c:showPercent val="0"/>
          <c:showBubbleSize val="0"/>
        </c:dLbls>
        <c:gapWidth val="60"/>
        <c:axId val="614320815"/>
        <c:axId val="614321231"/>
      </c:barChart>
      <c:catAx>
        <c:axId val="614320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14321231"/>
        <c:crosses val="autoZero"/>
        <c:auto val="1"/>
        <c:lblAlgn val="ctr"/>
        <c:lblOffset val="100"/>
        <c:noMultiLvlLbl val="0"/>
      </c:catAx>
      <c:valAx>
        <c:axId val="614321231"/>
        <c:scaling>
          <c:orientation val="minMax"/>
        </c:scaling>
        <c:delete val="1"/>
        <c:axPos val="l"/>
        <c:numFmt formatCode="0%" sourceLinked="1"/>
        <c:majorTickMark val="none"/>
        <c:minorTickMark val="none"/>
        <c:tickLblPos val="nextTo"/>
        <c:crossAx val="614320815"/>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2208476792112015"/>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AB588C"/>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46716325858507229"/>
          <c:y val="0.12546296296296297"/>
          <c:w val="0.48467451074319134"/>
          <c:h val="0.82361111111111107"/>
        </c:manualLayout>
      </c:layout>
      <c:barChart>
        <c:barDir val="bar"/>
        <c:grouping val="clustered"/>
        <c:varyColors val="0"/>
        <c:ser>
          <c:idx val="0"/>
          <c:order val="0"/>
          <c:tx>
            <c:strRef>
              <c:f>'210'!$C$20</c:f>
              <c:strCache>
                <c:ptCount val="1"/>
                <c:pt idx="0">
                  <c:v>Overall</c:v>
                </c:pt>
              </c:strCache>
            </c:strRef>
          </c:tx>
          <c:spPr>
            <a:solidFill>
              <a:schemeClr val="accent1"/>
            </a:solidFill>
            <a:ln>
              <a:noFill/>
            </a:ln>
            <a:effectLst/>
          </c:spPr>
          <c:invertIfNegative val="0"/>
          <c:dPt>
            <c:idx val="0"/>
            <c:invertIfNegative val="0"/>
            <c:bubble3D val="0"/>
            <c:spPr>
              <a:solidFill>
                <a:srgbClr val="93C01F"/>
              </a:solidFill>
              <a:ln>
                <a:noFill/>
              </a:ln>
              <a:effectLst/>
            </c:spPr>
            <c:extLst>
              <c:ext xmlns:c16="http://schemas.microsoft.com/office/drawing/2014/chart" uri="{C3380CC4-5D6E-409C-BE32-E72D297353CC}">
                <c16:uniqueId val="{00000000-32DB-4377-9842-046ADF087555}"/>
              </c:ext>
            </c:extLst>
          </c:dPt>
          <c:dPt>
            <c:idx val="2"/>
            <c:invertIfNegative val="0"/>
            <c:bubble3D val="0"/>
            <c:spPr>
              <a:solidFill>
                <a:srgbClr val="15ADD0"/>
              </a:solidFill>
              <a:ln>
                <a:noFill/>
              </a:ln>
              <a:effectLst/>
            </c:spPr>
            <c:extLst>
              <c:ext xmlns:c16="http://schemas.microsoft.com/office/drawing/2014/chart" uri="{C3380CC4-5D6E-409C-BE32-E72D297353CC}">
                <c16:uniqueId val="{00000001-32DB-4377-9842-046ADF087555}"/>
              </c:ext>
            </c:extLst>
          </c:dPt>
          <c:dPt>
            <c:idx val="3"/>
            <c:invertIfNegative val="0"/>
            <c:bubble3D val="0"/>
            <c:spPr>
              <a:solidFill>
                <a:srgbClr val="F9ED6F"/>
              </a:solidFill>
              <a:ln>
                <a:noFill/>
              </a:ln>
              <a:effectLst/>
            </c:spPr>
            <c:extLst>
              <c:ext xmlns:c16="http://schemas.microsoft.com/office/drawing/2014/chart" uri="{C3380CC4-5D6E-409C-BE32-E72D297353CC}">
                <c16:uniqueId val="{00000002-32DB-4377-9842-046ADF087555}"/>
              </c:ext>
            </c:extLst>
          </c:dPt>
          <c:dPt>
            <c:idx val="4"/>
            <c:invertIfNegative val="0"/>
            <c:bubble3D val="0"/>
            <c:spPr>
              <a:solidFill>
                <a:srgbClr val="F5A03D"/>
              </a:solidFill>
              <a:ln>
                <a:noFill/>
              </a:ln>
              <a:effectLst/>
            </c:spPr>
            <c:extLst>
              <c:ext xmlns:c16="http://schemas.microsoft.com/office/drawing/2014/chart" uri="{C3380CC4-5D6E-409C-BE32-E72D297353CC}">
                <c16:uniqueId val="{00000003-32DB-4377-9842-046ADF087555}"/>
              </c:ext>
            </c:extLst>
          </c:dPt>
          <c:dPt>
            <c:idx val="5"/>
            <c:invertIfNegative val="0"/>
            <c:bubble3D val="0"/>
            <c:spPr>
              <a:solidFill>
                <a:srgbClr val="AB588C"/>
              </a:solidFill>
              <a:ln>
                <a:noFill/>
              </a:ln>
              <a:effectLst/>
            </c:spPr>
            <c:extLst>
              <c:ext xmlns:c16="http://schemas.microsoft.com/office/drawing/2014/chart" uri="{C3380CC4-5D6E-409C-BE32-E72D297353CC}">
                <c16:uniqueId val="{00000004-32DB-4377-9842-046ADF087555}"/>
              </c:ext>
            </c:extLst>
          </c:dPt>
          <c:dPt>
            <c:idx val="6"/>
            <c:invertIfNegative val="0"/>
            <c:bubble3D val="0"/>
            <c:spPr>
              <a:solidFill>
                <a:schemeClr val="accent2">
                  <a:lumMod val="50000"/>
                </a:schemeClr>
              </a:solidFill>
              <a:ln>
                <a:noFill/>
              </a:ln>
              <a:effectLst/>
            </c:spPr>
            <c:extLst>
              <c:ext xmlns:c16="http://schemas.microsoft.com/office/drawing/2014/chart" uri="{C3380CC4-5D6E-409C-BE32-E72D297353CC}">
                <c16:uniqueId val="{0000000A-01F3-4864-A1C8-D6038BFF56EB}"/>
              </c:ext>
            </c:extLst>
          </c:dPt>
          <c:dPt>
            <c:idx val="7"/>
            <c:invertIfNegative val="0"/>
            <c:bubble3D val="0"/>
            <c:spPr>
              <a:solidFill>
                <a:schemeClr val="accent1">
                  <a:lumMod val="50000"/>
                </a:schemeClr>
              </a:solidFill>
              <a:ln>
                <a:noFill/>
              </a:ln>
              <a:effectLst/>
            </c:spPr>
            <c:extLst>
              <c:ext xmlns:c16="http://schemas.microsoft.com/office/drawing/2014/chart" uri="{C3380CC4-5D6E-409C-BE32-E72D297353CC}">
                <c16:uniqueId val="{0000000B-01F3-4864-A1C8-D6038BFF56E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'210'!$B$21:$B$28</c:f>
              <c:strCache>
                <c:ptCount val="8"/>
                <c:pt idx="0">
                  <c:v>Bought direct from provider</c:v>
                </c:pt>
                <c:pt idx="1">
                  <c:v>Price comparison site</c:v>
                </c:pt>
                <c:pt idx="2">
                  <c:v>Insurance broker</c:v>
                </c:pt>
                <c:pt idx="3">
                  <c:v>Bank or building society</c:v>
                </c:pt>
                <c:pt idx="4">
                  <c:v>Through my employer</c:v>
                </c:pt>
                <c:pt idx="5">
                  <c:v>Retailer, e.g.  car dealership, supermarket.</c:v>
                </c:pt>
                <c:pt idx="6">
                  <c:v>Don't know</c:v>
                </c:pt>
                <c:pt idx="7">
                  <c:v>Other (please state)</c:v>
                </c:pt>
              </c:strCache>
            </c:strRef>
          </c:cat>
          <c:val>
            <c:numRef>
              <c:f>'210'!$C$21:$C$28</c:f>
              <c:numCache>
                <c:formatCode>0%</c:formatCode>
                <c:ptCount val="8"/>
                <c:pt idx="0">
                  <c:v>0.3</c:v>
                </c:pt>
                <c:pt idx="1">
                  <c:v>0.24</c:v>
                </c:pt>
                <c:pt idx="2">
                  <c:v>0.24</c:v>
                </c:pt>
                <c:pt idx="3">
                  <c:v>7.0000000000000007E-2</c:v>
                </c:pt>
                <c:pt idx="4">
                  <c:v>0.1</c:v>
                </c:pt>
                <c:pt idx="5">
                  <c:v>0.03</c:v>
                </c:pt>
                <c:pt idx="6">
                  <c:v>0.02</c:v>
                </c:pt>
                <c:pt idx="7">
                  <c:v>8.02139038E-3</c:v>
                </c:pt>
              </c:numCache>
            </c:numRef>
          </c:val>
          <c:extLst>
            <c:ext xmlns:c16="http://schemas.microsoft.com/office/drawing/2014/chart" uri="{C3380CC4-5D6E-409C-BE32-E72D297353CC}">
              <c16:uniqueId val="{00000000-BA7E-421D-9B22-BCE4F4BE2002}"/>
            </c:ext>
          </c:extLst>
        </c:ser>
        <c:dLbls>
          <c:showLegendKey val="0"/>
          <c:showVal val="0"/>
          <c:showCatName val="0"/>
          <c:showSerName val="0"/>
          <c:showPercent val="0"/>
          <c:showBubbleSize val="0"/>
        </c:dLbls>
        <c:gapWidth val="60"/>
        <c:axId val="614345775"/>
        <c:axId val="614352431"/>
      </c:barChart>
      <c:catAx>
        <c:axId val="6143457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14352431"/>
        <c:crosses val="autoZero"/>
        <c:auto val="1"/>
        <c:lblAlgn val="ctr"/>
        <c:lblOffset val="100"/>
        <c:noMultiLvlLbl val="0"/>
      </c:catAx>
      <c:valAx>
        <c:axId val="614352431"/>
        <c:scaling>
          <c:orientation val="minMax"/>
        </c:scaling>
        <c:delete val="1"/>
        <c:axPos val="t"/>
        <c:numFmt formatCode="0%" sourceLinked="1"/>
        <c:majorTickMark val="none"/>
        <c:minorTickMark val="none"/>
        <c:tickLblPos val="nextTo"/>
        <c:crossAx val="614345775"/>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AB588C"/>
                </a:solidFill>
                <a:latin typeface="Arial" panose="020B0604020202020204" pitchFamily="34" charset="0"/>
                <a:ea typeface="+mn-ea"/>
                <a:cs typeface="Arial" panose="020B0604020202020204" pitchFamily="34" charset="0"/>
              </a:defRPr>
            </a:pPr>
            <a:r>
              <a:rPr lang="en-GB" sz="1400" b="1" dirty="0">
                <a:solidFill>
                  <a:srgbClr val="AB588C"/>
                </a:solidFill>
              </a:rPr>
              <a:t>By Number of Employees</a:t>
            </a:r>
          </a:p>
        </c:rich>
      </c:tx>
      <c:layout>
        <c:manualLayout>
          <c:xMode val="edge"/>
          <c:yMode val="edge"/>
          <c:x val="0.31308361193058776"/>
          <c:y val="2.6799364552600083E-2"/>
        </c:manualLayout>
      </c:layout>
      <c:overlay val="1"/>
      <c:spPr>
        <a:noFill/>
        <a:ln>
          <a:noFill/>
        </a:ln>
        <a:effectLst/>
      </c:spPr>
      <c:txPr>
        <a:bodyPr rot="0" spcFirstLastPara="1" vertOverflow="ellipsis" vert="horz" wrap="square" anchor="ctr" anchorCtr="1"/>
        <a:lstStyle/>
        <a:p>
          <a:pPr>
            <a:defRPr sz="1400" b="1" i="0" u="none" strike="noStrike" kern="1200" spc="0" baseline="0">
              <a:solidFill>
                <a:srgbClr val="AB588C"/>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3703182539444904E-2"/>
          <c:y val="5.1388888888888887E-2"/>
          <c:w val="0.94649682097641918"/>
          <c:h val="0.87"/>
        </c:manualLayout>
      </c:layout>
      <c:barChart>
        <c:barDir val="col"/>
        <c:grouping val="clustered"/>
        <c:varyColors val="0"/>
        <c:ser>
          <c:idx val="0"/>
          <c:order val="0"/>
          <c:tx>
            <c:strRef>
              <c:f>'210'!$B$38</c:f>
              <c:strCache>
                <c:ptCount val="1"/>
                <c:pt idx="0">
                  <c:v>Bought direct from provider</c:v>
                </c:pt>
              </c:strCache>
            </c:strRef>
          </c:tx>
          <c:spPr>
            <a:solidFill>
              <a:srgbClr val="93C01F"/>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'210'!$C$37:$E$37</c:f>
              <c:strCache>
                <c:ptCount val="3"/>
                <c:pt idx="0">
                  <c:v>1 to 5</c:v>
                </c:pt>
                <c:pt idx="1">
                  <c:v>6 to 20</c:v>
                </c:pt>
                <c:pt idx="2">
                  <c:v>More than 20</c:v>
                </c:pt>
              </c:strCache>
            </c:strRef>
          </c:cat>
          <c:val>
            <c:numRef>
              <c:f>'210'!$C$38:$E$38</c:f>
              <c:numCache>
                <c:formatCode>0%</c:formatCode>
                <c:ptCount val="3"/>
                <c:pt idx="0">
                  <c:v>0.34</c:v>
                </c:pt>
                <c:pt idx="1">
                  <c:v>0.28999999999999998</c:v>
                </c:pt>
                <c:pt idx="2">
                  <c:v>0.27</c:v>
                </c:pt>
              </c:numCache>
            </c:numRef>
          </c:val>
          <c:extLst>
            <c:ext xmlns:c16="http://schemas.microsoft.com/office/drawing/2014/chart" uri="{C3380CC4-5D6E-409C-BE32-E72D297353CC}">
              <c16:uniqueId val="{00000000-C4D8-4528-AB18-5A914CFBC531}"/>
            </c:ext>
          </c:extLst>
        </c:ser>
        <c:ser>
          <c:idx val="1"/>
          <c:order val="1"/>
          <c:tx>
            <c:strRef>
              <c:f>'210'!$B$39</c:f>
              <c:strCache>
                <c:ptCount val="1"/>
                <c:pt idx="0">
                  <c:v>Price comparison site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'210'!$C$37:$E$37</c:f>
              <c:strCache>
                <c:ptCount val="3"/>
                <c:pt idx="0">
                  <c:v>1 to 5</c:v>
                </c:pt>
                <c:pt idx="1">
                  <c:v>6 to 20</c:v>
                </c:pt>
                <c:pt idx="2">
                  <c:v>More than 20</c:v>
                </c:pt>
              </c:strCache>
            </c:strRef>
          </c:cat>
          <c:val>
            <c:numRef>
              <c:f>'210'!$C$39:$E$39</c:f>
              <c:numCache>
                <c:formatCode>0%</c:formatCode>
                <c:ptCount val="3"/>
                <c:pt idx="0">
                  <c:v>0.33</c:v>
                </c:pt>
                <c:pt idx="1">
                  <c:v>0.21</c:v>
                </c:pt>
                <c:pt idx="2">
                  <c:v>0.19</c:v>
                </c:pt>
              </c:numCache>
            </c:numRef>
          </c:val>
          <c:extLst>
            <c:ext xmlns:c16="http://schemas.microsoft.com/office/drawing/2014/chart" uri="{C3380CC4-5D6E-409C-BE32-E72D297353CC}">
              <c16:uniqueId val="{00000001-C4D8-4528-AB18-5A914CFBC531}"/>
            </c:ext>
          </c:extLst>
        </c:ser>
        <c:ser>
          <c:idx val="2"/>
          <c:order val="2"/>
          <c:tx>
            <c:strRef>
              <c:f>'210'!$B$40</c:f>
              <c:strCache>
                <c:ptCount val="1"/>
                <c:pt idx="0">
                  <c:v>Insurance broker</c:v>
                </c:pt>
              </c:strCache>
            </c:strRef>
          </c:tx>
          <c:spPr>
            <a:solidFill>
              <a:srgbClr val="15ADD0"/>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'210'!$C$37:$E$37</c:f>
              <c:strCache>
                <c:ptCount val="3"/>
                <c:pt idx="0">
                  <c:v>1 to 5</c:v>
                </c:pt>
                <c:pt idx="1">
                  <c:v>6 to 20</c:v>
                </c:pt>
                <c:pt idx="2">
                  <c:v>More than 20</c:v>
                </c:pt>
              </c:strCache>
            </c:strRef>
          </c:cat>
          <c:val>
            <c:numRef>
              <c:f>'210'!$C$40:$E$40</c:f>
              <c:numCache>
                <c:formatCode>0%</c:formatCode>
                <c:ptCount val="3"/>
                <c:pt idx="0">
                  <c:v>0.19</c:v>
                </c:pt>
                <c:pt idx="1">
                  <c:v>0.24</c:v>
                </c:pt>
                <c:pt idx="2">
                  <c:v>0.27</c:v>
                </c:pt>
              </c:numCache>
            </c:numRef>
          </c:val>
          <c:extLst>
            <c:ext xmlns:c16="http://schemas.microsoft.com/office/drawing/2014/chart" uri="{C3380CC4-5D6E-409C-BE32-E72D297353CC}">
              <c16:uniqueId val="{00000002-C4D8-4528-AB18-5A914CFBC531}"/>
            </c:ext>
          </c:extLst>
        </c:ser>
        <c:ser>
          <c:idx val="3"/>
          <c:order val="3"/>
          <c:tx>
            <c:strRef>
              <c:f>'210'!$B$41</c:f>
              <c:strCache>
                <c:ptCount val="1"/>
                <c:pt idx="0">
                  <c:v>Bank or building society</c:v>
                </c:pt>
              </c:strCache>
            </c:strRef>
          </c:tx>
          <c:spPr>
            <a:solidFill>
              <a:srgbClr val="F9ED6F"/>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'210'!$C$37:$E$37</c:f>
              <c:strCache>
                <c:ptCount val="3"/>
                <c:pt idx="0">
                  <c:v>1 to 5</c:v>
                </c:pt>
                <c:pt idx="1">
                  <c:v>6 to 20</c:v>
                </c:pt>
                <c:pt idx="2">
                  <c:v>More than 20</c:v>
                </c:pt>
              </c:strCache>
            </c:strRef>
          </c:cat>
          <c:val>
            <c:numRef>
              <c:f>'210'!$C$41:$E$41</c:f>
              <c:numCache>
                <c:formatCode>0%</c:formatCode>
                <c:ptCount val="3"/>
                <c:pt idx="0">
                  <c:v>0.03</c:v>
                </c:pt>
                <c:pt idx="1">
                  <c:v>0.09</c:v>
                </c:pt>
                <c:pt idx="2">
                  <c:v>0.09</c:v>
                </c:pt>
              </c:numCache>
            </c:numRef>
          </c:val>
          <c:extLst>
            <c:ext xmlns:c16="http://schemas.microsoft.com/office/drawing/2014/chart" uri="{C3380CC4-5D6E-409C-BE32-E72D297353CC}">
              <c16:uniqueId val="{00000003-C4D8-4528-AB18-5A914CFBC531}"/>
            </c:ext>
          </c:extLst>
        </c:ser>
        <c:ser>
          <c:idx val="4"/>
          <c:order val="4"/>
          <c:tx>
            <c:strRef>
              <c:f>'210'!$B$42</c:f>
              <c:strCache>
                <c:ptCount val="1"/>
                <c:pt idx="0">
                  <c:v>Through my employer</c:v>
                </c:pt>
              </c:strCache>
            </c:strRef>
          </c:tx>
          <c:spPr>
            <a:solidFill>
              <a:srgbClr val="F5A03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'210'!$C$37:$E$37</c:f>
              <c:strCache>
                <c:ptCount val="3"/>
                <c:pt idx="0">
                  <c:v>1 to 5</c:v>
                </c:pt>
                <c:pt idx="1">
                  <c:v>6 to 20</c:v>
                </c:pt>
                <c:pt idx="2">
                  <c:v>More than 20</c:v>
                </c:pt>
              </c:strCache>
            </c:strRef>
          </c:cat>
          <c:val>
            <c:numRef>
              <c:f>'210'!$C$42:$E$42</c:f>
              <c:numCache>
                <c:formatCode>0%</c:formatCode>
                <c:ptCount val="3"/>
                <c:pt idx="0">
                  <c:v>0.04</c:v>
                </c:pt>
                <c:pt idx="1">
                  <c:v>0.1</c:v>
                </c:pt>
                <c:pt idx="2">
                  <c:v>0.13</c:v>
                </c:pt>
              </c:numCache>
            </c:numRef>
          </c:val>
          <c:extLst>
            <c:ext xmlns:c16="http://schemas.microsoft.com/office/drawing/2014/chart" uri="{C3380CC4-5D6E-409C-BE32-E72D297353CC}">
              <c16:uniqueId val="{00000004-C4D8-4528-AB18-5A914CFBC531}"/>
            </c:ext>
          </c:extLst>
        </c:ser>
        <c:ser>
          <c:idx val="5"/>
          <c:order val="5"/>
          <c:tx>
            <c:strRef>
              <c:f>'210'!$B$43</c:f>
              <c:strCache>
                <c:ptCount val="1"/>
                <c:pt idx="0">
                  <c:v>Retailer, e.g.  car dealership, supermarket.</c:v>
                </c:pt>
              </c:strCache>
            </c:strRef>
          </c:tx>
          <c:spPr>
            <a:solidFill>
              <a:srgbClr val="AB588C"/>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'210'!$C$37:$E$37</c:f>
              <c:strCache>
                <c:ptCount val="3"/>
                <c:pt idx="0">
                  <c:v>1 to 5</c:v>
                </c:pt>
                <c:pt idx="1">
                  <c:v>6 to 20</c:v>
                </c:pt>
                <c:pt idx="2">
                  <c:v>More than 20</c:v>
                </c:pt>
              </c:strCache>
            </c:strRef>
          </c:cat>
          <c:val>
            <c:numRef>
              <c:f>'210'!$C$43:$E$43</c:f>
              <c:numCache>
                <c:formatCode>0%</c:formatCode>
                <c:ptCount val="3"/>
                <c:pt idx="0">
                  <c:v>0.03</c:v>
                </c:pt>
                <c:pt idx="1">
                  <c:v>0.05</c:v>
                </c:pt>
                <c:pt idx="2">
                  <c:v>0.02</c:v>
                </c:pt>
              </c:numCache>
            </c:numRef>
          </c:val>
          <c:extLst>
            <c:ext xmlns:c16="http://schemas.microsoft.com/office/drawing/2014/chart" uri="{C3380CC4-5D6E-409C-BE32-E72D297353CC}">
              <c16:uniqueId val="{00000005-C4D8-4528-AB18-5A914CFBC531}"/>
            </c:ext>
          </c:extLst>
        </c:ser>
        <c:ser>
          <c:idx val="6"/>
          <c:order val="6"/>
          <c:tx>
            <c:strRef>
              <c:f>'210'!$B$44</c:f>
              <c:strCache>
                <c:ptCount val="1"/>
                <c:pt idx="0">
                  <c:v>Don't know</c:v>
                </c:pt>
              </c:strCache>
            </c:strRef>
          </c:tx>
          <c:spPr>
            <a:solidFill>
              <a:schemeClr val="accent2">
                <a:lumMod val="50000"/>
              </a:schemeClr>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8-C4D8-4528-AB18-5A914CFBC531}"/>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'210'!$C$37:$E$37</c:f>
              <c:strCache>
                <c:ptCount val="3"/>
                <c:pt idx="0">
                  <c:v>1 to 5</c:v>
                </c:pt>
                <c:pt idx="1">
                  <c:v>6 to 20</c:v>
                </c:pt>
                <c:pt idx="2">
                  <c:v>More than 20</c:v>
                </c:pt>
              </c:strCache>
            </c:strRef>
          </c:cat>
          <c:val>
            <c:numRef>
              <c:f>'210'!$C$44:$E$44</c:f>
              <c:numCache>
                <c:formatCode>0%</c:formatCode>
                <c:ptCount val="3"/>
                <c:pt idx="0">
                  <c:v>0.02</c:v>
                </c:pt>
                <c:pt idx="1">
                  <c:v>0.02</c:v>
                </c:pt>
                <c:pt idx="2">
                  <c:v>0.02</c:v>
                </c:pt>
              </c:numCache>
            </c:numRef>
          </c:val>
          <c:extLst>
            <c:ext xmlns:c16="http://schemas.microsoft.com/office/drawing/2014/chart" uri="{C3380CC4-5D6E-409C-BE32-E72D297353CC}">
              <c16:uniqueId val="{00000006-C4D8-4528-AB18-5A914CFBC531}"/>
            </c:ext>
          </c:extLst>
        </c:ser>
        <c:ser>
          <c:idx val="7"/>
          <c:order val="7"/>
          <c:tx>
            <c:strRef>
              <c:f>'210'!$B$45</c:f>
              <c:strCache>
                <c:ptCount val="1"/>
                <c:pt idx="0">
                  <c:v>Other (please state)</c:v>
                </c:pt>
              </c:strCache>
            </c:strRef>
          </c:tx>
          <c:spPr>
            <a:solidFill>
              <a:schemeClr val="accent1">
                <a:lumMod val="50000"/>
              </a:schemeClr>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9DC2-4819-AFB3-D38B31B60EB1}"/>
                </c:ext>
              </c:extLst>
            </c:dLbl>
            <c:dLbl>
              <c:idx val="2"/>
              <c:delete val="1"/>
              <c:extLst>
                <c:ext xmlns:c15="http://schemas.microsoft.com/office/drawing/2012/chart" uri="{CE6537A1-D6FC-4f65-9D91-7224C49458BB}"/>
                <c:ext xmlns:c16="http://schemas.microsoft.com/office/drawing/2014/chart" uri="{C3380CC4-5D6E-409C-BE32-E72D297353CC}">
                  <c16:uniqueId val="{00000000-9DC2-4819-AFB3-D38B31B60EB1}"/>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'210'!$C$37:$E$37</c:f>
              <c:strCache>
                <c:ptCount val="3"/>
                <c:pt idx="0">
                  <c:v>1 to 5</c:v>
                </c:pt>
                <c:pt idx="1">
                  <c:v>6 to 20</c:v>
                </c:pt>
                <c:pt idx="2">
                  <c:v>More than 20</c:v>
                </c:pt>
              </c:strCache>
            </c:strRef>
          </c:cat>
          <c:val>
            <c:numRef>
              <c:f>'210'!$C$45:$E$45</c:f>
              <c:numCache>
                <c:formatCode>0%</c:formatCode>
                <c:ptCount val="3"/>
                <c:pt idx="0">
                  <c:v>0.02</c:v>
                </c:pt>
                <c:pt idx="1">
                  <c:v>0.01</c:v>
                </c:pt>
                <c:pt idx="2">
                  <c:v>0.01</c:v>
                </c:pt>
              </c:numCache>
            </c:numRef>
          </c:val>
          <c:extLst>
            <c:ext xmlns:c16="http://schemas.microsoft.com/office/drawing/2014/chart" uri="{C3380CC4-5D6E-409C-BE32-E72D297353CC}">
              <c16:uniqueId val="{00000007-C4D8-4528-AB18-5A914CFBC531}"/>
            </c:ext>
          </c:extLst>
        </c:ser>
        <c:dLbls>
          <c:showLegendKey val="0"/>
          <c:showVal val="0"/>
          <c:showCatName val="0"/>
          <c:showSerName val="0"/>
          <c:showPercent val="0"/>
          <c:showBubbleSize val="0"/>
        </c:dLbls>
        <c:gapWidth val="60"/>
        <c:axId val="614345775"/>
        <c:axId val="614352431"/>
      </c:barChart>
      <c:catAx>
        <c:axId val="614345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14352431"/>
        <c:crosses val="autoZero"/>
        <c:auto val="1"/>
        <c:lblAlgn val="ctr"/>
        <c:lblOffset val="100"/>
        <c:noMultiLvlLbl val="0"/>
      </c:catAx>
      <c:valAx>
        <c:axId val="614352431"/>
        <c:scaling>
          <c:orientation val="minMax"/>
        </c:scaling>
        <c:delete val="1"/>
        <c:axPos val="l"/>
        <c:numFmt formatCode="0%" sourceLinked="1"/>
        <c:majorTickMark val="none"/>
        <c:minorTickMark val="none"/>
        <c:tickLblPos val="nextTo"/>
        <c:crossAx val="614345775"/>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 wave 11&amp;12 Dec 2022 &amp; May 2023 </a:t>
            </a:r>
          </a:p>
        </c:rich>
      </c:tx>
      <c:overlay val="0"/>
      <c:spPr>
        <a:noFill/>
        <a:ln>
          <a:noFill/>
        </a:ln>
        <a:effectLst/>
      </c:spPr>
    </c:title>
    <c:autoTitleDeleted val="0"/>
    <c:plotArea>
      <c:layout>
        <c:manualLayout>
          <c:layoutTarget val="inner"/>
          <c:xMode val="edge"/>
          <c:yMode val="edge"/>
          <c:x val="0.31645223292282626"/>
          <c:y val="0.15600048869994501"/>
          <c:w val="0.63764672971372938"/>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Speed (claims)</c:v>
                </c:pt>
                <c:pt idx="2">
                  <c:v>Respect (claims)</c:v>
                </c:pt>
                <c:pt idx="3">
                  <c:v>Confidence</c:v>
                </c:pt>
                <c:pt idx="4">
                  <c:v>Control (claims)</c:v>
                </c:pt>
                <c:pt idx="5">
                  <c:v>Protection</c:v>
                </c:pt>
                <c:pt idx="6">
                  <c:v>Ease</c:v>
                </c:pt>
                <c:pt idx="7">
                  <c:v>Price</c:v>
                </c:pt>
                <c:pt idx="8">
                  <c:v>Relationship</c:v>
                </c:pt>
              </c:strCache>
            </c:strRef>
          </c:cat>
          <c:val>
            <c:numRef>
              <c:f>Sheet1!$D$2:$D$10</c:f>
              <c:numCache>
                <c:formatCode>0.00</c:formatCode>
                <c:ptCount val="9"/>
                <c:pt idx="0">
                  <c:v>9.7101267520000007</c:v>
                </c:pt>
                <c:pt idx="1">
                  <c:v>8.7706853480000007</c:v>
                </c:pt>
                <c:pt idx="2">
                  <c:v>8.5616200790000008</c:v>
                </c:pt>
                <c:pt idx="3">
                  <c:v>8.433542353</c:v>
                </c:pt>
                <c:pt idx="4">
                  <c:v>8.3680008420000007</c:v>
                </c:pt>
                <c:pt idx="5">
                  <c:v>7.0774550810000001</c:v>
                </c:pt>
                <c:pt idx="6">
                  <c:v>6.9569782130000002</c:v>
                </c:pt>
                <c:pt idx="7">
                  <c:v>6.747375302</c:v>
                </c:pt>
                <c:pt idx="8">
                  <c:v>4.831150289</c:v>
                </c:pt>
              </c:numCache>
            </c:numRef>
          </c:val>
          <c:extLst>
            <c:ext xmlns:c16="http://schemas.microsoft.com/office/drawing/2014/chart" uri="{C3380CC4-5D6E-409C-BE32-E72D297353CC}">
              <c16:uniqueId val="{00000000-F871-4FFB-B925-2F0D016FD53D}"/>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 wave 11&amp;12</a:t>
            </a:r>
            <a:r>
              <a:rPr lang="en-US" sz="1200" b="1" baseline="0">
                <a:solidFill>
                  <a:schemeClr val="accent4"/>
                </a:solidFill>
                <a:latin typeface="+mj-lt"/>
              </a:rPr>
              <a:t> Dec 2022 &amp; May 2023</a:t>
            </a:r>
            <a:endParaRPr lang="en-US" sz="1200" b="1">
              <a:solidFill>
                <a:schemeClr val="accent4"/>
              </a:solidFill>
              <a:latin typeface="+mj-lt"/>
            </a:endParaRPr>
          </a:p>
        </c:rich>
      </c:tx>
      <c:overlay val="0"/>
      <c:spPr>
        <a:noFill/>
        <a:ln>
          <a:noFill/>
        </a:ln>
        <a:effectLst/>
      </c:spPr>
    </c:title>
    <c:autoTitleDeleted val="0"/>
    <c:plotArea>
      <c:layout>
        <c:manualLayout>
          <c:layoutTarget val="inner"/>
          <c:xMode val="edge"/>
          <c:yMode val="edge"/>
          <c:x val="0.35336740041928721"/>
          <c:y val="0.16326347456818216"/>
          <c:w val="0.60253541666666666"/>
          <c:h val="0.78361136262429942"/>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Speed (claims)</c:v>
                </c:pt>
                <c:pt idx="3">
                  <c:v>Protection</c:v>
                </c:pt>
                <c:pt idx="4">
                  <c:v>Ease</c:v>
                </c:pt>
                <c:pt idx="5">
                  <c:v>Respect (claims)</c:v>
                </c:pt>
                <c:pt idx="6">
                  <c:v>Control (claims)</c:v>
                </c:pt>
                <c:pt idx="7">
                  <c:v>Price</c:v>
                </c:pt>
                <c:pt idx="8">
                  <c:v>Relationship</c:v>
                </c:pt>
              </c:strCache>
            </c:strRef>
          </c:cat>
          <c:val>
            <c:numRef>
              <c:f>Sheet1!$D$2:$D$10</c:f>
              <c:numCache>
                <c:formatCode>0.00</c:formatCode>
                <c:ptCount val="9"/>
                <c:pt idx="0">
                  <c:v>7.1613600670000004</c:v>
                </c:pt>
                <c:pt idx="1">
                  <c:v>6.9504582370000003</c:v>
                </c:pt>
                <c:pt idx="2">
                  <c:v>6.6786139479999997</c:v>
                </c:pt>
                <c:pt idx="3">
                  <c:v>6.3991533110000001</c:v>
                </c:pt>
                <c:pt idx="4">
                  <c:v>6.3650696739999999</c:v>
                </c:pt>
                <c:pt idx="5">
                  <c:v>6.1175848659999996</c:v>
                </c:pt>
                <c:pt idx="6">
                  <c:v>5.6719905910000001</c:v>
                </c:pt>
                <c:pt idx="7">
                  <c:v>5.6461378809999996</c:v>
                </c:pt>
                <c:pt idx="8">
                  <c:v>5.026582329</c:v>
                </c:pt>
              </c:numCache>
            </c:numRef>
          </c:val>
          <c:extLst>
            <c:ext xmlns:c16="http://schemas.microsoft.com/office/drawing/2014/chart" uri="{C3380CC4-5D6E-409C-BE32-E72D297353CC}">
              <c16:uniqueId val="{00000000-EB37-4D3F-B45F-F64276ABACA9}"/>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 wave 10&amp;11 July 2022 &amp; Dec 2022 </a:t>
            </a:r>
          </a:p>
        </c:rich>
      </c:tx>
      <c:overlay val="0"/>
      <c:spPr>
        <a:noFill/>
        <a:ln>
          <a:noFill/>
        </a:ln>
        <a:effectLst/>
      </c:spPr>
    </c:title>
    <c:autoTitleDeleted val="0"/>
    <c:plotArea>
      <c:layout>
        <c:manualLayout>
          <c:layoutTarget val="inner"/>
          <c:xMode val="edge"/>
          <c:yMode val="edge"/>
          <c:x val="0.41054934654543535"/>
          <c:y val="0.15600048869994501"/>
          <c:w val="0.54439450616223584"/>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Control (claims)</c:v>
                </c:pt>
                <c:pt idx="2">
                  <c:v>Speed (claims)</c:v>
                </c:pt>
                <c:pt idx="3">
                  <c:v>Confidence</c:v>
                </c:pt>
                <c:pt idx="4">
                  <c:v>Respect (claims)</c:v>
                </c:pt>
                <c:pt idx="5">
                  <c:v>Ease</c:v>
                </c:pt>
                <c:pt idx="6">
                  <c:v>Protection</c:v>
                </c:pt>
                <c:pt idx="7">
                  <c:v>Price</c:v>
                </c:pt>
                <c:pt idx="8">
                  <c:v>Relationship</c:v>
                </c:pt>
              </c:strCache>
            </c:strRef>
          </c:cat>
          <c:val>
            <c:numRef>
              <c:f>Sheet1!$D$2:$D$10</c:f>
              <c:numCache>
                <c:formatCode>0.00</c:formatCode>
                <c:ptCount val="9"/>
                <c:pt idx="0">
                  <c:v>9.4519219200000002</c:v>
                </c:pt>
                <c:pt idx="1">
                  <c:v>9.1126988200000003</c:v>
                </c:pt>
                <c:pt idx="2">
                  <c:v>8.7653157430000004</c:v>
                </c:pt>
                <c:pt idx="3">
                  <c:v>8.0397553940000002</c:v>
                </c:pt>
                <c:pt idx="4">
                  <c:v>7.9612071039999996</c:v>
                </c:pt>
                <c:pt idx="5">
                  <c:v>6.633888067</c:v>
                </c:pt>
                <c:pt idx="6">
                  <c:v>6.3912561820000002</c:v>
                </c:pt>
                <c:pt idx="7">
                  <c:v>6.2647566340000003</c:v>
                </c:pt>
                <c:pt idx="8">
                  <c:v>4.3894118359999998</c:v>
                </c:pt>
              </c:numCache>
            </c:numRef>
          </c:val>
          <c:extLst>
            <c:ext xmlns:c16="http://schemas.microsoft.com/office/drawing/2014/chart" uri="{C3380CC4-5D6E-409C-BE32-E72D297353CC}">
              <c16:uniqueId val="{00000000-9292-4B4F-A241-F5BBF36140E9}"/>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 wave 10&amp;11</a:t>
            </a:r>
            <a:r>
              <a:rPr lang="en-US" sz="1200" b="1" baseline="0">
                <a:solidFill>
                  <a:schemeClr val="accent4"/>
                </a:solidFill>
                <a:latin typeface="+mj-lt"/>
              </a:rPr>
              <a:t> July 2022 &amp; Dec 2022</a:t>
            </a:r>
            <a:endParaRPr lang="en-US" sz="1200" b="1">
              <a:solidFill>
                <a:schemeClr val="accent4"/>
              </a:solidFill>
              <a:latin typeface="+mj-lt"/>
            </a:endParaRPr>
          </a:p>
        </c:rich>
      </c:tx>
      <c:overlay val="0"/>
      <c:spPr>
        <a:noFill/>
        <a:ln>
          <a:noFill/>
        </a:ln>
        <a:effectLst/>
      </c:spPr>
    </c:title>
    <c:autoTitleDeleted val="0"/>
    <c:plotArea>
      <c:layout>
        <c:manualLayout>
          <c:layoutTarget val="inner"/>
          <c:xMode val="edge"/>
          <c:yMode val="edge"/>
          <c:x val="0.35336740041928721"/>
          <c:y val="0.16326347456818216"/>
          <c:w val="0.60253541666666666"/>
          <c:h val="0.78361136262429942"/>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Protection</c:v>
                </c:pt>
                <c:pt idx="3">
                  <c:v>Ease</c:v>
                </c:pt>
                <c:pt idx="4">
                  <c:v>Speed (claims)</c:v>
                </c:pt>
                <c:pt idx="5">
                  <c:v>Respect (claims)</c:v>
                </c:pt>
                <c:pt idx="6">
                  <c:v>Control (claims)</c:v>
                </c:pt>
                <c:pt idx="7">
                  <c:v>Price</c:v>
                </c:pt>
                <c:pt idx="8">
                  <c:v>Relationship</c:v>
                </c:pt>
              </c:strCache>
            </c:strRef>
          </c:cat>
          <c:val>
            <c:numRef>
              <c:f>Sheet1!$D$2:$D$10</c:f>
              <c:numCache>
                <c:formatCode>0.00</c:formatCode>
                <c:ptCount val="9"/>
                <c:pt idx="0">
                  <c:v>7.4546445830000003</c:v>
                </c:pt>
                <c:pt idx="1">
                  <c:v>6.894206617</c:v>
                </c:pt>
                <c:pt idx="2">
                  <c:v>6.6272663009999997</c:v>
                </c:pt>
                <c:pt idx="3">
                  <c:v>6.4812733390000004</c:v>
                </c:pt>
                <c:pt idx="4">
                  <c:v>6.3718927570000004</c:v>
                </c:pt>
                <c:pt idx="5">
                  <c:v>5.9138307189999999</c:v>
                </c:pt>
                <c:pt idx="6">
                  <c:v>5.8842316700000001</c:v>
                </c:pt>
                <c:pt idx="7">
                  <c:v>5.8047044049999998</c:v>
                </c:pt>
                <c:pt idx="8">
                  <c:v>5.5525859039999999</c:v>
                </c:pt>
              </c:numCache>
            </c:numRef>
          </c:val>
          <c:extLst>
            <c:ext xmlns:c16="http://schemas.microsoft.com/office/drawing/2014/chart" uri="{C3380CC4-5D6E-409C-BE32-E72D297353CC}">
              <c16:uniqueId val="{00000000-56F1-46D9-8AEA-F1BFD7A32144}"/>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GB" sz="1800" b="1">
                <a:solidFill>
                  <a:schemeClr val="accent4"/>
                </a:solidFill>
              </a:rPr>
              <a:t>SME</a:t>
            </a:r>
          </a:p>
        </c:rich>
      </c:tx>
      <c:layout>
        <c:manualLayout>
          <c:xMode val="edge"/>
          <c:yMode val="edge"/>
          <c:x val="0.35785051490642034"/>
          <c:y val="1.6121480645866288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8.9782600007203162E-3"/>
          <c:y val="1.6376903784677346E-2"/>
          <c:w val="0.84880046228031703"/>
          <c:h val="0.86354599268265997"/>
        </c:manualLayout>
      </c:layout>
      <c:barChart>
        <c:barDir val="col"/>
        <c:grouping val="stacked"/>
        <c:varyColors val="0"/>
        <c:ser>
          <c:idx val="0"/>
          <c:order val="0"/>
          <c:tx>
            <c:strRef>
              <c:f>Sheet1!$A$2</c:f>
              <c:strCache>
                <c:ptCount val="1"/>
                <c:pt idx="0">
                  <c:v>Extremely dissatisfied</c:v>
                </c:pt>
              </c:strCache>
            </c:strRef>
          </c:tx>
          <c:spPr>
            <a:solidFill>
              <a:srgbClr val="D0760A"/>
            </a:solidFill>
            <a:ln>
              <a:solidFill>
                <a:schemeClr val="tx2"/>
              </a:solidFill>
            </a:ln>
            <a:effectLst/>
          </c:spPr>
          <c:invertIfNegative val="0"/>
          <c:dLbls>
            <c:delete val="1"/>
          </c:dLbls>
          <c:cat>
            <c:strRef>
              <c:f>Sheet1!$B$1:$M$1</c:f>
              <c:strCache>
                <c:ptCount val="12"/>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 '22</c:v>
                </c:pt>
                <c:pt idx="10">
                  <c:v>Wave 11&amp;12 May '23</c:v>
                </c:pt>
                <c:pt idx="11">
                  <c:v>Wave 12&amp;13 Sept '23</c:v>
                </c:pt>
              </c:strCache>
            </c:strRef>
          </c:cat>
          <c:val>
            <c:numRef>
              <c:f>Sheet1!$B$2:$M$2</c:f>
              <c:numCache>
                <c:formatCode>0%</c:formatCode>
                <c:ptCount val="12"/>
                <c:pt idx="0">
                  <c:v>9.1923834537097834E-3</c:v>
                </c:pt>
                <c:pt idx="1">
                  <c:v>1.2909632571996028E-2</c:v>
                </c:pt>
                <c:pt idx="2">
                  <c:v>0.01</c:v>
                </c:pt>
                <c:pt idx="3">
                  <c:v>7.2231139700000002E-3</c:v>
                </c:pt>
                <c:pt idx="4">
                  <c:v>1.066666667E-2</c:v>
                </c:pt>
                <c:pt idx="5">
                  <c:v>1.1960132889999999E-2</c:v>
                </c:pt>
                <c:pt idx="6">
                  <c:v>8.0053368899999991E-3</c:v>
                </c:pt>
                <c:pt idx="7">
                  <c:v>6.6755674200000004E-3</c:v>
                </c:pt>
                <c:pt idx="8">
                  <c:v>7.3431241700000005E-3</c:v>
                </c:pt>
                <c:pt idx="9">
                  <c:v>0.01</c:v>
                </c:pt>
                <c:pt idx="10">
                  <c:v>1.335113485E-2</c:v>
                </c:pt>
                <c:pt idx="11">
                  <c:v>6.6666666699999998E-3</c:v>
                </c:pt>
              </c:numCache>
            </c:numRef>
          </c:val>
          <c:extLst>
            <c:ext xmlns:c16="http://schemas.microsoft.com/office/drawing/2014/chart" uri="{C3380CC4-5D6E-409C-BE32-E72D297353CC}">
              <c16:uniqueId val="{00000000-79D4-4FFE-9FD6-593C0E6C5582}"/>
            </c:ext>
          </c:extLst>
        </c:ser>
        <c:ser>
          <c:idx val="1"/>
          <c:order val="1"/>
          <c:tx>
            <c:strRef>
              <c:f>Sheet1!$A$3</c:f>
              <c:strCache>
                <c:ptCount val="1"/>
                <c:pt idx="0">
                  <c:v>Dissatisfied</c:v>
                </c:pt>
              </c:strCache>
            </c:strRef>
          </c:tx>
          <c:spPr>
            <a:solidFill>
              <a:srgbClr val="F5A03D"/>
            </a:solidFill>
            <a:ln>
              <a:solidFill>
                <a:schemeClr val="tx2"/>
              </a:solidFill>
            </a:ln>
            <a:effectLst/>
          </c:spPr>
          <c:invertIfNegative val="0"/>
          <c:dLbls>
            <c:delete val="1"/>
          </c:dLbls>
          <c:cat>
            <c:strRef>
              <c:f>Sheet1!$B$1:$M$1</c:f>
              <c:strCache>
                <c:ptCount val="12"/>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 '22</c:v>
                </c:pt>
                <c:pt idx="10">
                  <c:v>Wave 11&amp;12 May '23</c:v>
                </c:pt>
                <c:pt idx="11">
                  <c:v>Wave 12&amp;13 Sept '23</c:v>
                </c:pt>
              </c:strCache>
            </c:strRef>
          </c:cat>
          <c:val>
            <c:numRef>
              <c:f>Sheet1!$B$3:$M$3</c:f>
              <c:numCache>
                <c:formatCode>0%</c:formatCode>
                <c:ptCount val="12"/>
                <c:pt idx="0">
                  <c:v>4.5961917268548917E-3</c:v>
                </c:pt>
                <c:pt idx="1">
                  <c:v>1.2909632571996028E-2</c:v>
                </c:pt>
                <c:pt idx="2">
                  <c:v>0.01</c:v>
                </c:pt>
                <c:pt idx="3">
                  <c:v>1.444622793E-2</c:v>
                </c:pt>
                <c:pt idx="4">
                  <c:v>1.7333333329999999E-2</c:v>
                </c:pt>
                <c:pt idx="5">
                  <c:v>1.4617940199999999E-2</c:v>
                </c:pt>
                <c:pt idx="6">
                  <c:v>1.4676450969999999E-2</c:v>
                </c:pt>
                <c:pt idx="7">
                  <c:v>1.134846462E-2</c:v>
                </c:pt>
                <c:pt idx="8">
                  <c:v>8.0106809099999999E-3</c:v>
                </c:pt>
                <c:pt idx="9">
                  <c:v>0.01</c:v>
                </c:pt>
                <c:pt idx="10">
                  <c:v>1.602136182E-2</c:v>
                </c:pt>
                <c:pt idx="11">
                  <c:v>1.666666667E-2</c:v>
                </c:pt>
              </c:numCache>
            </c:numRef>
          </c:val>
          <c:extLst>
            <c:ext xmlns:c16="http://schemas.microsoft.com/office/drawing/2014/chart" uri="{C3380CC4-5D6E-409C-BE32-E72D297353CC}">
              <c16:uniqueId val="{00000001-79D4-4FFE-9FD6-593C0E6C5582}"/>
            </c:ext>
          </c:extLst>
        </c:ser>
        <c:ser>
          <c:idx val="2"/>
          <c:order val="2"/>
          <c:tx>
            <c:strRef>
              <c:f>Sheet1!$A$4</c:f>
              <c:strCache>
                <c:ptCount val="1"/>
                <c:pt idx="0">
                  <c:v>Slightly dissatisfied</c:v>
                </c:pt>
              </c:strCache>
            </c:strRef>
          </c:tx>
          <c:spPr>
            <a:solidFill>
              <a:schemeClr val="accent5">
                <a:lumMod val="40000"/>
                <a:lumOff val="60000"/>
              </a:schemeClr>
            </a:solidFill>
            <a:ln>
              <a:solidFill>
                <a:schemeClr val="tx2"/>
              </a:solidFill>
            </a:ln>
            <a:effectLst/>
          </c:spPr>
          <c:invertIfNegative val="0"/>
          <c:dLbls>
            <c:delete val="1"/>
          </c:dLbls>
          <c:cat>
            <c:strRef>
              <c:f>Sheet1!$B$1:$M$1</c:f>
              <c:strCache>
                <c:ptCount val="12"/>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 '22</c:v>
                </c:pt>
                <c:pt idx="10">
                  <c:v>Wave 11&amp;12 May '23</c:v>
                </c:pt>
                <c:pt idx="11">
                  <c:v>Wave 12&amp;13 Sept '23</c:v>
                </c:pt>
              </c:strCache>
            </c:strRef>
          </c:cat>
          <c:val>
            <c:numRef>
              <c:f>Sheet1!$B$4:$M$4</c:f>
              <c:numCache>
                <c:formatCode>0%</c:formatCode>
                <c:ptCount val="12"/>
                <c:pt idx="0">
                  <c:v>2.8890347997373604E-2</c:v>
                </c:pt>
                <c:pt idx="1">
                  <c:v>3.4756703078450843E-2</c:v>
                </c:pt>
                <c:pt idx="2">
                  <c:v>0.04</c:v>
                </c:pt>
                <c:pt idx="3">
                  <c:v>3.9325842700000002E-2</c:v>
                </c:pt>
                <c:pt idx="4">
                  <c:v>4.4000000000000004E-2</c:v>
                </c:pt>
                <c:pt idx="5">
                  <c:v>5.249169435E-2</c:v>
                </c:pt>
                <c:pt idx="6">
                  <c:v>5.1367578390000002E-2</c:v>
                </c:pt>
                <c:pt idx="7">
                  <c:v>3.9385847799999998E-2</c:v>
                </c:pt>
                <c:pt idx="8">
                  <c:v>3.7383177570000002E-2</c:v>
                </c:pt>
                <c:pt idx="9">
                  <c:v>0.04</c:v>
                </c:pt>
                <c:pt idx="10">
                  <c:v>3.2042723629999999E-2</c:v>
                </c:pt>
                <c:pt idx="11">
                  <c:v>2.7333333330000001E-2</c:v>
                </c:pt>
              </c:numCache>
            </c:numRef>
          </c:val>
          <c:extLst>
            <c:ext xmlns:c16="http://schemas.microsoft.com/office/drawing/2014/chart" uri="{C3380CC4-5D6E-409C-BE32-E72D297353CC}">
              <c16:uniqueId val="{00000002-79D4-4FFE-9FD6-593C0E6C5582}"/>
            </c:ext>
          </c:extLst>
        </c:ser>
        <c:ser>
          <c:idx val="3"/>
          <c:order val="3"/>
          <c:tx>
            <c:strRef>
              <c:f>Sheet1!$A$5</c:f>
              <c:strCache>
                <c:ptCount val="1"/>
                <c:pt idx="0">
                  <c:v>Neither satisfied nor dissatisfied</c:v>
                </c:pt>
              </c:strCache>
            </c:strRef>
          </c:tx>
          <c:spPr>
            <a:solidFill>
              <a:schemeClr val="tx2">
                <a:lumMod val="75000"/>
              </a:schemeClr>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 '22</c:v>
                </c:pt>
                <c:pt idx="10">
                  <c:v>Wave 11&amp;12 May '23</c:v>
                </c:pt>
                <c:pt idx="11">
                  <c:v>Wave 12&amp;13 Sept '23</c:v>
                </c:pt>
              </c:strCache>
            </c:strRef>
          </c:cat>
          <c:val>
            <c:numRef>
              <c:f>Sheet1!$B$5:$M$5</c:f>
              <c:numCache>
                <c:formatCode>0%</c:formatCode>
                <c:ptCount val="12"/>
                <c:pt idx="0">
                  <c:v>0.13263296126066973</c:v>
                </c:pt>
                <c:pt idx="1">
                  <c:v>0.11618669314796425</c:v>
                </c:pt>
                <c:pt idx="2">
                  <c:v>0.12</c:v>
                </c:pt>
                <c:pt idx="3">
                  <c:v>0.14526484750999999</c:v>
                </c:pt>
                <c:pt idx="4">
                  <c:v>0.16600000000000001</c:v>
                </c:pt>
                <c:pt idx="5">
                  <c:v>0.15215946844</c:v>
                </c:pt>
                <c:pt idx="6">
                  <c:v>0.1400933956</c:v>
                </c:pt>
                <c:pt idx="7">
                  <c:v>0.14218958611999999</c:v>
                </c:pt>
                <c:pt idx="8">
                  <c:v>0.12683578104000001</c:v>
                </c:pt>
                <c:pt idx="9">
                  <c:v>0.11</c:v>
                </c:pt>
                <c:pt idx="10">
                  <c:v>0.12616822429999999</c:v>
                </c:pt>
                <c:pt idx="11">
                  <c:v>0.14400000000000002</c:v>
                </c:pt>
              </c:numCache>
            </c:numRef>
          </c:val>
          <c:extLst>
            <c:ext xmlns:c16="http://schemas.microsoft.com/office/drawing/2014/chart" uri="{C3380CC4-5D6E-409C-BE32-E72D297353CC}">
              <c16:uniqueId val="{00000003-79D4-4FFE-9FD6-593C0E6C5582}"/>
            </c:ext>
          </c:extLst>
        </c:ser>
        <c:ser>
          <c:idx val="4"/>
          <c:order val="4"/>
          <c:tx>
            <c:strRef>
              <c:f>Sheet1!$A$6</c:f>
              <c:strCache>
                <c:ptCount val="1"/>
                <c:pt idx="0">
                  <c:v>Slightly satisfied</c:v>
                </c:pt>
              </c:strCache>
            </c:strRef>
          </c:tx>
          <c:spPr>
            <a:solidFill>
              <a:schemeClr val="accent2">
                <a:lumMod val="40000"/>
                <a:lumOff val="60000"/>
              </a:schemeClr>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 '22</c:v>
                </c:pt>
                <c:pt idx="10">
                  <c:v>Wave 11&amp;12 May '23</c:v>
                </c:pt>
                <c:pt idx="11">
                  <c:v>Wave 12&amp;13 Sept '23</c:v>
                </c:pt>
              </c:strCache>
            </c:strRef>
          </c:cat>
          <c:val>
            <c:numRef>
              <c:f>Sheet1!$B$6:$M$6</c:f>
              <c:numCache>
                <c:formatCode>0%</c:formatCode>
                <c:ptCount val="12"/>
                <c:pt idx="0">
                  <c:v>0.21799080761654629</c:v>
                </c:pt>
                <c:pt idx="1">
                  <c:v>0.21747765640516387</c:v>
                </c:pt>
                <c:pt idx="2">
                  <c:v>0.24</c:v>
                </c:pt>
                <c:pt idx="3">
                  <c:v>0.22471910111999999</c:v>
                </c:pt>
                <c:pt idx="4">
                  <c:v>0.21333333332999999</c:v>
                </c:pt>
                <c:pt idx="5">
                  <c:v>0.21661129568000001</c:v>
                </c:pt>
                <c:pt idx="6">
                  <c:v>0.21547698466000001</c:v>
                </c:pt>
                <c:pt idx="7">
                  <c:v>0.22229639519</c:v>
                </c:pt>
                <c:pt idx="8">
                  <c:v>0.20894526034999999</c:v>
                </c:pt>
                <c:pt idx="9">
                  <c:v>0.21</c:v>
                </c:pt>
                <c:pt idx="10">
                  <c:v>0.20427236314999997</c:v>
                </c:pt>
                <c:pt idx="11">
                  <c:v>0.19466666666999999</c:v>
                </c:pt>
              </c:numCache>
            </c:numRef>
          </c:val>
          <c:extLst>
            <c:ext xmlns:c16="http://schemas.microsoft.com/office/drawing/2014/chart" uri="{C3380CC4-5D6E-409C-BE32-E72D297353CC}">
              <c16:uniqueId val="{00000004-79D4-4FFE-9FD6-593C0E6C5582}"/>
            </c:ext>
          </c:extLst>
        </c:ser>
        <c:ser>
          <c:idx val="5"/>
          <c:order val="5"/>
          <c:tx>
            <c:strRef>
              <c:f>Sheet1!$A$7</c:f>
              <c:strCache>
                <c:ptCount val="1"/>
                <c:pt idx="0">
                  <c:v>Satisfied</c:v>
                </c:pt>
              </c:strCache>
            </c:strRef>
          </c:tx>
          <c:spPr>
            <a:solidFill>
              <a:srgbClr val="93C01F"/>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 '22</c:v>
                </c:pt>
                <c:pt idx="10">
                  <c:v>Wave 11&amp;12 May '23</c:v>
                </c:pt>
                <c:pt idx="11">
                  <c:v>Wave 12&amp;13 Sept '23</c:v>
                </c:pt>
              </c:strCache>
            </c:strRef>
          </c:cat>
          <c:val>
            <c:numRef>
              <c:f>Sheet1!$B$7:$M$7</c:f>
              <c:numCache>
                <c:formatCode>0%</c:formatCode>
                <c:ptCount val="12"/>
                <c:pt idx="0">
                  <c:v>0.46815495732107681</c:v>
                </c:pt>
                <c:pt idx="1">
                  <c:v>0.45978152929493543</c:v>
                </c:pt>
                <c:pt idx="2">
                  <c:v>0.45</c:v>
                </c:pt>
                <c:pt idx="3">
                  <c:v>0.45987158909000003</c:v>
                </c:pt>
                <c:pt idx="4">
                  <c:v>0.43799999999999994</c:v>
                </c:pt>
                <c:pt idx="5">
                  <c:v>0.43255813954</c:v>
                </c:pt>
                <c:pt idx="6">
                  <c:v>0.44896597731999999</c:v>
                </c:pt>
                <c:pt idx="7">
                  <c:v>0.4526034713</c:v>
                </c:pt>
                <c:pt idx="8">
                  <c:v>0.47530040053999995</c:v>
                </c:pt>
                <c:pt idx="9">
                  <c:v>0.48</c:v>
                </c:pt>
                <c:pt idx="10">
                  <c:v>0.46194926569000005</c:v>
                </c:pt>
                <c:pt idx="11">
                  <c:v>0.46533333333000004</c:v>
                </c:pt>
              </c:numCache>
            </c:numRef>
          </c:val>
          <c:extLst>
            <c:ext xmlns:c16="http://schemas.microsoft.com/office/drawing/2014/chart" uri="{C3380CC4-5D6E-409C-BE32-E72D297353CC}">
              <c16:uniqueId val="{00000005-79D4-4FFE-9FD6-593C0E6C5582}"/>
            </c:ext>
          </c:extLst>
        </c:ser>
        <c:ser>
          <c:idx val="6"/>
          <c:order val="6"/>
          <c:tx>
            <c:strRef>
              <c:f>Sheet1!$A$8</c:f>
              <c:strCache>
                <c:ptCount val="1"/>
                <c:pt idx="0">
                  <c:v>Extremely satisfied </c:v>
                </c:pt>
              </c:strCache>
            </c:strRef>
          </c:tx>
          <c:spPr>
            <a:solidFill>
              <a:srgbClr val="008265"/>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 '22</c:v>
                </c:pt>
                <c:pt idx="10">
                  <c:v>Wave 11&amp;12 May '23</c:v>
                </c:pt>
                <c:pt idx="11">
                  <c:v>Wave 12&amp;13 Sept '23</c:v>
                </c:pt>
              </c:strCache>
            </c:strRef>
          </c:cat>
          <c:val>
            <c:numRef>
              <c:f>Sheet1!$B$8:$M$8</c:f>
              <c:numCache>
                <c:formatCode>0%</c:formatCode>
                <c:ptCount val="12"/>
                <c:pt idx="0">
                  <c:v>0.13854235062376888</c:v>
                </c:pt>
                <c:pt idx="1">
                  <c:v>0.14597815292949354</c:v>
                </c:pt>
                <c:pt idx="2">
                  <c:v>0.13</c:v>
                </c:pt>
                <c:pt idx="3">
                  <c:v>0.10914927769</c:v>
                </c:pt>
                <c:pt idx="4">
                  <c:v>0.11</c:v>
                </c:pt>
                <c:pt idx="5">
                  <c:v>0.11827242525000001</c:v>
                </c:pt>
                <c:pt idx="6">
                  <c:v>0.12074716477999999</c:v>
                </c:pt>
                <c:pt idx="7">
                  <c:v>0.12550066756</c:v>
                </c:pt>
                <c:pt idx="8">
                  <c:v>0.13618157543000001</c:v>
                </c:pt>
                <c:pt idx="9">
                  <c:v>0.14000000000000001</c:v>
                </c:pt>
                <c:pt idx="10">
                  <c:v>0.14619492656999999</c:v>
                </c:pt>
                <c:pt idx="11">
                  <c:v>0.14533333333000001</c:v>
                </c:pt>
              </c:numCache>
            </c:numRef>
          </c:val>
          <c:extLst>
            <c:ext xmlns:c16="http://schemas.microsoft.com/office/drawing/2014/chart" uri="{C3380CC4-5D6E-409C-BE32-E72D297353CC}">
              <c16:uniqueId val="{00000006-79D4-4FFE-9FD6-593C0E6C5582}"/>
            </c:ext>
          </c:extLst>
        </c:ser>
        <c:dLbls>
          <c:dLblPos val="ctr"/>
          <c:showLegendKey val="0"/>
          <c:showVal val="1"/>
          <c:showCatName val="0"/>
          <c:showSerName val="0"/>
          <c:showPercent val="0"/>
          <c:showBubbleSize val="0"/>
        </c:dLbls>
        <c:gapWidth val="37"/>
        <c:overlap val="100"/>
        <c:axId val="111881728"/>
        <c:axId val="213415552"/>
        <c:extLst/>
      </c:barChart>
      <c:catAx>
        <c:axId val="1118817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3415552"/>
        <c:crosses val="autoZero"/>
        <c:auto val="1"/>
        <c:lblAlgn val="ctr"/>
        <c:lblOffset val="100"/>
        <c:noMultiLvlLbl val="0"/>
      </c:catAx>
      <c:valAx>
        <c:axId val="213415552"/>
        <c:scaling>
          <c:orientation val="minMax"/>
          <c:max val="1.2"/>
        </c:scaling>
        <c:delete val="1"/>
        <c:axPos val="l"/>
        <c:numFmt formatCode="0%" sourceLinked="1"/>
        <c:majorTickMark val="out"/>
        <c:minorTickMark val="none"/>
        <c:tickLblPos val="nextTo"/>
        <c:crossAx val="111881728"/>
        <c:crosses val="autoZero"/>
        <c:crossBetween val="between"/>
      </c:valAx>
      <c:spPr>
        <a:noFill/>
        <a:ln>
          <a:noFill/>
        </a:ln>
        <a:effectLst/>
      </c:spPr>
    </c:plotArea>
    <c:legend>
      <c:legendPos val="r"/>
      <c:layout>
        <c:manualLayout>
          <c:xMode val="edge"/>
          <c:yMode val="edge"/>
          <c:x val="0.86519245779296228"/>
          <c:y val="0.14804789899963941"/>
          <c:w val="0.13480754220703769"/>
          <c:h val="0.7314234373670542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solidFill>
            <a:schemeClr val="tx1"/>
          </a:solidFill>
        </a:defRPr>
      </a:pPr>
      <a:endParaRPr lang="en-US"/>
    </a:p>
  </c:txPr>
  <c:externalData r:id="rId3">
    <c:autoUpdate val="0"/>
  </c:externalData>
  <c:userShapes r:id="rId4"/>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dirty="0">
                <a:solidFill>
                  <a:schemeClr val="bg2"/>
                </a:solidFill>
                <a:latin typeface="+mj-lt"/>
                <a:ea typeface="+mn-ea"/>
                <a:cs typeface="Calibri Light" panose="020F0302020204030204" pitchFamily="34" charset="0"/>
              </a:rPr>
              <a:t>Consumer – wave 12&amp;13 May 2023 &amp; Sept 2023 </a:t>
            </a:r>
          </a:p>
        </c:rich>
      </c:tx>
      <c:overlay val="0"/>
      <c:spPr>
        <a:noFill/>
        <a:ln>
          <a:noFill/>
        </a:ln>
        <a:effectLst/>
      </c:spPr>
    </c:title>
    <c:autoTitleDeleted val="0"/>
    <c:plotArea>
      <c:layout>
        <c:manualLayout>
          <c:layoutTarget val="inner"/>
          <c:xMode val="edge"/>
          <c:yMode val="edge"/>
          <c:x val="0.31645223292282626"/>
          <c:y val="0.15600048869994501"/>
          <c:w val="0.63764672971372938"/>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Respect (claims)</c:v>
                </c:pt>
                <c:pt idx="2">
                  <c:v>Speed (claims)</c:v>
                </c:pt>
                <c:pt idx="3">
                  <c:v>Confidence</c:v>
                </c:pt>
                <c:pt idx="4">
                  <c:v>Control (claims)</c:v>
                </c:pt>
                <c:pt idx="5">
                  <c:v>Ease</c:v>
                </c:pt>
                <c:pt idx="6">
                  <c:v>Protection</c:v>
                </c:pt>
                <c:pt idx="7">
                  <c:v>Price</c:v>
                </c:pt>
                <c:pt idx="8">
                  <c:v>Relationship</c:v>
                </c:pt>
              </c:strCache>
            </c:strRef>
          </c:cat>
          <c:val>
            <c:numRef>
              <c:f>Sheet1!$D$2:$D$10</c:f>
              <c:numCache>
                <c:formatCode>0.00</c:formatCode>
                <c:ptCount val="9"/>
                <c:pt idx="0">
                  <c:v>10.021020535</c:v>
                </c:pt>
                <c:pt idx="1">
                  <c:v>8.595058946</c:v>
                </c:pt>
                <c:pt idx="2">
                  <c:v>8.3281239639999995</c:v>
                </c:pt>
                <c:pt idx="3">
                  <c:v>8.2688990790000005</c:v>
                </c:pt>
                <c:pt idx="4">
                  <c:v>7.1579061839999998</c:v>
                </c:pt>
                <c:pt idx="5">
                  <c:v>7.112478039</c:v>
                </c:pt>
                <c:pt idx="6">
                  <c:v>6.8083423789999999</c:v>
                </c:pt>
                <c:pt idx="7">
                  <c:v>6.7932124820000004</c:v>
                </c:pt>
                <c:pt idx="8">
                  <c:v>4.7966611300000004</c:v>
                </c:pt>
              </c:numCache>
            </c:numRef>
          </c:val>
          <c:extLst>
            <c:ext xmlns:c16="http://schemas.microsoft.com/office/drawing/2014/chart" uri="{C3380CC4-5D6E-409C-BE32-E72D297353CC}">
              <c16:uniqueId val="{00000000-7183-4A73-B541-FF12DA379509}"/>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dirty="0">
                <a:solidFill>
                  <a:schemeClr val="accent4"/>
                </a:solidFill>
                <a:latin typeface="+mj-lt"/>
              </a:rPr>
              <a:t>SME – wave 12&amp;13</a:t>
            </a:r>
            <a:r>
              <a:rPr lang="en-US" sz="1200" b="1" baseline="0" dirty="0">
                <a:solidFill>
                  <a:schemeClr val="accent4"/>
                </a:solidFill>
                <a:latin typeface="+mj-lt"/>
              </a:rPr>
              <a:t> May 2023 &amp; Sept 2023</a:t>
            </a:r>
            <a:endParaRPr lang="en-US" sz="1200" b="1" dirty="0">
              <a:solidFill>
                <a:schemeClr val="accent4"/>
              </a:solidFill>
              <a:latin typeface="+mj-lt"/>
            </a:endParaRPr>
          </a:p>
        </c:rich>
      </c:tx>
      <c:overlay val="0"/>
      <c:spPr>
        <a:noFill/>
        <a:ln>
          <a:noFill/>
        </a:ln>
        <a:effectLst/>
      </c:spPr>
    </c:title>
    <c:autoTitleDeleted val="0"/>
    <c:plotArea>
      <c:layout>
        <c:manualLayout>
          <c:layoutTarget val="inner"/>
          <c:xMode val="edge"/>
          <c:yMode val="edge"/>
          <c:x val="0.35336740041928721"/>
          <c:y val="0.16326347456818216"/>
          <c:w val="0.60253541666666666"/>
          <c:h val="0.78361136262429942"/>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Speed (claims)</c:v>
                </c:pt>
                <c:pt idx="1">
                  <c:v>Loyalty</c:v>
                </c:pt>
                <c:pt idx="2">
                  <c:v>Confidence</c:v>
                </c:pt>
                <c:pt idx="3">
                  <c:v>Protection</c:v>
                </c:pt>
                <c:pt idx="4">
                  <c:v>Respect (claims)</c:v>
                </c:pt>
                <c:pt idx="5">
                  <c:v>Ease</c:v>
                </c:pt>
                <c:pt idx="6">
                  <c:v>Control (claims)</c:v>
                </c:pt>
                <c:pt idx="7">
                  <c:v>Price</c:v>
                </c:pt>
                <c:pt idx="8">
                  <c:v>Relationship</c:v>
                </c:pt>
              </c:strCache>
            </c:strRef>
          </c:cat>
          <c:val>
            <c:numRef>
              <c:f>Sheet1!$D$2:$D$10</c:f>
              <c:numCache>
                <c:formatCode>0.00</c:formatCode>
                <c:ptCount val="9"/>
                <c:pt idx="0">
                  <c:v>7.6605970939999999</c:v>
                </c:pt>
                <c:pt idx="1">
                  <c:v>7.6270653929999996</c:v>
                </c:pt>
                <c:pt idx="2">
                  <c:v>7.3317223839999999</c:v>
                </c:pt>
                <c:pt idx="3">
                  <c:v>6.6288584249999998</c:v>
                </c:pt>
                <c:pt idx="4">
                  <c:v>6.6211387510000002</c:v>
                </c:pt>
                <c:pt idx="5">
                  <c:v>6.5862540200000002</c:v>
                </c:pt>
                <c:pt idx="6">
                  <c:v>6.5758175349999997</c:v>
                </c:pt>
                <c:pt idx="7">
                  <c:v>6.208820201</c:v>
                </c:pt>
                <c:pt idx="8">
                  <c:v>5.1241872160000002</c:v>
                </c:pt>
              </c:numCache>
            </c:numRef>
          </c:val>
          <c:extLst>
            <c:ext xmlns:c16="http://schemas.microsoft.com/office/drawing/2014/chart" uri="{C3380CC4-5D6E-409C-BE32-E72D297353CC}">
              <c16:uniqueId val="{00000000-7A71-469B-AD07-C2875013742E}"/>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2021 – wave 8&amp;9 </a:t>
            </a:r>
          </a:p>
        </c:rich>
      </c:tx>
      <c:overlay val="0"/>
      <c:spPr>
        <a:noFill/>
        <a:ln>
          <a:noFill/>
        </a:ln>
        <a:effectLst/>
      </c:spPr>
    </c:title>
    <c:autoTitleDeleted val="0"/>
    <c:plotArea>
      <c:layout>
        <c:manualLayout>
          <c:layoutTarget val="inner"/>
          <c:xMode val="edge"/>
          <c:yMode val="edge"/>
          <c:x val="0.41054934654543535"/>
          <c:y val="0.15600048869994501"/>
          <c:w val="0.55069560185185185"/>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Protection</c:v>
                </c:pt>
                <c:pt idx="3">
                  <c:v>Speed (claims)</c:v>
                </c:pt>
                <c:pt idx="4">
                  <c:v>Price</c:v>
                </c:pt>
                <c:pt idx="5">
                  <c:v>Ease</c:v>
                </c:pt>
                <c:pt idx="6">
                  <c:v>Respect (claims)</c:v>
                </c:pt>
                <c:pt idx="7">
                  <c:v>Control (claims)</c:v>
                </c:pt>
                <c:pt idx="8">
                  <c:v>Relationship</c:v>
                </c:pt>
              </c:strCache>
            </c:strRef>
          </c:cat>
          <c:val>
            <c:numRef>
              <c:f>Sheet1!$D$2:$D$10</c:f>
              <c:numCache>
                <c:formatCode>0.00</c:formatCode>
                <c:ptCount val="9"/>
                <c:pt idx="0">
                  <c:v>9.1577256840000008</c:v>
                </c:pt>
                <c:pt idx="1">
                  <c:v>7.7023138839999996</c:v>
                </c:pt>
                <c:pt idx="2">
                  <c:v>6.3085436389999998</c:v>
                </c:pt>
                <c:pt idx="3">
                  <c:v>6.1729293199999997</c:v>
                </c:pt>
                <c:pt idx="4">
                  <c:v>6.1601879740000003</c:v>
                </c:pt>
                <c:pt idx="5">
                  <c:v>6.1518381450000001</c:v>
                </c:pt>
                <c:pt idx="6">
                  <c:v>5.4690637479999999</c:v>
                </c:pt>
                <c:pt idx="7">
                  <c:v>4.0266083889999997</c:v>
                </c:pt>
                <c:pt idx="8">
                  <c:v>3.9782351450000002</c:v>
                </c:pt>
              </c:numCache>
            </c:numRef>
          </c:val>
          <c:extLst>
            <c:ext xmlns:c16="http://schemas.microsoft.com/office/drawing/2014/chart" uri="{C3380CC4-5D6E-409C-BE32-E72D297353CC}">
              <c16:uniqueId val="{00000000-5EF6-43E8-A1DE-A10355AEC4A1}"/>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2021</a:t>
            </a:r>
            <a:r>
              <a:rPr lang="en-US" sz="1200" b="1" baseline="0">
                <a:solidFill>
                  <a:schemeClr val="accent4"/>
                </a:solidFill>
                <a:latin typeface="+mj-lt"/>
              </a:rPr>
              <a:t> - </a:t>
            </a:r>
            <a:r>
              <a:rPr lang="en-US" sz="1200" b="1">
                <a:solidFill>
                  <a:schemeClr val="accent4"/>
                </a:solidFill>
                <a:latin typeface="+mj-lt"/>
              </a:rPr>
              <a:t>wave 8&amp;9</a:t>
            </a:r>
          </a:p>
        </c:rich>
      </c:tx>
      <c:overlay val="0"/>
      <c:spPr>
        <a:noFill/>
        <a:ln>
          <a:noFill/>
        </a:ln>
        <a:effectLst/>
      </c:spPr>
    </c:title>
    <c:autoTitleDeleted val="0"/>
    <c:plotArea>
      <c:layout>
        <c:manualLayout>
          <c:layoutTarget val="inner"/>
          <c:xMode val="edge"/>
          <c:yMode val="edge"/>
          <c:x val="0.35336740041928721"/>
          <c:y val="0.16326347456818216"/>
          <c:w val="0.56889812789123462"/>
          <c:h val="0.78361136262429942"/>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Control (claims)</c:v>
                </c:pt>
                <c:pt idx="5">
                  <c:v>Price</c:v>
                </c:pt>
                <c:pt idx="6">
                  <c:v>Relationship</c:v>
                </c:pt>
                <c:pt idx="7">
                  <c:v>Speed (claims)</c:v>
                </c:pt>
                <c:pt idx="8">
                  <c:v>Respect (claims)</c:v>
                </c:pt>
              </c:strCache>
            </c:strRef>
          </c:cat>
          <c:val>
            <c:numRef>
              <c:f>Sheet1!$D$2:$D$10</c:f>
              <c:numCache>
                <c:formatCode>0.00</c:formatCode>
                <c:ptCount val="9"/>
                <c:pt idx="0">
                  <c:v>7.2419080710000001</c:v>
                </c:pt>
                <c:pt idx="1">
                  <c:v>6.6773481099999996</c:v>
                </c:pt>
                <c:pt idx="2">
                  <c:v>5.856703585</c:v>
                </c:pt>
                <c:pt idx="3">
                  <c:v>5.6911816799999997</c:v>
                </c:pt>
                <c:pt idx="4">
                  <c:v>5.1204033649999996</c:v>
                </c:pt>
                <c:pt idx="5">
                  <c:v>5.0467634070000003</c:v>
                </c:pt>
                <c:pt idx="6">
                  <c:v>4.6275201560000001</c:v>
                </c:pt>
                <c:pt idx="7">
                  <c:v>4.4936238289999997</c:v>
                </c:pt>
                <c:pt idx="8">
                  <c:v>4.3811706600000004</c:v>
                </c:pt>
              </c:numCache>
            </c:numRef>
          </c:val>
          <c:extLst>
            <c:ext xmlns:c16="http://schemas.microsoft.com/office/drawing/2014/chart" uri="{C3380CC4-5D6E-409C-BE32-E72D297353CC}">
              <c16:uniqueId val="{00000000-28BB-4E99-BF0C-039DC0A91423}"/>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2021 – wave 7&amp;8 </a:t>
            </a:r>
          </a:p>
        </c:rich>
      </c:tx>
      <c:overlay val="0"/>
      <c:spPr>
        <a:noFill/>
        <a:ln>
          <a:noFill/>
        </a:ln>
        <a:effectLst/>
      </c:spPr>
    </c:title>
    <c:autoTitleDeleted val="0"/>
    <c:plotArea>
      <c:layout>
        <c:manualLayout>
          <c:layoutTarget val="inner"/>
          <c:xMode val="edge"/>
          <c:yMode val="edge"/>
          <c:x val="0.41054934654543535"/>
          <c:y val="0.15600048869994501"/>
          <c:w val="0.48803718730757895"/>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Protection</c:v>
                </c:pt>
                <c:pt idx="3">
                  <c:v>Ease</c:v>
                </c:pt>
                <c:pt idx="4">
                  <c:v>Price</c:v>
                </c:pt>
                <c:pt idx="5">
                  <c:v>Respect (claims)</c:v>
                </c:pt>
                <c:pt idx="6">
                  <c:v>Speed (claims)</c:v>
                </c:pt>
                <c:pt idx="7">
                  <c:v>Relationship</c:v>
                </c:pt>
                <c:pt idx="8">
                  <c:v>Control (claims)</c:v>
                </c:pt>
              </c:strCache>
            </c:strRef>
          </c:cat>
          <c:val>
            <c:numRef>
              <c:f>Sheet1!$D$2:$D$10</c:f>
              <c:numCache>
                <c:formatCode>0.00</c:formatCode>
                <c:ptCount val="9"/>
                <c:pt idx="0">
                  <c:v>8.847707368</c:v>
                </c:pt>
                <c:pt idx="1">
                  <c:v>7.0584083870000001</c:v>
                </c:pt>
                <c:pt idx="2">
                  <c:v>5.8742931729999999</c:v>
                </c:pt>
                <c:pt idx="3">
                  <c:v>5.8581865239999997</c:v>
                </c:pt>
                <c:pt idx="4">
                  <c:v>5.4221660030000001</c:v>
                </c:pt>
                <c:pt idx="5">
                  <c:v>4.3282711440000003</c:v>
                </c:pt>
                <c:pt idx="6">
                  <c:v>4.288829722</c:v>
                </c:pt>
                <c:pt idx="7">
                  <c:v>3.6944713920000001</c:v>
                </c:pt>
                <c:pt idx="8">
                  <c:v>2.5138983819999998</c:v>
                </c:pt>
              </c:numCache>
            </c:numRef>
          </c:val>
          <c:extLst>
            <c:ext xmlns:c16="http://schemas.microsoft.com/office/drawing/2014/chart" uri="{C3380CC4-5D6E-409C-BE32-E72D297353CC}">
              <c16:uniqueId val="{00000000-29D6-4D65-BE38-F86425DE4DEA}"/>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2021 – wave 7&amp;8</a:t>
            </a:r>
          </a:p>
        </c:rich>
      </c:tx>
      <c:overlay val="0"/>
      <c:spPr>
        <a:noFill/>
        <a:ln>
          <a:noFill/>
        </a:ln>
        <a:effectLst/>
      </c:spPr>
    </c:title>
    <c:autoTitleDeleted val="0"/>
    <c:plotArea>
      <c:layout>
        <c:manualLayout>
          <c:layoutTarget val="inner"/>
          <c:xMode val="edge"/>
          <c:yMode val="edge"/>
          <c:x val="0.31306097003303446"/>
          <c:y val="0.16326347456818216"/>
          <c:w val="0.56535199830088112"/>
          <c:h val="0.78361136262429942"/>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Relationship</c:v>
                </c:pt>
                <c:pt idx="6">
                  <c:v>Speed (claims)</c:v>
                </c:pt>
                <c:pt idx="7">
                  <c:v>Respect (claims)</c:v>
                </c:pt>
                <c:pt idx="8">
                  <c:v>Control (claims)</c:v>
                </c:pt>
              </c:strCache>
            </c:strRef>
          </c:cat>
          <c:val>
            <c:numRef>
              <c:f>Sheet1!$D$2:$D$10</c:f>
              <c:numCache>
                <c:formatCode>0.00</c:formatCode>
                <c:ptCount val="9"/>
                <c:pt idx="0">
                  <c:v>6.2349483399999999</c:v>
                </c:pt>
                <c:pt idx="1">
                  <c:v>6.0798925290000003</c:v>
                </c:pt>
                <c:pt idx="2">
                  <c:v>5.4731318629999999</c:v>
                </c:pt>
                <c:pt idx="3">
                  <c:v>5.4115668960000001</c:v>
                </c:pt>
                <c:pt idx="4">
                  <c:v>4.9270879799999996</c:v>
                </c:pt>
                <c:pt idx="5">
                  <c:v>4.3641166340000002</c:v>
                </c:pt>
                <c:pt idx="6">
                  <c:v>4.1014956180000004</c:v>
                </c:pt>
                <c:pt idx="7">
                  <c:v>4.081868837</c:v>
                </c:pt>
                <c:pt idx="8">
                  <c:v>3.7970485979999999</c:v>
                </c:pt>
              </c:numCache>
            </c:numRef>
          </c:val>
          <c:extLst>
            <c:ext xmlns:c16="http://schemas.microsoft.com/office/drawing/2014/chart" uri="{C3380CC4-5D6E-409C-BE32-E72D297353CC}">
              <c16:uniqueId val="{00000000-3BA5-4386-AE3B-1E653471E36E}"/>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 wave 9&amp;10 Dec 2021 &amp; July 2022 </a:t>
            </a:r>
          </a:p>
        </c:rich>
      </c:tx>
      <c:overlay val="0"/>
      <c:spPr>
        <a:noFill/>
        <a:ln>
          <a:noFill/>
        </a:ln>
        <a:effectLst/>
      </c:spPr>
    </c:title>
    <c:autoTitleDeleted val="0"/>
    <c:plotArea>
      <c:layout>
        <c:manualLayout>
          <c:layoutTarget val="inner"/>
          <c:xMode val="edge"/>
          <c:yMode val="edge"/>
          <c:x val="0.41054934654543535"/>
          <c:y val="0.15600048869994501"/>
          <c:w val="0.53528900970470517"/>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Speed (claims)</c:v>
                </c:pt>
                <c:pt idx="3">
                  <c:v>Price</c:v>
                </c:pt>
                <c:pt idx="4">
                  <c:v>Control (claims)</c:v>
                </c:pt>
                <c:pt idx="5">
                  <c:v>Ease</c:v>
                </c:pt>
                <c:pt idx="6">
                  <c:v>Protection</c:v>
                </c:pt>
                <c:pt idx="7">
                  <c:v>Respect (claims)</c:v>
                </c:pt>
                <c:pt idx="8">
                  <c:v>Relationship</c:v>
                </c:pt>
              </c:strCache>
            </c:strRef>
          </c:cat>
          <c:val>
            <c:numRef>
              <c:f>Sheet1!$D$2:$D$10</c:f>
              <c:numCache>
                <c:formatCode>0.00</c:formatCode>
                <c:ptCount val="9"/>
                <c:pt idx="0">
                  <c:v>9.2515351490000004</c:v>
                </c:pt>
                <c:pt idx="1">
                  <c:v>7.9354410050000004</c:v>
                </c:pt>
                <c:pt idx="2">
                  <c:v>7.474592908</c:v>
                </c:pt>
                <c:pt idx="3">
                  <c:v>6.3239153119999996</c:v>
                </c:pt>
                <c:pt idx="4">
                  <c:v>6.2749474379999999</c:v>
                </c:pt>
                <c:pt idx="5">
                  <c:v>6.1879612770000003</c:v>
                </c:pt>
                <c:pt idx="6">
                  <c:v>6.0020650580000003</c:v>
                </c:pt>
                <c:pt idx="7">
                  <c:v>5.6737696849999999</c:v>
                </c:pt>
                <c:pt idx="8">
                  <c:v>3.9119421120000002</c:v>
                </c:pt>
              </c:numCache>
            </c:numRef>
          </c:val>
          <c:extLst>
            <c:ext xmlns:c16="http://schemas.microsoft.com/office/drawing/2014/chart" uri="{C3380CC4-5D6E-409C-BE32-E72D297353CC}">
              <c16:uniqueId val="{00000000-2033-4413-8FC2-2448075E6460}"/>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 wave 9&amp;10</a:t>
            </a:r>
            <a:r>
              <a:rPr lang="en-US" sz="1200" b="1" baseline="0">
                <a:solidFill>
                  <a:schemeClr val="accent4"/>
                </a:solidFill>
                <a:latin typeface="+mj-lt"/>
              </a:rPr>
              <a:t> Dec 2021 &amp; July 2022</a:t>
            </a:r>
            <a:endParaRPr lang="en-US" sz="1200" b="1">
              <a:solidFill>
                <a:schemeClr val="accent4"/>
              </a:solidFill>
              <a:latin typeface="+mj-lt"/>
            </a:endParaRPr>
          </a:p>
        </c:rich>
      </c:tx>
      <c:overlay val="0"/>
      <c:spPr>
        <a:noFill/>
        <a:ln>
          <a:noFill/>
        </a:ln>
        <a:effectLst/>
      </c:spPr>
    </c:title>
    <c:autoTitleDeleted val="0"/>
    <c:plotArea>
      <c:layout>
        <c:manualLayout>
          <c:layoutTarget val="inner"/>
          <c:xMode val="edge"/>
          <c:yMode val="edge"/>
          <c:x val="0.35336740041928721"/>
          <c:y val="0.16326347456818216"/>
          <c:w val="0.60253541666666666"/>
          <c:h val="0.78361136262429942"/>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Control (claims)</c:v>
                </c:pt>
                <c:pt idx="3">
                  <c:v>Ease</c:v>
                </c:pt>
                <c:pt idx="4">
                  <c:v>Protection</c:v>
                </c:pt>
                <c:pt idx="5">
                  <c:v>Speed (claims)</c:v>
                </c:pt>
                <c:pt idx="6">
                  <c:v>Price</c:v>
                </c:pt>
                <c:pt idx="7">
                  <c:v>Respect (claims)</c:v>
                </c:pt>
                <c:pt idx="8">
                  <c:v>Relationship</c:v>
                </c:pt>
              </c:strCache>
            </c:strRef>
          </c:cat>
          <c:val>
            <c:numRef>
              <c:f>Sheet1!$D$2:$D$10</c:f>
              <c:numCache>
                <c:formatCode>0.00</c:formatCode>
                <c:ptCount val="9"/>
                <c:pt idx="0">
                  <c:v>7.6223167590000003</c:v>
                </c:pt>
                <c:pt idx="1">
                  <c:v>6.8978002749999998</c:v>
                </c:pt>
                <c:pt idx="2">
                  <c:v>6.344084359</c:v>
                </c:pt>
                <c:pt idx="3">
                  <c:v>6.2853055869999999</c:v>
                </c:pt>
                <c:pt idx="4">
                  <c:v>6.1847020070000003</c:v>
                </c:pt>
                <c:pt idx="5">
                  <c:v>5.5994869200000004</c:v>
                </c:pt>
                <c:pt idx="6">
                  <c:v>5.5537179329999997</c:v>
                </c:pt>
                <c:pt idx="7">
                  <c:v>5.4284531969999996</c:v>
                </c:pt>
                <c:pt idx="8">
                  <c:v>5.3796481690000002</c:v>
                </c:pt>
              </c:numCache>
            </c:numRef>
          </c:val>
          <c:extLst>
            <c:ext xmlns:c16="http://schemas.microsoft.com/office/drawing/2014/chart" uri="{C3380CC4-5D6E-409C-BE32-E72D297353CC}">
              <c16:uniqueId val="{00000000-12B8-4239-A08D-26E0B254F318}"/>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2020 – wave 4&amp;5 </a:t>
            </a:r>
          </a:p>
        </c:rich>
      </c:tx>
      <c:overlay val="0"/>
      <c:spPr>
        <a:noFill/>
        <a:ln>
          <a:noFill/>
        </a:ln>
        <a:effectLst/>
      </c:spPr>
    </c:title>
    <c:autoTitleDeleted val="0"/>
    <c:plotArea>
      <c:layout>
        <c:manualLayout>
          <c:layoutTarget val="inner"/>
          <c:xMode val="edge"/>
          <c:yMode val="edge"/>
          <c:x val="0.41054934654543535"/>
          <c:y val="0.15600048869994501"/>
          <c:w val="0.52790377135005462"/>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Respect (claims)</c:v>
                </c:pt>
                <c:pt idx="3">
                  <c:v>Ease</c:v>
                </c:pt>
                <c:pt idx="4">
                  <c:v>Protection</c:v>
                </c:pt>
                <c:pt idx="5">
                  <c:v>Speed (claims)</c:v>
                </c:pt>
                <c:pt idx="6">
                  <c:v>Price</c:v>
                </c:pt>
                <c:pt idx="7">
                  <c:v>Control (claims)</c:v>
                </c:pt>
                <c:pt idx="8">
                  <c:v>Relationship</c:v>
                </c:pt>
              </c:strCache>
            </c:strRef>
          </c:cat>
          <c:val>
            <c:numRef>
              <c:f>Sheet1!$D$2:$D$10</c:f>
              <c:numCache>
                <c:formatCode>0.00</c:formatCode>
                <c:ptCount val="9"/>
                <c:pt idx="0">
                  <c:v>9.7282894249999998</c:v>
                </c:pt>
                <c:pt idx="1">
                  <c:v>7.9595228479999998</c:v>
                </c:pt>
                <c:pt idx="2">
                  <c:v>7.5560820739999999</c:v>
                </c:pt>
                <c:pt idx="3">
                  <c:v>6.5935027069999999</c:v>
                </c:pt>
                <c:pt idx="4">
                  <c:v>6.5878249929999999</c:v>
                </c:pt>
                <c:pt idx="5">
                  <c:v>6.2240390919999999</c:v>
                </c:pt>
                <c:pt idx="6">
                  <c:v>5.9609525750000003</c:v>
                </c:pt>
                <c:pt idx="7">
                  <c:v>4.935658943</c:v>
                </c:pt>
                <c:pt idx="8">
                  <c:v>4.2715779649999996</c:v>
                </c:pt>
              </c:numCache>
            </c:numRef>
          </c:val>
          <c:extLst>
            <c:ext xmlns:c16="http://schemas.microsoft.com/office/drawing/2014/chart" uri="{C3380CC4-5D6E-409C-BE32-E72D297353CC}">
              <c16:uniqueId val="{00000000-BF1D-42A1-A5DF-6BDC318EE172}"/>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2020 – wave 4&amp;5</a:t>
            </a:r>
          </a:p>
        </c:rich>
      </c:tx>
      <c:overlay val="0"/>
      <c:spPr>
        <a:noFill/>
        <a:ln>
          <a:noFill/>
        </a:ln>
        <a:effectLst/>
      </c:spPr>
    </c:title>
    <c:autoTitleDeleted val="0"/>
    <c:plotArea>
      <c:layout>
        <c:manualLayout>
          <c:layoutTarget val="inner"/>
          <c:xMode val="edge"/>
          <c:yMode val="edge"/>
          <c:x val="0.47065200546723496"/>
          <c:y val="0.16326347456818216"/>
          <c:w val="0.4451266078152421"/>
          <c:h val="0.78361136262429942"/>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Relationship</c:v>
                </c:pt>
                <c:pt idx="6">
                  <c:v>Respect (claims)</c:v>
                </c:pt>
                <c:pt idx="7">
                  <c:v>Speed (claims)</c:v>
                </c:pt>
                <c:pt idx="8">
                  <c:v>Control (claims)</c:v>
                </c:pt>
              </c:strCache>
            </c:strRef>
          </c:cat>
          <c:val>
            <c:numRef>
              <c:f>Sheet1!$D$2:$D$10</c:f>
              <c:numCache>
                <c:formatCode>0.00</c:formatCode>
                <c:ptCount val="9"/>
                <c:pt idx="0">
                  <c:v>6.3630856439999999</c:v>
                </c:pt>
                <c:pt idx="1">
                  <c:v>6.1459446489999996</c:v>
                </c:pt>
                <c:pt idx="2">
                  <c:v>5.76306779</c:v>
                </c:pt>
                <c:pt idx="3">
                  <c:v>5.7473975060000004</c:v>
                </c:pt>
                <c:pt idx="4">
                  <c:v>4.9161867810000004</c:v>
                </c:pt>
                <c:pt idx="5">
                  <c:v>4.6666527689999997</c:v>
                </c:pt>
                <c:pt idx="6">
                  <c:v>4.6254403760000002</c:v>
                </c:pt>
                <c:pt idx="7">
                  <c:v>4.2549343500000001</c:v>
                </c:pt>
                <c:pt idx="8">
                  <c:v>3.5309851870000002</c:v>
                </c:pt>
              </c:numCache>
            </c:numRef>
          </c:val>
          <c:extLst>
            <c:ext xmlns:c16="http://schemas.microsoft.com/office/drawing/2014/chart" uri="{C3380CC4-5D6E-409C-BE32-E72D297353CC}">
              <c16:uniqueId val="{00000000-B8F0-4C17-B37D-DF934134F711}"/>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292501257568139E-2"/>
          <c:y val="6.5766398870855357E-3"/>
          <c:w val="0.92483257677226194"/>
          <c:h val="0.90647892544651132"/>
        </c:manualLayout>
      </c:layout>
      <c:bubbleChart>
        <c:varyColors val="0"/>
        <c:ser>
          <c:idx val="2"/>
          <c:order val="0"/>
          <c:tx>
            <c:strRef>
              <c:f>'[CII Consumer - Wave 12 and 13 report Oct 2023.xlsx]Opp. score by theme'!$B$4</c:f>
              <c:strCache>
                <c:ptCount val="1"/>
                <c:pt idx="0">
                  <c:v>Loyalty</c:v>
                </c:pt>
              </c:strCache>
            </c:strRef>
          </c:tx>
          <c:spPr>
            <a:solidFill>
              <a:srgbClr val="008265"/>
            </a:solidFill>
            <a:ln w="25400">
              <a:noFill/>
            </a:ln>
            <a:effectLst/>
          </c:spPr>
          <c:invertIfNegative val="0"/>
          <c:dLbls>
            <c:dLbl>
              <c:idx val="0"/>
              <c:layout>
                <c:manualLayout>
                  <c:x val="-5.0802578249147428E-3"/>
                  <c:y val="1.4633356832917862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AE04-4CF5-AA5B-7B6574859FCF}"/>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Consumer - Wave 12 and 13 report Oct 2023.xlsx]Opp. score by theme'!$C$4</c:f>
              <c:numCache>
                <c:formatCode>0.00</c:formatCode>
                <c:ptCount val="1"/>
                <c:pt idx="0">
                  <c:v>6.6085714290000004</c:v>
                </c:pt>
              </c:numCache>
            </c:numRef>
          </c:xVal>
          <c:yVal>
            <c:numRef>
              <c:f>'[CII Consumer - Wave 12 and 13 report Oct 2023.xlsx]Opp. score by theme'!$D$4</c:f>
              <c:numCache>
                <c:formatCode>0.00</c:formatCode>
                <c:ptCount val="1"/>
                <c:pt idx="0">
                  <c:v>3.1961223219999999</c:v>
                </c:pt>
              </c:numCache>
            </c:numRef>
          </c:yVal>
          <c:bubbleSize>
            <c:numRef>
              <c:f>'[CII Consumer - Wave 12 and 13 report Oct 2023.xlsx]Opp. score by theme'!$E$4</c:f>
              <c:numCache>
                <c:formatCode>0.00</c:formatCode>
                <c:ptCount val="1"/>
                <c:pt idx="0">
                  <c:v>10.021020535</c:v>
                </c:pt>
              </c:numCache>
            </c:numRef>
          </c:bubbleSize>
          <c:bubble3D val="0"/>
          <c:extLst>
            <c:ext xmlns:c16="http://schemas.microsoft.com/office/drawing/2014/chart" uri="{C3380CC4-5D6E-409C-BE32-E72D297353CC}">
              <c16:uniqueId val="{00000001-475A-48FE-A38D-0EB0D8618691}"/>
            </c:ext>
          </c:extLst>
        </c:ser>
        <c:ser>
          <c:idx val="0"/>
          <c:order val="1"/>
          <c:tx>
            <c:strRef>
              <c:f>'[CII Consumer - Wave 12 and 13 report Oct 2023.xlsx]Opp. score by theme'!$B$5</c:f>
              <c:strCache>
                <c:ptCount val="1"/>
                <c:pt idx="0">
                  <c:v>Respect (claims)</c:v>
                </c:pt>
              </c:strCache>
            </c:strRef>
          </c:tx>
          <c:spPr>
            <a:solidFill>
              <a:srgbClr val="F9ED6F"/>
            </a:solidFill>
            <a:ln w="25400">
              <a:noFill/>
            </a:ln>
            <a:effectLst/>
          </c:spPr>
          <c:invertIfNegative val="0"/>
          <c:dLbls>
            <c:dLbl>
              <c:idx val="0"/>
              <c:layout>
                <c:manualLayout>
                  <c:x val="-0.34621624978265736"/>
                  <c:y val="-0.165624830703991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AE04-4CF5-AA5B-7B6574859FCF}"/>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r"/>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Consumer - Wave 12 and 13 report Oct 2023.xlsx]Opp. score by theme'!$C$5</c:f>
              <c:numCache>
                <c:formatCode>0.00</c:formatCode>
                <c:ptCount val="1"/>
                <c:pt idx="0">
                  <c:v>7.8383838380000004</c:v>
                </c:pt>
              </c:numCache>
            </c:numRef>
          </c:xVal>
          <c:yVal>
            <c:numRef>
              <c:f>'[CII Consumer - Wave 12 and 13 report Oct 2023.xlsx]Opp. score by theme'!$D$5</c:f>
              <c:numCache>
                <c:formatCode>0.00</c:formatCode>
                <c:ptCount val="1"/>
                <c:pt idx="0">
                  <c:v>7.081708731</c:v>
                </c:pt>
              </c:numCache>
            </c:numRef>
          </c:yVal>
          <c:bubbleSize>
            <c:numRef>
              <c:f>'[CII Consumer - Wave 12 and 13 report Oct 2023.xlsx]Opp. score by theme'!$E$5</c:f>
              <c:numCache>
                <c:formatCode>0.00</c:formatCode>
                <c:ptCount val="1"/>
                <c:pt idx="0">
                  <c:v>8.595058946</c:v>
                </c:pt>
              </c:numCache>
            </c:numRef>
          </c:bubbleSize>
          <c:bubble3D val="0"/>
          <c:extLst>
            <c:ext xmlns:c16="http://schemas.microsoft.com/office/drawing/2014/chart" uri="{C3380CC4-5D6E-409C-BE32-E72D297353CC}">
              <c16:uniqueId val="{00000003-475A-48FE-A38D-0EB0D8618691}"/>
            </c:ext>
          </c:extLst>
        </c:ser>
        <c:ser>
          <c:idx val="1"/>
          <c:order val="2"/>
          <c:tx>
            <c:strRef>
              <c:f>'[CII Consumer - Wave 12 and 13 report Oct 2023.xlsx]Opp. score by theme'!$B$6</c:f>
              <c:strCache>
                <c:ptCount val="1"/>
                <c:pt idx="0">
                  <c:v>Speed (claims)</c:v>
                </c:pt>
              </c:strCache>
            </c:strRef>
          </c:tx>
          <c:spPr>
            <a:solidFill>
              <a:srgbClr val="15ADD0"/>
            </a:solidFill>
            <a:ln w="25400">
              <a:noFill/>
            </a:ln>
            <a:effectLst/>
          </c:spPr>
          <c:invertIfNegative val="0"/>
          <c:dLbls>
            <c:dLbl>
              <c:idx val="0"/>
              <c:layout>
                <c:manualLayout>
                  <c:x val="-6.971542595030511E-2"/>
                  <c:y val="-0.1093707325730191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AE04-4CF5-AA5B-7B6574859FCF}"/>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Consumer - Wave 12 and 13 report Oct 2023.xlsx]Opp. score by theme'!$C$6</c:f>
              <c:numCache>
                <c:formatCode>0.00</c:formatCode>
                <c:ptCount val="1"/>
                <c:pt idx="0">
                  <c:v>7.9740518959999998</c:v>
                </c:pt>
              </c:numCache>
            </c:numRef>
          </c:xVal>
          <c:yVal>
            <c:numRef>
              <c:f>'[CII Consumer - Wave 12 and 13 report Oct 2023.xlsx]Opp. score by theme'!$D$6</c:f>
              <c:numCache>
                <c:formatCode>0.00</c:formatCode>
                <c:ptCount val="1"/>
                <c:pt idx="0">
                  <c:v>7.619979829</c:v>
                </c:pt>
              </c:numCache>
            </c:numRef>
          </c:yVal>
          <c:bubbleSize>
            <c:numRef>
              <c:f>'[CII Consumer - Wave 12 and 13 report Oct 2023.xlsx]Opp. score by theme'!$E$6</c:f>
              <c:numCache>
                <c:formatCode>0.00</c:formatCode>
                <c:ptCount val="1"/>
                <c:pt idx="0">
                  <c:v>8.3281239639999995</c:v>
                </c:pt>
              </c:numCache>
            </c:numRef>
          </c:bubbleSize>
          <c:bubble3D val="0"/>
          <c:extLst>
            <c:ext xmlns:c16="http://schemas.microsoft.com/office/drawing/2014/chart" uri="{C3380CC4-5D6E-409C-BE32-E72D297353CC}">
              <c16:uniqueId val="{00000005-475A-48FE-A38D-0EB0D8618691}"/>
            </c:ext>
          </c:extLst>
        </c:ser>
        <c:ser>
          <c:idx val="3"/>
          <c:order val="3"/>
          <c:tx>
            <c:strRef>
              <c:f>'[CII Consumer - Wave 12 and 13 report Oct 2023.xlsx]Opp. score by theme'!$B$7</c:f>
              <c:strCache>
                <c:ptCount val="1"/>
                <c:pt idx="0">
                  <c:v>Confidence</c:v>
                </c:pt>
              </c:strCache>
            </c:strRef>
          </c:tx>
          <c:spPr>
            <a:solidFill>
              <a:srgbClr val="AB588C"/>
            </a:solidFill>
            <a:ln w="25400">
              <a:noFill/>
            </a:ln>
            <a:effectLst/>
          </c:spPr>
          <c:invertIfNegative val="0"/>
          <c:dLbls>
            <c:dLbl>
              <c:idx val="0"/>
              <c:layout>
                <c:manualLayout>
                  <c:x val="-2.614484154641487E-2"/>
                  <c:y val="2.9431385929205328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AE04-4CF5-AA5B-7B6574859FCF}"/>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r"/>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Consumer - Wave 12 and 13 report Oct 2023.xlsx]Opp. score by theme'!$C$7</c:f>
              <c:numCache>
                <c:formatCode>0.00</c:formatCode>
                <c:ptCount val="1"/>
                <c:pt idx="0">
                  <c:v>7.2444444450000001</c:v>
                </c:pt>
              </c:numCache>
            </c:numRef>
          </c:xVal>
          <c:yVal>
            <c:numRef>
              <c:f>'[CII Consumer - Wave 12 and 13 report Oct 2023.xlsx]Opp. score by theme'!$D$7</c:f>
              <c:numCache>
                <c:formatCode>0.00</c:formatCode>
                <c:ptCount val="1"/>
                <c:pt idx="0">
                  <c:v>6.2199898100000004</c:v>
                </c:pt>
              </c:numCache>
            </c:numRef>
          </c:yVal>
          <c:bubbleSize>
            <c:numRef>
              <c:f>'[CII Consumer - Wave 12 and 13 report Oct 2023.xlsx]Opp. score by theme'!$E$7</c:f>
              <c:numCache>
                <c:formatCode>0.00</c:formatCode>
                <c:ptCount val="1"/>
                <c:pt idx="0">
                  <c:v>8.2688990790000005</c:v>
                </c:pt>
              </c:numCache>
            </c:numRef>
          </c:bubbleSize>
          <c:bubble3D val="0"/>
          <c:extLst>
            <c:ext xmlns:c16="http://schemas.microsoft.com/office/drawing/2014/chart" uri="{C3380CC4-5D6E-409C-BE32-E72D297353CC}">
              <c16:uniqueId val="{00000007-475A-48FE-A38D-0EB0D8618691}"/>
            </c:ext>
          </c:extLst>
        </c:ser>
        <c:ser>
          <c:idx val="4"/>
          <c:order val="4"/>
          <c:tx>
            <c:strRef>
              <c:f>'[CII Consumer - Wave 12 and 13 report Oct 2023.xlsx]Opp. score by theme'!$B$8</c:f>
              <c:strCache>
                <c:ptCount val="1"/>
                <c:pt idx="0">
                  <c:v>Control (claims)</c:v>
                </c:pt>
              </c:strCache>
            </c:strRef>
          </c:tx>
          <c:spPr>
            <a:solidFill>
              <a:srgbClr val="93C01F"/>
            </a:solidFill>
            <a:ln w="25400">
              <a:noFill/>
            </a:ln>
            <a:effectLst/>
          </c:spPr>
          <c:invertIfNegative val="0"/>
          <c:dLbls>
            <c:dLbl>
              <c:idx val="0"/>
              <c:layout>
                <c:manualLayout>
                  <c:x val="-0.24636545037548541"/>
                  <c:y val="-0.1069003652123556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AE04-4CF5-AA5B-7B6574859FCF}"/>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Consumer - Wave 12 and 13 report Oct 2023.xlsx]Opp. score by theme'!$C$8</c:f>
              <c:numCache>
                <c:formatCode>0.00</c:formatCode>
                <c:ptCount val="1"/>
                <c:pt idx="0">
                  <c:v>6.9678714859999999</c:v>
                </c:pt>
              </c:numCache>
            </c:numRef>
          </c:xVal>
          <c:yVal>
            <c:numRef>
              <c:f>'[CII Consumer - Wave 12 and 13 report Oct 2023.xlsx]Opp. score by theme'!$D$8</c:f>
              <c:numCache>
                <c:formatCode>0.00</c:formatCode>
                <c:ptCount val="1"/>
                <c:pt idx="0">
                  <c:v>6.7778367880000001</c:v>
                </c:pt>
              </c:numCache>
            </c:numRef>
          </c:yVal>
          <c:bubbleSize>
            <c:numRef>
              <c:f>'[CII Consumer - Wave 12 and 13 report Oct 2023.xlsx]Opp. score by theme'!$E$8</c:f>
              <c:numCache>
                <c:formatCode>0.00</c:formatCode>
                <c:ptCount val="1"/>
                <c:pt idx="0">
                  <c:v>7.1579061839999998</c:v>
                </c:pt>
              </c:numCache>
            </c:numRef>
          </c:bubbleSize>
          <c:bubble3D val="0"/>
          <c:extLst>
            <c:ext xmlns:c16="http://schemas.microsoft.com/office/drawing/2014/chart" uri="{C3380CC4-5D6E-409C-BE32-E72D297353CC}">
              <c16:uniqueId val="{00000009-475A-48FE-A38D-0EB0D8618691}"/>
            </c:ext>
          </c:extLst>
        </c:ser>
        <c:ser>
          <c:idx val="5"/>
          <c:order val="5"/>
          <c:tx>
            <c:strRef>
              <c:f>'[CII Consumer - Wave 12 and 13 report Oct 2023.xlsx]Opp. score by theme'!$B$9</c:f>
              <c:strCache>
                <c:ptCount val="1"/>
                <c:pt idx="0">
                  <c:v>Ease</c:v>
                </c:pt>
              </c:strCache>
            </c:strRef>
          </c:tx>
          <c:spPr>
            <a:solidFill>
              <a:srgbClr val="92D1B3"/>
            </a:solidFill>
            <a:ln w="25400">
              <a:noFill/>
            </a:ln>
            <a:effectLst/>
          </c:spPr>
          <c:invertIfNegative val="0"/>
          <c:dLbls>
            <c:dLbl>
              <c:idx val="0"/>
              <c:layout>
                <c:manualLayout>
                  <c:x val="-0.22053553242753174"/>
                  <c:y val="-1.5790437227375092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AE04-4CF5-AA5B-7B6574859FCF}"/>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Consumer - Wave 12 and 13 report Oct 2023.xlsx]Opp. score by theme'!$C$9</c:f>
              <c:numCache>
                <c:formatCode>0.00</c:formatCode>
                <c:ptCount val="1"/>
                <c:pt idx="0">
                  <c:v>6.8957142859999996</c:v>
                </c:pt>
              </c:numCache>
            </c:numRef>
          </c:xVal>
          <c:yVal>
            <c:numRef>
              <c:f>'[CII Consumer - Wave 12 and 13 report Oct 2023.xlsx]Opp. score by theme'!$D$9</c:f>
              <c:numCache>
                <c:formatCode>0.00</c:formatCode>
                <c:ptCount val="1"/>
                <c:pt idx="0">
                  <c:v>6.6789505330000001</c:v>
                </c:pt>
              </c:numCache>
            </c:numRef>
          </c:yVal>
          <c:bubbleSize>
            <c:numRef>
              <c:f>'[CII Consumer - Wave 12 and 13 report Oct 2023.xlsx]Opp. score by theme'!$E$9</c:f>
              <c:numCache>
                <c:formatCode>0.00</c:formatCode>
                <c:ptCount val="1"/>
                <c:pt idx="0">
                  <c:v>7.112478039</c:v>
                </c:pt>
              </c:numCache>
            </c:numRef>
          </c:bubbleSize>
          <c:bubble3D val="0"/>
          <c:extLst>
            <c:ext xmlns:c16="http://schemas.microsoft.com/office/drawing/2014/chart" uri="{C3380CC4-5D6E-409C-BE32-E72D297353CC}">
              <c16:uniqueId val="{0000000B-475A-48FE-A38D-0EB0D8618691}"/>
            </c:ext>
          </c:extLst>
        </c:ser>
        <c:ser>
          <c:idx val="6"/>
          <c:order val="6"/>
          <c:tx>
            <c:strRef>
              <c:f>'[CII Consumer - Wave 12 and 13 report Oct 2023.xlsx]Opp. score by theme'!$B$10</c:f>
              <c:strCache>
                <c:ptCount val="1"/>
                <c:pt idx="0">
                  <c:v>Protection</c:v>
                </c:pt>
              </c:strCache>
            </c:strRef>
          </c:tx>
          <c:spPr>
            <a:solidFill>
              <a:srgbClr val="E20613"/>
            </a:solidFill>
            <a:ln w="25400">
              <a:noFill/>
            </a:ln>
            <a:effectLst/>
          </c:spPr>
          <c:invertIfNegative val="0"/>
          <c:dLbls>
            <c:dLbl>
              <c:idx val="0"/>
              <c:layout>
                <c:manualLayout>
                  <c:x val="-2.6831504051490596E-2"/>
                  <c:y val="3.6206508273707312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AE04-4CF5-AA5B-7B6574859FCF}"/>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Consumer - Wave 12 and 13 report Oct 2023.xlsx]Opp. score by theme'!$C$10</c:f>
              <c:numCache>
                <c:formatCode>0.00</c:formatCode>
                <c:ptCount val="1"/>
                <c:pt idx="0">
                  <c:v>6.2</c:v>
                </c:pt>
              </c:numCache>
            </c:numRef>
          </c:xVal>
          <c:yVal>
            <c:numRef>
              <c:f>'[CII Consumer - Wave 12 and 13 report Oct 2023.xlsx]Opp. score by theme'!$D$10</c:f>
              <c:numCache>
                <c:formatCode>0.00</c:formatCode>
                <c:ptCount val="1"/>
                <c:pt idx="0">
                  <c:v>5.5916576219999996</c:v>
                </c:pt>
              </c:numCache>
            </c:numRef>
          </c:yVal>
          <c:bubbleSize>
            <c:numRef>
              <c:f>'[CII Consumer - Wave 12 and 13 report Oct 2023.xlsx]Opp. score by theme'!$E$10</c:f>
              <c:numCache>
                <c:formatCode>0.00</c:formatCode>
                <c:ptCount val="1"/>
                <c:pt idx="0">
                  <c:v>6.8083423789999999</c:v>
                </c:pt>
              </c:numCache>
            </c:numRef>
          </c:bubbleSize>
          <c:bubble3D val="0"/>
          <c:extLst>
            <c:ext xmlns:c16="http://schemas.microsoft.com/office/drawing/2014/chart" uri="{C3380CC4-5D6E-409C-BE32-E72D297353CC}">
              <c16:uniqueId val="{0000000D-475A-48FE-A38D-0EB0D8618691}"/>
            </c:ext>
          </c:extLst>
        </c:ser>
        <c:ser>
          <c:idx val="7"/>
          <c:order val="7"/>
          <c:tx>
            <c:strRef>
              <c:f>'[CII Consumer - Wave 12 and 13 report Oct 2023.xlsx]Opp. score by theme'!$B$11</c:f>
              <c:strCache>
                <c:ptCount val="1"/>
                <c:pt idx="0">
                  <c:v>Price</c:v>
                </c:pt>
              </c:strCache>
            </c:strRef>
          </c:tx>
          <c:spPr>
            <a:solidFill>
              <a:srgbClr val="F5A03D"/>
            </a:solidFill>
            <a:ln w="25400">
              <a:noFill/>
            </a:ln>
            <a:effectLst/>
          </c:spPr>
          <c:invertIfNegative val="0"/>
          <c:dLbls>
            <c:dLbl>
              <c:idx val="0"/>
              <c:layout>
                <c:manualLayout>
                  <c:x val="-0.19848606978139527"/>
                  <c:y val="-4.4457101706567434E-3"/>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AE04-4CF5-AA5B-7B6574859FCF}"/>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l"/>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Consumer - Wave 12 and 13 report Oct 2023.xlsx]Opp. score by theme'!$C$11</c:f>
              <c:numCache>
                <c:formatCode>0.00</c:formatCode>
                <c:ptCount val="1"/>
                <c:pt idx="0">
                  <c:v>5.6166666669999996</c:v>
                </c:pt>
              </c:numCache>
            </c:numRef>
          </c:xVal>
          <c:yVal>
            <c:numRef>
              <c:f>'[CII Consumer - Wave 12 and 13 report Oct 2023.xlsx]Opp. score by theme'!$D$11</c:f>
              <c:numCache>
                <c:formatCode>0.00</c:formatCode>
                <c:ptCount val="1"/>
                <c:pt idx="0">
                  <c:v>4.4401208519999997</c:v>
                </c:pt>
              </c:numCache>
            </c:numRef>
          </c:yVal>
          <c:bubbleSize>
            <c:numRef>
              <c:f>'[CII Consumer - Wave 12 and 13 report Oct 2023.xlsx]Opp. score by theme'!$E$11</c:f>
              <c:numCache>
                <c:formatCode>0.00</c:formatCode>
                <c:ptCount val="1"/>
                <c:pt idx="0">
                  <c:v>6.7932124820000004</c:v>
                </c:pt>
              </c:numCache>
            </c:numRef>
          </c:bubbleSize>
          <c:bubble3D val="0"/>
          <c:extLst>
            <c:ext xmlns:c16="http://schemas.microsoft.com/office/drawing/2014/chart" uri="{C3380CC4-5D6E-409C-BE32-E72D297353CC}">
              <c16:uniqueId val="{0000000F-475A-48FE-A38D-0EB0D8618691}"/>
            </c:ext>
          </c:extLst>
        </c:ser>
        <c:ser>
          <c:idx val="8"/>
          <c:order val="8"/>
          <c:tx>
            <c:strRef>
              <c:f>'[CII Consumer - Wave 12 and 13 report Oct 2023.xlsx]Opp. score by theme'!$B$12</c:f>
              <c:strCache>
                <c:ptCount val="1"/>
                <c:pt idx="0">
                  <c:v>Relationship</c:v>
                </c:pt>
              </c:strCache>
            </c:strRef>
          </c:tx>
          <c:spPr>
            <a:solidFill>
              <a:schemeClr val="tx1"/>
            </a:solidFill>
            <a:ln w="25400">
              <a:noFill/>
            </a:ln>
            <a:effectLst/>
          </c:spPr>
          <c:invertIfNegative val="0"/>
          <c:dLbls>
            <c:dLbl>
              <c:idx val="0"/>
              <c:layout>
                <c:manualLayout>
                  <c:x val="-0.24200716965351726"/>
                  <c:y val="-3.8265127607679914E-3"/>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AE04-4CF5-AA5B-7B6574859FCF}"/>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l"/>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Consumer - Wave 12 and 13 report Oct 2023.xlsx]Opp. score by theme'!$C$12</c:f>
              <c:numCache>
                <c:formatCode>0.00</c:formatCode>
                <c:ptCount val="1"/>
                <c:pt idx="0">
                  <c:v>3.9649999999999999</c:v>
                </c:pt>
              </c:numCache>
            </c:numRef>
          </c:xVal>
          <c:yVal>
            <c:numRef>
              <c:f>'[CII Consumer - Wave 12 and 13 report Oct 2023.xlsx]Opp. score by theme'!$D$12</c:f>
              <c:numCache>
                <c:formatCode>0.00</c:formatCode>
                <c:ptCount val="1"/>
                <c:pt idx="0">
                  <c:v>3.1333388709999999</c:v>
                </c:pt>
              </c:numCache>
            </c:numRef>
          </c:yVal>
          <c:bubbleSize>
            <c:numRef>
              <c:f>'[CII Consumer - Wave 12 and 13 report Oct 2023.xlsx]Opp. score by theme'!$E$12</c:f>
              <c:numCache>
                <c:formatCode>0.00</c:formatCode>
                <c:ptCount val="1"/>
                <c:pt idx="0">
                  <c:v>4.7966611300000004</c:v>
                </c:pt>
              </c:numCache>
            </c:numRef>
          </c:bubbleSize>
          <c:bubble3D val="0"/>
          <c:extLst>
            <c:ext xmlns:c16="http://schemas.microsoft.com/office/drawing/2014/chart" uri="{C3380CC4-5D6E-409C-BE32-E72D297353CC}">
              <c16:uniqueId val="{00000011-475A-48FE-A38D-0EB0D8618691}"/>
            </c:ext>
          </c:extLst>
        </c:ser>
        <c:dLbls>
          <c:showLegendKey val="0"/>
          <c:showVal val="0"/>
          <c:showCatName val="0"/>
          <c:showSerName val="0"/>
          <c:showPercent val="0"/>
          <c:showBubbleSize val="0"/>
        </c:dLbls>
        <c:bubbleScale val="60"/>
        <c:showNegBubbles val="0"/>
        <c:axId val="193973328"/>
        <c:axId val="193970976"/>
      </c:bubbleChart>
      <c:valAx>
        <c:axId val="193973328"/>
        <c:scaling>
          <c:orientation val="minMax"/>
          <c:max val="10"/>
          <c:min val="0"/>
        </c:scaling>
        <c:delete val="1"/>
        <c:axPos val="b"/>
        <c:numFmt formatCode="0.00" sourceLinked="1"/>
        <c:majorTickMark val="out"/>
        <c:minorTickMark val="none"/>
        <c:tickLblPos val="nextTo"/>
        <c:crossAx val="193970976"/>
        <c:crosses val="autoZero"/>
        <c:crossBetween val="midCat"/>
      </c:valAx>
      <c:valAx>
        <c:axId val="193970976"/>
        <c:scaling>
          <c:orientation val="minMax"/>
          <c:max val="10"/>
        </c:scaling>
        <c:delete val="1"/>
        <c:axPos val="l"/>
        <c:numFmt formatCode="0.00" sourceLinked="1"/>
        <c:majorTickMark val="out"/>
        <c:minorTickMark val="none"/>
        <c:tickLblPos val="nextTo"/>
        <c:crossAx val="193973328"/>
        <c:crosses val="autoZero"/>
        <c:crossBetween val="midCat"/>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2020 – wave 5&amp;6 </a:t>
            </a:r>
          </a:p>
        </c:rich>
      </c:tx>
      <c:overlay val="0"/>
      <c:spPr>
        <a:noFill/>
        <a:ln>
          <a:noFill/>
        </a:ln>
        <a:effectLst/>
      </c:spPr>
    </c:title>
    <c:autoTitleDeleted val="0"/>
    <c:plotArea>
      <c:layout>
        <c:manualLayout>
          <c:layoutTarget val="inner"/>
          <c:xMode val="edge"/>
          <c:yMode val="edge"/>
          <c:x val="0.41054934654543535"/>
          <c:y val="0.15600048869994501"/>
          <c:w val="0.35666779127305442"/>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Respect (claims)</c:v>
                </c:pt>
                <c:pt idx="6">
                  <c:v>Speed (claims)</c:v>
                </c:pt>
                <c:pt idx="7">
                  <c:v>Control (claims)</c:v>
                </c:pt>
                <c:pt idx="8">
                  <c:v>Relationship</c:v>
                </c:pt>
              </c:strCache>
            </c:strRef>
          </c:cat>
          <c:val>
            <c:numRef>
              <c:f>Sheet1!$D$2:$D$10</c:f>
              <c:numCache>
                <c:formatCode>0.00</c:formatCode>
                <c:ptCount val="9"/>
                <c:pt idx="0">
                  <c:v>9.0427832549999998</c:v>
                </c:pt>
                <c:pt idx="1">
                  <c:v>7.5055323490000001</c:v>
                </c:pt>
                <c:pt idx="2">
                  <c:v>6.141413934</c:v>
                </c:pt>
                <c:pt idx="3">
                  <c:v>5.8434181980000002</c:v>
                </c:pt>
                <c:pt idx="4">
                  <c:v>5.6880977420000001</c:v>
                </c:pt>
                <c:pt idx="5">
                  <c:v>5.282211427</c:v>
                </c:pt>
                <c:pt idx="6">
                  <c:v>5.2244083239999997</c:v>
                </c:pt>
                <c:pt idx="7">
                  <c:v>4.6489145159999996</c:v>
                </c:pt>
                <c:pt idx="8">
                  <c:v>3.86821489</c:v>
                </c:pt>
              </c:numCache>
            </c:numRef>
          </c:val>
          <c:extLst>
            <c:ext xmlns:c16="http://schemas.microsoft.com/office/drawing/2014/chart" uri="{C3380CC4-5D6E-409C-BE32-E72D297353CC}">
              <c16:uniqueId val="{00000000-46D7-4650-AD2F-EC29A7C224C7}"/>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2020 – wave 5&amp;6</a:t>
            </a:r>
          </a:p>
        </c:rich>
      </c:tx>
      <c:overlay val="0"/>
      <c:spPr>
        <a:noFill/>
        <a:ln>
          <a:noFill/>
        </a:ln>
        <a:effectLst/>
      </c:spPr>
    </c:title>
    <c:autoTitleDeleted val="0"/>
    <c:plotArea>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Relationship</c:v>
                </c:pt>
                <c:pt idx="6">
                  <c:v>Control (claims)</c:v>
                </c:pt>
                <c:pt idx="7">
                  <c:v>Respect (claims)</c:v>
                </c:pt>
                <c:pt idx="8">
                  <c:v>Speed (claims)</c:v>
                </c:pt>
              </c:strCache>
            </c:strRef>
          </c:cat>
          <c:val>
            <c:numRef>
              <c:f>Sheet1!$D$2:$D$10</c:f>
              <c:numCache>
                <c:formatCode>0.00</c:formatCode>
                <c:ptCount val="9"/>
                <c:pt idx="0">
                  <c:v>6.6638616119999998</c:v>
                </c:pt>
                <c:pt idx="1">
                  <c:v>6.0248637839999999</c:v>
                </c:pt>
                <c:pt idx="2">
                  <c:v>5.8268724949999999</c:v>
                </c:pt>
                <c:pt idx="3">
                  <c:v>5.5229058159999997</c:v>
                </c:pt>
                <c:pt idx="4">
                  <c:v>5.0060041200000001</c:v>
                </c:pt>
                <c:pt idx="5">
                  <c:v>4.3941150459999996</c:v>
                </c:pt>
                <c:pt idx="6">
                  <c:v>4.3732933689999998</c:v>
                </c:pt>
                <c:pt idx="7">
                  <c:v>3.978676535</c:v>
                </c:pt>
                <c:pt idx="8">
                  <c:v>3.8457199559999999</c:v>
                </c:pt>
              </c:numCache>
            </c:numRef>
          </c:val>
          <c:extLst>
            <c:ext xmlns:c16="http://schemas.microsoft.com/office/drawing/2014/chart" uri="{C3380CC4-5D6E-409C-BE32-E72D297353CC}">
              <c16:uniqueId val="{00000000-D017-48B0-A49A-60C5FFC6B5FE}"/>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2021 – wave 6&amp;7 </a:t>
            </a:r>
          </a:p>
        </c:rich>
      </c:tx>
      <c:overlay val="0"/>
      <c:spPr>
        <a:noFill/>
        <a:ln>
          <a:noFill/>
        </a:ln>
        <a:effectLst/>
      </c:spPr>
    </c:title>
    <c:autoTitleDeleted val="0"/>
    <c:plotArea>
      <c:layout>
        <c:manualLayout>
          <c:layoutTarget val="inner"/>
          <c:xMode val="edge"/>
          <c:yMode val="edge"/>
          <c:x val="0.41054934654543535"/>
          <c:y val="0.15600048869994501"/>
          <c:w val="0.35666779127305442"/>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Speed (claims)</c:v>
                </c:pt>
                <c:pt idx="6">
                  <c:v>Relationship</c:v>
                </c:pt>
                <c:pt idx="7">
                  <c:v>Control (claims)</c:v>
                </c:pt>
                <c:pt idx="8">
                  <c:v>Respect (claims)</c:v>
                </c:pt>
              </c:strCache>
            </c:strRef>
          </c:cat>
          <c:val>
            <c:numRef>
              <c:f>Sheet1!$D$2:$D$10</c:f>
              <c:numCache>
                <c:formatCode>0.00</c:formatCode>
                <c:ptCount val="9"/>
                <c:pt idx="0">
                  <c:v>8.8868271859999997</c:v>
                </c:pt>
                <c:pt idx="1">
                  <c:v>7.1934878109999998</c:v>
                </c:pt>
                <c:pt idx="2">
                  <c:v>5.676811549</c:v>
                </c:pt>
                <c:pt idx="3">
                  <c:v>5.6722337109999996</c:v>
                </c:pt>
                <c:pt idx="4">
                  <c:v>5.3455641419999997</c:v>
                </c:pt>
                <c:pt idx="5">
                  <c:v>4.4685204709999997</c:v>
                </c:pt>
                <c:pt idx="6">
                  <c:v>3.7085919980000002</c:v>
                </c:pt>
                <c:pt idx="7">
                  <c:v>3.4883192329999999</c:v>
                </c:pt>
                <c:pt idx="8">
                  <c:v>3.4429247329999999</c:v>
                </c:pt>
              </c:numCache>
            </c:numRef>
          </c:val>
          <c:extLst>
            <c:ext xmlns:c16="http://schemas.microsoft.com/office/drawing/2014/chart" uri="{C3380CC4-5D6E-409C-BE32-E72D297353CC}">
              <c16:uniqueId val="{00000000-5271-425F-88E6-25BD4ED4787E}"/>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2021 – wave 6&amp;7</a:t>
            </a:r>
          </a:p>
        </c:rich>
      </c:tx>
      <c:overlay val="0"/>
      <c:spPr>
        <a:noFill/>
        <a:ln>
          <a:noFill/>
        </a:ln>
        <a:effectLst/>
      </c:spPr>
    </c:title>
    <c:autoTitleDeleted val="0"/>
    <c:plotArea>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Relationship</c:v>
                </c:pt>
                <c:pt idx="6">
                  <c:v>Respect (claims)</c:v>
                </c:pt>
                <c:pt idx="7">
                  <c:v>Control (claims)</c:v>
                </c:pt>
                <c:pt idx="8">
                  <c:v>Speed (claims)</c:v>
                </c:pt>
              </c:strCache>
            </c:strRef>
          </c:cat>
          <c:val>
            <c:numRef>
              <c:f>Sheet1!$D$2:$D$10</c:f>
              <c:numCache>
                <c:formatCode>0.00</c:formatCode>
                <c:ptCount val="9"/>
                <c:pt idx="0">
                  <c:v>6.0862686999999998</c:v>
                </c:pt>
                <c:pt idx="1">
                  <c:v>5.849384465</c:v>
                </c:pt>
                <c:pt idx="2">
                  <c:v>5.4884219649999997</c:v>
                </c:pt>
                <c:pt idx="3">
                  <c:v>5.1819687769999998</c:v>
                </c:pt>
                <c:pt idx="4">
                  <c:v>4.8062020409999997</c:v>
                </c:pt>
                <c:pt idx="5">
                  <c:v>4.2742492859999999</c:v>
                </c:pt>
                <c:pt idx="6">
                  <c:v>4.1551588519999996</c:v>
                </c:pt>
                <c:pt idx="7">
                  <c:v>4.0641415199999997</c:v>
                </c:pt>
                <c:pt idx="8">
                  <c:v>3.9922112460000001</c:v>
                </c:pt>
              </c:numCache>
            </c:numRef>
          </c:val>
          <c:extLst>
            <c:ext xmlns:c16="http://schemas.microsoft.com/office/drawing/2014/chart" uri="{C3380CC4-5D6E-409C-BE32-E72D297353CC}">
              <c16:uniqueId val="{00000000-7985-4E84-B91A-E2586CE465CB}"/>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rgbClr val="008265"/>
                </a:solidFill>
                <a:latin typeface="+mj-lt"/>
                <a:ea typeface="+mn-ea"/>
                <a:cs typeface="Calibri Light" panose="020F0302020204030204" pitchFamily="34" charset="0"/>
              </a:defRPr>
            </a:pPr>
            <a:r>
              <a:rPr lang="en-US" sz="1200" b="1">
                <a:solidFill>
                  <a:srgbClr val="008265"/>
                </a:solidFill>
                <a:latin typeface="+mj-lt"/>
              </a:rPr>
              <a:t>Consumer 2019 – wave 1</a:t>
            </a:r>
          </a:p>
        </c:rich>
      </c:tx>
      <c:overlay val="0"/>
      <c:spPr>
        <a:noFill/>
        <a:ln>
          <a:noFill/>
        </a:ln>
        <a:effectLst/>
      </c:spPr>
      <c:txPr>
        <a:bodyPr rot="0" spcFirstLastPara="1" vertOverflow="ellipsis" vert="horz" wrap="square" anchor="ctr" anchorCtr="1"/>
        <a:lstStyle/>
        <a:p>
          <a:pPr>
            <a:defRPr sz="1440" b="1" i="0" u="none" strike="noStrike" kern="1200" spc="0" baseline="0">
              <a:solidFill>
                <a:srgbClr val="008265"/>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45781544215686065"/>
          <c:y val="0.161890906787273"/>
          <c:w val="0.47596278452894969"/>
          <c:h val="0.78543055747239565"/>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dLbl>
              <c:idx val="0"/>
              <c:layout>
                <c:manualLayout>
                  <c:x val="-3.0672428584617714E-7"/>
                  <c:y val="1.1312498727343894E-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0D9-4481-8C80-0D32BB5006FA}"/>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Speed (claimed)</c:v>
                </c:pt>
                <c:pt idx="6">
                  <c:v>Respect (claimed)</c:v>
                </c:pt>
                <c:pt idx="7">
                  <c:v>Relationship</c:v>
                </c:pt>
                <c:pt idx="8">
                  <c:v>Control (claimed)</c:v>
                </c:pt>
              </c:strCache>
            </c:strRef>
          </c:cat>
          <c:val>
            <c:numRef>
              <c:f>Sheet1!$D$2:$D$10</c:f>
              <c:numCache>
                <c:formatCode>0.00</c:formatCode>
                <c:ptCount val="9"/>
                <c:pt idx="0">
                  <c:v>9.1024163920261056</c:v>
                </c:pt>
                <c:pt idx="1">
                  <c:v>7.4076100474830628</c:v>
                </c:pt>
                <c:pt idx="2">
                  <c:v>6.6990059526853702</c:v>
                </c:pt>
                <c:pt idx="3">
                  <c:v>5.9318978861544736</c:v>
                </c:pt>
                <c:pt idx="4">
                  <c:v>5.8604162170445049</c:v>
                </c:pt>
                <c:pt idx="5">
                  <c:v>5.4279895029852172</c:v>
                </c:pt>
                <c:pt idx="6">
                  <c:v>4.8365112523519569</c:v>
                </c:pt>
                <c:pt idx="7">
                  <c:v>3.9742387727998949</c:v>
                </c:pt>
                <c:pt idx="8">
                  <c:v>3.4251025987454491</c:v>
                </c:pt>
              </c:numCache>
            </c:numRef>
          </c:val>
          <c:extLst>
            <c:ext xmlns:c16="http://schemas.microsoft.com/office/drawing/2014/chart" uri="{C3380CC4-5D6E-409C-BE32-E72D297353CC}">
              <c16:uniqueId val="{00000001-60D9-4481-8C80-0D32BB5006FA}"/>
            </c:ext>
          </c:extLst>
        </c:ser>
        <c:dLbls>
          <c:dLblPos val="outEnd"/>
          <c:showLegendKey val="0"/>
          <c:showVal val="1"/>
          <c:showCatName val="0"/>
          <c:showSerName val="0"/>
          <c:showPercent val="0"/>
          <c:showBubbleSize val="0"/>
        </c:dLbls>
        <c:gapWidth val="80"/>
        <c:axId val="212917760"/>
        <c:axId val="174244416"/>
      </c:barChart>
      <c:catAx>
        <c:axId val="21291776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4416"/>
        <c:crosses val="autoZero"/>
        <c:auto val="1"/>
        <c:lblAlgn val="ctr"/>
        <c:lblOffset val="100"/>
        <c:noMultiLvlLbl val="0"/>
      </c:catAx>
      <c:valAx>
        <c:axId val="174244416"/>
        <c:scaling>
          <c:orientation val="minMax"/>
        </c:scaling>
        <c:delete val="1"/>
        <c:axPos val="t"/>
        <c:numFmt formatCode="0.00" sourceLinked="1"/>
        <c:majorTickMark val="out"/>
        <c:minorTickMark val="none"/>
        <c:tickLblPos val="nextTo"/>
        <c:crossAx val="21291776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rgbClr val="AB588C"/>
                </a:solidFill>
                <a:latin typeface="Calibri Light" panose="020F0302020204030204" pitchFamily="34" charset="0"/>
                <a:ea typeface="+mn-ea"/>
                <a:cs typeface="Calibri Light" panose="020F0302020204030204" pitchFamily="34" charset="0"/>
              </a:defRPr>
            </a:pPr>
            <a:r>
              <a:rPr lang="en-US" sz="1200" b="1">
                <a:solidFill>
                  <a:srgbClr val="AB588C"/>
                </a:solidFill>
                <a:latin typeface="+mj-lt"/>
              </a:rPr>
              <a:t>SME 2019 – wave 1&amp;2</a:t>
            </a:r>
          </a:p>
        </c:rich>
      </c:tx>
      <c:overlay val="0"/>
      <c:spPr>
        <a:noFill/>
        <a:ln>
          <a:noFill/>
        </a:ln>
        <a:effectLst/>
      </c:spPr>
      <c:txPr>
        <a:bodyPr rot="0" spcFirstLastPara="1" vertOverflow="ellipsis" vert="horz" wrap="square" anchor="ctr" anchorCtr="1"/>
        <a:lstStyle/>
        <a:p>
          <a:pPr>
            <a:defRPr sz="1440" b="1" i="0" u="none" strike="noStrike" kern="1200" spc="0" baseline="0">
              <a:solidFill>
                <a:srgbClr val="AB588C"/>
              </a:solidFill>
              <a:latin typeface="Calibri Light" panose="020F0302020204030204" pitchFamily="34" charset="0"/>
              <a:ea typeface="+mn-ea"/>
              <a:cs typeface="Calibri Light" panose="020F0302020204030204" pitchFamily="34" charset="0"/>
            </a:defRPr>
          </a:pPr>
          <a:endParaRPr lang="en-US"/>
        </a:p>
      </c:txPr>
    </c:title>
    <c:autoTitleDeleted val="0"/>
    <c:plotArea>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Speed (claimed)</c:v>
                </c:pt>
                <c:pt idx="6">
                  <c:v>Respect (claimed)</c:v>
                </c:pt>
                <c:pt idx="7">
                  <c:v>Relationship</c:v>
                </c:pt>
                <c:pt idx="8">
                  <c:v>Control (claimed)</c:v>
                </c:pt>
              </c:strCache>
            </c:strRef>
          </c:cat>
          <c:val>
            <c:numRef>
              <c:f>Sheet1!$D$2:$D$10</c:f>
              <c:numCache>
                <c:formatCode>0.00</c:formatCode>
                <c:ptCount val="9"/>
                <c:pt idx="0">
                  <c:v>7.1886605658228673</c:v>
                </c:pt>
                <c:pt idx="1">
                  <c:v>6.5256904171489953</c:v>
                </c:pt>
                <c:pt idx="2">
                  <c:v>5.999617708538076</c:v>
                </c:pt>
                <c:pt idx="3">
                  <c:v>5.9255912944445637</c:v>
                </c:pt>
                <c:pt idx="4">
                  <c:v>5.4467166188785994</c:v>
                </c:pt>
                <c:pt idx="5">
                  <c:v>5.1732013766562082</c:v>
                </c:pt>
                <c:pt idx="6">
                  <c:v>5.0812198440851972</c:v>
                </c:pt>
                <c:pt idx="7">
                  <c:v>4.7243507725014187</c:v>
                </c:pt>
                <c:pt idx="8">
                  <c:v>4.2186295798935598</c:v>
                </c:pt>
              </c:numCache>
            </c:numRef>
          </c:val>
          <c:extLst>
            <c:ext xmlns:c16="http://schemas.microsoft.com/office/drawing/2014/chart" uri="{C3380CC4-5D6E-409C-BE32-E72D297353CC}">
              <c16:uniqueId val="{00000000-86D9-4854-9273-BD3F9B4BE143}"/>
            </c:ext>
          </c:extLst>
        </c:ser>
        <c:dLbls>
          <c:dLblPos val="outEnd"/>
          <c:showLegendKey val="0"/>
          <c:showVal val="1"/>
          <c:showCatName val="0"/>
          <c:showSerName val="0"/>
          <c:showPercent val="0"/>
          <c:showBubbleSize val="0"/>
        </c:dLbls>
        <c:gapWidth val="80"/>
        <c:axId val="111870464"/>
        <c:axId val="178938432"/>
      </c:barChart>
      <c:catAx>
        <c:axId val="111870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8938432"/>
        <c:crosses val="autoZero"/>
        <c:auto val="1"/>
        <c:lblAlgn val="ctr"/>
        <c:lblOffset val="100"/>
        <c:noMultiLvlLbl val="0"/>
      </c:catAx>
      <c:valAx>
        <c:axId val="178938432"/>
        <c:scaling>
          <c:orientation val="minMax"/>
          <c:max val="10"/>
        </c:scaling>
        <c:delete val="1"/>
        <c:axPos val="t"/>
        <c:numFmt formatCode="0.00" sourceLinked="1"/>
        <c:majorTickMark val="out"/>
        <c:minorTickMark val="none"/>
        <c:tickLblPos val="nextTo"/>
        <c:crossAx val="11187046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rgbClr val="008265"/>
                </a:solidFill>
                <a:latin typeface="+mj-lt"/>
                <a:ea typeface="+mn-ea"/>
                <a:cs typeface="Calibri Light" panose="020F0302020204030204" pitchFamily="34" charset="0"/>
              </a:defRPr>
            </a:pPr>
            <a:r>
              <a:rPr lang="en-US" sz="1200" b="1" i="0" u="none" strike="noStrike" kern="1200" spc="0" baseline="0">
                <a:solidFill>
                  <a:srgbClr val="008265"/>
                </a:solidFill>
                <a:latin typeface="+mj-lt"/>
                <a:ea typeface="+mn-ea"/>
                <a:cs typeface="Calibri Light" panose="020F0302020204030204" pitchFamily="34" charset="0"/>
              </a:rPr>
              <a:t>Consumer 2019 – wave 1&amp;2 </a:t>
            </a:r>
          </a:p>
        </c:rich>
      </c:tx>
      <c:overlay val="0"/>
      <c:spPr>
        <a:noFill/>
        <a:ln>
          <a:noFill/>
        </a:ln>
        <a:effectLst/>
      </c:spPr>
      <c:txPr>
        <a:bodyPr rot="0" spcFirstLastPara="1" vertOverflow="ellipsis" vert="horz" wrap="square" anchor="ctr" anchorCtr="1"/>
        <a:lstStyle/>
        <a:p>
          <a:pPr algn="ctr" rtl="0">
            <a:defRPr lang="en-US" sz="1200" b="1" i="0" u="none" strike="noStrike" kern="1200" spc="0" baseline="0" dirty="0">
              <a:solidFill>
                <a:srgbClr val="008265"/>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41054934654543535"/>
          <c:y val="0.17994527767282292"/>
          <c:w val="0.48355906623783235"/>
          <c:h val="0.7673761865868457"/>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Speed (claimed)</c:v>
                </c:pt>
                <c:pt idx="6">
                  <c:v>Respect (claimed)</c:v>
                </c:pt>
                <c:pt idx="7">
                  <c:v>Relationship</c:v>
                </c:pt>
                <c:pt idx="8">
                  <c:v>Control (claimed)</c:v>
                </c:pt>
              </c:strCache>
            </c:strRef>
          </c:cat>
          <c:val>
            <c:numRef>
              <c:f>Sheet1!$D$2:$D$10</c:f>
              <c:numCache>
                <c:formatCode>0.00</c:formatCode>
                <c:ptCount val="9"/>
                <c:pt idx="0">
                  <c:v>9.2892542319328637</c:v>
                </c:pt>
                <c:pt idx="1">
                  <c:v>7.6444255255058442</c:v>
                </c:pt>
                <c:pt idx="2">
                  <c:v>6.6444311506745928</c:v>
                </c:pt>
                <c:pt idx="3">
                  <c:v>6.2735967018661611</c:v>
                </c:pt>
                <c:pt idx="4">
                  <c:v>6.0957066303437273</c:v>
                </c:pt>
                <c:pt idx="5">
                  <c:v>5.640775862911112</c:v>
                </c:pt>
                <c:pt idx="6">
                  <c:v>4.9184862282619441</c:v>
                </c:pt>
                <c:pt idx="7">
                  <c:v>4.1484520083386602</c:v>
                </c:pt>
                <c:pt idx="8">
                  <c:v>3.5913772795174421</c:v>
                </c:pt>
              </c:numCache>
            </c:numRef>
          </c:val>
          <c:extLst>
            <c:ext xmlns:c16="http://schemas.microsoft.com/office/drawing/2014/chart" uri="{C3380CC4-5D6E-409C-BE32-E72D297353CC}">
              <c16:uniqueId val="{00000000-6A0F-4D5F-843C-5F1214A7887A}"/>
            </c:ext>
          </c:extLst>
        </c:ser>
        <c:dLbls>
          <c:dLblPos val="outEnd"/>
          <c:showLegendKey val="0"/>
          <c:showVal val="1"/>
          <c:showCatName val="0"/>
          <c:showSerName val="0"/>
          <c:showPercent val="0"/>
          <c:showBubbleSize val="0"/>
        </c:dLbls>
        <c:gapWidth val="80"/>
        <c:axId val="111869952"/>
        <c:axId val="178940160"/>
      </c:barChart>
      <c:catAx>
        <c:axId val="11186995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8940160"/>
        <c:crosses val="autoZero"/>
        <c:auto val="1"/>
        <c:lblAlgn val="ctr"/>
        <c:lblOffset val="100"/>
        <c:noMultiLvlLbl val="0"/>
      </c:catAx>
      <c:valAx>
        <c:axId val="178940160"/>
        <c:scaling>
          <c:orientation val="minMax"/>
        </c:scaling>
        <c:delete val="1"/>
        <c:axPos val="t"/>
        <c:numFmt formatCode="0.00" sourceLinked="1"/>
        <c:majorTickMark val="out"/>
        <c:minorTickMark val="none"/>
        <c:tickLblPos val="nextTo"/>
        <c:crossAx val="111869952"/>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rgbClr val="AB588C"/>
                </a:solidFill>
                <a:latin typeface="Calibri Light" panose="020F0302020204030204" pitchFamily="34" charset="0"/>
                <a:ea typeface="+mn-ea"/>
                <a:cs typeface="Calibri Light" panose="020F0302020204030204" pitchFamily="34" charset="0"/>
              </a:defRPr>
            </a:pPr>
            <a:r>
              <a:rPr lang="en-US" sz="1200" b="1">
                <a:solidFill>
                  <a:srgbClr val="AB588C"/>
                </a:solidFill>
                <a:latin typeface="+mj-lt"/>
              </a:rPr>
              <a:t>SME 2019 – wave 1</a:t>
            </a:r>
          </a:p>
        </c:rich>
      </c:tx>
      <c:overlay val="0"/>
      <c:spPr>
        <a:noFill/>
        <a:ln>
          <a:noFill/>
        </a:ln>
        <a:effectLst/>
      </c:spPr>
      <c:txPr>
        <a:bodyPr rot="0" spcFirstLastPara="1" vertOverflow="ellipsis" vert="horz" wrap="square" anchor="ctr" anchorCtr="1"/>
        <a:lstStyle/>
        <a:p>
          <a:pPr>
            <a:defRPr sz="1440" b="1" i="0" u="none" strike="noStrike" kern="1200" spc="0" baseline="0">
              <a:solidFill>
                <a:srgbClr val="AB588C"/>
              </a:solidFill>
              <a:latin typeface="Calibri Light" panose="020F0302020204030204" pitchFamily="34" charset="0"/>
              <a:ea typeface="+mn-ea"/>
              <a:cs typeface="Calibri Light" panose="020F0302020204030204" pitchFamily="34" charset="0"/>
            </a:defRPr>
          </a:pPr>
          <a:endParaRPr lang="en-US"/>
        </a:p>
      </c:txPr>
    </c:title>
    <c:autoTitleDeleted val="0"/>
    <c:plotArea>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Speed (claimed)</c:v>
                </c:pt>
                <c:pt idx="5">
                  <c:v>Price</c:v>
                </c:pt>
                <c:pt idx="6">
                  <c:v>Respect (claimed)</c:v>
                </c:pt>
                <c:pt idx="7">
                  <c:v>Relationship</c:v>
                </c:pt>
                <c:pt idx="8">
                  <c:v>Control (claimed)</c:v>
                </c:pt>
              </c:strCache>
            </c:strRef>
          </c:cat>
          <c:val>
            <c:numRef>
              <c:f>Sheet1!$D$2:$D$10</c:f>
              <c:numCache>
                <c:formatCode>0.00</c:formatCode>
                <c:ptCount val="9"/>
                <c:pt idx="0">
                  <c:v>7.550642459108289</c:v>
                </c:pt>
                <c:pt idx="1">
                  <c:v>6.5833493530071667</c:v>
                </c:pt>
                <c:pt idx="2">
                  <c:v>6.0644546020043508</c:v>
                </c:pt>
                <c:pt idx="3">
                  <c:v>5.9949200021078326</c:v>
                </c:pt>
                <c:pt idx="4">
                  <c:v>5.5286270714467527</c:v>
                </c:pt>
                <c:pt idx="5">
                  <c:v>5.3908648605080964</c:v>
                </c:pt>
                <c:pt idx="6">
                  <c:v>4.3796909492273732</c:v>
                </c:pt>
                <c:pt idx="7">
                  <c:v>4.3533985601064504</c:v>
                </c:pt>
                <c:pt idx="8">
                  <c:v>4.0284629731218233</c:v>
                </c:pt>
              </c:numCache>
            </c:numRef>
          </c:val>
          <c:extLst>
            <c:ext xmlns:c16="http://schemas.microsoft.com/office/drawing/2014/chart" uri="{C3380CC4-5D6E-409C-BE32-E72D297353CC}">
              <c16:uniqueId val="{00000000-6EA6-455E-9224-E83EA5ACBDFD}"/>
            </c:ext>
          </c:extLst>
        </c:ser>
        <c:dLbls>
          <c:dLblPos val="outEnd"/>
          <c:showLegendKey val="0"/>
          <c:showVal val="1"/>
          <c:showCatName val="0"/>
          <c:showSerName val="0"/>
          <c:showPercent val="0"/>
          <c:showBubbleSize val="0"/>
        </c:dLbls>
        <c:gapWidth val="80"/>
        <c:axId val="173871616"/>
        <c:axId val="178941888"/>
      </c:barChart>
      <c:catAx>
        <c:axId val="1738716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8941888"/>
        <c:crosses val="autoZero"/>
        <c:auto val="1"/>
        <c:lblAlgn val="ctr"/>
        <c:lblOffset val="100"/>
        <c:noMultiLvlLbl val="0"/>
      </c:catAx>
      <c:valAx>
        <c:axId val="178941888"/>
        <c:scaling>
          <c:orientation val="minMax"/>
          <c:max val="10"/>
        </c:scaling>
        <c:delete val="1"/>
        <c:axPos val="t"/>
        <c:numFmt formatCode="0.00" sourceLinked="1"/>
        <c:majorTickMark val="out"/>
        <c:minorTickMark val="none"/>
        <c:tickLblPos val="nextTo"/>
        <c:crossAx val="173871616"/>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rgbClr val="AB588C"/>
                </a:solidFill>
                <a:latin typeface="Calibri Light" panose="020F0302020204030204" pitchFamily="34" charset="0"/>
                <a:ea typeface="+mn-ea"/>
                <a:cs typeface="Calibri Light" panose="020F0302020204030204" pitchFamily="34" charset="0"/>
              </a:defRPr>
            </a:pPr>
            <a:r>
              <a:rPr lang="en-US" sz="1200" b="1">
                <a:solidFill>
                  <a:srgbClr val="AB588C"/>
                </a:solidFill>
                <a:latin typeface="+mj-lt"/>
              </a:rPr>
              <a:t>SME 2019/2020 – wave 2&amp;3</a:t>
            </a:r>
          </a:p>
        </c:rich>
      </c:tx>
      <c:overlay val="0"/>
      <c:spPr>
        <a:noFill/>
        <a:ln>
          <a:noFill/>
        </a:ln>
        <a:effectLst/>
      </c:spPr>
      <c:txPr>
        <a:bodyPr rot="0" spcFirstLastPara="1" vertOverflow="ellipsis" vert="horz" wrap="square" anchor="ctr" anchorCtr="1"/>
        <a:lstStyle/>
        <a:p>
          <a:pPr>
            <a:defRPr sz="1440" b="1" i="0" u="none" strike="noStrike" kern="1200" spc="0" baseline="0">
              <a:solidFill>
                <a:srgbClr val="AB588C"/>
              </a:solidFill>
              <a:latin typeface="Calibri Light" panose="020F0302020204030204" pitchFamily="34" charset="0"/>
              <a:ea typeface="+mn-ea"/>
              <a:cs typeface="Calibri Light" panose="020F0302020204030204" pitchFamily="34" charset="0"/>
            </a:defRPr>
          </a:pPr>
          <a:endParaRPr lang="en-US"/>
        </a:p>
      </c:txPr>
    </c:title>
    <c:autoTitleDeleted val="0"/>
    <c:plotArea>
      <c:layout>
        <c:manualLayout>
          <c:layoutTarget val="inner"/>
          <c:xMode val="edge"/>
          <c:yMode val="edge"/>
          <c:x val="0.42126000640409861"/>
          <c:y val="0.17198064068870289"/>
          <c:w val="0.52282420749279535"/>
          <c:h val="0.77489419650377878"/>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Respect (claimed)</c:v>
                </c:pt>
                <c:pt idx="3">
                  <c:v>Ease</c:v>
                </c:pt>
                <c:pt idx="4">
                  <c:v>Protection</c:v>
                </c:pt>
                <c:pt idx="5">
                  <c:v>Price</c:v>
                </c:pt>
                <c:pt idx="6">
                  <c:v>Speed (claimed)</c:v>
                </c:pt>
                <c:pt idx="7">
                  <c:v>Relationship</c:v>
                </c:pt>
                <c:pt idx="8">
                  <c:v>Control (claimed)</c:v>
                </c:pt>
              </c:strCache>
            </c:strRef>
          </c:cat>
          <c:val>
            <c:numRef>
              <c:f>Sheet1!$D$2:$D$10</c:f>
              <c:numCache>
                <c:formatCode>0.00</c:formatCode>
                <c:ptCount val="9"/>
                <c:pt idx="0">
                  <c:v>6.8497737749844703</c:v>
                </c:pt>
                <c:pt idx="1">
                  <c:v>6.6079411537519901</c:v>
                </c:pt>
                <c:pt idx="2">
                  <c:v>6.0767016147087398</c:v>
                </c:pt>
                <c:pt idx="3">
                  <c:v>6.0420314584304498</c:v>
                </c:pt>
                <c:pt idx="4">
                  <c:v>5.7455109937270903</c:v>
                </c:pt>
                <c:pt idx="5">
                  <c:v>5.4778804420284404</c:v>
                </c:pt>
                <c:pt idx="6">
                  <c:v>4.9322378283455004</c:v>
                </c:pt>
                <c:pt idx="7">
                  <c:v>4.9091607811757401</c:v>
                </c:pt>
                <c:pt idx="8">
                  <c:v>3.9845541061499401</c:v>
                </c:pt>
              </c:numCache>
            </c:numRef>
          </c:val>
          <c:extLst>
            <c:ext xmlns:c16="http://schemas.microsoft.com/office/drawing/2014/chart" uri="{C3380CC4-5D6E-409C-BE32-E72D297353CC}">
              <c16:uniqueId val="{00000000-4757-411D-850E-EACD7C30B322}"/>
            </c:ext>
          </c:extLst>
        </c:ser>
        <c:dLbls>
          <c:dLblPos val="outEnd"/>
          <c:showLegendKey val="0"/>
          <c:showVal val="1"/>
          <c:showCatName val="0"/>
          <c:showSerName val="0"/>
          <c:showPercent val="0"/>
          <c:showBubbleSize val="0"/>
        </c:dLbls>
        <c:gapWidth val="80"/>
        <c:axId val="173874176"/>
        <c:axId val="178943616"/>
      </c:barChart>
      <c:catAx>
        <c:axId val="1738741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8943616"/>
        <c:crosses val="autoZero"/>
        <c:auto val="1"/>
        <c:lblAlgn val="ctr"/>
        <c:lblOffset val="100"/>
        <c:noMultiLvlLbl val="0"/>
      </c:catAx>
      <c:valAx>
        <c:axId val="178943616"/>
        <c:scaling>
          <c:orientation val="minMax"/>
          <c:max val="10"/>
        </c:scaling>
        <c:delete val="1"/>
        <c:axPos val="t"/>
        <c:numFmt formatCode="0.00" sourceLinked="1"/>
        <c:majorTickMark val="out"/>
        <c:minorTickMark val="none"/>
        <c:tickLblPos val="nextTo"/>
        <c:crossAx val="173874176"/>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rgbClr val="008265"/>
                </a:solidFill>
                <a:latin typeface="+mj-lt"/>
                <a:ea typeface="+mn-ea"/>
                <a:cs typeface="Calibri Light" panose="020F0302020204030204" pitchFamily="34" charset="0"/>
              </a:defRPr>
            </a:pPr>
            <a:r>
              <a:rPr lang="en-US" sz="1200" b="1" i="0" u="none" strike="noStrike" kern="1200" spc="0" baseline="0">
                <a:solidFill>
                  <a:srgbClr val="008265"/>
                </a:solidFill>
                <a:latin typeface="+mj-lt"/>
                <a:ea typeface="+mn-ea"/>
                <a:cs typeface="Calibri Light" panose="020F0302020204030204" pitchFamily="34" charset="0"/>
              </a:rPr>
              <a:t>Consumer 2019/2020 – wave 2&amp;3 </a:t>
            </a:r>
          </a:p>
        </c:rich>
      </c:tx>
      <c:overlay val="0"/>
      <c:spPr>
        <a:noFill/>
        <a:ln>
          <a:noFill/>
        </a:ln>
        <a:effectLst/>
      </c:spPr>
      <c:txPr>
        <a:bodyPr rot="0" spcFirstLastPara="1" vertOverflow="ellipsis" vert="horz" wrap="square" anchor="ctr" anchorCtr="1"/>
        <a:lstStyle/>
        <a:p>
          <a:pPr algn="ctr" rtl="0">
            <a:defRPr lang="en-US" sz="1200" b="1" i="0" u="none" strike="noStrike" kern="1200" spc="0" baseline="0" dirty="0">
              <a:solidFill>
                <a:srgbClr val="008265"/>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41054934654543535"/>
          <c:y val="0.17994527767282292"/>
          <c:w val="0.52790377135005462"/>
          <c:h val="0.7673761865868457"/>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Speed (claimed)</c:v>
                </c:pt>
                <c:pt idx="3">
                  <c:v>Protection</c:v>
                </c:pt>
                <c:pt idx="4">
                  <c:v>Ease</c:v>
                </c:pt>
                <c:pt idx="5">
                  <c:v>Price</c:v>
                </c:pt>
                <c:pt idx="6">
                  <c:v>Respect (claimed)</c:v>
                </c:pt>
                <c:pt idx="7">
                  <c:v>Relationship</c:v>
                </c:pt>
                <c:pt idx="8">
                  <c:v>Control (claimed)</c:v>
                </c:pt>
              </c:strCache>
            </c:strRef>
          </c:cat>
          <c:val>
            <c:numRef>
              <c:f>Sheet1!$D$2:$D$10</c:f>
              <c:numCache>
                <c:formatCode>0.00</c:formatCode>
                <c:ptCount val="9"/>
                <c:pt idx="0">
                  <c:v>9.992561009890931</c:v>
                </c:pt>
                <c:pt idx="1">
                  <c:v>8.3172500515919836</c:v>
                </c:pt>
                <c:pt idx="2">
                  <c:v>7.1973462401723074</c:v>
                </c:pt>
                <c:pt idx="3">
                  <c:v>7.0781008364889235</c:v>
                </c:pt>
                <c:pt idx="4">
                  <c:v>6.959566638739056</c:v>
                </c:pt>
                <c:pt idx="5">
                  <c:v>6.50970968194527</c:v>
                </c:pt>
                <c:pt idx="6">
                  <c:v>5.6569684884739724</c:v>
                </c:pt>
                <c:pt idx="7">
                  <c:v>4.5622317147605118</c:v>
                </c:pt>
                <c:pt idx="8">
                  <c:v>4.3149627418402119</c:v>
                </c:pt>
              </c:numCache>
            </c:numRef>
          </c:val>
          <c:extLst>
            <c:ext xmlns:c16="http://schemas.microsoft.com/office/drawing/2014/chart" uri="{C3380CC4-5D6E-409C-BE32-E72D297353CC}">
              <c16:uniqueId val="{00000000-6846-4581-8B4D-23D33ED68E3E}"/>
            </c:ext>
          </c:extLst>
        </c:ser>
        <c:dLbls>
          <c:dLblPos val="outEnd"/>
          <c:showLegendKey val="0"/>
          <c:showVal val="1"/>
          <c:showCatName val="0"/>
          <c:showSerName val="0"/>
          <c:showPercent val="0"/>
          <c:showBubbleSize val="0"/>
        </c:dLbls>
        <c:gapWidth val="80"/>
        <c:axId val="111870976"/>
        <c:axId val="178945344"/>
      </c:barChart>
      <c:catAx>
        <c:axId val="1118709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8945344"/>
        <c:crosses val="autoZero"/>
        <c:auto val="1"/>
        <c:lblAlgn val="ctr"/>
        <c:lblOffset val="100"/>
        <c:noMultiLvlLbl val="0"/>
      </c:catAx>
      <c:valAx>
        <c:axId val="178945344"/>
        <c:scaling>
          <c:orientation val="minMax"/>
        </c:scaling>
        <c:delete val="1"/>
        <c:axPos val="t"/>
        <c:numFmt formatCode="0.00" sourceLinked="1"/>
        <c:majorTickMark val="out"/>
        <c:minorTickMark val="none"/>
        <c:tickLblPos val="nextTo"/>
        <c:crossAx val="111870976"/>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spPr>
            <a:solidFill>
              <a:schemeClr val="accent1">
                <a:alpha val="75000"/>
              </a:schemeClr>
            </a:solidFill>
            <a:ln>
              <a:noFill/>
            </a:ln>
            <a:effectLst/>
          </c:spPr>
          <c:invertIfNegative val="0"/>
          <c:dPt>
            <c:idx val="3"/>
            <c:invertIfNegative val="0"/>
            <c:bubble3D val="0"/>
            <c:spPr>
              <a:solidFill>
                <a:srgbClr val="ED7D31"/>
              </a:solidFill>
              <a:ln>
                <a:noFill/>
              </a:ln>
              <a:effectLst/>
            </c:spPr>
            <c:extLst>
              <c:ext xmlns:c16="http://schemas.microsoft.com/office/drawing/2014/chart" uri="{C3380CC4-5D6E-409C-BE32-E72D297353CC}">
                <c16:uniqueId val="{00000003-2C53-4D77-81B0-BFB9FD472C62}"/>
              </c:ext>
            </c:extLst>
          </c:dPt>
          <c:dLbls>
            <c:dLbl>
              <c:idx val="0"/>
              <c:layout>
                <c:manualLayout>
                  <c:x val="0"/>
                  <c:y val="0.23546094031140005"/>
                </c:manualLayout>
              </c:layout>
              <c:tx>
                <c:rich>
                  <a:bodyPr/>
                  <a:lstStyle/>
                  <a:p>
                    <a:fld id="{C4087D66-D72A-4F5C-B2A6-73AD87D0E4D2}"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2C53-4D77-81B0-BFB9FD472C62}"/>
                </c:ext>
              </c:extLst>
            </c:dLbl>
            <c:dLbl>
              <c:idx val="1"/>
              <c:layout>
                <c:manualLayout>
                  <c:x val="-0.32958801498127338"/>
                  <c:y val="0.27234036469752282"/>
                </c:manualLayout>
              </c:layout>
              <c:tx>
                <c:rich>
                  <a:bodyPr/>
                  <a:lstStyle/>
                  <a:p>
                    <a:fld id="{24F44047-C984-4779-8148-57B51325F390}"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29318352059925096"/>
                      <c:h val="0.15524830395972436"/>
                    </c:manualLayout>
                  </c15:layout>
                  <c15:dlblFieldTable/>
                  <c15:showDataLabelsRange val="1"/>
                </c:ext>
                <c:ext xmlns:c16="http://schemas.microsoft.com/office/drawing/2014/chart" uri="{C3380CC4-5D6E-409C-BE32-E72D297353CC}">
                  <c16:uniqueId val="{00000001-2C53-4D77-81B0-BFB9FD472C62}"/>
                </c:ext>
              </c:extLst>
            </c:dLbl>
            <c:dLbl>
              <c:idx val="2"/>
              <c:layout>
                <c:manualLayout>
                  <c:x val="-7.4906367041198503E-3"/>
                  <c:y val="-0.21560278871887223"/>
                </c:manualLayout>
              </c:layout>
              <c:tx>
                <c:rich>
                  <a:bodyPr/>
                  <a:lstStyle/>
                  <a:p>
                    <a:fld id="{8EA9396A-411C-409D-96EC-4880E6A7FDB8}"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2C53-4D77-81B0-BFB9FD472C62}"/>
                </c:ext>
              </c:extLst>
            </c:dLbl>
            <c:dLbl>
              <c:idx val="3"/>
              <c:layout>
                <c:manualLayout>
                  <c:x val="-0.40262172284644204"/>
                  <c:y val="-0.18156024313168193"/>
                </c:manualLayout>
              </c:layout>
              <c:tx>
                <c:rich>
                  <a:bodyPr/>
                  <a:lstStyle/>
                  <a:p>
                    <a:fld id="{0DA287D9-D68D-47C9-856E-0003D4439CAE}"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25568359432599014"/>
                      <c:h val="0.12590068109662567"/>
                    </c:manualLayout>
                  </c15:layout>
                  <c15:dlblFieldTable/>
                  <c15:showDataLabelsRange val="1"/>
                </c:ext>
                <c:ext xmlns:c16="http://schemas.microsoft.com/office/drawing/2014/chart" uri="{C3380CC4-5D6E-409C-BE32-E72D297353CC}">
                  <c16:uniqueId val="{00000003-2C53-4D77-81B0-BFB9FD472C62}"/>
                </c:ext>
              </c:extLst>
            </c:dLbl>
            <c:dLbl>
              <c:idx val="4"/>
              <c:layout>
                <c:manualLayout>
                  <c:x val="-0.42415722964404728"/>
                  <c:y val="-2.2695030391460234E-2"/>
                </c:manualLayout>
              </c:layout>
              <c:tx>
                <c:rich>
                  <a:bodyPr/>
                  <a:lstStyle/>
                  <a:p>
                    <a:fld id="{85E8823C-94F2-4A29-9C93-4AB7CEC0356E}"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27816479400749061"/>
                      <c:h val="0.12590068109662567"/>
                    </c:manualLayout>
                  </c15:layout>
                  <c15:dlblFieldTable/>
                  <c15:showDataLabelsRange val="1"/>
                </c:ext>
                <c:ext xmlns:c16="http://schemas.microsoft.com/office/drawing/2014/chart" uri="{C3380CC4-5D6E-409C-BE32-E72D297353CC}">
                  <c16:uniqueId val="{00000004-2C53-4D77-81B0-BFB9FD472C6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'[CII Consumer Waves 12 and 13 - tables v1 (CP).xlsx]1'!$C$14:$C$18</c:f>
              <c:numCache>
                <c:formatCode>0.00</c:formatCode>
                <c:ptCount val="5"/>
                <c:pt idx="0">
                  <c:v>7.45</c:v>
                </c:pt>
                <c:pt idx="1">
                  <c:v>7.68</c:v>
                </c:pt>
                <c:pt idx="2">
                  <c:v>7.75</c:v>
                </c:pt>
                <c:pt idx="3">
                  <c:v>6.99</c:v>
                </c:pt>
                <c:pt idx="4">
                  <c:v>6.53</c:v>
                </c:pt>
              </c:numCache>
            </c:numRef>
          </c:xVal>
          <c:yVal>
            <c:numRef>
              <c:f>'[CII Consumer Waves 12 and 13 - tables v1 (CP).xlsx]1'!$D$14:$D$18</c:f>
              <c:numCache>
                <c:formatCode>0.00</c:formatCode>
                <c:ptCount val="5"/>
                <c:pt idx="0">
                  <c:v>2.8693790149999998</c:v>
                </c:pt>
                <c:pt idx="1">
                  <c:v>3.5093509350000001</c:v>
                </c:pt>
                <c:pt idx="2">
                  <c:v>3.7989417990000001</c:v>
                </c:pt>
                <c:pt idx="3">
                  <c:v>3.7695749439999999</c:v>
                </c:pt>
                <c:pt idx="4">
                  <c:v>3.0031948879999999</c:v>
                </c:pt>
              </c:numCache>
            </c:numRef>
          </c:yVal>
          <c:bubbleSize>
            <c:numRef>
              <c:f>'[CII Consumer Waves 12 and 13 - tables v1 (CP).xlsx]1'!$E$14:$E$18</c:f>
              <c:numCache>
                <c:formatCode>0.00</c:formatCode>
                <c:ptCount val="5"/>
                <c:pt idx="0">
                  <c:v>12.030620985000001</c:v>
                </c:pt>
                <c:pt idx="1">
                  <c:v>11.850649065000001</c:v>
                </c:pt>
                <c:pt idx="2">
                  <c:v>11.701058201</c:v>
                </c:pt>
                <c:pt idx="3">
                  <c:v>10.210425056</c:v>
                </c:pt>
                <c:pt idx="4">
                  <c:v>10.056805111999999</c:v>
                </c:pt>
              </c:numCache>
            </c:numRef>
          </c:bubbleSize>
          <c:bubble3D val="0"/>
          <c:extLst>
            <c:ext xmlns:c15="http://schemas.microsoft.com/office/drawing/2012/chart" uri="{02D57815-91ED-43cb-92C2-25804820EDAC}">
              <c15:datalabelsRange>
                <c15:f>'[CII Consumer Waves 12 and 13 - tables v1 (CP).xlsx]1'!$B$14:$B$18</c15:f>
                <c15:dlblRangeCache>
                  <c:ptCount val="5"/>
                  <c:pt idx="0">
                    <c:v>Loyalty: I am able to get a discount for staying with the same company</c:v>
                  </c:pt>
                  <c:pt idx="1">
                    <c:v>Loyalty: My provider takes my loyalty into account when calculating renewal quotes after I have claimed</c:v>
                  </c:pt>
                  <c:pt idx="2">
                    <c:v>Loyalty: The premium doesn't increase because I'm not a new customer anymore</c:v>
                  </c:pt>
                  <c:pt idx="3">
                    <c:v>Price: The insurance provider matches a cheaper price from a competitors quote</c:v>
                  </c:pt>
                  <c:pt idx="4">
                    <c:v>Loyalty: The insurer provides additional benefits for renewing (e.g. enhanced cover)</c:v>
                  </c:pt>
                </c15:dlblRangeCache>
              </c15:datalabelsRange>
            </c:ext>
            <c:ext xmlns:c16="http://schemas.microsoft.com/office/drawing/2014/chart" uri="{C3380CC4-5D6E-409C-BE32-E72D297353CC}">
              <c16:uniqueId val="{00000005-2C53-4D77-81B0-BFB9FD472C62}"/>
            </c:ext>
          </c:extLst>
        </c:ser>
        <c:dLbls>
          <c:showLegendKey val="0"/>
          <c:showVal val="0"/>
          <c:showCatName val="0"/>
          <c:showSerName val="0"/>
          <c:showPercent val="0"/>
          <c:showBubbleSize val="0"/>
        </c:dLbls>
        <c:bubbleScale val="150"/>
        <c:showNegBubbles val="0"/>
        <c:sizeRepresents val="w"/>
        <c:axId val="530104224"/>
        <c:axId val="560445216"/>
      </c:bubbleChart>
      <c:valAx>
        <c:axId val="530104224"/>
        <c:scaling>
          <c:orientation val="minMax"/>
          <c:max val="10"/>
          <c:min val="0"/>
        </c:scaling>
        <c:delete val="1"/>
        <c:axPos val="b"/>
        <c:numFmt formatCode="0.00" sourceLinked="1"/>
        <c:majorTickMark val="none"/>
        <c:minorTickMark val="none"/>
        <c:tickLblPos val="nextTo"/>
        <c:crossAx val="560445216"/>
        <c:crosses val="autoZero"/>
        <c:crossBetween val="midCat"/>
      </c:valAx>
      <c:valAx>
        <c:axId val="560445216"/>
        <c:scaling>
          <c:orientation val="minMax"/>
          <c:max val="10"/>
          <c:min val="0"/>
        </c:scaling>
        <c:delete val="1"/>
        <c:axPos val="l"/>
        <c:numFmt formatCode="0.00" sourceLinked="1"/>
        <c:majorTickMark val="none"/>
        <c:minorTickMark val="none"/>
        <c:tickLblPos val="nextTo"/>
        <c:crossAx val="530104224"/>
        <c:crosses val="autoZero"/>
        <c:crossBetween val="midCat"/>
        <c:min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rgbClr val="008265"/>
                </a:solidFill>
                <a:latin typeface="+mj-lt"/>
                <a:ea typeface="+mn-ea"/>
                <a:cs typeface="Calibri Light" panose="020F0302020204030204" pitchFamily="34" charset="0"/>
              </a:defRPr>
            </a:pPr>
            <a:r>
              <a:rPr lang="en-US" sz="1200" b="1" i="0" u="none" strike="noStrike" kern="1200" spc="0" baseline="0">
                <a:solidFill>
                  <a:srgbClr val="008265"/>
                </a:solidFill>
                <a:latin typeface="+mj-lt"/>
                <a:ea typeface="+mn-ea"/>
                <a:cs typeface="Calibri Light" panose="020F0302020204030204" pitchFamily="34" charset="0"/>
              </a:rPr>
              <a:t>Consumer 2020 – wave 3&amp;4 </a:t>
            </a:r>
          </a:p>
        </c:rich>
      </c:tx>
      <c:overlay val="0"/>
      <c:spPr>
        <a:noFill/>
        <a:ln>
          <a:noFill/>
        </a:ln>
        <a:effectLst/>
      </c:spPr>
    </c:title>
    <c:autoTitleDeleted val="0"/>
    <c:plotArea>
      <c:layout>
        <c:manualLayout>
          <c:layoutTarget val="inner"/>
          <c:xMode val="edge"/>
          <c:yMode val="edge"/>
          <c:x val="0.41054934654543535"/>
          <c:y val="0.15600048869994501"/>
          <c:w val="0.52790377135005462"/>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Speed (claims)</c:v>
                </c:pt>
                <c:pt idx="3">
                  <c:v>Respect (claims)</c:v>
                </c:pt>
                <c:pt idx="4">
                  <c:v>Protection</c:v>
                </c:pt>
                <c:pt idx="5">
                  <c:v>Ease</c:v>
                </c:pt>
                <c:pt idx="6">
                  <c:v>Price</c:v>
                </c:pt>
                <c:pt idx="7">
                  <c:v>Control (claims)</c:v>
                </c:pt>
                <c:pt idx="8">
                  <c:v>Relationship</c:v>
                </c:pt>
              </c:strCache>
            </c:strRef>
          </c:cat>
          <c:val>
            <c:numRef>
              <c:f>Sheet1!$D$2:$D$10</c:f>
              <c:numCache>
                <c:formatCode>0.00</c:formatCode>
                <c:ptCount val="9"/>
                <c:pt idx="0">
                  <c:v>10.354520455999999</c:v>
                </c:pt>
                <c:pt idx="1">
                  <c:v>8.444438431</c:v>
                </c:pt>
                <c:pt idx="2">
                  <c:v>8.2657245390000007</c:v>
                </c:pt>
                <c:pt idx="3">
                  <c:v>7.8362573099999997</c:v>
                </c:pt>
                <c:pt idx="4">
                  <c:v>7.2555999629999999</c:v>
                </c:pt>
                <c:pt idx="5">
                  <c:v>7.1115463759999997</c:v>
                </c:pt>
                <c:pt idx="6">
                  <c:v>6.340591538</c:v>
                </c:pt>
                <c:pt idx="7">
                  <c:v>5.7785776650000003</c:v>
                </c:pt>
                <c:pt idx="8">
                  <c:v>4.7463264499999998</c:v>
                </c:pt>
              </c:numCache>
            </c:numRef>
          </c:val>
          <c:extLst>
            <c:ext xmlns:c16="http://schemas.microsoft.com/office/drawing/2014/chart" uri="{C3380CC4-5D6E-409C-BE32-E72D297353CC}">
              <c16:uniqueId val="{00000000-1F0E-471A-B6FD-FF6831DC85E3}"/>
            </c:ext>
          </c:extLst>
        </c:ser>
        <c:dLbls>
          <c:dLblPos val="outEnd"/>
          <c:showLegendKey val="0"/>
          <c:showVal val="1"/>
          <c:showCatName val="0"/>
          <c:showSerName val="0"/>
          <c:showPercent val="0"/>
          <c:showBubbleSize val="0"/>
        </c:dLbls>
        <c:gapWidth val="80"/>
        <c:axId val="111880704"/>
        <c:axId val="213410944"/>
      </c:barChart>
      <c:catAx>
        <c:axId val="11188070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213410944"/>
        <c:crosses val="autoZero"/>
        <c:auto val="1"/>
        <c:lblAlgn val="ctr"/>
        <c:lblOffset val="100"/>
        <c:noMultiLvlLbl val="0"/>
      </c:catAx>
      <c:valAx>
        <c:axId val="213410944"/>
        <c:scaling>
          <c:orientation val="minMax"/>
        </c:scaling>
        <c:delete val="1"/>
        <c:axPos val="t"/>
        <c:numFmt formatCode="0.00" sourceLinked="1"/>
        <c:majorTickMark val="out"/>
        <c:minorTickMark val="none"/>
        <c:tickLblPos val="nextTo"/>
        <c:crossAx val="11188070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rgbClr val="AB588C"/>
                </a:solidFill>
                <a:latin typeface="Calibri Light" panose="020F0302020204030204" pitchFamily="34" charset="0"/>
                <a:ea typeface="+mn-ea"/>
                <a:cs typeface="Calibri Light" panose="020F0302020204030204" pitchFamily="34" charset="0"/>
              </a:defRPr>
            </a:pPr>
            <a:r>
              <a:rPr lang="en-US" sz="1200" b="1">
                <a:solidFill>
                  <a:srgbClr val="AB588C"/>
                </a:solidFill>
                <a:latin typeface="+mj-lt"/>
              </a:rPr>
              <a:t>SME 2020 – wave 3&amp;4</a:t>
            </a:r>
          </a:p>
        </c:rich>
      </c:tx>
      <c:overlay val="0"/>
      <c:spPr>
        <a:noFill/>
        <a:ln>
          <a:noFill/>
        </a:ln>
        <a:effectLst/>
      </c:spPr>
    </c:title>
    <c:autoTitleDeleted val="0"/>
    <c:plotArea>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Respect (claims)</c:v>
                </c:pt>
                <c:pt idx="5">
                  <c:v>Price</c:v>
                </c:pt>
                <c:pt idx="6">
                  <c:v>Speed (claims)</c:v>
                </c:pt>
                <c:pt idx="7">
                  <c:v>Relationship</c:v>
                </c:pt>
                <c:pt idx="8">
                  <c:v>Control (claims)</c:v>
                </c:pt>
              </c:strCache>
            </c:strRef>
          </c:cat>
          <c:val>
            <c:numRef>
              <c:f>Sheet1!$D$2:$D$10</c:f>
              <c:numCache>
                <c:formatCode>0.00</c:formatCode>
                <c:ptCount val="9"/>
                <c:pt idx="0">
                  <c:v>6.6605615010000001</c:v>
                </c:pt>
                <c:pt idx="1">
                  <c:v>6.6180307650000003</c:v>
                </c:pt>
                <c:pt idx="2">
                  <c:v>5.9555044529999996</c:v>
                </c:pt>
                <c:pt idx="3">
                  <c:v>5.7503113270000004</c:v>
                </c:pt>
                <c:pt idx="4">
                  <c:v>5.4848135349999998</c:v>
                </c:pt>
                <c:pt idx="5">
                  <c:v>5.1361163640000003</c:v>
                </c:pt>
                <c:pt idx="6">
                  <c:v>5.0267149340000001</c:v>
                </c:pt>
                <c:pt idx="7">
                  <c:v>4.6200256419999999</c:v>
                </c:pt>
                <c:pt idx="8">
                  <c:v>3.7820048420000001</c:v>
                </c:pt>
              </c:numCache>
            </c:numRef>
          </c:val>
          <c:extLst>
            <c:ext xmlns:c16="http://schemas.microsoft.com/office/drawing/2014/chart" uri="{C3380CC4-5D6E-409C-BE32-E72D297353CC}">
              <c16:uniqueId val="{00000000-2EA3-4AF6-929A-6A980590037A}"/>
            </c:ext>
          </c:extLst>
        </c:ser>
        <c:dLbls>
          <c:dLblPos val="outEnd"/>
          <c:showLegendKey val="0"/>
          <c:showVal val="1"/>
          <c:showCatName val="0"/>
          <c:showSerName val="0"/>
          <c:showPercent val="0"/>
          <c:showBubbleSize val="0"/>
        </c:dLbls>
        <c:gapWidth val="80"/>
        <c:axId val="213579776"/>
        <c:axId val="213412672"/>
      </c:barChart>
      <c:catAx>
        <c:axId val="213579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213412672"/>
        <c:crosses val="autoZero"/>
        <c:auto val="1"/>
        <c:lblAlgn val="ctr"/>
        <c:lblOffset val="100"/>
        <c:noMultiLvlLbl val="0"/>
      </c:catAx>
      <c:valAx>
        <c:axId val="213412672"/>
        <c:scaling>
          <c:orientation val="minMax"/>
          <c:max val="10"/>
        </c:scaling>
        <c:delete val="1"/>
        <c:axPos val="t"/>
        <c:numFmt formatCode="0.00" sourceLinked="1"/>
        <c:majorTickMark val="out"/>
        <c:minorTickMark val="none"/>
        <c:tickLblPos val="nextTo"/>
        <c:crossAx val="213579776"/>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400"/>
              <a:t>Female</a:t>
            </a:r>
          </a:p>
        </c:rich>
      </c:tx>
      <c:layout>
        <c:manualLayout>
          <c:xMode val="edge"/>
          <c:yMode val="edge"/>
          <c:x val="0.48246481747744896"/>
          <c:y val="6.465027054356521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9736323148868559"/>
          <c:y val="0.13490093215644858"/>
          <c:w val="0.69979943335612937"/>
          <c:h val="0.86509906784355139"/>
        </c:manualLayout>
      </c:layout>
      <c:barChart>
        <c:barDir val="bar"/>
        <c:grouping val="clustered"/>
        <c:varyColors val="0"/>
        <c:ser>
          <c:idx val="0"/>
          <c:order val="0"/>
          <c:tx>
            <c:strRef>
              <c:f>Sheet1!$D$1</c:f>
              <c:strCache>
                <c:ptCount val="1"/>
                <c:pt idx="0">
                  <c:v>Opportunity score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Respect (claims)</c:v>
                </c:pt>
                <c:pt idx="2">
                  <c:v>Speed (claims)</c:v>
                </c:pt>
                <c:pt idx="3">
                  <c:v>Confidence</c:v>
                </c:pt>
                <c:pt idx="4">
                  <c:v>Price</c:v>
                </c:pt>
                <c:pt idx="5">
                  <c:v>Ease</c:v>
                </c:pt>
                <c:pt idx="6">
                  <c:v>Protection</c:v>
                </c:pt>
                <c:pt idx="7">
                  <c:v>Control (claims)</c:v>
                </c:pt>
                <c:pt idx="8">
                  <c:v>Relationship</c:v>
                </c:pt>
              </c:strCache>
            </c:strRef>
          </c:cat>
          <c:val>
            <c:numRef>
              <c:f>Sheet1!$D$2:$D$10</c:f>
              <c:numCache>
                <c:formatCode>0.00</c:formatCode>
                <c:ptCount val="9"/>
                <c:pt idx="0">
                  <c:v>10.485013736999999</c:v>
                </c:pt>
                <c:pt idx="1">
                  <c:v>9.079083464</c:v>
                </c:pt>
                <c:pt idx="2">
                  <c:v>8.2389552619999993</c:v>
                </c:pt>
                <c:pt idx="3">
                  <c:v>8.1862791880000003</c:v>
                </c:pt>
                <c:pt idx="4">
                  <c:v>7.4747897879999998</c:v>
                </c:pt>
                <c:pt idx="5">
                  <c:v>7.306742946</c:v>
                </c:pt>
                <c:pt idx="6">
                  <c:v>7.2186909950000002</c:v>
                </c:pt>
                <c:pt idx="7">
                  <c:v>6.6814008429999996</c:v>
                </c:pt>
                <c:pt idx="8">
                  <c:v>5.0284805270000001</c:v>
                </c:pt>
              </c:numCache>
            </c:numRef>
          </c:val>
          <c:extLst>
            <c:ext xmlns:c16="http://schemas.microsoft.com/office/drawing/2014/chart" uri="{C3380CC4-5D6E-409C-BE32-E72D297353CC}">
              <c16:uniqueId val="{00000000-D1AF-485D-AA1E-B449A7F56880}"/>
            </c:ext>
          </c:extLst>
        </c:ser>
        <c:dLbls>
          <c:showLegendKey val="0"/>
          <c:showVal val="0"/>
          <c:showCatName val="0"/>
          <c:showSerName val="0"/>
          <c:showPercent val="0"/>
          <c:showBubbleSize val="0"/>
        </c:dLbls>
        <c:gapWidth val="182"/>
        <c:axId val="186380800"/>
        <c:axId val="183272576"/>
      </c:barChart>
      <c:catAx>
        <c:axId val="1863808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3272576"/>
        <c:crosses val="autoZero"/>
        <c:auto val="1"/>
        <c:lblAlgn val="ctr"/>
        <c:lblOffset val="100"/>
        <c:noMultiLvlLbl val="0"/>
      </c:catAx>
      <c:valAx>
        <c:axId val="183272576"/>
        <c:scaling>
          <c:orientation val="minMax"/>
        </c:scaling>
        <c:delete val="1"/>
        <c:axPos val="t"/>
        <c:numFmt formatCode="0.00" sourceLinked="1"/>
        <c:majorTickMark val="none"/>
        <c:minorTickMark val="none"/>
        <c:tickLblPos val="nextTo"/>
        <c:crossAx val="18638080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Calibri Light" panose="020F0302020204030204" pitchFamily="34" charset="0"/>
                <a:ea typeface="+mn-ea"/>
                <a:cs typeface="Calibri Light" panose="020F0302020204030204" pitchFamily="34" charset="0"/>
              </a:defRPr>
            </a:pPr>
            <a:r>
              <a:rPr lang="en-US" sz="1400">
                <a:latin typeface="+mj-lt"/>
              </a:rPr>
              <a:t>Male</a:t>
            </a:r>
          </a:p>
        </c:rich>
      </c:tx>
      <c:layout>
        <c:manualLayout>
          <c:xMode val="edge"/>
          <c:yMode val="edge"/>
          <c:x val="0.48870362833351716"/>
          <c:y val="6.769648044885694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Calibri Light" panose="020F0302020204030204" pitchFamily="34" charset="0"/>
              <a:ea typeface="+mn-ea"/>
              <a:cs typeface="Calibri Light" panose="020F0302020204030204" pitchFamily="34" charset="0"/>
            </a:defRPr>
          </a:pPr>
          <a:endParaRPr lang="en-US"/>
        </a:p>
      </c:txPr>
    </c:title>
    <c:autoTitleDeleted val="0"/>
    <c:plotArea>
      <c:layout>
        <c:manualLayout>
          <c:layoutTarget val="inner"/>
          <c:xMode val="edge"/>
          <c:yMode val="edge"/>
          <c:x val="0.19736323148868559"/>
          <c:y val="0.13490093215644858"/>
          <c:w val="0.77346185990903804"/>
          <c:h val="0.86509906784355139"/>
        </c:manualLayout>
      </c:layout>
      <c:barChart>
        <c:barDir val="bar"/>
        <c:grouping val="clustered"/>
        <c:varyColors val="0"/>
        <c:ser>
          <c:idx val="0"/>
          <c:order val="0"/>
          <c:tx>
            <c:strRef>
              <c:f>Sheet1!$D$1</c:f>
              <c:strCache>
                <c:ptCount val="1"/>
                <c:pt idx="0">
                  <c:v>Opportunity score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Speed (claims)</c:v>
                </c:pt>
                <c:pt idx="2">
                  <c:v>Confidence</c:v>
                </c:pt>
                <c:pt idx="3">
                  <c:v>Control (claims)</c:v>
                </c:pt>
                <c:pt idx="4">
                  <c:v>Respect (claims)</c:v>
                </c:pt>
                <c:pt idx="5">
                  <c:v>Ease</c:v>
                </c:pt>
                <c:pt idx="6">
                  <c:v>Protection</c:v>
                </c:pt>
                <c:pt idx="7">
                  <c:v>Price</c:v>
                </c:pt>
                <c:pt idx="8">
                  <c:v>Relationship</c:v>
                </c:pt>
              </c:strCache>
            </c:strRef>
          </c:cat>
          <c:val>
            <c:numRef>
              <c:f>Sheet1!$D$2:$D$10</c:f>
              <c:numCache>
                <c:formatCode>0.00</c:formatCode>
                <c:ptCount val="9"/>
                <c:pt idx="0">
                  <c:v>9.607012804</c:v>
                </c:pt>
                <c:pt idx="1">
                  <c:v>8.6140184669999993</c:v>
                </c:pt>
                <c:pt idx="2">
                  <c:v>8.3950537109999992</c:v>
                </c:pt>
                <c:pt idx="3">
                  <c:v>7.9721474030000001</c:v>
                </c:pt>
                <c:pt idx="4">
                  <c:v>7.9620283589999996</c:v>
                </c:pt>
                <c:pt idx="5">
                  <c:v>6.9400263969999996</c:v>
                </c:pt>
                <c:pt idx="6">
                  <c:v>6.4025514780000004</c:v>
                </c:pt>
                <c:pt idx="7">
                  <c:v>6.0695895970000002</c:v>
                </c:pt>
                <c:pt idx="8">
                  <c:v>4.5611634629999998</c:v>
                </c:pt>
              </c:numCache>
            </c:numRef>
          </c:val>
          <c:extLst>
            <c:ext xmlns:c16="http://schemas.microsoft.com/office/drawing/2014/chart" uri="{C3380CC4-5D6E-409C-BE32-E72D297353CC}">
              <c16:uniqueId val="{00000000-156D-4D1A-9519-53976F1981E3}"/>
            </c:ext>
          </c:extLst>
        </c:ser>
        <c:dLbls>
          <c:showLegendKey val="0"/>
          <c:showVal val="0"/>
          <c:showCatName val="0"/>
          <c:showSerName val="0"/>
          <c:showPercent val="0"/>
          <c:showBubbleSize val="0"/>
        </c:dLbls>
        <c:gapWidth val="182"/>
        <c:axId val="186381312"/>
        <c:axId val="183274304"/>
      </c:barChart>
      <c:catAx>
        <c:axId val="1863813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Calibri Light" panose="020F0302020204030204" pitchFamily="34" charset="0"/>
              </a:defRPr>
            </a:pPr>
            <a:endParaRPr lang="en-US"/>
          </a:p>
        </c:txPr>
        <c:crossAx val="183274304"/>
        <c:crosses val="autoZero"/>
        <c:auto val="1"/>
        <c:lblAlgn val="ctr"/>
        <c:lblOffset val="100"/>
        <c:noMultiLvlLbl val="0"/>
      </c:catAx>
      <c:valAx>
        <c:axId val="183274304"/>
        <c:scaling>
          <c:orientation val="minMax"/>
        </c:scaling>
        <c:delete val="1"/>
        <c:axPos val="t"/>
        <c:numFmt formatCode="0.00" sourceLinked="1"/>
        <c:majorTickMark val="none"/>
        <c:minorTickMark val="none"/>
        <c:tickLblPos val="nextTo"/>
        <c:crossAx val="18638131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r>
              <a:rPr lang="en-GB">
                <a:solidFill>
                  <a:schemeClr val="tx1"/>
                </a:solidFill>
                <a:latin typeface="+mj-lt"/>
              </a:rPr>
              <a:t>White/ White</a:t>
            </a:r>
            <a:r>
              <a:rPr lang="en-GB" baseline="0">
                <a:solidFill>
                  <a:schemeClr val="tx1"/>
                </a:solidFill>
                <a:latin typeface="+mj-lt"/>
              </a:rPr>
              <a:t> British</a:t>
            </a:r>
            <a:endParaRPr lang="en-GB">
              <a:solidFill>
                <a:schemeClr val="tx1"/>
              </a:solidFill>
              <a:latin typeface="+mj-lt"/>
            </a:endParaRPr>
          </a:p>
        </c:rich>
      </c:tx>
      <c:layout>
        <c:manualLayout>
          <c:xMode val="edge"/>
          <c:yMode val="edge"/>
          <c:x val="0.3319787266922517"/>
          <c:y val="1.6080189923503033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title>
    <c:autoTitleDeleted val="0"/>
    <c:plotArea>
      <c:layout>
        <c:manualLayout>
          <c:layoutTarget val="inner"/>
          <c:xMode val="edge"/>
          <c:yMode val="edge"/>
          <c:x val="1.8052514856173017E-2"/>
          <c:y val="0.14034804130983111"/>
          <c:w val="0.68525205533167977"/>
          <c:h val="0.73051748551227391"/>
        </c:manualLayout>
      </c:layout>
      <c:barChart>
        <c:barDir val="bar"/>
        <c:grouping val="clustered"/>
        <c:varyColors val="0"/>
        <c:ser>
          <c:idx val="0"/>
          <c:order val="0"/>
          <c:tx>
            <c:strRef>
              <c:f>Sheet1!$D$1</c:f>
              <c:strCache>
                <c:ptCount val="1"/>
                <c:pt idx="0">
                  <c:v>Opportunity score</c:v>
                </c:pt>
              </c:strCache>
            </c:strRef>
          </c:tx>
          <c:spPr>
            <a:solidFill>
              <a:schemeClr val="accent1"/>
            </a:solidFill>
            <a:ln>
              <a:noFill/>
            </a:ln>
            <a:effectLst/>
          </c:spPr>
          <c:invertIfNegative val="0"/>
          <c:dLbls>
            <c:dLbl>
              <c:idx val="5"/>
              <c:layout>
                <c:manualLayout>
                  <c:x val="-4.838709677419473E-3"/>
                  <c:y val="5.36006330783434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76-4A6C-ADCA-C3D448FD928B}"/>
                </c:ext>
              </c:extLst>
            </c:dLbl>
            <c:dLbl>
              <c:idx val="7"/>
              <c:layout>
                <c:manualLayout>
                  <c:x val="-5.5694885363538182E-3"/>
                  <c:y val="-8.053506706707127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76-4A6C-ADCA-C3D448FD928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Respect (claims)</c:v>
                </c:pt>
                <c:pt idx="2">
                  <c:v>Speed (claims)</c:v>
                </c:pt>
                <c:pt idx="3">
                  <c:v>Confidence</c:v>
                </c:pt>
                <c:pt idx="4">
                  <c:v>Control (claims)</c:v>
                </c:pt>
                <c:pt idx="5">
                  <c:v>Ease</c:v>
                </c:pt>
                <c:pt idx="6">
                  <c:v>Protection</c:v>
                </c:pt>
                <c:pt idx="7">
                  <c:v>Price</c:v>
                </c:pt>
                <c:pt idx="8">
                  <c:v>Relationship</c:v>
                </c:pt>
              </c:strCache>
            </c:strRef>
          </c:cat>
          <c:val>
            <c:numRef>
              <c:f>Sheet1!$D$2:$D$10</c:f>
              <c:numCache>
                <c:formatCode>0.00</c:formatCode>
                <c:ptCount val="9"/>
                <c:pt idx="0">
                  <c:v>10.345148654999999</c:v>
                </c:pt>
                <c:pt idx="1">
                  <c:v>9.0250908869999993</c:v>
                </c:pt>
                <c:pt idx="2">
                  <c:v>8.5832455030000006</c:v>
                </c:pt>
                <c:pt idx="3">
                  <c:v>8.4799033169999998</c:v>
                </c:pt>
                <c:pt idx="4">
                  <c:v>7.5863733409999998</c:v>
                </c:pt>
                <c:pt idx="5">
                  <c:v>7.2388347240000002</c:v>
                </c:pt>
                <c:pt idx="6">
                  <c:v>6.8066019969999996</c:v>
                </c:pt>
                <c:pt idx="7">
                  <c:v>6.7925142459999996</c:v>
                </c:pt>
                <c:pt idx="8">
                  <c:v>4.8083424829999997</c:v>
                </c:pt>
              </c:numCache>
            </c:numRef>
          </c:val>
          <c:extLst>
            <c:ext xmlns:c16="http://schemas.microsoft.com/office/drawing/2014/chart" uri="{C3380CC4-5D6E-409C-BE32-E72D297353CC}">
              <c16:uniqueId val="{00000002-9C76-4A6C-ADCA-C3D448FD928B}"/>
            </c:ext>
          </c:extLst>
        </c:ser>
        <c:dLbls>
          <c:dLblPos val="outEnd"/>
          <c:showLegendKey val="0"/>
          <c:showVal val="1"/>
          <c:showCatName val="0"/>
          <c:showSerName val="0"/>
          <c:showPercent val="0"/>
          <c:showBubbleSize val="0"/>
        </c:dLbls>
        <c:gapWidth val="150"/>
        <c:axId val="186519552"/>
        <c:axId val="183276608"/>
        <c:extLst/>
      </c:barChart>
      <c:catAx>
        <c:axId val="1865195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83276608"/>
        <c:crosses val="autoZero"/>
        <c:auto val="1"/>
        <c:lblAlgn val="ctr"/>
        <c:lblOffset val="100"/>
        <c:noMultiLvlLbl val="0"/>
      </c:catAx>
      <c:valAx>
        <c:axId val="183276608"/>
        <c:scaling>
          <c:orientation val="minMax"/>
        </c:scaling>
        <c:delete val="1"/>
        <c:axPos val="t"/>
        <c:numFmt formatCode="0.00" sourceLinked="1"/>
        <c:majorTickMark val="none"/>
        <c:minorTickMark val="none"/>
        <c:tickLblPos val="nextTo"/>
        <c:crossAx val="186519552"/>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0.23376</cdr:x>
      <cdr:y>0.10568</cdr:y>
    </cdr:from>
    <cdr:to>
      <cdr:x>0.28054</cdr:x>
      <cdr:y>0.15327</cdr:y>
    </cdr:to>
    <cdr:sp macro="" textlink="">
      <cdr:nvSpPr>
        <cdr:cNvPr id="2" name="TextBox 15">
          <a:extLst xmlns:a="http://schemas.openxmlformats.org/drawingml/2006/main">
            <a:ext uri="{FF2B5EF4-FFF2-40B4-BE49-F238E27FC236}">
              <a16:creationId xmlns:a16="http://schemas.microsoft.com/office/drawing/2014/main" id="{028BF7AF-DCDF-47E7-BE57-6005C6FAF80C}"/>
            </a:ext>
          </a:extLst>
        </cdr:cNvPr>
        <cdr:cNvSpPr txBox="1"/>
      </cdr:nvSpPr>
      <cdr:spPr>
        <a:xfrm xmlns:a="http://schemas.openxmlformats.org/drawingml/2006/main">
          <a:off x="2698247" y="512598"/>
          <a:ext cx="540000" cy="230832"/>
        </a:xfrm>
        <a:prstGeom xmlns:a="http://schemas.openxmlformats.org/drawingml/2006/main" prst="rect">
          <a:avLst/>
        </a:prstGeom>
        <a:noFill xmlns:a="http://schemas.openxmlformats.org/drawingml/2006/main"/>
        <a:ln xmlns:a="http://schemas.openxmlformats.org/drawingml/2006/main">
          <a:solidFill>
            <a:srgbClr val="008265"/>
          </a:solidFill>
        </a:l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sz="900" b="1" dirty="0">
              <a:solidFill>
                <a:srgbClr val="AB588C"/>
              </a:solidFill>
            </a:rPr>
            <a:t>79%</a:t>
          </a:r>
        </a:p>
      </cdr:txBody>
    </cdr:sp>
  </cdr:relSizeAnchor>
  <cdr:relSizeAnchor xmlns:cdr="http://schemas.openxmlformats.org/drawingml/2006/chartDrawing">
    <cdr:from>
      <cdr:x>0.30277</cdr:x>
      <cdr:y>0.10568</cdr:y>
    </cdr:from>
    <cdr:to>
      <cdr:x>0.34955</cdr:x>
      <cdr:y>0.15327</cdr:y>
    </cdr:to>
    <cdr:sp macro="" textlink="">
      <cdr:nvSpPr>
        <cdr:cNvPr id="3" name="TextBox 15">
          <a:extLst xmlns:a="http://schemas.openxmlformats.org/drawingml/2006/main">
            <a:ext uri="{FF2B5EF4-FFF2-40B4-BE49-F238E27FC236}">
              <a16:creationId xmlns:a16="http://schemas.microsoft.com/office/drawing/2014/main" id="{CDF767B5-95F2-409C-B575-490D561219DA}"/>
            </a:ext>
          </a:extLst>
        </cdr:cNvPr>
        <cdr:cNvSpPr txBox="1"/>
      </cdr:nvSpPr>
      <cdr:spPr>
        <a:xfrm xmlns:a="http://schemas.openxmlformats.org/drawingml/2006/main">
          <a:off x="3494770" y="512598"/>
          <a:ext cx="540000" cy="230832"/>
        </a:xfrm>
        <a:prstGeom xmlns:a="http://schemas.openxmlformats.org/drawingml/2006/main" prst="rect">
          <a:avLst/>
        </a:prstGeom>
        <a:noFill xmlns:a="http://schemas.openxmlformats.org/drawingml/2006/main"/>
        <a:ln xmlns:a="http://schemas.openxmlformats.org/drawingml/2006/main">
          <a:solidFill>
            <a:srgbClr val="008265"/>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rgbClr val="AB588C"/>
              </a:solidFill>
            </a:rPr>
            <a:t>76%</a:t>
          </a:r>
        </a:p>
      </cdr:txBody>
    </cdr:sp>
  </cdr:relSizeAnchor>
  <cdr:relSizeAnchor xmlns:cdr="http://schemas.openxmlformats.org/drawingml/2006/chartDrawing">
    <cdr:from>
      <cdr:x>0.37285</cdr:x>
      <cdr:y>0.10568</cdr:y>
    </cdr:from>
    <cdr:to>
      <cdr:x>0.41963</cdr:x>
      <cdr:y>0.15327</cdr:y>
    </cdr:to>
    <cdr:sp macro="" textlink="">
      <cdr:nvSpPr>
        <cdr:cNvPr id="4" name="TextBox 15">
          <a:extLst xmlns:a="http://schemas.openxmlformats.org/drawingml/2006/main">
            <a:ext uri="{FF2B5EF4-FFF2-40B4-BE49-F238E27FC236}">
              <a16:creationId xmlns:a16="http://schemas.microsoft.com/office/drawing/2014/main" id="{BF2085E4-66BB-4106-B7E1-E26FE43E8A9A}"/>
            </a:ext>
          </a:extLst>
        </cdr:cNvPr>
        <cdr:cNvSpPr txBox="1"/>
      </cdr:nvSpPr>
      <cdr:spPr>
        <a:xfrm xmlns:a="http://schemas.openxmlformats.org/drawingml/2006/main">
          <a:off x="4303719" y="512598"/>
          <a:ext cx="540000" cy="230832"/>
        </a:xfrm>
        <a:prstGeom xmlns:a="http://schemas.openxmlformats.org/drawingml/2006/main" prst="rect">
          <a:avLst/>
        </a:prstGeom>
        <a:noFill xmlns:a="http://schemas.openxmlformats.org/drawingml/2006/main"/>
        <a:ln xmlns:a="http://schemas.openxmlformats.org/drawingml/2006/main">
          <a:solidFill>
            <a:srgbClr val="008265"/>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rgbClr val="AB588C"/>
              </a:solidFill>
            </a:rPr>
            <a:t>77%</a:t>
          </a:r>
        </a:p>
      </cdr:txBody>
    </cdr:sp>
  </cdr:relSizeAnchor>
  <cdr:relSizeAnchor xmlns:cdr="http://schemas.openxmlformats.org/drawingml/2006/chartDrawing">
    <cdr:from>
      <cdr:x>0.51561</cdr:x>
      <cdr:y>0.10568</cdr:y>
    </cdr:from>
    <cdr:to>
      <cdr:x>0.5624</cdr:x>
      <cdr:y>0.15327</cdr:y>
    </cdr:to>
    <cdr:sp macro="" textlink="">
      <cdr:nvSpPr>
        <cdr:cNvPr id="5" name="TextBox 15">
          <a:extLst xmlns:a="http://schemas.openxmlformats.org/drawingml/2006/main">
            <a:ext uri="{FF2B5EF4-FFF2-40B4-BE49-F238E27FC236}">
              <a16:creationId xmlns:a16="http://schemas.microsoft.com/office/drawing/2014/main" id="{5038E747-2567-4840-9BB3-F32B438E4F82}"/>
            </a:ext>
          </a:extLst>
        </cdr:cNvPr>
        <cdr:cNvSpPr txBox="1"/>
      </cdr:nvSpPr>
      <cdr:spPr>
        <a:xfrm xmlns:a="http://schemas.openxmlformats.org/drawingml/2006/main">
          <a:off x="5951609" y="512598"/>
          <a:ext cx="540000" cy="230832"/>
        </a:xfrm>
        <a:prstGeom xmlns:a="http://schemas.openxmlformats.org/drawingml/2006/main" prst="rect">
          <a:avLst/>
        </a:prstGeom>
        <a:noFill xmlns:a="http://schemas.openxmlformats.org/drawingml/2006/main"/>
        <a:ln xmlns:a="http://schemas.openxmlformats.org/drawingml/2006/main">
          <a:solidFill>
            <a:srgbClr val="008265"/>
          </a:solidFill>
        </a:l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sz="900" b="1" dirty="0">
              <a:solidFill>
                <a:srgbClr val="AB588C"/>
              </a:solidFill>
            </a:rPr>
            <a:t>80%</a:t>
          </a:r>
        </a:p>
      </cdr:txBody>
    </cdr:sp>
  </cdr:relSizeAnchor>
  <cdr:relSizeAnchor xmlns:cdr="http://schemas.openxmlformats.org/drawingml/2006/chartDrawing">
    <cdr:from>
      <cdr:x>0.72957</cdr:x>
      <cdr:y>0.10568</cdr:y>
    </cdr:from>
    <cdr:to>
      <cdr:x>0.77635</cdr:x>
      <cdr:y>0.15327</cdr:y>
    </cdr:to>
    <cdr:sp macro="" textlink="">
      <cdr:nvSpPr>
        <cdr:cNvPr id="6" name="TextBox 15">
          <a:extLst xmlns:a="http://schemas.openxmlformats.org/drawingml/2006/main">
            <a:ext uri="{FF2B5EF4-FFF2-40B4-BE49-F238E27FC236}">
              <a16:creationId xmlns:a16="http://schemas.microsoft.com/office/drawing/2014/main" id="{89F7D160-8BD4-C504-4A95-FD10622B6561}"/>
            </a:ext>
          </a:extLst>
        </cdr:cNvPr>
        <cdr:cNvSpPr txBox="1"/>
      </cdr:nvSpPr>
      <cdr:spPr>
        <a:xfrm xmlns:a="http://schemas.openxmlformats.org/drawingml/2006/main">
          <a:off x="8421280" y="512598"/>
          <a:ext cx="540000" cy="230832"/>
        </a:xfrm>
        <a:prstGeom xmlns:a="http://schemas.openxmlformats.org/drawingml/2006/main" prst="rect">
          <a:avLst/>
        </a:prstGeom>
        <a:noFill xmlns:a="http://schemas.openxmlformats.org/drawingml/2006/main"/>
        <a:ln xmlns:a="http://schemas.openxmlformats.org/drawingml/2006/main">
          <a:solidFill>
            <a:srgbClr val="008265"/>
          </a:solidFill>
        </a:l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sz="900" b="1" dirty="0">
              <a:solidFill>
                <a:srgbClr val="AB588C"/>
              </a:solidFill>
            </a:rPr>
            <a:t>81%</a:t>
          </a:r>
        </a:p>
      </cdr:txBody>
    </cdr:sp>
  </cdr:relSizeAnchor>
  <cdr:relSizeAnchor xmlns:cdr="http://schemas.openxmlformats.org/drawingml/2006/chartDrawing">
    <cdr:from>
      <cdr:x>0.65721</cdr:x>
      <cdr:y>0.10568</cdr:y>
    </cdr:from>
    <cdr:to>
      <cdr:x>0.70399</cdr:x>
      <cdr:y>0.15327</cdr:y>
    </cdr:to>
    <cdr:sp macro="" textlink="">
      <cdr:nvSpPr>
        <cdr:cNvPr id="7" name="TextBox 15">
          <a:extLst xmlns:a="http://schemas.openxmlformats.org/drawingml/2006/main">
            <a:ext uri="{FF2B5EF4-FFF2-40B4-BE49-F238E27FC236}">
              <a16:creationId xmlns:a16="http://schemas.microsoft.com/office/drawing/2014/main" id="{89F7D160-8BD4-C504-4A95-FD10622B6561}"/>
            </a:ext>
          </a:extLst>
        </cdr:cNvPr>
        <cdr:cNvSpPr txBox="1"/>
      </cdr:nvSpPr>
      <cdr:spPr>
        <a:xfrm xmlns:a="http://schemas.openxmlformats.org/drawingml/2006/main">
          <a:off x="7585985" y="512598"/>
          <a:ext cx="540000" cy="230832"/>
        </a:xfrm>
        <a:prstGeom xmlns:a="http://schemas.openxmlformats.org/drawingml/2006/main" prst="rect">
          <a:avLst/>
        </a:prstGeom>
        <a:noFill xmlns:a="http://schemas.openxmlformats.org/drawingml/2006/main"/>
        <a:ln xmlns:a="http://schemas.openxmlformats.org/drawingml/2006/main">
          <a:solidFill>
            <a:srgbClr val="008265"/>
          </a:solidFill>
        </a:l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sz="900" b="1" dirty="0">
              <a:solidFill>
                <a:srgbClr val="AB588C"/>
              </a:solidFill>
            </a:rPr>
            <a:t>83%</a:t>
          </a:r>
        </a:p>
      </cdr:txBody>
    </cdr:sp>
  </cdr:relSizeAnchor>
</c:userShapes>
</file>

<file path=ppt/drawings/drawing2.xml><?xml version="1.0" encoding="utf-8"?>
<c:userShapes xmlns:c="http://schemas.openxmlformats.org/drawingml/2006/chart">
  <cdr:relSizeAnchor xmlns:cdr="http://schemas.openxmlformats.org/drawingml/2006/chartDrawing">
    <cdr:from>
      <cdr:x>0.26823</cdr:x>
      <cdr:y>0.02751</cdr:y>
    </cdr:from>
    <cdr:to>
      <cdr:x>0.37763</cdr:x>
      <cdr:y>0.08149</cdr:y>
    </cdr:to>
    <cdr:sp macro="" textlink="">
      <cdr:nvSpPr>
        <cdr:cNvPr id="2" name="TextBox 14"/>
        <cdr:cNvSpPr txBox="1"/>
      </cdr:nvSpPr>
      <cdr:spPr>
        <a:xfrm xmlns:a="http://schemas.openxmlformats.org/drawingml/2006/main">
          <a:off x="3238463" y="134929"/>
          <a:ext cx="1320837" cy="26475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sz="1100" b="1" dirty="0"/>
            <a:t>Gender</a:t>
          </a:r>
        </a:p>
      </cdr:txBody>
    </cdr:sp>
  </cdr:relSizeAnchor>
</c:userShapes>
</file>

<file path=ppt/drawings/drawing3.xml><?xml version="1.0" encoding="utf-8"?>
<c:userShapes xmlns:c="http://schemas.openxmlformats.org/drawingml/2006/chart">
  <cdr:relSizeAnchor xmlns:cdr="http://schemas.openxmlformats.org/drawingml/2006/chartDrawing">
    <cdr:from>
      <cdr:x>0.1906</cdr:x>
      <cdr:y>0.11583</cdr:y>
    </cdr:from>
    <cdr:to>
      <cdr:x>0.3</cdr:x>
      <cdr:y>0.16981</cdr:y>
    </cdr:to>
    <cdr:sp macro="" textlink="">
      <cdr:nvSpPr>
        <cdr:cNvPr id="2" name="TextBox 14"/>
        <cdr:cNvSpPr txBox="1"/>
      </cdr:nvSpPr>
      <cdr:spPr>
        <a:xfrm xmlns:a="http://schemas.openxmlformats.org/drawingml/2006/main">
          <a:off x="2323795" y="561274"/>
          <a:ext cx="1333805" cy="26157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sz="1100" dirty="0"/>
            <a:t>Gender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45659" cy="498056"/>
          </a:xfrm>
          <a:prstGeom prst="rect">
            <a:avLst/>
          </a:prstGeom>
          <a:noFill/>
          <a:ln>
            <a:noFill/>
          </a:ln>
        </p:spPr>
        <p:txBody>
          <a:bodyPr spcFirstLastPara="1" wrap="square" lIns="91424" tIns="45699" rIns="91424" bIns="45699"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4" tIns="45699" rIns="91424" bIns="45699"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4" tIns="45699" rIns="91424" bIns="45699"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428584"/>
            <a:ext cx="2945659" cy="498055"/>
          </a:xfrm>
          <a:prstGeom prst="rect">
            <a:avLst/>
          </a:prstGeom>
          <a:noFill/>
          <a:ln>
            <a:noFill/>
          </a:ln>
        </p:spPr>
        <p:txBody>
          <a:bodyPr spcFirstLastPara="1" wrap="square" lIns="91424" tIns="45699" rIns="91424" bIns="45699"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4" tIns="45699" rIns="91424" bIns="45699" anchor="b" anchorCtr="0">
            <a:noAutofit/>
          </a:bodyPr>
          <a:lstStyle/>
          <a:p>
            <a:pPr algn="r">
              <a:buSzPts val="1200"/>
            </a:pPr>
            <a:fld id="{00000000-1234-1234-1234-123412341234}" type="slidenum">
              <a:rPr lang="en-GB" sz="1200" smtClean="0">
                <a:solidFill>
                  <a:schemeClr val="dk1"/>
                </a:solidFill>
                <a:latin typeface="Calibri"/>
                <a:ea typeface="Calibri"/>
                <a:cs typeface="Calibri"/>
                <a:sym typeface="Calibri"/>
              </a:rPr>
              <a:pPr algn="r">
                <a:buSzPts val="1200"/>
              </a:pPr>
              <a:t>‹#›</a:t>
            </a:fld>
            <a:endParaRPr lang="en-GB"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16600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notes"/>
          <p:cNvSpPr txBox="1">
            <a:spLocks noGrp="1"/>
          </p:cNvSpPr>
          <p:nvPr>
            <p:ph type="body" idx="1"/>
          </p:nvPr>
        </p:nvSpPr>
        <p:spPr>
          <a:xfrm>
            <a:off x="679768" y="4777194"/>
            <a:ext cx="5438140" cy="3908614"/>
          </a:xfrm>
          <a:prstGeom prst="rect">
            <a:avLst/>
          </a:prstGeom>
          <a:noFill/>
          <a:ln>
            <a:noFill/>
          </a:ln>
        </p:spPr>
        <p:txBody>
          <a:bodyPr spcFirstLastPara="1" wrap="square" lIns="91424" tIns="45699" rIns="91424" bIns="45699" anchor="t" anchorCtr="0">
            <a:noAutofit/>
          </a:bodyPr>
          <a:lstStyle/>
          <a:p>
            <a:pPr marL="0" indent="0"/>
            <a:endParaRPr/>
          </a:p>
        </p:txBody>
      </p:sp>
      <p:sp>
        <p:nvSpPr>
          <p:cNvPr id="239" name="Google Shape;239;p1:notes"/>
          <p:cNvSpPr txBox="1">
            <a:spLocks noGrp="1"/>
          </p:cNvSpPr>
          <p:nvPr>
            <p:ph type="sldNum" idx="12"/>
          </p:nvPr>
        </p:nvSpPr>
        <p:spPr>
          <a:xfrm>
            <a:off x="3850443" y="9428584"/>
            <a:ext cx="2945659" cy="498055"/>
          </a:xfrm>
          <a:prstGeom prst="rect">
            <a:avLst/>
          </a:prstGeom>
          <a:noFill/>
          <a:ln>
            <a:noFill/>
          </a:ln>
        </p:spPr>
        <p:txBody>
          <a:bodyPr spcFirstLastPara="1" wrap="square" lIns="91424" tIns="45699" rIns="91424" bIns="45699" anchor="b" anchorCtr="0">
            <a:noAutofit/>
          </a:bodyPr>
          <a:lstStyle/>
          <a:p>
            <a:pPr algn="r">
              <a:buSzPts val="1400"/>
            </a:pPr>
            <a:fld id="{00000000-1234-1234-1234-123412341234}" type="slidenum">
              <a:rPr lang="en-GB">
                <a:solidFill>
                  <a:srgbClr val="000000"/>
                </a:solidFill>
              </a:rPr>
              <a:pPr algn="r">
                <a:buSzPts val="1400"/>
              </a:pPr>
              <a:t>1</a:t>
            </a:fld>
            <a:endParaRPr>
              <a:solidFill>
                <a:srgbClr val="000000"/>
              </a:solidFill>
            </a:endParaRPr>
          </a:p>
        </p:txBody>
      </p:sp>
    </p:spTree>
    <p:extLst>
      <p:ext uri="{BB962C8B-B14F-4D97-AF65-F5344CB8AC3E}">
        <p14:creationId xmlns:p14="http://schemas.microsoft.com/office/powerpoint/2010/main" val="1227534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038912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69996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869206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998538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73605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655060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21007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421802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501274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500730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8B1980E-A3CF-4787-9F01-30E8C9906FED}"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3492301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355020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671789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7617852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8016699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573916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447816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8280133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5530802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4439835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658076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4237161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2194951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332192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5347769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7944656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222413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320308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562533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9258484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494766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589187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7716810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9144608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5347769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2358595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2937627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2630930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620172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0726058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42771216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9311020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977556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7327509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0556729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5247000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9150526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7066472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164172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0502841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6621018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3535062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455817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341104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9984447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5347769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0319235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8126277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3510051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405959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9835829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87298502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409745445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40326118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010286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2596832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412939962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57710992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5844713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404182595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3795156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09723449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3923319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87677359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2095069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875739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81071453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6916100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87852068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78543735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67174277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4016837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7502846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7"/>
        <p:cNvGrpSpPr/>
        <p:nvPr/>
      </p:nvGrpSpPr>
      <p:grpSpPr>
        <a:xfrm>
          <a:off x="0" y="0"/>
          <a:ext cx="0" cy="0"/>
          <a:chOff x="0" y="0"/>
          <a:chExt cx="0" cy="0"/>
        </a:xfrm>
      </p:grpSpPr>
      <p:pic>
        <p:nvPicPr>
          <p:cNvPr id="18" name="Google Shape;18;p2" descr="graphics1.emf"/>
          <p:cNvPicPr preferRelativeResize="0"/>
          <p:nvPr/>
        </p:nvPicPr>
        <p:blipFill rotWithShape="1">
          <a:blip r:embed="rId2">
            <a:alphaModFix/>
          </a:blip>
          <a:srcRect b="8320"/>
          <a:stretch/>
        </p:blipFill>
        <p:spPr>
          <a:xfrm>
            <a:off x="6681338" y="4181947"/>
            <a:ext cx="5522181" cy="2676055"/>
          </a:xfrm>
          <a:prstGeom prst="rect">
            <a:avLst/>
          </a:prstGeom>
          <a:noFill/>
          <a:ln>
            <a:noFill/>
          </a:ln>
        </p:spPr>
      </p:pic>
      <p:sp>
        <p:nvSpPr>
          <p:cNvPr id="19" name="Google Shape;19;p2"/>
          <p:cNvSpPr txBox="1">
            <a:spLocks noGrp="1"/>
          </p:cNvSpPr>
          <p:nvPr>
            <p:ph type="ctrTitle"/>
          </p:nvPr>
        </p:nvSpPr>
        <p:spPr>
          <a:xfrm>
            <a:off x="2523067" y="1695450"/>
            <a:ext cx="8825167" cy="1890150"/>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chemeClr val="dk2"/>
              </a:buClr>
              <a:buSzPts val="3400"/>
              <a:buFont typeface="Rockwell"/>
              <a:buNone/>
              <a:defRPr sz="3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2523069" y="3780374"/>
            <a:ext cx="6308564" cy="752677"/>
          </a:xfrm>
          <a:prstGeom prst="rect">
            <a:avLst/>
          </a:prstGeom>
          <a:noFill/>
          <a:ln>
            <a:noFill/>
          </a:ln>
        </p:spPr>
        <p:txBody>
          <a:bodyPr spcFirstLastPara="1" wrap="square" lIns="0" tIns="0" rIns="0" bIns="0" anchor="t" anchorCtr="0"/>
          <a:lstStyle>
            <a:lvl1pPr lvl="0" algn="l">
              <a:lnSpc>
                <a:spcPct val="133333"/>
              </a:lnSpc>
              <a:spcBef>
                <a:spcPts val="0"/>
              </a:spcBef>
              <a:spcAft>
                <a:spcPts val="0"/>
              </a:spcAft>
              <a:buClr>
                <a:schemeClr val="dk2"/>
              </a:buClr>
              <a:buSzPts val="1800"/>
              <a:buNone/>
              <a:defRPr sz="1800">
                <a:solidFill>
                  <a:schemeClr val="dk2"/>
                </a:solidFill>
                <a:latin typeface="Arial"/>
                <a:ea typeface="Arial"/>
                <a:cs typeface="Arial"/>
                <a:sym typeface="Arial"/>
              </a:defRPr>
            </a:lvl1pPr>
            <a:lvl2pPr lvl="1" algn="ctr">
              <a:lnSpc>
                <a:spcPct val="114285"/>
              </a:lnSpc>
              <a:spcBef>
                <a:spcPts val="0"/>
              </a:spcBef>
              <a:spcAft>
                <a:spcPts val="0"/>
              </a:spcAft>
              <a:buClr>
                <a:srgbClr val="888888"/>
              </a:buClr>
              <a:buSzPts val="1400"/>
              <a:buNone/>
              <a:defRPr>
                <a:solidFill>
                  <a:srgbClr val="888888"/>
                </a:solidFill>
              </a:defRPr>
            </a:lvl2pPr>
            <a:lvl3pPr lvl="2" algn="ctr">
              <a:lnSpc>
                <a:spcPct val="114285"/>
              </a:lnSpc>
              <a:spcBef>
                <a:spcPts val="0"/>
              </a:spcBef>
              <a:spcAft>
                <a:spcPts val="0"/>
              </a:spcAft>
              <a:buClr>
                <a:srgbClr val="888888"/>
              </a:buClr>
              <a:buSzPts val="1400"/>
              <a:buNone/>
              <a:defRPr>
                <a:solidFill>
                  <a:srgbClr val="888888"/>
                </a:solidFill>
              </a:defRPr>
            </a:lvl3pPr>
            <a:lvl4pPr lvl="3" algn="ctr">
              <a:lnSpc>
                <a:spcPct val="114285"/>
              </a:lnSpc>
              <a:spcBef>
                <a:spcPts val="0"/>
              </a:spcBef>
              <a:spcAft>
                <a:spcPts val="0"/>
              </a:spcAft>
              <a:buClr>
                <a:srgbClr val="888888"/>
              </a:buClr>
              <a:buSzPts val="1400"/>
              <a:buNone/>
              <a:defRPr>
                <a:solidFill>
                  <a:srgbClr val="888888"/>
                </a:solidFill>
              </a:defRPr>
            </a:lvl4pPr>
            <a:lvl5pPr lvl="4" algn="ctr">
              <a:lnSpc>
                <a:spcPct val="114285"/>
              </a:lnSpc>
              <a:spcBef>
                <a:spcPts val="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21" name="Google Shape;21;p2"/>
          <p:cNvPicPr preferRelativeResize="0"/>
          <p:nvPr/>
        </p:nvPicPr>
        <p:blipFill rotWithShape="1">
          <a:blip r:embed="rId3">
            <a:alphaModFix/>
          </a:blip>
          <a:srcRect t="7841"/>
          <a:stretch/>
        </p:blipFill>
        <p:spPr>
          <a:xfrm>
            <a:off x="359092" y="193558"/>
            <a:ext cx="3666643" cy="116271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B1426-8942-4BC9-A51C-7F6C8C0E3D85}"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999767-34DB-4447-B48E-4B58A4870ACA}" type="slidenum">
              <a:rPr lang="en-GB" smtClean="0"/>
              <a:t>‹#›</a:t>
            </a:fld>
            <a:endParaRPr lang="en-GB"/>
          </a:p>
        </p:txBody>
      </p:sp>
    </p:spTree>
    <p:extLst>
      <p:ext uri="{BB962C8B-B14F-4D97-AF65-F5344CB8AC3E}">
        <p14:creationId xmlns:p14="http://schemas.microsoft.com/office/powerpoint/2010/main" val="1479866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1"/>
        <p:cNvGrpSpPr/>
        <p:nvPr/>
      </p:nvGrpSpPr>
      <p:grpSpPr>
        <a:xfrm>
          <a:off x="0" y="0"/>
          <a:ext cx="0" cy="0"/>
          <a:chOff x="0" y="0"/>
          <a:chExt cx="0" cy="0"/>
        </a:xfrm>
      </p:grpSpPr>
      <p:sp>
        <p:nvSpPr>
          <p:cNvPr id="132" name="Google Shape;132;p13"/>
          <p:cNvSpPr txBox="1">
            <a:spLocks noGrp="1"/>
          </p:cNvSpPr>
          <p:nvPr>
            <p:ph type="title"/>
          </p:nvPr>
        </p:nvSpPr>
        <p:spPr>
          <a:xfrm>
            <a:off x="675533" y="2137806"/>
            <a:ext cx="1699366"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13"/>
          <p:cNvSpPr txBox="1">
            <a:spLocks noGrp="1"/>
          </p:cNvSpPr>
          <p:nvPr>
            <p:ph type="body" idx="1"/>
          </p:nvPr>
        </p:nvSpPr>
        <p:spPr>
          <a:xfrm>
            <a:off x="2516385" y="1713137"/>
            <a:ext cx="8949447" cy="3895851"/>
          </a:xfrm>
          <a:prstGeom prst="rect">
            <a:avLst/>
          </a:prstGeom>
          <a:noFill/>
          <a:ln>
            <a:noFill/>
          </a:ln>
        </p:spPr>
        <p:txBody>
          <a:bodyPr spcFirstLastPara="1" wrap="square" lIns="0" tIns="0" rIns="0" bIns="0" anchor="t" anchorCtr="0"/>
          <a:lstStyle>
            <a:lvl1pPr marL="457200" lvl="0" indent="-228600" algn="l">
              <a:lnSpc>
                <a:spcPct val="88888"/>
              </a:lnSpc>
              <a:spcBef>
                <a:spcPts val="0"/>
              </a:spcBef>
              <a:spcAft>
                <a:spcPts val="0"/>
              </a:spcAft>
              <a:buClr>
                <a:schemeClr val="dk2"/>
              </a:buClr>
              <a:buSzPts val="1800"/>
              <a:buNone/>
              <a:defRPr/>
            </a:lvl1pPr>
            <a:lvl2pPr marL="914400" lvl="1" indent="-342900" algn="l">
              <a:lnSpc>
                <a:spcPct val="88888"/>
              </a:lnSpc>
              <a:spcBef>
                <a:spcPts val="0"/>
              </a:spcBef>
              <a:spcAft>
                <a:spcPts val="0"/>
              </a:spcAft>
              <a:buClr>
                <a:schemeClr val="dk1"/>
              </a:buClr>
              <a:buSzPts val="1800"/>
              <a:buChar char="•"/>
              <a:defRPr/>
            </a:lvl2pPr>
            <a:lvl3pPr marL="1371600" lvl="2" indent="-228600" algn="l">
              <a:lnSpc>
                <a:spcPct val="88888"/>
              </a:lnSpc>
              <a:spcBef>
                <a:spcPts val="0"/>
              </a:spcBef>
              <a:spcAft>
                <a:spcPts val="0"/>
              </a:spcAft>
              <a:buClr>
                <a:schemeClr val="dk1"/>
              </a:buClr>
              <a:buSzPts val="1800"/>
              <a:buNone/>
              <a:defRPr/>
            </a:lvl3pPr>
            <a:lvl4pPr marL="1828800" lvl="3" indent="-228600" algn="l">
              <a:lnSpc>
                <a:spcPct val="88888"/>
              </a:lnSpc>
              <a:spcBef>
                <a:spcPts val="0"/>
              </a:spcBef>
              <a:spcAft>
                <a:spcPts val="0"/>
              </a:spcAft>
              <a:buClr>
                <a:schemeClr val="dk1"/>
              </a:buClr>
              <a:buSzPts val="1800"/>
              <a:buNone/>
              <a:defRPr/>
            </a:lvl4pPr>
            <a:lvl5pPr marL="2286000" lvl="4" indent="-228600" algn="l">
              <a:lnSpc>
                <a:spcPct val="88888"/>
              </a:lnSpc>
              <a:spcBef>
                <a:spcPts val="0"/>
              </a:spcBef>
              <a:spcAft>
                <a:spcPts val="0"/>
              </a:spcAft>
              <a:buClr>
                <a:schemeClr val="dk1"/>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16253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hank you">
  <p:cSld name="Thank you">
    <p:bg>
      <p:bgPr>
        <a:solidFill>
          <a:schemeClr val="accent1"/>
        </a:solidFill>
        <a:effectLst/>
      </p:bgPr>
    </p:bg>
    <p:spTree>
      <p:nvGrpSpPr>
        <p:cNvPr id="1" name="Shape 227"/>
        <p:cNvGrpSpPr/>
        <p:nvPr/>
      </p:nvGrpSpPr>
      <p:grpSpPr>
        <a:xfrm>
          <a:off x="0" y="0"/>
          <a:ext cx="0" cy="0"/>
          <a:chOff x="0" y="0"/>
          <a:chExt cx="0" cy="0"/>
        </a:xfrm>
      </p:grpSpPr>
      <p:sp>
        <p:nvSpPr>
          <p:cNvPr id="228" name="Google Shape;228;p21"/>
          <p:cNvSpPr txBox="1">
            <a:spLocks noGrp="1"/>
          </p:cNvSpPr>
          <p:nvPr>
            <p:ph type="ctrTitle"/>
          </p:nvPr>
        </p:nvSpPr>
        <p:spPr>
          <a:xfrm>
            <a:off x="2523066" y="1479283"/>
            <a:ext cx="8825167" cy="1258964"/>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chemeClr val="lt2"/>
              </a:buClr>
              <a:buSzPts val="7000"/>
              <a:buFont typeface="Rockwell"/>
              <a:buNone/>
              <a:defRPr sz="70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9" name="Google Shape;229;p21"/>
          <p:cNvSpPr txBox="1">
            <a:spLocks noGrp="1"/>
          </p:cNvSpPr>
          <p:nvPr>
            <p:ph type="subTitle" idx="1"/>
          </p:nvPr>
        </p:nvSpPr>
        <p:spPr>
          <a:xfrm>
            <a:off x="2523069" y="2888644"/>
            <a:ext cx="6308564" cy="752677"/>
          </a:xfrm>
          <a:prstGeom prst="rect">
            <a:avLst/>
          </a:prstGeom>
          <a:noFill/>
          <a:ln>
            <a:noFill/>
          </a:ln>
        </p:spPr>
        <p:txBody>
          <a:bodyPr spcFirstLastPara="1" wrap="square" lIns="0" tIns="0" rIns="0" bIns="0" anchor="t" anchorCtr="0"/>
          <a:lstStyle>
            <a:lvl1pPr lvl="0" algn="l">
              <a:lnSpc>
                <a:spcPct val="133333"/>
              </a:lnSpc>
              <a:spcBef>
                <a:spcPts val="0"/>
              </a:spcBef>
              <a:spcAft>
                <a:spcPts val="0"/>
              </a:spcAft>
              <a:buClr>
                <a:srgbClr val="FFFFFF"/>
              </a:buClr>
              <a:buSzPts val="1800"/>
              <a:buNone/>
              <a:defRPr sz="1800">
                <a:solidFill>
                  <a:srgbClr val="FFFFFF"/>
                </a:solidFill>
                <a:latin typeface="Arial"/>
                <a:ea typeface="Arial"/>
                <a:cs typeface="Arial"/>
                <a:sym typeface="Arial"/>
              </a:defRPr>
            </a:lvl1pPr>
            <a:lvl2pPr lvl="1" algn="ctr">
              <a:lnSpc>
                <a:spcPct val="114285"/>
              </a:lnSpc>
              <a:spcBef>
                <a:spcPts val="0"/>
              </a:spcBef>
              <a:spcAft>
                <a:spcPts val="0"/>
              </a:spcAft>
              <a:buClr>
                <a:srgbClr val="888888"/>
              </a:buClr>
              <a:buSzPts val="1400"/>
              <a:buNone/>
              <a:defRPr>
                <a:solidFill>
                  <a:srgbClr val="888888"/>
                </a:solidFill>
              </a:defRPr>
            </a:lvl2pPr>
            <a:lvl3pPr lvl="2" algn="ctr">
              <a:lnSpc>
                <a:spcPct val="114285"/>
              </a:lnSpc>
              <a:spcBef>
                <a:spcPts val="0"/>
              </a:spcBef>
              <a:spcAft>
                <a:spcPts val="0"/>
              </a:spcAft>
              <a:buClr>
                <a:srgbClr val="888888"/>
              </a:buClr>
              <a:buSzPts val="1400"/>
              <a:buNone/>
              <a:defRPr>
                <a:solidFill>
                  <a:srgbClr val="888888"/>
                </a:solidFill>
              </a:defRPr>
            </a:lvl3pPr>
            <a:lvl4pPr lvl="3" algn="ctr">
              <a:lnSpc>
                <a:spcPct val="114285"/>
              </a:lnSpc>
              <a:spcBef>
                <a:spcPts val="0"/>
              </a:spcBef>
              <a:spcAft>
                <a:spcPts val="0"/>
              </a:spcAft>
              <a:buClr>
                <a:srgbClr val="888888"/>
              </a:buClr>
              <a:buSzPts val="1400"/>
              <a:buNone/>
              <a:defRPr>
                <a:solidFill>
                  <a:srgbClr val="888888"/>
                </a:solidFill>
              </a:defRPr>
            </a:lvl4pPr>
            <a:lvl5pPr lvl="4" algn="ctr">
              <a:lnSpc>
                <a:spcPct val="114285"/>
              </a:lnSpc>
              <a:spcBef>
                <a:spcPts val="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230" name="Google Shape;230;p21" descr="graphics2.emf"/>
          <p:cNvPicPr preferRelativeResize="0"/>
          <p:nvPr/>
        </p:nvPicPr>
        <p:blipFill rotWithShape="1">
          <a:blip r:embed="rId2">
            <a:alphaModFix/>
          </a:blip>
          <a:srcRect r="12150"/>
          <a:stretch/>
        </p:blipFill>
        <p:spPr>
          <a:xfrm>
            <a:off x="6917107" y="3171825"/>
            <a:ext cx="5274896" cy="3102896"/>
          </a:xfrm>
          <a:prstGeom prst="rect">
            <a:avLst/>
          </a:prstGeom>
          <a:noFill/>
          <a:ln>
            <a:noFill/>
          </a:ln>
        </p:spPr>
      </p:pic>
      <p:sp>
        <p:nvSpPr>
          <p:cNvPr id="231" name="Google Shape;231;p21"/>
          <p:cNvSpPr txBox="1">
            <a:spLocks noGrp="1"/>
          </p:cNvSpPr>
          <p:nvPr>
            <p:ph type="body" idx="2"/>
          </p:nvPr>
        </p:nvSpPr>
        <p:spPr>
          <a:xfrm>
            <a:off x="2523067" y="5918598"/>
            <a:ext cx="6147335" cy="256480"/>
          </a:xfrm>
          <a:prstGeom prst="rect">
            <a:avLst/>
          </a:prstGeom>
          <a:noFill/>
          <a:ln>
            <a:noFill/>
          </a:ln>
        </p:spPr>
        <p:txBody>
          <a:bodyPr spcFirstLastPara="1" wrap="square" lIns="0" tIns="0" rIns="0" bIns="0" anchor="t" anchorCtr="0"/>
          <a:lstStyle>
            <a:lvl1pPr marL="457200" lvl="0"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1pPr>
            <a:lvl2pPr marL="914400" lvl="1" indent="-342900" algn="l">
              <a:lnSpc>
                <a:spcPct val="111111"/>
              </a:lnSpc>
              <a:spcBef>
                <a:spcPts val="0"/>
              </a:spcBef>
              <a:spcAft>
                <a:spcPts val="0"/>
              </a:spcAft>
              <a:buClr>
                <a:srgbClr val="FFFFFF"/>
              </a:buClr>
              <a:buSzPts val="1800"/>
              <a:buChar char="•"/>
              <a:defRPr sz="1800">
                <a:solidFill>
                  <a:srgbClr val="FFFFFF"/>
                </a:solidFill>
                <a:latin typeface="Arial"/>
                <a:ea typeface="Arial"/>
                <a:cs typeface="Arial"/>
                <a:sym typeface="Arial"/>
              </a:defRPr>
            </a:lvl2pPr>
            <a:lvl3pPr marL="1371600" lvl="2"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3pPr>
            <a:lvl4pPr marL="1828800" lvl="3"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4pPr>
            <a:lvl5pPr marL="2286000" lvl="4"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91297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FED23-ACB6-46EE-A156-5C843C9CCB26}"/>
              </a:ext>
            </a:extLst>
          </p:cNvPr>
          <p:cNvSpPr>
            <a:spLocks noGrp="1"/>
          </p:cNvSpPr>
          <p:nvPr>
            <p:ph type="title"/>
          </p:nvPr>
        </p:nvSpPr>
        <p:spPr/>
        <p:txBody>
          <a:bodyPr/>
          <a:lstStyle/>
          <a:p>
            <a:r>
              <a:rPr lang="en-US"/>
              <a:t>Click to edit Master title style</a:t>
            </a:r>
            <a:endParaRPr lang="en-GB"/>
          </a:p>
        </p:txBody>
      </p:sp>
      <p:sp>
        <p:nvSpPr>
          <p:cNvPr id="3" name="Chart Placeholder 2">
            <a:extLst>
              <a:ext uri="{FF2B5EF4-FFF2-40B4-BE49-F238E27FC236}">
                <a16:creationId xmlns:a16="http://schemas.microsoft.com/office/drawing/2014/main" id="{90FB5C9B-E2CC-43C7-9645-F99FF9456C90}"/>
              </a:ext>
            </a:extLst>
          </p:cNvPr>
          <p:cNvSpPr>
            <a:spLocks noGrp="1"/>
          </p:cNvSpPr>
          <p:nvPr>
            <p:ph type="chart" idx="1"/>
          </p:nvPr>
        </p:nvSpPr>
        <p:spPr/>
        <p:txBody>
          <a:bodyPr/>
          <a:lstStyle/>
          <a:p>
            <a:endParaRPr lang="en-GB"/>
          </a:p>
        </p:txBody>
      </p:sp>
      <p:sp>
        <p:nvSpPr>
          <p:cNvPr id="4" name="Slide Number Placeholder 3">
            <a:extLst>
              <a:ext uri="{FF2B5EF4-FFF2-40B4-BE49-F238E27FC236}">
                <a16:creationId xmlns:a16="http://schemas.microsoft.com/office/drawing/2014/main" id="{2401A863-13C4-411C-9AF5-F3554FCD07BD}"/>
              </a:ext>
            </a:extLst>
          </p:cNvPr>
          <p:cNvSpPr>
            <a:spLocks noGrp="1"/>
          </p:cNvSpPr>
          <p:nvPr>
            <p:ph type="sldNum" idx="10"/>
          </p:nvPr>
        </p:nvSpPr>
        <p:spPr/>
        <p:txBody>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59133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Logo page 1 no Mark">
  <p:cSld name="Logo page 1 no Mark">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lvl="0" algn="l">
              <a:lnSpc>
                <a:spcPct val="66666"/>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29" name="Google Shape;29;p4"/>
          <p:cNvSpPr>
            <a:spLocks noGrp="1"/>
          </p:cNvSpPr>
          <p:nvPr>
            <p:ph type="pic" idx="2"/>
          </p:nvPr>
        </p:nvSpPr>
        <p:spPr>
          <a:xfrm>
            <a:off x="672697"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 name="Google Shape;30;p4"/>
          <p:cNvSpPr>
            <a:spLocks noGrp="1"/>
          </p:cNvSpPr>
          <p:nvPr>
            <p:ph type="pic" idx="3"/>
          </p:nvPr>
        </p:nvSpPr>
        <p:spPr>
          <a:xfrm>
            <a:off x="4360043"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 name="Google Shape;31;p4"/>
          <p:cNvSpPr>
            <a:spLocks noGrp="1"/>
          </p:cNvSpPr>
          <p:nvPr>
            <p:ph type="pic" idx="4"/>
          </p:nvPr>
        </p:nvSpPr>
        <p:spPr>
          <a:xfrm>
            <a:off x="8047394"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 name="Google Shape;32;p4"/>
          <p:cNvSpPr>
            <a:spLocks noGrp="1"/>
          </p:cNvSpPr>
          <p:nvPr>
            <p:ph type="pic" idx="5"/>
          </p:nvPr>
        </p:nvSpPr>
        <p:spPr>
          <a:xfrm>
            <a:off x="672697"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 name="Google Shape;33;p4"/>
          <p:cNvSpPr>
            <a:spLocks noGrp="1"/>
          </p:cNvSpPr>
          <p:nvPr>
            <p:ph type="pic" idx="6"/>
          </p:nvPr>
        </p:nvSpPr>
        <p:spPr>
          <a:xfrm>
            <a:off x="4360043"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 name="Google Shape;34;p4"/>
          <p:cNvSpPr>
            <a:spLocks noGrp="1"/>
          </p:cNvSpPr>
          <p:nvPr>
            <p:ph type="pic" idx="7"/>
          </p:nvPr>
        </p:nvSpPr>
        <p:spPr>
          <a:xfrm>
            <a:off x="8047394"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 name="Google Shape;35;p4"/>
          <p:cNvSpPr>
            <a:spLocks noGrp="1"/>
          </p:cNvSpPr>
          <p:nvPr>
            <p:ph type="pic" idx="8"/>
          </p:nvPr>
        </p:nvSpPr>
        <p:spPr>
          <a:xfrm>
            <a:off x="672697"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 name="Google Shape;36;p4"/>
          <p:cNvSpPr>
            <a:spLocks noGrp="1"/>
          </p:cNvSpPr>
          <p:nvPr>
            <p:ph type="pic" idx="9"/>
          </p:nvPr>
        </p:nvSpPr>
        <p:spPr>
          <a:xfrm>
            <a:off x="4360043"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 name="Google Shape;37;p4"/>
          <p:cNvSpPr>
            <a:spLocks noGrp="1"/>
          </p:cNvSpPr>
          <p:nvPr>
            <p:ph type="pic" idx="13"/>
          </p:nvPr>
        </p:nvSpPr>
        <p:spPr>
          <a:xfrm>
            <a:off x="8047394"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38" name="Google Shape;38;p4"/>
          <p:cNvCxnSpPr/>
          <p:nvPr/>
        </p:nvCxnSpPr>
        <p:spPr>
          <a:xfrm>
            <a:off x="670310" y="6134300"/>
            <a:ext cx="10846425" cy="0"/>
          </a:xfrm>
          <a:prstGeom prst="straightConnector1">
            <a:avLst/>
          </a:prstGeom>
          <a:noFill/>
          <a:ln w="12700" cap="flat" cmpd="sng">
            <a:solidFill>
              <a:schemeClr val="accent2"/>
            </a:solidFill>
            <a:prstDash val="solid"/>
            <a:round/>
            <a:headEnd type="none" w="sm" len="sm"/>
            <a:tailEnd type="none" w="sm" len="sm"/>
          </a:ln>
        </p:spPr>
      </p:cxnSp>
      <p:pic>
        <p:nvPicPr>
          <p:cNvPr id="39" name="Google Shape;39;p4" descr="logo.emf"/>
          <p:cNvPicPr preferRelativeResize="0"/>
          <p:nvPr/>
        </p:nvPicPr>
        <p:blipFill rotWithShape="1">
          <a:blip r:embed="rId2">
            <a:alphaModFix/>
          </a:blip>
          <a:srcRect/>
          <a:stretch/>
        </p:blipFill>
        <p:spPr>
          <a:xfrm>
            <a:off x="10056236" y="6276540"/>
            <a:ext cx="1460499" cy="37907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ogo page 1 with Mark">
  <p:cSld name="Logo page 1 with Mark">
    <p:spTree>
      <p:nvGrpSpPr>
        <p:cNvPr id="1" name="Shape 40"/>
        <p:cNvGrpSpPr/>
        <p:nvPr/>
      </p:nvGrpSpPr>
      <p:grpSpPr>
        <a:xfrm>
          <a:off x="0" y="0"/>
          <a:ext cx="0" cy="0"/>
          <a:chOff x="0" y="0"/>
          <a:chExt cx="0" cy="0"/>
        </a:xfrm>
      </p:grpSpPr>
      <p:sp>
        <p:nvSpPr>
          <p:cNvPr id="41" name="Google Shape;41;p5"/>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lvl="0" algn="l">
              <a:lnSpc>
                <a:spcPct val="66666"/>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44" name="Google Shape;44;p5"/>
          <p:cNvSpPr>
            <a:spLocks noGrp="1"/>
          </p:cNvSpPr>
          <p:nvPr>
            <p:ph type="pic" idx="2"/>
          </p:nvPr>
        </p:nvSpPr>
        <p:spPr>
          <a:xfrm>
            <a:off x="672697"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 name="Google Shape;45;p5"/>
          <p:cNvSpPr>
            <a:spLocks noGrp="1"/>
          </p:cNvSpPr>
          <p:nvPr>
            <p:ph type="pic" idx="3"/>
          </p:nvPr>
        </p:nvSpPr>
        <p:spPr>
          <a:xfrm>
            <a:off x="4360043"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 name="Google Shape;46;p5"/>
          <p:cNvSpPr>
            <a:spLocks noGrp="1"/>
          </p:cNvSpPr>
          <p:nvPr>
            <p:ph type="pic" idx="4"/>
          </p:nvPr>
        </p:nvSpPr>
        <p:spPr>
          <a:xfrm>
            <a:off x="8047394"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 name="Google Shape;47;p5"/>
          <p:cNvSpPr>
            <a:spLocks noGrp="1"/>
          </p:cNvSpPr>
          <p:nvPr>
            <p:ph type="pic" idx="5"/>
          </p:nvPr>
        </p:nvSpPr>
        <p:spPr>
          <a:xfrm>
            <a:off x="672697"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 name="Google Shape;48;p5"/>
          <p:cNvSpPr>
            <a:spLocks noGrp="1"/>
          </p:cNvSpPr>
          <p:nvPr>
            <p:ph type="pic" idx="6"/>
          </p:nvPr>
        </p:nvSpPr>
        <p:spPr>
          <a:xfrm>
            <a:off x="4360043"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 name="Google Shape;49;p5"/>
          <p:cNvSpPr>
            <a:spLocks noGrp="1"/>
          </p:cNvSpPr>
          <p:nvPr>
            <p:ph type="pic" idx="7"/>
          </p:nvPr>
        </p:nvSpPr>
        <p:spPr>
          <a:xfrm>
            <a:off x="8047394"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 name="Google Shape;50;p5"/>
          <p:cNvSpPr>
            <a:spLocks noGrp="1"/>
          </p:cNvSpPr>
          <p:nvPr>
            <p:ph type="pic" idx="8"/>
          </p:nvPr>
        </p:nvSpPr>
        <p:spPr>
          <a:xfrm>
            <a:off x="672697"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 name="Google Shape;51;p5"/>
          <p:cNvSpPr>
            <a:spLocks noGrp="1"/>
          </p:cNvSpPr>
          <p:nvPr>
            <p:ph type="pic" idx="9"/>
          </p:nvPr>
        </p:nvSpPr>
        <p:spPr>
          <a:xfrm>
            <a:off x="4360043"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 name="Google Shape;52;p5"/>
          <p:cNvSpPr>
            <a:spLocks noGrp="1"/>
          </p:cNvSpPr>
          <p:nvPr>
            <p:ph type="pic" idx="13"/>
          </p:nvPr>
        </p:nvSpPr>
        <p:spPr>
          <a:xfrm>
            <a:off x="8047394"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Logo page 2 no Mark">
  <p:cSld name="Logo page 2 no Mark">
    <p:spTree>
      <p:nvGrpSpPr>
        <p:cNvPr id="1" name="Shape 53"/>
        <p:cNvGrpSpPr/>
        <p:nvPr/>
      </p:nvGrpSpPr>
      <p:grpSpPr>
        <a:xfrm>
          <a:off x="0" y="0"/>
          <a:ext cx="0" cy="0"/>
          <a:chOff x="0" y="0"/>
          <a:chExt cx="0" cy="0"/>
        </a:xfrm>
      </p:grpSpPr>
      <p:sp>
        <p:nvSpPr>
          <p:cNvPr id="54" name="Google Shape;54;p6"/>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lvl="0" algn="l">
              <a:lnSpc>
                <a:spcPct val="66666"/>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6"/>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57" name="Google Shape;57;p6"/>
          <p:cNvSpPr>
            <a:spLocks noGrp="1"/>
          </p:cNvSpPr>
          <p:nvPr>
            <p:ph type="pic" idx="2"/>
          </p:nvPr>
        </p:nvSpPr>
        <p:spPr>
          <a:xfrm>
            <a:off x="672696"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8" name="Google Shape;58;p6"/>
          <p:cNvCxnSpPr/>
          <p:nvPr/>
        </p:nvCxnSpPr>
        <p:spPr>
          <a:xfrm>
            <a:off x="670310" y="6134300"/>
            <a:ext cx="10846425" cy="0"/>
          </a:xfrm>
          <a:prstGeom prst="straightConnector1">
            <a:avLst/>
          </a:prstGeom>
          <a:noFill/>
          <a:ln w="12700" cap="flat" cmpd="sng">
            <a:solidFill>
              <a:schemeClr val="accent2"/>
            </a:solidFill>
            <a:prstDash val="solid"/>
            <a:round/>
            <a:headEnd type="none" w="sm" len="sm"/>
            <a:tailEnd type="none" w="sm" len="sm"/>
          </a:ln>
        </p:spPr>
      </p:cxnSp>
      <p:pic>
        <p:nvPicPr>
          <p:cNvPr id="59" name="Google Shape;59;p6" descr="logo.emf"/>
          <p:cNvPicPr preferRelativeResize="0"/>
          <p:nvPr/>
        </p:nvPicPr>
        <p:blipFill rotWithShape="1">
          <a:blip r:embed="rId2">
            <a:alphaModFix/>
          </a:blip>
          <a:srcRect/>
          <a:stretch/>
        </p:blipFill>
        <p:spPr>
          <a:xfrm>
            <a:off x="9571569" y="6239556"/>
            <a:ext cx="1947332" cy="379072"/>
          </a:xfrm>
          <a:prstGeom prst="rect">
            <a:avLst/>
          </a:prstGeom>
          <a:noFill/>
          <a:ln>
            <a:noFill/>
          </a:ln>
        </p:spPr>
      </p:pic>
      <p:sp>
        <p:nvSpPr>
          <p:cNvPr id="60" name="Google Shape;60;p6"/>
          <p:cNvSpPr>
            <a:spLocks noGrp="1"/>
          </p:cNvSpPr>
          <p:nvPr>
            <p:ph type="pic" idx="3"/>
          </p:nvPr>
        </p:nvSpPr>
        <p:spPr>
          <a:xfrm>
            <a:off x="254752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 name="Google Shape;61;p6"/>
          <p:cNvSpPr>
            <a:spLocks noGrp="1"/>
          </p:cNvSpPr>
          <p:nvPr>
            <p:ph type="pic" idx="4"/>
          </p:nvPr>
        </p:nvSpPr>
        <p:spPr>
          <a:xfrm>
            <a:off x="442235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 name="Google Shape;62;p6"/>
          <p:cNvSpPr>
            <a:spLocks noGrp="1"/>
          </p:cNvSpPr>
          <p:nvPr>
            <p:ph type="pic" idx="5"/>
          </p:nvPr>
        </p:nvSpPr>
        <p:spPr>
          <a:xfrm>
            <a:off x="6297189"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Google Shape;63;p6"/>
          <p:cNvSpPr>
            <a:spLocks noGrp="1"/>
          </p:cNvSpPr>
          <p:nvPr>
            <p:ph type="pic" idx="6"/>
          </p:nvPr>
        </p:nvSpPr>
        <p:spPr>
          <a:xfrm>
            <a:off x="817201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 name="Google Shape;64;p6"/>
          <p:cNvSpPr>
            <a:spLocks noGrp="1"/>
          </p:cNvSpPr>
          <p:nvPr>
            <p:ph type="pic" idx="7"/>
          </p:nvPr>
        </p:nvSpPr>
        <p:spPr>
          <a:xfrm>
            <a:off x="1004684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 name="Google Shape;65;p6"/>
          <p:cNvSpPr>
            <a:spLocks noGrp="1"/>
          </p:cNvSpPr>
          <p:nvPr>
            <p:ph type="pic" idx="8"/>
          </p:nvPr>
        </p:nvSpPr>
        <p:spPr>
          <a:xfrm>
            <a:off x="672696"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 name="Google Shape;66;p6"/>
          <p:cNvSpPr>
            <a:spLocks noGrp="1"/>
          </p:cNvSpPr>
          <p:nvPr>
            <p:ph type="pic" idx="9"/>
          </p:nvPr>
        </p:nvSpPr>
        <p:spPr>
          <a:xfrm>
            <a:off x="254752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 name="Google Shape;67;p6"/>
          <p:cNvSpPr>
            <a:spLocks noGrp="1"/>
          </p:cNvSpPr>
          <p:nvPr>
            <p:ph type="pic" idx="13"/>
          </p:nvPr>
        </p:nvSpPr>
        <p:spPr>
          <a:xfrm>
            <a:off x="442235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6"/>
          <p:cNvSpPr>
            <a:spLocks noGrp="1"/>
          </p:cNvSpPr>
          <p:nvPr>
            <p:ph type="pic" idx="14"/>
          </p:nvPr>
        </p:nvSpPr>
        <p:spPr>
          <a:xfrm>
            <a:off x="6297189"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 name="Google Shape;69;p6"/>
          <p:cNvSpPr>
            <a:spLocks noGrp="1"/>
          </p:cNvSpPr>
          <p:nvPr>
            <p:ph type="pic" idx="15"/>
          </p:nvPr>
        </p:nvSpPr>
        <p:spPr>
          <a:xfrm>
            <a:off x="817201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 name="Google Shape;70;p6"/>
          <p:cNvSpPr>
            <a:spLocks noGrp="1"/>
          </p:cNvSpPr>
          <p:nvPr>
            <p:ph type="pic" idx="16"/>
          </p:nvPr>
        </p:nvSpPr>
        <p:spPr>
          <a:xfrm>
            <a:off x="1004684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 name="Google Shape;71;p6"/>
          <p:cNvSpPr>
            <a:spLocks noGrp="1"/>
          </p:cNvSpPr>
          <p:nvPr>
            <p:ph type="pic" idx="17"/>
          </p:nvPr>
        </p:nvSpPr>
        <p:spPr>
          <a:xfrm>
            <a:off x="672696"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 name="Google Shape;72;p6"/>
          <p:cNvSpPr>
            <a:spLocks noGrp="1"/>
          </p:cNvSpPr>
          <p:nvPr>
            <p:ph type="pic" idx="18"/>
          </p:nvPr>
        </p:nvSpPr>
        <p:spPr>
          <a:xfrm>
            <a:off x="254752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 name="Google Shape;73;p6"/>
          <p:cNvSpPr>
            <a:spLocks noGrp="1"/>
          </p:cNvSpPr>
          <p:nvPr>
            <p:ph type="pic" idx="19"/>
          </p:nvPr>
        </p:nvSpPr>
        <p:spPr>
          <a:xfrm>
            <a:off x="442235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 name="Google Shape;74;p6"/>
          <p:cNvSpPr>
            <a:spLocks noGrp="1"/>
          </p:cNvSpPr>
          <p:nvPr>
            <p:ph type="pic" idx="20"/>
          </p:nvPr>
        </p:nvSpPr>
        <p:spPr>
          <a:xfrm>
            <a:off x="6297189"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 name="Google Shape;75;p6"/>
          <p:cNvSpPr>
            <a:spLocks noGrp="1"/>
          </p:cNvSpPr>
          <p:nvPr>
            <p:ph type="pic" idx="21"/>
          </p:nvPr>
        </p:nvSpPr>
        <p:spPr>
          <a:xfrm>
            <a:off x="817201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 name="Google Shape;76;p6"/>
          <p:cNvSpPr>
            <a:spLocks noGrp="1"/>
          </p:cNvSpPr>
          <p:nvPr>
            <p:ph type="pic" idx="22"/>
          </p:nvPr>
        </p:nvSpPr>
        <p:spPr>
          <a:xfrm>
            <a:off x="1004684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ogo page 2 with Mark">
  <p:cSld name="Logo page 2 with Mark">
    <p:spTree>
      <p:nvGrpSpPr>
        <p:cNvPr id="1" name="Shape 77"/>
        <p:cNvGrpSpPr/>
        <p:nvPr/>
      </p:nvGrpSpPr>
      <p:grpSpPr>
        <a:xfrm>
          <a:off x="0" y="0"/>
          <a:ext cx="0" cy="0"/>
          <a:chOff x="0" y="0"/>
          <a:chExt cx="0" cy="0"/>
        </a:xfrm>
      </p:grpSpPr>
      <p:sp>
        <p:nvSpPr>
          <p:cNvPr id="78" name="Google Shape;78;p7"/>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7"/>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lvl="0" algn="l">
              <a:lnSpc>
                <a:spcPct val="66666"/>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7"/>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81" name="Google Shape;81;p7"/>
          <p:cNvSpPr>
            <a:spLocks noGrp="1"/>
          </p:cNvSpPr>
          <p:nvPr>
            <p:ph type="pic" idx="2"/>
          </p:nvPr>
        </p:nvSpPr>
        <p:spPr>
          <a:xfrm>
            <a:off x="672696"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7"/>
          <p:cNvSpPr>
            <a:spLocks noGrp="1"/>
          </p:cNvSpPr>
          <p:nvPr>
            <p:ph type="pic" idx="3"/>
          </p:nvPr>
        </p:nvSpPr>
        <p:spPr>
          <a:xfrm>
            <a:off x="254752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3" name="Google Shape;83;p7"/>
          <p:cNvSpPr>
            <a:spLocks noGrp="1"/>
          </p:cNvSpPr>
          <p:nvPr>
            <p:ph type="pic" idx="4"/>
          </p:nvPr>
        </p:nvSpPr>
        <p:spPr>
          <a:xfrm>
            <a:off x="442235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4" name="Google Shape;84;p7"/>
          <p:cNvSpPr>
            <a:spLocks noGrp="1"/>
          </p:cNvSpPr>
          <p:nvPr>
            <p:ph type="pic" idx="5"/>
          </p:nvPr>
        </p:nvSpPr>
        <p:spPr>
          <a:xfrm>
            <a:off x="6297189"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5" name="Google Shape;85;p7"/>
          <p:cNvSpPr>
            <a:spLocks noGrp="1"/>
          </p:cNvSpPr>
          <p:nvPr>
            <p:ph type="pic" idx="6"/>
          </p:nvPr>
        </p:nvSpPr>
        <p:spPr>
          <a:xfrm>
            <a:off x="817201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6" name="Google Shape;86;p7"/>
          <p:cNvSpPr>
            <a:spLocks noGrp="1"/>
          </p:cNvSpPr>
          <p:nvPr>
            <p:ph type="pic" idx="7"/>
          </p:nvPr>
        </p:nvSpPr>
        <p:spPr>
          <a:xfrm>
            <a:off x="1004684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7"/>
          <p:cNvSpPr>
            <a:spLocks noGrp="1"/>
          </p:cNvSpPr>
          <p:nvPr>
            <p:ph type="pic" idx="8"/>
          </p:nvPr>
        </p:nvSpPr>
        <p:spPr>
          <a:xfrm>
            <a:off x="672696"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7"/>
          <p:cNvSpPr>
            <a:spLocks noGrp="1"/>
          </p:cNvSpPr>
          <p:nvPr>
            <p:ph type="pic" idx="9"/>
          </p:nvPr>
        </p:nvSpPr>
        <p:spPr>
          <a:xfrm>
            <a:off x="254752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9" name="Google Shape;89;p7"/>
          <p:cNvSpPr>
            <a:spLocks noGrp="1"/>
          </p:cNvSpPr>
          <p:nvPr>
            <p:ph type="pic" idx="13"/>
          </p:nvPr>
        </p:nvSpPr>
        <p:spPr>
          <a:xfrm>
            <a:off x="442235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0" name="Google Shape;90;p7"/>
          <p:cNvSpPr>
            <a:spLocks noGrp="1"/>
          </p:cNvSpPr>
          <p:nvPr>
            <p:ph type="pic" idx="14"/>
          </p:nvPr>
        </p:nvSpPr>
        <p:spPr>
          <a:xfrm>
            <a:off x="6297189"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1" name="Google Shape;91;p7"/>
          <p:cNvSpPr>
            <a:spLocks noGrp="1"/>
          </p:cNvSpPr>
          <p:nvPr>
            <p:ph type="pic" idx="15"/>
          </p:nvPr>
        </p:nvSpPr>
        <p:spPr>
          <a:xfrm>
            <a:off x="817201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 name="Google Shape;92;p7"/>
          <p:cNvSpPr>
            <a:spLocks noGrp="1"/>
          </p:cNvSpPr>
          <p:nvPr>
            <p:ph type="pic" idx="16"/>
          </p:nvPr>
        </p:nvSpPr>
        <p:spPr>
          <a:xfrm>
            <a:off x="1004684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3" name="Google Shape;93;p7"/>
          <p:cNvSpPr>
            <a:spLocks noGrp="1"/>
          </p:cNvSpPr>
          <p:nvPr>
            <p:ph type="pic" idx="17"/>
          </p:nvPr>
        </p:nvSpPr>
        <p:spPr>
          <a:xfrm>
            <a:off x="672696"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4" name="Google Shape;94;p7"/>
          <p:cNvSpPr>
            <a:spLocks noGrp="1"/>
          </p:cNvSpPr>
          <p:nvPr>
            <p:ph type="pic" idx="18"/>
          </p:nvPr>
        </p:nvSpPr>
        <p:spPr>
          <a:xfrm>
            <a:off x="254752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5" name="Google Shape;95;p7"/>
          <p:cNvSpPr>
            <a:spLocks noGrp="1"/>
          </p:cNvSpPr>
          <p:nvPr>
            <p:ph type="pic" idx="19"/>
          </p:nvPr>
        </p:nvSpPr>
        <p:spPr>
          <a:xfrm>
            <a:off x="442235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6" name="Google Shape;96;p7"/>
          <p:cNvSpPr>
            <a:spLocks noGrp="1"/>
          </p:cNvSpPr>
          <p:nvPr>
            <p:ph type="pic" idx="20"/>
          </p:nvPr>
        </p:nvSpPr>
        <p:spPr>
          <a:xfrm>
            <a:off x="6297189"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7" name="Google Shape;97;p7"/>
          <p:cNvSpPr>
            <a:spLocks noGrp="1"/>
          </p:cNvSpPr>
          <p:nvPr>
            <p:ph type="pic" idx="21"/>
          </p:nvPr>
        </p:nvSpPr>
        <p:spPr>
          <a:xfrm>
            <a:off x="817201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8" name="Google Shape;98;p7"/>
          <p:cNvSpPr>
            <a:spLocks noGrp="1"/>
          </p:cNvSpPr>
          <p:nvPr>
            <p:ph type="pic" idx="22"/>
          </p:nvPr>
        </p:nvSpPr>
        <p:spPr>
          <a:xfrm>
            <a:off x="1004684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Image and Content">
  <p:cSld name="Title, Image and Content">
    <p:spTree>
      <p:nvGrpSpPr>
        <p:cNvPr id="1" name="Shape 99"/>
        <p:cNvGrpSpPr/>
        <p:nvPr/>
      </p:nvGrpSpPr>
      <p:grpSpPr>
        <a:xfrm>
          <a:off x="0" y="0"/>
          <a:ext cx="0" cy="0"/>
          <a:chOff x="0" y="0"/>
          <a:chExt cx="0" cy="0"/>
        </a:xfrm>
      </p:grpSpPr>
      <p:pic>
        <p:nvPicPr>
          <p:cNvPr id="100" name="Google Shape;100;p8" descr="graphics1_ligtt.emf"/>
          <p:cNvPicPr preferRelativeResize="0"/>
          <p:nvPr/>
        </p:nvPicPr>
        <p:blipFill rotWithShape="1">
          <a:blip r:embed="rId2">
            <a:alphaModFix/>
          </a:blip>
          <a:srcRect r="14556"/>
          <a:stretch/>
        </p:blipFill>
        <p:spPr>
          <a:xfrm rot="10800000">
            <a:off x="-1" y="2714167"/>
            <a:ext cx="6476684" cy="3664692"/>
          </a:xfrm>
          <a:prstGeom prst="rect">
            <a:avLst/>
          </a:prstGeom>
          <a:noFill/>
          <a:ln>
            <a:noFill/>
          </a:ln>
        </p:spPr>
      </p:pic>
      <p:sp>
        <p:nvSpPr>
          <p:cNvPr id="101" name="Google Shape;101;p8"/>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8"/>
          <p:cNvSpPr txBox="1">
            <a:spLocks noGrp="1"/>
          </p:cNvSpPr>
          <p:nvPr>
            <p:ph type="body" idx="1"/>
          </p:nvPr>
        </p:nvSpPr>
        <p:spPr>
          <a:xfrm>
            <a:off x="6197517" y="1713137"/>
            <a:ext cx="5268315" cy="3895851"/>
          </a:xfrm>
          <a:prstGeom prst="rect">
            <a:avLst/>
          </a:prstGeom>
          <a:noFill/>
          <a:ln>
            <a:noFill/>
          </a:ln>
        </p:spPr>
        <p:txBody>
          <a:bodyPr spcFirstLastPara="1" wrap="square" lIns="0" tIns="0" rIns="0" bIns="0" anchor="t" anchorCtr="0"/>
          <a:lstStyle>
            <a:lvl1pPr marL="457200" lvl="0" indent="-330200" algn="l">
              <a:lnSpc>
                <a:spcPct val="112500"/>
              </a:lnSpc>
              <a:spcBef>
                <a:spcPts val="0"/>
              </a:spcBef>
              <a:spcAft>
                <a:spcPts val="0"/>
              </a:spcAft>
              <a:buClr>
                <a:schemeClr val="dk2"/>
              </a:buClr>
              <a:buSzPts val="1600"/>
              <a:buFont typeface="Arial"/>
              <a:buChar char="•"/>
              <a:defRPr sz="1600">
                <a:latin typeface="Arial"/>
                <a:ea typeface="Arial"/>
                <a:cs typeface="Arial"/>
                <a:sym typeface="Arial"/>
              </a:defRPr>
            </a:lvl1pPr>
            <a:lvl2pPr marL="914400" lvl="1" indent="-228600" algn="l">
              <a:lnSpc>
                <a:spcPct val="112500"/>
              </a:lnSpc>
              <a:spcBef>
                <a:spcPts val="0"/>
              </a:spcBef>
              <a:spcAft>
                <a:spcPts val="0"/>
              </a:spcAft>
              <a:buClr>
                <a:srgbClr val="008265"/>
              </a:buClr>
              <a:buSzPts val="1600"/>
              <a:buNone/>
              <a:defRPr sz="1600">
                <a:solidFill>
                  <a:srgbClr val="008265"/>
                </a:solidFill>
                <a:latin typeface="Arial"/>
                <a:ea typeface="Arial"/>
                <a:cs typeface="Arial"/>
                <a:sym typeface="Arial"/>
              </a:defRPr>
            </a:lvl2pPr>
            <a:lvl3pPr marL="1371600" lvl="2" indent="-228600" algn="l">
              <a:lnSpc>
                <a:spcPct val="112500"/>
              </a:lnSpc>
              <a:spcBef>
                <a:spcPts val="0"/>
              </a:spcBef>
              <a:spcAft>
                <a:spcPts val="0"/>
              </a:spcAft>
              <a:buClr>
                <a:srgbClr val="008265"/>
              </a:buClr>
              <a:buSzPts val="1600"/>
              <a:buNone/>
              <a:defRPr sz="1600">
                <a:solidFill>
                  <a:srgbClr val="008265"/>
                </a:solidFill>
                <a:latin typeface="Arial"/>
                <a:ea typeface="Arial"/>
                <a:cs typeface="Arial"/>
                <a:sym typeface="Arial"/>
              </a:defRPr>
            </a:lvl3pPr>
            <a:lvl4pPr marL="1828800" lvl="3" indent="-228600" algn="l">
              <a:lnSpc>
                <a:spcPct val="112500"/>
              </a:lnSpc>
              <a:spcBef>
                <a:spcPts val="0"/>
              </a:spcBef>
              <a:spcAft>
                <a:spcPts val="0"/>
              </a:spcAft>
              <a:buClr>
                <a:srgbClr val="008265"/>
              </a:buClr>
              <a:buSzPts val="1600"/>
              <a:buNone/>
              <a:defRPr sz="1600">
                <a:solidFill>
                  <a:srgbClr val="008265"/>
                </a:solidFill>
                <a:latin typeface="Arial"/>
                <a:ea typeface="Arial"/>
                <a:cs typeface="Arial"/>
                <a:sym typeface="Arial"/>
              </a:defRPr>
            </a:lvl4pPr>
            <a:lvl5pPr marL="2286000" lvl="4" indent="-228600" algn="l">
              <a:lnSpc>
                <a:spcPct val="112500"/>
              </a:lnSpc>
              <a:spcBef>
                <a:spcPts val="0"/>
              </a:spcBef>
              <a:spcAft>
                <a:spcPts val="0"/>
              </a:spcAft>
              <a:buClr>
                <a:srgbClr val="008265"/>
              </a:buClr>
              <a:buSzPts val="1600"/>
              <a:buNone/>
              <a:defRPr sz="1600">
                <a:solidFill>
                  <a:srgbClr val="008265"/>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3" name="Google Shape;103;p8"/>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lvl="0" algn="l">
              <a:lnSpc>
                <a:spcPct val="66666"/>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8"/>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05" name="Google Shape;105;p8"/>
          <p:cNvSpPr>
            <a:spLocks noGrp="1"/>
          </p:cNvSpPr>
          <p:nvPr>
            <p:ph type="pic" idx="2"/>
          </p:nvPr>
        </p:nvSpPr>
        <p:spPr>
          <a:xfrm>
            <a:off x="672697" y="1757124"/>
            <a:ext cx="5328991" cy="3703356"/>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06" name="Google Shape;106;p8"/>
          <p:cNvCxnSpPr/>
          <p:nvPr/>
        </p:nvCxnSpPr>
        <p:spPr>
          <a:xfrm>
            <a:off x="670310" y="6134300"/>
            <a:ext cx="10846425" cy="0"/>
          </a:xfrm>
          <a:prstGeom prst="straightConnector1">
            <a:avLst/>
          </a:prstGeom>
          <a:noFill/>
          <a:ln w="12700" cap="flat" cmpd="sng">
            <a:solidFill>
              <a:schemeClr val="accent2"/>
            </a:solidFill>
            <a:prstDash val="solid"/>
            <a:round/>
            <a:headEnd type="none" w="sm" len="sm"/>
            <a:tailEnd type="none" w="sm" len="sm"/>
          </a:ln>
        </p:spPr>
      </p:cxnSp>
      <p:pic>
        <p:nvPicPr>
          <p:cNvPr id="107" name="Google Shape;107;p8" descr="logo.emf"/>
          <p:cNvPicPr preferRelativeResize="0"/>
          <p:nvPr/>
        </p:nvPicPr>
        <p:blipFill rotWithShape="1">
          <a:blip r:embed="rId3">
            <a:alphaModFix/>
          </a:blip>
          <a:srcRect/>
          <a:stretch/>
        </p:blipFill>
        <p:spPr>
          <a:xfrm>
            <a:off x="9571569" y="6239556"/>
            <a:ext cx="1947332" cy="3790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and othe content">
  <p:cSld name="Title and othe content">
    <p:spTree>
      <p:nvGrpSpPr>
        <p:cNvPr id="1" name="Shape 108"/>
        <p:cNvGrpSpPr/>
        <p:nvPr/>
      </p:nvGrpSpPr>
      <p:grpSpPr>
        <a:xfrm>
          <a:off x="0" y="0"/>
          <a:ext cx="0" cy="0"/>
          <a:chOff x="0" y="0"/>
          <a:chExt cx="0" cy="0"/>
        </a:xfrm>
      </p:grpSpPr>
      <p:sp>
        <p:nvSpPr>
          <p:cNvPr id="109" name="Google Shape;109;p9"/>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9"/>
          <p:cNvSpPr txBox="1">
            <a:spLocks noGrp="1"/>
          </p:cNvSpPr>
          <p:nvPr>
            <p:ph type="body" idx="1"/>
          </p:nvPr>
        </p:nvSpPr>
        <p:spPr>
          <a:xfrm>
            <a:off x="2516385" y="1713137"/>
            <a:ext cx="8949447" cy="3895851"/>
          </a:xfrm>
          <a:prstGeom prst="rect">
            <a:avLst/>
          </a:prstGeom>
          <a:noFill/>
          <a:ln>
            <a:noFill/>
          </a:ln>
        </p:spPr>
        <p:txBody>
          <a:bodyPr spcFirstLastPara="1" wrap="square" lIns="0" tIns="0" rIns="0" bIns="0" anchor="t" anchorCtr="0"/>
          <a:lstStyle>
            <a:lvl1pPr marL="457200" lvl="0" indent="-228600" algn="l">
              <a:lnSpc>
                <a:spcPct val="88888"/>
              </a:lnSpc>
              <a:spcBef>
                <a:spcPts val="0"/>
              </a:spcBef>
              <a:spcAft>
                <a:spcPts val="0"/>
              </a:spcAft>
              <a:buClr>
                <a:schemeClr val="dk2"/>
              </a:buClr>
              <a:buSzPts val="1800"/>
              <a:buNone/>
              <a:defRPr/>
            </a:lvl1pPr>
            <a:lvl2pPr marL="914400" lvl="1" indent="-342900" algn="l">
              <a:lnSpc>
                <a:spcPct val="88888"/>
              </a:lnSpc>
              <a:spcBef>
                <a:spcPts val="0"/>
              </a:spcBef>
              <a:spcAft>
                <a:spcPts val="0"/>
              </a:spcAft>
              <a:buClr>
                <a:schemeClr val="dk1"/>
              </a:buClr>
              <a:buSzPts val="1800"/>
              <a:buChar char="•"/>
              <a:defRPr/>
            </a:lvl2pPr>
            <a:lvl3pPr marL="1371600" lvl="2" indent="-228600" algn="l">
              <a:lnSpc>
                <a:spcPct val="88888"/>
              </a:lnSpc>
              <a:spcBef>
                <a:spcPts val="0"/>
              </a:spcBef>
              <a:spcAft>
                <a:spcPts val="0"/>
              </a:spcAft>
              <a:buClr>
                <a:schemeClr val="dk1"/>
              </a:buClr>
              <a:buSzPts val="1800"/>
              <a:buNone/>
              <a:defRPr/>
            </a:lvl3pPr>
            <a:lvl4pPr marL="1828800" lvl="3" indent="-228600" algn="l">
              <a:lnSpc>
                <a:spcPct val="88888"/>
              </a:lnSpc>
              <a:spcBef>
                <a:spcPts val="0"/>
              </a:spcBef>
              <a:spcAft>
                <a:spcPts val="0"/>
              </a:spcAft>
              <a:buClr>
                <a:schemeClr val="dk1"/>
              </a:buClr>
              <a:buSzPts val="1800"/>
              <a:buNone/>
              <a:defRPr/>
            </a:lvl4pPr>
            <a:lvl5pPr marL="2286000" lvl="4" indent="-228600" algn="l">
              <a:lnSpc>
                <a:spcPct val="88888"/>
              </a:lnSpc>
              <a:spcBef>
                <a:spcPts val="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1" name="Google Shape;111;p9"/>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lvl="0" algn="l">
              <a:lnSpc>
                <a:spcPct val="66666"/>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9"/>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113" name="Google Shape;113;p9"/>
          <p:cNvCxnSpPr/>
          <p:nvPr/>
        </p:nvCxnSpPr>
        <p:spPr>
          <a:xfrm>
            <a:off x="670310" y="6134300"/>
            <a:ext cx="10846425" cy="0"/>
          </a:xfrm>
          <a:prstGeom prst="straightConnector1">
            <a:avLst/>
          </a:prstGeom>
          <a:noFill/>
          <a:ln w="12700" cap="flat" cmpd="sng">
            <a:solidFill>
              <a:schemeClr val="accent2"/>
            </a:solidFill>
            <a:prstDash val="solid"/>
            <a:round/>
            <a:headEnd type="none" w="sm" len="sm"/>
            <a:tailEnd type="none" w="sm" len="sm"/>
          </a:ln>
        </p:spPr>
      </p:cxnSp>
      <p:pic>
        <p:nvPicPr>
          <p:cNvPr id="114" name="Google Shape;114;p9" descr="logo.emf"/>
          <p:cNvPicPr preferRelativeResize="0"/>
          <p:nvPr/>
        </p:nvPicPr>
        <p:blipFill rotWithShape="1">
          <a:blip r:embed="rId2">
            <a:alphaModFix/>
          </a:blip>
          <a:srcRect/>
          <a:stretch/>
        </p:blipFill>
        <p:spPr>
          <a:xfrm>
            <a:off x="9571569" y="6239556"/>
            <a:ext cx="1947332" cy="3790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hank you">
  <p:cSld name="Thank you">
    <p:bg>
      <p:bgPr>
        <a:solidFill>
          <a:schemeClr val="accent1"/>
        </a:solidFill>
        <a:effectLst/>
      </p:bgPr>
    </p:bg>
    <p:spTree>
      <p:nvGrpSpPr>
        <p:cNvPr id="1" name="Shape 115"/>
        <p:cNvGrpSpPr/>
        <p:nvPr/>
      </p:nvGrpSpPr>
      <p:grpSpPr>
        <a:xfrm>
          <a:off x="0" y="0"/>
          <a:ext cx="0" cy="0"/>
          <a:chOff x="0" y="0"/>
          <a:chExt cx="0" cy="0"/>
        </a:xfrm>
      </p:grpSpPr>
      <p:sp>
        <p:nvSpPr>
          <p:cNvPr id="116" name="Google Shape;116;p10"/>
          <p:cNvSpPr txBox="1">
            <a:spLocks noGrp="1"/>
          </p:cNvSpPr>
          <p:nvPr>
            <p:ph type="ctrTitle"/>
          </p:nvPr>
        </p:nvSpPr>
        <p:spPr>
          <a:xfrm>
            <a:off x="2523066" y="1479283"/>
            <a:ext cx="8825167" cy="1258964"/>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chemeClr val="lt2"/>
              </a:buClr>
              <a:buSzPts val="7000"/>
              <a:buFont typeface="Rockwell"/>
              <a:buNone/>
              <a:defRPr sz="70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0"/>
          <p:cNvSpPr txBox="1">
            <a:spLocks noGrp="1"/>
          </p:cNvSpPr>
          <p:nvPr>
            <p:ph type="subTitle" idx="1"/>
          </p:nvPr>
        </p:nvSpPr>
        <p:spPr>
          <a:xfrm>
            <a:off x="2523069" y="2888644"/>
            <a:ext cx="6308564" cy="752677"/>
          </a:xfrm>
          <a:prstGeom prst="rect">
            <a:avLst/>
          </a:prstGeom>
          <a:noFill/>
          <a:ln>
            <a:noFill/>
          </a:ln>
        </p:spPr>
        <p:txBody>
          <a:bodyPr spcFirstLastPara="1" wrap="square" lIns="0" tIns="0" rIns="0" bIns="0" anchor="t" anchorCtr="0"/>
          <a:lstStyle>
            <a:lvl1pPr lvl="0" algn="l">
              <a:lnSpc>
                <a:spcPct val="133333"/>
              </a:lnSpc>
              <a:spcBef>
                <a:spcPts val="0"/>
              </a:spcBef>
              <a:spcAft>
                <a:spcPts val="0"/>
              </a:spcAft>
              <a:buClr>
                <a:srgbClr val="FFFFFF"/>
              </a:buClr>
              <a:buSzPts val="1800"/>
              <a:buNone/>
              <a:defRPr sz="1800">
                <a:solidFill>
                  <a:srgbClr val="FFFFFF"/>
                </a:solidFill>
                <a:latin typeface="Arial"/>
                <a:ea typeface="Arial"/>
                <a:cs typeface="Arial"/>
                <a:sym typeface="Arial"/>
              </a:defRPr>
            </a:lvl1pPr>
            <a:lvl2pPr lvl="1" algn="ctr">
              <a:lnSpc>
                <a:spcPct val="114285"/>
              </a:lnSpc>
              <a:spcBef>
                <a:spcPts val="0"/>
              </a:spcBef>
              <a:spcAft>
                <a:spcPts val="0"/>
              </a:spcAft>
              <a:buClr>
                <a:srgbClr val="888888"/>
              </a:buClr>
              <a:buSzPts val="1400"/>
              <a:buNone/>
              <a:defRPr>
                <a:solidFill>
                  <a:srgbClr val="888888"/>
                </a:solidFill>
              </a:defRPr>
            </a:lvl2pPr>
            <a:lvl3pPr lvl="2" algn="ctr">
              <a:lnSpc>
                <a:spcPct val="114285"/>
              </a:lnSpc>
              <a:spcBef>
                <a:spcPts val="0"/>
              </a:spcBef>
              <a:spcAft>
                <a:spcPts val="0"/>
              </a:spcAft>
              <a:buClr>
                <a:srgbClr val="888888"/>
              </a:buClr>
              <a:buSzPts val="1400"/>
              <a:buNone/>
              <a:defRPr>
                <a:solidFill>
                  <a:srgbClr val="888888"/>
                </a:solidFill>
              </a:defRPr>
            </a:lvl3pPr>
            <a:lvl4pPr lvl="3" algn="ctr">
              <a:lnSpc>
                <a:spcPct val="114285"/>
              </a:lnSpc>
              <a:spcBef>
                <a:spcPts val="0"/>
              </a:spcBef>
              <a:spcAft>
                <a:spcPts val="0"/>
              </a:spcAft>
              <a:buClr>
                <a:srgbClr val="888888"/>
              </a:buClr>
              <a:buSzPts val="1400"/>
              <a:buNone/>
              <a:defRPr>
                <a:solidFill>
                  <a:srgbClr val="888888"/>
                </a:solidFill>
              </a:defRPr>
            </a:lvl4pPr>
            <a:lvl5pPr lvl="4" algn="ctr">
              <a:lnSpc>
                <a:spcPct val="114285"/>
              </a:lnSpc>
              <a:spcBef>
                <a:spcPts val="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118" name="Google Shape;118;p10" descr="graphics2.emf"/>
          <p:cNvPicPr preferRelativeResize="0"/>
          <p:nvPr/>
        </p:nvPicPr>
        <p:blipFill rotWithShape="1">
          <a:blip r:embed="rId2">
            <a:alphaModFix/>
          </a:blip>
          <a:srcRect r="12150"/>
          <a:stretch/>
        </p:blipFill>
        <p:spPr>
          <a:xfrm>
            <a:off x="6917107" y="3171825"/>
            <a:ext cx="5274896" cy="3102896"/>
          </a:xfrm>
          <a:prstGeom prst="rect">
            <a:avLst/>
          </a:prstGeom>
          <a:noFill/>
          <a:ln>
            <a:noFill/>
          </a:ln>
        </p:spPr>
      </p:pic>
      <p:sp>
        <p:nvSpPr>
          <p:cNvPr id="119" name="Google Shape;119;p10"/>
          <p:cNvSpPr txBox="1">
            <a:spLocks noGrp="1"/>
          </p:cNvSpPr>
          <p:nvPr>
            <p:ph type="body" idx="2"/>
          </p:nvPr>
        </p:nvSpPr>
        <p:spPr>
          <a:xfrm>
            <a:off x="2523067" y="5918598"/>
            <a:ext cx="6147335" cy="256480"/>
          </a:xfrm>
          <a:prstGeom prst="rect">
            <a:avLst/>
          </a:prstGeom>
          <a:noFill/>
          <a:ln>
            <a:noFill/>
          </a:ln>
        </p:spPr>
        <p:txBody>
          <a:bodyPr spcFirstLastPara="1" wrap="square" lIns="0" tIns="0" rIns="0" bIns="0" anchor="t" anchorCtr="0"/>
          <a:lstStyle>
            <a:lvl1pPr marL="457200" lvl="0"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1pPr>
            <a:lvl2pPr marL="914400" lvl="1" indent="-342900" algn="l">
              <a:lnSpc>
                <a:spcPct val="111111"/>
              </a:lnSpc>
              <a:spcBef>
                <a:spcPts val="0"/>
              </a:spcBef>
              <a:spcAft>
                <a:spcPts val="0"/>
              </a:spcAft>
              <a:buClr>
                <a:srgbClr val="FFFFFF"/>
              </a:buClr>
              <a:buSzPts val="1800"/>
              <a:buChar char="•"/>
              <a:defRPr sz="1800">
                <a:solidFill>
                  <a:srgbClr val="FFFFFF"/>
                </a:solidFill>
                <a:latin typeface="Arial"/>
                <a:ea typeface="Arial"/>
                <a:cs typeface="Arial"/>
                <a:sym typeface="Arial"/>
              </a:defRPr>
            </a:lvl2pPr>
            <a:lvl3pPr marL="1371600" lvl="2"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3pPr>
            <a:lvl4pPr marL="1828800" lvl="3"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4pPr>
            <a:lvl5pPr marL="2286000" lvl="4"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content">
  <p:cSld name="Title &amp; content">
    <p:bg>
      <p:bgPr>
        <a:blipFill>
          <a:blip r:embed="rId2">
            <a:alphaModFix/>
          </a:blip>
          <a:stretch>
            <a:fillRect/>
          </a:stretch>
        </a:blipFill>
        <a:effectLst/>
      </p:bgPr>
    </p:bg>
    <p:spTree>
      <p:nvGrpSpPr>
        <p:cNvPr id="1" name="Shape 120"/>
        <p:cNvGrpSpPr/>
        <p:nvPr/>
      </p:nvGrpSpPr>
      <p:grpSpPr>
        <a:xfrm>
          <a:off x="0" y="0"/>
          <a:ext cx="0" cy="0"/>
          <a:chOff x="0" y="0"/>
          <a:chExt cx="0" cy="0"/>
        </a:xfrm>
      </p:grpSpPr>
      <p:sp>
        <p:nvSpPr>
          <p:cNvPr id="121" name="Google Shape;121;p11"/>
          <p:cNvSpPr txBox="1"/>
          <p:nvPr/>
        </p:nvSpPr>
        <p:spPr>
          <a:xfrm>
            <a:off x="5711957" y="6541314"/>
            <a:ext cx="674192" cy="20005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fld id="{00000000-1234-1234-1234-123412341234}" type="slidenum">
              <a:rPr lang="en-GB" sz="700" b="1" i="0" u="none" strike="noStrike" cap="none">
                <a:solidFill>
                  <a:srgbClr val="7F7F7F"/>
                </a:solidFill>
                <a:latin typeface="Arial"/>
                <a:ea typeface="Arial"/>
                <a:cs typeface="Arial"/>
                <a:sym typeface="Arial"/>
              </a:rPr>
              <a:t>‹#›</a:t>
            </a:fld>
            <a:endParaRPr sz="700" b="1" i="0" u="none" strike="noStrike" cap="none">
              <a:solidFill>
                <a:srgbClr val="7F7F7F"/>
              </a:solidFill>
              <a:latin typeface="Arial"/>
              <a:ea typeface="Arial"/>
              <a:cs typeface="Arial"/>
              <a:sym typeface="Arial"/>
            </a:endParaRPr>
          </a:p>
        </p:txBody>
      </p:sp>
      <p:sp>
        <p:nvSpPr>
          <p:cNvPr id="122" name="Google Shape;122;p11"/>
          <p:cNvSpPr txBox="1"/>
          <p:nvPr/>
        </p:nvSpPr>
        <p:spPr>
          <a:xfrm>
            <a:off x="9552384" y="6453336"/>
            <a:ext cx="2304256" cy="369332"/>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3" name="Google Shape;123;p11"/>
          <p:cNvSpPr/>
          <p:nvPr/>
        </p:nvSpPr>
        <p:spPr>
          <a:xfrm>
            <a:off x="335360" y="6453336"/>
            <a:ext cx="3552395" cy="369332"/>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graphics1_ligtt.emf"/>
          <p:cNvPicPr preferRelativeResize="0"/>
          <p:nvPr/>
        </p:nvPicPr>
        <p:blipFill rotWithShape="1">
          <a:blip r:embed="rId12">
            <a:alphaModFix/>
          </a:blip>
          <a:srcRect r="3568"/>
          <a:stretch/>
        </p:blipFill>
        <p:spPr>
          <a:xfrm>
            <a:off x="4882270" y="-235692"/>
            <a:ext cx="7309733" cy="3664692"/>
          </a:xfrm>
          <a:prstGeom prst="rect">
            <a:avLst/>
          </a:prstGeom>
          <a:noFill/>
          <a:ln>
            <a:noFill/>
          </a:ln>
        </p:spPr>
      </p:pic>
      <p:sp>
        <p:nvSpPr>
          <p:cNvPr id="11" name="Google Shape;11;p1"/>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dk2"/>
              </a:buClr>
              <a:buSzPts val="3000"/>
              <a:buFont typeface="Rockwell"/>
              <a:buNone/>
              <a:defRPr sz="3000" b="0" i="0" u="none" strike="noStrike" cap="none">
                <a:solidFill>
                  <a:schemeClr val="dk2"/>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2516385" y="1713137"/>
            <a:ext cx="8949447" cy="3895851"/>
          </a:xfrm>
          <a:prstGeom prst="rect">
            <a:avLst/>
          </a:prstGeom>
          <a:noFill/>
          <a:ln>
            <a:noFill/>
          </a:ln>
        </p:spPr>
        <p:txBody>
          <a:bodyPr spcFirstLastPara="1" wrap="square" lIns="0" tIns="0" rIns="0" bIns="0" anchor="t" anchorCtr="0"/>
          <a:lstStyle>
            <a:lvl1pPr marL="457200" marR="0" lvl="0" indent="-22860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L="914400" marR="0" lvl="1" indent="-317500"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marR="0" lvl="0" algn="l" rtl="0">
              <a:lnSpc>
                <a:spcPct val="133333"/>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15" name="Google Shape;15;p1"/>
          <p:cNvCxnSpPr/>
          <p:nvPr/>
        </p:nvCxnSpPr>
        <p:spPr>
          <a:xfrm>
            <a:off x="670310" y="6134300"/>
            <a:ext cx="10846425" cy="0"/>
          </a:xfrm>
          <a:prstGeom prst="straightConnector1">
            <a:avLst/>
          </a:prstGeom>
          <a:noFill/>
          <a:ln w="12700" cap="flat" cmpd="sng">
            <a:solidFill>
              <a:schemeClr val="accent2"/>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8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sp>
        <p:nvSpPr>
          <p:cNvPr id="125" name="Google Shape;125;p12"/>
          <p:cNvSpPr txBox="1">
            <a:spLocks noGrp="1"/>
          </p:cNvSpPr>
          <p:nvPr>
            <p:ph type="title"/>
          </p:nvPr>
        </p:nvSpPr>
        <p:spPr>
          <a:xfrm>
            <a:off x="675533" y="2137806"/>
            <a:ext cx="1699366" cy="883122"/>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dk2"/>
              </a:buClr>
              <a:buSzPts val="3000"/>
              <a:buFont typeface="Rockwell"/>
              <a:buNone/>
              <a:defRPr sz="3000" b="0" i="0" u="none" strike="noStrike" cap="none">
                <a:solidFill>
                  <a:schemeClr val="dk2"/>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6" name="Google Shape;126;p12"/>
          <p:cNvSpPr txBox="1">
            <a:spLocks noGrp="1"/>
          </p:cNvSpPr>
          <p:nvPr>
            <p:ph type="body" idx="1"/>
          </p:nvPr>
        </p:nvSpPr>
        <p:spPr>
          <a:xfrm>
            <a:off x="2516385" y="1713137"/>
            <a:ext cx="8949447" cy="3895851"/>
          </a:xfrm>
          <a:prstGeom prst="rect">
            <a:avLst/>
          </a:prstGeom>
          <a:noFill/>
          <a:ln>
            <a:noFill/>
          </a:ln>
        </p:spPr>
        <p:txBody>
          <a:bodyPr spcFirstLastPara="1" wrap="square" lIns="0" tIns="0" rIns="0" bIns="0" anchor="t" anchorCtr="0"/>
          <a:lstStyle>
            <a:lvl1pPr marL="457200" marR="0" lvl="0" indent="-22860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L="914400" marR="0" lvl="1" indent="-317500"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7" name="Google Shape;127;p12"/>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1200" b="0" i="0" u="none" strike="noStrike" cap="none">
                <a:solidFill>
                  <a:srgbClr val="000000"/>
                </a:solidFill>
                <a:latin typeface="Arial"/>
                <a:ea typeface="Arial"/>
                <a:cs typeface="Arial"/>
                <a:sym typeface="Arial"/>
              </a:defRPr>
            </a:lvl1pPr>
            <a:lvl2pPr marL="0" marR="0" lvl="1" indent="0" algn="l" rtl="0">
              <a:spcBef>
                <a:spcPts val="0"/>
              </a:spcBef>
              <a:buNone/>
              <a:defRPr sz="1200" b="0" i="0" u="none" strike="noStrike" cap="none">
                <a:solidFill>
                  <a:srgbClr val="000000"/>
                </a:solidFill>
                <a:latin typeface="Arial"/>
                <a:ea typeface="Arial"/>
                <a:cs typeface="Arial"/>
                <a:sym typeface="Arial"/>
              </a:defRPr>
            </a:lvl2pPr>
            <a:lvl3pPr marL="0" marR="0" lvl="2" indent="0" algn="l" rtl="0">
              <a:spcBef>
                <a:spcPts val="0"/>
              </a:spcBef>
              <a:buNone/>
              <a:defRPr sz="1200" b="0" i="0" u="none" strike="noStrike" cap="none">
                <a:solidFill>
                  <a:srgbClr val="000000"/>
                </a:solidFill>
                <a:latin typeface="Arial"/>
                <a:ea typeface="Arial"/>
                <a:cs typeface="Arial"/>
                <a:sym typeface="Arial"/>
              </a:defRPr>
            </a:lvl3pPr>
            <a:lvl4pPr marL="0" marR="0" lvl="3" indent="0" algn="l" rtl="0">
              <a:spcBef>
                <a:spcPts val="0"/>
              </a:spcBef>
              <a:buNone/>
              <a:defRPr sz="1200" b="0" i="0" u="none" strike="noStrike" cap="none">
                <a:solidFill>
                  <a:srgbClr val="000000"/>
                </a:solidFill>
                <a:latin typeface="Arial"/>
                <a:ea typeface="Arial"/>
                <a:cs typeface="Arial"/>
                <a:sym typeface="Arial"/>
              </a:defRPr>
            </a:lvl4pPr>
            <a:lvl5pPr marL="0" marR="0" lvl="4" indent="0" algn="l" rtl="0">
              <a:spcBef>
                <a:spcPts val="0"/>
              </a:spcBef>
              <a:buNone/>
              <a:defRPr sz="1200" b="0" i="0" u="none" strike="noStrike" cap="none">
                <a:solidFill>
                  <a:srgbClr val="000000"/>
                </a:solidFill>
                <a:latin typeface="Arial"/>
                <a:ea typeface="Arial"/>
                <a:cs typeface="Arial"/>
                <a:sym typeface="Arial"/>
              </a:defRPr>
            </a:lvl5pPr>
            <a:lvl6pPr marL="0" marR="0" lvl="5" indent="0" algn="l" rtl="0">
              <a:spcBef>
                <a:spcPts val="0"/>
              </a:spcBef>
              <a:buNone/>
              <a:defRPr sz="1200" b="0" i="0" u="none" strike="noStrike" cap="none">
                <a:solidFill>
                  <a:srgbClr val="000000"/>
                </a:solidFill>
                <a:latin typeface="Arial"/>
                <a:ea typeface="Arial"/>
                <a:cs typeface="Arial"/>
                <a:sym typeface="Arial"/>
              </a:defRPr>
            </a:lvl6pPr>
            <a:lvl7pPr marL="0" marR="0" lvl="6" indent="0" algn="l" rtl="0">
              <a:spcBef>
                <a:spcPts val="0"/>
              </a:spcBef>
              <a:buNone/>
              <a:defRPr sz="1200" b="0" i="0" u="none" strike="noStrike" cap="none">
                <a:solidFill>
                  <a:srgbClr val="000000"/>
                </a:solidFill>
                <a:latin typeface="Arial"/>
                <a:ea typeface="Arial"/>
                <a:cs typeface="Arial"/>
                <a:sym typeface="Arial"/>
              </a:defRPr>
            </a:lvl7pPr>
            <a:lvl8pPr marL="0" marR="0" lvl="7" indent="0" algn="l" rtl="0">
              <a:spcBef>
                <a:spcPts val="0"/>
              </a:spcBef>
              <a:buNone/>
              <a:defRPr sz="1200" b="0" i="0" u="none" strike="noStrike" cap="none">
                <a:solidFill>
                  <a:srgbClr val="000000"/>
                </a:solidFill>
                <a:latin typeface="Arial"/>
                <a:ea typeface="Arial"/>
                <a:cs typeface="Arial"/>
                <a:sym typeface="Arial"/>
              </a:defRPr>
            </a:lvl8pPr>
            <a:lvl9pPr marL="0" marR="0" lvl="8" indent="0" algn="l" rtl="0">
              <a:spcBef>
                <a:spcPts val="0"/>
              </a:spcBef>
              <a:buNone/>
              <a:defRPr sz="1200" b="0" i="0" u="none" strike="noStrike" cap="none">
                <a:solidFill>
                  <a:srgbClr val="000000"/>
                </a:solidFill>
                <a:latin typeface="Arial"/>
                <a:ea typeface="Arial"/>
                <a:cs typeface="Arial"/>
                <a:sym typeface="Arial"/>
              </a:defRPr>
            </a:lvl9pPr>
          </a:lstStyle>
          <a:p>
            <a:fld id="{00000000-1234-1234-1234-123412341234}" type="slidenum">
              <a:rPr lang="en-GB"/>
              <a:pPr/>
              <a:t>‹#›</a:t>
            </a:fld>
            <a:endParaRPr/>
          </a:p>
        </p:txBody>
      </p:sp>
      <p:pic>
        <p:nvPicPr>
          <p:cNvPr id="130" name="Google Shape;130;p12" descr="logo.emf"/>
          <p:cNvPicPr preferRelativeResize="0"/>
          <p:nvPr/>
        </p:nvPicPr>
        <p:blipFill rotWithShape="1">
          <a:blip r:embed="rId5">
            <a:alphaModFix/>
          </a:blip>
          <a:srcRect/>
          <a:stretch/>
        </p:blipFill>
        <p:spPr>
          <a:xfrm>
            <a:off x="10056236" y="6276540"/>
            <a:ext cx="1460499" cy="379072"/>
          </a:xfrm>
          <a:prstGeom prst="rect">
            <a:avLst/>
          </a:prstGeom>
          <a:noFill/>
          <a:ln>
            <a:noFill/>
          </a:ln>
        </p:spPr>
      </p:pic>
    </p:spTree>
    <p:extLst>
      <p:ext uri="{BB962C8B-B14F-4D97-AF65-F5344CB8AC3E}">
        <p14:creationId xmlns:p14="http://schemas.microsoft.com/office/powerpoint/2010/main" val="2066566107"/>
      </p:ext>
    </p:extLst>
  </p:cSld>
  <p:clrMap bg1="lt1" tx1="dk1" bg2="dk2" tx2="lt2" accent1="accent1" accent2="accent2" accent3="accent3" accent4="accent4" accent5="accent5" accent6="accent6" hlink="hlink" folHlink="folHlink"/>
  <p:sldLayoutIdLst>
    <p:sldLayoutId id="2147483671" r:id="rId1"/>
    <p:sldLayoutId id="2147483679" r:id="rId2"/>
    <p:sldLayoutId id="2147483680"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chart" Target="../charts/chart8.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chart" Target="../charts/chart1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chart" Target="../charts/chart19.xml"/></Relationships>
</file>

<file path=ppt/slides/_rels/slide3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chart" Target="../charts/chart22.xml"/><Relationship Id="rId4" Type="http://schemas.openxmlformats.org/officeDocument/2006/relationships/chart" Target="../charts/chart21.xml"/></Relationships>
</file>

<file path=ppt/slides/_rels/slide3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4.xml"/><Relationship Id="rId1" Type="http://schemas.openxmlformats.org/officeDocument/2006/relationships/slideLayout" Target="../slideLayouts/slideLayout11.xml"/><Relationship Id="rId5" Type="http://schemas.openxmlformats.org/officeDocument/2006/relationships/chart" Target="../charts/chart28.xml"/><Relationship Id="rId4" Type="http://schemas.openxmlformats.org/officeDocument/2006/relationships/chart" Target="../charts/chart27.xml"/></Relationships>
</file>

<file path=ppt/slides/_rels/slide4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5.xml"/><Relationship Id="rId1" Type="http://schemas.openxmlformats.org/officeDocument/2006/relationships/slideLayout" Target="../slideLayouts/slideLayout11.xml"/><Relationship Id="rId5" Type="http://schemas.openxmlformats.org/officeDocument/2006/relationships/chart" Target="../charts/chart31.xml"/><Relationship Id="rId4" Type="http://schemas.openxmlformats.org/officeDocument/2006/relationships/chart" Target="../charts/chart30.xml"/></Relationships>
</file>

<file path=ppt/slides/_rels/slide42.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6.xml"/><Relationship Id="rId1" Type="http://schemas.openxmlformats.org/officeDocument/2006/relationships/slideLayout" Target="../slideLayouts/slideLayout11.xml"/><Relationship Id="rId6" Type="http://schemas.openxmlformats.org/officeDocument/2006/relationships/chart" Target="../charts/chart35.xml"/><Relationship Id="rId5" Type="http://schemas.openxmlformats.org/officeDocument/2006/relationships/chart" Target="../charts/chart34.xml"/><Relationship Id="rId4" Type="http://schemas.openxmlformats.org/officeDocument/2006/relationships/chart" Target="../charts/chart33.xml"/></Relationships>
</file>

<file path=ppt/slides/_rels/slide43.xml.rels><?xml version="1.0" encoding="UTF-8" standalone="yes"?>
<Relationships xmlns="http://schemas.openxmlformats.org/package/2006/relationships"><Relationship Id="rId8" Type="http://schemas.openxmlformats.org/officeDocument/2006/relationships/chart" Target="../charts/chart41.xml"/><Relationship Id="rId3" Type="http://schemas.openxmlformats.org/officeDocument/2006/relationships/chart" Target="../charts/chart36.xml"/><Relationship Id="rId7" Type="http://schemas.openxmlformats.org/officeDocument/2006/relationships/chart" Target="../charts/chart40.xml"/><Relationship Id="rId2" Type="http://schemas.openxmlformats.org/officeDocument/2006/relationships/notesSlide" Target="../notesSlides/notesSlide37.xml"/><Relationship Id="rId1" Type="http://schemas.openxmlformats.org/officeDocument/2006/relationships/slideLayout" Target="../slideLayouts/slideLayout11.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44.xml.rels><?xml version="1.0" encoding="UTF-8" standalone="yes"?>
<Relationships xmlns="http://schemas.openxmlformats.org/package/2006/relationships"><Relationship Id="rId8" Type="http://schemas.openxmlformats.org/officeDocument/2006/relationships/chart" Target="../charts/chart47.xml"/><Relationship Id="rId3" Type="http://schemas.openxmlformats.org/officeDocument/2006/relationships/chart" Target="../charts/chart42.xml"/><Relationship Id="rId7" Type="http://schemas.openxmlformats.org/officeDocument/2006/relationships/chart" Target="../charts/chart46.xml"/><Relationship Id="rId2" Type="http://schemas.openxmlformats.org/officeDocument/2006/relationships/notesSlide" Target="../notesSlides/notesSlide38.xml"/><Relationship Id="rId1" Type="http://schemas.openxmlformats.org/officeDocument/2006/relationships/slideLayout" Target="../slideLayouts/slideLayout11.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45.xml.rels><?xml version="1.0" encoding="UTF-8" standalone="yes"?>
<Relationships xmlns="http://schemas.openxmlformats.org/package/2006/relationships"><Relationship Id="rId8" Type="http://schemas.openxmlformats.org/officeDocument/2006/relationships/chart" Target="../charts/chart53.xml"/><Relationship Id="rId3" Type="http://schemas.openxmlformats.org/officeDocument/2006/relationships/chart" Target="../charts/chart48.xml"/><Relationship Id="rId7" Type="http://schemas.openxmlformats.org/officeDocument/2006/relationships/chart" Target="../charts/chart52.xml"/><Relationship Id="rId2" Type="http://schemas.openxmlformats.org/officeDocument/2006/relationships/notesSlide" Target="../notesSlides/notesSlide39.xml"/><Relationship Id="rId1" Type="http://schemas.openxmlformats.org/officeDocument/2006/relationships/slideLayout" Target="../slideLayouts/slideLayout11.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46.xml.rels><?xml version="1.0" encoding="UTF-8" standalone="yes"?>
<Relationships xmlns="http://schemas.openxmlformats.org/package/2006/relationships"><Relationship Id="rId8" Type="http://schemas.openxmlformats.org/officeDocument/2006/relationships/chart" Target="../charts/chart59.xml"/><Relationship Id="rId3" Type="http://schemas.openxmlformats.org/officeDocument/2006/relationships/chart" Target="../charts/chart54.xml"/><Relationship Id="rId7" Type="http://schemas.openxmlformats.org/officeDocument/2006/relationships/chart" Target="../charts/chart58.xml"/><Relationship Id="rId2" Type="http://schemas.openxmlformats.org/officeDocument/2006/relationships/notesSlide" Target="../notesSlides/notesSlide40.xml"/><Relationship Id="rId1" Type="http://schemas.openxmlformats.org/officeDocument/2006/relationships/slideLayout" Target="../slideLayouts/slideLayout11.xml"/><Relationship Id="rId6" Type="http://schemas.openxmlformats.org/officeDocument/2006/relationships/chart" Target="../charts/chart57.xml"/><Relationship Id="rId5" Type="http://schemas.openxmlformats.org/officeDocument/2006/relationships/chart" Target="../charts/chart56.xml"/><Relationship Id="rId10" Type="http://schemas.openxmlformats.org/officeDocument/2006/relationships/chart" Target="../charts/chart61.xml"/><Relationship Id="rId4" Type="http://schemas.openxmlformats.org/officeDocument/2006/relationships/chart" Target="../charts/chart55.xml"/><Relationship Id="rId9" Type="http://schemas.openxmlformats.org/officeDocument/2006/relationships/chart" Target="../charts/chart6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1.xml"/><Relationship Id="rId1" Type="http://schemas.openxmlformats.org/officeDocument/2006/relationships/themeOverride" Target="../theme/themeOverride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1.xml"/><Relationship Id="rId1" Type="http://schemas.openxmlformats.org/officeDocument/2006/relationships/themeOverride" Target="../theme/themeOverride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1.xml"/><Relationship Id="rId1" Type="http://schemas.openxmlformats.org/officeDocument/2006/relationships/themeOverride" Target="../theme/themeOverride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1.xml"/><Relationship Id="rId1" Type="http://schemas.openxmlformats.org/officeDocument/2006/relationships/themeOverride" Target="../theme/themeOverride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241" name="Google Shape;241;p23"/>
          <p:cNvGrpSpPr/>
          <p:nvPr/>
        </p:nvGrpSpPr>
        <p:grpSpPr>
          <a:xfrm>
            <a:off x="1288025" y="2274318"/>
            <a:ext cx="8596442" cy="892590"/>
            <a:chOff x="78881" y="0"/>
            <a:chExt cx="8367950" cy="1259972"/>
          </a:xfrm>
        </p:grpSpPr>
        <p:sp>
          <p:nvSpPr>
            <p:cNvPr id="242" name="Google Shape;242;p23"/>
            <p:cNvSpPr/>
            <p:nvPr/>
          </p:nvSpPr>
          <p:spPr>
            <a:xfrm>
              <a:off x="78881" y="0"/>
              <a:ext cx="8367950" cy="112047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23"/>
            <p:cNvSpPr/>
            <p:nvPr/>
          </p:nvSpPr>
          <p:spPr>
            <a:xfrm>
              <a:off x="222897" y="139498"/>
              <a:ext cx="8079918" cy="1120474"/>
            </a:xfrm>
            <a:prstGeom prst="rect">
              <a:avLst/>
            </a:prstGeom>
            <a:noFill/>
            <a:ln>
              <a:noFill/>
            </a:ln>
          </p:spPr>
          <p:txBody>
            <a:bodyPr spcFirstLastPara="1" wrap="square" lIns="45700" tIns="45700" rIns="45700" bIns="4550" anchor="b" anchorCtr="0">
              <a:noAutofit/>
            </a:bodyPr>
            <a:lstStyle/>
            <a:p>
              <a:pPr marL="0" marR="0" lvl="0" indent="0" algn="l" rtl="0">
                <a:lnSpc>
                  <a:spcPct val="90000"/>
                </a:lnSpc>
                <a:spcBef>
                  <a:spcPts val="0"/>
                </a:spcBef>
                <a:spcAft>
                  <a:spcPts val="0"/>
                </a:spcAft>
                <a:buClr>
                  <a:srgbClr val="000000"/>
                </a:buClr>
                <a:buSzPts val="3600"/>
                <a:buFont typeface="Arial"/>
                <a:buNone/>
              </a:pPr>
              <a:r>
                <a:rPr lang="en-GB" sz="3600" b="1" i="0" u="none" strike="noStrike" cap="none">
                  <a:solidFill>
                    <a:srgbClr val="008265"/>
                  </a:solidFill>
                  <a:latin typeface="Rockwell" panose="02060603020205020403" pitchFamily="18" charset="0"/>
                  <a:cs typeface="Calibri Light" panose="020F0302020204030204" pitchFamily="34" charset="0"/>
                  <a:sym typeface="Arial"/>
                </a:rPr>
                <a:t>Chartered Insurance Institute</a:t>
              </a:r>
              <a:endParaRPr sz="1400" b="1" i="0" u="none" strike="noStrike" cap="none">
                <a:solidFill>
                  <a:srgbClr val="000000"/>
                </a:solidFill>
                <a:latin typeface="Rockwell" panose="02060603020205020403" pitchFamily="18" charset="0"/>
                <a:cs typeface="Calibri Light" panose="020F0302020204030204" pitchFamily="34" charset="0"/>
                <a:sym typeface="Arial"/>
              </a:endParaRPr>
            </a:p>
            <a:p>
              <a:pPr marL="0" marR="0" lvl="0" indent="0" algn="l" rtl="0">
                <a:lnSpc>
                  <a:spcPct val="90000"/>
                </a:lnSpc>
                <a:spcBef>
                  <a:spcPts val="1260"/>
                </a:spcBef>
                <a:spcAft>
                  <a:spcPts val="0"/>
                </a:spcAft>
                <a:buClr>
                  <a:srgbClr val="000000"/>
                </a:buClr>
                <a:buSzPts val="1800"/>
                <a:buFont typeface="Arial"/>
                <a:buNone/>
              </a:pPr>
              <a:r>
                <a:rPr lang="en-GB" sz="2400" b="1" i="0" u="none" strike="noStrike" cap="none">
                  <a:solidFill>
                    <a:srgbClr val="008265"/>
                  </a:solidFill>
                  <a:latin typeface="Rockwell" panose="02060603020205020403" pitchFamily="18" charset="0"/>
                  <a:cs typeface="Calibri Light" panose="020F0302020204030204" pitchFamily="34" charset="0"/>
                  <a:sym typeface="Arial"/>
                </a:rPr>
                <a:t>Trust in the </a:t>
              </a:r>
              <a:r>
                <a:rPr lang="en-GB" sz="2400" b="1">
                  <a:solidFill>
                    <a:srgbClr val="008265"/>
                  </a:solidFill>
                  <a:latin typeface="Rockwell" panose="02060603020205020403" pitchFamily="18" charset="0"/>
                  <a:cs typeface="Calibri Light" panose="020F0302020204030204" pitchFamily="34" charset="0"/>
                </a:rPr>
                <a:t>Insurance sector</a:t>
              </a:r>
              <a:endParaRPr sz="2400" b="1" i="0" u="none" strike="noStrike" cap="none">
                <a:solidFill>
                  <a:srgbClr val="008265"/>
                </a:solidFill>
                <a:latin typeface="Rockwell" panose="02060603020205020403" pitchFamily="18" charset="0"/>
                <a:cs typeface="Calibri Light" panose="020F0302020204030204" pitchFamily="34" charset="0"/>
                <a:sym typeface="Arial"/>
              </a:endParaRPr>
            </a:p>
          </p:txBody>
        </p:sp>
      </p:grpSp>
      <p:sp>
        <p:nvSpPr>
          <p:cNvPr id="244" name="Google Shape;244;p23"/>
          <p:cNvSpPr txBox="1">
            <a:spLocks noGrp="1"/>
          </p:cNvSpPr>
          <p:nvPr>
            <p:ph type="subTitle" idx="1"/>
          </p:nvPr>
        </p:nvSpPr>
        <p:spPr>
          <a:xfrm>
            <a:off x="1456712" y="5114656"/>
            <a:ext cx="6921744" cy="752677"/>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2"/>
              </a:buClr>
              <a:buSzPts val="2000"/>
              <a:buNone/>
            </a:pPr>
            <a:r>
              <a:rPr lang="en-GB" sz="2000" b="1" dirty="0">
                <a:latin typeface="Rockwell" panose="02060603020205020403" pitchFamily="18" charset="0"/>
                <a:cs typeface="Calibri Light" panose="020F0302020204030204" pitchFamily="34" charset="0"/>
              </a:rPr>
              <a:t>Consumer &amp; SME survey analysis</a:t>
            </a:r>
          </a:p>
          <a:p>
            <a:pPr marL="0" lvl="0" indent="0" algn="l" rtl="0">
              <a:lnSpc>
                <a:spcPct val="120000"/>
              </a:lnSpc>
              <a:spcBef>
                <a:spcPts val="0"/>
              </a:spcBef>
              <a:spcAft>
                <a:spcPts val="0"/>
              </a:spcAft>
              <a:buClr>
                <a:schemeClr val="dk2"/>
              </a:buClr>
              <a:buSzPts val="2000"/>
              <a:buNone/>
            </a:pPr>
            <a:r>
              <a:rPr lang="en-GB" sz="2000" b="1" dirty="0">
                <a:latin typeface="Rockwell" panose="02060603020205020403" pitchFamily="18" charset="0"/>
                <a:cs typeface="Calibri Light" panose="020F0302020204030204" pitchFamily="34" charset="0"/>
              </a:rPr>
              <a:t>October 2023 </a:t>
            </a:r>
          </a:p>
          <a:p>
            <a:pPr marL="0" lvl="0" indent="0" algn="l" rtl="0">
              <a:lnSpc>
                <a:spcPct val="120000"/>
              </a:lnSpc>
              <a:spcBef>
                <a:spcPts val="0"/>
              </a:spcBef>
              <a:spcAft>
                <a:spcPts val="0"/>
              </a:spcAft>
              <a:buClr>
                <a:schemeClr val="dk2"/>
              </a:buClr>
              <a:buSzPts val="2000"/>
              <a:buNone/>
            </a:pPr>
            <a:r>
              <a:rPr lang="en-GB" sz="2000" b="1" dirty="0">
                <a:latin typeface="Rockwell" panose="02060603020205020403" pitchFamily="18" charset="0"/>
                <a:cs typeface="Calibri Light" panose="020F0302020204030204" pitchFamily="34" charset="0"/>
              </a:rPr>
              <a:t>Waves 12 &amp; 13 (May 2023 &amp; September 2023)</a:t>
            </a:r>
            <a:endParaRPr sz="2000" b="1" dirty="0">
              <a:latin typeface="Rockwell" panose="02060603020205020403" pitchFamily="18" charset="0"/>
              <a:cs typeface="Calibri Light" panose="020F0302020204030204" pitchFamily="34" charset="0"/>
              <a:sym typeface="Arial"/>
            </a:endParaRPr>
          </a:p>
        </p:txBody>
      </p:sp>
      <p:pic>
        <p:nvPicPr>
          <p:cNvPr id="6" name="Picture 2" descr="ÎÏÎ¿ÏÎ­Î»ÎµÏÎ¼Î± ÎµÎ¹ÎºÏÎ½Î±Ï Î³Î¹Î± chartered insurance institut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1661" y="160573"/>
            <a:ext cx="1869470" cy="11884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664605" y="96968"/>
            <a:ext cx="5936491" cy="883122"/>
          </a:xfrm>
        </p:spPr>
        <p:txBody>
          <a:bodyPr/>
          <a:lstStyle/>
          <a:p>
            <a:r>
              <a:rPr lang="en-GB" sz="2400" b="1">
                <a:solidFill>
                  <a:schemeClr val="bg2"/>
                </a:solidFill>
                <a:latin typeface="Rockwell" panose="02060603020205020403" pitchFamily="18" charset="0"/>
                <a:ea typeface="Arial"/>
                <a:cs typeface="Calibri Light" panose="020F0302020204030204" pitchFamily="34" charset="0"/>
              </a:rPr>
              <a:t>Key </a:t>
            </a:r>
            <a:r>
              <a:rPr lang="en-GB" sz="2400" b="1">
                <a:solidFill>
                  <a:schemeClr val="bg2"/>
                </a:solidFill>
                <a:latin typeface="Rockwell" panose="02060603020205020403" pitchFamily="18" charset="0"/>
                <a:ea typeface="Arial"/>
                <a:cs typeface="Calibri Light" panose="020F0302020204030204" pitchFamily="34" charset="0"/>
                <a:sym typeface="Arial"/>
              </a:rPr>
              <a:t>findings – SME market</a:t>
            </a:r>
          </a:p>
        </p:txBody>
      </p:sp>
      <p:sp>
        <p:nvSpPr>
          <p:cNvPr id="2" name="Text Placeholder 1"/>
          <p:cNvSpPr>
            <a:spLocks noGrp="1"/>
          </p:cNvSpPr>
          <p:nvPr>
            <p:ph type="body" idx="1"/>
          </p:nvPr>
        </p:nvSpPr>
        <p:spPr>
          <a:xfrm>
            <a:off x="377033" y="722811"/>
            <a:ext cx="11256167" cy="4600309"/>
          </a:xfrm>
        </p:spPr>
        <p:txBody>
          <a:bodyPr/>
          <a:lstStyle/>
          <a:p>
            <a:pPr marL="228600" indent="0"/>
            <a:endParaRPr lang="en-GB" sz="1600">
              <a:solidFill>
                <a:schemeClr val="tx1"/>
              </a:solidFill>
              <a:latin typeface="+mj-lt"/>
              <a:ea typeface="Arial"/>
              <a:cs typeface="Calibri Light" panose="020F0302020204030204" pitchFamily="34" charset="0"/>
              <a:sym typeface="Arial"/>
            </a:endParaRPr>
          </a:p>
          <a:p>
            <a:pPr marL="228600" indent="0"/>
            <a:endParaRPr lang="en-GB" sz="1600">
              <a:solidFill>
                <a:schemeClr val="tx1"/>
              </a:solidFill>
              <a:latin typeface="+mj-lt"/>
              <a:ea typeface="Arial"/>
              <a:cs typeface="Calibri Light" panose="020F0302020204030204" pitchFamily="34" charset="0"/>
              <a:sym typeface="Arial"/>
            </a:endParaRPr>
          </a:p>
          <a:p>
            <a:pPr marL="228600" indent="0"/>
            <a:endParaRPr lang="en-GB" sz="1600">
              <a:solidFill>
                <a:schemeClr val="tx1"/>
              </a:solidFill>
              <a:latin typeface="+mj-lt"/>
              <a:ea typeface="Arial"/>
              <a:cs typeface="Calibri Light" panose="020F0302020204030204" pitchFamily="34" charset="0"/>
              <a:sym typeface="Arial"/>
            </a:endParaRPr>
          </a:p>
          <a:p>
            <a:endParaRPr lang="en-GB" sz="1600">
              <a:solidFill>
                <a:schemeClr val="tx1"/>
              </a:solidFill>
              <a:latin typeface="+mj-lt"/>
              <a:cs typeface="Calibri Light" panose="020F0302020204030204" pitchFamily="34" charset="0"/>
            </a:endParaRPr>
          </a:p>
          <a:p>
            <a:endParaRPr lang="en-GB" sz="1600" b="1">
              <a:solidFill>
                <a:schemeClr val="bg2"/>
              </a:solidFill>
              <a:latin typeface="+mj-lt"/>
              <a:cs typeface="Calibri Light" panose="020F0302020204030204" pitchFamily="34" charset="0"/>
            </a:endParaRPr>
          </a:p>
          <a:p>
            <a:endParaRPr lang="en-GB" sz="1600"/>
          </a:p>
        </p:txBody>
      </p:sp>
      <p:graphicFrame>
        <p:nvGraphicFramePr>
          <p:cNvPr id="4" name="Table 3">
            <a:extLst>
              <a:ext uri="{FF2B5EF4-FFF2-40B4-BE49-F238E27FC236}">
                <a16:creationId xmlns:a16="http://schemas.microsoft.com/office/drawing/2014/main" id="{7E088366-B6A2-449C-B379-1C6B560EC145}"/>
              </a:ext>
            </a:extLst>
          </p:cNvPr>
          <p:cNvGraphicFramePr>
            <a:graphicFrameLocks noGrp="1"/>
          </p:cNvGraphicFramePr>
          <p:nvPr>
            <p:extLst>
              <p:ext uri="{D42A27DB-BD31-4B8C-83A1-F6EECF244321}">
                <p14:modId xmlns:p14="http://schemas.microsoft.com/office/powerpoint/2010/main" val="2337140575"/>
              </p:ext>
            </p:extLst>
          </p:nvPr>
        </p:nvGraphicFramePr>
        <p:xfrm>
          <a:off x="464305" y="1274489"/>
          <a:ext cx="4821795" cy="1969770"/>
        </p:xfrm>
        <a:graphic>
          <a:graphicData uri="http://schemas.openxmlformats.org/drawingml/2006/table">
            <a:tbl>
              <a:tblPr/>
              <a:tblGrid>
                <a:gridCol w="1205449">
                  <a:extLst>
                    <a:ext uri="{9D8B030D-6E8A-4147-A177-3AD203B41FA5}">
                      <a16:colId xmlns:a16="http://schemas.microsoft.com/office/drawing/2014/main" val="4100435957"/>
                    </a:ext>
                  </a:extLst>
                </a:gridCol>
                <a:gridCol w="1349314">
                  <a:extLst>
                    <a:ext uri="{9D8B030D-6E8A-4147-A177-3AD203B41FA5}">
                      <a16:colId xmlns:a16="http://schemas.microsoft.com/office/drawing/2014/main" val="916215117"/>
                    </a:ext>
                  </a:extLst>
                </a:gridCol>
                <a:gridCol w="1203119">
                  <a:extLst>
                    <a:ext uri="{9D8B030D-6E8A-4147-A177-3AD203B41FA5}">
                      <a16:colId xmlns:a16="http://schemas.microsoft.com/office/drawing/2014/main" val="1230720913"/>
                    </a:ext>
                  </a:extLst>
                </a:gridCol>
                <a:gridCol w="1063913">
                  <a:extLst>
                    <a:ext uri="{9D8B030D-6E8A-4147-A177-3AD203B41FA5}">
                      <a16:colId xmlns:a16="http://schemas.microsoft.com/office/drawing/2014/main" val="1937850964"/>
                    </a:ext>
                  </a:extLst>
                </a:gridCol>
              </a:tblGrid>
              <a:tr h="323850">
                <a:tc>
                  <a:txBody>
                    <a:bodyPr/>
                    <a:lstStyle/>
                    <a:p>
                      <a:pPr algn="r" fontAlgn="b"/>
                      <a:r>
                        <a:rPr lang="en-GB" sz="12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1" i="0" u="none" strike="noStrike" dirty="0">
                          <a:solidFill>
                            <a:schemeClr val="bg1"/>
                          </a:solidFill>
                          <a:effectLst/>
                          <a:latin typeface="Arial" panose="020B0604020202020204" pitchFamily="34" charset="0"/>
                        </a:rPr>
                        <a:t>Wave 12&amp;13  Importance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dirty="0">
                          <a:solidFill>
                            <a:schemeClr val="bg1"/>
                          </a:solidFill>
                          <a:effectLst/>
                          <a:latin typeface="Arial" panose="020B0604020202020204" pitchFamily="34" charset="0"/>
                        </a:rPr>
                        <a:t>Wave 11&amp;12  Importance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a:solidFill>
                            <a:schemeClr val="bg1"/>
                          </a:solidFill>
                          <a:effectLst/>
                          <a:latin typeface="Arial" panose="020B0604020202020204" pitchFamily="34" charset="0"/>
                        </a:rPr>
                        <a:t>Change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856567273"/>
                  </a:ext>
                </a:extLst>
              </a:tr>
              <a:tr h="161925">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0.43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0222358"/>
                  </a:ext>
                </a:extLst>
              </a:tr>
              <a:tr h="161925">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3344914"/>
                  </a:ext>
                </a:extLst>
              </a:tr>
              <a:tr h="161925">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0.29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1052292"/>
                  </a:ext>
                </a:extLst>
              </a:tr>
              <a:tr h="161925">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0981518"/>
                  </a:ext>
                </a:extLst>
              </a:tr>
              <a:tr h="161925">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6326351"/>
                  </a:ext>
                </a:extLst>
              </a:tr>
              <a:tr h="161925">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476122"/>
                  </a:ext>
                </a:extLst>
              </a:tr>
              <a:tr h="161925">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0.51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1216532"/>
                  </a:ext>
                </a:extLst>
              </a:tr>
              <a:tr h="161925">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5.43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0.30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7727106"/>
                  </a:ext>
                </a:extLst>
              </a:tr>
              <a:tr h="161925">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5.11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4.99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7772514"/>
                  </a:ext>
                </a:extLst>
              </a:tr>
            </a:tbl>
          </a:graphicData>
        </a:graphic>
      </p:graphicFrame>
      <p:graphicFrame>
        <p:nvGraphicFramePr>
          <p:cNvPr id="5" name="Table 4">
            <a:extLst>
              <a:ext uri="{FF2B5EF4-FFF2-40B4-BE49-F238E27FC236}">
                <a16:creationId xmlns:a16="http://schemas.microsoft.com/office/drawing/2014/main" id="{6A4A10AD-E800-4007-AF0C-A194683FFB0C}"/>
              </a:ext>
            </a:extLst>
          </p:cNvPr>
          <p:cNvGraphicFramePr>
            <a:graphicFrameLocks noGrp="1"/>
          </p:cNvGraphicFramePr>
          <p:nvPr>
            <p:extLst>
              <p:ext uri="{D42A27DB-BD31-4B8C-83A1-F6EECF244321}">
                <p14:modId xmlns:p14="http://schemas.microsoft.com/office/powerpoint/2010/main" val="2489895840"/>
              </p:ext>
            </p:extLst>
          </p:nvPr>
        </p:nvGraphicFramePr>
        <p:xfrm>
          <a:off x="6392636" y="1274489"/>
          <a:ext cx="4919250" cy="1969770"/>
        </p:xfrm>
        <a:graphic>
          <a:graphicData uri="http://schemas.openxmlformats.org/drawingml/2006/table">
            <a:tbl>
              <a:tblPr/>
              <a:tblGrid>
                <a:gridCol w="1229813">
                  <a:extLst>
                    <a:ext uri="{9D8B030D-6E8A-4147-A177-3AD203B41FA5}">
                      <a16:colId xmlns:a16="http://schemas.microsoft.com/office/drawing/2014/main" val="2513559309"/>
                    </a:ext>
                  </a:extLst>
                </a:gridCol>
                <a:gridCol w="1417964">
                  <a:extLst>
                    <a:ext uri="{9D8B030D-6E8A-4147-A177-3AD203B41FA5}">
                      <a16:colId xmlns:a16="http://schemas.microsoft.com/office/drawing/2014/main" val="284212194"/>
                    </a:ext>
                  </a:extLst>
                </a:gridCol>
                <a:gridCol w="1220048">
                  <a:extLst>
                    <a:ext uri="{9D8B030D-6E8A-4147-A177-3AD203B41FA5}">
                      <a16:colId xmlns:a16="http://schemas.microsoft.com/office/drawing/2014/main" val="1349277287"/>
                    </a:ext>
                  </a:extLst>
                </a:gridCol>
                <a:gridCol w="1051425">
                  <a:extLst>
                    <a:ext uri="{9D8B030D-6E8A-4147-A177-3AD203B41FA5}">
                      <a16:colId xmlns:a16="http://schemas.microsoft.com/office/drawing/2014/main" val="1696347108"/>
                    </a:ext>
                  </a:extLst>
                </a:gridCol>
              </a:tblGrid>
              <a:tr h="323850">
                <a:tc>
                  <a:txBody>
                    <a:bodyPr/>
                    <a:lstStyle/>
                    <a:p>
                      <a:pPr algn="r" fontAlgn="ctr"/>
                      <a:r>
                        <a:rPr lang="en-GB" sz="12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1" i="0" u="none" strike="noStrike" dirty="0">
                          <a:solidFill>
                            <a:schemeClr val="bg1"/>
                          </a:solidFill>
                          <a:effectLst/>
                          <a:latin typeface="Arial" panose="020B0604020202020204" pitchFamily="34" charset="0"/>
                        </a:rPr>
                        <a:t>Wave 12&amp;13  Performance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dirty="0">
                          <a:solidFill>
                            <a:schemeClr val="bg1"/>
                          </a:solidFill>
                          <a:effectLst/>
                          <a:latin typeface="Arial" panose="020B0604020202020204" pitchFamily="34" charset="0"/>
                        </a:rPr>
                        <a:t>Wave 11&amp;12 Performance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a:solidFill>
                            <a:schemeClr val="bg1"/>
                          </a:solidFill>
                          <a:effectLst/>
                          <a:latin typeface="Arial" panose="020B0604020202020204" pitchFamily="34" charset="0"/>
                        </a:rPr>
                        <a:t>Change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2663326600"/>
                  </a:ext>
                </a:extLst>
              </a:tr>
              <a:tr h="161925">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FF0000"/>
                          </a:solidFill>
                          <a:effectLst/>
                          <a:latin typeface="Arial" panose="020B0604020202020204" pitchFamily="34" charset="0"/>
                          <a:cs typeface="Arial" panose="020B0604020202020204" pitchFamily="34" charset="0"/>
                        </a:rPr>
                        <a:t>-0.12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5349506"/>
                  </a:ext>
                </a:extLst>
              </a:tr>
              <a:tr h="161925">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5.03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FF0000"/>
                          </a:solidFill>
                          <a:effectLst/>
                          <a:latin typeface="Arial" panose="020B0604020202020204" pitchFamily="34" charset="0"/>
                          <a:cs typeface="Arial" panose="020B0604020202020204" pitchFamily="34" charset="0"/>
                        </a:rPr>
                        <a:t>-0.02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7164499"/>
                  </a:ext>
                </a:extLst>
              </a:tr>
              <a:tr h="161925">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B050"/>
                          </a:solidFill>
                          <a:effectLst/>
                          <a:latin typeface="Arial" panose="020B0604020202020204" pitchFamily="34" charset="0"/>
                          <a:cs typeface="Arial" panose="020B0604020202020204" pitchFamily="34" charset="0"/>
                        </a:rPr>
                        <a:t>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2903260"/>
                  </a:ext>
                </a:extLst>
              </a:tr>
              <a:tr h="161925">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B050"/>
                          </a:solidFill>
                          <a:effectLst/>
                          <a:latin typeface="Arial" panose="020B0604020202020204" pitchFamily="34" charset="0"/>
                          <a:cs typeface="Arial" panose="020B0604020202020204" pitchFamily="34" charset="0"/>
                        </a:rPr>
                        <a:t>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1575530"/>
                  </a:ext>
                </a:extLst>
              </a:tr>
              <a:tr h="161925">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FF0000"/>
                          </a:solidFill>
                          <a:effectLst/>
                          <a:latin typeface="Arial" panose="020B0604020202020204" pitchFamily="34" charset="0"/>
                          <a:cs typeface="Arial" panose="020B0604020202020204" pitchFamily="34" charset="0"/>
                        </a:rPr>
                        <a:t>-0.10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4154352"/>
                  </a:ext>
                </a:extLst>
              </a:tr>
              <a:tr h="161925">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B050"/>
                          </a:solidFill>
                          <a:effectLst/>
                          <a:latin typeface="Arial" panose="020B0604020202020204" pitchFamily="34" charset="0"/>
                          <a:cs typeface="Arial" panose="020B0604020202020204" pitchFamily="34" charset="0"/>
                        </a:rPr>
                        <a:t>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6463201"/>
                  </a:ext>
                </a:extLst>
              </a:tr>
              <a:tr h="161925">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B050"/>
                          </a:solidFill>
                          <a:effectLst/>
                          <a:latin typeface="Arial" panose="020B0604020202020204" pitchFamily="34" charset="0"/>
                          <a:cs typeface="Arial" panose="020B0604020202020204" pitchFamily="34" charset="0"/>
                        </a:rPr>
                        <a:t>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7186061"/>
                  </a:ext>
                </a:extLst>
              </a:tr>
              <a:tr h="161925">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B050"/>
                          </a:solidFill>
                          <a:effectLst/>
                          <a:latin typeface="Arial" panose="020B0604020202020204" pitchFamily="34" charset="0"/>
                          <a:cs typeface="Arial" panose="020B0604020202020204" pitchFamily="34" charset="0"/>
                        </a:rPr>
                        <a:t>0.04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462972"/>
                  </a:ext>
                </a:extLst>
              </a:tr>
              <a:tr h="0">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5.10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4.96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B050"/>
                          </a:solidFill>
                          <a:effectLst/>
                          <a:latin typeface="Arial" panose="020B0604020202020204" pitchFamily="34" charset="0"/>
                          <a:cs typeface="Arial" panose="020B0604020202020204" pitchFamily="34" charset="0"/>
                        </a:rPr>
                        <a:t>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9180816"/>
                  </a:ext>
                </a:extLst>
              </a:tr>
            </a:tbl>
          </a:graphicData>
        </a:graphic>
      </p:graphicFrame>
      <p:graphicFrame>
        <p:nvGraphicFramePr>
          <p:cNvPr id="6" name="Table 5">
            <a:extLst>
              <a:ext uri="{FF2B5EF4-FFF2-40B4-BE49-F238E27FC236}">
                <a16:creationId xmlns:a16="http://schemas.microsoft.com/office/drawing/2014/main" id="{DCD7043D-9C09-4F2E-B987-00EDF9A40F54}"/>
              </a:ext>
            </a:extLst>
          </p:cNvPr>
          <p:cNvGraphicFramePr>
            <a:graphicFrameLocks noGrp="1"/>
          </p:cNvGraphicFramePr>
          <p:nvPr>
            <p:extLst>
              <p:ext uri="{D42A27DB-BD31-4B8C-83A1-F6EECF244321}">
                <p14:modId xmlns:p14="http://schemas.microsoft.com/office/powerpoint/2010/main" val="138583321"/>
              </p:ext>
            </p:extLst>
          </p:nvPr>
        </p:nvGraphicFramePr>
        <p:xfrm>
          <a:off x="348338" y="4098811"/>
          <a:ext cx="5704116" cy="2085603"/>
        </p:xfrm>
        <a:graphic>
          <a:graphicData uri="http://schemas.openxmlformats.org/drawingml/2006/table">
            <a:tbl>
              <a:tblPr/>
              <a:tblGrid>
                <a:gridCol w="1426029">
                  <a:extLst>
                    <a:ext uri="{9D8B030D-6E8A-4147-A177-3AD203B41FA5}">
                      <a16:colId xmlns:a16="http://schemas.microsoft.com/office/drawing/2014/main" val="3618808802"/>
                    </a:ext>
                  </a:extLst>
                </a:gridCol>
                <a:gridCol w="1426029">
                  <a:extLst>
                    <a:ext uri="{9D8B030D-6E8A-4147-A177-3AD203B41FA5}">
                      <a16:colId xmlns:a16="http://schemas.microsoft.com/office/drawing/2014/main" val="897037600"/>
                    </a:ext>
                  </a:extLst>
                </a:gridCol>
                <a:gridCol w="1589318">
                  <a:extLst>
                    <a:ext uri="{9D8B030D-6E8A-4147-A177-3AD203B41FA5}">
                      <a16:colId xmlns:a16="http://schemas.microsoft.com/office/drawing/2014/main" val="2989576348"/>
                    </a:ext>
                  </a:extLst>
                </a:gridCol>
                <a:gridCol w="1262740">
                  <a:extLst>
                    <a:ext uri="{9D8B030D-6E8A-4147-A177-3AD203B41FA5}">
                      <a16:colId xmlns:a16="http://schemas.microsoft.com/office/drawing/2014/main" val="3422868749"/>
                    </a:ext>
                  </a:extLst>
                </a:gridCol>
              </a:tblGrid>
              <a:tr h="491118">
                <a:tc>
                  <a:txBody>
                    <a:bodyPr/>
                    <a:lstStyle/>
                    <a:p>
                      <a:pPr algn="r" fontAlgn="ctr"/>
                      <a:r>
                        <a:rPr lang="en-GB" sz="12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1" i="0" u="none" strike="noStrike" dirty="0">
                          <a:solidFill>
                            <a:schemeClr val="bg1"/>
                          </a:solidFill>
                          <a:effectLst/>
                          <a:latin typeface="Arial" panose="020B0604020202020204" pitchFamily="34" charset="0"/>
                        </a:rPr>
                        <a:t>Wave 12&amp;13 Opportunity Score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dirty="0">
                          <a:solidFill>
                            <a:schemeClr val="bg1"/>
                          </a:solidFill>
                          <a:effectLst/>
                          <a:latin typeface="Arial" panose="020B0604020202020204" pitchFamily="34" charset="0"/>
                        </a:rPr>
                        <a:t>Wave 11&amp;12 Opportunity Score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a:solidFill>
                            <a:schemeClr val="bg1"/>
                          </a:solidFill>
                          <a:effectLst/>
                          <a:latin typeface="Arial" panose="020B0604020202020204" pitchFamily="34" charset="0"/>
                        </a:rPr>
                        <a:t>Change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692207416"/>
                  </a:ext>
                </a:extLst>
              </a:tr>
              <a:tr h="128196">
                <a:tc>
                  <a:txBody>
                    <a:bodyPr/>
                    <a:lstStyle/>
                    <a:p>
                      <a:pPr algn="ctr" fontAlgn="b"/>
                      <a:r>
                        <a:rPr lang="en-GB" sz="1100" b="1" i="0" u="none" strike="noStrike" dirty="0">
                          <a:solidFill>
                            <a:srgbClr val="000000"/>
                          </a:solidFill>
                          <a:effectLst/>
                          <a:latin typeface="+mn-lt"/>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mn-lt"/>
                        </a:rPr>
                        <a:t>7.66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mn-lt"/>
                        </a:rPr>
                        <a:t>6.68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mn-lt"/>
                        </a:rPr>
                        <a:t>0.98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9011151"/>
                  </a:ext>
                </a:extLst>
              </a:tr>
              <a:tr h="161925">
                <a:tc>
                  <a:txBody>
                    <a:bodyPr/>
                    <a:lstStyle/>
                    <a:p>
                      <a:pPr algn="ctr" fontAlgn="b"/>
                      <a:r>
                        <a:rPr lang="en-GB" sz="1100" b="1" i="0" u="none" strike="noStrike" dirty="0">
                          <a:solidFill>
                            <a:srgbClr val="000000"/>
                          </a:solidFill>
                          <a:effectLst/>
                          <a:latin typeface="+mn-lt"/>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mn-lt"/>
                        </a:rPr>
                        <a:t>7.63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7.16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n-lt"/>
                        </a:rPr>
                        <a:t>0.47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915296"/>
                  </a:ext>
                </a:extLst>
              </a:tr>
              <a:tr h="161925">
                <a:tc>
                  <a:txBody>
                    <a:bodyPr/>
                    <a:lstStyle/>
                    <a:p>
                      <a:pPr algn="ctr" fontAlgn="b"/>
                      <a:r>
                        <a:rPr lang="en-GB" sz="1100" b="1" i="0" u="none" strike="noStrike">
                          <a:solidFill>
                            <a:srgbClr val="000000"/>
                          </a:solidFill>
                          <a:effectLst/>
                          <a:latin typeface="+mn-lt"/>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7.33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mn-lt"/>
                        </a:rPr>
                        <a:t>6.95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n-lt"/>
                        </a:rPr>
                        <a:t>0.38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913631"/>
                  </a:ext>
                </a:extLst>
              </a:tr>
              <a:tr h="161925">
                <a:tc>
                  <a:txBody>
                    <a:bodyPr/>
                    <a:lstStyle/>
                    <a:p>
                      <a:pPr algn="ctr" fontAlgn="b"/>
                      <a:r>
                        <a:rPr lang="en-GB" sz="1100" b="1" i="0" u="none" strike="noStrike">
                          <a:solidFill>
                            <a:srgbClr val="000000"/>
                          </a:solidFill>
                          <a:effectLst/>
                          <a:latin typeface="+mn-lt"/>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6.63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mn-lt"/>
                        </a:rPr>
                        <a:t>6.40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mn-lt"/>
                        </a:rPr>
                        <a:t>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0114530"/>
                  </a:ext>
                </a:extLst>
              </a:tr>
              <a:tr h="161925">
                <a:tc>
                  <a:txBody>
                    <a:bodyPr/>
                    <a:lstStyle/>
                    <a:p>
                      <a:pPr algn="ctr" fontAlgn="b"/>
                      <a:r>
                        <a:rPr lang="en-GB" sz="1100" b="1" i="0" u="none" strike="noStrike">
                          <a:solidFill>
                            <a:srgbClr val="000000"/>
                          </a:solidFill>
                          <a:effectLst/>
                          <a:latin typeface="+mn-lt"/>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6.62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6.12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mn-lt"/>
                        </a:rPr>
                        <a:t>0.50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815624"/>
                  </a:ext>
                </a:extLst>
              </a:tr>
              <a:tr h="161925">
                <a:tc>
                  <a:txBody>
                    <a:bodyPr/>
                    <a:lstStyle/>
                    <a:p>
                      <a:pPr algn="ctr" fontAlgn="b"/>
                      <a:r>
                        <a:rPr lang="en-GB" sz="1100" b="1" i="0" u="none" strike="noStrike">
                          <a:solidFill>
                            <a:srgbClr val="000000"/>
                          </a:solidFill>
                          <a:effectLst/>
                          <a:latin typeface="+mn-lt"/>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6.59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6.37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mn-lt"/>
                        </a:rPr>
                        <a:t>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5539033"/>
                  </a:ext>
                </a:extLst>
              </a:tr>
              <a:tr h="161925">
                <a:tc>
                  <a:txBody>
                    <a:bodyPr/>
                    <a:lstStyle/>
                    <a:p>
                      <a:pPr algn="ctr" fontAlgn="b"/>
                      <a:r>
                        <a:rPr lang="en-GB" sz="1100" b="1" i="0" u="none" strike="noStrike">
                          <a:solidFill>
                            <a:srgbClr val="000000"/>
                          </a:solidFill>
                          <a:effectLst/>
                          <a:latin typeface="+mn-lt"/>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6.58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5.67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mn-lt"/>
                        </a:rPr>
                        <a:t>0.91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4115390"/>
                  </a:ext>
                </a:extLst>
              </a:tr>
              <a:tr h="161925">
                <a:tc>
                  <a:txBody>
                    <a:bodyPr/>
                    <a:lstStyle/>
                    <a:p>
                      <a:pPr algn="ctr" fontAlgn="b"/>
                      <a:r>
                        <a:rPr lang="en-GB" sz="1100" b="1" i="0" u="none" strike="noStrike" dirty="0">
                          <a:solidFill>
                            <a:srgbClr val="000000"/>
                          </a:solidFill>
                          <a:effectLst/>
                          <a:latin typeface="+mn-lt"/>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6.21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5.65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mn-lt"/>
                        </a:rPr>
                        <a:t>0.56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4006446"/>
                  </a:ext>
                </a:extLst>
              </a:tr>
              <a:tr h="161925">
                <a:tc>
                  <a:txBody>
                    <a:bodyPr/>
                    <a:lstStyle/>
                    <a:p>
                      <a:pPr marR="0" algn="ctr" rtl="0" fontAlgn="b">
                        <a:lnSpc>
                          <a:spcPct val="100000"/>
                        </a:lnSpc>
                        <a:spcBef>
                          <a:spcPts val="0"/>
                        </a:spcBef>
                        <a:spcAft>
                          <a:spcPts val="0"/>
                        </a:spcAft>
                        <a:buClr>
                          <a:srgbClr val="000000"/>
                        </a:buClr>
                        <a:buFont typeface="Arial"/>
                      </a:pPr>
                      <a:r>
                        <a:rPr lang="en-GB" sz="1100" b="1" i="0" u="none" strike="noStrike" cap="none" dirty="0">
                          <a:solidFill>
                            <a:srgbClr val="000000"/>
                          </a:solidFill>
                          <a:effectLst/>
                          <a:latin typeface="+mn-lt"/>
                          <a:ea typeface="+mn-ea"/>
                          <a:cs typeface="+mn-cs"/>
                          <a:sym typeface="Arial"/>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mn-lt"/>
                        </a:rPr>
                        <a:t>5.12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mn-lt"/>
                        </a:rPr>
                        <a:t>5.03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mn-lt"/>
                        </a:rPr>
                        <a:t>0.09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9032476"/>
                  </a:ext>
                </a:extLst>
              </a:tr>
            </a:tbl>
          </a:graphicData>
        </a:graphic>
      </p:graphicFrame>
      <p:sp>
        <p:nvSpPr>
          <p:cNvPr id="8" name="TextBox 7">
            <a:extLst>
              <a:ext uri="{FF2B5EF4-FFF2-40B4-BE49-F238E27FC236}">
                <a16:creationId xmlns:a16="http://schemas.microsoft.com/office/drawing/2014/main" id="{56C097F0-293A-4A37-9863-516337CE3ED8}"/>
              </a:ext>
            </a:extLst>
          </p:cNvPr>
          <p:cNvSpPr txBox="1"/>
          <p:nvPr/>
        </p:nvSpPr>
        <p:spPr>
          <a:xfrm>
            <a:off x="6392636" y="3807137"/>
            <a:ext cx="5188846" cy="2677656"/>
          </a:xfrm>
          <a:prstGeom prst="rect">
            <a:avLst/>
          </a:prstGeom>
          <a:noFill/>
        </p:spPr>
        <p:txBody>
          <a:bodyPr wrap="square">
            <a:spAutoFit/>
          </a:bodyPr>
          <a:lstStyle/>
          <a:p>
            <a:pPr marL="514350" indent="-285750">
              <a:buSzPts val="1500"/>
              <a:buFont typeface="Arial" panose="020B0604020202020204" pitchFamily="34" charset="0"/>
              <a:buChar char="•"/>
            </a:pPr>
            <a:r>
              <a:rPr lang="en-GB" dirty="0">
                <a:solidFill>
                  <a:schemeClr val="tx1"/>
                </a:solidFill>
                <a:latin typeface="+mj-lt"/>
                <a:cs typeface="Calibri Light" panose="020F0302020204030204" pitchFamily="34" charset="0"/>
              </a:rPr>
              <a:t>Speed (claims) is the highest opportunity score for SMEs overall, this is the first wave that Loyalty has not been the top opportunity for SMEs.  </a:t>
            </a:r>
          </a:p>
          <a:p>
            <a:pPr marL="514350" indent="-285750">
              <a:buSzPts val="1500"/>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514350" indent="-285750">
              <a:buSzPts val="1500"/>
              <a:buFont typeface="Arial" panose="020B0604020202020204" pitchFamily="34" charset="0"/>
              <a:buChar char="•"/>
            </a:pPr>
            <a:r>
              <a:rPr lang="en-GB" dirty="0">
                <a:solidFill>
                  <a:schemeClr val="tx1"/>
                </a:solidFill>
                <a:latin typeface="+mj-lt"/>
                <a:cs typeface="Calibri Light" panose="020F0302020204030204" pitchFamily="34" charset="0"/>
              </a:rPr>
              <a:t>All themes have slightly increased in importance for SMEs compared to the last wave which has led to an increase in opportunity scores</a:t>
            </a:r>
          </a:p>
          <a:p>
            <a:pPr marL="228600">
              <a:buSzPts val="1500"/>
            </a:pPr>
            <a:endParaRPr lang="en-GB" dirty="0">
              <a:solidFill>
                <a:schemeClr val="tx1"/>
              </a:solidFill>
              <a:latin typeface="+mj-lt"/>
              <a:cs typeface="Calibri Light" panose="020F0302020204030204" pitchFamily="34" charset="0"/>
            </a:endParaRPr>
          </a:p>
          <a:p>
            <a:pPr marL="514350" indent="-285750">
              <a:buFont typeface="Arial" panose="020B0604020202020204" pitchFamily="34" charset="0"/>
              <a:buChar char="•"/>
            </a:pPr>
            <a:r>
              <a:rPr lang="en-GB" dirty="0">
                <a:solidFill>
                  <a:schemeClr val="tx1"/>
                </a:solidFill>
                <a:latin typeface="+mj-lt"/>
                <a:cs typeface="Calibri Light" panose="020F0302020204030204" pitchFamily="34" charset="0"/>
              </a:rPr>
              <a:t>The changes to performance compared to the previous wave are minimal and range from - 0.12 to 0.21 (on </a:t>
            </a:r>
            <a:r>
              <a:rPr lang="en-GB">
                <a:solidFill>
                  <a:schemeClr val="tx1"/>
                </a:solidFill>
                <a:latin typeface="+mj-lt"/>
                <a:cs typeface="Calibri Light" panose="020F0302020204030204" pitchFamily="34" charset="0"/>
              </a:rPr>
              <a:t>a scale of -10 to +10)</a:t>
            </a:r>
            <a:endParaRPr lang="en-GB" dirty="0">
              <a:solidFill>
                <a:schemeClr val="tx1"/>
              </a:solidFill>
              <a:latin typeface="+mj-lt"/>
              <a:cs typeface="Calibri Light" panose="020F0302020204030204" pitchFamily="34" charset="0"/>
            </a:endParaRPr>
          </a:p>
          <a:p>
            <a:pPr marL="514350" indent="-285750">
              <a:buFont typeface="Arial" panose="020B0604020202020204" pitchFamily="34" charset="0"/>
              <a:buChar char="•"/>
            </a:pPr>
            <a:endParaRPr lang="en-GB" dirty="0">
              <a:solidFill>
                <a:schemeClr val="tx1"/>
              </a:solidFill>
              <a:latin typeface="+mj-lt"/>
              <a:cs typeface="Calibri Light" panose="020F0302020204030204" pitchFamily="34" charset="0"/>
            </a:endParaRPr>
          </a:p>
        </p:txBody>
      </p:sp>
      <p:sp>
        <p:nvSpPr>
          <p:cNvPr id="7" name="TextBox 6">
            <a:extLst>
              <a:ext uri="{FF2B5EF4-FFF2-40B4-BE49-F238E27FC236}">
                <a16:creationId xmlns:a16="http://schemas.microsoft.com/office/drawing/2014/main" id="{85EEBF65-2ADC-4189-92B6-5A1A535B0772}"/>
              </a:ext>
            </a:extLst>
          </p:cNvPr>
          <p:cNvSpPr txBox="1"/>
          <p:nvPr/>
        </p:nvSpPr>
        <p:spPr>
          <a:xfrm>
            <a:off x="1358537" y="840367"/>
            <a:ext cx="2880954" cy="307777"/>
          </a:xfrm>
          <a:prstGeom prst="rect">
            <a:avLst/>
          </a:prstGeom>
          <a:noFill/>
        </p:spPr>
        <p:txBody>
          <a:bodyPr wrap="square" rtlCol="0">
            <a:spAutoFit/>
          </a:bodyPr>
          <a:lstStyle/>
          <a:p>
            <a:r>
              <a:rPr lang="en-GB" b="1">
                <a:solidFill>
                  <a:schemeClr val="bg2"/>
                </a:solidFill>
              </a:rPr>
              <a:t>Importance scores </a:t>
            </a:r>
            <a:r>
              <a:rPr lang="en-GB" b="1">
                <a:solidFill>
                  <a:srgbClr val="008265"/>
                </a:solidFill>
              </a:rPr>
              <a:t>(-10 to +10) </a:t>
            </a:r>
          </a:p>
        </p:txBody>
      </p:sp>
      <p:sp>
        <p:nvSpPr>
          <p:cNvPr id="10" name="TextBox 9">
            <a:extLst>
              <a:ext uri="{FF2B5EF4-FFF2-40B4-BE49-F238E27FC236}">
                <a16:creationId xmlns:a16="http://schemas.microsoft.com/office/drawing/2014/main" id="{2DCD0D28-73E8-4A04-AF9B-8C613E5948F9}"/>
              </a:ext>
            </a:extLst>
          </p:cNvPr>
          <p:cNvSpPr txBox="1"/>
          <p:nvPr/>
        </p:nvSpPr>
        <p:spPr>
          <a:xfrm>
            <a:off x="7572120" y="840367"/>
            <a:ext cx="2994280" cy="307777"/>
          </a:xfrm>
          <a:prstGeom prst="rect">
            <a:avLst/>
          </a:prstGeom>
          <a:noFill/>
        </p:spPr>
        <p:txBody>
          <a:bodyPr wrap="square" rtlCol="0">
            <a:spAutoFit/>
          </a:bodyPr>
          <a:lstStyle/>
          <a:p>
            <a:r>
              <a:rPr lang="en-GB" b="1">
                <a:solidFill>
                  <a:schemeClr val="bg2"/>
                </a:solidFill>
              </a:rPr>
              <a:t>Performance scores (</a:t>
            </a:r>
            <a:r>
              <a:rPr lang="en-GB" b="1">
                <a:solidFill>
                  <a:srgbClr val="E20613"/>
                </a:solidFill>
              </a:rPr>
              <a:t>-10 </a:t>
            </a:r>
            <a:r>
              <a:rPr lang="en-GB" b="1">
                <a:solidFill>
                  <a:schemeClr val="bg2"/>
                </a:solidFill>
              </a:rPr>
              <a:t>to </a:t>
            </a:r>
            <a:r>
              <a:rPr lang="en-GB" b="1">
                <a:solidFill>
                  <a:srgbClr val="00B050"/>
                </a:solidFill>
              </a:rPr>
              <a:t>+10</a:t>
            </a:r>
            <a:r>
              <a:rPr lang="en-GB" b="1">
                <a:solidFill>
                  <a:schemeClr val="bg2"/>
                </a:solidFill>
              </a:rPr>
              <a:t>) </a:t>
            </a:r>
          </a:p>
        </p:txBody>
      </p:sp>
      <p:sp>
        <p:nvSpPr>
          <p:cNvPr id="11" name="TextBox 10">
            <a:extLst>
              <a:ext uri="{FF2B5EF4-FFF2-40B4-BE49-F238E27FC236}">
                <a16:creationId xmlns:a16="http://schemas.microsoft.com/office/drawing/2014/main" id="{2AE78D42-CBFF-45FE-BC69-C6A6092DFB83}"/>
              </a:ext>
            </a:extLst>
          </p:cNvPr>
          <p:cNvSpPr txBox="1"/>
          <p:nvPr/>
        </p:nvSpPr>
        <p:spPr>
          <a:xfrm>
            <a:off x="1354179" y="3653249"/>
            <a:ext cx="3143930" cy="307777"/>
          </a:xfrm>
          <a:prstGeom prst="rect">
            <a:avLst/>
          </a:prstGeom>
          <a:noFill/>
        </p:spPr>
        <p:txBody>
          <a:bodyPr wrap="square" rtlCol="0">
            <a:spAutoFit/>
          </a:bodyPr>
          <a:lstStyle/>
          <a:p>
            <a:r>
              <a:rPr lang="en-GB" b="1">
                <a:solidFill>
                  <a:schemeClr val="bg2"/>
                </a:solidFill>
              </a:rPr>
              <a:t>Opportunity scores (-30 to +30) </a:t>
            </a:r>
          </a:p>
        </p:txBody>
      </p:sp>
    </p:spTree>
    <p:extLst>
      <p:ext uri="{BB962C8B-B14F-4D97-AF65-F5344CB8AC3E}">
        <p14:creationId xmlns:p14="http://schemas.microsoft.com/office/powerpoint/2010/main" val="2794693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175974" y="82296"/>
            <a:ext cx="11769013" cy="1454277"/>
          </a:xfrm>
          <a:prstGeom prst="rect">
            <a:avLst/>
          </a:prstGeom>
          <a:noFill/>
          <a:ln>
            <a:noFill/>
          </a:ln>
        </p:spPr>
        <p:txBody>
          <a:bodyPr spcFirstLastPara="1" wrap="square" lIns="0" tIns="0" rIns="0" bIns="0" anchor="t" anchorCtr="0">
            <a:noAutofit/>
          </a:bodyPr>
          <a:lstStyle/>
          <a:p>
            <a:pPr>
              <a:buClr>
                <a:srgbClr val="FFFFFF"/>
              </a:buClr>
              <a:buSzPts val="1500"/>
            </a:pPr>
            <a:r>
              <a:rPr lang="en-GB" sz="2000" b="1" dirty="0">
                <a:solidFill>
                  <a:schemeClr val="bg2"/>
                </a:solidFill>
                <a:latin typeface="Rockwell" panose="02060603020205020403" pitchFamily="18" charset="0"/>
                <a:cs typeface="Calibri Light" panose="020F0302020204030204" pitchFamily="34" charset="0"/>
              </a:rPr>
              <a:t>SMEs Wave on wave comparison – Opportunity scores: </a:t>
            </a:r>
          </a:p>
          <a:p>
            <a:pPr marL="285750" indent="-285750">
              <a:buClr>
                <a:schemeClr val="bg2"/>
              </a:buClr>
              <a:buSzPts val="1500"/>
              <a:buFont typeface="Arial" panose="020B0604020202020204" pitchFamily="34" charset="0"/>
              <a:buChar char="•"/>
            </a:pPr>
            <a:r>
              <a:rPr lang="en-GB" dirty="0">
                <a:solidFill>
                  <a:schemeClr val="bg2"/>
                </a:solidFill>
                <a:latin typeface="+mj-lt"/>
                <a:cs typeface="Calibri Light" panose="020F0302020204030204" pitchFamily="34" charset="0"/>
              </a:rPr>
              <a:t>The Loyalty theme opportunity score has increased to its highest point ever, but it is the Speed (claims) theme that is the top theme for improving trust following concurrent increases since December 2020</a:t>
            </a:r>
          </a:p>
          <a:p>
            <a:pPr marL="285750" indent="-285750">
              <a:buClr>
                <a:schemeClr val="bg2"/>
              </a:buClr>
              <a:buSzPts val="1500"/>
              <a:buFont typeface="Arial" panose="020B0604020202020204" pitchFamily="34" charset="0"/>
              <a:buChar char="•"/>
            </a:pPr>
            <a:r>
              <a:rPr lang="en-GB" dirty="0">
                <a:solidFill>
                  <a:schemeClr val="bg2"/>
                </a:solidFill>
                <a:latin typeface="+mj-lt"/>
                <a:cs typeface="Calibri Light" panose="020F0302020204030204" pitchFamily="34" charset="0"/>
              </a:rPr>
              <a:t>In this wave a number of themes have recorded their highest opportunity score since the research began meaning the opportunity and need to improve trust, through an increased level of performance, is at its highest point to date</a:t>
            </a: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37914"/>
            <a:ext cx="10058400" cy="325730"/>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All SMEs that hold at least one (motor, employers’ liability, buildings and/or contents or business interruption) insurance policy / </a:t>
            </a:r>
            <a:r>
              <a:rPr lang="en-GB" sz="800" dirty="0">
                <a:latin typeface="Arial" panose="020B0604020202020204" pitchFamily="34" charset="0"/>
                <a:ea typeface="Corbel"/>
                <a:cs typeface="Arial" panose="020B0604020202020204" pitchFamily="34" charset="0"/>
                <a:sym typeface="Corbel"/>
              </a:rPr>
              <a:t>who have claimed on at least one insurance policy in the last 12 months</a:t>
            </a:r>
            <a:r>
              <a:rPr lang="en-GB" sz="800" dirty="0">
                <a:solidFill>
                  <a:schemeClr val="tx1"/>
                </a:solidFill>
                <a:latin typeface="Arial" panose="020B0604020202020204" pitchFamily="34" charset="0"/>
                <a:ea typeface="Corbel"/>
                <a:cs typeface="Arial" panose="020B0604020202020204" pitchFamily="34" charset="0"/>
                <a:sym typeface="Corbel"/>
              </a:rPr>
              <a:t>: </a:t>
            </a:r>
          </a:p>
          <a:p>
            <a:r>
              <a:rPr lang="en-GB" sz="800" dirty="0">
                <a:solidFill>
                  <a:schemeClr val="tx1"/>
                </a:solidFill>
                <a:latin typeface="Arial" panose="020B0604020202020204" pitchFamily="34" charset="0"/>
                <a:ea typeface="Corbel"/>
                <a:cs typeface="Arial" panose="020B0604020202020204" pitchFamily="34" charset="0"/>
                <a:sym typeface="Corbel"/>
              </a:rPr>
              <a:t>Wave 12&amp;13: 1,500 / 335</a:t>
            </a:r>
            <a:endParaRPr lang="en-GB" sz="800" dirty="0">
              <a:solidFill>
                <a:schemeClr val="tx1"/>
              </a:solidFill>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425C0014-5801-49A2-BE09-B42CFA7D5FEF}"/>
              </a:ext>
            </a:extLst>
          </p:cNvPr>
          <p:cNvGraphicFramePr>
            <a:graphicFrameLocks/>
          </p:cNvGraphicFramePr>
          <p:nvPr>
            <p:extLst>
              <p:ext uri="{D42A27DB-BD31-4B8C-83A1-F6EECF244321}">
                <p14:modId xmlns:p14="http://schemas.microsoft.com/office/powerpoint/2010/main" val="544484884"/>
              </p:ext>
            </p:extLst>
          </p:nvPr>
        </p:nvGraphicFramePr>
        <p:xfrm>
          <a:off x="170335" y="1536573"/>
          <a:ext cx="11769014" cy="47692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3888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201545" y="279824"/>
            <a:ext cx="11831959" cy="976672"/>
          </a:xfrm>
          <a:prstGeom prst="rect">
            <a:avLst/>
          </a:prstGeom>
          <a:noFill/>
          <a:ln>
            <a:noFill/>
          </a:ln>
        </p:spPr>
        <p:txBody>
          <a:bodyPr spcFirstLastPara="1" wrap="square" lIns="0" tIns="0" rIns="0" bIns="0" anchor="t" anchorCtr="0">
            <a:noAutofit/>
          </a:bodyPr>
          <a:lstStyle/>
          <a:p>
            <a:pPr>
              <a:buClr>
                <a:srgbClr val="FFFFFF"/>
              </a:buClr>
              <a:buSzPts val="1500"/>
            </a:pPr>
            <a:r>
              <a:rPr lang="en-GB" sz="2000" b="1" dirty="0">
                <a:solidFill>
                  <a:schemeClr val="bg2"/>
                </a:solidFill>
                <a:latin typeface="Rockwell" panose="02060603020205020403" pitchFamily="18" charset="0"/>
                <a:cs typeface="Calibri Light" panose="020F0302020204030204" pitchFamily="34" charset="0"/>
              </a:rPr>
              <a:t>SME satisfaction with the policy held, wave on wave comparison</a:t>
            </a:r>
          </a:p>
          <a:p>
            <a:pPr>
              <a:buClr>
                <a:srgbClr val="FFFFFF"/>
              </a:buClr>
              <a:buSzPts val="1500"/>
            </a:pPr>
            <a:endParaRPr lang="en-GB" sz="2000" b="1" dirty="0">
              <a:solidFill>
                <a:schemeClr val="bg2"/>
              </a:solidFill>
              <a:latin typeface="Rockwell" panose="02060603020205020403" pitchFamily="18" charset="0"/>
              <a:cs typeface="Calibri Light" panose="020F0302020204030204" pitchFamily="34" charset="0"/>
            </a:endParaRPr>
          </a:p>
          <a:p>
            <a:pPr marL="285750" indent="-285750">
              <a:buClr>
                <a:schemeClr val="bg2"/>
              </a:buClr>
              <a:buSzPts val="1500"/>
              <a:buFont typeface="Arial" panose="020B0604020202020204" pitchFamily="34" charset="0"/>
              <a:buChar char="•"/>
            </a:pPr>
            <a:r>
              <a:rPr lang="en-GB" sz="1600" dirty="0">
                <a:solidFill>
                  <a:schemeClr val="bg2"/>
                </a:solidFill>
                <a:latin typeface="+mj-lt"/>
                <a:cs typeface="Calibri Light" panose="020F0302020204030204" pitchFamily="34" charset="0"/>
              </a:rPr>
              <a:t>81% of SMEs are satisfied with their policy, consistent with the previous wave </a:t>
            </a:r>
          </a:p>
          <a:p>
            <a:pPr>
              <a:buClr>
                <a:srgbClr val="FFFFFF"/>
              </a:buClr>
              <a:buSzPts val="1500"/>
            </a:pPr>
            <a:endParaRPr lang="en-GB" dirty="0">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37960"/>
            <a:ext cx="10172700" cy="303158"/>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SMEs that hold at least one (motor, buildings and/or contents, employers liability, business interruption) insurance policy. </a:t>
            </a:r>
            <a:r>
              <a:rPr lang="en-GB" sz="800" dirty="0">
                <a:solidFill>
                  <a:schemeClr val="tx1"/>
                </a:solidFill>
                <a:latin typeface="Arial" panose="020B0604020202020204" pitchFamily="34" charset="0"/>
                <a:cs typeface="Arial" panose="020B0604020202020204" pitchFamily="34" charset="0"/>
                <a:sym typeface="Corbel"/>
              </a:rPr>
              <a:t>Wave 12&amp;13 (2023): SMEs n=1,500</a:t>
            </a:r>
            <a:endParaRPr lang="en-GB" sz="800" dirty="0">
              <a:latin typeface="Arial" panose="020B0604020202020204" pitchFamily="34" charset="0"/>
              <a:cs typeface="Arial" panose="020B0604020202020204" pitchFamily="34" charset="0"/>
            </a:endParaRPr>
          </a:p>
          <a:p>
            <a:endParaRPr lang="en-GB" sz="800" dirty="0">
              <a:solidFill>
                <a:schemeClr val="tx1"/>
              </a:solidFill>
              <a:latin typeface="Arial" panose="020B0604020202020204" pitchFamily="34" charset="0"/>
              <a:cs typeface="Arial" panose="020B0604020202020204" pitchFamily="34" charset="0"/>
            </a:endParaRPr>
          </a:p>
        </p:txBody>
      </p:sp>
      <p:graphicFrame>
        <p:nvGraphicFramePr>
          <p:cNvPr id="6" name="Chart 5"/>
          <p:cNvGraphicFramePr/>
          <p:nvPr>
            <p:extLst>
              <p:ext uri="{D42A27DB-BD31-4B8C-83A1-F6EECF244321}">
                <p14:modId xmlns:p14="http://schemas.microsoft.com/office/powerpoint/2010/main" val="824232046"/>
              </p:ext>
            </p:extLst>
          </p:nvPr>
        </p:nvGraphicFramePr>
        <p:xfrm>
          <a:off x="201545" y="1414908"/>
          <a:ext cx="11542780" cy="485034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1246834" y="1929032"/>
            <a:ext cx="540000" cy="230832"/>
          </a:xfrm>
          <a:prstGeom prst="rect">
            <a:avLst/>
          </a:prstGeom>
          <a:noFill/>
          <a:ln>
            <a:solidFill>
              <a:srgbClr val="008265"/>
            </a:solidFill>
          </a:ln>
        </p:spPr>
        <p:txBody>
          <a:bodyPr wrap="square" rtlCol="0">
            <a:spAutoFit/>
          </a:bodyPr>
          <a:lstStyle/>
          <a:p>
            <a:pPr algn="ctr"/>
            <a:r>
              <a:rPr lang="en-GB" sz="900" b="1">
                <a:solidFill>
                  <a:srgbClr val="AB588C"/>
                </a:solidFill>
              </a:rPr>
              <a:t>82%</a:t>
            </a:r>
          </a:p>
        </p:txBody>
      </p:sp>
      <p:sp>
        <p:nvSpPr>
          <p:cNvPr id="15" name="TextBox 14"/>
          <p:cNvSpPr txBox="1"/>
          <p:nvPr/>
        </p:nvSpPr>
        <p:spPr>
          <a:xfrm>
            <a:off x="447675" y="1927506"/>
            <a:ext cx="540000" cy="230832"/>
          </a:xfrm>
          <a:prstGeom prst="rect">
            <a:avLst/>
          </a:prstGeom>
          <a:noFill/>
          <a:ln>
            <a:solidFill>
              <a:srgbClr val="008265"/>
            </a:solidFill>
          </a:ln>
        </p:spPr>
        <p:txBody>
          <a:bodyPr wrap="square" rtlCol="0">
            <a:spAutoFit/>
          </a:bodyPr>
          <a:lstStyle/>
          <a:p>
            <a:pPr algn="ctr"/>
            <a:r>
              <a:rPr lang="en-GB" sz="900" b="1">
                <a:solidFill>
                  <a:srgbClr val="AB588C"/>
                </a:solidFill>
              </a:rPr>
              <a:t>82%</a:t>
            </a:r>
          </a:p>
        </p:txBody>
      </p:sp>
      <p:sp>
        <p:nvSpPr>
          <p:cNvPr id="16" name="TextBox 15"/>
          <p:cNvSpPr txBox="1"/>
          <p:nvPr/>
        </p:nvSpPr>
        <p:spPr>
          <a:xfrm>
            <a:off x="2089630" y="1927506"/>
            <a:ext cx="540000" cy="230832"/>
          </a:xfrm>
          <a:prstGeom prst="rect">
            <a:avLst/>
          </a:prstGeom>
          <a:noFill/>
          <a:ln>
            <a:solidFill>
              <a:srgbClr val="008265"/>
            </a:solidFill>
          </a:ln>
        </p:spPr>
        <p:txBody>
          <a:bodyPr wrap="square" rtlCol="0">
            <a:spAutoFit/>
          </a:bodyPr>
          <a:lstStyle/>
          <a:p>
            <a:pPr algn="ctr"/>
            <a:r>
              <a:rPr lang="en-GB" sz="900" b="1" dirty="0">
                <a:solidFill>
                  <a:srgbClr val="AB588C"/>
                </a:solidFill>
              </a:rPr>
              <a:t>82%</a:t>
            </a:r>
          </a:p>
        </p:txBody>
      </p:sp>
      <p:sp>
        <p:nvSpPr>
          <p:cNvPr id="12" name="TextBox 15">
            <a:extLst>
              <a:ext uri="{FF2B5EF4-FFF2-40B4-BE49-F238E27FC236}">
                <a16:creationId xmlns:a16="http://schemas.microsoft.com/office/drawing/2014/main" id="{5038E747-2567-4840-9BB3-F32B438E4F82}"/>
              </a:ext>
            </a:extLst>
          </p:cNvPr>
          <p:cNvSpPr txBox="1"/>
          <p:nvPr/>
        </p:nvSpPr>
        <p:spPr>
          <a:xfrm>
            <a:off x="5329931" y="1927506"/>
            <a:ext cx="540000" cy="230832"/>
          </a:xfrm>
          <a:prstGeom prst="rect">
            <a:avLst/>
          </a:prstGeom>
          <a:noFill/>
          <a:ln>
            <a:solidFill>
              <a:srgbClr val="008265"/>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a:solidFill>
                  <a:srgbClr val="AB588C"/>
                </a:solidFill>
              </a:rPr>
              <a:t>79%</a:t>
            </a:r>
          </a:p>
        </p:txBody>
      </p:sp>
      <p:sp>
        <p:nvSpPr>
          <p:cNvPr id="25" name="TextBox 15">
            <a:extLst>
              <a:ext uri="{FF2B5EF4-FFF2-40B4-BE49-F238E27FC236}">
                <a16:creationId xmlns:a16="http://schemas.microsoft.com/office/drawing/2014/main" id="{89F7D160-8BD4-C504-4A95-FD10622B6561}"/>
              </a:ext>
            </a:extLst>
          </p:cNvPr>
          <p:cNvSpPr txBox="1"/>
          <p:nvPr/>
        </p:nvSpPr>
        <p:spPr>
          <a:xfrm>
            <a:off x="6976378" y="1927506"/>
            <a:ext cx="540000" cy="230832"/>
          </a:xfrm>
          <a:prstGeom prst="rect">
            <a:avLst/>
          </a:prstGeom>
          <a:noFill/>
          <a:ln>
            <a:solidFill>
              <a:srgbClr val="008265"/>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a:solidFill>
                  <a:srgbClr val="AB588C"/>
                </a:solidFill>
              </a:rPr>
              <a:t>82%</a:t>
            </a:r>
          </a:p>
        </p:txBody>
      </p:sp>
      <p:sp>
        <p:nvSpPr>
          <p:cNvPr id="5" name="TextBox 15">
            <a:extLst>
              <a:ext uri="{FF2B5EF4-FFF2-40B4-BE49-F238E27FC236}">
                <a16:creationId xmlns:a16="http://schemas.microsoft.com/office/drawing/2014/main" id="{FD8E3DC3-2AA9-6388-14E9-94DDD4603212}"/>
              </a:ext>
            </a:extLst>
          </p:cNvPr>
          <p:cNvSpPr txBox="1"/>
          <p:nvPr/>
        </p:nvSpPr>
        <p:spPr>
          <a:xfrm>
            <a:off x="9419993" y="1927506"/>
            <a:ext cx="540000" cy="253916"/>
          </a:xfrm>
          <a:prstGeom prst="rect">
            <a:avLst/>
          </a:prstGeom>
          <a:noFill/>
          <a:ln>
            <a:solidFill>
              <a:srgbClr val="008265"/>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50" b="1" dirty="0">
                <a:solidFill>
                  <a:srgbClr val="AB588C"/>
                </a:solidFill>
              </a:rPr>
              <a:t>81%</a:t>
            </a:r>
          </a:p>
        </p:txBody>
      </p:sp>
    </p:spTree>
    <p:extLst>
      <p:ext uri="{BB962C8B-B14F-4D97-AF65-F5344CB8AC3E}">
        <p14:creationId xmlns:p14="http://schemas.microsoft.com/office/powerpoint/2010/main" val="183467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3" name="TextBox 2"/>
          <p:cNvSpPr txBox="1"/>
          <p:nvPr/>
        </p:nvSpPr>
        <p:spPr>
          <a:xfrm>
            <a:off x="422143" y="289187"/>
            <a:ext cx="11227990" cy="1200329"/>
          </a:xfrm>
          <a:prstGeom prst="rect">
            <a:avLst/>
          </a:prstGeom>
          <a:noFill/>
        </p:spPr>
        <p:txBody>
          <a:bodyPr wrap="square" rtlCol="0">
            <a:spAutoFit/>
          </a:bodyPr>
          <a:lstStyle/>
          <a:p>
            <a:r>
              <a:rPr lang="en-GB" sz="2400" b="1">
                <a:solidFill>
                  <a:schemeClr val="bg2"/>
                </a:solidFill>
                <a:latin typeface="Calibri Light" panose="020F0302020204030204" pitchFamily="34" charset="0"/>
                <a:cs typeface="Calibri Light" panose="020F0302020204030204" pitchFamily="34" charset="0"/>
              </a:rPr>
              <a:t>In comparison to 2018, Loyalty remains the number one consumer opportunity for the insurance industry, followed by Confidence and Ease themes.</a:t>
            </a:r>
          </a:p>
          <a:p>
            <a:endParaRPr lang="en-GB" sz="2400"/>
          </a:p>
        </p:txBody>
      </p:sp>
      <p:sp>
        <p:nvSpPr>
          <p:cNvPr id="2" name="Title 1"/>
          <p:cNvSpPr>
            <a:spLocks noGrp="1"/>
          </p:cNvSpPr>
          <p:nvPr>
            <p:ph type="ctrTitle"/>
          </p:nvPr>
        </p:nvSpPr>
        <p:spPr>
          <a:xfrm>
            <a:off x="2116671" y="1559598"/>
            <a:ext cx="8825167" cy="1258964"/>
          </a:xfrm>
        </p:spPr>
        <p:txBody>
          <a:bodyPr/>
          <a:lstStyle/>
          <a:p>
            <a:r>
              <a:rPr lang="en-GB" sz="4000" b="1">
                <a:latin typeface="Rockwell" panose="02060603020205020403" pitchFamily="18" charset="0"/>
                <a:cs typeface="Calibri Light" panose="020F0302020204030204" pitchFamily="34" charset="0"/>
              </a:rPr>
              <a:t>Consumer survey </a:t>
            </a:r>
          </a:p>
        </p:txBody>
      </p:sp>
      <p:sp>
        <p:nvSpPr>
          <p:cNvPr id="4" name="Subtitle 3"/>
          <p:cNvSpPr>
            <a:spLocks noGrp="1"/>
          </p:cNvSpPr>
          <p:nvPr>
            <p:ph type="subTitle" idx="1"/>
          </p:nvPr>
        </p:nvSpPr>
        <p:spPr>
          <a:xfrm>
            <a:off x="1953717" y="2888644"/>
            <a:ext cx="6308564" cy="752677"/>
          </a:xfrm>
        </p:spPr>
        <p:txBody>
          <a:bodyPr/>
          <a:lstStyle/>
          <a:p>
            <a:r>
              <a:rPr lang="en-GB" dirty="0">
                <a:latin typeface="Rockwell" panose="02060603020205020403" pitchFamily="18" charset="0"/>
                <a:cs typeface="Calibri Light" panose="020F0302020204030204" pitchFamily="34" charset="0"/>
              </a:rPr>
              <a:t>May 2023 &amp; September 2023, wave 12&amp;13 data</a:t>
            </a:r>
          </a:p>
        </p:txBody>
      </p:sp>
    </p:spTree>
    <p:extLst>
      <p:ext uri="{BB962C8B-B14F-4D97-AF65-F5344CB8AC3E}">
        <p14:creationId xmlns:p14="http://schemas.microsoft.com/office/powerpoint/2010/main" val="11270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1844024517"/>
              </p:ext>
            </p:extLst>
          </p:nvPr>
        </p:nvGraphicFramePr>
        <p:xfrm>
          <a:off x="925910" y="1486619"/>
          <a:ext cx="6600040" cy="471578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22143" y="4415"/>
            <a:ext cx="11227990" cy="400110"/>
          </a:xfrm>
          <a:prstGeom prst="rect">
            <a:avLst/>
          </a:prstGeom>
          <a:noFill/>
        </p:spPr>
        <p:txBody>
          <a:bodyPr wrap="square" rtlCol="0">
            <a:spAutoFit/>
          </a:bodyPr>
          <a:lstStyle/>
          <a:p>
            <a:r>
              <a:rPr lang="en-GB" sz="2000" b="1" dirty="0">
                <a:solidFill>
                  <a:schemeClr val="bg2"/>
                </a:solidFill>
                <a:latin typeface="Rockwell" panose="02060603020205020403" pitchFamily="18" charset="0"/>
                <a:cs typeface="Calibri Light" panose="020F0302020204030204" pitchFamily="34" charset="0"/>
              </a:rPr>
              <a:t>Overall Consumer themes - wave 12&amp;13 (May 2023 &amp; Sept 2023)</a:t>
            </a:r>
            <a:endParaRPr lang="en-GB" sz="2000" b="1" dirty="0">
              <a:solidFill>
                <a:srgbClr val="FF0000"/>
              </a:solidFill>
              <a:latin typeface="Rockwell" panose="02060603020205020403" pitchFamily="18" charset="0"/>
              <a:cs typeface="Calibri Light" panose="020F0302020204030204" pitchFamily="34" charset="0"/>
            </a:endParaRPr>
          </a:p>
        </p:txBody>
      </p:sp>
      <p:sp>
        <p:nvSpPr>
          <p:cNvPr id="17" name="TextBox 16">
            <a:extLst>
              <a:ext uri="{FF2B5EF4-FFF2-40B4-BE49-F238E27FC236}">
                <a16:creationId xmlns:a16="http://schemas.microsoft.com/office/drawing/2014/main" id="{D025FA55-99EE-4DD9-A728-3603FA6A1FB0}"/>
              </a:ext>
            </a:extLst>
          </p:cNvPr>
          <p:cNvSpPr txBox="1"/>
          <p:nvPr/>
        </p:nvSpPr>
        <p:spPr>
          <a:xfrm>
            <a:off x="4748126" y="3533969"/>
            <a:ext cx="1594119" cy="646331"/>
          </a:xfrm>
          <a:prstGeom prst="rect">
            <a:avLst/>
          </a:prstGeom>
          <a:noFill/>
        </p:spPr>
        <p:txBody>
          <a:bodyPr wrap="square" rtlCol="0">
            <a:spAutoFit/>
          </a:bodyPr>
          <a:lstStyle/>
          <a:p>
            <a:pPr algn="ctr"/>
            <a:r>
              <a:rPr lang="en-GB" sz="1800" dirty="0">
                <a:solidFill>
                  <a:schemeClr val="tx1"/>
                </a:solidFill>
                <a:latin typeface="Rockwell" panose="02060603020205020403" pitchFamily="18" charset="0"/>
              </a:rPr>
              <a:t>Invest and improve</a:t>
            </a:r>
          </a:p>
        </p:txBody>
      </p:sp>
      <p:sp>
        <p:nvSpPr>
          <p:cNvPr id="18" name="TextBox 17">
            <a:extLst>
              <a:ext uri="{FF2B5EF4-FFF2-40B4-BE49-F238E27FC236}">
                <a16:creationId xmlns:a16="http://schemas.microsoft.com/office/drawing/2014/main" id="{4B9757CF-561A-466E-ADF7-F472B3DD9BCF}"/>
              </a:ext>
            </a:extLst>
          </p:cNvPr>
          <p:cNvSpPr txBox="1"/>
          <p:nvPr/>
        </p:nvSpPr>
        <p:spPr>
          <a:xfrm>
            <a:off x="2867695" y="2586169"/>
            <a:ext cx="1594119" cy="646331"/>
          </a:xfrm>
          <a:prstGeom prst="rect">
            <a:avLst/>
          </a:prstGeom>
          <a:noFill/>
        </p:spPr>
        <p:txBody>
          <a:bodyPr wrap="square" rtlCol="0">
            <a:spAutoFit/>
          </a:bodyPr>
          <a:lstStyle/>
          <a:p>
            <a:pPr algn="ctr"/>
            <a:r>
              <a:rPr lang="en-GB" sz="1800" dirty="0">
                <a:solidFill>
                  <a:schemeClr val="tx1"/>
                </a:solidFill>
                <a:latin typeface="Rockwell" panose="02060603020205020403" pitchFamily="18" charset="0"/>
              </a:rPr>
              <a:t>Maintain and streamline</a:t>
            </a:r>
          </a:p>
        </p:txBody>
      </p:sp>
      <p:sp>
        <p:nvSpPr>
          <p:cNvPr id="20" name="TextBox 19">
            <a:extLst>
              <a:ext uri="{FF2B5EF4-FFF2-40B4-BE49-F238E27FC236}">
                <a16:creationId xmlns:a16="http://schemas.microsoft.com/office/drawing/2014/main" id="{8DA05B54-20BD-43E3-ADE6-9CA9387639E9}"/>
              </a:ext>
            </a:extLst>
          </p:cNvPr>
          <p:cNvSpPr txBox="1"/>
          <p:nvPr/>
        </p:nvSpPr>
        <p:spPr>
          <a:xfrm>
            <a:off x="4944865" y="4699303"/>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Priority opportunity</a:t>
            </a:r>
          </a:p>
        </p:txBody>
      </p:sp>
      <p:sp>
        <p:nvSpPr>
          <p:cNvPr id="19" name="TextBox 18">
            <a:extLst>
              <a:ext uri="{FF2B5EF4-FFF2-40B4-BE49-F238E27FC236}">
                <a16:creationId xmlns:a16="http://schemas.microsoft.com/office/drawing/2014/main" id="{BDF558C7-C94D-4E65-AFA6-CF775109F237}"/>
              </a:ext>
            </a:extLst>
          </p:cNvPr>
          <p:cNvSpPr txBox="1"/>
          <p:nvPr/>
        </p:nvSpPr>
        <p:spPr>
          <a:xfrm>
            <a:off x="1637987" y="1803256"/>
            <a:ext cx="1305346" cy="646331"/>
          </a:xfrm>
          <a:prstGeom prst="rect">
            <a:avLst/>
          </a:prstGeom>
          <a:noFill/>
        </p:spPr>
        <p:txBody>
          <a:bodyPr wrap="square" rtlCol="0">
            <a:spAutoFit/>
          </a:bodyPr>
          <a:lstStyle/>
          <a:p>
            <a:r>
              <a:rPr lang="en-GB" sz="1800">
                <a:solidFill>
                  <a:schemeClr val="tx1"/>
                </a:solidFill>
                <a:latin typeface="Rockwell" panose="02060603020205020403" pitchFamily="18" charset="0"/>
              </a:rPr>
              <a:t>Reduce spend</a:t>
            </a:r>
          </a:p>
        </p:txBody>
      </p:sp>
      <p:sp>
        <p:nvSpPr>
          <p:cNvPr id="21" name="TextBox 20"/>
          <p:cNvSpPr txBox="1"/>
          <p:nvPr/>
        </p:nvSpPr>
        <p:spPr>
          <a:xfrm>
            <a:off x="3607951" y="5825149"/>
            <a:ext cx="1313669" cy="307777"/>
          </a:xfrm>
          <a:prstGeom prst="rect">
            <a:avLst/>
          </a:prstGeom>
          <a:noFill/>
        </p:spPr>
        <p:txBody>
          <a:bodyPr wrap="square" rtlCol="0">
            <a:spAutoFit/>
          </a:bodyPr>
          <a:lstStyle/>
          <a:p>
            <a:r>
              <a:rPr lang="en-GB" b="1"/>
              <a:t>Importance</a:t>
            </a:r>
          </a:p>
        </p:txBody>
      </p:sp>
      <p:sp>
        <p:nvSpPr>
          <p:cNvPr id="22" name="TextBox 21"/>
          <p:cNvSpPr txBox="1"/>
          <p:nvPr/>
        </p:nvSpPr>
        <p:spPr>
          <a:xfrm rot="16200000">
            <a:off x="222604" y="3445431"/>
            <a:ext cx="1411286" cy="307777"/>
          </a:xfrm>
          <a:prstGeom prst="rect">
            <a:avLst/>
          </a:prstGeom>
          <a:noFill/>
        </p:spPr>
        <p:txBody>
          <a:bodyPr wrap="square" rtlCol="0">
            <a:spAutoFit/>
          </a:bodyPr>
          <a:lstStyle/>
          <a:p>
            <a:r>
              <a:rPr lang="en-GB" b="1"/>
              <a:t>Performance</a:t>
            </a:r>
          </a:p>
        </p:txBody>
      </p:sp>
      <p:sp>
        <p:nvSpPr>
          <p:cNvPr id="23" name="TextBox 22"/>
          <p:cNvSpPr txBox="1"/>
          <p:nvPr/>
        </p:nvSpPr>
        <p:spPr>
          <a:xfrm>
            <a:off x="1140993" y="5826545"/>
            <a:ext cx="552012" cy="307777"/>
          </a:xfrm>
          <a:prstGeom prst="rect">
            <a:avLst/>
          </a:prstGeom>
          <a:noFill/>
        </p:spPr>
        <p:txBody>
          <a:bodyPr wrap="square" rtlCol="0">
            <a:spAutoFit/>
          </a:bodyPr>
          <a:lstStyle/>
          <a:p>
            <a:r>
              <a:rPr lang="en-GB"/>
              <a:t>Low</a:t>
            </a:r>
          </a:p>
        </p:txBody>
      </p:sp>
      <p:sp>
        <p:nvSpPr>
          <p:cNvPr id="24" name="TextBox 23"/>
          <p:cNvSpPr txBox="1"/>
          <p:nvPr/>
        </p:nvSpPr>
        <p:spPr>
          <a:xfrm>
            <a:off x="6836566" y="5817659"/>
            <a:ext cx="599940" cy="307777"/>
          </a:xfrm>
          <a:prstGeom prst="rect">
            <a:avLst/>
          </a:prstGeom>
          <a:noFill/>
        </p:spPr>
        <p:txBody>
          <a:bodyPr wrap="square" rtlCol="0">
            <a:spAutoFit/>
          </a:bodyPr>
          <a:lstStyle/>
          <a:p>
            <a:r>
              <a:rPr lang="en-GB"/>
              <a:t>High</a:t>
            </a:r>
          </a:p>
        </p:txBody>
      </p:sp>
      <p:sp>
        <p:nvSpPr>
          <p:cNvPr id="25" name="TextBox 24"/>
          <p:cNvSpPr txBox="1"/>
          <p:nvPr/>
        </p:nvSpPr>
        <p:spPr>
          <a:xfrm rot="16200000">
            <a:off x="658883" y="5363689"/>
            <a:ext cx="538729" cy="307777"/>
          </a:xfrm>
          <a:prstGeom prst="rect">
            <a:avLst/>
          </a:prstGeom>
          <a:noFill/>
        </p:spPr>
        <p:txBody>
          <a:bodyPr wrap="square" rtlCol="0">
            <a:spAutoFit/>
          </a:bodyPr>
          <a:lstStyle/>
          <a:p>
            <a:r>
              <a:rPr lang="en-GB"/>
              <a:t>Low</a:t>
            </a:r>
          </a:p>
        </p:txBody>
      </p:sp>
      <p:sp>
        <p:nvSpPr>
          <p:cNvPr id="26" name="TextBox 25"/>
          <p:cNvSpPr txBox="1"/>
          <p:nvPr/>
        </p:nvSpPr>
        <p:spPr>
          <a:xfrm rot="16200000">
            <a:off x="576754" y="1550211"/>
            <a:ext cx="719176" cy="307777"/>
          </a:xfrm>
          <a:prstGeom prst="rect">
            <a:avLst/>
          </a:prstGeom>
          <a:noFill/>
        </p:spPr>
        <p:txBody>
          <a:bodyPr wrap="square" rtlCol="0">
            <a:spAutoFit/>
          </a:bodyPr>
          <a:lstStyle/>
          <a:p>
            <a:r>
              <a:rPr lang="en-GB"/>
              <a:t>High</a:t>
            </a:r>
          </a:p>
        </p:txBody>
      </p:sp>
      <p:sp>
        <p:nvSpPr>
          <p:cNvPr id="28" name="TextBox 4"/>
          <p:cNvSpPr txBox="1"/>
          <p:nvPr/>
        </p:nvSpPr>
        <p:spPr>
          <a:xfrm>
            <a:off x="984259" y="6132926"/>
            <a:ext cx="5870518" cy="41549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50"/>
              <a:t>*The size of each theme bubble denotes the relative opportunity score in each case. </a:t>
            </a:r>
          </a:p>
          <a:p>
            <a:pPr algn="ctr"/>
            <a:r>
              <a:rPr lang="en-GB" sz="1050"/>
              <a:t>The bigger the bubble the greater the opportunity to deliver improved service and increase trust.</a:t>
            </a:r>
          </a:p>
        </p:txBody>
      </p:sp>
      <p:sp>
        <p:nvSpPr>
          <p:cNvPr id="51" name="Google Shape;281;p26">
            <a:extLst>
              <a:ext uri="{FF2B5EF4-FFF2-40B4-BE49-F238E27FC236}">
                <a16:creationId xmlns:a16="http://schemas.microsoft.com/office/drawing/2014/main" id="{6BA30E1E-56C4-493B-8992-B93B1A6F3097}"/>
              </a:ext>
            </a:extLst>
          </p:cNvPr>
          <p:cNvSpPr txBox="1"/>
          <p:nvPr/>
        </p:nvSpPr>
        <p:spPr>
          <a:xfrm>
            <a:off x="0" y="6571779"/>
            <a:ext cx="10201458" cy="322830"/>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May 2023 &amp; Sept 2023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n=1,000/191</a:t>
            </a:r>
            <a:endParaRPr lang="en-GB" sz="8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CA1143AC-EF17-459E-B817-5BCF8300DF56}"/>
              </a:ext>
            </a:extLst>
          </p:cNvPr>
          <p:cNvSpPr txBox="1"/>
          <p:nvPr/>
        </p:nvSpPr>
        <p:spPr>
          <a:xfrm>
            <a:off x="620678" y="315839"/>
            <a:ext cx="11464205" cy="954107"/>
          </a:xfrm>
          <a:prstGeom prst="rect">
            <a:avLst/>
          </a:prstGeom>
          <a:noFill/>
        </p:spPr>
        <p:txBody>
          <a:bodyPr wrap="square">
            <a:spAutoFit/>
          </a:bodyPr>
          <a:lstStyle/>
          <a:p>
            <a:pPr marL="285750" indent="-285750">
              <a:buClr>
                <a:srgbClr val="008265"/>
              </a:buClr>
              <a:buFont typeface="Arial" panose="020B0604020202020204" pitchFamily="34" charset="0"/>
              <a:buChar char="•"/>
            </a:pPr>
            <a:r>
              <a:rPr lang="en-GB" dirty="0">
                <a:solidFill>
                  <a:srgbClr val="008265"/>
                </a:solidFill>
                <a:latin typeface="+mj-lt"/>
                <a:cs typeface="Calibri Light" panose="020F0302020204030204" pitchFamily="34" charset="0"/>
              </a:rPr>
              <a:t>Because of a low performance rating Loyalty remains a priority opportunity to improve trust levels</a:t>
            </a:r>
          </a:p>
          <a:p>
            <a:pPr marL="285750" indent="-285750">
              <a:buClr>
                <a:srgbClr val="008265"/>
              </a:buClr>
              <a:buFont typeface="Arial" panose="020B0604020202020204" pitchFamily="34" charset="0"/>
              <a:buChar char="•"/>
            </a:pPr>
            <a:r>
              <a:rPr lang="en-GB" dirty="0">
                <a:solidFill>
                  <a:schemeClr val="bg2"/>
                </a:solidFill>
                <a:latin typeface="+mj-lt"/>
                <a:cs typeface="Calibri Light" panose="020F0302020204030204" pitchFamily="34" charset="0"/>
              </a:rPr>
              <a:t>Confidence is the most important theme for all Consumers (excluding the claims themes which only affect those who have made a claim, rather than all Consumers)</a:t>
            </a:r>
          </a:p>
          <a:p>
            <a:pPr marL="285750" indent="-285750">
              <a:buClr>
                <a:srgbClr val="008265"/>
              </a:buClr>
              <a:buFont typeface="Arial" panose="020B0604020202020204" pitchFamily="34" charset="0"/>
              <a:buChar char="•"/>
            </a:pPr>
            <a:r>
              <a:rPr lang="en-GB" dirty="0">
                <a:solidFill>
                  <a:schemeClr val="bg2"/>
                </a:solidFill>
                <a:latin typeface="+mj-lt"/>
                <a:cs typeface="Calibri Light" panose="020F0302020204030204" pitchFamily="34" charset="0"/>
              </a:rPr>
              <a:t>The performance for Confidence requires improvement although it is not currently as critical as Loyalty in terms of improving trust </a:t>
            </a:r>
          </a:p>
        </p:txBody>
      </p:sp>
      <p:sp>
        <p:nvSpPr>
          <p:cNvPr id="2" name="TextBox 1">
            <a:extLst>
              <a:ext uri="{FF2B5EF4-FFF2-40B4-BE49-F238E27FC236}">
                <a16:creationId xmlns:a16="http://schemas.microsoft.com/office/drawing/2014/main" id="{13F3DF3F-9589-4649-9D75-32974161F86C}"/>
              </a:ext>
            </a:extLst>
          </p:cNvPr>
          <p:cNvSpPr txBox="1"/>
          <p:nvPr/>
        </p:nvSpPr>
        <p:spPr>
          <a:xfrm>
            <a:off x="7525950" y="1318967"/>
            <a:ext cx="4480122" cy="5078313"/>
          </a:xfrm>
          <a:prstGeom prst="rect">
            <a:avLst/>
          </a:prstGeom>
          <a:noFill/>
        </p:spPr>
        <p:txBody>
          <a:bodyPr wrap="square" rtlCol="0">
            <a:spAutoFit/>
          </a:bodyPr>
          <a:lstStyle/>
          <a:p>
            <a:pPr marL="171450" indent="-171450">
              <a:buClrTx/>
              <a:buSzPts val="1500"/>
              <a:buFont typeface="Arial" panose="020B0604020202020204" pitchFamily="34" charset="0"/>
              <a:buChar char="•"/>
            </a:pPr>
            <a:endParaRPr lang="en-GB" sz="1200" dirty="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r>
              <a:rPr lang="en-GB" sz="1200" dirty="0">
                <a:solidFill>
                  <a:schemeClr val="tx1"/>
                </a:solidFill>
                <a:latin typeface="+mj-lt"/>
                <a:cs typeface="Calibri Light" panose="020F0302020204030204" pitchFamily="34" charset="0"/>
              </a:rPr>
              <a:t>Consumers who have made a claim in the past year report that two of the three Claims (Speed and Respect) themes have the highest levels of importance compared to the other key themes. Consumers also give the highest current performance rating to the claims themes</a:t>
            </a:r>
          </a:p>
          <a:p>
            <a:pPr marL="171450" indent="-171450">
              <a:buClrTx/>
              <a:buSzPts val="1500"/>
              <a:buFont typeface="Arial" panose="020B0604020202020204" pitchFamily="34" charset="0"/>
              <a:buChar char="•"/>
            </a:pPr>
            <a:endParaRPr lang="en-GB" sz="1200" dirty="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r>
              <a:rPr lang="en-GB" sz="1200" dirty="0">
                <a:solidFill>
                  <a:schemeClr val="tx1"/>
                </a:solidFill>
                <a:latin typeface="+mj-lt"/>
                <a:cs typeface="Calibri Light" panose="020F0302020204030204" pitchFamily="34" charset="0"/>
              </a:rPr>
              <a:t>Because performance for the claims related themes, and the Ease theme is currently higher than other factors, performance levels against these themes’ statements needs to be maintained rather than the themes being key priorities for improvement</a:t>
            </a:r>
          </a:p>
          <a:p>
            <a:pPr marL="171450" indent="-171450">
              <a:buClrTx/>
              <a:buSzPts val="1500"/>
              <a:buFont typeface="Arial" panose="020B0604020202020204" pitchFamily="34" charset="0"/>
              <a:buChar char="•"/>
            </a:pPr>
            <a:endParaRPr lang="en-GB" sz="1200" dirty="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r>
              <a:rPr lang="en-GB" sz="1200" dirty="0">
                <a:solidFill>
                  <a:schemeClr val="tx1"/>
                </a:solidFill>
                <a:latin typeface="+mj-lt"/>
                <a:cs typeface="Calibri Light" panose="020F0302020204030204" pitchFamily="34" charset="0"/>
              </a:rPr>
              <a:t>Although the performance rating for Relationship is the lowest out of all themes; it is also of least importance to Consumers in comparison to the other themes, therefore it does not warrant being a key area of focus for insurance organisations</a:t>
            </a:r>
          </a:p>
          <a:p>
            <a:pPr marL="171450" indent="-171450">
              <a:buClrTx/>
              <a:buSzPts val="1500"/>
              <a:buFont typeface="Arial" panose="020B0604020202020204" pitchFamily="34" charset="0"/>
              <a:buChar char="•"/>
            </a:pPr>
            <a:endParaRPr lang="en-GB" sz="1200" dirty="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r>
              <a:rPr lang="en-GB" sz="1200" dirty="0">
                <a:solidFill>
                  <a:schemeClr val="tx1"/>
                </a:solidFill>
                <a:latin typeface="+mj-lt"/>
                <a:cs typeface="Calibri Light" panose="020F0302020204030204" pitchFamily="34" charset="0"/>
              </a:rPr>
              <a:t>The biggest change compared to the previous wave is a fall in importance attributed to Control (claims), although as alluded to above it remains of high importance to Consumers.  The change has led to a fall of 1.21 points in the theme’s opportunity score</a:t>
            </a:r>
          </a:p>
          <a:p>
            <a:pPr marL="171450" indent="-171450">
              <a:buClrTx/>
              <a:buSzPts val="1500"/>
              <a:buFont typeface="Arial" panose="020B0604020202020204" pitchFamily="34" charset="0"/>
              <a:buChar char="•"/>
            </a:pPr>
            <a:endParaRPr lang="en-GB" sz="1200" dirty="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endParaRPr lang="en-GB" sz="1200" dirty="0">
              <a:solidFill>
                <a:schemeClr val="tx1"/>
              </a:solidFill>
              <a:latin typeface="+mj-lt"/>
              <a:cs typeface="Calibri Light" panose="020F0302020204030204" pitchFamily="34" charset="0"/>
            </a:endParaRPr>
          </a:p>
          <a:p>
            <a:pPr>
              <a:buClrTx/>
              <a:buSzPts val="1500"/>
            </a:pPr>
            <a:endParaRPr lang="en-GB" sz="1200" dirty="0">
              <a:solidFill>
                <a:schemeClr val="tx1"/>
              </a:solidFill>
              <a:latin typeface="+mj-lt"/>
              <a:cs typeface="Calibri Light" panose="020F0302020204030204" pitchFamily="34" charset="0"/>
            </a:endParaRPr>
          </a:p>
        </p:txBody>
      </p:sp>
      <p:cxnSp>
        <p:nvCxnSpPr>
          <p:cNvPr id="5" name="Straight Connector 4">
            <a:extLst>
              <a:ext uri="{FF2B5EF4-FFF2-40B4-BE49-F238E27FC236}">
                <a16:creationId xmlns:a16="http://schemas.microsoft.com/office/drawing/2014/main" id="{00000000-0008-0000-0200-000005000000}"/>
              </a:ext>
            </a:extLst>
          </p:cNvPr>
          <p:cNvCxnSpPr>
            <a:cxnSpLocks/>
          </p:cNvCxnSpPr>
          <p:nvPr/>
        </p:nvCxnSpPr>
        <p:spPr bwMode="auto">
          <a:xfrm flipV="1">
            <a:off x="3841704" y="3515768"/>
            <a:ext cx="3406965" cy="1535064"/>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Arc 6">
            <a:extLst>
              <a:ext uri="{FF2B5EF4-FFF2-40B4-BE49-F238E27FC236}">
                <a16:creationId xmlns:a16="http://schemas.microsoft.com/office/drawing/2014/main" id="{00000000-0008-0000-0200-000008000000}"/>
              </a:ext>
            </a:extLst>
          </p:cNvPr>
          <p:cNvSpPr/>
          <p:nvPr/>
        </p:nvSpPr>
        <p:spPr bwMode="auto">
          <a:xfrm rot="13569347">
            <a:off x="3046751" y="5170845"/>
            <a:ext cx="3734829" cy="2801868"/>
          </a:xfrm>
          <a:prstGeom prst="arc">
            <a:avLst>
              <a:gd name="adj1" fmla="val 20428176"/>
              <a:gd name="adj2" fmla="val 549942"/>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wrap="square"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endParaRPr lang="en-GB">
              <a:solidFill>
                <a:prstClr val="black"/>
              </a:solidFill>
            </a:endParaRPr>
          </a:p>
        </p:txBody>
      </p:sp>
      <p:cxnSp>
        <p:nvCxnSpPr>
          <p:cNvPr id="8" name="Straight Connector 7">
            <a:extLst>
              <a:ext uri="{FF2B5EF4-FFF2-40B4-BE49-F238E27FC236}">
                <a16:creationId xmlns:a16="http://schemas.microsoft.com/office/drawing/2014/main" id="{00000000-0008-0000-0200-000006000000}"/>
              </a:ext>
            </a:extLst>
          </p:cNvPr>
          <p:cNvCxnSpPr>
            <a:cxnSpLocks/>
          </p:cNvCxnSpPr>
          <p:nvPr/>
        </p:nvCxnSpPr>
        <p:spPr bwMode="auto">
          <a:xfrm flipV="1">
            <a:off x="1176097" y="2211366"/>
            <a:ext cx="6072572" cy="2701974"/>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0000000-0008-0000-0200-000007000000}"/>
              </a:ext>
            </a:extLst>
          </p:cNvPr>
          <p:cNvCxnSpPr>
            <a:cxnSpLocks/>
          </p:cNvCxnSpPr>
          <p:nvPr/>
        </p:nvCxnSpPr>
        <p:spPr bwMode="auto">
          <a:xfrm flipV="1">
            <a:off x="1177568" y="1553521"/>
            <a:ext cx="3284246" cy="180927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6172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8950806" y="1610423"/>
            <a:ext cx="3020788" cy="3879809"/>
          </a:xfrm>
          <a:prstGeom prst="rect">
            <a:avLst/>
          </a:prstGeom>
          <a:noFill/>
          <a:ln>
            <a:noFill/>
          </a:ln>
        </p:spPr>
        <p:txBody>
          <a:bodyPr spcFirstLastPara="1" wrap="square" lIns="0" tIns="0" rIns="0" bIns="0" anchor="t" anchorCtr="0">
            <a:noAutofit/>
          </a:bodyPr>
          <a:lstStyle/>
          <a:p>
            <a:pPr marL="171450" indent="-171450">
              <a:buClr>
                <a:srgbClr val="FFFFFF"/>
              </a:buClr>
              <a:buSzPts val="1500"/>
              <a:buFont typeface="Arial" panose="020B0604020202020204" pitchFamily="34" charset="0"/>
              <a:buChar char="•"/>
            </a:pPr>
            <a:r>
              <a:rPr lang="en-GB" b="1" dirty="0">
                <a:solidFill>
                  <a:schemeClr val="tx1"/>
                </a:solidFill>
                <a:latin typeface="+mj-lt"/>
                <a:cs typeface="Calibri Light" panose="020F0302020204030204" pitchFamily="34" charset="0"/>
              </a:rPr>
              <a:t>Further areas that would improve trust:</a:t>
            </a:r>
          </a:p>
          <a:p>
            <a:pPr marL="171450" indent="-171450">
              <a:buClr>
                <a:srgbClr val="FFFFFF"/>
              </a:buClr>
              <a:buSzPts val="1500"/>
              <a:buFont typeface="Arial" panose="020B0604020202020204" pitchFamily="34" charset="0"/>
              <a:buChar char="•"/>
            </a:pPr>
            <a:endParaRPr lang="en-GB" sz="1000" dirty="0">
              <a:solidFill>
                <a:schemeClr val="tx1"/>
              </a:solidFill>
              <a:latin typeface="+mj-lt"/>
              <a:cs typeface="Calibri Light" panose="020F0302020204030204" pitchFamily="34" charset="0"/>
            </a:endParaRPr>
          </a:p>
          <a:p>
            <a:pPr marL="171450" marR="0" indent="-171450" rtl="0" fontAlgn="b">
              <a:spcBef>
                <a:spcPts val="0"/>
              </a:spcBef>
              <a:spcAft>
                <a:spcPts val="0"/>
              </a:spcAft>
              <a:buFont typeface="Arial" panose="020B0604020202020204" pitchFamily="34" charset="0"/>
              <a:buChar char="•"/>
            </a:pPr>
            <a:r>
              <a:rPr lang="en-GB" sz="1100" dirty="0">
                <a:latin typeface="Arial" panose="020B0604020202020204" pitchFamily="34" charset="0"/>
                <a:ea typeface="Arial" panose="020B0604020202020204" pitchFamily="34" charset="0"/>
                <a:cs typeface="Arial" panose="020B0604020202020204" pitchFamily="34" charset="0"/>
              </a:rPr>
              <a:t>Premiums not increasing because they are no longer a new customer</a:t>
            </a:r>
          </a:p>
          <a:p>
            <a:pPr marR="0" rtl="0" fontAlgn="b">
              <a:spcBef>
                <a:spcPts val="0"/>
              </a:spcBef>
              <a:spcAft>
                <a:spcPts val="0"/>
              </a:spcAft>
            </a:pPr>
            <a:endParaRPr lang="en-GB" sz="1100" dirty="0">
              <a:latin typeface="Arial" panose="020B0604020202020204" pitchFamily="34" charset="0"/>
              <a:ea typeface="Arial" panose="020B0604020202020204" pitchFamily="34" charset="0"/>
              <a:cs typeface="Arial" panose="020B0604020202020204" pitchFamily="34" charset="0"/>
            </a:endParaRPr>
          </a:p>
          <a:p>
            <a:pPr marL="171450" marR="0" indent="-171450" rtl="0" fontAlgn="b">
              <a:spcBef>
                <a:spcPts val="0"/>
              </a:spcBef>
              <a:spcAft>
                <a:spcPts val="0"/>
              </a:spcAft>
              <a:buFont typeface="Arial" panose="020B0604020202020204" pitchFamily="34" charset="0"/>
              <a:buChar char="•"/>
            </a:pPr>
            <a:r>
              <a:rPr lang="en-GB"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Matching a cheaper price from a competitor's quote</a:t>
            </a:r>
          </a:p>
          <a:p>
            <a:pPr marR="0" rtl="0" fontAlgn="b">
              <a:spcBef>
                <a:spcPts val="0"/>
              </a:spcBef>
              <a:spcAft>
                <a:spcPts val="0"/>
              </a:spcAft>
            </a:pPr>
            <a:endParaRPr lang="en-GB"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171450" marR="0" indent="-171450" rtl="0" fontAlgn="b">
              <a:spcBef>
                <a:spcPts val="0"/>
              </a:spcBef>
              <a:spcAft>
                <a:spcPts val="0"/>
              </a:spcAft>
              <a:buFont typeface="Arial" panose="020B0604020202020204" pitchFamily="34" charset="0"/>
              <a:buChar char="•"/>
            </a:pPr>
            <a:r>
              <a:rPr lang="en-GB"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Providing additional benefits for renewing</a:t>
            </a:r>
          </a:p>
          <a:p>
            <a:pPr marR="0" rtl="0" fontAlgn="b">
              <a:spcBef>
                <a:spcPts val="0"/>
              </a:spcBef>
              <a:spcAft>
                <a:spcPts val="0"/>
              </a:spcAft>
            </a:pPr>
            <a:endParaRPr lang="en-GB"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171450" marR="0" indent="-171450" rtl="0" fontAlgn="b">
              <a:spcBef>
                <a:spcPts val="0"/>
              </a:spcBef>
              <a:spcAft>
                <a:spcPts val="0"/>
              </a:spcAft>
              <a:buFont typeface="Arial" panose="020B0604020202020204" pitchFamily="34" charset="0"/>
              <a:buChar char="•"/>
            </a:pPr>
            <a:r>
              <a:rPr lang="en-GB"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Assessing the risk individually, rather than using generic assumptions</a:t>
            </a:r>
          </a:p>
          <a:p>
            <a:pPr marR="0" rtl="0" fontAlgn="b">
              <a:spcBef>
                <a:spcPts val="0"/>
              </a:spcBef>
              <a:spcAft>
                <a:spcPts val="0"/>
              </a:spcAft>
            </a:pPr>
            <a:endParaRPr lang="en-GB"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171450" marR="0" indent="-171450" rtl="0" fontAlgn="b">
              <a:spcBef>
                <a:spcPts val="0"/>
              </a:spcBef>
              <a:spcAft>
                <a:spcPts val="0"/>
              </a:spcAft>
              <a:buFont typeface="Arial" panose="020B0604020202020204" pitchFamily="34" charset="0"/>
              <a:buChar char="•"/>
            </a:pPr>
            <a:r>
              <a:rPr lang="en-GB"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Handling complaints professionally and fairly</a:t>
            </a:r>
          </a:p>
          <a:p>
            <a:pPr marR="0" rtl="0" fontAlgn="b">
              <a:spcBef>
                <a:spcPts val="0"/>
              </a:spcBef>
              <a:spcAft>
                <a:spcPts val="0"/>
              </a:spcAft>
            </a:pPr>
            <a:endParaRPr lang="en-GB"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171450" marR="0" indent="-171450" rtl="0" fontAlgn="b">
              <a:spcBef>
                <a:spcPts val="0"/>
              </a:spcBef>
              <a:spcAft>
                <a:spcPts val="0"/>
              </a:spcAft>
              <a:buFont typeface="Arial" panose="020B0604020202020204" pitchFamily="34" charset="0"/>
              <a:buChar char="•"/>
            </a:pPr>
            <a:r>
              <a:rPr lang="en-GB" sz="1100" dirty="0">
                <a:latin typeface="Arial" panose="020B0604020202020204" pitchFamily="34" charset="0"/>
                <a:ea typeface="Arial" panose="020B0604020202020204" pitchFamily="34" charset="0"/>
                <a:cs typeface="Arial" panose="020B0604020202020204" pitchFamily="34" charset="0"/>
              </a:rPr>
              <a:t>Paying out on claims</a:t>
            </a:r>
          </a:p>
          <a:p>
            <a:pPr marR="0" rtl="0" fontAlgn="b">
              <a:spcBef>
                <a:spcPts val="0"/>
              </a:spcBef>
              <a:spcAft>
                <a:spcPts val="0"/>
              </a:spcAft>
            </a:pPr>
            <a:endParaRPr lang="en-GB"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171450" marR="0" indent="-171450" rtl="0" fontAlgn="b">
              <a:spcBef>
                <a:spcPts val="0"/>
              </a:spcBef>
              <a:spcAft>
                <a:spcPts val="0"/>
              </a:spcAft>
              <a:buFont typeface="Arial" panose="020B0604020202020204" pitchFamily="34" charset="0"/>
              <a:buChar char="•"/>
            </a:pPr>
            <a:r>
              <a:rPr lang="en-GB"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Ensuring customers can contact the organisation quickly at any time</a:t>
            </a:r>
          </a:p>
          <a:p>
            <a:pPr marR="0" rtl="0" fontAlgn="b">
              <a:spcBef>
                <a:spcPts val="0"/>
              </a:spcBef>
              <a:spcAft>
                <a:spcPts val="0"/>
              </a:spcAft>
            </a:pPr>
            <a:endParaRPr lang="en-GB"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171450" marR="0" indent="-171450" rtl="0" fontAlgn="b">
              <a:spcBef>
                <a:spcPts val="0"/>
              </a:spcBef>
              <a:spcAft>
                <a:spcPts val="0"/>
              </a:spcAft>
              <a:buFont typeface="Arial" panose="020B0604020202020204" pitchFamily="34" charset="0"/>
              <a:buChar char="•"/>
            </a:pPr>
            <a:r>
              <a:rPr lang="en-GB"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Offering customers immediate assistance and advice in the event of a claim</a:t>
            </a:r>
          </a:p>
        </p:txBody>
      </p:sp>
      <p:sp>
        <p:nvSpPr>
          <p:cNvPr id="3" name="TextBox 2"/>
          <p:cNvSpPr txBox="1"/>
          <p:nvPr/>
        </p:nvSpPr>
        <p:spPr>
          <a:xfrm>
            <a:off x="422143" y="263060"/>
            <a:ext cx="11227990" cy="400110"/>
          </a:xfrm>
          <a:prstGeom prst="rect">
            <a:avLst/>
          </a:prstGeom>
          <a:noFill/>
        </p:spPr>
        <p:txBody>
          <a:bodyPr wrap="square" rtlCol="0">
            <a:spAutoFit/>
          </a:bodyPr>
          <a:lstStyle/>
          <a:p>
            <a:r>
              <a:rPr lang="en-GB" sz="2000" b="1" dirty="0">
                <a:solidFill>
                  <a:schemeClr val="bg2"/>
                </a:solidFill>
                <a:latin typeface="Rockwell" panose="02060603020205020403" pitchFamily="18" charset="0"/>
                <a:cs typeface="Calibri Light" panose="020F0302020204030204" pitchFamily="34" charset="0"/>
              </a:rPr>
              <a:t>Top 10 opportunities for Consumers - wave 12&amp;13</a:t>
            </a:r>
          </a:p>
        </p:txBody>
      </p:sp>
      <p:graphicFrame>
        <p:nvGraphicFramePr>
          <p:cNvPr id="4" name="Table 3"/>
          <p:cNvGraphicFramePr>
            <a:graphicFrameLocks noGrp="1"/>
          </p:cNvGraphicFramePr>
          <p:nvPr>
            <p:extLst>
              <p:ext uri="{D42A27DB-BD31-4B8C-83A1-F6EECF244321}">
                <p14:modId xmlns:p14="http://schemas.microsoft.com/office/powerpoint/2010/main" val="716907487"/>
              </p:ext>
            </p:extLst>
          </p:nvPr>
        </p:nvGraphicFramePr>
        <p:xfrm>
          <a:off x="220406" y="1489685"/>
          <a:ext cx="8528615" cy="4716705"/>
        </p:xfrm>
        <a:graphic>
          <a:graphicData uri="http://schemas.openxmlformats.org/drawingml/2006/table">
            <a:tbl>
              <a:tblPr firstRow="1" bandRow="1">
                <a:tableStyleId>{6E62EB93-AAC6-4EBA-99E5-D1D4B1179FDE}</a:tableStyleId>
              </a:tblPr>
              <a:tblGrid>
                <a:gridCol w="641767">
                  <a:extLst>
                    <a:ext uri="{9D8B030D-6E8A-4147-A177-3AD203B41FA5}">
                      <a16:colId xmlns:a16="http://schemas.microsoft.com/office/drawing/2014/main" val="20000"/>
                    </a:ext>
                  </a:extLst>
                </a:gridCol>
                <a:gridCol w="1058067">
                  <a:extLst>
                    <a:ext uri="{9D8B030D-6E8A-4147-A177-3AD203B41FA5}">
                      <a16:colId xmlns:a16="http://schemas.microsoft.com/office/drawing/2014/main" val="20001"/>
                    </a:ext>
                  </a:extLst>
                </a:gridCol>
                <a:gridCol w="3465576">
                  <a:extLst>
                    <a:ext uri="{9D8B030D-6E8A-4147-A177-3AD203B41FA5}">
                      <a16:colId xmlns:a16="http://schemas.microsoft.com/office/drawing/2014/main" val="20002"/>
                    </a:ext>
                  </a:extLst>
                </a:gridCol>
                <a:gridCol w="978408">
                  <a:extLst>
                    <a:ext uri="{9D8B030D-6E8A-4147-A177-3AD203B41FA5}">
                      <a16:colId xmlns:a16="http://schemas.microsoft.com/office/drawing/2014/main" val="20003"/>
                    </a:ext>
                  </a:extLst>
                </a:gridCol>
                <a:gridCol w="1133047">
                  <a:extLst>
                    <a:ext uri="{9D8B030D-6E8A-4147-A177-3AD203B41FA5}">
                      <a16:colId xmlns:a16="http://schemas.microsoft.com/office/drawing/2014/main" val="20004"/>
                    </a:ext>
                  </a:extLst>
                </a:gridCol>
                <a:gridCol w="1251750">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dirty="0">
                          <a:solidFill>
                            <a:srgbClr val="008265"/>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12.03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dirty="0">
                          <a:solidFill>
                            <a:srgbClr val="008265"/>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11.85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dirty="0">
                          <a:solidFill>
                            <a:srgbClr val="008265"/>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11.70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dirty="0">
                          <a:solidFill>
                            <a:srgbClr val="F5A03D"/>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dirty="0">
                          <a:solidFill>
                            <a:srgbClr val="008265"/>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dirty="0">
                          <a:solidFill>
                            <a:srgbClr val="AB588C"/>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dirty="0">
                          <a:solidFill>
                            <a:srgbClr val="AB588C"/>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dirty="0">
                          <a:solidFill>
                            <a:schemeClr val="accent6">
                              <a:lumMod val="75000"/>
                            </a:schemeClr>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dirty="0">
                          <a:solidFill>
                            <a:srgbClr val="15ADD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dirty="0">
                          <a:solidFill>
                            <a:srgbClr val="15ADD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9.42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13" name="Google Shape;281;p26">
            <a:extLst>
              <a:ext uri="{FF2B5EF4-FFF2-40B4-BE49-F238E27FC236}">
                <a16:creationId xmlns:a16="http://schemas.microsoft.com/office/drawing/2014/main" id="{6BA30E1E-56C4-493B-8992-B93B1A6F3097}"/>
              </a:ext>
            </a:extLst>
          </p:cNvPr>
          <p:cNvSpPr txBox="1"/>
          <p:nvPr/>
        </p:nvSpPr>
        <p:spPr>
          <a:xfrm>
            <a:off x="0" y="6535170"/>
            <a:ext cx="10201458" cy="322830"/>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May 2023 &amp; Sept 2023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n=1,000/191.</a:t>
            </a:r>
            <a:endParaRPr lang="en-GB" sz="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1C73950-7BE4-498C-B2E7-274DD8D9D61C}"/>
              </a:ext>
            </a:extLst>
          </p:cNvPr>
          <p:cNvSpPr txBox="1"/>
          <p:nvPr/>
        </p:nvSpPr>
        <p:spPr>
          <a:xfrm>
            <a:off x="496388" y="758423"/>
            <a:ext cx="11295017" cy="523220"/>
          </a:xfrm>
          <a:prstGeom prst="rect">
            <a:avLst/>
          </a:prstGeom>
          <a:noFill/>
        </p:spPr>
        <p:txBody>
          <a:bodyPr wrap="square">
            <a:spAutoFit/>
          </a:bodyPr>
          <a:lstStyle/>
          <a:p>
            <a:r>
              <a:rPr lang="en-GB" dirty="0">
                <a:solidFill>
                  <a:srgbClr val="008265"/>
                </a:solidFill>
                <a:latin typeface="+mj-lt"/>
                <a:cs typeface="Calibri Light" panose="020F0302020204030204" pitchFamily="34" charset="0"/>
              </a:rPr>
              <a:t>Rewarding a customer for staying with a discount and taking loyalty into account when calculating renewal quotes following a claim are the two greatest opportunities to increase trust levels for Consumers overall</a:t>
            </a:r>
          </a:p>
        </p:txBody>
      </p:sp>
    </p:spTree>
    <p:extLst>
      <p:ext uri="{BB962C8B-B14F-4D97-AF65-F5344CB8AC3E}">
        <p14:creationId xmlns:p14="http://schemas.microsoft.com/office/powerpoint/2010/main" val="234557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94D0D6CD-73D8-B7ED-F42B-EFF4072B07A4}"/>
              </a:ext>
            </a:extLst>
          </p:cNvPr>
          <p:cNvGraphicFramePr>
            <a:graphicFrameLocks/>
          </p:cNvGraphicFramePr>
          <p:nvPr>
            <p:extLst>
              <p:ext uri="{D42A27DB-BD31-4B8C-83A1-F6EECF244321}">
                <p14:modId xmlns:p14="http://schemas.microsoft.com/office/powerpoint/2010/main" val="2281487305"/>
              </p:ext>
            </p:extLst>
          </p:nvPr>
        </p:nvGraphicFramePr>
        <p:xfrm>
          <a:off x="488582" y="1448629"/>
          <a:ext cx="6781800" cy="4476751"/>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D025FA55-99EE-4DD9-A728-3603FA6A1FB0}"/>
              </a:ext>
            </a:extLst>
          </p:cNvPr>
          <p:cNvSpPr txBox="1"/>
          <p:nvPr/>
        </p:nvSpPr>
        <p:spPr>
          <a:xfrm>
            <a:off x="4539709" y="3080280"/>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Invest and improve</a:t>
            </a:r>
          </a:p>
        </p:txBody>
      </p:sp>
      <p:sp>
        <p:nvSpPr>
          <p:cNvPr id="3" name="TextBox 2"/>
          <p:cNvSpPr txBox="1"/>
          <p:nvPr/>
        </p:nvSpPr>
        <p:spPr>
          <a:xfrm>
            <a:off x="284983" y="277744"/>
            <a:ext cx="11227990" cy="400110"/>
          </a:xfrm>
          <a:prstGeom prst="rect">
            <a:avLst/>
          </a:prstGeom>
          <a:noFill/>
        </p:spPr>
        <p:txBody>
          <a:bodyPr wrap="square" rtlCol="0">
            <a:spAutoFit/>
          </a:bodyPr>
          <a:lstStyle/>
          <a:p>
            <a:r>
              <a:rPr lang="en-GB" sz="2000" b="1" dirty="0">
                <a:solidFill>
                  <a:schemeClr val="bg2"/>
                </a:solidFill>
                <a:latin typeface="Rockwell" panose="02060603020205020403" pitchFamily="18" charset="0"/>
                <a:cs typeface="Calibri Light" panose="020F0302020204030204" pitchFamily="34" charset="0"/>
              </a:rPr>
              <a:t>The Top 5 factors that would improve trust with Consumers - wave 12&amp;13</a:t>
            </a:r>
          </a:p>
        </p:txBody>
      </p:sp>
      <p:sp>
        <p:nvSpPr>
          <p:cNvPr id="18" name="TextBox 17">
            <a:extLst>
              <a:ext uri="{FF2B5EF4-FFF2-40B4-BE49-F238E27FC236}">
                <a16:creationId xmlns:a16="http://schemas.microsoft.com/office/drawing/2014/main" id="{4B9757CF-561A-466E-ADF7-F472B3DD9BCF}"/>
              </a:ext>
            </a:extLst>
          </p:cNvPr>
          <p:cNvSpPr txBox="1"/>
          <p:nvPr/>
        </p:nvSpPr>
        <p:spPr>
          <a:xfrm>
            <a:off x="3742650" y="2157784"/>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Maintain and streamline</a:t>
            </a:r>
          </a:p>
        </p:txBody>
      </p:sp>
      <p:sp>
        <p:nvSpPr>
          <p:cNvPr id="19" name="TextBox 18">
            <a:extLst>
              <a:ext uri="{FF2B5EF4-FFF2-40B4-BE49-F238E27FC236}">
                <a16:creationId xmlns:a16="http://schemas.microsoft.com/office/drawing/2014/main" id="{BDF558C7-C94D-4E65-AFA6-CF775109F237}"/>
              </a:ext>
            </a:extLst>
          </p:cNvPr>
          <p:cNvSpPr txBox="1"/>
          <p:nvPr/>
        </p:nvSpPr>
        <p:spPr>
          <a:xfrm>
            <a:off x="2008490" y="1599501"/>
            <a:ext cx="1305346" cy="646331"/>
          </a:xfrm>
          <a:prstGeom prst="rect">
            <a:avLst/>
          </a:prstGeom>
          <a:noFill/>
        </p:spPr>
        <p:txBody>
          <a:bodyPr wrap="square" rtlCol="0">
            <a:spAutoFit/>
          </a:bodyPr>
          <a:lstStyle/>
          <a:p>
            <a:r>
              <a:rPr lang="en-GB" sz="1800">
                <a:solidFill>
                  <a:schemeClr val="tx1"/>
                </a:solidFill>
                <a:latin typeface="Rockwell" panose="02060603020205020403" pitchFamily="18" charset="0"/>
              </a:rPr>
              <a:t>Reduce spend</a:t>
            </a:r>
          </a:p>
        </p:txBody>
      </p:sp>
      <p:sp>
        <p:nvSpPr>
          <p:cNvPr id="20" name="TextBox 19">
            <a:extLst>
              <a:ext uri="{FF2B5EF4-FFF2-40B4-BE49-F238E27FC236}">
                <a16:creationId xmlns:a16="http://schemas.microsoft.com/office/drawing/2014/main" id="{8DA05B54-20BD-43E3-ADE6-9CA9387639E9}"/>
              </a:ext>
            </a:extLst>
          </p:cNvPr>
          <p:cNvSpPr txBox="1"/>
          <p:nvPr/>
        </p:nvSpPr>
        <p:spPr>
          <a:xfrm>
            <a:off x="5438057" y="4179664"/>
            <a:ext cx="1594119" cy="646331"/>
          </a:xfrm>
          <a:prstGeom prst="rect">
            <a:avLst/>
          </a:prstGeom>
          <a:noFill/>
        </p:spPr>
        <p:txBody>
          <a:bodyPr wrap="square" rtlCol="0">
            <a:spAutoFit/>
          </a:bodyPr>
          <a:lstStyle/>
          <a:p>
            <a:pPr algn="ctr"/>
            <a:r>
              <a:rPr lang="en-GB" sz="1800" dirty="0">
                <a:solidFill>
                  <a:schemeClr val="tx1"/>
                </a:solidFill>
                <a:latin typeface="Rockwell" panose="02060603020205020403" pitchFamily="18" charset="0"/>
              </a:rPr>
              <a:t>Priority opportunity</a:t>
            </a:r>
          </a:p>
        </p:txBody>
      </p:sp>
      <p:sp>
        <p:nvSpPr>
          <p:cNvPr id="21" name="TextBox 20"/>
          <p:cNvSpPr txBox="1"/>
          <p:nvPr/>
        </p:nvSpPr>
        <p:spPr>
          <a:xfrm>
            <a:off x="3607951" y="5825149"/>
            <a:ext cx="1313669" cy="307777"/>
          </a:xfrm>
          <a:prstGeom prst="rect">
            <a:avLst/>
          </a:prstGeom>
          <a:noFill/>
        </p:spPr>
        <p:txBody>
          <a:bodyPr wrap="square" rtlCol="0">
            <a:spAutoFit/>
          </a:bodyPr>
          <a:lstStyle/>
          <a:p>
            <a:r>
              <a:rPr lang="en-GB"/>
              <a:t>Importance</a:t>
            </a:r>
          </a:p>
        </p:txBody>
      </p:sp>
      <p:sp>
        <p:nvSpPr>
          <p:cNvPr id="22" name="TextBox 21"/>
          <p:cNvSpPr txBox="1"/>
          <p:nvPr/>
        </p:nvSpPr>
        <p:spPr>
          <a:xfrm rot="16200000">
            <a:off x="306943" y="3361092"/>
            <a:ext cx="1242608" cy="307777"/>
          </a:xfrm>
          <a:prstGeom prst="rect">
            <a:avLst/>
          </a:prstGeom>
          <a:noFill/>
        </p:spPr>
        <p:txBody>
          <a:bodyPr wrap="square" rtlCol="0">
            <a:spAutoFit/>
          </a:bodyPr>
          <a:lstStyle/>
          <a:p>
            <a:r>
              <a:rPr lang="en-GB"/>
              <a:t>Performance</a:t>
            </a:r>
          </a:p>
        </p:txBody>
      </p:sp>
      <p:sp>
        <p:nvSpPr>
          <p:cNvPr id="23" name="TextBox 22"/>
          <p:cNvSpPr txBox="1"/>
          <p:nvPr/>
        </p:nvSpPr>
        <p:spPr>
          <a:xfrm>
            <a:off x="1140993" y="5826545"/>
            <a:ext cx="552012" cy="307777"/>
          </a:xfrm>
          <a:prstGeom prst="rect">
            <a:avLst/>
          </a:prstGeom>
          <a:noFill/>
        </p:spPr>
        <p:txBody>
          <a:bodyPr wrap="square" rtlCol="0">
            <a:spAutoFit/>
          </a:bodyPr>
          <a:lstStyle/>
          <a:p>
            <a:r>
              <a:rPr lang="en-GB"/>
              <a:t>Low</a:t>
            </a:r>
          </a:p>
        </p:txBody>
      </p:sp>
      <p:sp>
        <p:nvSpPr>
          <p:cNvPr id="24" name="TextBox 23"/>
          <p:cNvSpPr txBox="1"/>
          <p:nvPr/>
        </p:nvSpPr>
        <p:spPr>
          <a:xfrm>
            <a:off x="6836566" y="5817659"/>
            <a:ext cx="599940" cy="307777"/>
          </a:xfrm>
          <a:prstGeom prst="rect">
            <a:avLst/>
          </a:prstGeom>
          <a:noFill/>
        </p:spPr>
        <p:txBody>
          <a:bodyPr wrap="square" rtlCol="0">
            <a:spAutoFit/>
          </a:bodyPr>
          <a:lstStyle/>
          <a:p>
            <a:r>
              <a:rPr lang="en-GB"/>
              <a:t>High</a:t>
            </a:r>
          </a:p>
        </p:txBody>
      </p:sp>
      <p:sp>
        <p:nvSpPr>
          <p:cNvPr id="25" name="TextBox 24"/>
          <p:cNvSpPr txBox="1"/>
          <p:nvPr/>
        </p:nvSpPr>
        <p:spPr>
          <a:xfrm rot="16200000">
            <a:off x="658883" y="5363689"/>
            <a:ext cx="538729" cy="307777"/>
          </a:xfrm>
          <a:prstGeom prst="rect">
            <a:avLst/>
          </a:prstGeom>
          <a:noFill/>
        </p:spPr>
        <p:txBody>
          <a:bodyPr wrap="square" rtlCol="0">
            <a:spAutoFit/>
          </a:bodyPr>
          <a:lstStyle/>
          <a:p>
            <a:r>
              <a:rPr lang="en-GB"/>
              <a:t>Low</a:t>
            </a:r>
          </a:p>
        </p:txBody>
      </p:sp>
      <p:sp>
        <p:nvSpPr>
          <p:cNvPr id="26" name="TextBox 25"/>
          <p:cNvSpPr txBox="1"/>
          <p:nvPr/>
        </p:nvSpPr>
        <p:spPr>
          <a:xfrm rot="16200000">
            <a:off x="576754" y="1489251"/>
            <a:ext cx="719176" cy="307777"/>
          </a:xfrm>
          <a:prstGeom prst="rect">
            <a:avLst/>
          </a:prstGeom>
          <a:noFill/>
        </p:spPr>
        <p:txBody>
          <a:bodyPr wrap="square" rtlCol="0">
            <a:spAutoFit/>
          </a:bodyPr>
          <a:lstStyle/>
          <a:p>
            <a:r>
              <a:rPr lang="en-GB"/>
              <a:t>High</a:t>
            </a:r>
          </a:p>
        </p:txBody>
      </p:sp>
      <p:sp>
        <p:nvSpPr>
          <p:cNvPr id="28" name="TextBox 4"/>
          <p:cNvSpPr txBox="1"/>
          <p:nvPr/>
        </p:nvSpPr>
        <p:spPr>
          <a:xfrm>
            <a:off x="1380031" y="6143786"/>
            <a:ext cx="6319359"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00">
                <a:latin typeface="Calibri Light" panose="020F0302020204030204" pitchFamily="34" charset="0"/>
                <a:cs typeface="Calibri Light" panose="020F0302020204030204" pitchFamily="34" charset="0"/>
              </a:rPr>
              <a:t>*The size of each theme bubble denotes the relative opportunity score in each case. </a:t>
            </a:r>
          </a:p>
          <a:p>
            <a:pPr algn="ctr"/>
            <a:r>
              <a:rPr lang="en-GB" sz="1000">
                <a:latin typeface="Calibri Light" panose="020F0302020204030204" pitchFamily="34" charset="0"/>
                <a:cs typeface="Calibri Light" panose="020F0302020204030204" pitchFamily="34" charset="0"/>
              </a:rPr>
              <a:t>The bigger the bubble the greater the opportunity to deliver improved service and opportunity to improve trust levels.</a:t>
            </a:r>
          </a:p>
        </p:txBody>
      </p:sp>
      <p:sp>
        <p:nvSpPr>
          <p:cNvPr id="31" name="Google Shape;554;p52">
            <a:extLst>
              <a:ext uri="{FF2B5EF4-FFF2-40B4-BE49-F238E27FC236}">
                <a16:creationId xmlns:a16="http://schemas.microsoft.com/office/drawing/2014/main" id="{59A45DC8-C252-41E7-A50B-0F54B9CB0DA3}"/>
              </a:ext>
            </a:extLst>
          </p:cNvPr>
          <p:cNvSpPr txBox="1"/>
          <p:nvPr/>
        </p:nvSpPr>
        <p:spPr>
          <a:xfrm>
            <a:off x="8188641" y="1688266"/>
            <a:ext cx="3795643" cy="3679262"/>
          </a:xfrm>
          <a:prstGeom prst="rect">
            <a:avLst/>
          </a:prstGeom>
          <a:noFill/>
          <a:ln>
            <a:noFill/>
          </a:ln>
        </p:spPr>
        <p:txBody>
          <a:bodyPr spcFirstLastPara="1" wrap="square" lIns="0" tIns="0" rIns="0" bIns="0" anchor="t" anchorCtr="0">
            <a:noAutofit/>
          </a:bodyPr>
          <a:lstStyle/>
          <a:p>
            <a:pPr marL="285750" indent="-285750">
              <a:buClr>
                <a:schemeClr val="tx1"/>
              </a:buClr>
              <a:buSzPts val="1500"/>
              <a:buFont typeface="Arial" panose="020B0604020202020204" pitchFamily="34" charset="0"/>
              <a:buChar char="•"/>
            </a:pPr>
            <a:r>
              <a:rPr lang="en-GB" sz="1200" dirty="0">
                <a:solidFill>
                  <a:schemeClr val="tx1"/>
                </a:solidFill>
                <a:latin typeface="+mj-lt"/>
                <a:cs typeface="Calibri Light" panose="020F0302020204030204" pitchFamily="34" charset="0"/>
              </a:rPr>
              <a:t>The opportunity score for the statement: A provider taking loyalty into account when calculating renewal following a claim has increased by 0.52 points since the last wave, driven by both a small increase in importance and a slight fall in performance</a:t>
            </a:r>
          </a:p>
          <a:p>
            <a:pPr marL="285750" indent="-285750">
              <a:buClr>
                <a:schemeClr val="tx1"/>
              </a:buClr>
              <a:buSzPts val="1500"/>
              <a:buFont typeface="Arial" panose="020B0604020202020204" pitchFamily="34" charset="0"/>
              <a:buChar char="•"/>
            </a:pPr>
            <a:endParaRPr lang="en-GB" sz="1200" dirty="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sz="1200" dirty="0">
                <a:solidFill>
                  <a:schemeClr val="tx1"/>
                </a:solidFill>
                <a:latin typeface="+mj-lt"/>
                <a:cs typeface="Calibri Light" panose="020F0302020204030204" pitchFamily="34" charset="0"/>
              </a:rPr>
              <a:t>The premium not increasing because they are not a new customer anymore is the third highest opportunity for Consumers </a:t>
            </a:r>
          </a:p>
          <a:p>
            <a:pPr marL="285750" indent="-285750">
              <a:buClr>
                <a:schemeClr val="tx1"/>
              </a:buClr>
              <a:buSzPts val="1500"/>
              <a:buFont typeface="Arial" panose="020B0604020202020204" pitchFamily="34" charset="0"/>
              <a:buChar char="•"/>
            </a:pPr>
            <a:endParaRPr lang="en-GB" sz="1200" dirty="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sz="1200" dirty="0">
                <a:solidFill>
                  <a:schemeClr val="tx1"/>
                </a:solidFill>
                <a:latin typeface="+mj-lt"/>
                <a:cs typeface="Calibri Light" panose="020F0302020204030204" pitchFamily="34" charset="0"/>
              </a:rPr>
              <a:t>An insurance provider matching a cheaper price (Price theme) is the only non-Loyalty theme to feature in the top 5 factors to improve trust</a:t>
            </a:r>
          </a:p>
          <a:p>
            <a:pPr marL="285750" indent="-285750">
              <a:buClr>
                <a:schemeClr val="tx1"/>
              </a:buClr>
              <a:buSzPts val="1500"/>
              <a:buFont typeface="Arial" panose="020B0604020202020204" pitchFamily="34" charset="0"/>
              <a:buChar char="•"/>
            </a:pPr>
            <a:endParaRPr lang="en-GB" sz="1200" dirty="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sz="1200" dirty="0">
                <a:solidFill>
                  <a:schemeClr val="tx1"/>
                </a:solidFill>
                <a:latin typeface="+mj-lt"/>
                <a:cs typeface="Calibri Light" panose="020F0302020204030204" pitchFamily="34" charset="0"/>
              </a:rPr>
              <a:t>The Loyalty statement: my insurer provides additional benefits for renewing has the lowest rounds off the top 5 factors</a:t>
            </a:r>
          </a:p>
          <a:p>
            <a:pPr marL="285750" indent="-285750">
              <a:buClr>
                <a:schemeClr val="tx1"/>
              </a:buClr>
              <a:buSzPts val="1500"/>
              <a:buFont typeface="Arial" panose="020B0604020202020204" pitchFamily="34" charset="0"/>
              <a:buChar char="•"/>
            </a:pPr>
            <a:endParaRPr lang="en-GB" sz="1200" dirty="0">
              <a:solidFill>
                <a:schemeClr val="tx1"/>
              </a:solidFill>
              <a:latin typeface="+mj-lt"/>
              <a:cs typeface="Calibri Light" panose="020F0302020204030204" pitchFamily="34" charset="0"/>
            </a:endParaRPr>
          </a:p>
          <a:p>
            <a:pPr>
              <a:lnSpc>
                <a:spcPct val="150000"/>
              </a:lnSpc>
              <a:buClr>
                <a:srgbClr val="FFFFFF"/>
              </a:buClr>
              <a:buSzPts val="1500"/>
            </a:pPr>
            <a:endParaRPr lang="en-GB" sz="1200" dirty="0">
              <a:solidFill>
                <a:schemeClr val="tx1"/>
              </a:solidFill>
              <a:cs typeface="Calibri Light" panose="020F0302020204030204" pitchFamily="34" charset="0"/>
            </a:endParaRPr>
          </a:p>
        </p:txBody>
      </p:sp>
      <p:sp>
        <p:nvSpPr>
          <p:cNvPr id="36" name="Google Shape;281;p26">
            <a:extLst>
              <a:ext uri="{FF2B5EF4-FFF2-40B4-BE49-F238E27FC236}">
                <a16:creationId xmlns:a16="http://schemas.microsoft.com/office/drawing/2014/main" id="{6BA30E1E-56C4-493B-8992-B93B1A6F3097}"/>
              </a:ext>
            </a:extLst>
          </p:cNvPr>
          <p:cNvSpPr txBox="1"/>
          <p:nvPr/>
        </p:nvSpPr>
        <p:spPr>
          <a:xfrm>
            <a:off x="1881" y="6571133"/>
            <a:ext cx="10201458" cy="322830"/>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May 2023 &amp; Sept 2023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 / who have claimed on at least one insurance policy in the last 12 months n= 1,000/191</a:t>
            </a:r>
            <a:endParaRPr lang="en-GB" sz="8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BE86205-0630-4282-BBB5-6FC61D0F6770}"/>
              </a:ext>
            </a:extLst>
          </p:cNvPr>
          <p:cNvSpPr txBox="1"/>
          <p:nvPr/>
        </p:nvSpPr>
        <p:spPr>
          <a:xfrm>
            <a:off x="409300" y="634929"/>
            <a:ext cx="11651635" cy="523220"/>
          </a:xfrm>
          <a:prstGeom prst="rect">
            <a:avLst/>
          </a:prstGeom>
          <a:noFill/>
        </p:spPr>
        <p:txBody>
          <a:bodyPr wrap="square">
            <a:spAutoFit/>
          </a:bodyPr>
          <a:lstStyle/>
          <a:p>
            <a:r>
              <a:rPr lang="en-GB" dirty="0">
                <a:solidFill>
                  <a:srgbClr val="008265"/>
                </a:solidFill>
                <a:latin typeface="+mj-lt"/>
                <a:cs typeface="Calibri Light" panose="020F0302020204030204" pitchFamily="34" charset="0"/>
              </a:rPr>
              <a:t>Consumers receiving a discount for staying with the same company is the highest opportunity to improve trust, as it was in the previous wave.  </a:t>
            </a:r>
          </a:p>
          <a:p>
            <a:r>
              <a:rPr lang="en-GB" dirty="0">
                <a:solidFill>
                  <a:srgbClr val="008265"/>
                </a:solidFill>
                <a:latin typeface="+mj-lt"/>
                <a:cs typeface="Calibri Light" panose="020F0302020204030204" pitchFamily="34" charset="0"/>
              </a:rPr>
              <a:t>Its opportunity score is up slightly by 0.24 points compared to the previous wave, and by 0.52 points since wave 10&amp;11 (Dec 2022)</a:t>
            </a:r>
            <a:endParaRPr lang="en-GB" dirty="0">
              <a:solidFill>
                <a:srgbClr val="008265"/>
              </a:solidFill>
            </a:endParaRPr>
          </a:p>
        </p:txBody>
      </p:sp>
    </p:spTree>
    <p:extLst>
      <p:ext uri="{BB962C8B-B14F-4D97-AF65-F5344CB8AC3E}">
        <p14:creationId xmlns:p14="http://schemas.microsoft.com/office/powerpoint/2010/main" val="1779150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8499567" y="1207775"/>
            <a:ext cx="3605100" cy="4349142"/>
          </a:xfrm>
          <a:prstGeom prst="rect">
            <a:avLst/>
          </a:prstGeom>
          <a:noFill/>
          <a:ln>
            <a:noFill/>
          </a:ln>
        </p:spPr>
        <p:txBody>
          <a:bodyPr spcFirstLastPara="1" wrap="square" lIns="0" tIns="0" rIns="0" bIns="0" anchor="t" anchorCtr="0">
            <a:noAutofit/>
          </a:bodyPr>
          <a:lstStyle/>
          <a:p>
            <a:pPr marL="285750" indent="-285750">
              <a:buClr>
                <a:schemeClr val="tx1"/>
              </a:buClr>
              <a:buSzPts val="1500"/>
              <a:buFont typeface="Arial" panose="020B0604020202020204" pitchFamily="34" charset="0"/>
              <a:buChar char="•"/>
            </a:pPr>
            <a:r>
              <a:rPr lang="en-GB" sz="1200" dirty="0">
                <a:solidFill>
                  <a:schemeClr val="tx1"/>
                </a:solidFill>
                <a:latin typeface="+mj-lt"/>
                <a:cs typeface="Calibri Light" panose="020F0302020204030204" pitchFamily="34" charset="0"/>
              </a:rPr>
              <a:t>The largest difference in opportunity score between the genders is Price, it scores 7.47 as an opportunity for women compared to 6.07 for men</a:t>
            </a:r>
          </a:p>
          <a:p>
            <a:pPr marL="285750" indent="-285750">
              <a:buClr>
                <a:schemeClr val="tx1"/>
              </a:buClr>
              <a:buSzPts val="1500"/>
              <a:buFont typeface="Arial" panose="020B0604020202020204" pitchFamily="34" charset="0"/>
              <a:buChar char="•"/>
            </a:pPr>
            <a:endParaRPr lang="en-GB" sz="1200" dirty="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sz="1200" dirty="0">
                <a:solidFill>
                  <a:schemeClr val="tx1"/>
                </a:solidFill>
                <a:latin typeface="+mj-lt"/>
                <a:cs typeface="Calibri Light" panose="020F0302020204030204" pitchFamily="34" charset="0"/>
              </a:rPr>
              <a:t>Women put a higher stated important than men on insurance organisations matching a cheaper price from a competitor quote and there being a promotional discount when joining</a:t>
            </a:r>
          </a:p>
          <a:p>
            <a:pPr marL="285750" indent="-285750">
              <a:buClr>
                <a:schemeClr val="tx1"/>
              </a:buClr>
              <a:buSzPts val="1500"/>
              <a:buFont typeface="Arial" panose="020B0604020202020204" pitchFamily="34" charset="0"/>
              <a:buChar char="•"/>
            </a:pPr>
            <a:endParaRPr lang="en-GB" sz="1200" dirty="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sz="1200" dirty="0">
                <a:solidFill>
                  <a:schemeClr val="tx1"/>
                </a:solidFill>
                <a:latin typeface="+mj-lt"/>
                <a:cs typeface="Calibri Light" panose="020F0302020204030204" pitchFamily="34" charset="0"/>
              </a:rPr>
              <a:t>Both genders attribute similar importance to the price paid being reasonable for the level of cover received though</a:t>
            </a:r>
          </a:p>
          <a:p>
            <a:pPr marL="285750" indent="-285750">
              <a:buClr>
                <a:schemeClr val="tx1"/>
              </a:buClr>
              <a:buSzPts val="1500"/>
              <a:buFont typeface="Arial" panose="020B0604020202020204" pitchFamily="34" charset="0"/>
              <a:buChar char="•"/>
            </a:pPr>
            <a:endParaRPr lang="en-GB" sz="1200" dirty="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sz="1200" dirty="0">
                <a:solidFill>
                  <a:schemeClr val="tx1"/>
                </a:solidFill>
                <a:latin typeface="+mj-lt"/>
                <a:cs typeface="Calibri Light" panose="020F0302020204030204" pitchFamily="34" charset="0"/>
              </a:rPr>
              <a:t>Respect (claims) has increased the most as an opportunity with men, up by 0.86 points since the previous wave  </a:t>
            </a:r>
          </a:p>
          <a:p>
            <a:pPr marL="285750" indent="-285750">
              <a:buClr>
                <a:schemeClr val="tx1"/>
              </a:buClr>
              <a:buSzPts val="1500"/>
              <a:buFont typeface="Arial" panose="020B0604020202020204" pitchFamily="34" charset="0"/>
              <a:buChar char="•"/>
            </a:pPr>
            <a:endParaRPr lang="en-GB" sz="1200" dirty="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sz="1200" dirty="0">
                <a:solidFill>
                  <a:schemeClr val="tx1"/>
                </a:solidFill>
                <a:latin typeface="+mj-lt"/>
                <a:cs typeface="Calibri Light" panose="020F0302020204030204" pitchFamily="34" charset="0"/>
              </a:rPr>
              <a:t>Despite the increase, Respect as a theme is still a larger opportunity (by 1.12 points) for increasing trust with women, as it was in wave 11&amp;12</a:t>
            </a:r>
          </a:p>
          <a:p>
            <a:pPr marL="285750" indent="-285750">
              <a:buClr>
                <a:schemeClr val="tx1"/>
              </a:buClr>
              <a:buSzPts val="1500"/>
              <a:buFont typeface="Arial" panose="020B0604020202020204" pitchFamily="34" charset="0"/>
              <a:buChar char="•"/>
            </a:pPr>
            <a:endParaRPr lang="en-GB" sz="1200" dirty="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sz="1200" dirty="0">
                <a:solidFill>
                  <a:schemeClr val="tx1"/>
                </a:solidFill>
                <a:latin typeface="+mj-lt"/>
                <a:cs typeface="Calibri Light" panose="020F0302020204030204" pitchFamily="34" charset="0"/>
              </a:rPr>
              <a:t>This is mainly due to the low performance women give for the need to prove a claim is genuine and a feeling the insurance company is trying to avoid paying out</a:t>
            </a:r>
          </a:p>
        </p:txBody>
      </p:sp>
      <p:sp>
        <p:nvSpPr>
          <p:cNvPr id="3" name="TextBox 2"/>
          <p:cNvSpPr txBox="1"/>
          <p:nvPr/>
        </p:nvSpPr>
        <p:spPr>
          <a:xfrm>
            <a:off x="294127" y="60587"/>
            <a:ext cx="11227990" cy="400110"/>
          </a:xfrm>
          <a:prstGeom prst="rect">
            <a:avLst/>
          </a:prstGeom>
          <a:noFill/>
        </p:spPr>
        <p:txBody>
          <a:bodyPr wrap="square" rtlCol="0">
            <a:spAutoFit/>
          </a:bodyPr>
          <a:lstStyle/>
          <a:p>
            <a:r>
              <a:rPr lang="en-GB" sz="2000" b="1" dirty="0">
                <a:solidFill>
                  <a:schemeClr val="bg2"/>
                </a:solidFill>
                <a:latin typeface="Rockwell" panose="02060603020205020403" pitchFamily="18" charset="0"/>
                <a:cs typeface="Calibri Light" panose="020F0302020204030204" pitchFamily="34" charset="0"/>
              </a:rPr>
              <a:t>Consumers Opportunity themes by gender - wave 12&amp;13 </a:t>
            </a:r>
          </a:p>
        </p:txBody>
      </p:sp>
      <p:graphicFrame>
        <p:nvGraphicFramePr>
          <p:cNvPr id="9" name="Chart 8"/>
          <p:cNvGraphicFramePr/>
          <p:nvPr>
            <p:extLst>
              <p:ext uri="{D42A27DB-BD31-4B8C-83A1-F6EECF244321}">
                <p14:modId xmlns:p14="http://schemas.microsoft.com/office/powerpoint/2010/main" val="1558319883"/>
              </p:ext>
            </p:extLst>
          </p:nvPr>
        </p:nvGraphicFramePr>
        <p:xfrm>
          <a:off x="291494" y="1253705"/>
          <a:ext cx="4350175" cy="41691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extLst>
              <p:ext uri="{D42A27DB-BD31-4B8C-83A1-F6EECF244321}">
                <p14:modId xmlns:p14="http://schemas.microsoft.com/office/powerpoint/2010/main" val="3365582468"/>
              </p:ext>
            </p:extLst>
          </p:nvPr>
        </p:nvGraphicFramePr>
        <p:xfrm>
          <a:off x="4370282" y="1234667"/>
          <a:ext cx="3937695" cy="4169168"/>
        </p:xfrm>
        <a:graphic>
          <a:graphicData uri="http://schemas.openxmlformats.org/drawingml/2006/chart">
            <c:chart xmlns:c="http://schemas.openxmlformats.org/drawingml/2006/chart" xmlns:r="http://schemas.openxmlformats.org/officeDocument/2006/relationships" r:id="rId4"/>
          </a:graphicData>
        </a:graphic>
      </p:graphicFrame>
      <p:sp>
        <p:nvSpPr>
          <p:cNvPr id="7" name="Google Shape;281;p26">
            <a:extLst>
              <a:ext uri="{FF2B5EF4-FFF2-40B4-BE49-F238E27FC236}">
                <a16:creationId xmlns:a16="http://schemas.microsoft.com/office/drawing/2014/main" id="{6BA30E1E-56C4-493B-8992-B93B1A6F3097}"/>
              </a:ext>
            </a:extLst>
          </p:cNvPr>
          <p:cNvSpPr txBox="1"/>
          <p:nvPr/>
        </p:nvSpPr>
        <p:spPr>
          <a:xfrm>
            <a:off x="0" y="6502960"/>
            <a:ext cx="10201458" cy="355040"/>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May 2023 &amp; Sept 2023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 Female n=517,  Male n=481.</a:t>
            </a:r>
            <a:endParaRPr lang="en-GB" sz="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8A5F267-4FBB-4E0F-9CCE-E34E4194284D}"/>
              </a:ext>
            </a:extLst>
          </p:cNvPr>
          <p:cNvSpPr txBox="1"/>
          <p:nvPr/>
        </p:nvSpPr>
        <p:spPr>
          <a:xfrm>
            <a:off x="420617" y="446663"/>
            <a:ext cx="11556033" cy="830997"/>
          </a:xfrm>
          <a:prstGeom prst="rect">
            <a:avLst/>
          </a:prstGeom>
          <a:noFill/>
        </p:spPr>
        <p:txBody>
          <a:bodyPr wrap="square">
            <a:spAutoFit/>
          </a:bodyPr>
          <a:lstStyle/>
          <a:p>
            <a:r>
              <a:rPr lang="en-GB" sz="1600" dirty="0">
                <a:solidFill>
                  <a:srgbClr val="008265"/>
                </a:solidFill>
                <a:latin typeface="+mn-lt"/>
                <a:cs typeface="Calibri Light" panose="020F0302020204030204" pitchFamily="34" charset="0"/>
              </a:rPr>
              <a:t>The overall average opportunity score, and therefore the need to improve trust is slightly higher for women than men. </a:t>
            </a:r>
          </a:p>
          <a:p>
            <a:r>
              <a:rPr lang="en-GB" sz="1600" dirty="0">
                <a:solidFill>
                  <a:srgbClr val="008265"/>
                </a:solidFill>
                <a:latin typeface="+mn-lt"/>
                <a:cs typeface="Calibri Light" panose="020F0302020204030204" pitchFamily="34" charset="0"/>
              </a:rPr>
              <a:t>Loyalty remains the highest opportunity with both women and men to improve trust and has increased compared to the previous wave for both genders, by 0.19 points for females and 0.52 points for males</a:t>
            </a:r>
          </a:p>
        </p:txBody>
      </p:sp>
    </p:spTree>
    <p:extLst>
      <p:ext uri="{BB962C8B-B14F-4D97-AF65-F5344CB8AC3E}">
        <p14:creationId xmlns:p14="http://schemas.microsoft.com/office/powerpoint/2010/main" val="4097114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9119941" y="3677108"/>
            <a:ext cx="2802575" cy="1521745"/>
          </a:xfrm>
          <a:prstGeom prst="rect">
            <a:avLst/>
          </a:prstGeom>
          <a:noFill/>
          <a:ln>
            <a:noFill/>
          </a:ln>
        </p:spPr>
        <p:txBody>
          <a:bodyPr spcFirstLastPara="1" wrap="square" lIns="0" tIns="0" rIns="0" bIns="0" anchor="t" anchorCtr="0">
            <a:noAutofit/>
          </a:bodyPr>
          <a:lstStyle/>
          <a:p>
            <a:pPr>
              <a:buClr>
                <a:srgbClr val="FFFFFF"/>
              </a:buClr>
              <a:buSzPts val="1500"/>
            </a:pPr>
            <a:endParaRPr lang="en-GB">
              <a:solidFill>
                <a:schemeClr val="tx1"/>
              </a:solidFill>
              <a:latin typeface="Calibri Light" panose="020F0302020204030204" pitchFamily="34" charset="0"/>
              <a:cs typeface="Calibri Light" panose="020F0302020204030204" pitchFamily="34" charset="0"/>
            </a:endParaRP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9488847" cy="34984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May 2023 &amp; Sept 2023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White/ White British n=905/156, Ethnic minorities: n=94/35*    *low sample shown for completeness.</a:t>
            </a:r>
            <a:endParaRPr lang="en-GB" sz="800" dirty="0">
              <a:latin typeface="Arial" panose="020B0604020202020204" pitchFamily="34" charset="0"/>
              <a:cs typeface="Arial" panose="020B0604020202020204" pitchFamily="34" charset="0"/>
            </a:endParaRPr>
          </a:p>
        </p:txBody>
      </p:sp>
      <p:sp>
        <p:nvSpPr>
          <p:cNvPr id="3" name="TextBox 2"/>
          <p:cNvSpPr txBox="1"/>
          <p:nvPr/>
        </p:nvSpPr>
        <p:spPr>
          <a:xfrm>
            <a:off x="422143" y="170315"/>
            <a:ext cx="11227990" cy="400110"/>
          </a:xfrm>
          <a:prstGeom prst="rect">
            <a:avLst/>
          </a:prstGeom>
          <a:noFill/>
        </p:spPr>
        <p:txBody>
          <a:bodyPr wrap="square" rtlCol="0">
            <a:spAutoFit/>
          </a:bodyPr>
          <a:lstStyle/>
          <a:p>
            <a:r>
              <a:rPr lang="en-GB" sz="2000" b="1" dirty="0">
                <a:solidFill>
                  <a:schemeClr val="bg2"/>
                </a:solidFill>
                <a:latin typeface="Rockwell" panose="02060603020205020403" pitchFamily="18" charset="0"/>
                <a:cs typeface="Calibri Light" panose="020F0302020204030204" pitchFamily="34" charset="0"/>
              </a:rPr>
              <a:t>Consumers Opportunity themes by ethnicity - wave 12&amp;13</a:t>
            </a:r>
          </a:p>
        </p:txBody>
      </p:sp>
      <p:graphicFrame>
        <p:nvGraphicFramePr>
          <p:cNvPr id="6" name="Chart 5"/>
          <p:cNvGraphicFramePr/>
          <p:nvPr>
            <p:extLst>
              <p:ext uri="{D42A27DB-BD31-4B8C-83A1-F6EECF244321}">
                <p14:modId xmlns:p14="http://schemas.microsoft.com/office/powerpoint/2010/main" val="4046503801"/>
              </p:ext>
            </p:extLst>
          </p:nvPr>
        </p:nvGraphicFramePr>
        <p:xfrm>
          <a:off x="65872" y="1495241"/>
          <a:ext cx="4439905" cy="4763515"/>
        </p:xfrm>
        <a:graphic>
          <a:graphicData uri="http://schemas.openxmlformats.org/drawingml/2006/chart">
            <c:chart xmlns:c="http://schemas.openxmlformats.org/drawingml/2006/chart" xmlns:r="http://schemas.openxmlformats.org/officeDocument/2006/relationships" r:id="rId3"/>
          </a:graphicData>
        </a:graphic>
      </p:graphicFrame>
      <p:sp>
        <p:nvSpPr>
          <p:cNvPr id="9" name="Google Shape;554;p52">
            <a:extLst>
              <a:ext uri="{FF2B5EF4-FFF2-40B4-BE49-F238E27FC236}">
                <a16:creationId xmlns:a16="http://schemas.microsoft.com/office/drawing/2014/main" id="{59A45DC8-C252-41E7-A50B-0F54B9CB0DA3}"/>
              </a:ext>
            </a:extLst>
          </p:cNvPr>
          <p:cNvSpPr txBox="1"/>
          <p:nvPr/>
        </p:nvSpPr>
        <p:spPr>
          <a:xfrm>
            <a:off x="8585563" y="1672472"/>
            <a:ext cx="3540565" cy="3740982"/>
          </a:xfrm>
          <a:prstGeom prst="rect">
            <a:avLst/>
          </a:prstGeom>
          <a:noFill/>
          <a:ln>
            <a:noFill/>
          </a:ln>
        </p:spPr>
        <p:txBody>
          <a:bodyPr spcFirstLastPara="1" wrap="square" lIns="0" tIns="0" rIns="0" bIns="0" anchor="t" anchorCtr="0">
            <a:noAutofit/>
          </a:bodyPr>
          <a:lstStyle/>
          <a:p>
            <a:pPr marL="285750" indent="-285750">
              <a:buClrTx/>
              <a:buSzPts val="1500"/>
              <a:buFont typeface="Arial" panose="020B0604020202020204" pitchFamily="34" charset="0"/>
              <a:buChar char="•"/>
            </a:pPr>
            <a:endParaRPr lang="en-GB" sz="1300" dirty="0">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sz="1300" dirty="0">
                <a:solidFill>
                  <a:schemeClr val="tx1"/>
                </a:solidFill>
                <a:latin typeface="+mj-lt"/>
                <a:cs typeface="Calibri Light" panose="020F0302020204030204" pitchFamily="34" charset="0"/>
              </a:rPr>
              <a:t>All of the themes have slightly lower opportunity scores for White/ White British compared with wave 11&amp;12 with the exceptions of the Ease (up by 0.26 points), Loyalty (up 0.23) and Relationship (up 0.04) themes</a:t>
            </a:r>
          </a:p>
          <a:p>
            <a:pPr marL="285750" indent="-285750">
              <a:buClrTx/>
              <a:buSzPts val="1500"/>
              <a:buFont typeface="Arial" panose="020B0604020202020204" pitchFamily="34" charset="0"/>
              <a:buChar char="•"/>
            </a:pPr>
            <a:endParaRPr lang="en-GB" sz="1300" dirty="0">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sz="1300" dirty="0">
                <a:solidFill>
                  <a:schemeClr val="tx1"/>
                </a:solidFill>
                <a:latin typeface="+mj-lt"/>
                <a:cs typeface="Calibri Light" panose="020F0302020204030204" pitchFamily="34" charset="0"/>
              </a:rPr>
              <a:t>The claims related themes have each decreased as opportunities amongst Ethnic minorities, but these are smaller samples so are only an indication of a change in Consumer attitudes</a:t>
            </a:r>
          </a:p>
          <a:p>
            <a:pPr marL="285750" indent="-285750">
              <a:buClrTx/>
              <a:buSzPts val="1500"/>
              <a:buFont typeface="Arial" panose="020B0604020202020204" pitchFamily="34" charset="0"/>
              <a:buChar char="•"/>
            </a:pPr>
            <a:endParaRPr lang="en-GB" sz="1300" dirty="0">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sz="1300" dirty="0">
                <a:solidFill>
                  <a:schemeClr val="tx1"/>
                </a:solidFill>
                <a:latin typeface="+mj-lt"/>
                <a:cs typeface="Calibri Light" panose="020F0302020204030204" pitchFamily="34" charset="0"/>
              </a:rPr>
              <a:t>The biggest changes in opportunity scores for Ethnic minority groups are Price (up by 0.78 points), Protection (up 0.42) and Loyalty (0.37)</a:t>
            </a:r>
          </a:p>
        </p:txBody>
      </p:sp>
      <p:graphicFrame>
        <p:nvGraphicFramePr>
          <p:cNvPr id="18" name="Chart 17"/>
          <p:cNvGraphicFramePr/>
          <p:nvPr>
            <p:extLst>
              <p:ext uri="{D42A27DB-BD31-4B8C-83A1-F6EECF244321}">
                <p14:modId xmlns:p14="http://schemas.microsoft.com/office/powerpoint/2010/main" val="4201514982"/>
              </p:ext>
            </p:extLst>
          </p:nvPr>
        </p:nvGraphicFramePr>
        <p:xfrm>
          <a:off x="4505777" y="1459030"/>
          <a:ext cx="4445571" cy="473875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B73DA2D3-1F24-4072-A3F4-302FFAFE196E}"/>
              </a:ext>
            </a:extLst>
          </p:cNvPr>
          <p:cNvSpPr txBox="1"/>
          <p:nvPr/>
        </p:nvSpPr>
        <p:spPr>
          <a:xfrm>
            <a:off x="452839" y="591209"/>
            <a:ext cx="11469677" cy="784830"/>
          </a:xfrm>
          <a:prstGeom prst="rect">
            <a:avLst/>
          </a:prstGeom>
          <a:noFill/>
        </p:spPr>
        <p:txBody>
          <a:bodyPr wrap="square">
            <a:spAutoFit/>
          </a:bodyPr>
          <a:lstStyle/>
          <a:p>
            <a:r>
              <a:rPr lang="en-GB" sz="1500" dirty="0">
                <a:solidFill>
                  <a:srgbClr val="008265"/>
                </a:solidFill>
                <a:latin typeface="+mj-lt"/>
                <a:cs typeface="Calibri Light" panose="020F0302020204030204" pitchFamily="34" charset="0"/>
              </a:rPr>
              <a:t>The opportunity to increase trust continues to be highest with White/ White British Consumers, as it has been since the research began in 2019.  There is only one theme in the research that the opportunity is greater for Ethnic minorities, that is Price but even then, the difference is only 0.05 points</a:t>
            </a:r>
          </a:p>
        </p:txBody>
      </p:sp>
    </p:spTree>
    <p:extLst>
      <p:ext uri="{BB962C8B-B14F-4D97-AF65-F5344CB8AC3E}">
        <p14:creationId xmlns:p14="http://schemas.microsoft.com/office/powerpoint/2010/main" val="3292747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6548846" y="1967948"/>
            <a:ext cx="5262154" cy="3970629"/>
          </a:xfrm>
          <a:prstGeom prst="rect">
            <a:avLst/>
          </a:prstGeom>
          <a:noFill/>
          <a:ln>
            <a:noFill/>
          </a:ln>
        </p:spPr>
        <p:txBody>
          <a:bodyPr spcFirstLastPara="1" wrap="square" lIns="0" tIns="0" rIns="0" bIns="0" anchor="t" anchorCtr="0">
            <a:noAutofit/>
          </a:bodyPr>
          <a:lstStyle/>
          <a:p>
            <a:pPr marL="171450" indent="-171450">
              <a:buClrTx/>
              <a:buSzPts val="1500"/>
              <a:buFont typeface="Arial" panose="020B0604020202020204" pitchFamily="34" charset="0"/>
              <a:buChar char="•"/>
            </a:pPr>
            <a:r>
              <a:rPr lang="en-GB" sz="1200" dirty="0">
                <a:solidFill>
                  <a:schemeClr val="tx1"/>
                </a:solidFill>
                <a:latin typeface="+mj-lt"/>
                <a:cs typeface="Calibri Light" panose="020F0302020204030204" pitchFamily="34" charset="0"/>
              </a:rPr>
              <a:t>35–54 year-olds and those who are 55 or older place a high importance on both getting a discount for staying with the same company and their premium not increasing because they are no longer a new customer  </a:t>
            </a:r>
          </a:p>
          <a:p>
            <a:pPr marL="171450" indent="-171450">
              <a:buClrTx/>
              <a:buSzPts val="1500"/>
              <a:buFont typeface="Arial" panose="020B0604020202020204" pitchFamily="34" charset="0"/>
              <a:buChar char="•"/>
            </a:pPr>
            <a:endParaRPr lang="en-GB" sz="1200" dirty="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r>
              <a:rPr lang="en-GB" sz="1200" dirty="0">
                <a:solidFill>
                  <a:schemeClr val="tx1"/>
                </a:solidFill>
                <a:latin typeface="+mj-lt"/>
                <a:cs typeface="Calibri Light" panose="020F0302020204030204" pitchFamily="34" charset="0"/>
              </a:rPr>
              <a:t>As such the opportunity scores of these two statements for 35-54 year-olds are 12.31 and 12.22 respectively and for those 55 or older it is 14.39 and 13.57  (on a scale of -30 to +30).  These are the two highest scoring statements for both these age groups meaning an improvement in performance would lead to an increase in trust </a:t>
            </a:r>
          </a:p>
          <a:p>
            <a:pPr marL="171450" indent="-171450">
              <a:buClrTx/>
              <a:buSzPts val="1500"/>
              <a:buFont typeface="Arial" panose="020B0604020202020204" pitchFamily="34" charset="0"/>
              <a:buChar char="•"/>
            </a:pPr>
            <a:endParaRPr lang="en-GB" sz="1200" dirty="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r>
              <a:rPr lang="en-GB" sz="1200" dirty="0">
                <a:solidFill>
                  <a:schemeClr val="tx1"/>
                </a:solidFill>
                <a:latin typeface="+mj-lt"/>
                <a:cs typeface="Calibri Light" panose="020F0302020204030204" pitchFamily="34" charset="0"/>
              </a:rPr>
              <a:t>Consumers age 55+ give the Loyalty theme a particular low performance rating, 1.01 (on a scale of -10 to +10).  As a comparison 35-54 year olds score it 4.13 and 18-34 year olds 4.96</a:t>
            </a:r>
          </a:p>
          <a:p>
            <a:pPr marL="171450" indent="-171450">
              <a:buClrTx/>
              <a:buSzPts val="1500"/>
              <a:buFont typeface="Arial" panose="020B0604020202020204" pitchFamily="34" charset="0"/>
              <a:buChar char="•"/>
            </a:pPr>
            <a:endParaRPr lang="en-GB" sz="1200" dirty="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r>
              <a:rPr lang="en-GB" sz="1200" dirty="0">
                <a:solidFill>
                  <a:schemeClr val="tx1"/>
                </a:solidFill>
                <a:latin typeface="+mj-lt"/>
                <a:cs typeface="Calibri Light" panose="020F0302020204030204" pitchFamily="34" charset="0"/>
              </a:rPr>
              <a:t>In contrast 18-34 year-olds have an opportunity score of 8.43 against these two statements. The key opportunities to improve trust with the younger age group is their loyalty being taken into account following a claim and their provider matching a cheaper price from a competitor’s quote </a:t>
            </a:r>
          </a:p>
          <a:p>
            <a:pPr>
              <a:buClr>
                <a:srgbClr val="FFFFFF"/>
              </a:buClr>
              <a:buSzPts val="1500"/>
            </a:pPr>
            <a:endParaRPr lang="en-GB" sz="1200" dirty="0">
              <a:solidFill>
                <a:schemeClr val="tx1"/>
              </a:solidFill>
              <a:latin typeface="+mj-lt"/>
              <a:cs typeface="Calibri Light" panose="020F0302020204030204" pitchFamily="34" charset="0"/>
            </a:endParaRPr>
          </a:p>
          <a:p>
            <a:pPr>
              <a:buClr>
                <a:srgbClr val="FFFFFF"/>
              </a:buClr>
              <a:buSzPts val="1500"/>
            </a:pPr>
            <a:endParaRPr lang="en-GB" sz="1200" dirty="0">
              <a:solidFill>
                <a:schemeClr val="tx1"/>
              </a:solidFill>
              <a:latin typeface="+mj-lt"/>
              <a:cs typeface="Calibri Light" panose="020F0302020204030204" pitchFamily="34" charset="0"/>
            </a:endParaRPr>
          </a:p>
          <a:p>
            <a:pPr>
              <a:buClr>
                <a:srgbClr val="FFFFFF"/>
              </a:buClr>
              <a:buSzPts val="1500"/>
            </a:pPr>
            <a:endParaRPr lang="en-GB" sz="1200" dirty="0">
              <a:solidFill>
                <a:schemeClr val="tx1"/>
              </a:solidFill>
              <a:latin typeface="+mj-lt"/>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27166"/>
            <a:ext cx="9374547" cy="330834"/>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May 2023 &amp; Sept 2023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 / who have claimed on at least one insurance policy in the last 12 months: 18-34 n=273/100, 35-54 n=335/71, 55 or older n=392/20*   *low base indicative only</a:t>
            </a:r>
            <a:endParaRPr lang="en-GB" sz="800" dirty="0">
              <a:latin typeface="Arial" panose="020B0604020202020204" pitchFamily="34" charset="0"/>
              <a:cs typeface="Arial" panose="020B060402020202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dirty="0">
                <a:solidFill>
                  <a:schemeClr val="bg2"/>
                </a:solidFill>
                <a:latin typeface="Rockwell" panose="02060603020205020403" pitchFamily="18" charset="0"/>
                <a:cs typeface="Calibri Light" panose="020F0302020204030204" pitchFamily="34" charset="0"/>
              </a:rPr>
              <a:t>Consumers Opportunity themes by age - wave 12&amp;13</a:t>
            </a:r>
          </a:p>
        </p:txBody>
      </p:sp>
      <p:sp>
        <p:nvSpPr>
          <p:cNvPr id="5" name="TextBox 4"/>
          <p:cNvSpPr txBox="1"/>
          <p:nvPr/>
        </p:nvSpPr>
        <p:spPr>
          <a:xfrm>
            <a:off x="548256" y="5533002"/>
            <a:ext cx="5446144" cy="553998"/>
          </a:xfrm>
          <a:prstGeom prst="rect">
            <a:avLst/>
          </a:prstGeom>
          <a:noFill/>
        </p:spPr>
        <p:txBody>
          <a:bodyPr wrap="square" rtlCol="0">
            <a:spAutoFit/>
          </a:bodyPr>
          <a:lstStyle/>
          <a:p>
            <a:r>
              <a:rPr lang="en-GB" sz="1000">
                <a:solidFill>
                  <a:schemeClr val="tx1"/>
                </a:solidFill>
                <a:latin typeface="+mj-lt"/>
                <a:cs typeface="Calibri Light" panose="020F0302020204030204" pitchFamily="34" charset="0"/>
              </a:rPr>
              <a:t>Table is showing opportunity scores by age range, relative to all respondents’ average scores</a:t>
            </a:r>
          </a:p>
          <a:p>
            <a:endParaRPr lang="en-GB" sz="1000">
              <a:solidFill>
                <a:schemeClr val="tx1"/>
              </a:solidFill>
              <a:latin typeface="+mj-lt"/>
              <a:cs typeface="Calibri Light" panose="020F0302020204030204" pitchFamily="34" charset="0"/>
            </a:endParaRPr>
          </a:p>
          <a:p>
            <a:endParaRPr lang="en-GB" sz="1000">
              <a:solidFill>
                <a:schemeClr val="tx1"/>
              </a:solidFill>
              <a:latin typeface="+mj-lt"/>
              <a:cs typeface="Calibri Light" panose="020F03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568740838"/>
              </p:ext>
            </p:extLst>
          </p:nvPr>
        </p:nvGraphicFramePr>
        <p:xfrm>
          <a:off x="548256" y="1671357"/>
          <a:ext cx="5607512" cy="3760538"/>
        </p:xfrm>
        <a:graphic>
          <a:graphicData uri="http://schemas.openxmlformats.org/drawingml/2006/table">
            <a:tbl>
              <a:tblPr/>
              <a:tblGrid>
                <a:gridCol w="1440285">
                  <a:extLst>
                    <a:ext uri="{9D8B030D-6E8A-4147-A177-3AD203B41FA5}">
                      <a16:colId xmlns:a16="http://schemas.microsoft.com/office/drawing/2014/main" val="20000"/>
                    </a:ext>
                  </a:extLst>
                </a:gridCol>
                <a:gridCol w="1401878">
                  <a:extLst>
                    <a:ext uri="{9D8B030D-6E8A-4147-A177-3AD203B41FA5}">
                      <a16:colId xmlns:a16="http://schemas.microsoft.com/office/drawing/2014/main" val="20001"/>
                    </a:ext>
                  </a:extLst>
                </a:gridCol>
                <a:gridCol w="921783">
                  <a:extLst>
                    <a:ext uri="{9D8B030D-6E8A-4147-A177-3AD203B41FA5}">
                      <a16:colId xmlns:a16="http://schemas.microsoft.com/office/drawing/2014/main" val="20002"/>
                    </a:ext>
                  </a:extLst>
                </a:gridCol>
                <a:gridCol w="921783">
                  <a:extLst>
                    <a:ext uri="{9D8B030D-6E8A-4147-A177-3AD203B41FA5}">
                      <a16:colId xmlns:a16="http://schemas.microsoft.com/office/drawing/2014/main" val="20003"/>
                    </a:ext>
                  </a:extLst>
                </a:gridCol>
                <a:gridCol w="921783">
                  <a:extLst>
                    <a:ext uri="{9D8B030D-6E8A-4147-A177-3AD203B41FA5}">
                      <a16:colId xmlns:a16="http://schemas.microsoft.com/office/drawing/2014/main" val="20004"/>
                    </a:ext>
                  </a:extLst>
                </a:gridCol>
              </a:tblGrid>
              <a:tr h="416417">
                <a:tc>
                  <a:txBody>
                    <a:bodyPr/>
                    <a:lstStyle/>
                    <a:p>
                      <a:pPr algn="l" fontAlgn="b"/>
                      <a:endParaRPr lang="en-GB" sz="1200" b="0" i="0" u="none" strike="noStrike">
                        <a:solidFill>
                          <a:srgbClr val="000000"/>
                        </a:solidFill>
                        <a:effectLst/>
                        <a:latin typeface="+mj-lt"/>
                      </a:endParaRPr>
                    </a:p>
                  </a:txBody>
                  <a:tcPr marL="6350" marR="6350" marT="6350" marB="0" anchor="b">
                    <a:lnL>
                      <a:noFill/>
                    </a:lnL>
                    <a:lnR w="1270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FFFF"/>
                          </a:solidFill>
                          <a:effectLst/>
                          <a:latin typeface="+mj-lt"/>
                        </a:rPr>
                        <a:t>All respondents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200" b="1" i="0" u="none" strike="noStrike">
                          <a:solidFill>
                            <a:srgbClr val="FFFFFF"/>
                          </a:solidFill>
                          <a:effectLst/>
                          <a:latin typeface="+mj-lt"/>
                        </a:rPr>
                        <a:t>18-34 years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200" b="1" i="0" u="none" strike="noStrike">
                          <a:solidFill>
                            <a:srgbClr val="FFFFFF"/>
                          </a:solidFill>
                          <a:effectLst/>
                          <a:latin typeface="+mj-lt"/>
                        </a:rPr>
                        <a:t>35-54 years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200" b="1" i="0" u="none" strike="noStrike">
                          <a:solidFill>
                            <a:srgbClr val="FFFFFF"/>
                          </a:solidFill>
                          <a:effectLst/>
                          <a:latin typeface="+mj-lt"/>
                        </a:rPr>
                        <a:t>55 or older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10000"/>
                  </a:ext>
                </a:extLst>
              </a:tr>
              <a:tr h="371569">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10.02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8.17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10.43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11.12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1"/>
                  </a:ext>
                </a:extLst>
              </a:tr>
              <a:tr h="371569">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8.76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71569">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9.42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10.34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71569">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8.79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8.94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4"/>
                  </a:ext>
                </a:extLst>
              </a:tr>
              <a:tr h="371569">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5.40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8.75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9.98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371569">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6"/>
                  </a:ext>
                </a:extLst>
              </a:tr>
              <a:tr h="371569">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6.19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7"/>
                  </a:ext>
                </a:extLst>
              </a:tr>
              <a:tr h="371569">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8"/>
                  </a:ext>
                </a:extLst>
              </a:tr>
              <a:tr h="371569">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4.80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4.78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5.80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4.01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9"/>
                  </a:ext>
                </a:extLst>
              </a:tr>
            </a:tbl>
          </a:graphicData>
        </a:graphic>
      </p:graphicFrame>
      <p:sp>
        <p:nvSpPr>
          <p:cNvPr id="8" name="Rectangle 7"/>
          <p:cNvSpPr/>
          <p:nvPr/>
        </p:nvSpPr>
        <p:spPr>
          <a:xfrm>
            <a:off x="1399756" y="5822031"/>
            <a:ext cx="1625600" cy="276999"/>
          </a:xfrm>
          <a:prstGeom prst="rect">
            <a:avLst/>
          </a:prstGeom>
          <a:solidFill>
            <a:srgbClr val="FCE4D6"/>
          </a:solidFill>
          <a:ln>
            <a:solidFill>
              <a:srgbClr val="FCE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Below overall score</a:t>
            </a:r>
          </a:p>
        </p:txBody>
      </p:sp>
      <p:sp>
        <p:nvSpPr>
          <p:cNvPr id="9" name="Rectangle 8"/>
          <p:cNvSpPr/>
          <p:nvPr/>
        </p:nvSpPr>
        <p:spPr>
          <a:xfrm>
            <a:off x="3440205" y="5818999"/>
            <a:ext cx="1625600" cy="276999"/>
          </a:xfrm>
          <a:prstGeom prst="rect">
            <a:avLst/>
          </a:prstGeom>
          <a:solidFill>
            <a:srgbClr val="E2EFDA"/>
          </a:solidFill>
          <a:ln>
            <a:solidFill>
              <a:srgbClr val="E2E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Above overall score</a:t>
            </a:r>
          </a:p>
        </p:txBody>
      </p:sp>
      <p:sp>
        <p:nvSpPr>
          <p:cNvPr id="11" name="TextBox 10">
            <a:extLst>
              <a:ext uri="{FF2B5EF4-FFF2-40B4-BE49-F238E27FC236}">
                <a16:creationId xmlns:a16="http://schemas.microsoft.com/office/drawing/2014/main" id="{6F5EC0C0-045E-443A-A53F-EBE495ED57DF}"/>
              </a:ext>
            </a:extLst>
          </p:cNvPr>
          <p:cNvSpPr txBox="1"/>
          <p:nvPr/>
        </p:nvSpPr>
        <p:spPr>
          <a:xfrm>
            <a:off x="422143" y="693111"/>
            <a:ext cx="11325720" cy="584775"/>
          </a:xfrm>
          <a:prstGeom prst="rect">
            <a:avLst/>
          </a:prstGeom>
          <a:noFill/>
        </p:spPr>
        <p:txBody>
          <a:bodyPr wrap="square">
            <a:spAutoFit/>
          </a:bodyPr>
          <a:lstStyle/>
          <a:p>
            <a:r>
              <a:rPr lang="en-GB" sz="1600" dirty="0">
                <a:solidFill>
                  <a:srgbClr val="008265"/>
                </a:solidFill>
                <a:latin typeface="+mj-lt"/>
                <a:cs typeface="Calibri Light" panose="020F0302020204030204" pitchFamily="34" charset="0"/>
              </a:rPr>
              <a:t>Although Loyalty is the greatest opportunity to improve trust across all Consumer age groups, it is significantly higher for people aged 35+ this is due to the stated importance they place on it</a:t>
            </a:r>
            <a:endParaRPr lang="en-GB" sz="1600" dirty="0">
              <a:latin typeface="+mj-lt"/>
              <a:cs typeface="Calibri Light" panose="020F0302020204030204" pitchFamily="34" charset="0"/>
            </a:endParaRPr>
          </a:p>
        </p:txBody>
      </p:sp>
    </p:spTree>
    <p:extLst>
      <p:ext uri="{BB962C8B-B14F-4D97-AF65-F5344CB8AC3E}">
        <p14:creationId xmlns:p14="http://schemas.microsoft.com/office/powerpoint/2010/main" val="2442772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664606" y="494301"/>
            <a:ext cx="5190284" cy="883122"/>
          </a:xfrm>
        </p:spPr>
        <p:txBody>
          <a:bodyPr/>
          <a:lstStyle/>
          <a:p>
            <a:r>
              <a:rPr lang="en-GB" sz="2400" b="1">
                <a:solidFill>
                  <a:schemeClr val="bg2"/>
                </a:solidFill>
                <a:latin typeface="Rockwell" panose="02060603020205020403" pitchFamily="18" charset="0"/>
                <a:ea typeface="Arial"/>
                <a:cs typeface="Calibri Light" panose="020F0302020204030204" pitchFamily="34" charset="0"/>
              </a:rPr>
              <a:t>Contents</a:t>
            </a:r>
            <a:endParaRPr lang="en-GB" sz="2400" b="1">
              <a:solidFill>
                <a:schemeClr val="bg2"/>
              </a:solidFill>
              <a:latin typeface="Rockwell" panose="02060603020205020403" pitchFamily="18" charset="0"/>
              <a:ea typeface="Arial"/>
              <a:cs typeface="Calibri Light" panose="020F0302020204030204" pitchFamily="34" charset="0"/>
              <a:sym typeface="Arial"/>
            </a:endParaRPr>
          </a:p>
        </p:txBody>
      </p:sp>
      <p:sp>
        <p:nvSpPr>
          <p:cNvPr id="2" name="Text Placeholder 1"/>
          <p:cNvSpPr>
            <a:spLocks noGrp="1"/>
          </p:cNvSpPr>
          <p:nvPr>
            <p:ph type="body" idx="1"/>
          </p:nvPr>
        </p:nvSpPr>
        <p:spPr>
          <a:xfrm>
            <a:off x="1673514" y="1296212"/>
            <a:ext cx="7211683" cy="3534580"/>
          </a:xfrm>
        </p:spPr>
        <p:txBody>
          <a:bodyPr/>
          <a:lstStyle/>
          <a:p>
            <a:pPr marL="228600" indent="0">
              <a:lnSpc>
                <a:spcPct val="250000"/>
              </a:lnSpc>
            </a:pPr>
            <a:r>
              <a:rPr lang="en-GB" sz="1800" dirty="0">
                <a:solidFill>
                  <a:schemeClr val="tx1"/>
                </a:solidFill>
                <a:latin typeface="+mj-lt"/>
                <a:ea typeface="Arial"/>
                <a:cs typeface="Calibri Light" panose="020F0302020204030204" pitchFamily="34" charset="0"/>
                <a:sym typeface="Arial"/>
              </a:rPr>
              <a:t>Background &amp; methodology		Slides 3 - 4</a:t>
            </a:r>
          </a:p>
          <a:p>
            <a:pPr marL="228600" indent="0">
              <a:lnSpc>
                <a:spcPct val="250000"/>
              </a:lnSpc>
            </a:pPr>
            <a:r>
              <a:rPr lang="en-GB" sz="1800" dirty="0">
                <a:solidFill>
                  <a:schemeClr val="tx1"/>
                </a:solidFill>
                <a:latin typeface="+mj-lt"/>
                <a:ea typeface="Arial"/>
                <a:cs typeface="Calibri Light" panose="020F0302020204030204" pitchFamily="34" charset="0"/>
                <a:sym typeface="Arial"/>
              </a:rPr>
              <a:t>Key findings				Slides 5 - 12</a:t>
            </a:r>
          </a:p>
          <a:p>
            <a:pPr marL="228600" indent="0">
              <a:lnSpc>
                <a:spcPct val="250000"/>
              </a:lnSpc>
            </a:pPr>
            <a:r>
              <a:rPr lang="en-GB" sz="1800" dirty="0">
                <a:solidFill>
                  <a:schemeClr val="tx1"/>
                </a:solidFill>
                <a:latin typeface="+mj-lt"/>
                <a:ea typeface="Arial"/>
                <a:cs typeface="Calibri Light" panose="020F0302020204030204" pitchFamily="34" charset="0"/>
                <a:sym typeface="Arial"/>
              </a:rPr>
              <a:t>Consumer survey			Slides 13 - 24</a:t>
            </a:r>
          </a:p>
          <a:p>
            <a:pPr marL="228600" indent="0">
              <a:lnSpc>
                <a:spcPct val="250000"/>
              </a:lnSpc>
            </a:pPr>
            <a:r>
              <a:rPr lang="en-GB" sz="1800" dirty="0">
                <a:solidFill>
                  <a:schemeClr val="tx1"/>
                </a:solidFill>
                <a:latin typeface="+mj-lt"/>
                <a:ea typeface="Arial"/>
                <a:cs typeface="Calibri Light" panose="020F0302020204030204" pitchFamily="34" charset="0"/>
                <a:sym typeface="Arial"/>
              </a:rPr>
              <a:t>SME survey				Slides 25 - 37</a:t>
            </a:r>
          </a:p>
          <a:p>
            <a:pPr marL="228600" indent="0">
              <a:lnSpc>
                <a:spcPct val="250000"/>
              </a:lnSpc>
            </a:pPr>
            <a:r>
              <a:rPr lang="en-GB" sz="1800" dirty="0">
                <a:solidFill>
                  <a:schemeClr val="tx1"/>
                </a:solidFill>
                <a:latin typeface="+mj-lt"/>
                <a:ea typeface="Arial"/>
                <a:cs typeface="Calibri Light" panose="020F0302020204030204" pitchFamily="34" charset="0"/>
                <a:sym typeface="Arial"/>
              </a:rPr>
              <a:t>Appendix data				Slides 38 - 90</a:t>
            </a:r>
            <a:endParaRPr lang="en-GB" sz="1800" dirty="0"/>
          </a:p>
        </p:txBody>
      </p:sp>
    </p:spTree>
    <p:extLst>
      <p:ext uri="{BB962C8B-B14F-4D97-AF65-F5344CB8AC3E}">
        <p14:creationId xmlns:p14="http://schemas.microsoft.com/office/powerpoint/2010/main" val="3047355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740659035"/>
              </p:ext>
            </p:extLst>
          </p:nvPr>
        </p:nvGraphicFramePr>
        <p:xfrm>
          <a:off x="0" y="2321121"/>
          <a:ext cx="12073467" cy="4904708"/>
        </p:xfrm>
        <a:graphic>
          <a:graphicData uri="http://schemas.openxmlformats.org/drawingml/2006/chart">
            <c:chart xmlns:c="http://schemas.openxmlformats.org/drawingml/2006/chart" xmlns:r="http://schemas.openxmlformats.org/officeDocument/2006/relationships" r:id="rId3"/>
          </a:graphicData>
        </a:graphic>
      </p:graphicFrame>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259260" y="-122832"/>
            <a:ext cx="11623136" cy="1123244"/>
          </a:xfrm>
          <a:prstGeom prst="rect">
            <a:avLst/>
          </a:prstGeom>
          <a:noFill/>
          <a:ln>
            <a:noFill/>
          </a:ln>
        </p:spPr>
        <p:txBody>
          <a:bodyPr spcFirstLastPara="1" wrap="square" lIns="0" tIns="0" rIns="0" bIns="0" anchor="t" anchorCtr="0">
            <a:noAutofit/>
          </a:bodyPr>
          <a:lstStyle/>
          <a:p>
            <a:pPr>
              <a:buClr>
                <a:srgbClr val="FFFFFF"/>
              </a:buClr>
              <a:buSzPts val="2400"/>
            </a:pPr>
            <a:endParaRPr sz="1600" dirty="0">
              <a:solidFill>
                <a:schemeClr val="bg2"/>
              </a:solidFill>
              <a:latin typeface="Calibri Light" panose="020F0302020204030204" pitchFamily="34" charset="0"/>
              <a:cs typeface="Calibri Light" panose="020F0302020204030204" pitchFamily="34" charset="0"/>
            </a:endParaRPr>
          </a:p>
          <a:p>
            <a:pPr>
              <a:buClr>
                <a:srgbClr val="FFFFFF"/>
              </a:buClr>
              <a:buSzPts val="1500"/>
            </a:pPr>
            <a:r>
              <a:rPr lang="en-GB" sz="2000" b="1" dirty="0">
                <a:solidFill>
                  <a:schemeClr val="bg2"/>
                </a:solidFill>
                <a:latin typeface="Rockwell" panose="02060603020205020403" pitchFamily="18" charset="0"/>
                <a:cs typeface="Calibri Light" panose="020F0302020204030204" pitchFamily="34" charset="0"/>
              </a:rPr>
              <a:t>Consumers Overall satisfaction with the policy held – wave 12&amp;13:</a:t>
            </a:r>
          </a:p>
          <a:p>
            <a:pPr>
              <a:buClr>
                <a:srgbClr val="FFFFFF"/>
              </a:buClr>
              <a:buSzPts val="1500"/>
            </a:pPr>
            <a:endParaRPr lang="en-GB" dirty="0">
              <a:solidFill>
                <a:schemeClr val="bg2"/>
              </a:solidFill>
              <a:latin typeface="Calibri Light" panose="020F0302020204030204" pitchFamily="34" charset="0"/>
              <a:cs typeface="Calibri Light" panose="020F0302020204030204" pitchFamily="34" charset="0"/>
            </a:endParaRPr>
          </a:p>
          <a:p>
            <a:pPr>
              <a:buClr>
                <a:srgbClr val="FFFFFF"/>
              </a:buClr>
              <a:buSzPts val="1500"/>
            </a:pPr>
            <a:endParaRPr lang="en-GB" dirty="0">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363715"/>
            <a:ext cx="9963187" cy="494285"/>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May 2023 &amp; Sept 2023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a:t>
            </a:r>
            <a:r>
              <a:rPr lang="en-GB" sz="800" dirty="0">
                <a:solidFill>
                  <a:schemeClr val="tx1"/>
                </a:solidFill>
                <a:latin typeface="Arial" panose="020B0604020202020204" pitchFamily="34" charset="0"/>
                <a:ea typeface="Corbel"/>
                <a:cs typeface="Arial" panose="020B0604020202020204" pitchFamily="34" charset="0"/>
                <a:sym typeface="Corbel"/>
              </a:rPr>
              <a:t>: 18-34 n=273, 35-54 n=335, 55 or older n=392, Male n=481, Female n=517, White/ White British n=905, Ethnic minorities n=94, Motor n=477, Travel n=216, Buildings and/or Contents n=307, Total n=1,000.</a:t>
            </a:r>
            <a:r>
              <a:rPr lang="en-GB" sz="800" dirty="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dirty="0">
              <a:latin typeface="Arial" panose="020B0604020202020204" pitchFamily="34" charset="0"/>
              <a:cs typeface="Arial" panose="020B0604020202020204" pitchFamily="34" charset="0"/>
            </a:endParaRPr>
          </a:p>
          <a:p>
            <a:endParaRPr lang="en-GB" sz="800" dirty="0">
              <a:solidFill>
                <a:schemeClr val="tx1"/>
              </a:solidFill>
              <a:latin typeface="Arial" panose="020B0604020202020204" pitchFamily="34" charset="0"/>
              <a:cs typeface="Arial" panose="020B0604020202020204" pitchFamily="34" charset="0"/>
            </a:endParaRPr>
          </a:p>
        </p:txBody>
      </p:sp>
      <p:sp>
        <p:nvSpPr>
          <p:cNvPr id="13" name="Rounded Rectangle 12"/>
          <p:cNvSpPr/>
          <p:nvPr/>
        </p:nvSpPr>
        <p:spPr>
          <a:xfrm>
            <a:off x="184151" y="2276824"/>
            <a:ext cx="2755900"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0" name="Rounded Rectangle 19"/>
          <p:cNvSpPr/>
          <p:nvPr/>
        </p:nvSpPr>
        <p:spPr>
          <a:xfrm>
            <a:off x="6718301" y="2276824"/>
            <a:ext cx="2857500"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1" name="Rounded Rectangle 20"/>
          <p:cNvSpPr/>
          <p:nvPr/>
        </p:nvSpPr>
        <p:spPr>
          <a:xfrm>
            <a:off x="2940051" y="2276820"/>
            <a:ext cx="1898650"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5" name="TextBox 14"/>
          <p:cNvSpPr txBox="1"/>
          <p:nvPr/>
        </p:nvSpPr>
        <p:spPr>
          <a:xfrm>
            <a:off x="901701" y="2462432"/>
            <a:ext cx="1320800" cy="261610"/>
          </a:xfrm>
          <a:prstGeom prst="rect">
            <a:avLst/>
          </a:prstGeom>
          <a:noFill/>
        </p:spPr>
        <p:txBody>
          <a:bodyPr wrap="square" rtlCol="0">
            <a:spAutoFit/>
          </a:bodyPr>
          <a:lstStyle/>
          <a:p>
            <a:pPr algn="ctr"/>
            <a:r>
              <a:rPr lang="en-GB" sz="1100" b="1"/>
              <a:t>Age</a:t>
            </a:r>
          </a:p>
        </p:txBody>
      </p:sp>
      <p:sp>
        <p:nvSpPr>
          <p:cNvPr id="24" name="TextBox 14"/>
          <p:cNvSpPr txBox="1"/>
          <p:nvPr/>
        </p:nvSpPr>
        <p:spPr>
          <a:xfrm>
            <a:off x="5118101" y="2456375"/>
            <a:ext cx="132080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a:t>Ethnicity</a:t>
            </a:r>
            <a:endParaRPr lang="en-GB" sz="1100" b="1"/>
          </a:p>
        </p:txBody>
      </p:sp>
      <p:sp>
        <p:nvSpPr>
          <p:cNvPr id="26" name="TextBox 14"/>
          <p:cNvSpPr txBox="1"/>
          <p:nvPr/>
        </p:nvSpPr>
        <p:spPr>
          <a:xfrm>
            <a:off x="7294492" y="2456375"/>
            <a:ext cx="170511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a:t>Policy type held</a:t>
            </a:r>
            <a:endParaRPr lang="en-GB" sz="1100" b="1"/>
          </a:p>
        </p:txBody>
      </p:sp>
      <p:sp>
        <p:nvSpPr>
          <p:cNvPr id="29" name="Rounded Rectangle 28"/>
          <p:cNvSpPr/>
          <p:nvPr/>
        </p:nvSpPr>
        <p:spPr>
          <a:xfrm>
            <a:off x="4838700" y="2276820"/>
            <a:ext cx="1879601"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 name="TextBox 13">
            <a:extLst>
              <a:ext uri="{FF2B5EF4-FFF2-40B4-BE49-F238E27FC236}">
                <a16:creationId xmlns:a16="http://schemas.microsoft.com/office/drawing/2014/main" id="{091C467B-8FF6-4E60-8BC7-039F9C5D13F7}"/>
              </a:ext>
            </a:extLst>
          </p:cNvPr>
          <p:cNvSpPr txBox="1"/>
          <p:nvPr/>
        </p:nvSpPr>
        <p:spPr>
          <a:xfrm>
            <a:off x="209004" y="520263"/>
            <a:ext cx="11982996" cy="1600438"/>
          </a:xfrm>
          <a:prstGeom prst="rect">
            <a:avLst/>
          </a:prstGeom>
          <a:noFill/>
        </p:spPr>
        <p:txBody>
          <a:bodyPr wrap="square">
            <a:spAutoFit/>
          </a:bodyPr>
          <a:lstStyle/>
          <a:p>
            <a:pPr marL="285750" indent="-285750">
              <a:buClrTx/>
              <a:buSzPts val="1500"/>
              <a:buFont typeface="Arial" panose="020B0604020202020204" pitchFamily="34" charset="0"/>
              <a:buChar char="•"/>
            </a:pPr>
            <a:r>
              <a:rPr lang="en-GB" sz="1400" dirty="0">
                <a:solidFill>
                  <a:schemeClr val="bg2"/>
                </a:solidFill>
                <a:latin typeface="+mj-lt"/>
                <a:cs typeface="Calibri Light" panose="020F0302020204030204" pitchFamily="34" charset="0"/>
              </a:rPr>
              <a:t>Overall Consumer satisfaction is 86%, up from the previous wave and at its highest level since July 2022, when it was also 86%</a:t>
            </a:r>
            <a:r>
              <a:rPr lang="en-GB" dirty="0">
                <a:solidFill>
                  <a:schemeClr val="bg2"/>
                </a:solidFill>
                <a:latin typeface="+mj-lt"/>
                <a:cs typeface="Calibri Light" panose="020F0302020204030204" pitchFamily="34" charset="0"/>
              </a:rPr>
              <a:t> </a:t>
            </a:r>
          </a:p>
          <a:p>
            <a:pPr marL="285750" indent="-285750">
              <a:buClrTx/>
              <a:buSzPts val="1500"/>
              <a:buFont typeface="Arial" panose="020B0604020202020204" pitchFamily="34" charset="0"/>
              <a:buChar char="•"/>
            </a:pPr>
            <a:r>
              <a:rPr lang="en-GB" dirty="0">
                <a:solidFill>
                  <a:schemeClr val="bg2"/>
                </a:solidFill>
                <a:latin typeface="+mj-lt"/>
                <a:cs typeface="Calibri Light" panose="020F0302020204030204" pitchFamily="34" charset="0"/>
              </a:rPr>
              <a:t>Compared to wave 11&amp;12, satisfaction has improved the most for those holding a Buildings/Contents policy it is up by 3 percentage points.  Motor and Travel insurance policy holder satisfaction is similar to the last wave</a:t>
            </a:r>
          </a:p>
          <a:p>
            <a:pPr marL="285750" indent="-285750">
              <a:buClrTx/>
              <a:buSzPts val="1500"/>
              <a:buFont typeface="Arial" panose="020B0604020202020204" pitchFamily="34" charset="0"/>
              <a:buChar char="•"/>
            </a:pPr>
            <a:r>
              <a:rPr lang="en-GB" dirty="0">
                <a:solidFill>
                  <a:schemeClr val="bg2"/>
                </a:solidFill>
                <a:latin typeface="+mj-lt"/>
                <a:cs typeface="Calibri Light" panose="020F0302020204030204" pitchFamily="34" charset="0"/>
              </a:rPr>
              <a:t>Although overall satisfaction has increased, it is 5 percentage points lower for Consumers in Ethnic minority groups</a:t>
            </a:r>
          </a:p>
          <a:p>
            <a:pPr marL="285750" indent="-285750">
              <a:buClrTx/>
              <a:buSzPts val="1500"/>
              <a:buFont typeface="Arial" panose="020B0604020202020204" pitchFamily="34" charset="0"/>
              <a:buChar char="•"/>
            </a:pPr>
            <a:r>
              <a:rPr lang="en-GB" dirty="0">
                <a:solidFill>
                  <a:schemeClr val="bg2"/>
                </a:solidFill>
                <a:latin typeface="+mj-lt"/>
                <a:cs typeface="Calibri Light" panose="020F0302020204030204" pitchFamily="34" charset="0"/>
              </a:rPr>
              <a:t>Those aged 55+ are more satisfied with their policy in this wave, 87% are satisfied compared to 83% in wave 11&amp;12.  Satisfaction is 1 percentage point lower for 18-34 year olds and has stayed the same for 35-54 year olds</a:t>
            </a:r>
            <a:endParaRPr lang="en-GB" sz="1400" dirty="0">
              <a:solidFill>
                <a:schemeClr val="bg2"/>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sz="1400" dirty="0">
                <a:solidFill>
                  <a:schemeClr val="bg2"/>
                </a:solidFill>
                <a:latin typeface="+mj-lt"/>
                <a:cs typeface="Calibri Light" panose="020F0302020204030204" pitchFamily="34" charset="0"/>
              </a:rPr>
              <a:t>85% of males (up by 2 percentage points from wave 11&amp;12) and 86% of female consumers (up 1 percentage point) are satisfied with their policy</a:t>
            </a:r>
          </a:p>
        </p:txBody>
      </p:sp>
    </p:spTree>
    <p:extLst>
      <p:ext uri="{BB962C8B-B14F-4D97-AF65-F5344CB8AC3E}">
        <p14:creationId xmlns:p14="http://schemas.microsoft.com/office/powerpoint/2010/main" val="3574282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3" name="TextBox 2"/>
          <p:cNvSpPr txBox="1"/>
          <p:nvPr/>
        </p:nvSpPr>
        <p:spPr>
          <a:xfrm>
            <a:off x="422143" y="289187"/>
            <a:ext cx="11227990" cy="1200329"/>
          </a:xfrm>
          <a:prstGeom prst="rect">
            <a:avLst/>
          </a:prstGeom>
          <a:noFill/>
        </p:spPr>
        <p:txBody>
          <a:bodyPr wrap="square" rtlCol="0">
            <a:spAutoFit/>
          </a:bodyPr>
          <a:lstStyle/>
          <a:p>
            <a:r>
              <a:rPr lang="en-GB" sz="2400" b="1">
                <a:solidFill>
                  <a:schemeClr val="bg2"/>
                </a:solidFill>
                <a:latin typeface="Calibri Light" panose="020F0302020204030204" pitchFamily="34" charset="0"/>
                <a:cs typeface="Calibri Light" panose="020F0302020204030204" pitchFamily="34" charset="0"/>
              </a:rPr>
              <a:t>In comparison to 2018, Loyalty remains the number one consumer opportunity for the insurance industry, followed by Confidence and Ease themes.</a:t>
            </a:r>
          </a:p>
          <a:p>
            <a:endParaRPr lang="en-GB" sz="2400"/>
          </a:p>
        </p:txBody>
      </p:sp>
      <p:sp>
        <p:nvSpPr>
          <p:cNvPr id="2" name="Title 1"/>
          <p:cNvSpPr>
            <a:spLocks noGrp="1"/>
          </p:cNvSpPr>
          <p:nvPr>
            <p:ph type="ctrTitle"/>
          </p:nvPr>
        </p:nvSpPr>
        <p:spPr>
          <a:xfrm>
            <a:off x="2116671" y="1559598"/>
            <a:ext cx="8825167" cy="1258964"/>
          </a:xfrm>
        </p:spPr>
        <p:txBody>
          <a:bodyPr/>
          <a:lstStyle/>
          <a:p>
            <a:r>
              <a:rPr lang="en-GB" sz="4000" b="1" dirty="0">
                <a:latin typeface="Rockwell" panose="02060603020205020403" pitchFamily="18" charset="0"/>
                <a:cs typeface="Calibri Light" panose="020F0302020204030204" pitchFamily="34" charset="0"/>
              </a:rPr>
              <a:t>Consumer Claims </a:t>
            </a:r>
          </a:p>
        </p:txBody>
      </p:sp>
      <p:sp>
        <p:nvSpPr>
          <p:cNvPr id="4" name="Subtitle 3"/>
          <p:cNvSpPr>
            <a:spLocks noGrp="1"/>
          </p:cNvSpPr>
          <p:nvPr>
            <p:ph type="subTitle" idx="1"/>
          </p:nvPr>
        </p:nvSpPr>
        <p:spPr>
          <a:xfrm>
            <a:off x="1971815" y="2888644"/>
            <a:ext cx="6308564" cy="752677"/>
          </a:xfrm>
        </p:spPr>
        <p:txBody>
          <a:bodyPr/>
          <a:lstStyle/>
          <a:p>
            <a:r>
              <a:rPr lang="en-GB" dirty="0">
                <a:latin typeface="Rockwell" panose="02060603020205020403" pitchFamily="18" charset="0"/>
                <a:cs typeface="Calibri Light" panose="020F0302020204030204" pitchFamily="34" charset="0"/>
              </a:rPr>
              <a:t>May 2023 &amp; September 2023 Wave 12&amp;13 data</a:t>
            </a:r>
          </a:p>
        </p:txBody>
      </p:sp>
    </p:spTree>
    <p:extLst>
      <p:ext uri="{BB962C8B-B14F-4D97-AF65-F5344CB8AC3E}">
        <p14:creationId xmlns:p14="http://schemas.microsoft.com/office/powerpoint/2010/main" val="1179334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294127" y="60587"/>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008265"/>
                </a:solidFill>
                <a:effectLst/>
                <a:uLnTx/>
                <a:uFillTx/>
                <a:latin typeface="Rockwell" panose="02060603020205020403" pitchFamily="18" charset="0"/>
                <a:cs typeface="Calibri Light" panose="020F0302020204030204" pitchFamily="34" charset="0"/>
                <a:sym typeface="Arial"/>
              </a:rPr>
              <a:t>Consumers – policies claimed</a:t>
            </a:r>
            <a:r>
              <a:rPr lang="en-GB" sz="2000" b="1" dirty="0">
                <a:solidFill>
                  <a:srgbClr val="008265"/>
                </a:solidFill>
                <a:latin typeface="Rockwell" panose="02060603020205020403" pitchFamily="18" charset="0"/>
                <a:cs typeface="Calibri Light" panose="020F0302020204030204" pitchFamily="34" charset="0"/>
              </a:rPr>
              <a:t> on </a:t>
            </a:r>
            <a:r>
              <a:rPr kumimoji="0" lang="en-GB" sz="2000" b="1" i="0" u="none" strike="noStrike" kern="0" cap="none" spc="0" normalizeH="0" baseline="0" noProof="0" dirty="0">
                <a:ln>
                  <a:noFill/>
                </a:ln>
                <a:solidFill>
                  <a:srgbClr val="008265"/>
                </a:solidFill>
                <a:effectLst/>
                <a:uLnTx/>
                <a:uFillTx/>
                <a:latin typeface="Rockwell" panose="02060603020205020403" pitchFamily="18" charset="0"/>
                <a:cs typeface="Calibri Light" panose="020F0302020204030204" pitchFamily="34" charset="0"/>
                <a:sym typeface="Arial"/>
              </a:rPr>
              <a:t>- wave 12&amp;13 </a:t>
            </a:r>
          </a:p>
        </p:txBody>
      </p:sp>
      <p:sp>
        <p:nvSpPr>
          <p:cNvPr id="7" name="Google Shape;281;p26">
            <a:extLst>
              <a:ext uri="{FF2B5EF4-FFF2-40B4-BE49-F238E27FC236}">
                <a16:creationId xmlns:a16="http://schemas.microsoft.com/office/drawing/2014/main" id="{6BA30E1E-56C4-493B-8992-B93B1A6F3097}"/>
              </a:ext>
            </a:extLst>
          </p:cNvPr>
          <p:cNvSpPr txBox="1"/>
          <p:nvPr/>
        </p:nvSpPr>
        <p:spPr>
          <a:xfrm>
            <a:off x="0" y="6502960"/>
            <a:ext cx="10201458" cy="35504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Base: May 2023 &amp; Sept 2023 data. All consumers who had made a claim on an insurance policy in the previous 12 months (motor, travel, buildings and/or contents) insurance policy: n=</a:t>
            </a:r>
            <a:r>
              <a:rPr lang="en-GB" sz="800" dirty="0">
                <a:latin typeface="Arial" panose="020B0604020202020204" pitchFamily="34" charset="0"/>
                <a:ea typeface="Corbel"/>
                <a:cs typeface="Arial" panose="020B0604020202020204" pitchFamily="34" charset="0"/>
                <a:sym typeface="Corbel"/>
              </a:rPr>
              <a:t>191</a:t>
            </a: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  claimed on Travel n=72, claimed on Buildings and/or Contents n=85, claimed on Motor n=129</a:t>
            </a:r>
            <a:endParaRPr kumimoji="0" lang="en-GB"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8" name="TextBox 7">
            <a:extLst>
              <a:ext uri="{FF2B5EF4-FFF2-40B4-BE49-F238E27FC236}">
                <a16:creationId xmlns:a16="http://schemas.microsoft.com/office/drawing/2014/main" id="{28A5F267-4FBB-4E0F-9CCE-E34E4194284D}"/>
              </a:ext>
            </a:extLst>
          </p:cNvPr>
          <p:cNvSpPr txBox="1"/>
          <p:nvPr/>
        </p:nvSpPr>
        <p:spPr>
          <a:xfrm>
            <a:off x="420617" y="446663"/>
            <a:ext cx="11556033"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dirty="0">
                <a:solidFill>
                  <a:srgbClr val="008265"/>
                </a:solidFill>
                <a:cs typeface="Calibri Light" panose="020F0302020204030204" pitchFamily="34" charset="0"/>
              </a:rPr>
              <a:t>68% of Consumers who had made a claim reported it being on their Motor policy, followed by 45% Buildings and/or Contents and 38% of those who had made a claim cited it was on a Travel policy</a:t>
            </a:r>
            <a:endParaRPr kumimoji="0" lang="en-GB" sz="1600" b="0" i="0" u="none" strike="noStrike" kern="0" cap="none" spc="0" normalizeH="0" baseline="0" noProof="0" dirty="0">
              <a:ln>
                <a:noFill/>
              </a:ln>
              <a:solidFill>
                <a:srgbClr val="008265"/>
              </a:solidFill>
              <a:effectLst/>
              <a:uLnTx/>
              <a:uFillTx/>
              <a:latin typeface="Arial"/>
              <a:cs typeface="Calibri Light" panose="020F0302020204030204" pitchFamily="34" charset="0"/>
              <a:sym typeface="Arial"/>
            </a:endParaRPr>
          </a:p>
        </p:txBody>
      </p:sp>
      <p:sp>
        <p:nvSpPr>
          <p:cNvPr id="6" name="TextBox 5">
            <a:extLst>
              <a:ext uri="{FF2B5EF4-FFF2-40B4-BE49-F238E27FC236}">
                <a16:creationId xmlns:a16="http://schemas.microsoft.com/office/drawing/2014/main" id="{FA60A0D7-2F98-D101-571E-C29436CAE8E4}"/>
              </a:ext>
            </a:extLst>
          </p:cNvPr>
          <p:cNvSpPr txBox="1"/>
          <p:nvPr/>
        </p:nvSpPr>
        <p:spPr>
          <a:xfrm>
            <a:off x="2299855" y="5475152"/>
            <a:ext cx="6354618" cy="784830"/>
          </a:xfrm>
          <a:prstGeom prst="rect">
            <a:avLst/>
          </a:prstGeom>
          <a:noFill/>
        </p:spPr>
        <p:txBody>
          <a:bodyPr wrap="square">
            <a:spAutoFit/>
          </a:bodyPr>
          <a:lstStyle/>
          <a:p>
            <a:r>
              <a:rPr lang="en-GB" sz="900" dirty="0"/>
              <a:t>Respondents are asked if they have claimed on a policy in the previous 12 months and are then asked which policy they have claimed on, they are allowed to select multiple options.  </a:t>
            </a:r>
          </a:p>
          <a:p>
            <a:endParaRPr lang="en-GB" sz="900" dirty="0"/>
          </a:p>
          <a:p>
            <a:r>
              <a:rPr lang="en-GB" sz="900" dirty="0"/>
              <a:t>For the purpose of the Importance &amp; Performance questions, one of the policies they have claimed on is randomly selected for respondents to answer the </a:t>
            </a:r>
            <a:r>
              <a:rPr kumimoji="0" lang="en-GB" sz="900" b="0" i="0" u="none" strike="noStrike" kern="0" cap="none" spc="0" normalizeH="0" baseline="0" noProof="0" dirty="0">
                <a:ln>
                  <a:noFill/>
                </a:ln>
                <a:solidFill>
                  <a:srgbClr val="000000"/>
                </a:solidFill>
                <a:effectLst/>
                <a:uLnTx/>
                <a:uFillTx/>
                <a:latin typeface="Arial"/>
                <a:cs typeface="Arial"/>
                <a:sym typeface="Arial"/>
              </a:rPr>
              <a:t>various claims statements </a:t>
            </a:r>
            <a:r>
              <a:rPr lang="en-GB" sz="900" dirty="0"/>
              <a:t>about</a:t>
            </a:r>
          </a:p>
        </p:txBody>
      </p:sp>
      <p:graphicFrame>
        <p:nvGraphicFramePr>
          <p:cNvPr id="11" name="Diagramm0">
            <a:extLst>
              <a:ext uri="{FF2B5EF4-FFF2-40B4-BE49-F238E27FC236}">
                <a16:creationId xmlns:a16="http://schemas.microsoft.com/office/drawing/2014/main" id="{00000000-0008-0000-0B00-000002000000}"/>
              </a:ext>
            </a:extLst>
          </p:cNvPr>
          <p:cNvGraphicFramePr>
            <a:graphicFrameLocks/>
          </p:cNvGraphicFramePr>
          <p:nvPr>
            <p:extLst>
              <p:ext uri="{D42A27DB-BD31-4B8C-83A1-F6EECF244321}">
                <p14:modId xmlns:p14="http://schemas.microsoft.com/office/powerpoint/2010/main" val="2285423874"/>
              </p:ext>
            </p:extLst>
          </p:nvPr>
        </p:nvGraphicFramePr>
        <p:xfrm>
          <a:off x="1700523" y="920606"/>
          <a:ext cx="8996219" cy="45627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87280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294127" y="60587"/>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008265"/>
                </a:solidFill>
                <a:effectLst/>
                <a:uLnTx/>
                <a:uFillTx/>
                <a:latin typeface="Rockwell" panose="02060603020205020403" pitchFamily="18" charset="0"/>
                <a:cs typeface="Calibri Light" panose="020F0302020204030204" pitchFamily="34" charset="0"/>
                <a:sym typeface="Arial"/>
              </a:rPr>
              <a:t>Consumers – perceived monetary value of claim - wave 12&amp;13 </a:t>
            </a:r>
          </a:p>
        </p:txBody>
      </p:sp>
      <p:sp>
        <p:nvSpPr>
          <p:cNvPr id="7" name="Google Shape;281;p26">
            <a:extLst>
              <a:ext uri="{FF2B5EF4-FFF2-40B4-BE49-F238E27FC236}">
                <a16:creationId xmlns:a16="http://schemas.microsoft.com/office/drawing/2014/main" id="{6BA30E1E-56C4-493B-8992-B93B1A6F3097}"/>
              </a:ext>
            </a:extLst>
          </p:cNvPr>
          <p:cNvSpPr txBox="1"/>
          <p:nvPr/>
        </p:nvSpPr>
        <p:spPr>
          <a:xfrm>
            <a:off x="0" y="6502960"/>
            <a:ext cx="10201458" cy="35504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Base: May 2023 &amp; Sept 2023 data. All consumers who had made a claim on an insurance policy in the previous 12 months (motor, travel, buildings and/or contents) insurance policy: n=</a:t>
            </a:r>
            <a:r>
              <a:rPr lang="en-GB" sz="800" dirty="0">
                <a:latin typeface="Arial" panose="020B0604020202020204" pitchFamily="34" charset="0"/>
                <a:ea typeface="Corbel"/>
                <a:cs typeface="Arial" panose="020B0604020202020204" pitchFamily="34" charset="0"/>
                <a:sym typeface="Corbel"/>
              </a:rPr>
              <a:t>191</a:t>
            </a: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  1-4 (low) n=29*, 5-7 n=53,     8-10 (high) n=103. *low sample</a:t>
            </a:r>
            <a:endParaRPr kumimoji="0" lang="en-GB"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8" name="TextBox 7">
            <a:extLst>
              <a:ext uri="{FF2B5EF4-FFF2-40B4-BE49-F238E27FC236}">
                <a16:creationId xmlns:a16="http://schemas.microsoft.com/office/drawing/2014/main" id="{28A5F267-4FBB-4E0F-9CCE-E34E4194284D}"/>
              </a:ext>
            </a:extLst>
          </p:cNvPr>
          <p:cNvSpPr txBox="1"/>
          <p:nvPr/>
        </p:nvSpPr>
        <p:spPr>
          <a:xfrm>
            <a:off x="420617" y="446663"/>
            <a:ext cx="11556033"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dirty="0">
                <a:solidFill>
                  <a:srgbClr val="008265"/>
                </a:solidFill>
                <a:cs typeface="Calibri Light" panose="020F0302020204030204" pitchFamily="34" charset="0"/>
              </a:rPr>
              <a:t>56% of Consumers who had made a claim in the previous 12 months reported that it was a high monetary value claim and 29% deemed it as of average monetary value (5-7).</a:t>
            </a:r>
            <a:endParaRPr kumimoji="0" lang="en-GB" sz="1600" b="0" i="0" u="none" strike="noStrike" kern="0" cap="none" spc="0" normalizeH="0" baseline="0" noProof="0" dirty="0">
              <a:ln>
                <a:noFill/>
              </a:ln>
              <a:solidFill>
                <a:srgbClr val="008265"/>
              </a:solidFill>
              <a:effectLst/>
              <a:uLnTx/>
              <a:uFillTx/>
              <a:latin typeface="Arial"/>
              <a:cs typeface="Calibri Light" panose="020F0302020204030204" pitchFamily="34" charset="0"/>
              <a:sym typeface="Arial"/>
            </a:endParaRPr>
          </a:p>
        </p:txBody>
      </p:sp>
      <p:graphicFrame>
        <p:nvGraphicFramePr>
          <p:cNvPr id="4" name="Diagramm0">
            <a:extLst>
              <a:ext uri="{FF2B5EF4-FFF2-40B4-BE49-F238E27FC236}">
                <a16:creationId xmlns:a16="http://schemas.microsoft.com/office/drawing/2014/main" id="{C5108D7C-139B-4575-86F3-20D2F3F5CE37}"/>
              </a:ext>
            </a:extLst>
          </p:cNvPr>
          <p:cNvGraphicFramePr>
            <a:graphicFrameLocks/>
          </p:cNvGraphicFramePr>
          <p:nvPr>
            <p:extLst>
              <p:ext uri="{D42A27DB-BD31-4B8C-83A1-F6EECF244321}">
                <p14:modId xmlns:p14="http://schemas.microsoft.com/office/powerpoint/2010/main" val="864040240"/>
              </p:ext>
            </p:extLst>
          </p:nvPr>
        </p:nvGraphicFramePr>
        <p:xfrm>
          <a:off x="2176631" y="1358986"/>
          <a:ext cx="7462982" cy="424568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FA60A0D7-2F98-D101-571E-C29436CAE8E4}"/>
              </a:ext>
            </a:extLst>
          </p:cNvPr>
          <p:cNvSpPr txBox="1"/>
          <p:nvPr/>
        </p:nvSpPr>
        <p:spPr>
          <a:xfrm>
            <a:off x="3048000" y="5747553"/>
            <a:ext cx="6096000" cy="369332"/>
          </a:xfrm>
          <a:prstGeom prst="rect">
            <a:avLst/>
          </a:prstGeom>
          <a:noFill/>
        </p:spPr>
        <p:txBody>
          <a:bodyPr wrap="square">
            <a:spAutoFit/>
          </a:bodyPr>
          <a:lstStyle/>
          <a:p>
            <a:r>
              <a:rPr lang="en-GB" sz="900" dirty="0"/>
              <a:t>From your perspective what was the financial value of your claim?  Please indicate based on a scale of 1 being a very low monetary value and 10 being a very high monetary value.</a:t>
            </a:r>
          </a:p>
        </p:txBody>
      </p:sp>
    </p:spTree>
    <p:extLst>
      <p:ext uri="{BB962C8B-B14F-4D97-AF65-F5344CB8AC3E}">
        <p14:creationId xmlns:p14="http://schemas.microsoft.com/office/powerpoint/2010/main" val="3077745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6484838" y="1610814"/>
            <a:ext cx="5446144" cy="4303557"/>
          </a:xfrm>
          <a:prstGeom prst="rect">
            <a:avLst/>
          </a:prstGeom>
          <a:noFill/>
          <a:ln>
            <a:noFill/>
          </a:ln>
        </p:spPr>
        <p:txBody>
          <a:bodyPr spcFirstLastPara="1" wrap="square" lIns="0" tIns="0" rIns="0" bIns="0" anchor="t" anchorCtr="0">
            <a:noAutofit/>
          </a:bodyPr>
          <a:lstStyle/>
          <a:p>
            <a:pPr marL="171450" marR="0" lvl="0" indent="-171450" algn="l" defTabSz="914400" rtl="0" eaLnBrk="1" fontAlgn="auto" latinLnBrk="0" hangingPunct="1">
              <a:lnSpc>
                <a:spcPct val="100000"/>
              </a:lnSpc>
              <a:spcBef>
                <a:spcPts val="0"/>
              </a:spcBef>
              <a:spcAft>
                <a:spcPts val="0"/>
              </a:spcAft>
              <a:buClrTx/>
              <a:buSzPts val="1500"/>
              <a:buFont typeface="Arial" panose="020B0604020202020204" pitchFamily="34" charset="0"/>
              <a:buChar char="•"/>
              <a:tabLst/>
              <a:defRPr/>
            </a:pPr>
            <a:r>
              <a:rPr lang="en-GB" sz="1200" dirty="0">
                <a:cs typeface="Calibri Light" panose="020F0302020204030204" pitchFamily="34" charset="0"/>
              </a:rPr>
              <a:t>The opportunity to improve trust amongst Consumers with a high perceived claim value (8-10) is highest for these 5 statements:</a:t>
            </a:r>
          </a:p>
          <a:p>
            <a:pPr marR="0" lvl="0" algn="l" defTabSz="914400" rtl="0" eaLnBrk="1" fontAlgn="auto" latinLnBrk="0" hangingPunct="1">
              <a:lnSpc>
                <a:spcPct val="100000"/>
              </a:lnSpc>
              <a:spcBef>
                <a:spcPts val="0"/>
              </a:spcBef>
              <a:spcAft>
                <a:spcPts val="0"/>
              </a:spcAft>
              <a:buClrTx/>
              <a:buSzPts val="1500"/>
              <a:tabLst/>
              <a:defRPr/>
            </a:pPr>
            <a:endParaRPr lang="en-GB" sz="1200" dirty="0">
              <a:cs typeface="Calibri Light" panose="020F0302020204030204" pitchFamily="34" charset="0"/>
            </a:endParaRPr>
          </a:p>
          <a:p>
            <a:pPr marL="228600" lvl="5" indent="-228600">
              <a:buClrTx/>
              <a:buSzPct val="100000"/>
              <a:buFont typeface="+mj-lt"/>
              <a:buAutoNum type="arabicPeriod"/>
            </a:pPr>
            <a:r>
              <a:rPr lang="en-GB" sz="1200" dirty="0">
                <a:cs typeface="Calibri Light" panose="020F0302020204030204" pitchFamily="34" charset="0"/>
              </a:rPr>
              <a:t>Confidence: The insurer informs me about their claims process before I buy</a:t>
            </a:r>
          </a:p>
          <a:p>
            <a:pPr marL="228600" lvl="5" indent="-228600">
              <a:buClrTx/>
              <a:buSzPct val="100000"/>
              <a:buFont typeface="+mj-lt"/>
              <a:buAutoNum type="arabicPeriod"/>
            </a:pPr>
            <a:r>
              <a:rPr lang="en-GB" sz="1200" dirty="0">
                <a:cs typeface="Calibri Light" panose="020F0302020204030204" pitchFamily="34" charset="0"/>
              </a:rPr>
              <a:t>Price: There is a promotional discount when joining</a:t>
            </a:r>
          </a:p>
          <a:p>
            <a:pPr marL="228600" lvl="5" indent="-228600">
              <a:buClrTx/>
              <a:buSzPct val="100000"/>
              <a:buFont typeface="+mj-lt"/>
              <a:buAutoNum type="arabicPeriod"/>
            </a:pPr>
            <a:r>
              <a:rPr lang="en-GB" sz="1200" dirty="0">
                <a:cs typeface="Calibri Light" panose="020F0302020204030204" pitchFamily="34" charset="0"/>
              </a:rPr>
              <a:t>Confidence: The company handles complaints professionally and fairly</a:t>
            </a:r>
          </a:p>
          <a:p>
            <a:pPr marL="228600" lvl="5" indent="-228600">
              <a:buClrTx/>
              <a:buSzPct val="100000"/>
              <a:buFont typeface="+mj-lt"/>
              <a:buAutoNum type="arabicPeriod"/>
            </a:pPr>
            <a:r>
              <a:rPr lang="en-GB" sz="1200" dirty="0">
                <a:cs typeface="Calibri Light" panose="020F0302020204030204" pitchFamily="34" charset="0"/>
              </a:rPr>
              <a:t>Speed (claims): It is clear what I need to do to claim</a:t>
            </a:r>
          </a:p>
          <a:p>
            <a:pPr marL="228600" lvl="5" indent="-228600">
              <a:buClrTx/>
              <a:buSzPct val="100000"/>
              <a:buFont typeface="+mj-lt"/>
              <a:buAutoNum type="arabicPeriod"/>
            </a:pPr>
            <a:r>
              <a:rPr lang="en-GB" sz="1200" dirty="0">
                <a:cs typeface="Calibri Light" panose="020F0302020204030204" pitchFamily="34" charset="0"/>
              </a:rPr>
              <a:t>Loyalty: I am told what the price would be if I wasn't a new customer</a:t>
            </a:r>
          </a:p>
          <a:p>
            <a:pPr lvl="5">
              <a:buClrTx/>
              <a:buSzPts val="1500"/>
            </a:pPr>
            <a:endParaRPr lang="en-GB" sz="1200" dirty="0">
              <a:cs typeface="Calibri Light" panose="020F0302020204030204" pitchFamily="34" charset="0"/>
            </a:endParaRPr>
          </a:p>
          <a:p>
            <a:pPr marL="171450" marR="0" lvl="0" indent="-171450" algn="l" defTabSz="914400" rtl="0" eaLnBrk="1" fontAlgn="auto" latinLnBrk="0" hangingPunct="1">
              <a:lnSpc>
                <a:spcPct val="100000"/>
              </a:lnSpc>
              <a:spcBef>
                <a:spcPts val="0"/>
              </a:spcBef>
              <a:spcAft>
                <a:spcPts val="0"/>
              </a:spcAft>
              <a:buClrTx/>
              <a:buSzPts val="1500"/>
              <a:buFont typeface="Arial" panose="020B0604020202020204" pitchFamily="34" charset="0"/>
              <a:buChar char="•"/>
              <a:tabLst/>
              <a:defRPr/>
            </a:pPr>
            <a:r>
              <a:rPr lang="en-GB" sz="1200" dirty="0">
                <a:cs typeface="Calibri Light" panose="020F0302020204030204" pitchFamily="34" charset="0"/>
              </a:rPr>
              <a:t>Consumers who stated the financial value of their claim as average (5-7) have lower opportunity scores on average across all themes except Relationship</a:t>
            </a:r>
          </a:p>
          <a:p>
            <a:pPr marL="171450" marR="0" lvl="0" indent="-171450" algn="l" defTabSz="914400" rtl="0" eaLnBrk="1" fontAlgn="auto" latinLnBrk="0" hangingPunct="1">
              <a:lnSpc>
                <a:spcPct val="100000"/>
              </a:lnSpc>
              <a:spcBef>
                <a:spcPts val="0"/>
              </a:spcBef>
              <a:spcAft>
                <a:spcPts val="0"/>
              </a:spcAft>
              <a:buClrTx/>
              <a:buSzPts val="1500"/>
              <a:buFont typeface="Arial" panose="020B0604020202020204" pitchFamily="34" charset="0"/>
              <a:buChar char="•"/>
              <a:tabLst/>
              <a:defRPr/>
            </a:pPr>
            <a:endParaRPr lang="en-GB" sz="1200" dirty="0">
              <a:cs typeface="Calibri Light" panose="020F0302020204030204" pitchFamily="34" charset="0"/>
            </a:endParaRPr>
          </a:p>
          <a:p>
            <a:pPr marL="171450" marR="0" lvl="0" indent="-171450" algn="l" defTabSz="914400" rtl="0" eaLnBrk="1" fontAlgn="auto" latinLnBrk="0" hangingPunct="1">
              <a:lnSpc>
                <a:spcPct val="100000"/>
              </a:lnSpc>
              <a:spcBef>
                <a:spcPts val="0"/>
              </a:spcBef>
              <a:spcAft>
                <a:spcPts val="0"/>
              </a:spcAft>
              <a:buClrTx/>
              <a:buSzPts val="1500"/>
              <a:buFont typeface="Arial" panose="020B0604020202020204" pitchFamily="34" charset="0"/>
              <a:buChar char="•"/>
              <a:tabLst/>
              <a:defRPr/>
            </a:pPr>
            <a:r>
              <a:rPr lang="en-GB" sz="1200" dirty="0">
                <a:cs typeface="Calibri Light" panose="020F0302020204030204" pitchFamily="34" charset="0"/>
              </a:rPr>
              <a:t>The opportunity to improve trust amongst Consumers with an average perceived claim value (5-7) is highest for these 5 statements:</a:t>
            </a:r>
          </a:p>
          <a:p>
            <a:pPr marL="171450" marR="0" lvl="0" indent="-171450" algn="l" defTabSz="914400" rtl="0" eaLnBrk="1" fontAlgn="auto" latinLnBrk="0" hangingPunct="1">
              <a:lnSpc>
                <a:spcPct val="100000"/>
              </a:lnSpc>
              <a:spcBef>
                <a:spcPts val="0"/>
              </a:spcBef>
              <a:spcAft>
                <a:spcPts val="0"/>
              </a:spcAft>
              <a:buClrTx/>
              <a:buSzPts val="1500"/>
              <a:buFont typeface="Arial" panose="020B0604020202020204" pitchFamily="34" charset="0"/>
              <a:buChar char="•"/>
              <a:tabLst/>
              <a:defRPr/>
            </a:pPr>
            <a:endParaRPr lang="en-GB" sz="1200" dirty="0">
              <a:cs typeface="Calibri Light" panose="020F0302020204030204" pitchFamily="34" charset="0"/>
            </a:endParaRPr>
          </a:p>
          <a:p>
            <a:pPr marL="228600" lvl="5" indent="-228600" defTabSz="914400" eaLnBrk="1" fontAlgn="auto" latinLnBrk="0" hangingPunct="1">
              <a:buClrTx/>
              <a:buSzPct val="100000"/>
              <a:buFont typeface="+mj-lt"/>
              <a:buAutoNum type="arabicPeriod"/>
              <a:tabLst/>
              <a:defRPr/>
            </a:pPr>
            <a:r>
              <a:rPr lang="en-GB" sz="1200" dirty="0">
                <a:cs typeface="Calibri Light" panose="020F0302020204030204" pitchFamily="34" charset="0"/>
              </a:rPr>
              <a:t>Respect (claims): The insurance company does not try to avoid paying out</a:t>
            </a:r>
          </a:p>
          <a:p>
            <a:pPr marL="228600" lvl="5" indent="-228600" defTabSz="914400" eaLnBrk="1" fontAlgn="auto" latinLnBrk="0" hangingPunct="1">
              <a:buClrTx/>
              <a:buSzPct val="100000"/>
              <a:buFont typeface="+mj-lt"/>
              <a:buAutoNum type="arabicPeriod"/>
              <a:tabLst/>
              <a:defRPr/>
            </a:pPr>
            <a:r>
              <a:rPr lang="en-GB" sz="1200" dirty="0">
                <a:cs typeface="Calibri Light" panose="020F0302020204030204" pitchFamily="34" charset="0"/>
              </a:rPr>
              <a:t>Price: The insurance provider matches a cheaper price from a competitor's quote</a:t>
            </a:r>
          </a:p>
          <a:p>
            <a:pPr marL="228600" lvl="5" indent="-228600" defTabSz="914400" eaLnBrk="1" fontAlgn="auto" latinLnBrk="0" hangingPunct="1">
              <a:buClrTx/>
              <a:buSzPct val="100000"/>
              <a:buFont typeface="+mj-lt"/>
              <a:buAutoNum type="arabicPeriod"/>
              <a:tabLst/>
              <a:defRPr/>
            </a:pPr>
            <a:r>
              <a:rPr lang="en-GB" sz="1200" dirty="0">
                <a:cs typeface="Calibri Light" panose="020F0302020204030204" pitchFamily="34" charset="0"/>
              </a:rPr>
              <a:t>Speed (claims): I am offered immediate assistance and advice</a:t>
            </a:r>
          </a:p>
          <a:p>
            <a:pPr marL="228600" lvl="5" indent="-228600" defTabSz="914400" eaLnBrk="1" fontAlgn="auto" latinLnBrk="0" hangingPunct="1">
              <a:buClrTx/>
              <a:buSzPct val="100000"/>
              <a:buFont typeface="+mj-lt"/>
              <a:buAutoNum type="arabicPeriod"/>
              <a:tabLst/>
              <a:defRPr/>
            </a:pPr>
            <a:r>
              <a:rPr lang="en-GB" sz="1200" dirty="0">
                <a:cs typeface="Calibri Light" panose="020F0302020204030204" pitchFamily="34" charset="0"/>
              </a:rPr>
              <a:t>Speed (claims): I can get through to the insurance company quickly at any time</a:t>
            </a:r>
          </a:p>
          <a:p>
            <a:pPr marL="228600" lvl="5" indent="-228600" defTabSz="914400" eaLnBrk="1" fontAlgn="auto" latinLnBrk="0" hangingPunct="1">
              <a:buClrTx/>
              <a:buSzPct val="100000"/>
              <a:buFont typeface="+mj-lt"/>
              <a:buAutoNum type="arabicPeriod"/>
              <a:tabLst/>
              <a:defRPr/>
            </a:pPr>
            <a:r>
              <a:rPr lang="en-GB" sz="1200" dirty="0">
                <a:cs typeface="Calibri Light" panose="020F0302020204030204" pitchFamily="34" charset="0"/>
              </a:rPr>
              <a:t>Ease: The provider makes it easy to compare to policies from other providers</a:t>
            </a:r>
          </a:p>
          <a:p>
            <a:pPr marL="171450" marR="0" lvl="0" indent="-171450" algn="l" defTabSz="914400" rtl="0" eaLnBrk="1" fontAlgn="auto" latinLnBrk="0" hangingPunct="1">
              <a:lnSpc>
                <a:spcPct val="100000"/>
              </a:lnSpc>
              <a:spcBef>
                <a:spcPts val="0"/>
              </a:spcBef>
              <a:spcAft>
                <a:spcPts val="0"/>
              </a:spcAft>
              <a:buClrTx/>
              <a:buSzPts val="1500"/>
              <a:buFont typeface="Arial" panose="020B0604020202020204" pitchFamily="34" charset="0"/>
              <a:buChar char="•"/>
              <a:tabLst/>
              <a:defRPr/>
            </a:pPr>
            <a:endParaRPr lang="en-GB" sz="1200" dirty="0">
              <a:cs typeface="Calibri Light" panose="020F0302020204030204" pitchFamily="34" charset="0"/>
            </a:endParaRPr>
          </a:p>
          <a:p>
            <a:pPr marL="171450" marR="0" lvl="0" indent="-171450" algn="l" defTabSz="914400" rtl="0" eaLnBrk="1" fontAlgn="auto" latinLnBrk="0" hangingPunct="1">
              <a:lnSpc>
                <a:spcPct val="100000"/>
              </a:lnSpc>
              <a:spcBef>
                <a:spcPts val="0"/>
              </a:spcBef>
              <a:spcAft>
                <a:spcPts val="0"/>
              </a:spcAft>
              <a:buClrTx/>
              <a:buSzPts val="1500"/>
              <a:buFont typeface="Arial" panose="020B0604020202020204" pitchFamily="34" charset="0"/>
              <a:buChar char="•"/>
              <a:tabLst/>
              <a:defRPr/>
            </a:pPr>
            <a:endParaRPr kumimoji="0" lang="en-GB" sz="12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endParaRPr>
          </a:p>
          <a:p>
            <a:pPr marR="0" lvl="0" algn="l" defTabSz="914400" rtl="0" eaLnBrk="1" fontAlgn="auto" latinLnBrk="0" hangingPunct="1">
              <a:lnSpc>
                <a:spcPct val="100000"/>
              </a:lnSpc>
              <a:spcBef>
                <a:spcPts val="0"/>
              </a:spcBef>
              <a:spcAft>
                <a:spcPts val="0"/>
              </a:spcAft>
              <a:buClrTx/>
              <a:buSzPts val="1500"/>
              <a:tabLst/>
              <a:defRPr/>
            </a:pPr>
            <a:endParaRPr kumimoji="0" lang="en-GB" sz="12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FFFFFF"/>
              </a:buClr>
              <a:buSzPts val="1500"/>
              <a:buFont typeface="Arial"/>
              <a:buNone/>
              <a:tabLst/>
              <a:defRPr/>
            </a:pPr>
            <a:endParaRPr kumimoji="0" lang="en-GB" sz="12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FFFFFF"/>
              </a:buClr>
              <a:buSzPts val="1500"/>
              <a:buFont typeface="Arial"/>
              <a:buNone/>
              <a:tabLst/>
              <a:defRPr/>
            </a:pPr>
            <a:endParaRPr kumimoji="0" lang="en-GB" sz="12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endParaRPr>
          </a:p>
        </p:txBody>
      </p:sp>
      <p:sp>
        <p:nvSpPr>
          <p:cNvPr id="3" name="TextBox 2"/>
          <p:cNvSpPr txBox="1"/>
          <p:nvPr/>
        </p:nvSpPr>
        <p:spPr>
          <a:xfrm>
            <a:off x="422143" y="289187"/>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008265"/>
                </a:solidFill>
                <a:effectLst/>
                <a:uLnTx/>
                <a:uFillTx/>
                <a:latin typeface="Rockwell" panose="02060603020205020403" pitchFamily="18" charset="0"/>
                <a:cs typeface="Calibri Light" panose="020F0302020204030204" pitchFamily="34" charset="0"/>
                <a:sym typeface="Arial"/>
              </a:rPr>
              <a:t>Consumers Opportunity themes by perceived value of claim - wave 12&amp;13</a:t>
            </a:r>
          </a:p>
        </p:txBody>
      </p:sp>
      <p:sp>
        <p:nvSpPr>
          <p:cNvPr id="5" name="TextBox 4"/>
          <p:cNvSpPr txBox="1"/>
          <p:nvPr/>
        </p:nvSpPr>
        <p:spPr>
          <a:xfrm>
            <a:off x="428626" y="5531558"/>
            <a:ext cx="5727142" cy="5386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rPr>
              <a:t>Table is showing opportunity scores by perceived value of claim, relative to all respondents’ average scores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endParaRPr>
          </a:p>
        </p:txBody>
      </p:sp>
      <p:graphicFrame>
        <p:nvGraphicFramePr>
          <p:cNvPr id="7" name="Table 6"/>
          <p:cNvGraphicFramePr>
            <a:graphicFrameLocks noGrp="1"/>
          </p:cNvGraphicFramePr>
          <p:nvPr>
            <p:extLst>
              <p:ext uri="{D42A27DB-BD31-4B8C-83A1-F6EECF244321}">
                <p14:modId xmlns:p14="http://schemas.microsoft.com/office/powerpoint/2010/main" val="616035486"/>
              </p:ext>
            </p:extLst>
          </p:nvPr>
        </p:nvGraphicFramePr>
        <p:xfrm>
          <a:off x="548256" y="1671357"/>
          <a:ext cx="5607512" cy="3760538"/>
        </p:xfrm>
        <a:graphic>
          <a:graphicData uri="http://schemas.openxmlformats.org/drawingml/2006/table">
            <a:tbl>
              <a:tblPr/>
              <a:tblGrid>
                <a:gridCol w="1440285">
                  <a:extLst>
                    <a:ext uri="{9D8B030D-6E8A-4147-A177-3AD203B41FA5}">
                      <a16:colId xmlns:a16="http://schemas.microsoft.com/office/drawing/2014/main" val="20000"/>
                    </a:ext>
                  </a:extLst>
                </a:gridCol>
                <a:gridCol w="1401878">
                  <a:extLst>
                    <a:ext uri="{9D8B030D-6E8A-4147-A177-3AD203B41FA5}">
                      <a16:colId xmlns:a16="http://schemas.microsoft.com/office/drawing/2014/main" val="20001"/>
                    </a:ext>
                  </a:extLst>
                </a:gridCol>
                <a:gridCol w="921783">
                  <a:extLst>
                    <a:ext uri="{9D8B030D-6E8A-4147-A177-3AD203B41FA5}">
                      <a16:colId xmlns:a16="http://schemas.microsoft.com/office/drawing/2014/main" val="20002"/>
                    </a:ext>
                  </a:extLst>
                </a:gridCol>
                <a:gridCol w="921783">
                  <a:extLst>
                    <a:ext uri="{9D8B030D-6E8A-4147-A177-3AD203B41FA5}">
                      <a16:colId xmlns:a16="http://schemas.microsoft.com/office/drawing/2014/main" val="20003"/>
                    </a:ext>
                  </a:extLst>
                </a:gridCol>
                <a:gridCol w="921783">
                  <a:extLst>
                    <a:ext uri="{9D8B030D-6E8A-4147-A177-3AD203B41FA5}">
                      <a16:colId xmlns:a16="http://schemas.microsoft.com/office/drawing/2014/main" val="20004"/>
                    </a:ext>
                  </a:extLst>
                </a:gridCol>
              </a:tblGrid>
              <a:tr h="416417">
                <a:tc>
                  <a:txBody>
                    <a:bodyPr/>
                    <a:lstStyle/>
                    <a:p>
                      <a:pPr algn="l" fontAlgn="b"/>
                      <a:endParaRPr lang="en-GB" sz="1200" b="0" i="0" u="none" strike="noStrike">
                        <a:solidFill>
                          <a:srgbClr val="000000"/>
                        </a:solidFill>
                        <a:effectLst/>
                        <a:latin typeface="+mj-lt"/>
                      </a:endParaRPr>
                    </a:p>
                  </a:txBody>
                  <a:tcPr marL="6350" marR="6350" marT="6350" marB="0" anchor="b">
                    <a:lnL>
                      <a:noFill/>
                    </a:lnL>
                    <a:lnR w="1270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FFFF"/>
                          </a:solidFill>
                          <a:effectLst/>
                          <a:latin typeface="+mj-lt"/>
                        </a:rPr>
                        <a:t>All respondents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200" b="1" i="0" u="none" strike="noStrike" dirty="0">
                          <a:solidFill>
                            <a:srgbClr val="FFFFFF"/>
                          </a:solidFill>
                          <a:effectLst/>
                          <a:latin typeface="+mj-lt"/>
                        </a:rPr>
                        <a:t>1-4 (low)</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200" b="1" i="0" u="none" strike="noStrike" dirty="0">
                          <a:solidFill>
                            <a:srgbClr val="FFFFFF"/>
                          </a:solidFill>
                          <a:effectLst/>
                          <a:latin typeface="+mj-lt"/>
                        </a:rPr>
                        <a:t>5-7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200" b="1" i="0" u="none" strike="noStrike" dirty="0">
                          <a:solidFill>
                            <a:srgbClr val="FFFFFF"/>
                          </a:solidFill>
                          <a:effectLst/>
                          <a:latin typeface="+mj-lt"/>
                        </a:rPr>
                        <a:t>8-10 (high)</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10000"/>
                  </a:ext>
                </a:extLst>
              </a:tr>
              <a:tr h="371569">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10.02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4.83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5.82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8.84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1"/>
                  </a:ext>
                </a:extLst>
              </a:tr>
              <a:tr h="371569">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5.95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8.40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9.42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2"/>
                  </a:ext>
                </a:extLst>
              </a:tr>
              <a:tr h="371569">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9.66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3"/>
                  </a:ext>
                </a:extLst>
              </a:tr>
              <a:tr h="371569">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5.99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4.42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9.20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4"/>
                  </a:ext>
                </a:extLst>
              </a:tr>
              <a:tr h="371569">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5.92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4.30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9.02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5"/>
                  </a:ext>
                </a:extLst>
              </a:tr>
              <a:tr h="371569">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3.27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4.75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8.53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6"/>
                  </a:ext>
                </a:extLst>
              </a:tr>
              <a:tr h="371569">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3.90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5.48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8.64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7"/>
                  </a:ext>
                </a:extLst>
              </a:tr>
              <a:tr h="371569">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8.69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8"/>
                  </a:ext>
                </a:extLst>
              </a:tr>
              <a:tr h="371569">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4.80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0.30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4.91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8.38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9"/>
                  </a:ext>
                </a:extLst>
              </a:tr>
            </a:tbl>
          </a:graphicData>
        </a:graphic>
      </p:graphicFrame>
      <p:sp>
        <p:nvSpPr>
          <p:cNvPr id="8" name="Rectangle 7"/>
          <p:cNvSpPr/>
          <p:nvPr/>
        </p:nvSpPr>
        <p:spPr>
          <a:xfrm>
            <a:off x="1399756" y="5822031"/>
            <a:ext cx="1625600" cy="276999"/>
          </a:xfrm>
          <a:prstGeom prst="rect">
            <a:avLst/>
          </a:prstGeom>
          <a:solidFill>
            <a:srgbClr val="FCE4D6"/>
          </a:solidFill>
          <a:ln>
            <a:solidFill>
              <a:srgbClr val="FCE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rgbClr val="000000"/>
                </a:solidFill>
                <a:effectLst/>
                <a:uLnTx/>
                <a:uFillTx/>
                <a:latin typeface="Arial"/>
                <a:ea typeface="+mn-ea"/>
                <a:cs typeface="+mn-cs"/>
                <a:sym typeface="Arial"/>
              </a:rPr>
              <a:t>Below overall score</a:t>
            </a:r>
          </a:p>
        </p:txBody>
      </p:sp>
      <p:sp>
        <p:nvSpPr>
          <p:cNvPr id="9" name="Rectangle 8"/>
          <p:cNvSpPr/>
          <p:nvPr/>
        </p:nvSpPr>
        <p:spPr>
          <a:xfrm>
            <a:off x="3440205" y="5818999"/>
            <a:ext cx="1625600" cy="276999"/>
          </a:xfrm>
          <a:prstGeom prst="rect">
            <a:avLst/>
          </a:prstGeom>
          <a:solidFill>
            <a:srgbClr val="E2EFDA"/>
          </a:solidFill>
          <a:ln>
            <a:solidFill>
              <a:srgbClr val="E2E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rgbClr val="000000"/>
                </a:solidFill>
                <a:effectLst/>
                <a:uLnTx/>
                <a:uFillTx/>
                <a:latin typeface="Arial"/>
                <a:ea typeface="+mn-ea"/>
                <a:cs typeface="+mn-cs"/>
                <a:sym typeface="Arial"/>
              </a:rPr>
              <a:t>Above overall score</a:t>
            </a:r>
          </a:p>
        </p:txBody>
      </p:sp>
      <p:sp>
        <p:nvSpPr>
          <p:cNvPr id="11" name="TextBox 10">
            <a:extLst>
              <a:ext uri="{FF2B5EF4-FFF2-40B4-BE49-F238E27FC236}">
                <a16:creationId xmlns:a16="http://schemas.microsoft.com/office/drawing/2014/main" id="{6F5EC0C0-045E-443A-A53F-EBE495ED57DF}"/>
              </a:ext>
            </a:extLst>
          </p:cNvPr>
          <p:cNvSpPr txBox="1"/>
          <p:nvPr/>
        </p:nvSpPr>
        <p:spPr>
          <a:xfrm>
            <a:off x="422143" y="693111"/>
            <a:ext cx="1132572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8265"/>
                </a:solidFill>
                <a:effectLst/>
                <a:uLnTx/>
                <a:uFillTx/>
                <a:latin typeface="Arial"/>
                <a:cs typeface="Calibri Light" panose="020F0302020204030204" pitchFamily="34" charset="0"/>
                <a:sym typeface="Arial"/>
              </a:rPr>
              <a:t>Consumers who have made a claim and perceive the financial value of their claim as 8-10 (high) have a higher opportunity score across all themes, apart from Loyalty, than the overall Consumer opportunity scores</a:t>
            </a:r>
            <a:endParaRPr kumimoji="0" lang="en-GB" sz="16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endParaRPr>
          </a:p>
        </p:txBody>
      </p:sp>
      <p:sp>
        <p:nvSpPr>
          <p:cNvPr id="2" name="Google Shape;281;p26">
            <a:extLst>
              <a:ext uri="{FF2B5EF4-FFF2-40B4-BE49-F238E27FC236}">
                <a16:creationId xmlns:a16="http://schemas.microsoft.com/office/drawing/2014/main" id="{57022757-C4E9-D4E1-2A79-072CDCD00843}"/>
              </a:ext>
            </a:extLst>
          </p:cNvPr>
          <p:cNvSpPr txBox="1"/>
          <p:nvPr/>
        </p:nvSpPr>
        <p:spPr>
          <a:xfrm>
            <a:off x="0" y="6502960"/>
            <a:ext cx="10201458" cy="35504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Base: May 2023 &amp; Sept 2023 data. All consumers: n=1,000. Consumers who had made a claim on an insurance policy in the previous 12 months (motor, travel, buildings and/or contents) insurance policy: n=</a:t>
            </a:r>
            <a:r>
              <a:rPr lang="en-GB" sz="800" dirty="0">
                <a:latin typeface="Arial" panose="020B0604020202020204" pitchFamily="34" charset="0"/>
                <a:ea typeface="Corbel"/>
                <a:cs typeface="Arial" panose="020B0604020202020204" pitchFamily="34" charset="0"/>
                <a:sym typeface="Corbel"/>
              </a:rPr>
              <a:t>191</a:t>
            </a: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1-4 (low) n=29*, 5-7 n=53, 8-10 (high) n=103. *low sample shown for completeness </a:t>
            </a:r>
            <a:endParaRPr kumimoji="0" lang="en-GB"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374943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3" name="TextBox 2"/>
          <p:cNvSpPr txBox="1"/>
          <p:nvPr/>
        </p:nvSpPr>
        <p:spPr>
          <a:xfrm>
            <a:off x="422143" y="289187"/>
            <a:ext cx="11227990" cy="1200329"/>
          </a:xfrm>
          <a:prstGeom prst="rect">
            <a:avLst/>
          </a:prstGeom>
          <a:noFill/>
        </p:spPr>
        <p:txBody>
          <a:bodyPr wrap="square" rtlCol="0">
            <a:spAutoFit/>
          </a:bodyPr>
          <a:lstStyle/>
          <a:p>
            <a:r>
              <a:rPr lang="en-GB" sz="2400" b="1">
                <a:solidFill>
                  <a:schemeClr val="bg2"/>
                </a:solidFill>
                <a:latin typeface="Calibri Light" panose="020F0302020204030204" pitchFamily="34" charset="0"/>
                <a:cs typeface="Calibri Light" panose="020F0302020204030204" pitchFamily="34" charset="0"/>
              </a:rPr>
              <a:t>In comparison to 2018, Loyalty remains the number one consumer opportunity for the insurance industry, followed by Confidence and Ease themes.</a:t>
            </a:r>
          </a:p>
          <a:p>
            <a:endParaRPr lang="en-GB" sz="2400"/>
          </a:p>
        </p:txBody>
      </p:sp>
      <p:sp>
        <p:nvSpPr>
          <p:cNvPr id="2" name="Title 1"/>
          <p:cNvSpPr>
            <a:spLocks noGrp="1"/>
          </p:cNvSpPr>
          <p:nvPr>
            <p:ph type="ctrTitle"/>
          </p:nvPr>
        </p:nvSpPr>
        <p:spPr>
          <a:xfrm>
            <a:off x="2116671" y="1559598"/>
            <a:ext cx="8825167" cy="1258964"/>
          </a:xfrm>
        </p:spPr>
        <p:txBody>
          <a:bodyPr/>
          <a:lstStyle/>
          <a:p>
            <a:r>
              <a:rPr lang="en-GB" sz="4000" b="1">
                <a:latin typeface="Rockwell" panose="02060603020205020403" pitchFamily="18" charset="0"/>
                <a:cs typeface="Calibri Light" panose="020F0302020204030204" pitchFamily="34" charset="0"/>
              </a:rPr>
              <a:t>SME survey </a:t>
            </a:r>
          </a:p>
        </p:txBody>
      </p:sp>
      <p:sp>
        <p:nvSpPr>
          <p:cNvPr id="4" name="Subtitle 3"/>
          <p:cNvSpPr>
            <a:spLocks noGrp="1"/>
          </p:cNvSpPr>
          <p:nvPr>
            <p:ph type="subTitle" idx="1"/>
          </p:nvPr>
        </p:nvSpPr>
        <p:spPr>
          <a:xfrm>
            <a:off x="1971815" y="2888644"/>
            <a:ext cx="6308564" cy="752677"/>
          </a:xfrm>
        </p:spPr>
        <p:txBody>
          <a:bodyPr/>
          <a:lstStyle/>
          <a:p>
            <a:r>
              <a:rPr lang="en-GB" dirty="0">
                <a:latin typeface="Rockwell" panose="02060603020205020403" pitchFamily="18" charset="0"/>
                <a:cs typeface="Calibri Light" panose="020F0302020204030204" pitchFamily="34" charset="0"/>
              </a:rPr>
              <a:t>May 2023 &amp; September 2023 Wave 12&amp;13 data</a:t>
            </a:r>
          </a:p>
        </p:txBody>
      </p:sp>
    </p:spTree>
    <p:extLst>
      <p:ext uri="{BB962C8B-B14F-4D97-AF65-F5344CB8AC3E}">
        <p14:creationId xmlns:p14="http://schemas.microsoft.com/office/powerpoint/2010/main" val="1068876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2717744084"/>
              </p:ext>
            </p:extLst>
          </p:nvPr>
        </p:nvGraphicFramePr>
        <p:xfrm>
          <a:off x="581524" y="1524670"/>
          <a:ext cx="6038850" cy="4700765"/>
        </p:xfrm>
        <a:graphic>
          <a:graphicData uri="http://schemas.openxmlformats.org/drawingml/2006/chart">
            <c:chart xmlns:c="http://schemas.openxmlformats.org/drawingml/2006/chart" xmlns:r="http://schemas.openxmlformats.org/officeDocument/2006/relationships" r:id="rId3"/>
          </a:graphicData>
        </a:graphic>
      </p:graphicFrame>
      <p:grpSp>
        <p:nvGrpSpPr>
          <p:cNvPr id="24" name="Group 23">
            <a:extLst>
              <a:ext uri="{FF2B5EF4-FFF2-40B4-BE49-F238E27FC236}">
                <a16:creationId xmlns:a16="http://schemas.microsoft.com/office/drawing/2014/main" id="{00000000-0008-0000-0200-00000E000000}"/>
              </a:ext>
            </a:extLst>
          </p:cNvPr>
          <p:cNvGrpSpPr/>
          <p:nvPr/>
        </p:nvGrpSpPr>
        <p:grpSpPr>
          <a:xfrm>
            <a:off x="574829" y="457533"/>
            <a:ext cx="6247799" cy="7742782"/>
            <a:chOff x="21148" y="90670"/>
            <a:chExt cx="5925393" cy="8484582"/>
          </a:xfrm>
        </p:grpSpPr>
        <p:grpSp>
          <p:nvGrpSpPr>
            <p:cNvPr id="26" name="Group 25">
              <a:extLst>
                <a:ext uri="{FF2B5EF4-FFF2-40B4-BE49-F238E27FC236}">
                  <a16:creationId xmlns:a16="http://schemas.microsoft.com/office/drawing/2014/main" id="{00000000-0008-0000-0200-000003000000}"/>
                </a:ext>
              </a:extLst>
            </p:cNvPr>
            <p:cNvGrpSpPr/>
            <p:nvPr/>
          </p:nvGrpSpPr>
          <p:grpSpPr>
            <a:xfrm>
              <a:off x="101105" y="90670"/>
              <a:ext cx="5604688" cy="8484582"/>
              <a:chOff x="102131" y="88806"/>
              <a:chExt cx="5661572" cy="8310123"/>
            </a:xfrm>
          </p:grpSpPr>
          <p:cxnSp>
            <p:nvCxnSpPr>
              <p:cNvPr id="46" name="Straight Connector 45">
                <a:extLst>
                  <a:ext uri="{FF2B5EF4-FFF2-40B4-BE49-F238E27FC236}">
                    <a16:creationId xmlns:a16="http://schemas.microsoft.com/office/drawing/2014/main" id="{00000000-0008-0000-0200-000006000000}"/>
                  </a:ext>
                </a:extLst>
              </p:cNvPr>
              <p:cNvCxnSpPr/>
              <p:nvPr/>
            </p:nvCxnSpPr>
            <p:spPr bwMode="auto">
              <a:xfrm flipV="1">
                <a:off x="359799" y="2211116"/>
                <a:ext cx="5344080" cy="236664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7" name="Arc 46">
                <a:extLst>
                  <a:ext uri="{FF2B5EF4-FFF2-40B4-BE49-F238E27FC236}">
                    <a16:creationId xmlns:a16="http://schemas.microsoft.com/office/drawing/2014/main" id="{00000000-0008-0000-0200-000004000000}"/>
                  </a:ext>
                </a:extLst>
              </p:cNvPr>
              <p:cNvSpPr/>
              <p:nvPr/>
            </p:nvSpPr>
            <p:spPr bwMode="auto">
              <a:xfrm rot="1971248">
                <a:off x="102131" y="88806"/>
                <a:ext cx="1989574" cy="2393005"/>
              </a:xfrm>
              <a:prstGeom prst="arc">
                <a:avLst>
                  <a:gd name="adj1" fmla="val 19506465"/>
                  <a:gd name="adj2" fmla="val 1531647"/>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wrap="square"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endParaRPr lang="en-GB">
                  <a:solidFill>
                    <a:prstClr val="black"/>
                  </a:solidFill>
                </a:endParaRPr>
              </a:p>
            </p:txBody>
          </p:sp>
          <p:cxnSp>
            <p:nvCxnSpPr>
              <p:cNvPr id="48" name="Straight Connector 47">
                <a:extLst>
                  <a:ext uri="{FF2B5EF4-FFF2-40B4-BE49-F238E27FC236}">
                    <a16:creationId xmlns:a16="http://schemas.microsoft.com/office/drawing/2014/main" id="{00000000-0008-0000-0200-000005000000}"/>
                  </a:ext>
                </a:extLst>
              </p:cNvPr>
              <p:cNvCxnSpPr/>
              <p:nvPr/>
            </p:nvCxnSpPr>
            <p:spPr bwMode="auto">
              <a:xfrm flipV="1">
                <a:off x="1922305" y="3439942"/>
                <a:ext cx="3841398" cy="1709604"/>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0000000-0008-0000-0200-000007000000}"/>
                  </a:ext>
                </a:extLst>
              </p:cNvPr>
              <p:cNvCxnSpPr>
                <a:cxnSpLocks/>
                <a:endCxn id="47" idx="2"/>
              </p:cNvCxnSpPr>
              <p:nvPr/>
            </p:nvCxnSpPr>
            <p:spPr bwMode="auto">
              <a:xfrm flipV="1">
                <a:off x="385248" y="2246228"/>
                <a:ext cx="1239731" cy="780699"/>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0" name="Arc 49">
                <a:extLst>
                  <a:ext uri="{FF2B5EF4-FFF2-40B4-BE49-F238E27FC236}">
                    <a16:creationId xmlns:a16="http://schemas.microsoft.com/office/drawing/2014/main" id="{00000000-0008-0000-0200-000008000000}"/>
                  </a:ext>
                </a:extLst>
              </p:cNvPr>
              <p:cNvSpPr/>
              <p:nvPr/>
            </p:nvSpPr>
            <p:spPr bwMode="auto">
              <a:xfrm rot="13569347">
                <a:off x="1136456" y="5154759"/>
                <a:ext cx="3658035" cy="2830305"/>
              </a:xfrm>
              <a:prstGeom prst="arc">
                <a:avLst>
                  <a:gd name="adj1" fmla="val 20156051"/>
                  <a:gd name="adj2" fmla="val 327170"/>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wrap="square"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endParaRPr lang="en-GB">
                  <a:solidFill>
                    <a:prstClr val="black"/>
                  </a:solidFill>
                </a:endParaRPr>
              </a:p>
            </p:txBody>
          </p:sp>
        </p:grpSp>
        <p:sp>
          <p:nvSpPr>
            <p:cNvPr id="27" name="TextBox 20">
              <a:extLst>
                <a:ext uri="{FF2B5EF4-FFF2-40B4-BE49-F238E27FC236}">
                  <a16:creationId xmlns:a16="http://schemas.microsoft.com/office/drawing/2014/main" id="{00000000-0008-0000-0200-00001B000000}"/>
                </a:ext>
              </a:extLst>
            </p:cNvPr>
            <p:cNvSpPr txBox="1"/>
            <p:nvPr/>
          </p:nvSpPr>
          <p:spPr>
            <a:xfrm>
              <a:off x="2594236" y="6063039"/>
              <a:ext cx="1313669" cy="28206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a:t>Importance</a:t>
              </a:r>
            </a:p>
          </p:txBody>
        </p:sp>
        <p:sp>
          <p:nvSpPr>
            <p:cNvPr id="28" name="TextBox 21">
              <a:extLst>
                <a:ext uri="{FF2B5EF4-FFF2-40B4-BE49-F238E27FC236}">
                  <a16:creationId xmlns:a16="http://schemas.microsoft.com/office/drawing/2014/main" id="{00000000-0008-0000-0200-00001C000000}"/>
                </a:ext>
              </a:extLst>
            </p:cNvPr>
            <p:cNvSpPr txBox="1"/>
            <p:nvPr/>
          </p:nvSpPr>
          <p:spPr>
            <a:xfrm rot="16200000">
              <a:off x="-481346" y="3367361"/>
              <a:ext cx="1287058" cy="26936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a:t>Performance</a:t>
              </a:r>
            </a:p>
          </p:txBody>
        </p:sp>
        <p:sp>
          <p:nvSpPr>
            <p:cNvPr id="41" name="TextBox 22">
              <a:extLst>
                <a:ext uri="{FF2B5EF4-FFF2-40B4-BE49-F238E27FC236}">
                  <a16:creationId xmlns:a16="http://schemas.microsoft.com/office/drawing/2014/main" id="{00000000-0008-0000-0200-00001D000000}"/>
                </a:ext>
              </a:extLst>
            </p:cNvPr>
            <p:cNvSpPr txBox="1"/>
            <p:nvPr/>
          </p:nvSpPr>
          <p:spPr>
            <a:xfrm>
              <a:off x="266978" y="6077135"/>
              <a:ext cx="552012" cy="28206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a:t>Low</a:t>
              </a:r>
            </a:p>
          </p:txBody>
        </p:sp>
        <p:sp>
          <p:nvSpPr>
            <p:cNvPr id="42" name="TextBox 23">
              <a:extLst>
                <a:ext uri="{FF2B5EF4-FFF2-40B4-BE49-F238E27FC236}">
                  <a16:creationId xmlns:a16="http://schemas.microsoft.com/office/drawing/2014/main" id="{00000000-0008-0000-0200-00001E000000}"/>
                </a:ext>
              </a:extLst>
            </p:cNvPr>
            <p:cNvSpPr txBox="1"/>
            <p:nvPr/>
          </p:nvSpPr>
          <p:spPr>
            <a:xfrm>
              <a:off x="5346601" y="6036499"/>
              <a:ext cx="599940" cy="28206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a:t>High</a:t>
              </a:r>
            </a:p>
          </p:txBody>
        </p:sp>
        <p:sp>
          <p:nvSpPr>
            <p:cNvPr id="43" name="TextBox 24">
              <a:extLst>
                <a:ext uri="{FF2B5EF4-FFF2-40B4-BE49-F238E27FC236}">
                  <a16:creationId xmlns:a16="http://schemas.microsoft.com/office/drawing/2014/main" id="{00000000-0008-0000-0200-00001F000000}"/>
                </a:ext>
              </a:extLst>
            </p:cNvPr>
            <p:cNvSpPr txBox="1"/>
            <p:nvPr/>
          </p:nvSpPr>
          <p:spPr>
            <a:xfrm rot="16200000">
              <a:off x="-123057" y="5554108"/>
              <a:ext cx="557779" cy="26936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a:t>Low</a:t>
              </a:r>
            </a:p>
          </p:txBody>
        </p:sp>
        <p:sp>
          <p:nvSpPr>
            <p:cNvPr id="44" name="TextBox 25">
              <a:extLst>
                <a:ext uri="{FF2B5EF4-FFF2-40B4-BE49-F238E27FC236}">
                  <a16:creationId xmlns:a16="http://schemas.microsoft.com/office/drawing/2014/main" id="{00000000-0008-0000-0200-000020000000}"/>
                </a:ext>
              </a:extLst>
            </p:cNvPr>
            <p:cNvSpPr txBox="1"/>
            <p:nvPr/>
          </p:nvSpPr>
          <p:spPr>
            <a:xfrm rot="16200000">
              <a:off x="-189308" y="1244695"/>
              <a:ext cx="744576" cy="26936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a:t>High</a:t>
              </a:r>
            </a:p>
          </p:txBody>
        </p:sp>
      </p:grpSp>
      <p:sp>
        <p:nvSpPr>
          <p:cNvPr id="3" name="TextBox 2"/>
          <p:cNvSpPr txBox="1"/>
          <p:nvPr/>
        </p:nvSpPr>
        <p:spPr>
          <a:xfrm>
            <a:off x="422143" y="15356"/>
            <a:ext cx="11549428" cy="1477328"/>
          </a:xfrm>
          <a:prstGeom prst="rect">
            <a:avLst/>
          </a:prstGeom>
          <a:noFill/>
        </p:spPr>
        <p:txBody>
          <a:bodyPr wrap="square" rtlCol="0">
            <a:spAutoFit/>
          </a:bodyPr>
          <a:lstStyle/>
          <a:p>
            <a:pPr>
              <a:buSzPts val="1500"/>
            </a:pPr>
            <a:r>
              <a:rPr lang="en-GB" sz="2000" b="1" dirty="0">
                <a:solidFill>
                  <a:schemeClr val="bg2"/>
                </a:solidFill>
                <a:latin typeface="Rockwell" panose="02060603020205020403" pitchFamily="18" charset="0"/>
                <a:cs typeface="Calibri Light" panose="020F0302020204030204" pitchFamily="34" charset="0"/>
              </a:rPr>
              <a:t>Overall SME themes - wave 12&amp;13</a:t>
            </a:r>
          </a:p>
          <a:p>
            <a:pPr marL="285750" indent="-285750">
              <a:buClr>
                <a:schemeClr val="bg2"/>
              </a:buClr>
              <a:buSzPts val="1500"/>
              <a:buFont typeface="Arial" panose="020B0604020202020204" pitchFamily="34" charset="0"/>
              <a:buChar char="•"/>
            </a:pPr>
            <a:r>
              <a:rPr lang="en-GB" dirty="0">
                <a:solidFill>
                  <a:schemeClr val="bg2"/>
                </a:solidFill>
                <a:latin typeface="+mj-lt"/>
                <a:cs typeface="Calibri Light" panose="020F0302020204030204" pitchFamily="34" charset="0"/>
              </a:rPr>
              <a:t>Speed (claims), Loyalty and Confidence themes have the highest opportunity scores for SMEs, it is Loyalty though where an improvement in performance is required most</a:t>
            </a:r>
          </a:p>
          <a:p>
            <a:pPr marL="285750" indent="-285750">
              <a:buClr>
                <a:schemeClr val="bg2"/>
              </a:buClr>
              <a:buSzPts val="1500"/>
              <a:buFont typeface="Arial" panose="020B0604020202020204" pitchFamily="34" charset="0"/>
              <a:buChar char="•"/>
            </a:pPr>
            <a:r>
              <a:rPr lang="en-GB" dirty="0">
                <a:solidFill>
                  <a:schemeClr val="bg2"/>
                </a:solidFill>
                <a:latin typeface="+mj-lt"/>
                <a:cs typeface="Calibri Light" panose="020F0302020204030204" pitchFamily="34" charset="0"/>
              </a:rPr>
              <a:t>Compared to the previous wave the opportunity score has increased across all nine themes covered in the research, the biggest increases are for Speed (claims) and Control (claims) which have increased by 0.98 and 0.91 points respectively driven by higher levels of importance attributed to them by SMEs in this wave </a:t>
            </a:r>
          </a:p>
        </p:txBody>
      </p:sp>
      <p:sp>
        <p:nvSpPr>
          <p:cNvPr id="29" name="TextBox 28">
            <a:extLst>
              <a:ext uri="{FF2B5EF4-FFF2-40B4-BE49-F238E27FC236}">
                <a16:creationId xmlns:a16="http://schemas.microsoft.com/office/drawing/2014/main" id="{D025FA55-99EE-4DD9-A728-3603FA6A1FB0}"/>
              </a:ext>
            </a:extLst>
          </p:cNvPr>
          <p:cNvSpPr txBox="1"/>
          <p:nvPr/>
        </p:nvSpPr>
        <p:spPr>
          <a:xfrm>
            <a:off x="4947585" y="2918990"/>
            <a:ext cx="1594119" cy="646331"/>
          </a:xfrm>
          <a:prstGeom prst="rect">
            <a:avLst/>
          </a:prstGeom>
          <a:noFill/>
        </p:spPr>
        <p:txBody>
          <a:bodyPr wrap="square" rtlCol="0">
            <a:spAutoFit/>
          </a:bodyPr>
          <a:lstStyle/>
          <a:p>
            <a:pPr algn="ctr"/>
            <a:r>
              <a:rPr lang="en-GB" sz="1800" dirty="0">
                <a:solidFill>
                  <a:schemeClr val="tx1"/>
                </a:solidFill>
                <a:latin typeface="Rockwell" panose="02060603020205020403" pitchFamily="18" charset="0"/>
              </a:rPr>
              <a:t>Invest and improve</a:t>
            </a:r>
          </a:p>
        </p:txBody>
      </p:sp>
      <p:sp>
        <p:nvSpPr>
          <p:cNvPr id="30" name="TextBox 29">
            <a:extLst>
              <a:ext uri="{FF2B5EF4-FFF2-40B4-BE49-F238E27FC236}">
                <a16:creationId xmlns:a16="http://schemas.microsoft.com/office/drawing/2014/main" id="{4B9757CF-561A-466E-ADF7-F472B3DD9BCF}"/>
              </a:ext>
            </a:extLst>
          </p:cNvPr>
          <p:cNvSpPr txBox="1"/>
          <p:nvPr/>
        </p:nvSpPr>
        <p:spPr>
          <a:xfrm>
            <a:off x="4509788" y="1605841"/>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Maintain and streamline</a:t>
            </a:r>
          </a:p>
        </p:txBody>
      </p:sp>
      <p:sp>
        <p:nvSpPr>
          <p:cNvPr id="31" name="TextBox 30">
            <a:extLst>
              <a:ext uri="{FF2B5EF4-FFF2-40B4-BE49-F238E27FC236}">
                <a16:creationId xmlns:a16="http://schemas.microsoft.com/office/drawing/2014/main" id="{BDF558C7-C94D-4E65-AFA6-CF775109F237}"/>
              </a:ext>
            </a:extLst>
          </p:cNvPr>
          <p:cNvSpPr txBox="1"/>
          <p:nvPr/>
        </p:nvSpPr>
        <p:spPr>
          <a:xfrm>
            <a:off x="1125058" y="1812511"/>
            <a:ext cx="1305346" cy="646331"/>
          </a:xfrm>
          <a:prstGeom prst="rect">
            <a:avLst/>
          </a:prstGeom>
          <a:noFill/>
        </p:spPr>
        <p:txBody>
          <a:bodyPr wrap="square" rtlCol="0">
            <a:spAutoFit/>
          </a:bodyPr>
          <a:lstStyle/>
          <a:p>
            <a:r>
              <a:rPr lang="en-GB" sz="1800">
                <a:solidFill>
                  <a:schemeClr val="tx1"/>
                </a:solidFill>
                <a:latin typeface="Rockwell" panose="02060603020205020403" pitchFamily="18" charset="0"/>
              </a:rPr>
              <a:t>Reduce spend</a:t>
            </a:r>
          </a:p>
        </p:txBody>
      </p:sp>
      <p:sp>
        <p:nvSpPr>
          <p:cNvPr id="32" name="TextBox 31">
            <a:extLst>
              <a:ext uri="{FF2B5EF4-FFF2-40B4-BE49-F238E27FC236}">
                <a16:creationId xmlns:a16="http://schemas.microsoft.com/office/drawing/2014/main" id="{8DA05B54-20BD-43E3-ADE6-9CA9387639E9}"/>
              </a:ext>
            </a:extLst>
          </p:cNvPr>
          <p:cNvSpPr txBox="1"/>
          <p:nvPr/>
        </p:nvSpPr>
        <p:spPr>
          <a:xfrm>
            <a:off x="4698840" y="4709217"/>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Priority opportunity</a:t>
            </a:r>
          </a:p>
        </p:txBody>
      </p:sp>
      <p:sp>
        <p:nvSpPr>
          <p:cNvPr id="33" name="TextBox 4"/>
          <p:cNvSpPr txBox="1"/>
          <p:nvPr/>
        </p:nvSpPr>
        <p:spPr>
          <a:xfrm>
            <a:off x="1054024" y="6103384"/>
            <a:ext cx="5238935" cy="41549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50"/>
              <a:t>*The size of each theme bubble denotes the relative opportunity score in each case. </a:t>
            </a:r>
          </a:p>
          <a:p>
            <a:pPr algn="ctr"/>
            <a:r>
              <a:rPr lang="en-GB" sz="1050"/>
              <a:t>The bigger the bubble the greater the opportunity to deliver improved service.</a:t>
            </a:r>
          </a:p>
        </p:txBody>
      </p:sp>
      <p:sp>
        <p:nvSpPr>
          <p:cNvPr id="40" name="Google Shape;281;p26">
            <a:extLst>
              <a:ext uri="{FF2B5EF4-FFF2-40B4-BE49-F238E27FC236}">
                <a16:creationId xmlns:a16="http://schemas.microsoft.com/office/drawing/2014/main" id="{6BA30E1E-56C4-493B-8992-B93B1A6F3097}"/>
              </a:ext>
            </a:extLst>
          </p:cNvPr>
          <p:cNvSpPr txBox="1"/>
          <p:nvPr/>
        </p:nvSpPr>
        <p:spPr>
          <a:xfrm>
            <a:off x="0" y="6530160"/>
            <a:ext cx="9975253" cy="323968"/>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May 2023 &amp; Sept 2023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n=1,500/335</a:t>
            </a:r>
            <a:endParaRPr lang="en-GB" sz="800" dirty="0">
              <a:latin typeface="Arial" panose="020B0604020202020204" pitchFamily="34" charset="0"/>
              <a:cs typeface="Arial" panose="020B0604020202020204" pitchFamily="34" charset="0"/>
            </a:endParaRPr>
          </a:p>
        </p:txBody>
      </p:sp>
      <p:sp>
        <p:nvSpPr>
          <p:cNvPr id="18" name="Rectangle 17"/>
          <p:cNvSpPr/>
          <p:nvPr/>
        </p:nvSpPr>
        <p:spPr>
          <a:xfrm>
            <a:off x="7218281" y="1497405"/>
            <a:ext cx="4399716" cy="3693319"/>
          </a:xfrm>
          <a:prstGeom prst="rect">
            <a:avLst/>
          </a:prstGeom>
        </p:spPr>
        <p:txBody>
          <a:bodyPr wrap="square">
            <a:spAutoFit/>
          </a:bodyPr>
          <a:lstStyle/>
          <a:p>
            <a:pPr marL="285750" indent="-285750">
              <a:buClr>
                <a:schemeClr val="tx1"/>
              </a:buClr>
              <a:buSzPts val="1500"/>
              <a:buFont typeface="Arial" panose="020B0604020202020204" pitchFamily="34" charset="0"/>
              <a:buChar char="•"/>
            </a:pPr>
            <a:r>
              <a:rPr lang="en-GB" sz="1300" dirty="0">
                <a:solidFill>
                  <a:schemeClr val="tx1"/>
                </a:solidFill>
                <a:latin typeface="+mj-lt"/>
                <a:cs typeface="Calibri Light" panose="020F0302020204030204" pitchFamily="34" charset="0"/>
              </a:rPr>
              <a:t>In wave 12&amp;13, the range in opportunity scores is just over 2.5 points (on a scale of -30 to +30).  The highest opportunity score is for Speed (claims) (7.66) and the lowest is Relationship (5.12) </a:t>
            </a:r>
          </a:p>
          <a:p>
            <a:pPr marL="285750" indent="-285750">
              <a:buClr>
                <a:schemeClr val="tx1"/>
              </a:buClr>
              <a:buSzPts val="1500"/>
              <a:buFont typeface="Arial" panose="020B0604020202020204" pitchFamily="34" charset="0"/>
              <a:buChar char="•"/>
            </a:pPr>
            <a:endParaRPr lang="en-GB" sz="1300" dirty="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sz="1300" dirty="0">
                <a:solidFill>
                  <a:schemeClr val="tx1"/>
                </a:solidFill>
                <a:latin typeface="+mj-lt"/>
                <a:cs typeface="Calibri Light" panose="020F0302020204030204" pitchFamily="34" charset="0"/>
              </a:rPr>
              <a:t>Insurance companies need to maintain current performance in six of the nine themes for SMEs</a:t>
            </a:r>
          </a:p>
          <a:p>
            <a:pPr marL="285750" indent="-285750">
              <a:buClr>
                <a:schemeClr val="tx1"/>
              </a:buClr>
              <a:buSzPts val="1500"/>
              <a:buFont typeface="Arial" panose="020B0604020202020204" pitchFamily="34" charset="0"/>
              <a:buChar char="•"/>
            </a:pPr>
            <a:endParaRPr lang="en-GB" sz="1300" dirty="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sz="1300" dirty="0">
                <a:solidFill>
                  <a:schemeClr val="tx1"/>
                </a:solidFill>
                <a:latin typeface="+mj-lt"/>
                <a:cs typeface="Calibri Light" panose="020F0302020204030204" pitchFamily="34" charset="0"/>
              </a:rPr>
              <a:t>Based on current stated importance levels any slight falls in performance against the Speed (claims) and Respect (claims) themes would mean they become areas of focus for improvement </a:t>
            </a:r>
          </a:p>
          <a:p>
            <a:pPr marL="285750" indent="-285750">
              <a:buClr>
                <a:schemeClr val="tx1"/>
              </a:buClr>
              <a:buSzPts val="1500"/>
              <a:buFont typeface="Arial" panose="020B0604020202020204" pitchFamily="34" charset="0"/>
              <a:buChar char="•"/>
            </a:pPr>
            <a:endParaRPr lang="en-GB" sz="1300" dirty="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sz="1300" dirty="0">
                <a:solidFill>
                  <a:schemeClr val="tx1"/>
                </a:solidFill>
                <a:latin typeface="+mj-lt"/>
                <a:cs typeface="Calibri Light" panose="020F0302020204030204" pitchFamily="34" charset="0"/>
              </a:rPr>
              <a:t>Based on the current levels of importance and performance the key priorities for improvement are Loyalty, Price and Relationship</a:t>
            </a:r>
          </a:p>
          <a:p>
            <a:pPr marL="285750" indent="-285750">
              <a:buClr>
                <a:schemeClr val="tx1"/>
              </a:buClr>
              <a:buSzPts val="1500"/>
              <a:buFont typeface="Arial" panose="020B0604020202020204" pitchFamily="34" charset="0"/>
              <a:buChar char="•"/>
            </a:pPr>
            <a:endParaRPr lang="en-GB" sz="1300" dirty="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endParaRPr lang="en-GB" sz="1300" dirty="0">
              <a:solidFill>
                <a:schemeClr val="tx1"/>
              </a:solidFill>
              <a:latin typeface="+mj-lt"/>
              <a:cs typeface="Calibri Light" panose="020F0302020204030204" pitchFamily="34" charset="0"/>
            </a:endParaRPr>
          </a:p>
        </p:txBody>
      </p:sp>
    </p:spTree>
    <p:extLst>
      <p:ext uri="{BB962C8B-B14F-4D97-AF65-F5344CB8AC3E}">
        <p14:creationId xmlns:p14="http://schemas.microsoft.com/office/powerpoint/2010/main" val="2239583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8773064" y="1800429"/>
            <a:ext cx="3355676" cy="3816603"/>
          </a:xfrm>
          <a:prstGeom prst="rect">
            <a:avLst/>
          </a:prstGeom>
          <a:noFill/>
          <a:ln>
            <a:noFill/>
          </a:ln>
        </p:spPr>
        <p:txBody>
          <a:bodyPr spcFirstLastPara="1" wrap="square" lIns="0" tIns="0" rIns="0" bIns="0" anchor="t" anchorCtr="0">
            <a:noAutofit/>
          </a:bodyPr>
          <a:lstStyle/>
          <a:p>
            <a:pPr>
              <a:buClrTx/>
              <a:buSzPts val="1500"/>
            </a:pPr>
            <a:r>
              <a:rPr lang="en-GB" sz="1300" dirty="0">
                <a:solidFill>
                  <a:schemeClr val="tx1"/>
                </a:solidFill>
                <a:cs typeface="Calibri Light" panose="020F0302020204030204" pitchFamily="34" charset="0"/>
              </a:rPr>
              <a:t>The remaining key statements to focus on to improve trust are:</a:t>
            </a:r>
          </a:p>
          <a:p>
            <a:pPr marL="285750" marR="0" indent="-285750" rtl="0" fontAlgn="b">
              <a:spcBef>
                <a:spcPts val="0"/>
              </a:spcBef>
              <a:spcAft>
                <a:spcPts val="0"/>
              </a:spcAft>
              <a:buFont typeface="Arial" panose="020B0604020202020204" pitchFamily="34" charset="0"/>
              <a:buChar char="•"/>
            </a:pPr>
            <a:r>
              <a:rPr lang="en-GB" sz="1300" dirty="0">
                <a:solidFill>
                  <a:schemeClr val="tx1"/>
                </a:solidFill>
                <a:cs typeface="Calibri Light" panose="020F0302020204030204" pitchFamily="34" charset="0"/>
              </a:rPr>
              <a:t>SMEs knowing what to do to make a claim</a:t>
            </a:r>
          </a:p>
          <a:p>
            <a:pPr marL="285750" marR="0" indent="-285750" rtl="0" fontAlgn="b">
              <a:spcBef>
                <a:spcPts val="0"/>
              </a:spcBef>
              <a:spcAft>
                <a:spcPts val="0"/>
              </a:spcAft>
              <a:buFont typeface="Arial" panose="020B0604020202020204" pitchFamily="34" charset="0"/>
              <a:buChar char="•"/>
            </a:pPr>
            <a:r>
              <a:rPr lang="en-GB" sz="1300" dirty="0">
                <a:solidFill>
                  <a:schemeClr val="tx1"/>
                </a:solidFill>
                <a:cs typeface="Calibri Light" panose="020F0302020204030204" pitchFamily="34" charset="0"/>
              </a:rPr>
              <a:t>Not having dual pricing for new / existing customers </a:t>
            </a:r>
          </a:p>
          <a:p>
            <a:pPr marL="285750" marR="0" indent="-285750" rtl="0" fontAlgn="b">
              <a:spcBef>
                <a:spcPts val="0"/>
              </a:spcBef>
              <a:spcAft>
                <a:spcPts val="0"/>
              </a:spcAft>
              <a:buFont typeface="Arial" panose="020B0604020202020204" pitchFamily="34" charset="0"/>
              <a:buChar char="•"/>
            </a:pPr>
            <a:r>
              <a:rPr lang="en-GB" sz="1300" dirty="0">
                <a:solidFill>
                  <a:schemeClr val="tx1"/>
                </a:solidFill>
                <a:cs typeface="Calibri Light" panose="020F0302020204030204" pitchFamily="34" charset="0"/>
              </a:rPr>
              <a:t>Matching cheaper prices from a competitor's quote</a:t>
            </a:r>
          </a:p>
          <a:p>
            <a:pPr marL="285750" marR="0" indent="-285750" rtl="0" fontAlgn="b">
              <a:spcBef>
                <a:spcPts val="0"/>
              </a:spcBef>
              <a:spcAft>
                <a:spcPts val="0"/>
              </a:spcAft>
              <a:buFont typeface="Arial" panose="020B0604020202020204" pitchFamily="34" charset="0"/>
              <a:buChar char="•"/>
            </a:pPr>
            <a:r>
              <a:rPr lang="en-GB" sz="1300" dirty="0">
                <a:solidFill>
                  <a:schemeClr val="tx1"/>
                </a:solidFill>
                <a:cs typeface="Calibri Light" panose="020F0302020204030204" pitchFamily="34" charset="0"/>
              </a:rPr>
              <a:t>Taking their loyalty into account when calculating renewal quotes after a claim</a:t>
            </a:r>
          </a:p>
          <a:p>
            <a:pPr marL="285750" marR="0" indent="-285750" rtl="0" fontAlgn="b">
              <a:spcBef>
                <a:spcPts val="0"/>
              </a:spcBef>
              <a:spcAft>
                <a:spcPts val="0"/>
              </a:spcAft>
              <a:buFont typeface="Arial" panose="020B0604020202020204" pitchFamily="34" charset="0"/>
              <a:buChar char="•"/>
            </a:pPr>
            <a:r>
              <a:rPr lang="en-GB" sz="1300" dirty="0">
                <a:solidFill>
                  <a:schemeClr val="tx1"/>
                </a:solidFill>
                <a:cs typeface="Calibri Light" panose="020F0302020204030204" pitchFamily="34" charset="0"/>
              </a:rPr>
              <a:t>Explaining the policy clearly</a:t>
            </a:r>
          </a:p>
          <a:p>
            <a:pPr marL="285750" marR="0" indent="-285750" rtl="0" fontAlgn="b">
              <a:spcBef>
                <a:spcPts val="0"/>
              </a:spcBef>
              <a:spcAft>
                <a:spcPts val="0"/>
              </a:spcAft>
              <a:buFont typeface="Arial" panose="020B0604020202020204" pitchFamily="34" charset="0"/>
              <a:buChar char="•"/>
            </a:pPr>
            <a:r>
              <a:rPr lang="en-GB" sz="1300" dirty="0">
                <a:solidFill>
                  <a:schemeClr val="tx1"/>
                </a:solidFill>
                <a:cs typeface="Calibri Light" panose="020F0302020204030204" pitchFamily="34" charset="0"/>
              </a:rPr>
              <a:t>Providing additional benefits for renewing (e.g. enhanced cover)</a:t>
            </a:r>
          </a:p>
          <a:p>
            <a:pPr marL="285750" marR="0" indent="-285750" rtl="0" fontAlgn="b">
              <a:spcBef>
                <a:spcPts val="0"/>
              </a:spcBef>
              <a:spcAft>
                <a:spcPts val="0"/>
              </a:spcAft>
              <a:buFont typeface="Arial" panose="020B0604020202020204" pitchFamily="34" charset="0"/>
              <a:buChar char="•"/>
            </a:pPr>
            <a:r>
              <a:rPr lang="en-GB" sz="1300" dirty="0">
                <a:solidFill>
                  <a:schemeClr val="tx1"/>
                </a:solidFill>
                <a:cs typeface="Calibri Light" panose="020F0302020204030204" pitchFamily="34" charset="0"/>
              </a:rPr>
              <a:t>Ensuring SMEs know what the policy covers and excludes</a:t>
            </a:r>
          </a:p>
          <a:p>
            <a:pPr marL="285750" marR="0" indent="-285750" rtl="0" fontAlgn="b">
              <a:spcBef>
                <a:spcPts val="0"/>
              </a:spcBef>
              <a:spcAft>
                <a:spcPts val="0"/>
              </a:spcAft>
              <a:buFont typeface="Arial" panose="020B0604020202020204" pitchFamily="34" charset="0"/>
              <a:buChar char="•"/>
            </a:pPr>
            <a:r>
              <a:rPr lang="en-GB" sz="1300" dirty="0">
                <a:solidFill>
                  <a:schemeClr val="tx1"/>
                </a:solidFill>
                <a:cs typeface="Calibri Light" panose="020F0302020204030204" pitchFamily="34" charset="0"/>
              </a:rPr>
              <a:t>Settling claims quickly</a:t>
            </a:r>
          </a:p>
          <a:p>
            <a:pPr marL="285750" indent="-285750">
              <a:buClrTx/>
              <a:buSzPts val="1500"/>
              <a:buFont typeface="Arial" panose="020B0604020202020204" pitchFamily="34" charset="0"/>
              <a:buChar char="•"/>
            </a:pPr>
            <a:endParaRPr lang="en-GB" sz="1300" dirty="0">
              <a:solidFill>
                <a:schemeClr val="tx1"/>
              </a:solidFill>
              <a:cs typeface="Calibri Light" panose="020F0302020204030204" pitchFamily="34" charset="0"/>
            </a:endParaRPr>
          </a:p>
          <a:p>
            <a:pPr marL="285750" indent="-285750">
              <a:buClr>
                <a:srgbClr val="FFFFFF"/>
              </a:buClr>
              <a:buSzPts val="1500"/>
              <a:buFont typeface="Arial" panose="020B0604020202020204" pitchFamily="34" charset="0"/>
              <a:buChar char="•"/>
            </a:pPr>
            <a:endParaRPr lang="en-GB" sz="1300" dirty="0">
              <a:solidFill>
                <a:schemeClr val="tx1"/>
              </a:solidFill>
              <a:cs typeface="Calibri Light" panose="020F0302020204030204" pitchFamily="34" charset="0"/>
            </a:endParaRPr>
          </a:p>
          <a:p>
            <a:pPr>
              <a:buClr>
                <a:srgbClr val="FFFFFF"/>
              </a:buClr>
              <a:buSzPts val="1500"/>
            </a:pPr>
            <a:endParaRPr lang="en-GB" sz="1300" dirty="0">
              <a:solidFill>
                <a:schemeClr val="tx1"/>
              </a:solidFill>
              <a:cs typeface="Calibri Light" panose="020F0302020204030204" pitchFamily="34" charset="0"/>
            </a:endParaRPr>
          </a:p>
        </p:txBody>
      </p:sp>
      <p:sp>
        <p:nvSpPr>
          <p:cNvPr id="3" name="TextBox 2"/>
          <p:cNvSpPr txBox="1"/>
          <p:nvPr/>
        </p:nvSpPr>
        <p:spPr>
          <a:xfrm>
            <a:off x="422143" y="289187"/>
            <a:ext cx="11227990" cy="830997"/>
          </a:xfrm>
          <a:prstGeom prst="rect">
            <a:avLst/>
          </a:prstGeom>
          <a:noFill/>
        </p:spPr>
        <p:txBody>
          <a:bodyPr wrap="square" rtlCol="0">
            <a:spAutoFit/>
          </a:bodyPr>
          <a:lstStyle/>
          <a:p>
            <a:pPr>
              <a:buSzPts val="1500"/>
            </a:pPr>
            <a:r>
              <a:rPr lang="en-GB" sz="2000" b="1" dirty="0">
                <a:solidFill>
                  <a:schemeClr val="bg2"/>
                </a:solidFill>
                <a:latin typeface="Rockwell" panose="02060603020205020403" pitchFamily="18" charset="0"/>
                <a:cs typeface="Calibri Light" panose="020F0302020204030204" pitchFamily="34" charset="0"/>
              </a:rPr>
              <a:t>Top 10 opportunities for SMEs – wave 12&amp;13</a:t>
            </a:r>
          </a:p>
          <a:p>
            <a:r>
              <a:rPr lang="en-GB" dirty="0">
                <a:solidFill>
                  <a:srgbClr val="008265"/>
                </a:solidFill>
                <a:latin typeface="+mj-lt"/>
                <a:cs typeface="Calibri Light" panose="020F0302020204030204" pitchFamily="34" charset="0"/>
              </a:rPr>
              <a:t>Getting a discount for staying as a customer remains the highest opportunity to improve trust with SMEs followed by their complaints being handled professionally and fairly</a:t>
            </a:r>
          </a:p>
        </p:txBody>
      </p:sp>
      <p:graphicFrame>
        <p:nvGraphicFramePr>
          <p:cNvPr id="4" name="Table 3"/>
          <p:cNvGraphicFramePr>
            <a:graphicFrameLocks noGrp="1"/>
          </p:cNvGraphicFramePr>
          <p:nvPr>
            <p:extLst>
              <p:ext uri="{D42A27DB-BD31-4B8C-83A1-F6EECF244321}">
                <p14:modId xmlns:p14="http://schemas.microsoft.com/office/powerpoint/2010/main" val="1568456768"/>
              </p:ext>
            </p:extLst>
          </p:nvPr>
        </p:nvGraphicFramePr>
        <p:xfrm>
          <a:off x="218658" y="1489685"/>
          <a:ext cx="8309671" cy="47329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999990">
                  <a:extLst>
                    <a:ext uri="{9D8B030D-6E8A-4147-A177-3AD203B41FA5}">
                      <a16:colId xmlns:a16="http://schemas.microsoft.com/office/drawing/2014/main" val="20002"/>
                    </a:ext>
                  </a:extLst>
                </a:gridCol>
                <a:gridCol w="1190445">
                  <a:extLst>
                    <a:ext uri="{9D8B030D-6E8A-4147-A177-3AD203B41FA5}">
                      <a16:colId xmlns:a16="http://schemas.microsoft.com/office/drawing/2014/main" val="20003"/>
                    </a:ext>
                  </a:extLst>
                </a:gridCol>
                <a:gridCol w="1190445">
                  <a:extLst>
                    <a:ext uri="{9D8B030D-6E8A-4147-A177-3AD203B41FA5}">
                      <a16:colId xmlns:a16="http://schemas.microsoft.com/office/drawing/2014/main" val="20004"/>
                    </a:ext>
                  </a:extLst>
                </a:gridCol>
                <a:gridCol w="1342521">
                  <a:extLst>
                    <a:ext uri="{9D8B030D-6E8A-4147-A177-3AD203B41FA5}">
                      <a16:colId xmlns:a16="http://schemas.microsoft.com/office/drawing/2014/main" val="20005"/>
                    </a:ext>
                  </a:extLst>
                </a:gridCol>
              </a:tblGrid>
              <a:tr h="396705">
                <a:tc>
                  <a:txBody>
                    <a:bodyPr/>
                    <a:lstStyle/>
                    <a:p>
                      <a:endParaRPr lang="en-GB" sz="1100">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dirty="0">
                          <a:solidFill>
                            <a:srgbClr val="008265"/>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dirty="0">
                          <a:solidFill>
                            <a:srgbClr val="AB588C"/>
                          </a:solidFill>
                          <a:effectLst/>
                          <a:latin typeface="Arial" panose="020B0604020202020204" pitchFamily="34" charset="0"/>
                          <a:cs typeface="Arial" panose="020B0604020202020204" pitchFamily="34" charset="0"/>
                        </a:rPr>
                        <a:t>Confidence </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dirty="0">
                          <a:solidFill>
                            <a:srgbClr val="15ADD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I knew what I needed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dirty="0">
                          <a:solidFill>
                            <a:srgbClr val="008265"/>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dirty="0">
                          <a:solidFill>
                            <a:srgbClr val="ED7D31"/>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dirty="0">
                          <a:solidFill>
                            <a:srgbClr val="008265"/>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dirty="0">
                          <a:solidFill>
                            <a:srgbClr val="AB588C"/>
                          </a:solidFill>
                          <a:effectLst/>
                          <a:latin typeface="Arial" panose="020B0604020202020204" pitchFamily="34" charset="0"/>
                          <a:cs typeface="Arial" panose="020B0604020202020204" pitchFamily="34" charset="0"/>
                        </a:rPr>
                        <a:t>Confidence</a:t>
                      </a:r>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dirty="0">
                          <a:solidFill>
                            <a:srgbClr val="008265"/>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48245">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dirty="0">
                          <a:solidFill>
                            <a:srgbClr val="AB588C"/>
                          </a:solidFill>
                          <a:effectLst/>
                          <a:latin typeface="Arial" panose="020B0604020202020204" pitchFamily="34" charset="0"/>
                          <a:cs typeface="Arial" panose="020B0604020202020204" pitchFamily="34" charset="0"/>
                        </a:rPr>
                        <a:t>Confidence</a:t>
                      </a:r>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dirty="0">
                          <a:solidFill>
                            <a:srgbClr val="15ADD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530160"/>
            <a:ext cx="9975253" cy="323968"/>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May 2023 &amp; Sept 2023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n=1,500/335</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0698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AD92DD8-9CB4-F4A1-AFDF-6E4569BE073F}"/>
              </a:ext>
            </a:extLst>
          </p:cNvPr>
          <p:cNvGraphicFramePr>
            <a:graphicFrameLocks/>
          </p:cNvGraphicFramePr>
          <p:nvPr>
            <p:extLst>
              <p:ext uri="{D42A27DB-BD31-4B8C-83A1-F6EECF244321}">
                <p14:modId xmlns:p14="http://schemas.microsoft.com/office/powerpoint/2010/main" val="3535610555"/>
              </p:ext>
            </p:extLst>
          </p:nvPr>
        </p:nvGraphicFramePr>
        <p:xfrm>
          <a:off x="1209294" y="1442466"/>
          <a:ext cx="5981700" cy="4382683"/>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D025FA55-99EE-4DD9-A728-3603FA6A1FB0}"/>
              </a:ext>
            </a:extLst>
          </p:cNvPr>
          <p:cNvSpPr txBox="1"/>
          <p:nvPr/>
        </p:nvSpPr>
        <p:spPr>
          <a:xfrm>
            <a:off x="5239078" y="3222879"/>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Invest and improve</a:t>
            </a:r>
          </a:p>
        </p:txBody>
      </p:sp>
      <p:sp>
        <p:nvSpPr>
          <p:cNvPr id="3" name="TextBox 2"/>
          <p:cNvSpPr txBox="1"/>
          <p:nvPr/>
        </p:nvSpPr>
        <p:spPr>
          <a:xfrm>
            <a:off x="422143" y="180551"/>
            <a:ext cx="11227990" cy="1046440"/>
          </a:xfrm>
          <a:prstGeom prst="rect">
            <a:avLst/>
          </a:prstGeom>
          <a:noFill/>
        </p:spPr>
        <p:txBody>
          <a:bodyPr wrap="square" rtlCol="0">
            <a:spAutoFit/>
          </a:bodyPr>
          <a:lstStyle/>
          <a:p>
            <a:pPr>
              <a:buSzPts val="1500"/>
            </a:pPr>
            <a:r>
              <a:rPr lang="en-GB" sz="2000" b="1" dirty="0">
                <a:solidFill>
                  <a:schemeClr val="bg2"/>
                </a:solidFill>
                <a:latin typeface="Rockwell" panose="02060603020205020403" pitchFamily="18" charset="0"/>
                <a:cs typeface="Calibri Light" panose="020F0302020204030204" pitchFamily="34" charset="0"/>
              </a:rPr>
              <a:t>Top 5 factors that would improve trust with SMEs – wave 12&amp;13</a:t>
            </a:r>
          </a:p>
          <a:p>
            <a:pPr>
              <a:buSzPts val="1500"/>
            </a:pPr>
            <a:r>
              <a:rPr lang="en-GB" dirty="0">
                <a:solidFill>
                  <a:schemeClr val="bg2"/>
                </a:solidFill>
                <a:latin typeface="+mn-lt"/>
                <a:cs typeface="Calibri Light" panose="020F0302020204030204" pitchFamily="34" charset="0"/>
              </a:rPr>
              <a:t>Providing a discount for staying loyal to the same company is the highest opportunity score in wave 12&amp;13 as it has been for the previous two waves and as it is for Consumers. Handling SME complaints professionally and fairly is another key opportunity to improve trust with SMEs</a:t>
            </a:r>
          </a:p>
        </p:txBody>
      </p:sp>
      <p:sp>
        <p:nvSpPr>
          <p:cNvPr id="18" name="TextBox 17">
            <a:extLst>
              <a:ext uri="{FF2B5EF4-FFF2-40B4-BE49-F238E27FC236}">
                <a16:creationId xmlns:a16="http://schemas.microsoft.com/office/drawing/2014/main" id="{4B9757CF-561A-466E-ADF7-F472B3DD9BCF}"/>
              </a:ext>
            </a:extLst>
          </p:cNvPr>
          <p:cNvSpPr txBox="1"/>
          <p:nvPr/>
        </p:nvSpPr>
        <p:spPr>
          <a:xfrm>
            <a:off x="3792146" y="2247345"/>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Maintain and streamline</a:t>
            </a:r>
          </a:p>
        </p:txBody>
      </p:sp>
      <p:sp>
        <p:nvSpPr>
          <p:cNvPr id="19" name="TextBox 18">
            <a:extLst>
              <a:ext uri="{FF2B5EF4-FFF2-40B4-BE49-F238E27FC236}">
                <a16:creationId xmlns:a16="http://schemas.microsoft.com/office/drawing/2014/main" id="{BDF558C7-C94D-4E65-AFA6-CF775109F237}"/>
              </a:ext>
            </a:extLst>
          </p:cNvPr>
          <p:cNvSpPr txBox="1"/>
          <p:nvPr/>
        </p:nvSpPr>
        <p:spPr>
          <a:xfrm>
            <a:off x="1758437" y="1754766"/>
            <a:ext cx="1305346" cy="646331"/>
          </a:xfrm>
          <a:prstGeom prst="rect">
            <a:avLst/>
          </a:prstGeom>
          <a:noFill/>
        </p:spPr>
        <p:txBody>
          <a:bodyPr wrap="square" rtlCol="0">
            <a:spAutoFit/>
          </a:bodyPr>
          <a:lstStyle/>
          <a:p>
            <a:r>
              <a:rPr lang="en-GB" sz="1800">
                <a:solidFill>
                  <a:schemeClr val="tx1"/>
                </a:solidFill>
                <a:latin typeface="Rockwell" panose="02060603020205020403" pitchFamily="18" charset="0"/>
              </a:rPr>
              <a:t>Reduce spend</a:t>
            </a:r>
          </a:p>
        </p:txBody>
      </p:sp>
      <p:sp>
        <p:nvSpPr>
          <p:cNvPr id="20" name="TextBox 19">
            <a:extLst>
              <a:ext uri="{FF2B5EF4-FFF2-40B4-BE49-F238E27FC236}">
                <a16:creationId xmlns:a16="http://schemas.microsoft.com/office/drawing/2014/main" id="{8DA05B54-20BD-43E3-ADE6-9CA9387639E9}"/>
              </a:ext>
            </a:extLst>
          </p:cNvPr>
          <p:cNvSpPr txBox="1"/>
          <p:nvPr/>
        </p:nvSpPr>
        <p:spPr>
          <a:xfrm>
            <a:off x="5386265" y="4686996"/>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Priority opportunity</a:t>
            </a:r>
          </a:p>
        </p:txBody>
      </p:sp>
      <p:sp>
        <p:nvSpPr>
          <p:cNvPr id="21" name="TextBox 20"/>
          <p:cNvSpPr txBox="1"/>
          <p:nvPr/>
        </p:nvSpPr>
        <p:spPr>
          <a:xfrm>
            <a:off x="3607951" y="5825149"/>
            <a:ext cx="1313669" cy="307777"/>
          </a:xfrm>
          <a:prstGeom prst="rect">
            <a:avLst/>
          </a:prstGeom>
          <a:noFill/>
        </p:spPr>
        <p:txBody>
          <a:bodyPr wrap="square" rtlCol="0">
            <a:spAutoFit/>
          </a:bodyPr>
          <a:lstStyle/>
          <a:p>
            <a:r>
              <a:rPr lang="en-GB"/>
              <a:t>Importance</a:t>
            </a:r>
          </a:p>
        </p:txBody>
      </p:sp>
      <p:sp>
        <p:nvSpPr>
          <p:cNvPr id="22" name="TextBox 21"/>
          <p:cNvSpPr txBox="1"/>
          <p:nvPr/>
        </p:nvSpPr>
        <p:spPr>
          <a:xfrm rot="16200000">
            <a:off x="306943" y="3361092"/>
            <a:ext cx="1242608" cy="307777"/>
          </a:xfrm>
          <a:prstGeom prst="rect">
            <a:avLst/>
          </a:prstGeom>
          <a:noFill/>
        </p:spPr>
        <p:txBody>
          <a:bodyPr wrap="square" rtlCol="0">
            <a:spAutoFit/>
          </a:bodyPr>
          <a:lstStyle/>
          <a:p>
            <a:r>
              <a:rPr lang="en-GB"/>
              <a:t>Performance</a:t>
            </a:r>
          </a:p>
        </p:txBody>
      </p:sp>
      <p:sp>
        <p:nvSpPr>
          <p:cNvPr id="23" name="TextBox 22"/>
          <p:cNvSpPr txBox="1"/>
          <p:nvPr/>
        </p:nvSpPr>
        <p:spPr>
          <a:xfrm>
            <a:off x="1140993" y="5826545"/>
            <a:ext cx="552012" cy="307777"/>
          </a:xfrm>
          <a:prstGeom prst="rect">
            <a:avLst/>
          </a:prstGeom>
          <a:noFill/>
        </p:spPr>
        <p:txBody>
          <a:bodyPr wrap="square" rtlCol="0">
            <a:spAutoFit/>
          </a:bodyPr>
          <a:lstStyle/>
          <a:p>
            <a:r>
              <a:rPr lang="en-GB"/>
              <a:t>Low</a:t>
            </a:r>
          </a:p>
        </p:txBody>
      </p:sp>
      <p:sp>
        <p:nvSpPr>
          <p:cNvPr id="24" name="TextBox 23"/>
          <p:cNvSpPr txBox="1"/>
          <p:nvPr/>
        </p:nvSpPr>
        <p:spPr>
          <a:xfrm>
            <a:off x="6836566" y="5817659"/>
            <a:ext cx="599940" cy="307777"/>
          </a:xfrm>
          <a:prstGeom prst="rect">
            <a:avLst/>
          </a:prstGeom>
          <a:noFill/>
        </p:spPr>
        <p:txBody>
          <a:bodyPr wrap="square" rtlCol="0">
            <a:spAutoFit/>
          </a:bodyPr>
          <a:lstStyle/>
          <a:p>
            <a:r>
              <a:rPr lang="en-GB"/>
              <a:t>High</a:t>
            </a:r>
          </a:p>
        </p:txBody>
      </p:sp>
      <p:sp>
        <p:nvSpPr>
          <p:cNvPr id="25" name="TextBox 24"/>
          <p:cNvSpPr txBox="1"/>
          <p:nvPr/>
        </p:nvSpPr>
        <p:spPr>
          <a:xfrm rot="16200000">
            <a:off x="658883" y="5363689"/>
            <a:ext cx="538729" cy="307777"/>
          </a:xfrm>
          <a:prstGeom prst="rect">
            <a:avLst/>
          </a:prstGeom>
          <a:noFill/>
        </p:spPr>
        <p:txBody>
          <a:bodyPr wrap="square" rtlCol="0">
            <a:spAutoFit/>
          </a:bodyPr>
          <a:lstStyle/>
          <a:p>
            <a:r>
              <a:rPr lang="en-GB"/>
              <a:t>Low</a:t>
            </a:r>
          </a:p>
        </p:txBody>
      </p:sp>
      <p:sp>
        <p:nvSpPr>
          <p:cNvPr id="26" name="TextBox 25"/>
          <p:cNvSpPr txBox="1"/>
          <p:nvPr/>
        </p:nvSpPr>
        <p:spPr>
          <a:xfrm rot="16200000">
            <a:off x="576754" y="1489251"/>
            <a:ext cx="719176" cy="307777"/>
          </a:xfrm>
          <a:prstGeom prst="rect">
            <a:avLst/>
          </a:prstGeom>
          <a:noFill/>
        </p:spPr>
        <p:txBody>
          <a:bodyPr wrap="square" rtlCol="0">
            <a:spAutoFit/>
          </a:bodyPr>
          <a:lstStyle/>
          <a:p>
            <a:r>
              <a:rPr lang="en-GB"/>
              <a:t>High</a:t>
            </a:r>
          </a:p>
        </p:txBody>
      </p:sp>
      <p:sp>
        <p:nvSpPr>
          <p:cNvPr id="28" name="TextBox 4"/>
          <p:cNvSpPr txBox="1"/>
          <p:nvPr/>
        </p:nvSpPr>
        <p:spPr>
          <a:xfrm>
            <a:off x="1090232" y="6132926"/>
            <a:ext cx="6442252" cy="4154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50"/>
              <a:t>*The size of each theme bubble denotes the relative opportunity score in each case. </a:t>
            </a:r>
          </a:p>
          <a:p>
            <a:pPr algn="ctr"/>
            <a:r>
              <a:rPr lang="en-GB" sz="1050"/>
              <a:t>The bigger the bubble the greater the opportunity to deliver improved service.</a:t>
            </a:r>
          </a:p>
        </p:txBody>
      </p:sp>
      <p:sp>
        <p:nvSpPr>
          <p:cNvPr id="33" name="Rectangle 32"/>
          <p:cNvSpPr/>
          <p:nvPr/>
        </p:nvSpPr>
        <p:spPr>
          <a:xfrm>
            <a:off x="7754050" y="1754766"/>
            <a:ext cx="4234750" cy="3754874"/>
          </a:xfrm>
          <a:prstGeom prst="rect">
            <a:avLst/>
          </a:prstGeom>
        </p:spPr>
        <p:txBody>
          <a:bodyPr wrap="square">
            <a:spAutoFit/>
          </a:bodyPr>
          <a:lstStyle/>
          <a:p>
            <a:pPr marL="285750" indent="-285750" algn="ctr">
              <a:buClr>
                <a:srgbClr val="FFFFFF"/>
              </a:buClr>
              <a:buSzPts val="1500"/>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dirty="0">
                <a:solidFill>
                  <a:schemeClr val="tx1"/>
                </a:solidFill>
                <a:latin typeface="+mj-lt"/>
                <a:cs typeface="Calibri Light" panose="020F0302020204030204" pitchFamily="34" charset="0"/>
              </a:rPr>
              <a:t>SMEs knowing what they need to do to make a claim (Speed theme, claims) has the third highest opportunity score (8.65) and has increased by 1.15 points compared to the previous wave</a:t>
            </a:r>
          </a:p>
          <a:p>
            <a:pPr marL="285750" indent="-285750">
              <a:buClr>
                <a:schemeClr val="tx1"/>
              </a:buClr>
              <a:buSzPts val="1500"/>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dirty="0">
                <a:solidFill>
                  <a:schemeClr val="tx1"/>
                </a:solidFill>
                <a:latin typeface="+mj-lt"/>
                <a:cs typeface="Calibri Light" panose="020F0302020204030204" pitchFamily="34" charset="0"/>
              </a:rPr>
              <a:t>Not having dual pricing for new / existing customers is a further factor which will improve trust </a:t>
            </a:r>
          </a:p>
          <a:p>
            <a:pPr>
              <a:buClr>
                <a:schemeClr val="tx1"/>
              </a:buClr>
              <a:buSzPts val="1500"/>
            </a:pPr>
            <a:endParaRPr lang="en-GB" dirty="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dirty="0">
                <a:solidFill>
                  <a:schemeClr val="tx1"/>
                </a:solidFill>
                <a:latin typeface="+mj-lt"/>
                <a:cs typeface="Calibri Light" panose="020F0302020204030204" pitchFamily="34" charset="0"/>
              </a:rPr>
              <a:t>An insurance provider matching a cheaper price from a competitor's quote has increased in importance for SMEs but fallen for performance since the last wave and is the 5</a:t>
            </a:r>
            <a:r>
              <a:rPr lang="en-GB" baseline="30000" dirty="0">
                <a:solidFill>
                  <a:schemeClr val="tx1"/>
                </a:solidFill>
                <a:latin typeface="+mj-lt"/>
                <a:cs typeface="Calibri Light" panose="020F0302020204030204" pitchFamily="34" charset="0"/>
              </a:rPr>
              <a:t>th</a:t>
            </a:r>
            <a:r>
              <a:rPr lang="en-GB" dirty="0">
                <a:solidFill>
                  <a:schemeClr val="tx1"/>
                </a:solidFill>
                <a:latin typeface="+mj-lt"/>
                <a:cs typeface="Calibri Light" panose="020F0302020204030204" pitchFamily="34" charset="0"/>
              </a:rPr>
              <a:t> highest opportunity score overall</a:t>
            </a:r>
          </a:p>
          <a:p>
            <a:pPr marL="285750" indent="-285750">
              <a:buClr>
                <a:schemeClr val="tx1"/>
              </a:buClr>
              <a:buSzPts val="1500"/>
              <a:buFont typeface="Arial" panose="020B0604020202020204" pitchFamily="34" charset="0"/>
              <a:buChar char="•"/>
            </a:pPr>
            <a:endParaRPr lang="en-GB" dirty="0">
              <a:solidFill>
                <a:schemeClr val="tx1"/>
              </a:solidFill>
              <a:latin typeface="+mj-lt"/>
              <a:cs typeface="Calibri Light" panose="020F0302020204030204" pitchFamily="34" charset="0"/>
            </a:endParaRPr>
          </a:p>
        </p:txBody>
      </p:sp>
      <p:sp>
        <p:nvSpPr>
          <p:cNvPr id="34" name="Google Shape;281;p26">
            <a:extLst>
              <a:ext uri="{FF2B5EF4-FFF2-40B4-BE49-F238E27FC236}">
                <a16:creationId xmlns:a16="http://schemas.microsoft.com/office/drawing/2014/main" id="{6BA30E1E-56C4-493B-8992-B93B1A6F3097}"/>
              </a:ext>
            </a:extLst>
          </p:cNvPr>
          <p:cNvSpPr txBox="1"/>
          <p:nvPr/>
        </p:nvSpPr>
        <p:spPr>
          <a:xfrm>
            <a:off x="0" y="6530160"/>
            <a:ext cx="9975253" cy="323968"/>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May 2023 &amp; Sept 2023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n=1,500/335</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20008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May 2023 &amp; Sept 2023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 who have claimed on at least one insurance policy in the last 12 months: Female n=881/200 , Male n=613/133.</a:t>
            </a:r>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p:txBody>
      </p:sp>
      <p:sp>
        <p:nvSpPr>
          <p:cNvPr id="3" name="TextBox 2"/>
          <p:cNvSpPr txBox="1"/>
          <p:nvPr/>
        </p:nvSpPr>
        <p:spPr>
          <a:xfrm>
            <a:off x="166164" y="89019"/>
            <a:ext cx="11738922" cy="2277547"/>
          </a:xfrm>
          <a:prstGeom prst="rect">
            <a:avLst/>
          </a:prstGeom>
          <a:noFill/>
        </p:spPr>
        <p:txBody>
          <a:bodyPr wrap="square" rtlCol="0">
            <a:spAutoFit/>
          </a:bodyPr>
          <a:lstStyle/>
          <a:p>
            <a:r>
              <a:rPr lang="en-GB" sz="2000" b="1" dirty="0">
                <a:solidFill>
                  <a:schemeClr val="bg2"/>
                </a:solidFill>
                <a:latin typeface="Rockwell" panose="02060603020205020403" pitchFamily="18" charset="0"/>
                <a:cs typeface="Calibri Light" panose="020F0302020204030204" pitchFamily="34" charset="0"/>
              </a:rPr>
              <a:t>SMEs Overall opportunity scores by gender – wave 12&amp;13</a:t>
            </a:r>
          </a:p>
          <a:p>
            <a:r>
              <a:rPr lang="en-GB" dirty="0">
                <a:solidFill>
                  <a:srgbClr val="008265"/>
                </a:solidFill>
                <a:latin typeface="+mj-lt"/>
                <a:cs typeface="Calibri Light" panose="020F0302020204030204" pitchFamily="34" charset="0"/>
              </a:rPr>
              <a:t>Loyalty and Speed (claims) are the two key opportunities to improve trust with both female and male decision makers / influencers</a:t>
            </a:r>
          </a:p>
          <a:p>
            <a:endParaRPr lang="en-GB" dirty="0">
              <a:solidFill>
                <a:srgbClr val="008265"/>
              </a:solidFill>
              <a:latin typeface="+mj-lt"/>
              <a:cs typeface="Calibri Light" panose="020F0302020204030204" pitchFamily="34" charset="0"/>
            </a:endParaRPr>
          </a:p>
          <a:p>
            <a:r>
              <a:rPr lang="en-GB" dirty="0">
                <a:solidFill>
                  <a:srgbClr val="008265"/>
                </a:solidFill>
                <a:latin typeface="+mj-lt"/>
                <a:cs typeface="Calibri Light" panose="020F0302020204030204" pitchFamily="34" charset="0"/>
              </a:rPr>
              <a:t>Both genders have consistent opportunity scores, there is no more than 0.5 points difference across all of the nine themes, this is because female and male decision makers have very similar stated levels of importance for each of the themes and score their current providers similar in terms of current performance ratings  </a:t>
            </a:r>
          </a:p>
          <a:p>
            <a:endParaRPr lang="en-GB" dirty="0">
              <a:solidFill>
                <a:srgbClr val="008265"/>
              </a:solidFill>
              <a:latin typeface="+mj-lt"/>
              <a:cs typeface="Calibri Light" panose="020F0302020204030204" pitchFamily="34" charset="0"/>
            </a:endParaRPr>
          </a:p>
          <a:p>
            <a:r>
              <a:rPr lang="en-GB" dirty="0">
                <a:solidFill>
                  <a:srgbClr val="008265"/>
                </a:solidFill>
                <a:latin typeface="+mj-lt"/>
                <a:cs typeface="Calibri Light" panose="020F0302020204030204" pitchFamily="34" charset="0"/>
              </a:rPr>
              <a:t>  </a:t>
            </a:r>
          </a:p>
          <a:p>
            <a:endParaRPr lang="en-GB" sz="2400" dirty="0"/>
          </a:p>
        </p:txBody>
      </p:sp>
      <p:graphicFrame>
        <p:nvGraphicFramePr>
          <p:cNvPr id="12" name="Chart 11"/>
          <p:cNvGraphicFramePr/>
          <p:nvPr>
            <p:extLst>
              <p:ext uri="{D42A27DB-BD31-4B8C-83A1-F6EECF244321}">
                <p14:modId xmlns:p14="http://schemas.microsoft.com/office/powerpoint/2010/main" val="1098358592"/>
              </p:ext>
            </p:extLst>
          </p:nvPr>
        </p:nvGraphicFramePr>
        <p:xfrm>
          <a:off x="286914" y="1592677"/>
          <a:ext cx="4440361" cy="4169168"/>
        </p:xfrm>
        <a:graphic>
          <a:graphicData uri="http://schemas.openxmlformats.org/drawingml/2006/chart">
            <c:chart xmlns:c="http://schemas.openxmlformats.org/drawingml/2006/chart" xmlns:r="http://schemas.openxmlformats.org/officeDocument/2006/relationships" r:id="rId3"/>
          </a:graphicData>
        </a:graphic>
      </p:graphicFrame>
      <p:sp>
        <p:nvSpPr>
          <p:cNvPr id="14" name="Google Shape;554;p52">
            <a:extLst>
              <a:ext uri="{FF2B5EF4-FFF2-40B4-BE49-F238E27FC236}">
                <a16:creationId xmlns:a16="http://schemas.microsoft.com/office/drawing/2014/main" id="{59A45DC8-C252-41E7-A50B-0F54B9CB0DA3}"/>
              </a:ext>
            </a:extLst>
          </p:cNvPr>
          <p:cNvSpPr txBox="1"/>
          <p:nvPr/>
        </p:nvSpPr>
        <p:spPr>
          <a:xfrm>
            <a:off x="8166542" y="1592677"/>
            <a:ext cx="3859293" cy="4586450"/>
          </a:xfrm>
          <a:prstGeom prst="rect">
            <a:avLst/>
          </a:prstGeom>
          <a:noFill/>
          <a:ln>
            <a:noFill/>
          </a:ln>
        </p:spPr>
        <p:txBody>
          <a:bodyPr spcFirstLastPara="1" wrap="square" lIns="0" tIns="0" rIns="0" bIns="0" anchor="t" anchorCtr="0">
            <a:noAutofit/>
          </a:bodyPr>
          <a:lstStyle/>
          <a:p>
            <a:pPr marL="285750" indent="-285750">
              <a:buClrTx/>
              <a:buSzPts val="1500"/>
              <a:buFont typeface="Arial" panose="020B0604020202020204" pitchFamily="34" charset="0"/>
              <a:buChar char="•"/>
            </a:pPr>
            <a:r>
              <a:rPr lang="en-GB" dirty="0">
                <a:solidFill>
                  <a:schemeClr val="tx1"/>
                </a:solidFill>
                <a:latin typeface="+mj-lt"/>
                <a:cs typeface="Calibri Light" panose="020F0302020204030204" pitchFamily="34" charset="0"/>
              </a:rPr>
              <a:t>The opportunity score for Speed (claims) has increased by 1.02 points for women and 1.09 points for men</a:t>
            </a:r>
          </a:p>
          <a:p>
            <a:pPr marL="285750" indent="-285750">
              <a:buClrTx/>
              <a:buSzPts val="1500"/>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dirty="0">
                <a:solidFill>
                  <a:schemeClr val="tx1"/>
                </a:solidFill>
                <a:latin typeface="+mj-lt"/>
                <a:cs typeface="Calibri Light" panose="020F0302020204030204" pitchFamily="34" charset="0"/>
              </a:rPr>
              <a:t>The theme is the most important for male decision makers / influencers and the second most important for females, just behind the Confidence theme</a:t>
            </a:r>
          </a:p>
          <a:p>
            <a:pPr marL="285750" indent="-285750">
              <a:buClrTx/>
              <a:buSzPts val="1500"/>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dirty="0">
                <a:solidFill>
                  <a:schemeClr val="tx1"/>
                </a:solidFill>
                <a:latin typeface="+mj-lt"/>
                <a:cs typeface="Calibri Light" panose="020F0302020204030204" pitchFamily="34" charset="0"/>
              </a:rPr>
              <a:t>In fact three of the top five factors for improving trust with males are from the Speed (claims) theme.  In particular the claim being settled quickly, them knowing what to do to make a claim and that they can get through to their insurance company quickly, at any time</a:t>
            </a:r>
          </a:p>
          <a:p>
            <a:pPr>
              <a:buClrTx/>
              <a:buSzPts val="1500"/>
            </a:pPr>
            <a:endParaRPr lang="en-GB" dirty="0">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dirty="0">
                <a:solidFill>
                  <a:schemeClr val="tx1"/>
                </a:solidFill>
                <a:latin typeface="+mj-lt"/>
                <a:cs typeface="Calibri Light" panose="020F0302020204030204" pitchFamily="34" charset="0"/>
              </a:rPr>
              <a:t>Across both genders, the biggest change compared to wave 11&amp;12 is an increase in opportunity score of 1.52 points for the Control (claims) theme with men</a:t>
            </a:r>
          </a:p>
        </p:txBody>
      </p:sp>
      <p:graphicFrame>
        <p:nvGraphicFramePr>
          <p:cNvPr id="7" name="Chart 6"/>
          <p:cNvGraphicFramePr/>
          <p:nvPr>
            <p:extLst>
              <p:ext uri="{D42A27DB-BD31-4B8C-83A1-F6EECF244321}">
                <p14:modId xmlns:p14="http://schemas.microsoft.com/office/powerpoint/2010/main" val="944669949"/>
              </p:ext>
            </p:extLst>
          </p:nvPr>
        </p:nvGraphicFramePr>
        <p:xfrm>
          <a:off x="4399690" y="1592677"/>
          <a:ext cx="4440361" cy="42913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60377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34003" y="162688"/>
            <a:ext cx="11227990" cy="523220"/>
          </a:xfrm>
          <a:prstGeom prst="rect">
            <a:avLst/>
          </a:prstGeom>
          <a:noFill/>
        </p:spPr>
        <p:txBody>
          <a:bodyPr wrap="square" rtlCol="0">
            <a:spAutoFit/>
          </a:bodyPr>
          <a:lstStyle/>
          <a:p>
            <a:r>
              <a:rPr lang="en-GB" sz="2800" b="1">
                <a:solidFill>
                  <a:schemeClr val="bg2"/>
                </a:solidFill>
                <a:latin typeface="Rockwell" panose="02060603020205020403" pitchFamily="18" charset="0"/>
                <a:cs typeface="Calibri Light" panose="020F0302020204030204" pitchFamily="34" charset="0"/>
              </a:rPr>
              <a:t>Background and methodology</a:t>
            </a:r>
            <a:endParaRPr lang="en-GB" sz="2800">
              <a:latin typeface="Rockwell" panose="02060603020205020403"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1129" y="3414833"/>
            <a:ext cx="5048632" cy="2920657"/>
          </a:xfrm>
          <a:prstGeom prst="rect">
            <a:avLst/>
          </a:prstGeom>
        </p:spPr>
      </p:pic>
      <p:sp>
        <p:nvSpPr>
          <p:cNvPr id="5" name="Rectangle 4"/>
          <p:cNvSpPr/>
          <p:nvPr/>
        </p:nvSpPr>
        <p:spPr>
          <a:xfrm>
            <a:off x="319235" y="1070478"/>
            <a:ext cx="5048632" cy="4300665"/>
          </a:xfrm>
          <a:prstGeom prst="rect">
            <a:avLst/>
          </a:prstGeom>
        </p:spPr>
        <p:txBody>
          <a:bodyPr wrap="square">
            <a:spAutoFit/>
          </a:bodyPr>
          <a:lstStyle/>
          <a:p>
            <a:pPr marL="171450" indent="-171450">
              <a:lnSpc>
                <a:spcPct val="114000"/>
              </a:lnSpc>
              <a:spcAft>
                <a:spcPts val="600"/>
              </a:spcAft>
              <a:buFont typeface="Arial" panose="020B0604020202020204" pitchFamily="34" charset="0"/>
              <a:buChar char="•"/>
            </a:pPr>
            <a:r>
              <a:rPr lang="en-GB" dirty="0">
                <a:solidFill>
                  <a:schemeClr val="bg2">
                    <a:lumMod val="25000"/>
                  </a:schemeClr>
                </a:solidFill>
                <a:latin typeface="+mj-lt"/>
                <a:cs typeface="Calibri Light" panose="020F0302020204030204" pitchFamily="34" charset="0"/>
              </a:rPr>
              <a:t>As part of the Institute of Customer Service/CII Trust in Insurance tracker, 1,000 consumers and 1,500 SME employees, who are involved in the insurance buying decisions, were surveyed</a:t>
            </a:r>
          </a:p>
          <a:p>
            <a:pPr marL="171450" indent="-171450">
              <a:lnSpc>
                <a:spcPct val="114000"/>
              </a:lnSpc>
              <a:spcAft>
                <a:spcPts val="600"/>
              </a:spcAft>
              <a:buFont typeface="Arial" panose="020B0604020202020204" pitchFamily="34" charset="0"/>
              <a:buChar char="•"/>
            </a:pPr>
            <a:endParaRPr lang="en-GB" dirty="0">
              <a:solidFill>
                <a:schemeClr val="bg2">
                  <a:lumMod val="25000"/>
                </a:schemeClr>
              </a:solidFill>
              <a:latin typeface="+mj-lt"/>
              <a:cs typeface="Calibri Light" panose="020F0302020204030204" pitchFamily="34" charset="0"/>
            </a:endParaRPr>
          </a:p>
          <a:p>
            <a:pPr marL="171450" indent="-171450">
              <a:lnSpc>
                <a:spcPct val="114000"/>
              </a:lnSpc>
              <a:spcAft>
                <a:spcPts val="600"/>
              </a:spcAft>
              <a:buFont typeface="Arial" panose="020B0604020202020204" pitchFamily="34" charset="0"/>
              <a:buChar char="•"/>
            </a:pPr>
            <a:r>
              <a:rPr lang="en-GB" dirty="0">
                <a:solidFill>
                  <a:schemeClr val="bg2">
                    <a:lumMod val="25000"/>
                  </a:schemeClr>
                </a:solidFill>
                <a:latin typeface="+mj-lt"/>
                <a:cs typeface="Calibri Light" panose="020F0302020204030204" pitchFamily="34" charset="0"/>
              </a:rPr>
              <a:t>For this report we have analysed the combined data sets from data collected in May and September 2023</a:t>
            </a:r>
          </a:p>
          <a:p>
            <a:pPr marL="171450" indent="-171450">
              <a:lnSpc>
                <a:spcPct val="114000"/>
              </a:lnSpc>
              <a:spcAft>
                <a:spcPts val="600"/>
              </a:spcAft>
              <a:buFont typeface="Arial" panose="020B0604020202020204" pitchFamily="34" charset="0"/>
              <a:buChar char="•"/>
            </a:pPr>
            <a:endParaRPr lang="en-GB" dirty="0">
              <a:solidFill>
                <a:schemeClr val="bg2">
                  <a:lumMod val="25000"/>
                </a:schemeClr>
              </a:solidFill>
              <a:latin typeface="+mj-lt"/>
              <a:cs typeface="Calibri Light" panose="020F0302020204030204" pitchFamily="34" charset="0"/>
            </a:endParaRPr>
          </a:p>
          <a:p>
            <a:pPr marL="171450" indent="-171450">
              <a:lnSpc>
                <a:spcPct val="114000"/>
              </a:lnSpc>
              <a:spcAft>
                <a:spcPts val="600"/>
              </a:spcAft>
              <a:buFont typeface="Arial" panose="020B0604020202020204" pitchFamily="34" charset="0"/>
              <a:buChar char="•"/>
            </a:pPr>
            <a:r>
              <a:rPr lang="en-GB" dirty="0">
                <a:solidFill>
                  <a:schemeClr val="bg2">
                    <a:lumMod val="25000"/>
                  </a:schemeClr>
                </a:solidFill>
                <a:latin typeface="+mj-lt"/>
                <a:cs typeface="Calibri Light" panose="020F0302020204030204" pitchFamily="34" charset="0"/>
              </a:rPr>
              <a:t>Consumer participants who hold at least a Motor, Travel         or Buildings / Contents policy</a:t>
            </a:r>
          </a:p>
          <a:p>
            <a:pPr>
              <a:lnSpc>
                <a:spcPct val="114000"/>
              </a:lnSpc>
              <a:spcAft>
                <a:spcPts val="600"/>
              </a:spcAft>
            </a:pPr>
            <a:endParaRPr lang="en-GB" dirty="0">
              <a:solidFill>
                <a:schemeClr val="bg2">
                  <a:lumMod val="25000"/>
                </a:schemeClr>
              </a:solidFill>
              <a:latin typeface="+mj-lt"/>
              <a:cs typeface="Calibri Light" panose="020F0302020204030204" pitchFamily="34" charset="0"/>
            </a:endParaRPr>
          </a:p>
          <a:p>
            <a:pPr marL="171450" indent="-171450">
              <a:lnSpc>
                <a:spcPct val="114000"/>
              </a:lnSpc>
              <a:spcAft>
                <a:spcPts val="600"/>
              </a:spcAft>
              <a:buFont typeface="Arial" panose="020B0604020202020204" pitchFamily="34" charset="0"/>
              <a:buChar char="•"/>
            </a:pPr>
            <a:r>
              <a:rPr lang="en-GB" dirty="0">
                <a:solidFill>
                  <a:schemeClr val="bg2">
                    <a:lumMod val="25000"/>
                  </a:schemeClr>
                </a:solidFill>
                <a:latin typeface="+mj-lt"/>
                <a:cs typeface="Calibri Light" panose="020F0302020204030204" pitchFamily="34" charset="0"/>
              </a:rPr>
              <a:t>SME participants who hold at least a Motor, Employers’ liability, Buildings / Contents or a Business Interruption policy</a:t>
            </a:r>
          </a:p>
          <a:p>
            <a:pPr marL="171450" indent="-171450">
              <a:lnSpc>
                <a:spcPct val="114000"/>
              </a:lnSpc>
              <a:spcAft>
                <a:spcPts val="600"/>
              </a:spcAft>
              <a:buFont typeface="Arial" panose="020B0604020202020204" pitchFamily="34" charset="0"/>
              <a:buChar char="•"/>
            </a:pPr>
            <a:endParaRPr lang="en-GB" dirty="0">
              <a:solidFill>
                <a:schemeClr val="bg2">
                  <a:lumMod val="25000"/>
                </a:schemeClr>
              </a:solidFill>
              <a:latin typeface="Calibri Light" panose="020F0302020204030204" pitchFamily="34" charset="0"/>
              <a:cs typeface="Calibri Light" panose="020F0302020204030204" pitchFamily="34" charset="0"/>
            </a:endParaRPr>
          </a:p>
        </p:txBody>
      </p:sp>
      <p:sp>
        <p:nvSpPr>
          <p:cNvPr id="4" name="TextBox 3"/>
          <p:cNvSpPr txBox="1"/>
          <p:nvPr/>
        </p:nvSpPr>
        <p:spPr>
          <a:xfrm>
            <a:off x="5747999" y="1438486"/>
            <a:ext cx="6275894" cy="1944763"/>
          </a:xfrm>
          <a:prstGeom prst="rect">
            <a:avLst/>
          </a:prstGeom>
          <a:noFill/>
        </p:spPr>
        <p:txBody>
          <a:bodyPr wrap="square" rtlCol="0">
            <a:spAutoFit/>
          </a:bodyPr>
          <a:lstStyle/>
          <a:p>
            <a:pPr marL="171450" indent="-171450">
              <a:lnSpc>
                <a:spcPct val="114000"/>
              </a:lnSpc>
              <a:spcAft>
                <a:spcPts val="600"/>
              </a:spcAft>
              <a:buFont typeface="Arial" panose="020B0604020202020204" pitchFamily="34" charset="0"/>
              <a:buChar char="•"/>
            </a:pPr>
            <a:r>
              <a:rPr lang="en-GB">
                <a:solidFill>
                  <a:schemeClr val="bg2">
                    <a:lumMod val="25000"/>
                  </a:schemeClr>
                </a:solidFill>
                <a:cs typeface="Calibri Light" panose="020F0302020204030204" pitchFamily="34" charset="0"/>
              </a:rPr>
              <a:t>The research asked customers to rate  “importance”  and their current insurers’  “performance” on 49 statements* across 9 themes. These responses have been used to create “opportunity” scores</a:t>
            </a:r>
          </a:p>
          <a:p>
            <a:pPr marL="171450" indent="-171450">
              <a:lnSpc>
                <a:spcPct val="114000"/>
              </a:lnSpc>
              <a:spcAft>
                <a:spcPts val="600"/>
              </a:spcAft>
              <a:buFont typeface="Arial" panose="020B0604020202020204" pitchFamily="34" charset="0"/>
              <a:buChar char="•"/>
            </a:pPr>
            <a:r>
              <a:rPr lang="en-GB">
                <a:solidFill>
                  <a:schemeClr val="bg2">
                    <a:lumMod val="25000"/>
                  </a:schemeClr>
                </a:solidFill>
                <a:cs typeface="Calibri Light" panose="020F0302020204030204" pitchFamily="34" charset="0"/>
              </a:rPr>
              <a:t>Importance / Performance scores can take values from -10 to +10, while opportunity scores from -30 to +30. </a:t>
            </a:r>
          </a:p>
          <a:p>
            <a:pPr marL="171450" indent="-171450">
              <a:lnSpc>
                <a:spcPct val="114000"/>
              </a:lnSpc>
              <a:spcAft>
                <a:spcPts val="600"/>
              </a:spcAft>
              <a:buFont typeface="Arial" panose="020B0604020202020204" pitchFamily="34" charset="0"/>
              <a:buChar char="•"/>
            </a:pPr>
            <a:r>
              <a:rPr lang="en-GB">
                <a:solidFill>
                  <a:schemeClr val="bg2">
                    <a:lumMod val="25000"/>
                  </a:schemeClr>
                </a:solidFill>
                <a:cs typeface="Calibri Light" panose="020F0302020204030204" pitchFamily="34" charset="0"/>
              </a:rPr>
              <a:t>The higher the opportunity score, the </a:t>
            </a:r>
            <a:r>
              <a:rPr lang="en-GB">
                <a:cs typeface="Calibri Light" panose="020F0302020204030204" pitchFamily="34" charset="0"/>
              </a:rPr>
              <a:t>greater the opportunity to deliver improved service and increase levels of trust. </a:t>
            </a:r>
            <a:endParaRPr lang="en-GB">
              <a:solidFill>
                <a:schemeClr val="bg2">
                  <a:lumMod val="25000"/>
                </a:schemeClr>
              </a:solidFill>
              <a:cs typeface="Calibri Light" panose="020F0302020204030204" pitchFamily="34" charset="0"/>
            </a:endParaRPr>
          </a:p>
        </p:txBody>
      </p:sp>
      <p:sp>
        <p:nvSpPr>
          <p:cNvPr id="6" name="TextBox 5"/>
          <p:cNvSpPr txBox="1"/>
          <p:nvPr/>
        </p:nvSpPr>
        <p:spPr>
          <a:xfrm>
            <a:off x="5939502" y="917168"/>
            <a:ext cx="5043368" cy="338554"/>
          </a:xfrm>
          <a:prstGeom prst="rect">
            <a:avLst/>
          </a:prstGeom>
          <a:noFill/>
        </p:spPr>
        <p:txBody>
          <a:bodyPr wrap="none" rtlCol="0">
            <a:spAutoFit/>
          </a:bodyPr>
          <a:lstStyle/>
          <a:p>
            <a:r>
              <a:rPr lang="en-GB" sz="1600" b="1">
                <a:solidFill>
                  <a:schemeClr val="bg2"/>
                </a:solidFill>
              </a:rPr>
              <a:t>Importance, performance and opportunity scores </a:t>
            </a:r>
          </a:p>
        </p:txBody>
      </p:sp>
      <p:sp>
        <p:nvSpPr>
          <p:cNvPr id="2" name="TextBox 1">
            <a:extLst>
              <a:ext uri="{FF2B5EF4-FFF2-40B4-BE49-F238E27FC236}">
                <a16:creationId xmlns:a16="http://schemas.microsoft.com/office/drawing/2014/main" id="{68D5F02B-F759-1E92-363C-36667F440430}"/>
              </a:ext>
            </a:extLst>
          </p:cNvPr>
          <p:cNvSpPr txBox="1"/>
          <p:nvPr/>
        </p:nvSpPr>
        <p:spPr>
          <a:xfrm>
            <a:off x="685799" y="6263640"/>
            <a:ext cx="6099049" cy="338554"/>
          </a:xfrm>
          <a:prstGeom prst="rect">
            <a:avLst/>
          </a:prstGeom>
          <a:noFill/>
        </p:spPr>
        <p:txBody>
          <a:bodyPr wrap="square" rtlCol="0">
            <a:spAutoFit/>
          </a:bodyPr>
          <a:lstStyle/>
          <a:p>
            <a:r>
              <a:rPr lang="en-GB" sz="800"/>
              <a:t>* SMEs are asked to rate across 50 statements, additional to what Consumers are asked, SMEs are also asked to rate importance and performance of their insurance cover being of the right level for their business to continue to trade </a:t>
            </a:r>
          </a:p>
        </p:txBody>
      </p:sp>
    </p:spTree>
    <p:extLst>
      <p:ext uri="{BB962C8B-B14F-4D97-AF65-F5344CB8AC3E}">
        <p14:creationId xmlns:p14="http://schemas.microsoft.com/office/powerpoint/2010/main" val="1021634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5847273" y="1114089"/>
            <a:ext cx="5796471" cy="4704909"/>
          </a:xfrm>
          <a:prstGeom prst="rect">
            <a:avLst/>
          </a:prstGeom>
          <a:noFill/>
          <a:ln>
            <a:noFill/>
          </a:ln>
        </p:spPr>
        <p:txBody>
          <a:bodyPr spcFirstLastPara="1" wrap="square" lIns="0" tIns="0" rIns="0" bIns="0" anchor="t" anchorCtr="0">
            <a:noAutofit/>
          </a:bodyPr>
          <a:lstStyle/>
          <a:p>
            <a:pPr marL="285750" indent="-285750">
              <a:buClrTx/>
              <a:buSzPts val="1500"/>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dirty="0">
                <a:solidFill>
                  <a:schemeClr val="tx1"/>
                </a:solidFill>
                <a:latin typeface="+mj-lt"/>
                <a:cs typeface="Calibri Light" panose="020F0302020204030204" pitchFamily="34" charset="0"/>
              </a:rPr>
              <a:t>Compared to the previous wave, the opportunity score has increased in all nine themes for those aged 18-34 and 35-54</a:t>
            </a:r>
          </a:p>
          <a:p>
            <a:pPr marL="285750" indent="-285750">
              <a:buClrTx/>
              <a:buSzPts val="1500"/>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dirty="0">
                <a:solidFill>
                  <a:schemeClr val="tx1"/>
                </a:solidFill>
                <a:latin typeface="+mj-lt"/>
                <a:cs typeface="Calibri Light" panose="020F0302020204030204" pitchFamily="34" charset="0"/>
              </a:rPr>
              <a:t>For those aged 18-34, the biggest increase is for the Price theme, although it is only up slightly (+0.63 points).  </a:t>
            </a:r>
          </a:p>
          <a:p>
            <a:pPr marL="285750" indent="-285750">
              <a:buClrTx/>
              <a:buSzPts val="1500"/>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dirty="0">
                <a:solidFill>
                  <a:schemeClr val="tx1"/>
                </a:solidFill>
                <a:latin typeface="+mj-lt"/>
                <a:cs typeface="Calibri Light" panose="020F0302020204030204" pitchFamily="34" charset="0"/>
              </a:rPr>
              <a:t>The key increases in opportunity scores for decision makers aged 35-54 are for the three claims themes: Speed, Respect and Control.  Each are up at least 1 point compared to wave 11&amp;12</a:t>
            </a:r>
          </a:p>
          <a:p>
            <a:pPr>
              <a:buClrTx/>
              <a:buSzPts val="1500"/>
            </a:pPr>
            <a:endParaRPr lang="en-GB" dirty="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dirty="0">
                <a:solidFill>
                  <a:schemeClr val="tx1"/>
                </a:solidFill>
                <a:latin typeface="+mj-lt"/>
                <a:cs typeface="Calibri Light" panose="020F0302020204030204" pitchFamily="34" charset="0"/>
              </a:rPr>
              <a:t>When you exclude the claims themes, the opportunity scores for those aged 55+ have all fallen except for Price, which is up slightly by 0.35 points, driven by an increase in stated importance  </a:t>
            </a:r>
          </a:p>
          <a:p>
            <a:pPr marL="285750" indent="-285750">
              <a:buClr>
                <a:schemeClr val="tx1"/>
              </a:buClr>
              <a:buSzPts val="1500"/>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dirty="0">
                <a:solidFill>
                  <a:schemeClr val="tx1"/>
                </a:solidFill>
                <a:latin typeface="+mj-lt"/>
                <a:cs typeface="Calibri Light" panose="020F0302020204030204" pitchFamily="34" charset="0"/>
              </a:rPr>
              <a:t>The Loyalty theme is a key priority for those aged 35+.  Speed (claims) is the highest opportunity score for 18-34 year olds but all themes are separated by less than 2 points for this age group. Rather than a specific theme being a priority it is more a matter of maintaining current levels of performance </a:t>
            </a:r>
          </a:p>
          <a:p>
            <a:pPr>
              <a:buClr>
                <a:schemeClr val="tx1"/>
              </a:buClr>
              <a:buSzPts val="1500"/>
            </a:pPr>
            <a:endParaRPr lang="en-GB" dirty="0">
              <a:solidFill>
                <a:schemeClr val="tx1"/>
              </a:solidFill>
              <a:latin typeface="+mj-lt"/>
              <a:cs typeface="Calibri Light" panose="020F0302020204030204" pitchFamily="34" charset="0"/>
            </a:endParaRPr>
          </a:p>
        </p:txBody>
      </p:sp>
      <p:sp>
        <p:nvSpPr>
          <p:cNvPr id="3" name="TextBox 2"/>
          <p:cNvSpPr txBox="1"/>
          <p:nvPr/>
        </p:nvSpPr>
        <p:spPr>
          <a:xfrm>
            <a:off x="233278" y="66727"/>
            <a:ext cx="11227990" cy="830997"/>
          </a:xfrm>
          <a:prstGeom prst="rect">
            <a:avLst/>
          </a:prstGeom>
          <a:noFill/>
        </p:spPr>
        <p:txBody>
          <a:bodyPr wrap="square" rtlCol="0">
            <a:spAutoFit/>
          </a:bodyPr>
          <a:lstStyle/>
          <a:p>
            <a:pPr>
              <a:buSzPts val="1500"/>
            </a:pPr>
            <a:r>
              <a:rPr lang="en-GB" sz="2000" b="1" dirty="0">
                <a:solidFill>
                  <a:schemeClr val="bg2"/>
                </a:solidFill>
                <a:latin typeface="Rockwell" panose="02060603020205020403" pitchFamily="18" charset="0"/>
                <a:cs typeface="Calibri Light" panose="020F0302020204030204" pitchFamily="34" charset="0"/>
              </a:rPr>
              <a:t>SMEs Opportunity themes by age – wave 12&amp;13</a:t>
            </a:r>
          </a:p>
          <a:p>
            <a:r>
              <a:rPr lang="en-GB" dirty="0">
                <a:solidFill>
                  <a:srgbClr val="008265"/>
                </a:solidFill>
                <a:latin typeface="+mj-lt"/>
                <a:cs typeface="Calibri Light" panose="020F0302020204030204" pitchFamily="34" charset="0"/>
              </a:rPr>
              <a:t>The average opportunity score across all themes is overall slightly higher for the decision makers / influencers who fall in the 35-54 years age range </a:t>
            </a:r>
          </a:p>
        </p:txBody>
      </p:sp>
      <p:sp>
        <p:nvSpPr>
          <p:cNvPr id="5" name="TextBox 4"/>
          <p:cNvSpPr txBox="1"/>
          <p:nvPr/>
        </p:nvSpPr>
        <p:spPr>
          <a:xfrm>
            <a:off x="548256" y="5373026"/>
            <a:ext cx="5446144" cy="553998"/>
          </a:xfrm>
          <a:prstGeom prst="rect">
            <a:avLst/>
          </a:prstGeom>
          <a:noFill/>
        </p:spPr>
        <p:txBody>
          <a:bodyPr wrap="square" rtlCol="0">
            <a:spAutoFit/>
          </a:bodyPr>
          <a:lstStyle/>
          <a:p>
            <a:r>
              <a:rPr lang="en-GB" sz="1000">
                <a:solidFill>
                  <a:schemeClr val="tx1"/>
                </a:solidFill>
                <a:latin typeface="+mj-lt"/>
                <a:cs typeface="Calibri Light" panose="020F0302020204030204" pitchFamily="34" charset="0"/>
              </a:rPr>
              <a:t>Table is showing opportunity scores by age range, relative to all respondents’ average scores</a:t>
            </a:r>
          </a:p>
          <a:p>
            <a:endParaRPr lang="en-GB" sz="1000">
              <a:solidFill>
                <a:schemeClr val="tx1"/>
              </a:solidFill>
              <a:latin typeface="+mj-lt"/>
              <a:cs typeface="Calibri Light" panose="020F0302020204030204" pitchFamily="34" charset="0"/>
            </a:endParaRPr>
          </a:p>
          <a:p>
            <a:endParaRPr lang="en-GB" sz="1000">
              <a:solidFill>
                <a:schemeClr val="tx1"/>
              </a:solidFill>
              <a:latin typeface="+mj-lt"/>
              <a:cs typeface="Calibri Light" panose="020F0302020204030204" pitchFamily="34" charset="0"/>
            </a:endParaRPr>
          </a:p>
        </p:txBody>
      </p:sp>
      <p:sp>
        <p:nvSpPr>
          <p:cNvPr id="7" name="Google Shape;281;p26">
            <a:extLst>
              <a:ext uri="{FF2B5EF4-FFF2-40B4-BE49-F238E27FC236}">
                <a16:creationId xmlns:a16="http://schemas.microsoft.com/office/drawing/2014/main" id="{6BA30E1E-56C4-493B-8992-B93B1A6F3097}"/>
              </a:ext>
            </a:extLst>
          </p:cNvPr>
          <p:cNvSpPr txBox="1"/>
          <p:nvPr/>
        </p:nvSpPr>
        <p:spPr>
          <a:xfrm>
            <a:off x="0" y="6508878"/>
            <a:ext cx="9155091" cy="349122"/>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May 2023 &amp; Sept 2023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18-34 n=509/176, 35-54 n=738/144, 55 or older n=253/15* (*low sample, shown for completeness only).</a:t>
            </a:r>
            <a:endParaRPr lang="en-GB" sz="800"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31774867"/>
              </p:ext>
            </p:extLst>
          </p:nvPr>
        </p:nvGraphicFramePr>
        <p:xfrm>
          <a:off x="699024" y="1250195"/>
          <a:ext cx="4708602" cy="3795165"/>
        </p:xfrm>
        <a:graphic>
          <a:graphicData uri="http://schemas.openxmlformats.org/drawingml/2006/table">
            <a:tbl>
              <a:tblPr firstRow="1" bandRow="1"/>
              <a:tblGrid>
                <a:gridCol w="1162010">
                  <a:extLst>
                    <a:ext uri="{9D8B030D-6E8A-4147-A177-3AD203B41FA5}">
                      <a16:colId xmlns:a16="http://schemas.microsoft.com/office/drawing/2014/main" val="20000"/>
                    </a:ext>
                  </a:extLst>
                </a:gridCol>
                <a:gridCol w="1062592">
                  <a:extLst>
                    <a:ext uri="{9D8B030D-6E8A-4147-A177-3AD203B41FA5}">
                      <a16:colId xmlns:a16="http://schemas.microsoft.com/office/drawing/2014/main" val="20001"/>
                    </a:ext>
                  </a:extLst>
                </a:gridCol>
                <a:gridCol w="828000">
                  <a:extLst>
                    <a:ext uri="{9D8B030D-6E8A-4147-A177-3AD203B41FA5}">
                      <a16:colId xmlns:a16="http://schemas.microsoft.com/office/drawing/2014/main" val="20002"/>
                    </a:ext>
                  </a:extLst>
                </a:gridCol>
                <a:gridCol w="828000">
                  <a:extLst>
                    <a:ext uri="{9D8B030D-6E8A-4147-A177-3AD203B41FA5}">
                      <a16:colId xmlns:a16="http://schemas.microsoft.com/office/drawing/2014/main" val="20003"/>
                    </a:ext>
                  </a:extLst>
                </a:gridCol>
                <a:gridCol w="828000">
                  <a:extLst>
                    <a:ext uri="{9D8B030D-6E8A-4147-A177-3AD203B41FA5}">
                      <a16:colId xmlns:a16="http://schemas.microsoft.com/office/drawing/2014/main" val="20004"/>
                    </a:ext>
                  </a:extLst>
                </a:gridCol>
              </a:tblGrid>
              <a:tr h="412641">
                <a:tc>
                  <a:txBody>
                    <a:bodyPr/>
                    <a:lstStyle/>
                    <a:p>
                      <a:pPr algn="l" fontAlgn="t"/>
                      <a:endParaRPr lang="en-GB" sz="1100" b="0" i="0" u="none" strike="noStrike">
                        <a:solidFill>
                          <a:srgbClr val="000000"/>
                        </a:solidFill>
                        <a:effectLst/>
                        <a:latin typeface="+mj-lt"/>
                      </a:endParaRP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100" b="1" i="0" u="none" strike="noStrike">
                          <a:solidFill>
                            <a:srgbClr val="FFFFFF"/>
                          </a:solidFill>
                          <a:effectLst/>
                          <a:latin typeface="+mj-lt"/>
                        </a:rPr>
                        <a:t>All respondents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100" b="1" i="0" u="none" strike="noStrike">
                          <a:solidFill>
                            <a:srgbClr val="FFFFFF"/>
                          </a:solidFill>
                          <a:effectLst/>
                          <a:latin typeface="+mj-lt"/>
                        </a:rPr>
                        <a:t>18-34 years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100" b="1" i="0" u="none" strike="noStrike">
                          <a:solidFill>
                            <a:srgbClr val="FFFFFF"/>
                          </a:solidFill>
                          <a:effectLst/>
                          <a:latin typeface="+mj-lt"/>
                        </a:rPr>
                        <a:t>35-54 years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100" b="1" i="0" u="none" strike="noStrike">
                          <a:solidFill>
                            <a:srgbClr val="FFFFFF"/>
                          </a:solidFill>
                          <a:effectLst/>
                          <a:latin typeface="+mj-lt"/>
                        </a:rPr>
                        <a:t>55 or older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10000"/>
                  </a:ext>
                </a:extLst>
              </a:tr>
              <a:tr h="375836">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8.12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9.40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75836">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8.34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2"/>
                  </a:ext>
                </a:extLst>
              </a:tr>
              <a:tr h="375836">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3"/>
                  </a:ext>
                </a:extLst>
              </a:tr>
              <a:tr h="375836">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4"/>
                  </a:ext>
                </a:extLst>
              </a:tr>
              <a:tr h="375836">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375836">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6"/>
                  </a:ext>
                </a:extLst>
              </a:tr>
              <a:tr h="375836">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5.88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10.27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375836">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8"/>
                  </a:ext>
                </a:extLst>
              </a:tr>
              <a:tr h="375836">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5.12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5.17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5.35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4.40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9"/>
                  </a:ext>
                </a:extLst>
              </a:tr>
            </a:tbl>
          </a:graphicData>
        </a:graphic>
      </p:graphicFrame>
      <p:sp>
        <p:nvSpPr>
          <p:cNvPr id="9" name="Rectangle 8"/>
          <p:cNvSpPr/>
          <p:nvPr/>
        </p:nvSpPr>
        <p:spPr>
          <a:xfrm>
            <a:off x="1399756" y="5822032"/>
            <a:ext cx="1625600" cy="276999"/>
          </a:xfrm>
          <a:prstGeom prst="rect">
            <a:avLst/>
          </a:prstGeom>
          <a:solidFill>
            <a:srgbClr val="FCE4D6"/>
          </a:solidFill>
          <a:ln>
            <a:solidFill>
              <a:srgbClr val="FCE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Below overall score</a:t>
            </a:r>
          </a:p>
        </p:txBody>
      </p:sp>
      <p:sp>
        <p:nvSpPr>
          <p:cNvPr id="10" name="Rectangle 9"/>
          <p:cNvSpPr/>
          <p:nvPr/>
        </p:nvSpPr>
        <p:spPr>
          <a:xfrm>
            <a:off x="1399756" y="5822031"/>
            <a:ext cx="1625600" cy="276999"/>
          </a:xfrm>
          <a:prstGeom prst="rect">
            <a:avLst/>
          </a:prstGeom>
          <a:solidFill>
            <a:srgbClr val="FCE4D6"/>
          </a:solidFill>
          <a:ln>
            <a:solidFill>
              <a:srgbClr val="FCE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Below overall score</a:t>
            </a:r>
          </a:p>
        </p:txBody>
      </p:sp>
      <p:sp>
        <p:nvSpPr>
          <p:cNvPr id="12" name="Rectangle 11"/>
          <p:cNvSpPr/>
          <p:nvPr/>
        </p:nvSpPr>
        <p:spPr>
          <a:xfrm>
            <a:off x="3440205" y="5818999"/>
            <a:ext cx="1625600" cy="276999"/>
          </a:xfrm>
          <a:prstGeom prst="rect">
            <a:avLst/>
          </a:prstGeom>
          <a:solidFill>
            <a:srgbClr val="E2EFDA"/>
          </a:solidFill>
          <a:ln>
            <a:solidFill>
              <a:srgbClr val="E2E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Above overall score</a:t>
            </a:r>
          </a:p>
        </p:txBody>
      </p:sp>
    </p:spTree>
    <p:extLst>
      <p:ext uri="{BB962C8B-B14F-4D97-AF65-F5344CB8AC3E}">
        <p14:creationId xmlns:p14="http://schemas.microsoft.com/office/powerpoint/2010/main" val="20670143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892552"/>
          </a:xfrm>
          <a:prstGeom prst="rect">
            <a:avLst/>
          </a:prstGeom>
          <a:noFill/>
        </p:spPr>
        <p:txBody>
          <a:bodyPr wrap="square" rtlCol="0">
            <a:spAutoFit/>
          </a:bodyPr>
          <a:lstStyle/>
          <a:p>
            <a:pPr>
              <a:buSzPts val="1500"/>
            </a:pPr>
            <a:r>
              <a:rPr lang="en-GB" sz="2000" b="1" dirty="0">
                <a:solidFill>
                  <a:schemeClr val="bg2"/>
                </a:solidFill>
                <a:latin typeface="Rockwell" panose="02060603020205020403" pitchFamily="18" charset="0"/>
                <a:cs typeface="Calibri Light" panose="020F0302020204030204" pitchFamily="34" charset="0"/>
              </a:rPr>
              <a:t>SMEs Opportunity themes by ethnicity – wave 12&amp;13</a:t>
            </a:r>
          </a:p>
          <a:p>
            <a:r>
              <a:rPr lang="en-GB" sz="1600" dirty="0">
                <a:solidFill>
                  <a:srgbClr val="008265"/>
                </a:solidFill>
                <a:latin typeface="+mj-lt"/>
                <a:cs typeface="Calibri Light" panose="020F0302020204030204" pitchFamily="34" charset="0"/>
              </a:rPr>
              <a:t>On average, the opportunity scores and need to improve trust is greater with Ethnic minority groups who are decision makers or influencers at SMEs</a:t>
            </a:r>
          </a:p>
        </p:txBody>
      </p:sp>
      <p:graphicFrame>
        <p:nvGraphicFramePr>
          <p:cNvPr id="6" name="Chart 5"/>
          <p:cNvGraphicFramePr/>
          <p:nvPr>
            <p:extLst>
              <p:ext uri="{D42A27DB-BD31-4B8C-83A1-F6EECF244321}">
                <p14:modId xmlns:p14="http://schemas.microsoft.com/office/powerpoint/2010/main" val="2979507836"/>
              </p:ext>
            </p:extLst>
          </p:nvPr>
        </p:nvGraphicFramePr>
        <p:xfrm>
          <a:off x="-54864" y="1424159"/>
          <a:ext cx="4075331" cy="4738750"/>
        </p:xfrm>
        <a:graphic>
          <a:graphicData uri="http://schemas.openxmlformats.org/drawingml/2006/chart">
            <c:chart xmlns:c="http://schemas.openxmlformats.org/drawingml/2006/chart" xmlns:r="http://schemas.openxmlformats.org/officeDocument/2006/relationships" r:id="rId3"/>
          </a:graphicData>
        </a:graphic>
      </p:graphicFrame>
      <p:sp>
        <p:nvSpPr>
          <p:cNvPr id="9" name="Google Shape;554;p52">
            <a:extLst>
              <a:ext uri="{FF2B5EF4-FFF2-40B4-BE49-F238E27FC236}">
                <a16:creationId xmlns:a16="http://schemas.microsoft.com/office/drawing/2014/main" id="{59A45DC8-C252-41E7-A50B-0F54B9CB0DA3}"/>
              </a:ext>
            </a:extLst>
          </p:cNvPr>
          <p:cNvSpPr txBox="1"/>
          <p:nvPr/>
        </p:nvSpPr>
        <p:spPr>
          <a:xfrm>
            <a:off x="8171535" y="1094975"/>
            <a:ext cx="3910620" cy="5065598"/>
          </a:xfrm>
          <a:prstGeom prst="rect">
            <a:avLst/>
          </a:prstGeom>
          <a:noFill/>
          <a:ln>
            <a:noFill/>
          </a:ln>
        </p:spPr>
        <p:txBody>
          <a:bodyPr spcFirstLastPara="1" wrap="square" lIns="0" tIns="0" rIns="0" bIns="0" anchor="t" anchorCtr="0">
            <a:noAutofit/>
          </a:bodyPr>
          <a:lstStyle/>
          <a:p>
            <a:pPr>
              <a:buClr>
                <a:srgbClr val="FFFFFF"/>
              </a:buClr>
              <a:buSzPts val="1500"/>
            </a:pPr>
            <a:endParaRPr lang="en-GB" sz="1200" dirty="0">
              <a:solidFill>
                <a:schemeClr val="tx1"/>
              </a:solidFill>
              <a:latin typeface="+mj-lt"/>
              <a:cs typeface="Calibri Light" panose="020F0302020204030204" pitchFamily="34" charset="0"/>
            </a:endParaRPr>
          </a:p>
          <a:p>
            <a:pPr>
              <a:buClr>
                <a:srgbClr val="FFFFFF"/>
              </a:buClr>
              <a:buSzPts val="1500"/>
            </a:pPr>
            <a:r>
              <a:rPr lang="en-GB" sz="1200" dirty="0">
                <a:solidFill>
                  <a:schemeClr val="tx1"/>
                </a:solidFill>
                <a:latin typeface="+mj-lt"/>
                <a:cs typeface="Calibri Light" panose="020F0302020204030204" pitchFamily="34" charset="0"/>
              </a:rPr>
              <a:t>White / White British decision makers / influencers at SMEs</a:t>
            </a:r>
          </a:p>
          <a:p>
            <a:pPr>
              <a:buClr>
                <a:srgbClr val="FFFFFF"/>
              </a:buClr>
              <a:buSzPts val="1500"/>
            </a:pPr>
            <a:endParaRPr lang="en-GB" sz="1200" dirty="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r>
              <a:rPr lang="en-GB" sz="1200" dirty="0">
                <a:solidFill>
                  <a:schemeClr val="tx1"/>
                </a:solidFill>
                <a:latin typeface="+mj-lt"/>
                <a:cs typeface="Calibri Light" panose="020F0302020204030204" pitchFamily="34" charset="0"/>
              </a:rPr>
              <a:t>Loyalty remains the biggest opportunity to improve trust</a:t>
            </a:r>
          </a:p>
          <a:p>
            <a:pPr marL="171450" indent="-171450">
              <a:buClrTx/>
              <a:buSzPts val="1500"/>
              <a:buFont typeface="Arial" panose="020B0604020202020204" pitchFamily="34" charset="0"/>
              <a:buChar char="•"/>
            </a:pPr>
            <a:endParaRPr lang="en-GB" sz="1200" dirty="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r>
              <a:rPr lang="en-GB" sz="1200" dirty="0">
                <a:solidFill>
                  <a:schemeClr val="tx1"/>
                </a:solidFill>
                <a:latin typeface="+mj-lt"/>
                <a:cs typeface="Calibri Light" panose="020F0302020204030204" pitchFamily="34" charset="0"/>
              </a:rPr>
              <a:t>All opportunity scores, with the exception of Respect (claims), have increased compared to the previous wave</a:t>
            </a:r>
          </a:p>
          <a:p>
            <a:pPr marL="171450" indent="-171450">
              <a:buClrTx/>
              <a:buSzPts val="1500"/>
              <a:buFont typeface="Arial" panose="020B0604020202020204" pitchFamily="34" charset="0"/>
              <a:buChar char="•"/>
            </a:pPr>
            <a:endParaRPr lang="en-GB" sz="1200" dirty="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r>
              <a:rPr lang="en-GB" sz="1200" dirty="0">
                <a:solidFill>
                  <a:schemeClr val="tx1"/>
                </a:solidFill>
                <a:latin typeface="+mj-lt"/>
                <a:cs typeface="Calibri Light" panose="020F0302020204030204" pitchFamily="34" charset="0"/>
              </a:rPr>
              <a:t>The biggest increases are for Control (claims) and Price which are up 1.13 and 0.59 points respectively</a:t>
            </a:r>
          </a:p>
          <a:p>
            <a:pPr marL="171450" indent="-171450">
              <a:buClrTx/>
              <a:buSzPts val="1500"/>
              <a:buFont typeface="Arial" panose="020B0604020202020204" pitchFamily="34" charset="0"/>
              <a:buChar char="•"/>
            </a:pPr>
            <a:endParaRPr lang="en-GB" sz="1200" dirty="0">
              <a:solidFill>
                <a:schemeClr val="tx1"/>
              </a:solidFill>
              <a:latin typeface="+mj-lt"/>
              <a:cs typeface="Calibri Light" panose="020F0302020204030204" pitchFamily="34" charset="0"/>
            </a:endParaRPr>
          </a:p>
          <a:p>
            <a:pPr>
              <a:buClr>
                <a:srgbClr val="FFFFFF"/>
              </a:buClr>
              <a:buSzPts val="1500"/>
            </a:pPr>
            <a:r>
              <a:rPr lang="en-GB" sz="1200" dirty="0">
                <a:solidFill>
                  <a:schemeClr val="tx1"/>
                </a:solidFill>
                <a:latin typeface="+mj-lt"/>
                <a:cs typeface="Calibri Light" panose="020F0302020204030204" pitchFamily="34" charset="0"/>
              </a:rPr>
              <a:t>Ethnic minority decision makers / influencers at SMEs</a:t>
            </a:r>
          </a:p>
          <a:p>
            <a:pPr>
              <a:buClr>
                <a:srgbClr val="FFFFFF"/>
              </a:buClr>
              <a:buSzPts val="1500"/>
            </a:pPr>
            <a:endParaRPr lang="en-GB" sz="1200" dirty="0">
              <a:solidFill>
                <a:schemeClr val="tx1"/>
              </a:solidFill>
              <a:latin typeface="+mj-lt"/>
              <a:cs typeface="Calibri Light" panose="020F0302020204030204" pitchFamily="34" charset="0"/>
            </a:endParaRPr>
          </a:p>
          <a:p>
            <a:pPr marL="171450" indent="-171450">
              <a:buClr>
                <a:schemeClr val="tx1"/>
              </a:buClr>
              <a:buSzPts val="1500"/>
              <a:buFont typeface="Arial" panose="020B0604020202020204" pitchFamily="34" charset="0"/>
              <a:buChar char="•"/>
            </a:pPr>
            <a:r>
              <a:rPr lang="en-GB" sz="1200" dirty="0">
                <a:solidFill>
                  <a:schemeClr val="tx1">
                    <a:lumMod val="95000"/>
                    <a:lumOff val="5000"/>
                  </a:schemeClr>
                </a:solidFill>
                <a:latin typeface="+mj-lt"/>
                <a:cs typeface="Calibri Light" panose="020F0302020204030204" pitchFamily="34" charset="0"/>
              </a:rPr>
              <a:t>The biggest opportunity scores are Speed and Respect in relation to claims.  They have also increased the most, by 2.38 and 2.09 point respectively compared to the previous wave, also marking concurrent wave increases</a:t>
            </a:r>
          </a:p>
          <a:p>
            <a:pPr>
              <a:buClr>
                <a:schemeClr val="tx1"/>
              </a:buClr>
              <a:buSzPts val="1500"/>
            </a:pPr>
            <a:endParaRPr lang="en-GB" sz="1200" dirty="0">
              <a:solidFill>
                <a:schemeClr val="tx1">
                  <a:lumMod val="95000"/>
                  <a:lumOff val="5000"/>
                </a:schemeClr>
              </a:solidFill>
              <a:latin typeface="+mj-lt"/>
              <a:cs typeface="Calibri Light" panose="020F0302020204030204" pitchFamily="34" charset="0"/>
            </a:endParaRPr>
          </a:p>
          <a:p>
            <a:pPr marL="171450" indent="-171450">
              <a:buClr>
                <a:schemeClr val="tx1"/>
              </a:buClr>
              <a:buSzPts val="1500"/>
              <a:buFont typeface="Arial" panose="020B0604020202020204" pitchFamily="34" charset="0"/>
              <a:buChar char="•"/>
            </a:pPr>
            <a:r>
              <a:rPr lang="en-GB" sz="1200" dirty="0">
                <a:solidFill>
                  <a:schemeClr val="tx1">
                    <a:lumMod val="95000"/>
                    <a:lumOff val="5000"/>
                  </a:schemeClr>
                </a:solidFill>
                <a:latin typeface="+mj-lt"/>
                <a:cs typeface="Calibri Light" panose="020F0302020204030204" pitchFamily="34" charset="0"/>
              </a:rPr>
              <a:t>Loyalty (up 0.88 points) and Price (up 0.71) have also increased as opportunities to improve trust compared to wave 11&amp;12</a:t>
            </a:r>
          </a:p>
          <a:p>
            <a:pPr marL="171450" indent="-171450">
              <a:buClr>
                <a:schemeClr val="tx1"/>
              </a:buClr>
              <a:buSzPts val="1500"/>
              <a:buFont typeface="Arial" panose="020B0604020202020204" pitchFamily="34" charset="0"/>
              <a:buChar char="•"/>
            </a:pPr>
            <a:endParaRPr lang="en-GB" sz="1200" dirty="0">
              <a:solidFill>
                <a:schemeClr val="tx1">
                  <a:lumMod val="95000"/>
                  <a:lumOff val="5000"/>
                </a:schemeClr>
              </a:solidFill>
              <a:latin typeface="+mj-lt"/>
              <a:cs typeface="Calibri Light" panose="020F0302020204030204" pitchFamily="34" charset="0"/>
            </a:endParaRPr>
          </a:p>
          <a:p>
            <a:pPr marL="171450" indent="-171450">
              <a:buClr>
                <a:schemeClr val="tx1"/>
              </a:buClr>
              <a:buSzPts val="1500"/>
              <a:buFont typeface="Arial" panose="020B0604020202020204" pitchFamily="34" charset="0"/>
              <a:buChar char="•"/>
            </a:pPr>
            <a:r>
              <a:rPr lang="en-GB" sz="1200" dirty="0">
                <a:solidFill>
                  <a:schemeClr val="tx1">
                    <a:lumMod val="95000"/>
                    <a:lumOff val="5000"/>
                  </a:schemeClr>
                </a:solidFill>
                <a:latin typeface="+mj-lt"/>
                <a:cs typeface="Calibri Light" panose="020F0302020204030204" pitchFamily="34" charset="0"/>
              </a:rPr>
              <a:t>An insurance provider matching a competitor’s quote is the single highest opportunity (9.55) for people from an Ethnic minority group</a:t>
            </a:r>
          </a:p>
          <a:p>
            <a:pPr>
              <a:buClr>
                <a:srgbClr val="FFFFFF"/>
              </a:buClr>
              <a:buSzPts val="1500"/>
            </a:pPr>
            <a:endParaRPr lang="en-GB" sz="1200" dirty="0">
              <a:solidFill>
                <a:schemeClr val="tx1"/>
              </a:solidFill>
              <a:latin typeface="+mj-lt"/>
              <a:cs typeface="Calibri Light" panose="020F0302020204030204" pitchFamily="34" charset="0"/>
            </a:endParaRPr>
          </a:p>
        </p:txBody>
      </p:sp>
      <p:sp>
        <p:nvSpPr>
          <p:cNvPr id="11" name="Google Shape;281;p26">
            <a:extLst>
              <a:ext uri="{FF2B5EF4-FFF2-40B4-BE49-F238E27FC236}">
                <a16:creationId xmlns:a16="http://schemas.microsoft.com/office/drawing/2014/main" id="{6BA30E1E-56C4-493B-8992-B93B1A6F3097}"/>
              </a:ext>
            </a:extLst>
          </p:cNvPr>
          <p:cNvSpPr txBox="1"/>
          <p:nvPr/>
        </p:nvSpPr>
        <p:spPr>
          <a:xfrm>
            <a:off x="0" y="6489757"/>
            <a:ext cx="8679664" cy="368243"/>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May 2023 &amp; Sept 2023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White/ White British n=1,263/252, Ethnic minorities n=220/78.</a:t>
            </a:r>
            <a:endParaRPr lang="en-GB" sz="800" dirty="0">
              <a:latin typeface="Arial" panose="020B0604020202020204" pitchFamily="34" charset="0"/>
              <a:cs typeface="Arial" panose="020B0604020202020204" pitchFamily="34" charset="0"/>
            </a:endParaRPr>
          </a:p>
        </p:txBody>
      </p:sp>
      <p:graphicFrame>
        <p:nvGraphicFramePr>
          <p:cNvPr id="7" name="Chart 6"/>
          <p:cNvGraphicFramePr/>
          <p:nvPr>
            <p:extLst>
              <p:ext uri="{D42A27DB-BD31-4B8C-83A1-F6EECF244321}">
                <p14:modId xmlns:p14="http://schemas.microsoft.com/office/powerpoint/2010/main" val="3229667028"/>
              </p:ext>
            </p:extLst>
          </p:nvPr>
        </p:nvGraphicFramePr>
        <p:xfrm>
          <a:off x="3904488" y="1424159"/>
          <a:ext cx="4142564" cy="47387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61659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May 2023 &amp; Sept 2023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1-5 employees n=430/39*  *low sample, 6-20 employees n= 449/123, More than 20 employees n=621/173.</a:t>
            </a:r>
            <a:endParaRPr lang="en-GB" sz="800" dirty="0">
              <a:latin typeface="Arial" panose="020B0604020202020204" pitchFamily="34" charset="0"/>
              <a:cs typeface="Arial" panose="020B0604020202020204" pitchFamily="34" charset="0"/>
            </a:endParaRPr>
          </a:p>
        </p:txBody>
      </p:sp>
      <p:sp>
        <p:nvSpPr>
          <p:cNvPr id="3" name="TextBox 2"/>
          <p:cNvSpPr txBox="1"/>
          <p:nvPr/>
        </p:nvSpPr>
        <p:spPr>
          <a:xfrm>
            <a:off x="248219" y="112471"/>
            <a:ext cx="11712132" cy="1261884"/>
          </a:xfrm>
          <a:prstGeom prst="rect">
            <a:avLst/>
          </a:prstGeom>
          <a:noFill/>
        </p:spPr>
        <p:txBody>
          <a:bodyPr wrap="square" rtlCol="0">
            <a:spAutoFit/>
          </a:bodyPr>
          <a:lstStyle/>
          <a:p>
            <a:r>
              <a:rPr lang="en-GB" sz="2000" b="1" dirty="0">
                <a:solidFill>
                  <a:schemeClr val="bg2"/>
                </a:solidFill>
                <a:latin typeface="Rockwell" panose="02060603020205020403" pitchFamily="18" charset="0"/>
                <a:cs typeface="Calibri Light" panose="020F0302020204030204" pitchFamily="34" charset="0"/>
              </a:rPr>
              <a:t>SMEs Opportunity themes by number of employees – wave 12&amp;13</a:t>
            </a:r>
          </a:p>
          <a:p>
            <a:r>
              <a:rPr lang="en-GB" sz="1600" dirty="0">
                <a:solidFill>
                  <a:srgbClr val="008265"/>
                </a:solidFill>
                <a:latin typeface="+mj-lt"/>
                <a:cs typeface="Calibri Light" panose="020F0302020204030204" pitchFamily="34" charset="0"/>
              </a:rPr>
              <a:t>Within SMEs employing 1-5 people the Loyalty theme has the highest opportunity score and for those with 6-20 or more than 20 employees the Speed theme in relation to claims has the highest opportunity score</a:t>
            </a:r>
          </a:p>
          <a:p>
            <a:endParaRPr lang="en-GB" sz="2400" dirty="0"/>
          </a:p>
        </p:txBody>
      </p:sp>
      <p:graphicFrame>
        <p:nvGraphicFramePr>
          <p:cNvPr id="6" name="Chart 5"/>
          <p:cNvGraphicFramePr/>
          <p:nvPr>
            <p:extLst>
              <p:ext uri="{D42A27DB-BD31-4B8C-83A1-F6EECF244321}">
                <p14:modId xmlns:p14="http://schemas.microsoft.com/office/powerpoint/2010/main" val="3241838925"/>
              </p:ext>
            </p:extLst>
          </p:nvPr>
        </p:nvGraphicFramePr>
        <p:xfrm>
          <a:off x="425998" y="841594"/>
          <a:ext cx="3549076" cy="401387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425998" y="4625042"/>
            <a:ext cx="11534353" cy="1892826"/>
          </a:xfrm>
          <a:prstGeom prst="rect">
            <a:avLst/>
          </a:prstGeom>
          <a:noFill/>
        </p:spPr>
        <p:txBody>
          <a:bodyPr wrap="square" rtlCol="0">
            <a:spAutoFit/>
          </a:bodyPr>
          <a:lstStyle/>
          <a:p>
            <a:pPr marL="285750" indent="-285750">
              <a:buFont typeface="Arial" panose="020B0604020202020204" pitchFamily="34" charset="0"/>
              <a:buChar char="•"/>
            </a:pPr>
            <a:r>
              <a:rPr lang="en-GB" sz="1300" dirty="0">
                <a:solidFill>
                  <a:schemeClr val="tx1"/>
                </a:solidFill>
                <a:latin typeface="+mj-lt"/>
                <a:cs typeface="Calibri Light" panose="020F0302020204030204" pitchFamily="34" charset="0"/>
              </a:rPr>
              <a:t>For SMEs employing more than 20 people it is the three claims themes that are the highest opportunity to improve trust.  Because of high stated importance there is a specific opportunity to improve trust with those that had made claim in the previous 12 months by: repairs or replacement items being completed/ delivered at a time that suits them, them knowing what to do to make a claim and their insurers providing effective assistance/ advice in relation to a claim</a:t>
            </a:r>
          </a:p>
          <a:p>
            <a:endParaRPr lang="en-GB" sz="1300" dirty="0">
              <a:solidFill>
                <a:schemeClr val="tx1"/>
              </a:solidFill>
              <a:latin typeface="+mj-lt"/>
              <a:cs typeface="Calibri Light" panose="020F0302020204030204" pitchFamily="34" charset="0"/>
            </a:endParaRPr>
          </a:p>
          <a:p>
            <a:pPr marL="285750" indent="-285750">
              <a:buFont typeface="Arial" panose="020B0604020202020204" pitchFamily="34" charset="0"/>
              <a:buChar char="•"/>
            </a:pPr>
            <a:r>
              <a:rPr lang="en-GB" sz="1300" dirty="0">
                <a:solidFill>
                  <a:schemeClr val="tx1"/>
                </a:solidFill>
                <a:latin typeface="+mj-lt"/>
                <a:cs typeface="Calibri Light" panose="020F0302020204030204" pitchFamily="34" charset="0"/>
              </a:rPr>
              <a:t>SMEs that employ only 1-5 people gave a particular low performance rating for: getting a discount for staying with the same company, their loyalty is taken into account when calculating renewal quotes following a claim and their premium doesn't increase because I'm not a new customer anymore.  These are the 3 top factors that will increase trust for the SMEs with 1-5 employees</a:t>
            </a:r>
          </a:p>
          <a:p>
            <a:pPr marL="285750" indent="-285750">
              <a:buFont typeface="Arial" panose="020B0604020202020204" pitchFamily="34" charset="0"/>
              <a:buChar char="•"/>
            </a:pPr>
            <a:endParaRPr lang="en-GB" sz="1300" dirty="0">
              <a:solidFill>
                <a:schemeClr val="tx1"/>
              </a:solidFill>
              <a:latin typeface="+mj-lt"/>
              <a:cs typeface="Calibri Light" panose="020F0302020204030204" pitchFamily="34" charset="0"/>
            </a:endParaRPr>
          </a:p>
        </p:txBody>
      </p:sp>
      <p:graphicFrame>
        <p:nvGraphicFramePr>
          <p:cNvPr id="11" name="Chart 10"/>
          <p:cNvGraphicFramePr/>
          <p:nvPr>
            <p:extLst>
              <p:ext uri="{D42A27DB-BD31-4B8C-83A1-F6EECF244321}">
                <p14:modId xmlns:p14="http://schemas.microsoft.com/office/powerpoint/2010/main" val="2284407902"/>
              </p:ext>
            </p:extLst>
          </p:nvPr>
        </p:nvGraphicFramePr>
        <p:xfrm>
          <a:off x="3975074" y="841594"/>
          <a:ext cx="3474314" cy="40138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extLst>
              <p:ext uri="{D42A27DB-BD31-4B8C-83A1-F6EECF244321}">
                <p14:modId xmlns:p14="http://schemas.microsoft.com/office/powerpoint/2010/main" val="845477188"/>
              </p:ext>
            </p:extLst>
          </p:nvPr>
        </p:nvGraphicFramePr>
        <p:xfrm>
          <a:off x="7524150" y="841594"/>
          <a:ext cx="3474314" cy="40138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53596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534959"/>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332635" y="126634"/>
            <a:ext cx="11859363" cy="1976486"/>
          </a:xfrm>
          <a:prstGeom prst="rect">
            <a:avLst/>
          </a:prstGeom>
          <a:noFill/>
          <a:ln>
            <a:noFill/>
          </a:ln>
        </p:spPr>
        <p:txBody>
          <a:bodyPr spcFirstLastPara="1" wrap="square" lIns="0" tIns="0" rIns="0" bIns="0" anchor="t" anchorCtr="0">
            <a:noAutofit/>
          </a:bodyPr>
          <a:lstStyle/>
          <a:p>
            <a:pPr>
              <a:buClr>
                <a:srgbClr val="FFFFFF"/>
              </a:buClr>
              <a:buSzPts val="1500"/>
            </a:pPr>
            <a:r>
              <a:rPr lang="en-GB" sz="2000" b="1" dirty="0">
                <a:solidFill>
                  <a:schemeClr val="bg2"/>
                </a:solidFill>
                <a:latin typeface="Rockwell" panose="02060603020205020403" pitchFamily="18" charset="0"/>
                <a:cs typeface="Calibri Light" panose="020F0302020204030204" pitchFamily="34" charset="0"/>
              </a:rPr>
              <a:t>SMEs Overall satisfaction with the policy held – wave 12&amp;13: </a:t>
            </a:r>
          </a:p>
          <a:p>
            <a:pPr>
              <a:buClr>
                <a:srgbClr val="FFFFFF"/>
              </a:buClr>
              <a:buSzPts val="1500"/>
            </a:pPr>
            <a:r>
              <a:rPr lang="en-GB" sz="1600" dirty="0">
                <a:solidFill>
                  <a:srgbClr val="008265"/>
                </a:solidFill>
                <a:latin typeface="+mj-lt"/>
                <a:cs typeface="Calibri Light" panose="020F0302020204030204" pitchFamily="34" charset="0"/>
              </a:rPr>
              <a:t>SME Overall satisfaction is 81%, the same as it was in wave 11&amp;12</a:t>
            </a:r>
          </a:p>
          <a:p>
            <a:pPr>
              <a:buClr>
                <a:srgbClr val="FFFFFF"/>
              </a:buClr>
              <a:buSzPts val="1500"/>
            </a:pPr>
            <a:endParaRPr lang="en-GB" sz="1600" dirty="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r>
              <a:rPr lang="en-GB" dirty="0">
                <a:solidFill>
                  <a:schemeClr val="bg2"/>
                </a:solidFill>
                <a:latin typeface="+mj-lt"/>
                <a:cs typeface="Calibri Light" panose="020F0302020204030204" pitchFamily="34" charset="0"/>
              </a:rPr>
              <a:t>SMEs that employ 1-5 people have significantly lower satisfaction with their insurance policy than those who employ 6-20 or more than 20</a:t>
            </a:r>
          </a:p>
          <a:p>
            <a:pPr marL="171450" indent="-171450">
              <a:buClrTx/>
              <a:buSzPts val="1500"/>
              <a:buFont typeface="Arial" panose="020B0604020202020204" pitchFamily="34" charset="0"/>
              <a:buChar char="•"/>
            </a:pPr>
            <a:r>
              <a:rPr lang="en-GB" dirty="0">
                <a:solidFill>
                  <a:schemeClr val="bg2"/>
                </a:solidFill>
                <a:latin typeface="+mj-lt"/>
                <a:cs typeface="Calibri Light" panose="020F0302020204030204" pitchFamily="34" charset="0"/>
              </a:rPr>
              <a:t>Satisfaction with Business interruption policies is 70%, a fall of 3 percentage points compared to the previous wave and at least 13 percentage points lower than any of the other insurance policy types</a:t>
            </a:r>
          </a:p>
          <a:p>
            <a:pPr marL="171450" indent="-171450">
              <a:buClrTx/>
              <a:buSzPts val="1500"/>
              <a:buFont typeface="Arial" panose="020B0604020202020204" pitchFamily="34" charset="0"/>
              <a:buChar char="•"/>
            </a:pPr>
            <a:r>
              <a:rPr lang="en-GB" dirty="0">
                <a:solidFill>
                  <a:schemeClr val="bg2"/>
                </a:solidFill>
                <a:latin typeface="+mj-lt"/>
                <a:cs typeface="Calibri Light" panose="020F0302020204030204" pitchFamily="34" charset="0"/>
              </a:rPr>
              <a:t>Satisfaction with the policy held is similar between men and women and it is the same for White/ White British and Ethnic minority decision makers / influencers</a:t>
            </a:r>
            <a:endParaRPr lang="en-GB" dirty="0">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299171"/>
            <a:ext cx="9963187" cy="432195"/>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May 2023 &amp; Sept 2023 data. All SMEs that hold at least one (motor, travel, buildings and/or contents, business interruption) insurance policy: 18-34 n=509, 35-54 n=738 , 55 or older n=253, Male n=613, Female n=881, White/ White British n=1,263 , Ethnic minorities n=220, 1-5 employees n=430, 6-20 employees n=449, More than 20 employees n=621, Motor n=351, Employers’ Liability n=395, Buildings and/or Contents n=471, Business Interruption n=283 Total n=1,500.</a:t>
            </a:r>
            <a:r>
              <a:rPr lang="en-GB" sz="800" dirty="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dirty="0">
              <a:latin typeface="Arial" panose="020B0604020202020204" pitchFamily="34" charset="0"/>
              <a:cs typeface="Arial" panose="020B0604020202020204" pitchFamily="34" charset="0"/>
            </a:endParaRPr>
          </a:p>
          <a:p>
            <a:endParaRPr lang="en-GB" sz="800" dirty="0">
              <a:solidFill>
                <a:schemeClr val="tx1"/>
              </a:solidFill>
              <a:latin typeface="Arial" panose="020B0604020202020204" pitchFamily="34" charset="0"/>
              <a:cs typeface="Arial" panose="020B0604020202020204" pitchFamily="34" charset="0"/>
            </a:endParaRPr>
          </a:p>
        </p:txBody>
      </p:sp>
      <p:graphicFrame>
        <p:nvGraphicFramePr>
          <p:cNvPr id="12" name="Chart 11"/>
          <p:cNvGraphicFramePr/>
          <p:nvPr>
            <p:extLst>
              <p:ext uri="{D42A27DB-BD31-4B8C-83A1-F6EECF244321}">
                <p14:modId xmlns:p14="http://schemas.microsoft.com/office/powerpoint/2010/main" val="3714915086"/>
              </p:ext>
            </p:extLst>
          </p:nvPr>
        </p:nvGraphicFramePr>
        <p:xfrm>
          <a:off x="1" y="1885611"/>
          <a:ext cx="12191999" cy="4845755"/>
        </p:xfrm>
        <a:graphic>
          <a:graphicData uri="http://schemas.openxmlformats.org/drawingml/2006/chart">
            <c:chart xmlns:c="http://schemas.openxmlformats.org/drawingml/2006/chart" xmlns:r="http://schemas.openxmlformats.org/officeDocument/2006/relationships" r:id="rId3"/>
          </a:graphicData>
        </a:graphic>
      </p:graphicFrame>
      <p:sp>
        <p:nvSpPr>
          <p:cNvPr id="13" name="Rounded Rectangle 12"/>
          <p:cNvSpPr/>
          <p:nvPr/>
        </p:nvSpPr>
        <p:spPr>
          <a:xfrm>
            <a:off x="126749" y="2247487"/>
            <a:ext cx="2136587"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9" name="Rounded Rectangle 18"/>
          <p:cNvSpPr/>
          <p:nvPr/>
        </p:nvSpPr>
        <p:spPr>
          <a:xfrm>
            <a:off x="5228552" y="2247487"/>
            <a:ext cx="2358252"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0" name="Rounded Rectangle 19"/>
          <p:cNvSpPr/>
          <p:nvPr/>
        </p:nvSpPr>
        <p:spPr>
          <a:xfrm>
            <a:off x="7586804" y="2247487"/>
            <a:ext cx="3041964"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1" name="Rounded Rectangle 20"/>
          <p:cNvSpPr/>
          <p:nvPr/>
        </p:nvSpPr>
        <p:spPr>
          <a:xfrm>
            <a:off x="2263338" y="2247487"/>
            <a:ext cx="1498861"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5" name="TextBox 14"/>
          <p:cNvSpPr txBox="1"/>
          <p:nvPr/>
        </p:nvSpPr>
        <p:spPr>
          <a:xfrm>
            <a:off x="450331" y="2399744"/>
            <a:ext cx="1320800" cy="261610"/>
          </a:xfrm>
          <a:prstGeom prst="rect">
            <a:avLst/>
          </a:prstGeom>
          <a:noFill/>
        </p:spPr>
        <p:txBody>
          <a:bodyPr wrap="square" rtlCol="0">
            <a:spAutoFit/>
          </a:bodyPr>
          <a:lstStyle/>
          <a:p>
            <a:pPr algn="ctr"/>
            <a:r>
              <a:rPr lang="en-GB" sz="1100"/>
              <a:t>Age</a:t>
            </a:r>
          </a:p>
        </p:txBody>
      </p:sp>
      <p:sp>
        <p:nvSpPr>
          <p:cNvPr id="24" name="TextBox 14"/>
          <p:cNvSpPr txBox="1"/>
          <p:nvPr/>
        </p:nvSpPr>
        <p:spPr>
          <a:xfrm>
            <a:off x="3803125" y="2399744"/>
            <a:ext cx="132080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a:t>Ethnicity</a:t>
            </a:r>
            <a:endParaRPr lang="en-GB" sz="1100"/>
          </a:p>
        </p:txBody>
      </p:sp>
      <p:sp>
        <p:nvSpPr>
          <p:cNvPr id="25" name="TextBox 14"/>
          <p:cNvSpPr txBox="1"/>
          <p:nvPr/>
        </p:nvSpPr>
        <p:spPr>
          <a:xfrm>
            <a:off x="5555119" y="2399744"/>
            <a:ext cx="170511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a:t>Number of employees</a:t>
            </a:r>
            <a:endParaRPr lang="en-GB" sz="1100"/>
          </a:p>
        </p:txBody>
      </p:sp>
      <p:sp>
        <p:nvSpPr>
          <p:cNvPr id="26" name="TextBox 14"/>
          <p:cNvSpPr txBox="1"/>
          <p:nvPr/>
        </p:nvSpPr>
        <p:spPr>
          <a:xfrm>
            <a:off x="8101497" y="2399744"/>
            <a:ext cx="170511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a:t>Policy type held</a:t>
            </a:r>
            <a:endParaRPr lang="en-GB" sz="1100"/>
          </a:p>
        </p:txBody>
      </p:sp>
      <p:sp>
        <p:nvSpPr>
          <p:cNvPr id="29" name="Rounded Rectangle 28"/>
          <p:cNvSpPr/>
          <p:nvPr/>
        </p:nvSpPr>
        <p:spPr>
          <a:xfrm>
            <a:off x="3762201" y="2247487"/>
            <a:ext cx="1466350"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69967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TextBox 2"/>
          <p:cNvSpPr txBox="1"/>
          <p:nvPr/>
        </p:nvSpPr>
        <p:spPr>
          <a:xfrm>
            <a:off x="422143" y="289187"/>
            <a:ext cx="1122799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008265"/>
                </a:solidFill>
                <a:effectLst/>
                <a:uLnTx/>
                <a:uFillTx/>
                <a:latin typeface="Calibri Light" panose="020F0302020204030204" pitchFamily="34" charset="0"/>
                <a:cs typeface="Calibri Light" panose="020F0302020204030204" pitchFamily="34" charset="0"/>
                <a:sym typeface="Arial"/>
              </a:rPr>
              <a:t>In comparison to 2018, Loyalty remains the number one consumer opportunity for the insurance industry, followed by Confidence and Ease themes.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400" b="0" i="0" u="none" strike="noStrike" kern="0" cap="none" spc="0" normalizeH="0" baseline="0" noProof="0">
              <a:ln>
                <a:noFill/>
              </a:ln>
              <a:solidFill>
                <a:srgbClr val="000000"/>
              </a:solidFill>
              <a:effectLst/>
              <a:uLnTx/>
              <a:uFillTx/>
              <a:latin typeface="Arial"/>
              <a:cs typeface="Arial"/>
              <a:sym typeface="Arial"/>
            </a:endParaRPr>
          </a:p>
        </p:txBody>
      </p:sp>
      <p:sp>
        <p:nvSpPr>
          <p:cNvPr id="2" name="Title 1"/>
          <p:cNvSpPr>
            <a:spLocks noGrp="1"/>
          </p:cNvSpPr>
          <p:nvPr>
            <p:ph type="ctrTitle"/>
          </p:nvPr>
        </p:nvSpPr>
        <p:spPr>
          <a:xfrm>
            <a:off x="2116671" y="1559598"/>
            <a:ext cx="8825167" cy="1258964"/>
          </a:xfrm>
        </p:spPr>
        <p:txBody>
          <a:bodyPr/>
          <a:lstStyle/>
          <a:p>
            <a:r>
              <a:rPr lang="en-GB" sz="4000" b="1" dirty="0">
                <a:latin typeface="Rockwell" panose="02060603020205020403" pitchFamily="18" charset="0"/>
                <a:cs typeface="Calibri Light" panose="020F0302020204030204" pitchFamily="34" charset="0"/>
              </a:rPr>
              <a:t>SME Claims </a:t>
            </a:r>
          </a:p>
        </p:txBody>
      </p:sp>
      <p:sp>
        <p:nvSpPr>
          <p:cNvPr id="4" name="Subtitle 3"/>
          <p:cNvSpPr>
            <a:spLocks noGrp="1"/>
          </p:cNvSpPr>
          <p:nvPr>
            <p:ph type="subTitle" idx="1"/>
          </p:nvPr>
        </p:nvSpPr>
        <p:spPr>
          <a:xfrm>
            <a:off x="1971815" y="2888644"/>
            <a:ext cx="6308564" cy="752677"/>
          </a:xfrm>
        </p:spPr>
        <p:txBody>
          <a:bodyPr/>
          <a:lstStyle/>
          <a:p>
            <a:r>
              <a:rPr lang="en-GB" dirty="0">
                <a:latin typeface="Rockwell" panose="02060603020205020403" pitchFamily="18" charset="0"/>
                <a:cs typeface="Calibri Light" panose="020F0302020204030204" pitchFamily="34" charset="0"/>
              </a:rPr>
              <a:t>May 2023 &amp; September 2023 Wave 12&amp;13 data</a:t>
            </a:r>
          </a:p>
        </p:txBody>
      </p:sp>
    </p:spTree>
    <p:extLst>
      <p:ext uri="{BB962C8B-B14F-4D97-AF65-F5344CB8AC3E}">
        <p14:creationId xmlns:p14="http://schemas.microsoft.com/office/powerpoint/2010/main" val="34079479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294127" y="60587"/>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000" b="1" dirty="0">
                <a:solidFill>
                  <a:srgbClr val="008265"/>
                </a:solidFill>
                <a:latin typeface="Rockwell" panose="02060603020205020403" pitchFamily="18" charset="0"/>
                <a:cs typeface="Calibri Light" panose="020F0302020204030204" pitchFamily="34" charset="0"/>
              </a:rPr>
              <a:t>SMEs</a:t>
            </a:r>
            <a:r>
              <a:rPr kumimoji="0" lang="en-GB" sz="2000" b="1" i="0" u="none" strike="noStrike" kern="0" cap="none" spc="0" normalizeH="0" baseline="0" noProof="0" dirty="0">
                <a:ln>
                  <a:noFill/>
                </a:ln>
                <a:solidFill>
                  <a:srgbClr val="008265"/>
                </a:solidFill>
                <a:effectLst/>
                <a:uLnTx/>
                <a:uFillTx/>
                <a:latin typeface="Rockwell" panose="02060603020205020403" pitchFamily="18" charset="0"/>
                <a:cs typeface="Calibri Light" panose="020F0302020204030204" pitchFamily="34" charset="0"/>
                <a:sym typeface="Arial"/>
              </a:rPr>
              <a:t> – policies claimed on - wave 12&amp;13 </a:t>
            </a:r>
          </a:p>
        </p:txBody>
      </p:sp>
      <p:sp>
        <p:nvSpPr>
          <p:cNvPr id="7" name="Google Shape;281;p26">
            <a:extLst>
              <a:ext uri="{FF2B5EF4-FFF2-40B4-BE49-F238E27FC236}">
                <a16:creationId xmlns:a16="http://schemas.microsoft.com/office/drawing/2014/main" id="{6BA30E1E-56C4-493B-8992-B93B1A6F3097}"/>
              </a:ext>
            </a:extLst>
          </p:cNvPr>
          <p:cNvSpPr txBox="1"/>
          <p:nvPr/>
        </p:nvSpPr>
        <p:spPr>
          <a:xfrm>
            <a:off x="0" y="6502960"/>
            <a:ext cx="10201458" cy="35504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Base: May 2023 &amp; Sept 2023 data. All </a:t>
            </a:r>
            <a:r>
              <a:rPr lang="en-GB" sz="800" dirty="0">
                <a:latin typeface="Arial" panose="020B0604020202020204" pitchFamily="34" charset="0"/>
                <a:ea typeface="Corbel"/>
                <a:cs typeface="Arial" panose="020B0604020202020204" pitchFamily="34" charset="0"/>
                <a:sym typeface="Corbel"/>
              </a:rPr>
              <a:t>SMEs</a:t>
            </a: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 who had made a claim on an insurance policy in the previous 12 months (</a:t>
            </a:r>
            <a:r>
              <a:rPr lang="en-GB" sz="800" dirty="0">
                <a:latin typeface="Arial" panose="020B0604020202020204" pitchFamily="34" charset="0"/>
                <a:ea typeface="Corbel"/>
                <a:cs typeface="Arial" panose="020B0604020202020204" pitchFamily="34" charset="0"/>
                <a:sym typeface="Corbel"/>
              </a:rPr>
              <a:t>motor, employers’ liability, buildings and/or contents, business interruption</a:t>
            </a: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 insurance policy: n=</a:t>
            </a:r>
            <a:r>
              <a:rPr lang="en-GB" sz="800" dirty="0">
                <a:latin typeface="Arial" panose="020B0604020202020204" pitchFamily="34" charset="0"/>
                <a:ea typeface="Corbel"/>
                <a:cs typeface="Arial" panose="020B0604020202020204" pitchFamily="34" charset="0"/>
                <a:sym typeface="Corbel"/>
              </a:rPr>
              <a:t>335</a:t>
            </a: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  claimed on Motor n=189, claimed on Buildings and/or Contents n=190, claimed on Employers’ Liability n=141, claimed on Business Interruption n=119</a:t>
            </a:r>
            <a:endParaRPr kumimoji="0" lang="en-GB"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8" name="TextBox 7">
            <a:extLst>
              <a:ext uri="{FF2B5EF4-FFF2-40B4-BE49-F238E27FC236}">
                <a16:creationId xmlns:a16="http://schemas.microsoft.com/office/drawing/2014/main" id="{28A5F267-4FBB-4E0F-9CCE-E34E4194284D}"/>
              </a:ext>
            </a:extLst>
          </p:cNvPr>
          <p:cNvSpPr txBox="1"/>
          <p:nvPr/>
        </p:nvSpPr>
        <p:spPr>
          <a:xfrm>
            <a:off x="420617" y="446663"/>
            <a:ext cx="11556033"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dirty="0">
                <a:solidFill>
                  <a:srgbClr val="008265"/>
                </a:solidFill>
                <a:cs typeface="Calibri Light" panose="020F0302020204030204" pitchFamily="34" charset="0"/>
              </a:rPr>
              <a:t>57</a:t>
            </a:r>
            <a:r>
              <a:rPr kumimoji="0" lang="en-GB" sz="1600" b="0" i="0" u="none" strike="noStrike" kern="0" cap="none" spc="0" normalizeH="0" baseline="0" noProof="0" dirty="0">
                <a:ln>
                  <a:noFill/>
                </a:ln>
                <a:solidFill>
                  <a:srgbClr val="008265"/>
                </a:solidFill>
                <a:effectLst/>
                <a:uLnTx/>
                <a:uFillTx/>
                <a:latin typeface="Arial"/>
                <a:cs typeface="Calibri Light" panose="020F0302020204030204" pitchFamily="34" charset="0"/>
                <a:sym typeface="Arial"/>
              </a:rPr>
              <a:t>% of SMEs who had made a claim reported it being on their Buildings and/or Contents policy, followed by 56% Motor, 42% Employers’ Liability and 36% of those who had made a claim cited it was on a Business Interruption policy</a:t>
            </a:r>
          </a:p>
        </p:txBody>
      </p:sp>
      <p:sp>
        <p:nvSpPr>
          <p:cNvPr id="6" name="TextBox 5">
            <a:extLst>
              <a:ext uri="{FF2B5EF4-FFF2-40B4-BE49-F238E27FC236}">
                <a16:creationId xmlns:a16="http://schemas.microsoft.com/office/drawing/2014/main" id="{FA60A0D7-2F98-D101-571E-C29436CAE8E4}"/>
              </a:ext>
            </a:extLst>
          </p:cNvPr>
          <p:cNvSpPr txBox="1"/>
          <p:nvPr/>
        </p:nvSpPr>
        <p:spPr>
          <a:xfrm>
            <a:off x="2299855" y="5475152"/>
            <a:ext cx="6354618" cy="7848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dirty="0">
                <a:ln>
                  <a:noFill/>
                </a:ln>
                <a:solidFill>
                  <a:srgbClr val="000000"/>
                </a:solidFill>
                <a:effectLst/>
                <a:uLnTx/>
                <a:uFillTx/>
                <a:latin typeface="Arial"/>
                <a:cs typeface="Arial"/>
                <a:sym typeface="Arial"/>
              </a:rPr>
              <a:t>Respondents are asked if they have claimed on a policy in the previous 12 months and are then asked which policy they have claimed on, they are allowed to select multiple options.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9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dirty="0">
                <a:ln>
                  <a:noFill/>
                </a:ln>
                <a:solidFill>
                  <a:srgbClr val="000000"/>
                </a:solidFill>
                <a:effectLst/>
                <a:uLnTx/>
                <a:uFillTx/>
                <a:latin typeface="Arial"/>
                <a:cs typeface="Arial"/>
                <a:sym typeface="Arial"/>
              </a:rPr>
              <a:t>For the purpose of the Importance &amp; Performance questions, one of the policies they have claimed on is randomly selected for respondents to answer the various claims statements about</a:t>
            </a:r>
          </a:p>
        </p:txBody>
      </p:sp>
      <p:graphicFrame>
        <p:nvGraphicFramePr>
          <p:cNvPr id="2" name="Diagramm0">
            <a:extLst>
              <a:ext uri="{FF2B5EF4-FFF2-40B4-BE49-F238E27FC236}">
                <a16:creationId xmlns:a16="http://schemas.microsoft.com/office/drawing/2014/main" id="{00000000-0008-0000-0D00-000002000000}"/>
              </a:ext>
            </a:extLst>
          </p:cNvPr>
          <p:cNvGraphicFramePr>
            <a:graphicFrameLocks/>
          </p:cNvGraphicFramePr>
          <p:nvPr>
            <p:extLst>
              <p:ext uri="{D42A27DB-BD31-4B8C-83A1-F6EECF244321}">
                <p14:modId xmlns:p14="http://schemas.microsoft.com/office/powerpoint/2010/main" val="626073015"/>
              </p:ext>
            </p:extLst>
          </p:nvPr>
        </p:nvGraphicFramePr>
        <p:xfrm>
          <a:off x="807393" y="876335"/>
          <a:ext cx="10201458" cy="4762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248589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294127" y="60587"/>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008265"/>
                </a:solidFill>
                <a:effectLst/>
                <a:uLnTx/>
                <a:uFillTx/>
                <a:latin typeface="Rockwell" panose="02060603020205020403" pitchFamily="18" charset="0"/>
                <a:cs typeface="Calibri Light" panose="020F0302020204030204" pitchFamily="34" charset="0"/>
                <a:sym typeface="Arial"/>
              </a:rPr>
              <a:t>SMEs – perceived monetary value of claim - wave 12&amp;13 </a:t>
            </a:r>
          </a:p>
        </p:txBody>
      </p:sp>
      <p:sp>
        <p:nvSpPr>
          <p:cNvPr id="7" name="Google Shape;281;p26">
            <a:extLst>
              <a:ext uri="{FF2B5EF4-FFF2-40B4-BE49-F238E27FC236}">
                <a16:creationId xmlns:a16="http://schemas.microsoft.com/office/drawing/2014/main" id="{6BA30E1E-56C4-493B-8992-B93B1A6F3097}"/>
              </a:ext>
            </a:extLst>
          </p:cNvPr>
          <p:cNvSpPr txBox="1"/>
          <p:nvPr/>
        </p:nvSpPr>
        <p:spPr>
          <a:xfrm>
            <a:off x="0" y="6502960"/>
            <a:ext cx="10201458" cy="35504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Base: May 2023 &amp; Sept 2023 data. All SMEs who had made a claim on an insurance policy in the previous 12 months (</a:t>
            </a:r>
            <a:r>
              <a:rPr lang="en-GB" sz="800" dirty="0">
                <a:latin typeface="Arial" panose="020B0604020202020204" pitchFamily="34" charset="0"/>
                <a:ea typeface="Corbel"/>
                <a:cs typeface="Arial" panose="020B0604020202020204" pitchFamily="34" charset="0"/>
                <a:sym typeface="Corbel"/>
              </a:rPr>
              <a:t>motor, employers’ liability, buildings and/or contents, business interruption</a:t>
            </a: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 insurance policy: n=335,  1-4 (low) n=</a:t>
            </a:r>
            <a:r>
              <a:rPr lang="en-GB" sz="800" dirty="0">
                <a:latin typeface="Arial" panose="020B0604020202020204" pitchFamily="34" charset="0"/>
                <a:ea typeface="Corbel"/>
                <a:cs typeface="Arial" panose="020B0604020202020204" pitchFamily="34" charset="0"/>
                <a:sym typeface="Corbel"/>
              </a:rPr>
              <a:t>55</a:t>
            </a: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 5-7 n=</a:t>
            </a:r>
            <a:r>
              <a:rPr lang="en-GB" sz="800" dirty="0">
                <a:latin typeface="Arial" panose="020B0604020202020204" pitchFamily="34" charset="0"/>
                <a:ea typeface="Corbel"/>
                <a:cs typeface="Arial" panose="020B0604020202020204" pitchFamily="34" charset="0"/>
                <a:sym typeface="Corbel"/>
              </a:rPr>
              <a:t>129</a:t>
            </a: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 8-10 (high) n=</a:t>
            </a:r>
            <a:r>
              <a:rPr lang="en-GB" sz="800" dirty="0">
                <a:latin typeface="Arial" panose="020B0604020202020204" pitchFamily="34" charset="0"/>
                <a:ea typeface="Corbel"/>
                <a:cs typeface="Arial" panose="020B0604020202020204" pitchFamily="34" charset="0"/>
                <a:sym typeface="Corbel"/>
              </a:rPr>
              <a:t>146</a:t>
            </a: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 </a:t>
            </a:r>
            <a:endParaRPr kumimoji="0" lang="en-GB"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8" name="TextBox 7">
            <a:extLst>
              <a:ext uri="{FF2B5EF4-FFF2-40B4-BE49-F238E27FC236}">
                <a16:creationId xmlns:a16="http://schemas.microsoft.com/office/drawing/2014/main" id="{28A5F267-4FBB-4E0F-9CCE-E34E4194284D}"/>
              </a:ext>
            </a:extLst>
          </p:cNvPr>
          <p:cNvSpPr txBox="1"/>
          <p:nvPr/>
        </p:nvSpPr>
        <p:spPr>
          <a:xfrm>
            <a:off x="420617" y="446663"/>
            <a:ext cx="11556033"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8265"/>
                </a:solidFill>
                <a:effectLst/>
                <a:uLnTx/>
                <a:uFillTx/>
                <a:latin typeface="Arial"/>
                <a:cs typeface="Calibri Light" panose="020F0302020204030204" pitchFamily="34" charset="0"/>
                <a:sym typeface="Arial"/>
              </a:rPr>
              <a:t>44% of SMEs who had made a claim in the previous 12 months reported that it was a high monetary value claim, 39% deemed it as of average monetary value (5-7) and 17% perceived it as low in financial value (1-4)</a:t>
            </a:r>
          </a:p>
        </p:txBody>
      </p:sp>
      <p:sp>
        <p:nvSpPr>
          <p:cNvPr id="6" name="TextBox 5">
            <a:extLst>
              <a:ext uri="{FF2B5EF4-FFF2-40B4-BE49-F238E27FC236}">
                <a16:creationId xmlns:a16="http://schemas.microsoft.com/office/drawing/2014/main" id="{FA60A0D7-2F98-D101-571E-C29436CAE8E4}"/>
              </a:ext>
            </a:extLst>
          </p:cNvPr>
          <p:cNvSpPr txBox="1"/>
          <p:nvPr/>
        </p:nvSpPr>
        <p:spPr>
          <a:xfrm>
            <a:off x="3150633" y="5669810"/>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dirty="0">
                <a:ln>
                  <a:noFill/>
                </a:ln>
                <a:solidFill>
                  <a:srgbClr val="000000"/>
                </a:solidFill>
                <a:effectLst/>
                <a:uLnTx/>
                <a:uFillTx/>
                <a:latin typeface="Arial"/>
                <a:cs typeface="Arial"/>
                <a:sym typeface="Arial"/>
              </a:rPr>
              <a:t>From your perspective what was the financial value of your claim?  Please indicate based on a scale of 1 being a very low monetary value and 10 being a very high monetary value.</a:t>
            </a:r>
          </a:p>
        </p:txBody>
      </p:sp>
      <p:graphicFrame>
        <p:nvGraphicFramePr>
          <p:cNvPr id="2" name="Diagramm0">
            <a:extLst>
              <a:ext uri="{FF2B5EF4-FFF2-40B4-BE49-F238E27FC236}">
                <a16:creationId xmlns:a16="http://schemas.microsoft.com/office/drawing/2014/main" id="{A325E566-3E49-4F4E-BB3F-36C4299C8857}"/>
              </a:ext>
            </a:extLst>
          </p:cNvPr>
          <p:cNvGraphicFramePr>
            <a:graphicFrameLocks/>
          </p:cNvGraphicFramePr>
          <p:nvPr>
            <p:extLst>
              <p:ext uri="{D42A27DB-BD31-4B8C-83A1-F6EECF244321}">
                <p14:modId xmlns:p14="http://schemas.microsoft.com/office/powerpoint/2010/main" val="3014658119"/>
              </p:ext>
            </p:extLst>
          </p:nvPr>
        </p:nvGraphicFramePr>
        <p:xfrm>
          <a:off x="2196129" y="1343426"/>
          <a:ext cx="7799741" cy="42318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14205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6484838" y="1226766"/>
            <a:ext cx="5521234" cy="4843401"/>
          </a:xfrm>
          <a:prstGeom prst="rect">
            <a:avLst/>
          </a:prstGeom>
          <a:noFill/>
          <a:ln>
            <a:noFill/>
          </a:ln>
        </p:spPr>
        <p:txBody>
          <a:bodyPr spcFirstLastPara="1" wrap="square" lIns="0" tIns="0" rIns="0" bIns="0" anchor="t" anchorCtr="0">
            <a:noAutofit/>
          </a:bodyPr>
          <a:lstStyle/>
          <a:p>
            <a:pPr marR="0" lvl="0" algn="l" defTabSz="914400" rtl="0" eaLnBrk="1" fontAlgn="auto" latinLnBrk="0" hangingPunct="1">
              <a:lnSpc>
                <a:spcPct val="100000"/>
              </a:lnSpc>
              <a:spcBef>
                <a:spcPts val="0"/>
              </a:spcBef>
              <a:spcAft>
                <a:spcPts val="0"/>
              </a:spcAft>
              <a:buClrTx/>
              <a:buSzPts val="1500"/>
              <a:tabLst/>
              <a:defRPr/>
            </a:pPr>
            <a:r>
              <a:rPr kumimoji="0" lang="en-GB" sz="11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rPr>
              <a:t>The opportunity to improve trust amongst SMEs with a high perceived claim value (8-10) is highest for these 5 statements:</a:t>
            </a:r>
          </a:p>
          <a:p>
            <a:pPr marL="0" marR="0" lvl="0" indent="0" algn="l" defTabSz="914400" rtl="0" eaLnBrk="1" fontAlgn="auto" latinLnBrk="0" hangingPunct="1">
              <a:lnSpc>
                <a:spcPct val="100000"/>
              </a:lnSpc>
              <a:spcBef>
                <a:spcPts val="0"/>
              </a:spcBef>
              <a:spcAft>
                <a:spcPts val="0"/>
              </a:spcAft>
              <a:buClrTx/>
              <a:buSzPts val="1500"/>
              <a:buFont typeface="Arial"/>
              <a:buNone/>
              <a:tabLst/>
              <a:defRPr/>
            </a:pPr>
            <a:endParaRPr kumimoji="0" lang="en-GB" sz="11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endParaRPr>
          </a:p>
          <a:p>
            <a:pPr marL="228600" marR="0" lvl="5" indent="-228600" algn="l" defTabSz="914400" rtl="0" eaLnBrk="1" fontAlgn="auto" latinLnBrk="0" hangingPunct="1">
              <a:lnSpc>
                <a:spcPct val="100000"/>
              </a:lnSpc>
              <a:spcBef>
                <a:spcPts val="0"/>
              </a:spcBef>
              <a:spcAft>
                <a:spcPts val="0"/>
              </a:spcAft>
              <a:buClrTx/>
              <a:buSzPct val="100000"/>
              <a:buFont typeface="+mj-lt"/>
              <a:buAutoNum type="arabicPeriod"/>
              <a:tabLst/>
              <a:defRPr/>
            </a:pPr>
            <a:r>
              <a:rPr kumimoji="0" lang="en-GB" sz="11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rPr>
              <a:t>Price: The insurance provider matches a cheaper price from a competitor's quote</a:t>
            </a:r>
          </a:p>
          <a:p>
            <a:pPr marL="228600" marR="0" lvl="5" indent="-228600" algn="l" defTabSz="914400" rtl="0" eaLnBrk="1" fontAlgn="auto" latinLnBrk="0" hangingPunct="1">
              <a:lnSpc>
                <a:spcPct val="100000"/>
              </a:lnSpc>
              <a:spcBef>
                <a:spcPts val="0"/>
              </a:spcBef>
              <a:spcAft>
                <a:spcPts val="0"/>
              </a:spcAft>
              <a:buClrTx/>
              <a:buSzPct val="100000"/>
              <a:buFont typeface="+mj-lt"/>
              <a:buAutoNum type="arabicPeriod"/>
              <a:tabLst/>
              <a:defRPr/>
            </a:pPr>
            <a:r>
              <a:rPr kumimoji="0" lang="en-GB" sz="11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rPr>
              <a:t>Speed (claims): It is clear what I need to do to claim</a:t>
            </a:r>
          </a:p>
          <a:p>
            <a:pPr marL="228600" marR="0" lvl="5" indent="-228600" algn="l" defTabSz="914400" rtl="0" eaLnBrk="1" fontAlgn="auto" latinLnBrk="0" hangingPunct="1">
              <a:lnSpc>
                <a:spcPct val="100000"/>
              </a:lnSpc>
              <a:spcBef>
                <a:spcPts val="0"/>
              </a:spcBef>
              <a:spcAft>
                <a:spcPts val="0"/>
              </a:spcAft>
              <a:buClrTx/>
              <a:buSzPct val="100000"/>
              <a:buFont typeface="+mj-lt"/>
              <a:buAutoNum type="arabicPeriod"/>
              <a:tabLst/>
              <a:defRPr/>
            </a:pPr>
            <a:r>
              <a:rPr kumimoji="0" lang="en-GB" sz="11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rPr>
              <a:t>Speed (claims): I am not asked needless questions about my claim</a:t>
            </a:r>
          </a:p>
          <a:p>
            <a:pPr marL="228600" marR="0" lvl="5" indent="-228600" algn="l" defTabSz="914400" rtl="0" eaLnBrk="1" fontAlgn="auto" latinLnBrk="0" hangingPunct="1">
              <a:lnSpc>
                <a:spcPct val="100000"/>
              </a:lnSpc>
              <a:spcBef>
                <a:spcPts val="0"/>
              </a:spcBef>
              <a:spcAft>
                <a:spcPts val="0"/>
              </a:spcAft>
              <a:buClrTx/>
              <a:buSzPct val="100000"/>
              <a:buFont typeface="+mj-lt"/>
              <a:buAutoNum type="arabicPeriod"/>
              <a:tabLst/>
              <a:defRPr/>
            </a:pPr>
            <a:r>
              <a:rPr kumimoji="0" lang="en-GB" sz="11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rPr>
              <a:t>Protection: I am able to add additional cover to suit my needs</a:t>
            </a:r>
          </a:p>
          <a:p>
            <a:pPr marL="228600" marR="0" lvl="5" indent="-228600" algn="l" defTabSz="914400" rtl="0" eaLnBrk="1" fontAlgn="auto" latinLnBrk="0" hangingPunct="1">
              <a:lnSpc>
                <a:spcPct val="100000"/>
              </a:lnSpc>
              <a:spcBef>
                <a:spcPts val="0"/>
              </a:spcBef>
              <a:spcAft>
                <a:spcPts val="0"/>
              </a:spcAft>
              <a:buClrTx/>
              <a:buSzPct val="100000"/>
              <a:buFont typeface="+mj-lt"/>
              <a:buAutoNum type="arabicPeriod"/>
              <a:tabLst/>
              <a:defRPr/>
            </a:pPr>
            <a:r>
              <a:rPr kumimoji="0" lang="en-GB" sz="11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rPr>
              <a:t>Control (claims): I have a choice in how the claim is settled (e.g. financial settlement, repair or replacement)</a:t>
            </a:r>
          </a:p>
          <a:p>
            <a:pPr marR="0" lvl="5" algn="l" defTabSz="914400" rtl="0" eaLnBrk="1" fontAlgn="auto" latinLnBrk="0" hangingPunct="1">
              <a:lnSpc>
                <a:spcPct val="100000"/>
              </a:lnSpc>
              <a:spcBef>
                <a:spcPts val="0"/>
              </a:spcBef>
              <a:spcAft>
                <a:spcPts val="0"/>
              </a:spcAft>
              <a:buClrTx/>
              <a:buSzPct val="100000"/>
              <a:tabLst/>
              <a:defRPr/>
            </a:pPr>
            <a:endParaRPr kumimoji="0" lang="en-GB" sz="11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endParaRPr>
          </a:p>
          <a:p>
            <a:pPr marR="0" lvl="0" algn="l" defTabSz="914400" rtl="0" eaLnBrk="1" fontAlgn="auto" latinLnBrk="0" hangingPunct="1">
              <a:lnSpc>
                <a:spcPct val="100000"/>
              </a:lnSpc>
              <a:spcBef>
                <a:spcPts val="0"/>
              </a:spcBef>
              <a:spcAft>
                <a:spcPts val="0"/>
              </a:spcAft>
              <a:buClrTx/>
              <a:buSzPts val="1500"/>
              <a:tabLst/>
              <a:defRPr/>
            </a:pPr>
            <a:r>
              <a:rPr kumimoji="0" lang="en-GB" sz="11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rPr>
              <a:t>The opportunity to improve trust amongst SMEs with an average perceived claim value (5-7) is highest for these 5 statements:</a:t>
            </a:r>
          </a:p>
          <a:p>
            <a:pPr marL="171450" marR="0" lvl="0" indent="-171450" algn="l" defTabSz="914400" rtl="0" eaLnBrk="1" fontAlgn="auto" latinLnBrk="0" hangingPunct="1">
              <a:lnSpc>
                <a:spcPct val="100000"/>
              </a:lnSpc>
              <a:spcBef>
                <a:spcPts val="0"/>
              </a:spcBef>
              <a:spcAft>
                <a:spcPts val="0"/>
              </a:spcAft>
              <a:buClrTx/>
              <a:buSzPts val="1500"/>
              <a:buFont typeface="Arial" panose="020B0604020202020204" pitchFamily="34" charset="0"/>
              <a:buChar char="•"/>
              <a:tabLst/>
              <a:defRPr/>
            </a:pPr>
            <a:endParaRPr kumimoji="0" lang="en-GB" sz="11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endParaRPr>
          </a:p>
          <a:p>
            <a:pPr marL="228600" marR="0" lvl="5" indent="-228600" algn="l" defTabSz="914400" rtl="0" eaLnBrk="1" fontAlgn="auto" latinLnBrk="0" hangingPunct="1">
              <a:lnSpc>
                <a:spcPct val="100000"/>
              </a:lnSpc>
              <a:spcBef>
                <a:spcPts val="0"/>
              </a:spcBef>
              <a:spcAft>
                <a:spcPts val="0"/>
              </a:spcAft>
              <a:buClrTx/>
              <a:buSzPct val="100000"/>
              <a:buFont typeface="+mj-lt"/>
              <a:buAutoNum type="arabicPeriod"/>
              <a:tabLst/>
              <a:defRPr/>
            </a:pPr>
            <a:r>
              <a:rPr kumimoji="0" lang="en-GB" sz="11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rPr>
              <a:t>Respect (claims): The insurance company does not try to avoid paying out</a:t>
            </a:r>
          </a:p>
          <a:p>
            <a:pPr marL="228600" marR="0" lvl="5" indent="-228600" algn="l" defTabSz="914400" rtl="0" eaLnBrk="1" fontAlgn="auto" latinLnBrk="0" hangingPunct="1">
              <a:lnSpc>
                <a:spcPct val="100000"/>
              </a:lnSpc>
              <a:spcBef>
                <a:spcPts val="0"/>
              </a:spcBef>
              <a:spcAft>
                <a:spcPts val="0"/>
              </a:spcAft>
              <a:buClrTx/>
              <a:buSzPct val="100000"/>
              <a:buFont typeface="+mj-lt"/>
              <a:buAutoNum type="arabicPeriod"/>
              <a:tabLst/>
              <a:defRPr/>
            </a:pPr>
            <a:r>
              <a:rPr kumimoji="0" lang="en-GB" sz="11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rPr>
              <a:t>Speed (claims): It is clear what I need to do to claim</a:t>
            </a:r>
          </a:p>
          <a:p>
            <a:pPr marL="228600" marR="0" lvl="5" indent="-228600" algn="l" defTabSz="914400" rtl="0" eaLnBrk="1" fontAlgn="auto" latinLnBrk="0" hangingPunct="1">
              <a:lnSpc>
                <a:spcPct val="100000"/>
              </a:lnSpc>
              <a:spcBef>
                <a:spcPts val="0"/>
              </a:spcBef>
              <a:spcAft>
                <a:spcPts val="0"/>
              </a:spcAft>
              <a:buClrTx/>
              <a:buSzPct val="100000"/>
              <a:buFont typeface="+mj-lt"/>
              <a:buAutoNum type="arabicPeriod"/>
              <a:tabLst/>
              <a:defRPr/>
            </a:pPr>
            <a:r>
              <a:rPr kumimoji="0" lang="en-GB" sz="11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rPr>
              <a:t>Speed (claims): I am offered immediate assistance and advice</a:t>
            </a:r>
          </a:p>
          <a:p>
            <a:pPr marL="228600" marR="0" lvl="5" indent="-228600" algn="l" defTabSz="914400" rtl="0" eaLnBrk="1" fontAlgn="auto" latinLnBrk="0" hangingPunct="1">
              <a:lnSpc>
                <a:spcPct val="100000"/>
              </a:lnSpc>
              <a:spcBef>
                <a:spcPts val="0"/>
              </a:spcBef>
              <a:spcAft>
                <a:spcPts val="0"/>
              </a:spcAft>
              <a:buClrTx/>
              <a:buSzPct val="100000"/>
              <a:buFont typeface="+mj-lt"/>
              <a:buAutoNum type="arabicPeriod"/>
              <a:tabLst/>
              <a:defRPr/>
            </a:pPr>
            <a:r>
              <a:rPr kumimoji="0" lang="en-GB" sz="11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rPr>
              <a:t>Speed (claims): I can get through to the insurance company quickly at any time</a:t>
            </a:r>
          </a:p>
          <a:p>
            <a:pPr marL="228600" marR="0" lvl="5" indent="-228600" algn="l" defTabSz="914400" rtl="0" eaLnBrk="1" fontAlgn="auto" latinLnBrk="0" hangingPunct="1">
              <a:lnSpc>
                <a:spcPct val="100000"/>
              </a:lnSpc>
              <a:spcBef>
                <a:spcPts val="0"/>
              </a:spcBef>
              <a:spcAft>
                <a:spcPts val="0"/>
              </a:spcAft>
              <a:buClrTx/>
              <a:buSzPct val="100000"/>
              <a:buFont typeface="+mj-lt"/>
              <a:buAutoNum type="arabicPeriod"/>
              <a:tabLst/>
              <a:defRPr/>
            </a:pPr>
            <a:r>
              <a:rPr kumimoji="0" lang="en-GB" sz="11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rPr>
              <a:t>Speed (claims): My claim is settled quickly</a:t>
            </a:r>
          </a:p>
          <a:p>
            <a:pPr marR="0" lvl="0" algn="l" defTabSz="914400" rtl="0" eaLnBrk="1" fontAlgn="auto" latinLnBrk="0" hangingPunct="1">
              <a:lnSpc>
                <a:spcPct val="100000"/>
              </a:lnSpc>
              <a:spcBef>
                <a:spcPts val="0"/>
              </a:spcBef>
              <a:spcAft>
                <a:spcPts val="0"/>
              </a:spcAft>
              <a:buClrTx/>
              <a:buSzPts val="1500"/>
              <a:tabLst/>
              <a:defRPr/>
            </a:pPr>
            <a:endParaRPr kumimoji="0" lang="en-GB" sz="11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endParaRPr>
          </a:p>
          <a:p>
            <a:pPr>
              <a:buClrTx/>
              <a:buSzPts val="1500"/>
            </a:pPr>
            <a:r>
              <a:rPr kumimoji="0" lang="en-GB" sz="11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rPr>
              <a:t>The opportunity to improve trust amongst SMEs with a low perceived claim value (1-4) is highest for these 5 statements:</a:t>
            </a:r>
          </a:p>
          <a:p>
            <a:pPr marR="0" lvl="0" algn="l" defTabSz="914400" rtl="0" eaLnBrk="1" fontAlgn="auto" latinLnBrk="0" hangingPunct="1">
              <a:lnSpc>
                <a:spcPct val="100000"/>
              </a:lnSpc>
              <a:spcBef>
                <a:spcPts val="0"/>
              </a:spcBef>
              <a:spcAft>
                <a:spcPts val="0"/>
              </a:spcAft>
              <a:buClrTx/>
              <a:buSzPts val="1500"/>
              <a:tabLst/>
              <a:defRPr/>
            </a:pPr>
            <a:endParaRPr kumimoji="0" lang="en-GB" sz="11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endParaRPr>
          </a:p>
          <a:p>
            <a:pPr marL="228600" lvl="5" indent="-228600">
              <a:buClrTx/>
              <a:buSzPct val="100000"/>
              <a:buFont typeface="+mj-lt"/>
              <a:buAutoNum type="arabicPeriod"/>
            </a:pPr>
            <a:r>
              <a:rPr lang="en-GB" sz="1100" dirty="0">
                <a:cs typeface="Calibri Light" panose="020F0302020204030204" pitchFamily="34" charset="0"/>
              </a:rPr>
              <a:t>Speed (claims): It is clear what I need to do to claim</a:t>
            </a:r>
          </a:p>
          <a:p>
            <a:pPr marL="228600" lvl="5" indent="-228600">
              <a:buClrTx/>
              <a:buSzPct val="100000"/>
              <a:buFont typeface="+mj-lt"/>
              <a:buAutoNum type="arabicPeriod"/>
            </a:pPr>
            <a:r>
              <a:rPr lang="en-GB" sz="1100" dirty="0">
                <a:cs typeface="Calibri Light" panose="020F0302020204030204" pitchFamily="34" charset="0"/>
              </a:rPr>
              <a:t>Speed (claims): My claim is settled quickly</a:t>
            </a:r>
          </a:p>
          <a:p>
            <a:pPr marL="228600" lvl="5" indent="-228600">
              <a:buClrTx/>
              <a:buSzPct val="100000"/>
              <a:buFont typeface="+mj-lt"/>
              <a:buAutoNum type="arabicPeriod"/>
            </a:pPr>
            <a:r>
              <a:rPr lang="en-GB" sz="1100" dirty="0">
                <a:cs typeface="Calibri Light" panose="020F0302020204030204" pitchFamily="34" charset="0"/>
              </a:rPr>
              <a:t>Loyalty: I am able to get a discount for staying with the same company</a:t>
            </a:r>
          </a:p>
          <a:p>
            <a:pPr marL="228600" lvl="5" indent="-228600">
              <a:buClrTx/>
              <a:buSzPct val="100000"/>
              <a:buFont typeface="+mj-lt"/>
              <a:buAutoNum type="arabicPeriod"/>
            </a:pPr>
            <a:r>
              <a:rPr lang="en-GB" sz="1100" dirty="0">
                <a:cs typeface="Calibri Light" panose="020F0302020204030204" pitchFamily="34" charset="0"/>
              </a:rPr>
              <a:t>Relationship: The insurer keeps in touch throughout the year with useful advice and information</a:t>
            </a:r>
          </a:p>
          <a:p>
            <a:pPr marL="228600" lvl="5" indent="-228600">
              <a:buClrTx/>
              <a:buSzPct val="100000"/>
              <a:buFont typeface="+mj-lt"/>
              <a:buAutoNum type="arabicPeriod"/>
            </a:pPr>
            <a:r>
              <a:rPr lang="en-GB" sz="1100" dirty="0">
                <a:cs typeface="Calibri Light" panose="020F0302020204030204" pitchFamily="34" charset="0"/>
              </a:rPr>
              <a:t>Confidence: The company handles complaints professionally and fairly</a:t>
            </a:r>
          </a:p>
        </p:txBody>
      </p:sp>
      <p:sp>
        <p:nvSpPr>
          <p:cNvPr id="3" name="TextBox 2"/>
          <p:cNvSpPr txBox="1"/>
          <p:nvPr/>
        </p:nvSpPr>
        <p:spPr>
          <a:xfrm>
            <a:off x="422143" y="69731"/>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008265"/>
                </a:solidFill>
                <a:effectLst/>
                <a:uLnTx/>
                <a:uFillTx/>
                <a:latin typeface="Rockwell" panose="02060603020205020403" pitchFamily="18" charset="0"/>
                <a:cs typeface="Calibri Light" panose="020F0302020204030204" pitchFamily="34" charset="0"/>
                <a:sym typeface="Arial"/>
              </a:rPr>
              <a:t>SMEs Opportunity themes by perceived value of claim - wave 12&amp;13</a:t>
            </a:r>
          </a:p>
        </p:txBody>
      </p:sp>
      <p:sp>
        <p:nvSpPr>
          <p:cNvPr id="5" name="TextBox 4"/>
          <p:cNvSpPr txBox="1"/>
          <p:nvPr/>
        </p:nvSpPr>
        <p:spPr>
          <a:xfrm>
            <a:off x="428626" y="5531558"/>
            <a:ext cx="5727142" cy="5386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rPr>
              <a:t>Table is showing opportunity scores by perceived value of claim, relative to all respondents’ average scores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endParaRPr>
          </a:p>
        </p:txBody>
      </p:sp>
      <p:sp>
        <p:nvSpPr>
          <p:cNvPr id="8" name="Rectangle 7"/>
          <p:cNvSpPr/>
          <p:nvPr/>
        </p:nvSpPr>
        <p:spPr>
          <a:xfrm>
            <a:off x="1399756" y="5822031"/>
            <a:ext cx="1625600" cy="276999"/>
          </a:xfrm>
          <a:prstGeom prst="rect">
            <a:avLst/>
          </a:prstGeom>
          <a:solidFill>
            <a:srgbClr val="FCE4D6"/>
          </a:solidFill>
          <a:ln>
            <a:solidFill>
              <a:srgbClr val="FCE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rgbClr val="000000"/>
                </a:solidFill>
                <a:effectLst/>
                <a:uLnTx/>
                <a:uFillTx/>
                <a:latin typeface="Arial"/>
                <a:ea typeface="+mn-ea"/>
                <a:cs typeface="+mn-cs"/>
                <a:sym typeface="Arial"/>
              </a:rPr>
              <a:t>Below overall score</a:t>
            </a:r>
          </a:p>
        </p:txBody>
      </p:sp>
      <p:sp>
        <p:nvSpPr>
          <p:cNvPr id="9" name="Rectangle 8"/>
          <p:cNvSpPr/>
          <p:nvPr/>
        </p:nvSpPr>
        <p:spPr>
          <a:xfrm>
            <a:off x="3440205" y="5818999"/>
            <a:ext cx="1625600" cy="276999"/>
          </a:xfrm>
          <a:prstGeom prst="rect">
            <a:avLst/>
          </a:prstGeom>
          <a:solidFill>
            <a:srgbClr val="E2EFDA"/>
          </a:solidFill>
          <a:ln>
            <a:solidFill>
              <a:srgbClr val="E2E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rgbClr val="000000"/>
                </a:solidFill>
                <a:effectLst/>
                <a:uLnTx/>
                <a:uFillTx/>
                <a:latin typeface="Arial"/>
                <a:ea typeface="+mn-ea"/>
                <a:cs typeface="+mn-cs"/>
                <a:sym typeface="Arial"/>
              </a:rPr>
              <a:t>Above overall score</a:t>
            </a:r>
          </a:p>
        </p:txBody>
      </p:sp>
      <p:sp>
        <p:nvSpPr>
          <p:cNvPr id="11" name="TextBox 10">
            <a:extLst>
              <a:ext uri="{FF2B5EF4-FFF2-40B4-BE49-F238E27FC236}">
                <a16:creationId xmlns:a16="http://schemas.microsoft.com/office/drawing/2014/main" id="{6F5EC0C0-045E-443A-A53F-EBE495ED57DF}"/>
              </a:ext>
            </a:extLst>
          </p:cNvPr>
          <p:cNvSpPr txBox="1"/>
          <p:nvPr/>
        </p:nvSpPr>
        <p:spPr>
          <a:xfrm>
            <a:off x="422143" y="446223"/>
            <a:ext cx="1132572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8265"/>
                </a:solidFill>
                <a:effectLst/>
                <a:uLnTx/>
                <a:uFillTx/>
                <a:latin typeface="Arial"/>
                <a:cs typeface="Calibri Light" panose="020F0302020204030204" pitchFamily="34" charset="0"/>
                <a:sym typeface="Arial"/>
              </a:rPr>
              <a:t>SMEs who have made a claim and perceive the financial value of their claim as 8-10 (high) have a higher opportunity score across all themes, apart from Loyalty, than the overall SMEs opportunity scores.  This mirrors Consumers with a high perceived claim value</a:t>
            </a:r>
            <a:endParaRPr kumimoji="0" lang="en-GB" sz="16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endParaRPr>
          </a:p>
        </p:txBody>
      </p:sp>
      <p:sp>
        <p:nvSpPr>
          <p:cNvPr id="2" name="Google Shape;281;p26">
            <a:extLst>
              <a:ext uri="{FF2B5EF4-FFF2-40B4-BE49-F238E27FC236}">
                <a16:creationId xmlns:a16="http://schemas.microsoft.com/office/drawing/2014/main" id="{57022757-C4E9-D4E1-2A79-072CDCD00843}"/>
              </a:ext>
            </a:extLst>
          </p:cNvPr>
          <p:cNvSpPr txBox="1"/>
          <p:nvPr/>
        </p:nvSpPr>
        <p:spPr>
          <a:xfrm>
            <a:off x="0" y="6502960"/>
            <a:ext cx="10201458" cy="35504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Base: May 2023 &amp; Sept 2023 data. All SMEs: n=1,500. SMEs who had made a claim on an insurance policy in the previous 12 months (</a:t>
            </a:r>
            <a:r>
              <a:rPr lang="en-GB" sz="800" dirty="0">
                <a:latin typeface="Arial" panose="020B0604020202020204" pitchFamily="34" charset="0"/>
                <a:ea typeface="Corbel"/>
                <a:cs typeface="Arial" panose="020B0604020202020204" pitchFamily="34" charset="0"/>
                <a:sym typeface="Corbel"/>
              </a:rPr>
              <a:t>motor, employers’ liability, buildings and/or contents, business interruption</a:t>
            </a: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 insurance policy: n=335,  1-4 (low) n=</a:t>
            </a:r>
            <a:r>
              <a:rPr lang="en-GB" sz="800" dirty="0">
                <a:latin typeface="Arial" panose="020B0604020202020204" pitchFamily="34" charset="0"/>
                <a:ea typeface="Corbel"/>
                <a:cs typeface="Arial" panose="020B0604020202020204" pitchFamily="34" charset="0"/>
                <a:sym typeface="Corbel"/>
              </a:rPr>
              <a:t>55</a:t>
            </a: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 5-7 n=</a:t>
            </a:r>
            <a:r>
              <a:rPr lang="en-GB" sz="800" dirty="0">
                <a:latin typeface="Arial" panose="020B0604020202020204" pitchFamily="34" charset="0"/>
                <a:ea typeface="Corbel"/>
                <a:cs typeface="Arial" panose="020B0604020202020204" pitchFamily="34" charset="0"/>
                <a:sym typeface="Corbel"/>
              </a:rPr>
              <a:t>129</a:t>
            </a: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 8-10 (high) n=</a:t>
            </a:r>
            <a:r>
              <a:rPr lang="en-GB" sz="800" dirty="0">
                <a:latin typeface="Arial" panose="020B0604020202020204" pitchFamily="34" charset="0"/>
                <a:ea typeface="Corbel"/>
                <a:cs typeface="Arial" panose="020B0604020202020204" pitchFamily="34" charset="0"/>
                <a:sym typeface="Corbel"/>
              </a:rPr>
              <a:t>146</a:t>
            </a: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 </a:t>
            </a:r>
            <a:endParaRPr kumimoji="0" lang="en-GB"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graphicFrame>
        <p:nvGraphicFramePr>
          <p:cNvPr id="4" name="Table 3">
            <a:extLst>
              <a:ext uri="{FF2B5EF4-FFF2-40B4-BE49-F238E27FC236}">
                <a16:creationId xmlns:a16="http://schemas.microsoft.com/office/drawing/2014/main" id="{4018BA58-9D02-FC06-B001-CD5090AE792E}"/>
              </a:ext>
            </a:extLst>
          </p:cNvPr>
          <p:cNvGraphicFramePr>
            <a:graphicFrameLocks noGrp="1"/>
          </p:cNvGraphicFramePr>
          <p:nvPr>
            <p:extLst>
              <p:ext uri="{D42A27DB-BD31-4B8C-83A1-F6EECF244321}">
                <p14:modId xmlns:p14="http://schemas.microsoft.com/office/powerpoint/2010/main" val="646664275"/>
              </p:ext>
            </p:extLst>
          </p:nvPr>
        </p:nvGraphicFramePr>
        <p:xfrm>
          <a:off x="580152" y="1401910"/>
          <a:ext cx="5372593" cy="4002193"/>
        </p:xfrm>
        <a:graphic>
          <a:graphicData uri="http://schemas.openxmlformats.org/drawingml/2006/table">
            <a:tbl>
              <a:tblPr firstRow="1" bandRow="1"/>
              <a:tblGrid>
                <a:gridCol w="1325872">
                  <a:extLst>
                    <a:ext uri="{9D8B030D-6E8A-4147-A177-3AD203B41FA5}">
                      <a16:colId xmlns:a16="http://schemas.microsoft.com/office/drawing/2014/main" val="20000"/>
                    </a:ext>
                  </a:extLst>
                </a:gridCol>
                <a:gridCol w="1212435">
                  <a:extLst>
                    <a:ext uri="{9D8B030D-6E8A-4147-A177-3AD203B41FA5}">
                      <a16:colId xmlns:a16="http://schemas.microsoft.com/office/drawing/2014/main" val="20001"/>
                    </a:ext>
                  </a:extLst>
                </a:gridCol>
                <a:gridCol w="944762">
                  <a:extLst>
                    <a:ext uri="{9D8B030D-6E8A-4147-A177-3AD203B41FA5}">
                      <a16:colId xmlns:a16="http://schemas.microsoft.com/office/drawing/2014/main" val="20002"/>
                    </a:ext>
                  </a:extLst>
                </a:gridCol>
                <a:gridCol w="944762">
                  <a:extLst>
                    <a:ext uri="{9D8B030D-6E8A-4147-A177-3AD203B41FA5}">
                      <a16:colId xmlns:a16="http://schemas.microsoft.com/office/drawing/2014/main" val="20003"/>
                    </a:ext>
                  </a:extLst>
                </a:gridCol>
                <a:gridCol w="944762">
                  <a:extLst>
                    <a:ext uri="{9D8B030D-6E8A-4147-A177-3AD203B41FA5}">
                      <a16:colId xmlns:a16="http://schemas.microsoft.com/office/drawing/2014/main" val="20004"/>
                    </a:ext>
                  </a:extLst>
                </a:gridCol>
              </a:tblGrid>
              <a:tr h="435151">
                <a:tc>
                  <a:txBody>
                    <a:bodyPr/>
                    <a:lstStyle/>
                    <a:p>
                      <a:pPr algn="l" fontAlgn="t"/>
                      <a:endParaRPr lang="en-GB" sz="1100" b="0" i="0" u="none" strike="noStrike" dirty="0">
                        <a:solidFill>
                          <a:srgbClr val="000000"/>
                        </a:solidFill>
                        <a:effectLst/>
                        <a:latin typeface="+mj-lt"/>
                      </a:endParaRP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100" b="1" i="0" u="none" strike="noStrike">
                          <a:solidFill>
                            <a:srgbClr val="FFFFFF"/>
                          </a:solidFill>
                          <a:effectLst/>
                          <a:latin typeface="+mj-lt"/>
                        </a:rPr>
                        <a:t>All respondents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200" b="1" i="0" u="none" strike="noStrike" dirty="0">
                          <a:solidFill>
                            <a:srgbClr val="FFFFFF"/>
                          </a:solidFill>
                          <a:effectLst/>
                          <a:latin typeface="+mj-lt"/>
                        </a:rPr>
                        <a:t>1-4 (low)</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200" b="1" i="0" u="none" strike="noStrike" dirty="0">
                          <a:solidFill>
                            <a:srgbClr val="FFFFFF"/>
                          </a:solidFill>
                          <a:effectLst/>
                          <a:latin typeface="+mj-lt"/>
                        </a:rPr>
                        <a:t>5-7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200" b="1" i="0" u="none" strike="noStrike" dirty="0">
                          <a:solidFill>
                            <a:srgbClr val="FFFFFF"/>
                          </a:solidFill>
                          <a:effectLst/>
                          <a:latin typeface="+mj-lt"/>
                        </a:rPr>
                        <a:t>8-10 (high)</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10000"/>
                  </a:ext>
                </a:extLst>
              </a:tr>
              <a:tr h="396338">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50" b="0" i="0" u="none" strike="noStrike" dirty="0">
                          <a:solidFill>
                            <a:srgbClr val="000000"/>
                          </a:solidFill>
                          <a:effectLst/>
                          <a:latin typeface="arial" panose="020B0604020202020204" pitchFamily="34" charset="0"/>
                        </a:rPr>
                        <a:t>4.56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050" b="0" i="0" u="none" strike="noStrike" dirty="0">
                          <a:solidFill>
                            <a:srgbClr val="000000"/>
                          </a:solidFill>
                          <a:effectLst/>
                          <a:latin typeface="arial" panose="020B0604020202020204" pitchFamily="34" charset="0"/>
                        </a:rPr>
                        <a:t>7.83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GB" sz="1050" b="0" i="0" u="none" strike="noStrike" dirty="0">
                          <a:solidFill>
                            <a:srgbClr val="000000"/>
                          </a:solidFill>
                          <a:effectLst/>
                          <a:latin typeface="arial" panose="020B0604020202020204" pitchFamily="34" charset="0"/>
                        </a:rPr>
                        <a:t>8.66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1"/>
                  </a:ext>
                </a:extLst>
              </a:tr>
              <a:tr h="396338">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50" b="0" i="0" u="none" strike="noStrike" dirty="0">
                          <a:solidFill>
                            <a:srgbClr val="000000"/>
                          </a:solidFill>
                          <a:effectLst/>
                          <a:latin typeface="arial" panose="020B0604020202020204" pitchFamily="34" charset="0"/>
                        </a:rPr>
                        <a:t>3.29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050" b="0" i="0" u="none" strike="noStrike" dirty="0">
                          <a:solidFill>
                            <a:srgbClr val="000000"/>
                          </a:solidFill>
                          <a:effectLst/>
                          <a:latin typeface="arial" panose="020B0604020202020204" pitchFamily="34" charset="0"/>
                        </a:rPr>
                        <a:t>5.13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050" b="0" i="0" u="none" strike="noStrike" dirty="0">
                          <a:solidFill>
                            <a:srgbClr val="000000"/>
                          </a:solidFill>
                          <a:effectLst/>
                          <a:latin typeface="arial" panose="020B0604020202020204" pitchFamily="34" charset="0"/>
                        </a:rPr>
                        <a:t>7.32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2"/>
                  </a:ext>
                </a:extLst>
              </a:tr>
              <a:tr h="396338">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50" b="0" i="0" u="none" strike="noStrike" dirty="0">
                          <a:solidFill>
                            <a:srgbClr val="000000"/>
                          </a:solidFill>
                          <a:effectLst/>
                          <a:latin typeface="arial" panose="020B0604020202020204" pitchFamily="34" charset="0"/>
                        </a:rPr>
                        <a:t>1.97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050" b="0" i="0" u="none" strike="noStrike" dirty="0">
                          <a:solidFill>
                            <a:srgbClr val="000000"/>
                          </a:solidFill>
                          <a:effectLst/>
                          <a:latin typeface="arial" panose="020B0604020202020204" pitchFamily="34" charset="0"/>
                        </a:rPr>
                        <a:t>5.59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050" b="0" i="0" u="none" strike="noStrike" dirty="0">
                          <a:solidFill>
                            <a:srgbClr val="000000"/>
                          </a:solidFill>
                          <a:effectLst/>
                          <a:latin typeface="arial" panose="020B0604020202020204" pitchFamily="34" charset="0"/>
                        </a:rPr>
                        <a:t>8.01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3"/>
                  </a:ext>
                </a:extLst>
              </a:tr>
              <a:tr h="396338">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50" b="0" i="0" u="none" strike="noStrike" dirty="0">
                          <a:solidFill>
                            <a:srgbClr val="000000"/>
                          </a:solidFill>
                          <a:effectLst/>
                          <a:latin typeface="arial" panose="020B0604020202020204" pitchFamily="34" charset="0"/>
                        </a:rPr>
                        <a:t>1.42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050" b="0" i="0" u="none" strike="noStrike" dirty="0">
                          <a:solidFill>
                            <a:srgbClr val="000000"/>
                          </a:solidFill>
                          <a:effectLst/>
                          <a:latin typeface="arial" panose="020B0604020202020204" pitchFamily="34" charset="0"/>
                        </a:rPr>
                        <a:t>5.68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050" b="0" i="0" u="none" strike="noStrike" dirty="0">
                          <a:solidFill>
                            <a:srgbClr val="000000"/>
                          </a:solidFill>
                          <a:effectLst/>
                          <a:latin typeface="arial" panose="020B0604020202020204" pitchFamily="34" charset="0"/>
                        </a:rPr>
                        <a:t>7.45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4"/>
                  </a:ext>
                </a:extLst>
              </a:tr>
              <a:tr h="396338">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50" b="0" i="0" u="none" strike="noStrike" dirty="0">
                          <a:solidFill>
                            <a:srgbClr val="000000"/>
                          </a:solidFill>
                          <a:effectLst/>
                          <a:latin typeface="arial" panose="020B0604020202020204" pitchFamily="34" charset="0"/>
                        </a:rPr>
                        <a:t>2.36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050" b="0" i="0" u="none" strike="noStrike" dirty="0">
                          <a:solidFill>
                            <a:srgbClr val="000000"/>
                          </a:solidFill>
                          <a:effectLst/>
                          <a:latin typeface="arial" panose="020B0604020202020204" pitchFamily="34" charset="0"/>
                        </a:rPr>
                        <a:t>6.82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GB" sz="1050" b="0" i="0" u="none" strike="noStrike" dirty="0">
                          <a:solidFill>
                            <a:srgbClr val="000000"/>
                          </a:solidFill>
                          <a:effectLst/>
                          <a:latin typeface="arial" panose="020B0604020202020204" pitchFamily="34" charset="0"/>
                        </a:rPr>
                        <a:t>8.07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5"/>
                  </a:ext>
                </a:extLst>
              </a:tr>
              <a:tr h="396338">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50" b="0" i="0" u="none" strike="noStrike" dirty="0">
                          <a:solidFill>
                            <a:srgbClr val="000000"/>
                          </a:solidFill>
                          <a:effectLst/>
                          <a:latin typeface="arial" panose="020B0604020202020204" pitchFamily="34" charset="0"/>
                        </a:rPr>
                        <a:t>0.82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050" b="0" i="0" u="none" strike="noStrike" dirty="0">
                          <a:solidFill>
                            <a:srgbClr val="000000"/>
                          </a:solidFill>
                          <a:effectLst/>
                          <a:latin typeface="arial" panose="020B0604020202020204" pitchFamily="34" charset="0"/>
                        </a:rPr>
                        <a:t>5.02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050" b="0" i="0" u="none" strike="noStrike" dirty="0">
                          <a:solidFill>
                            <a:srgbClr val="000000"/>
                          </a:solidFill>
                          <a:effectLst/>
                          <a:latin typeface="arial" panose="020B0604020202020204" pitchFamily="34" charset="0"/>
                        </a:rPr>
                        <a:t>7.59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6"/>
                  </a:ext>
                </a:extLst>
              </a:tr>
              <a:tr h="396338">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50" b="0" i="0" u="none" strike="noStrike" dirty="0">
                          <a:solidFill>
                            <a:srgbClr val="000000"/>
                          </a:solidFill>
                          <a:effectLst/>
                          <a:latin typeface="arial" panose="020B0604020202020204" pitchFamily="34" charset="0"/>
                        </a:rPr>
                        <a:t>1.63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050" b="0" i="0" u="none" strike="noStrike" dirty="0">
                          <a:solidFill>
                            <a:srgbClr val="000000"/>
                          </a:solidFill>
                          <a:effectLst/>
                          <a:latin typeface="arial" panose="020B0604020202020204" pitchFamily="34" charset="0"/>
                        </a:rPr>
                        <a:t>6.65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GB" sz="1050" b="0" i="0" u="none" strike="noStrike" dirty="0">
                          <a:solidFill>
                            <a:srgbClr val="000000"/>
                          </a:solidFill>
                          <a:effectLst/>
                          <a:latin typeface="arial" panose="020B0604020202020204" pitchFamily="34" charset="0"/>
                        </a:rPr>
                        <a:t>8.38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7"/>
                  </a:ext>
                </a:extLst>
              </a:tr>
              <a:tr h="396338">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50" b="0" i="0" u="none" strike="noStrike" dirty="0">
                          <a:solidFill>
                            <a:srgbClr val="000000"/>
                          </a:solidFill>
                          <a:effectLst/>
                          <a:latin typeface="arial" panose="020B0604020202020204" pitchFamily="34" charset="0"/>
                        </a:rPr>
                        <a:t>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050" b="0" i="0" u="none" strike="noStrike" dirty="0">
                          <a:solidFill>
                            <a:srgbClr val="000000"/>
                          </a:solidFill>
                          <a:effectLst/>
                          <a:latin typeface="arial" panose="020B0604020202020204" pitchFamily="34" charset="0"/>
                        </a:rPr>
                        <a:t>5.16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050" b="0" i="0" u="none" strike="noStrike" dirty="0">
                          <a:solidFill>
                            <a:srgbClr val="000000"/>
                          </a:solidFill>
                          <a:effectLst/>
                          <a:latin typeface="arial" panose="020B0604020202020204" pitchFamily="34" charset="0"/>
                        </a:rPr>
                        <a:t>8.12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8"/>
                  </a:ext>
                </a:extLst>
              </a:tr>
              <a:tr h="396338">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5.12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050" b="0" i="0" u="none" strike="noStrike" dirty="0">
                          <a:solidFill>
                            <a:srgbClr val="000000"/>
                          </a:solidFill>
                          <a:effectLst/>
                          <a:latin typeface="arial" panose="020B0604020202020204" pitchFamily="34" charset="0"/>
                        </a:rPr>
                        <a:t>-0.07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050" b="0" i="0" u="none" strike="noStrike" dirty="0">
                          <a:solidFill>
                            <a:srgbClr val="000000"/>
                          </a:solidFill>
                          <a:effectLst/>
                          <a:latin typeface="arial" panose="020B0604020202020204" pitchFamily="34" charset="0"/>
                        </a:rPr>
                        <a:t>4.96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050" b="0" i="0" u="none" strike="noStrike" dirty="0">
                          <a:solidFill>
                            <a:srgbClr val="000000"/>
                          </a:solidFill>
                          <a:effectLst/>
                          <a:latin typeface="arial" panose="020B0604020202020204" pitchFamily="34" charset="0"/>
                        </a:rPr>
                        <a:t>7.82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693864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3" name="TextBox 2"/>
          <p:cNvSpPr txBox="1"/>
          <p:nvPr/>
        </p:nvSpPr>
        <p:spPr>
          <a:xfrm>
            <a:off x="422143" y="289187"/>
            <a:ext cx="11227990" cy="1200329"/>
          </a:xfrm>
          <a:prstGeom prst="rect">
            <a:avLst/>
          </a:prstGeom>
          <a:noFill/>
        </p:spPr>
        <p:txBody>
          <a:bodyPr wrap="square" rtlCol="0">
            <a:spAutoFit/>
          </a:bodyPr>
          <a:lstStyle/>
          <a:p>
            <a:r>
              <a:rPr lang="en-GB" sz="2400" b="1">
                <a:solidFill>
                  <a:schemeClr val="bg2"/>
                </a:solidFill>
                <a:latin typeface="Calibri Light" panose="020F0302020204030204" pitchFamily="34" charset="0"/>
                <a:cs typeface="Calibri Light" panose="020F0302020204030204" pitchFamily="34" charset="0"/>
              </a:rPr>
              <a:t>In comparison to 2018, Loyalty remains the number one consumer opportunity for the insurance industry, followed by Confidence and Ease themes.</a:t>
            </a:r>
          </a:p>
          <a:p>
            <a:endParaRPr lang="en-GB" sz="2400"/>
          </a:p>
        </p:txBody>
      </p:sp>
      <p:sp>
        <p:nvSpPr>
          <p:cNvPr id="2" name="Title 1"/>
          <p:cNvSpPr>
            <a:spLocks noGrp="1"/>
          </p:cNvSpPr>
          <p:nvPr>
            <p:ph type="ctrTitle"/>
          </p:nvPr>
        </p:nvSpPr>
        <p:spPr>
          <a:xfrm>
            <a:off x="2116668" y="1947772"/>
            <a:ext cx="9621007" cy="1839650"/>
          </a:xfrm>
        </p:spPr>
        <p:txBody>
          <a:bodyPr/>
          <a:lstStyle/>
          <a:p>
            <a:pPr>
              <a:lnSpc>
                <a:spcPct val="150000"/>
              </a:lnSpc>
            </a:pPr>
            <a:r>
              <a:rPr lang="en-GB" sz="4000" b="1">
                <a:latin typeface="Rockwell" panose="02060603020205020403" pitchFamily="18" charset="0"/>
                <a:cs typeface="Calibri Light" panose="020F0302020204030204" pitchFamily="34" charset="0"/>
              </a:rPr>
              <a:t>Appendix</a:t>
            </a:r>
            <a:br>
              <a:rPr lang="en-GB" sz="4000" b="1">
                <a:latin typeface="Rockwell" panose="02060603020205020403" pitchFamily="18" charset="0"/>
                <a:cs typeface="Calibri Light" panose="020F0302020204030204" pitchFamily="34" charset="0"/>
              </a:rPr>
            </a:br>
            <a:endParaRPr lang="en-GB" sz="4000" b="1">
              <a:latin typeface="Rockwell" panose="02060603020205020403" pitchFamily="18" charset="0"/>
              <a:cs typeface="Calibri Light" panose="020F0302020204030204" pitchFamily="34" charset="0"/>
            </a:endParaRPr>
          </a:p>
        </p:txBody>
      </p:sp>
    </p:spTree>
    <p:extLst>
      <p:ext uri="{BB962C8B-B14F-4D97-AF65-F5344CB8AC3E}">
        <p14:creationId xmlns:p14="http://schemas.microsoft.com/office/powerpoint/2010/main" val="24637336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81741" y="387432"/>
            <a:ext cx="11227990" cy="400110"/>
          </a:xfrm>
          <a:prstGeom prst="rect">
            <a:avLst/>
          </a:prstGeom>
          <a:noFill/>
        </p:spPr>
        <p:txBody>
          <a:bodyPr wrap="square" rtlCol="0">
            <a:spAutoFit/>
          </a:bodyPr>
          <a:lstStyle/>
          <a:p>
            <a:r>
              <a:rPr lang="en-GB" sz="2000" b="1" dirty="0">
                <a:solidFill>
                  <a:schemeClr val="bg2"/>
                </a:solidFill>
                <a:latin typeface="Rockwell" panose="02060603020205020403" pitchFamily="18" charset="0"/>
                <a:cs typeface="Calibri Light" panose="020F0302020204030204" pitchFamily="34" charset="0"/>
              </a:rPr>
              <a:t>Sample characteristics for both surveys - waves 12 &amp; 13 (May 2023 &amp; September 2023)</a:t>
            </a:r>
          </a:p>
        </p:txBody>
      </p:sp>
      <p:sp>
        <p:nvSpPr>
          <p:cNvPr id="4" name="Rectangle 3"/>
          <p:cNvSpPr/>
          <p:nvPr/>
        </p:nvSpPr>
        <p:spPr>
          <a:xfrm>
            <a:off x="9639738" y="1981138"/>
            <a:ext cx="1549959" cy="76311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mj-lt"/>
              </a:rPr>
              <a:t>Gender</a:t>
            </a:r>
            <a:endParaRPr lang="en-GB" sz="1100" dirty="0">
              <a:solidFill>
                <a:schemeClr val="tx1"/>
              </a:solidFill>
              <a:latin typeface="+mj-lt"/>
            </a:endParaRPr>
          </a:p>
          <a:p>
            <a:pPr algn="ctr"/>
            <a:r>
              <a:rPr lang="en-GB" sz="1100" dirty="0">
                <a:solidFill>
                  <a:schemeClr val="tx1"/>
                </a:solidFill>
                <a:latin typeface="+mj-lt"/>
              </a:rPr>
              <a:t>Females 52%</a:t>
            </a:r>
          </a:p>
          <a:p>
            <a:pPr algn="ctr"/>
            <a:r>
              <a:rPr lang="en-GB" sz="1100" dirty="0">
                <a:solidFill>
                  <a:schemeClr val="tx1"/>
                </a:solidFill>
                <a:latin typeface="+mj-lt"/>
              </a:rPr>
              <a:t>Males 48%</a:t>
            </a:r>
          </a:p>
        </p:txBody>
      </p:sp>
      <p:pic>
        <p:nvPicPr>
          <p:cNvPr id="6" name="Picture 5"/>
          <p:cNvPicPr>
            <a:picLocks noChangeAspect="1"/>
          </p:cNvPicPr>
          <p:nvPr/>
        </p:nvPicPr>
        <p:blipFill>
          <a:blip r:embed="rId3">
            <a:clrChange>
              <a:clrFrom>
                <a:srgbClr val="FFFFFF"/>
              </a:clrFrom>
              <a:clrTo>
                <a:srgbClr val="FFFFFF">
                  <a:alpha val="0"/>
                </a:srgbClr>
              </a:clrTo>
            </a:clrChange>
            <a:duotone>
              <a:prstClr val="black"/>
              <a:schemeClr val="bg2">
                <a:tint val="45000"/>
                <a:satMod val="400000"/>
              </a:schemeClr>
            </a:duotone>
          </a:blip>
          <a:stretch>
            <a:fillRect/>
          </a:stretch>
        </p:blipFill>
        <p:spPr>
          <a:xfrm>
            <a:off x="9281274" y="1630711"/>
            <a:ext cx="637395" cy="637395"/>
          </a:xfrm>
          <a:prstGeom prst="rect">
            <a:avLst/>
          </a:prstGeom>
        </p:spPr>
      </p:pic>
      <p:sp>
        <p:nvSpPr>
          <p:cNvPr id="7" name="TextBox 6"/>
          <p:cNvSpPr txBox="1"/>
          <p:nvPr/>
        </p:nvSpPr>
        <p:spPr>
          <a:xfrm>
            <a:off x="634806" y="1001167"/>
            <a:ext cx="2582504" cy="307777"/>
          </a:xfrm>
          <a:prstGeom prst="rect">
            <a:avLst/>
          </a:prstGeom>
          <a:noFill/>
        </p:spPr>
        <p:txBody>
          <a:bodyPr wrap="square" rtlCol="0">
            <a:spAutoFit/>
          </a:bodyPr>
          <a:lstStyle/>
          <a:p>
            <a:r>
              <a:rPr lang="en-GB" b="1" dirty="0">
                <a:solidFill>
                  <a:srgbClr val="008265"/>
                </a:solidFill>
                <a:latin typeface="+mj-lt"/>
                <a:cs typeface="Calibri Light" panose="020F0302020204030204" pitchFamily="34" charset="0"/>
              </a:rPr>
              <a:t>Consumer n=1,000</a:t>
            </a:r>
            <a:endParaRPr lang="en-GB" sz="1000" dirty="0">
              <a:solidFill>
                <a:srgbClr val="008265"/>
              </a:solidFill>
              <a:latin typeface="+mj-lt"/>
            </a:endParaRPr>
          </a:p>
        </p:txBody>
      </p:sp>
      <p:sp>
        <p:nvSpPr>
          <p:cNvPr id="19" name="TextBox 18"/>
          <p:cNvSpPr txBox="1"/>
          <p:nvPr/>
        </p:nvSpPr>
        <p:spPr>
          <a:xfrm>
            <a:off x="689961" y="3486272"/>
            <a:ext cx="1960678" cy="307777"/>
          </a:xfrm>
          <a:prstGeom prst="rect">
            <a:avLst/>
          </a:prstGeom>
          <a:noFill/>
        </p:spPr>
        <p:txBody>
          <a:bodyPr wrap="square" rtlCol="0">
            <a:spAutoFit/>
          </a:bodyPr>
          <a:lstStyle/>
          <a:p>
            <a:r>
              <a:rPr lang="en-GB" b="1" dirty="0">
                <a:solidFill>
                  <a:srgbClr val="AB588C"/>
                </a:solidFill>
                <a:latin typeface="+mj-lt"/>
                <a:cs typeface="Calibri Light" panose="020F0302020204030204" pitchFamily="34" charset="0"/>
              </a:rPr>
              <a:t>SME n=1,500</a:t>
            </a:r>
            <a:endParaRPr lang="en-GB" dirty="0">
              <a:solidFill>
                <a:srgbClr val="AB588C"/>
              </a:solidFill>
              <a:latin typeface="+mj-lt"/>
            </a:endParaRPr>
          </a:p>
        </p:txBody>
      </p:sp>
      <p:sp>
        <p:nvSpPr>
          <p:cNvPr id="22" name="Rectangle 21"/>
          <p:cNvSpPr/>
          <p:nvPr/>
        </p:nvSpPr>
        <p:spPr>
          <a:xfrm>
            <a:off x="7100588" y="4098798"/>
            <a:ext cx="1915387" cy="1341784"/>
          </a:xfrm>
          <a:prstGeom prst="rect">
            <a:avLst/>
          </a:prstGeom>
          <a:noFill/>
          <a:ln>
            <a:solidFill>
              <a:srgbClr val="AB58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mj-lt"/>
              </a:rPr>
              <a:t>Age</a:t>
            </a:r>
          </a:p>
          <a:p>
            <a:pPr algn="ctr"/>
            <a:r>
              <a:rPr lang="en-GB" sz="1100" dirty="0">
                <a:solidFill>
                  <a:schemeClr val="tx1"/>
                </a:solidFill>
                <a:latin typeface="+mj-lt"/>
              </a:rPr>
              <a:t>18-24 7%</a:t>
            </a:r>
          </a:p>
          <a:p>
            <a:pPr algn="ctr"/>
            <a:r>
              <a:rPr lang="en-GB" sz="1100" dirty="0">
                <a:solidFill>
                  <a:schemeClr val="tx1"/>
                </a:solidFill>
                <a:latin typeface="+mj-lt"/>
              </a:rPr>
              <a:t>25-34 27%</a:t>
            </a:r>
          </a:p>
          <a:p>
            <a:pPr algn="ctr"/>
            <a:r>
              <a:rPr lang="en-GB" sz="1100" dirty="0">
                <a:solidFill>
                  <a:schemeClr val="tx1"/>
                </a:solidFill>
                <a:latin typeface="+mj-lt"/>
              </a:rPr>
              <a:t>35-44 31%</a:t>
            </a:r>
          </a:p>
          <a:p>
            <a:pPr algn="ctr"/>
            <a:r>
              <a:rPr lang="en-GB" sz="1100" dirty="0">
                <a:solidFill>
                  <a:schemeClr val="tx1"/>
                </a:solidFill>
                <a:latin typeface="+mj-lt"/>
              </a:rPr>
              <a:t>45-54 18%</a:t>
            </a:r>
          </a:p>
          <a:p>
            <a:pPr algn="ctr"/>
            <a:r>
              <a:rPr lang="en-GB" sz="1100" dirty="0">
                <a:solidFill>
                  <a:schemeClr val="tx1"/>
                </a:solidFill>
                <a:latin typeface="+mj-lt"/>
              </a:rPr>
              <a:t>55-64 12% </a:t>
            </a:r>
          </a:p>
          <a:p>
            <a:pPr algn="ctr"/>
            <a:r>
              <a:rPr lang="en-GB" sz="1100" dirty="0">
                <a:solidFill>
                  <a:schemeClr val="tx1"/>
                </a:solidFill>
                <a:latin typeface="+mj-lt"/>
              </a:rPr>
              <a:t>65 or older 5%</a:t>
            </a:r>
          </a:p>
        </p:txBody>
      </p:sp>
      <p:sp>
        <p:nvSpPr>
          <p:cNvPr id="23" name="Rectangle 22"/>
          <p:cNvSpPr/>
          <p:nvPr/>
        </p:nvSpPr>
        <p:spPr>
          <a:xfrm>
            <a:off x="599524" y="1529081"/>
            <a:ext cx="3309113" cy="178404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mj-lt"/>
              </a:rPr>
              <a:t>Insurance policies held</a:t>
            </a:r>
            <a:endParaRPr lang="en-GB" sz="1100" dirty="0">
              <a:solidFill>
                <a:schemeClr val="tx1"/>
              </a:solidFill>
              <a:latin typeface="+mj-lt"/>
            </a:endParaRPr>
          </a:p>
          <a:p>
            <a:pPr algn="ctr"/>
            <a:r>
              <a:rPr lang="en-GB" sz="1100" dirty="0">
                <a:solidFill>
                  <a:schemeClr val="tx1"/>
                </a:solidFill>
                <a:latin typeface="+mj-lt"/>
              </a:rPr>
              <a:t>Motor 81%</a:t>
            </a:r>
          </a:p>
          <a:p>
            <a:pPr algn="ctr"/>
            <a:r>
              <a:rPr lang="en-GB" sz="1100" dirty="0">
                <a:solidFill>
                  <a:schemeClr val="tx1"/>
                </a:solidFill>
                <a:latin typeface="+mj-lt"/>
              </a:rPr>
              <a:t>Travel 43%</a:t>
            </a:r>
          </a:p>
          <a:p>
            <a:pPr algn="ctr"/>
            <a:r>
              <a:rPr lang="en-GB" sz="1100" dirty="0">
                <a:solidFill>
                  <a:schemeClr val="tx1"/>
                </a:solidFill>
                <a:latin typeface="+mj-lt"/>
              </a:rPr>
              <a:t>Buildings / Contents 82%</a:t>
            </a:r>
          </a:p>
          <a:p>
            <a:pPr algn="ctr"/>
            <a:endParaRPr lang="en-GB" sz="1100" dirty="0">
              <a:solidFill>
                <a:schemeClr val="tx1"/>
              </a:solidFill>
              <a:latin typeface="+mj-lt"/>
            </a:endParaRPr>
          </a:p>
          <a:p>
            <a:pPr algn="ctr"/>
            <a:r>
              <a:rPr lang="en-GB" sz="1100" b="1" dirty="0">
                <a:solidFill>
                  <a:schemeClr val="tx1"/>
                </a:solidFill>
                <a:latin typeface="+mj-lt"/>
              </a:rPr>
              <a:t>19% have claimed on at least one of the below</a:t>
            </a:r>
            <a:r>
              <a:rPr lang="en-GB" sz="1100" dirty="0">
                <a:solidFill>
                  <a:schemeClr val="tx1"/>
                </a:solidFill>
                <a:latin typeface="+mj-lt"/>
              </a:rPr>
              <a:t>:</a:t>
            </a:r>
          </a:p>
          <a:p>
            <a:pPr algn="ctr"/>
            <a:r>
              <a:rPr lang="en-GB" sz="1100" dirty="0">
                <a:solidFill>
                  <a:schemeClr val="tx1"/>
                </a:solidFill>
                <a:latin typeface="+mj-lt"/>
              </a:rPr>
              <a:t>68% of claimants - Motor</a:t>
            </a:r>
          </a:p>
          <a:p>
            <a:pPr algn="ctr"/>
            <a:r>
              <a:rPr lang="en-GB" sz="1100" dirty="0">
                <a:solidFill>
                  <a:schemeClr val="tx1"/>
                </a:solidFill>
                <a:latin typeface="+mj-lt"/>
              </a:rPr>
              <a:t>38% of claimants - Travel</a:t>
            </a:r>
          </a:p>
          <a:p>
            <a:pPr algn="ctr"/>
            <a:r>
              <a:rPr lang="en-GB" sz="1100" dirty="0">
                <a:solidFill>
                  <a:schemeClr val="tx1"/>
                </a:solidFill>
                <a:latin typeface="+mj-lt"/>
              </a:rPr>
              <a:t>45</a:t>
            </a:r>
            <a:r>
              <a:rPr lang="en-GB" sz="1100" dirty="0">
                <a:solidFill>
                  <a:schemeClr val="tx1"/>
                </a:solidFill>
              </a:rPr>
              <a:t>% of claimants - Buildings/Contents </a:t>
            </a:r>
          </a:p>
        </p:txBody>
      </p:sp>
      <p:sp>
        <p:nvSpPr>
          <p:cNvPr id="25" name="Rectangle 24"/>
          <p:cNvSpPr/>
          <p:nvPr/>
        </p:nvSpPr>
        <p:spPr>
          <a:xfrm>
            <a:off x="671855" y="3794049"/>
            <a:ext cx="3291909" cy="1831809"/>
          </a:xfrm>
          <a:prstGeom prst="rect">
            <a:avLst/>
          </a:prstGeom>
          <a:noFill/>
          <a:ln>
            <a:solidFill>
              <a:srgbClr val="AB58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mj-lt"/>
              </a:rPr>
              <a:t>Insurance policies held</a:t>
            </a:r>
            <a:endParaRPr lang="en-GB" sz="1100" dirty="0">
              <a:solidFill>
                <a:schemeClr val="tx1"/>
              </a:solidFill>
              <a:latin typeface="+mj-lt"/>
            </a:endParaRPr>
          </a:p>
          <a:p>
            <a:pPr algn="ctr"/>
            <a:r>
              <a:rPr lang="en-GB" sz="1100" dirty="0">
                <a:solidFill>
                  <a:schemeClr val="tx1"/>
                </a:solidFill>
                <a:latin typeface="+mj-lt"/>
              </a:rPr>
              <a:t>Motor 63%</a:t>
            </a:r>
          </a:p>
          <a:p>
            <a:pPr algn="ctr"/>
            <a:r>
              <a:rPr lang="en-GB" sz="1100" dirty="0">
                <a:solidFill>
                  <a:schemeClr val="tx1"/>
                </a:solidFill>
                <a:latin typeface="+mj-lt"/>
              </a:rPr>
              <a:t>Employers’ liability 60%</a:t>
            </a:r>
          </a:p>
          <a:p>
            <a:pPr algn="ctr"/>
            <a:r>
              <a:rPr lang="en-GB" sz="1100" dirty="0">
                <a:solidFill>
                  <a:schemeClr val="tx1"/>
                </a:solidFill>
                <a:latin typeface="+mj-lt"/>
              </a:rPr>
              <a:t>Buildings / Contents 77%</a:t>
            </a:r>
          </a:p>
          <a:p>
            <a:pPr algn="ctr"/>
            <a:r>
              <a:rPr lang="en-GB" sz="1100" dirty="0">
                <a:solidFill>
                  <a:schemeClr val="tx1"/>
                </a:solidFill>
                <a:latin typeface="+mj-lt"/>
              </a:rPr>
              <a:t>Business interruption 22%</a:t>
            </a:r>
          </a:p>
          <a:p>
            <a:pPr algn="ctr"/>
            <a:endParaRPr lang="en-GB" sz="1100" dirty="0">
              <a:solidFill>
                <a:schemeClr val="tx1"/>
              </a:solidFill>
              <a:latin typeface="+mj-lt"/>
            </a:endParaRPr>
          </a:p>
          <a:p>
            <a:pPr algn="ctr"/>
            <a:r>
              <a:rPr lang="en-GB" sz="1100" b="1" dirty="0">
                <a:solidFill>
                  <a:schemeClr val="tx1"/>
                </a:solidFill>
                <a:latin typeface="+mj-lt"/>
              </a:rPr>
              <a:t>22% have claimed on at least one of the below</a:t>
            </a:r>
            <a:r>
              <a:rPr lang="en-GB" sz="1100" dirty="0">
                <a:solidFill>
                  <a:schemeClr val="tx1"/>
                </a:solidFill>
                <a:latin typeface="+mj-lt"/>
              </a:rPr>
              <a:t>:</a:t>
            </a:r>
          </a:p>
          <a:p>
            <a:pPr algn="ctr"/>
            <a:r>
              <a:rPr lang="en-GB" sz="1100" dirty="0">
                <a:solidFill>
                  <a:schemeClr val="tx1"/>
                </a:solidFill>
                <a:latin typeface="+mj-lt"/>
              </a:rPr>
              <a:t>56% of claimants - Motor</a:t>
            </a:r>
          </a:p>
          <a:p>
            <a:pPr algn="ctr"/>
            <a:r>
              <a:rPr lang="en-GB" sz="1100" dirty="0">
                <a:solidFill>
                  <a:schemeClr val="tx1"/>
                </a:solidFill>
                <a:latin typeface="+mj-lt"/>
              </a:rPr>
              <a:t>42% of claimants - Employers’ liability </a:t>
            </a:r>
          </a:p>
          <a:p>
            <a:pPr algn="ctr"/>
            <a:r>
              <a:rPr lang="en-GB" sz="1100" dirty="0">
                <a:solidFill>
                  <a:schemeClr val="tx1"/>
                </a:solidFill>
                <a:latin typeface="+mj-lt"/>
              </a:rPr>
              <a:t>57% of claimants - Buildings/ Contents </a:t>
            </a:r>
          </a:p>
          <a:p>
            <a:pPr algn="ctr"/>
            <a:r>
              <a:rPr lang="en-GB" sz="1100" dirty="0">
                <a:solidFill>
                  <a:schemeClr val="tx1"/>
                </a:solidFill>
                <a:latin typeface="+mj-lt"/>
              </a:rPr>
              <a:t>36% of claimants - Business interruption </a:t>
            </a:r>
          </a:p>
        </p:txBody>
      </p:sp>
      <p:sp>
        <p:nvSpPr>
          <p:cNvPr id="26" name="Rectangle 25"/>
          <p:cNvSpPr/>
          <p:nvPr/>
        </p:nvSpPr>
        <p:spPr>
          <a:xfrm>
            <a:off x="9833037" y="4634321"/>
            <a:ext cx="1549959" cy="763117"/>
          </a:xfrm>
          <a:prstGeom prst="rect">
            <a:avLst/>
          </a:prstGeom>
          <a:noFill/>
          <a:ln>
            <a:solidFill>
              <a:srgbClr val="AB58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mj-lt"/>
              </a:rPr>
              <a:t>Gender</a:t>
            </a:r>
            <a:endParaRPr lang="en-GB" sz="1100" dirty="0">
              <a:solidFill>
                <a:schemeClr val="tx1"/>
              </a:solidFill>
              <a:latin typeface="+mj-lt"/>
            </a:endParaRPr>
          </a:p>
          <a:p>
            <a:pPr algn="ctr"/>
            <a:r>
              <a:rPr lang="en-GB" sz="1100" dirty="0">
                <a:solidFill>
                  <a:schemeClr val="tx1"/>
                </a:solidFill>
                <a:latin typeface="+mj-lt"/>
              </a:rPr>
              <a:t>Females 59%</a:t>
            </a:r>
          </a:p>
          <a:p>
            <a:pPr algn="ctr"/>
            <a:r>
              <a:rPr lang="en-GB" sz="1100" dirty="0">
                <a:solidFill>
                  <a:schemeClr val="tx1"/>
                </a:solidFill>
                <a:latin typeface="+mj-lt"/>
              </a:rPr>
              <a:t>Males 41%</a:t>
            </a:r>
          </a:p>
        </p:txBody>
      </p:sp>
      <p:pic>
        <p:nvPicPr>
          <p:cNvPr id="27" name="Picture 26"/>
          <p:cNvPicPr>
            <a:picLocks noChangeAspect="1"/>
          </p:cNvPicPr>
          <p:nvPr/>
        </p:nvPicPr>
        <p:blipFill>
          <a:blip r:embed="rId3">
            <a:clrChange>
              <a:clrFrom>
                <a:srgbClr val="FFFFFF"/>
              </a:clrFrom>
              <a:clrTo>
                <a:srgbClr val="FFFFFF">
                  <a:alpha val="0"/>
                </a:srgbClr>
              </a:clrTo>
            </a:clrChange>
            <a:duotone>
              <a:prstClr val="black"/>
              <a:schemeClr val="bg2">
                <a:tint val="45000"/>
                <a:satMod val="400000"/>
              </a:schemeClr>
            </a:duotone>
          </a:blip>
          <a:stretch>
            <a:fillRect/>
          </a:stretch>
        </p:blipFill>
        <p:spPr>
          <a:xfrm>
            <a:off x="9514339" y="4358802"/>
            <a:ext cx="637395" cy="637395"/>
          </a:xfrm>
          <a:prstGeom prst="rect">
            <a:avLst/>
          </a:prstGeom>
        </p:spPr>
      </p:pic>
      <p:sp>
        <p:nvSpPr>
          <p:cNvPr id="28" name="Rectangle 27"/>
          <p:cNvSpPr/>
          <p:nvPr/>
        </p:nvSpPr>
        <p:spPr>
          <a:xfrm>
            <a:off x="4135814" y="1653389"/>
            <a:ext cx="2397475" cy="15086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mj-lt"/>
              </a:rPr>
              <a:t>Ethnicity</a:t>
            </a:r>
          </a:p>
          <a:p>
            <a:pPr algn="ctr"/>
            <a:r>
              <a:rPr lang="en-GB" sz="1100" dirty="0">
                <a:solidFill>
                  <a:schemeClr val="tx1"/>
                </a:solidFill>
                <a:latin typeface="+mj-lt"/>
              </a:rPr>
              <a:t>White/ White British 91%</a:t>
            </a:r>
          </a:p>
          <a:p>
            <a:pPr algn="ctr"/>
            <a:r>
              <a:rPr lang="en-GB" sz="1100" dirty="0">
                <a:solidFill>
                  <a:schemeClr val="tx1"/>
                </a:solidFill>
                <a:latin typeface="+mj-lt"/>
              </a:rPr>
              <a:t>Asian/ Asian British 6%</a:t>
            </a:r>
          </a:p>
          <a:p>
            <a:pPr algn="ctr"/>
            <a:r>
              <a:rPr lang="en-GB" sz="1100" dirty="0">
                <a:solidFill>
                  <a:schemeClr val="tx1"/>
                </a:solidFill>
                <a:latin typeface="+mj-lt"/>
              </a:rPr>
              <a:t>Black/ Black British 2%</a:t>
            </a:r>
          </a:p>
          <a:p>
            <a:pPr algn="ctr"/>
            <a:r>
              <a:rPr lang="en-GB" sz="1100" dirty="0">
                <a:solidFill>
                  <a:schemeClr val="tx1"/>
                </a:solidFill>
                <a:latin typeface="+mj-lt"/>
              </a:rPr>
              <a:t>Mixed/ multiple ethnic groups 1%</a:t>
            </a:r>
            <a:br>
              <a:rPr lang="en-GB" sz="1100" dirty="0">
                <a:solidFill>
                  <a:schemeClr val="tx1"/>
                </a:solidFill>
                <a:latin typeface="+mj-lt"/>
              </a:rPr>
            </a:br>
            <a:r>
              <a:rPr lang="en-GB" sz="1100" dirty="0">
                <a:solidFill>
                  <a:schemeClr val="tx1"/>
                </a:solidFill>
                <a:latin typeface="+mj-lt"/>
              </a:rPr>
              <a:t>Other ethnic background &gt;1%</a:t>
            </a:r>
          </a:p>
        </p:txBody>
      </p:sp>
      <p:pic>
        <p:nvPicPr>
          <p:cNvPr id="29" name="Picture 2" descr="ÎÏÎ¿ÏÎ­Î»ÎµÏÎ¼Î± ÎµÎ¹ÎºÏÎ½Î±Ï Î³Î¹Î± ethnicity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0711" y="1453575"/>
            <a:ext cx="712381" cy="71238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4160261" y="4086648"/>
            <a:ext cx="2397475" cy="1376389"/>
          </a:xfrm>
          <a:prstGeom prst="rect">
            <a:avLst/>
          </a:prstGeom>
          <a:noFill/>
          <a:ln>
            <a:solidFill>
              <a:srgbClr val="AB58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mj-lt"/>
              </a:rPr>
              <a:t>Ethnicity</a:t>
            </a:r>
          </a:p>
          <a:p>
            <a:pPr algn="ctr"/>
            <a:r>
              <a:rPr lang="en-GB" sz="1100" dirty="0">
                <a:solidFill>
                  <a:schemeClr val="tx1"/>
                </a:solidFill>
                <a:latin typeface="+mj-lt"/>
              </a:rPr>
              <a:t>White/ White British 84%</a:t>
            </a:r>
          </a:p>
          <a:p>
            <a:pPr algn="ctr"/>
            <a:r>
              <a:rPr lang="en-GB" sz="1100" dirty="0">
                <a:solidFill>
                  <a:schemeClr val="tx1"/>
                </a:solidFill>
                <a:latin typeface="+mj-lt"/>
              </a:rPr>
              <a:t>Asian/ Asian British 7%</a:t>
            </a:r>
          </a:p>
          <a:p>
            <a:pPr algn="ctr"/>
            <a:r>
              <a:rPr lang="en-GB" sz="1100" dirty="0">
                <a:solidFill>
                  <a:schemeClr val="tx1"/>
                </a:solidFill>
                <a:latin typeface="+mj-lt"/>
              </a:rPr>
              <a:t>Black/ Black British 5%</a:t>
            </a:r>
          </a:p>
          <a:p>
            <a:pPr algn="ctr"/>
            <a:r>
              <a:rPr lang="en-GB" sz="1100" dirty="0">
                <a:solidFill>
                  <a:schemeClr val="tx1"/>
                </a:solidFill>
                <a:latin typeface="+mj-lt"/>
              </a:rPr>
              <a:t>Mixed / multiple ethnic groups 4%</a:t>
            </a:r>
          </a:p>
        </p:txBody>
      </p:sp>
      <p:pic>
        <p:nvPicPr>
          <p:cNvPr id="31" name="Picture 2" descr="ÎÏÎ¿ÏÎ­Î»ÎµÏÎ¼Î± ÎµÎ¹ÎºÏÎ½Î±Ï Î³Î¹Î± ethnicity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0710" y="3772302"/>
            <a:ext cx="712381" cy="712381"/>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606426" y="5714841"/>
            <a:ext cx="3529388" cy="960681"/>
          </a:xfrm>
          <a:prstGeom prst="rect">
            <a:avLst/>
          </a:prstGeom>
          <a:noFill/>
          <a:ln>
            <a:solidFill>
              <a:srgbClr val="AB58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mj-lt"/>
              </a:rPr>
              <a:t>Insurance buying decisions</a:t>
            </a:r>
            <a:endParaRPr lang="en-GB" sz="1100" dirty="0">
              <a:solidFill>
                <a:schemeClr val="tx1"/>
              </a:solidFill>
              <a:latin typeface="+mj-lt"/>
            </a:endParaRPr>
          </a:p>
          <a:p>
            <a:pPr algn="ctr"/>
            <a:r>
              <a:rPr lang="en-GB" sz="1100" dirty="0">
                <a:solidFill>
                  <a:schemeClr val="tx1"/>
                </a:solidFill>
                <a:latin typeface="+mj-lt"/>
              </a:rPr>
              <a:t>Sole decision maker 45%</a:t>
            </a:r>
          </a:p>
          <a:p>
            <a:pPr algn="ctr"/>
            <a:r>
              <a:rPr lang="en-GB" sz="1100" dirty="0">
                <a:solidFill>
                  <a:schemeClr val="tx1"/>
                </a:solidFill>
                <a:latin typeface="+mj-lt"/>
              </a:rPr>
              <a:t>Joint decision maker 32%</a:t>
            </a:r>
          </a:p>
          <a:p>
            <a:pPr algn="ctr"/>
            <a:r>
              <a:rPr lang="en-GB" sz="1100" dirty="0">
                <a:solidFill>
                  <a:schemeClr val="tx1"/>
                </a:solidFill>
                <a:latin typeface="+mj-lt"/>
              </a:rPr>
              <a:t>Influencer, but I do not make the final decision 23%</a:t>
            </a:r>
          </a:p>
        </p:txBody>
      </p:sp>
      <p:pic>
        <p:nvPicPr>
          <p:cNvPr id="34" name="Picture 6" descr="ÎÏÎ¿ÏÎ­Î»ÎµÏÎ¼Î± ÎµÎ¹ÎºÏÎ½Î±Ï Î³Î¹Î± age icon"/>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495278" y="4023978"/>
            <a:ext cx="651843" cy="651843"/>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4282187" y="5770914"/>
            <a:ext cx="1798521" cy="848534"/>
          </a:xfrm>
          <a:prstGeom prst="rect">
            <a:avLst/>
          </a:prstGeom>
          <a:noFill/>
          <a:ln>
            <a:solidFill>
              <a:srgbClr val="AB58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latin typeface="+mj-lt"/>
              </a:rPr>
              <a:t>Number of employees</a:t>
            </a:r>
            <a:endParaRPr lang="en-GB" sz="1100">
              <a:solidFill>
                <a:schemeClr val="tx1"/>
              </a:solidFill>
              <a:latin typeface="+mj-lt"/>
            </a:endParaRPr>
          </a:p>
          <a:p>
            <a:pPr algn="ctr"/>
            <a:r>
              <a:rPr lang="en-GB" sz="1100">
                <a:solidFill>
                  <a:schemeClr val="tx1"/>
                </a:solidFill>
                <a:latin typeface="+mj-lt"/>
              </a:rPr>
              <a:t>1-5 29%</a:t>
            </a:r>
          </a:p>
          <a:p>
            <a:pPr algn="ctr"/>
            <a:r>
              <a:rPr lang="en-GB" sz="1100">
                <a:solidFill>
                  <a:schemeClr val="tx1"/>
                </a:solidFill>
                <a:latin typeface="+mj-lt"/>
              </a:rPr>
              <a:t>6-20 30%</a:t>
            </a:r>
          </a:p>
          <a:p>
            <a:pPr algn="ctr"/>
            <a:r>
              <a:rPr lang="en-GB" sz="1100">
                <a:solidFill>
                  <a:schemeClr val="tx1"/>
                </a:solidFill>
                <a:latin typeface="+mj-lt"/>
              </a:rPr>
              <a:t>20 or more 41%</a:t>
            </a:r>
          </a:p>
        </p:txBody>
      </p:sp>
      <p:sp>
        <p:nvSpPr>
          <p:cNvPr id="37" name="Rectangle 36"/>
          <p:cNvSpPr/>
          <p:nvPr/>
        </p:nvSpPr>
        <p:spPr>
          <a:xfrm>
            <a:off x="7108937" y="1708968"/>
            <a:ext cx="1915387" cy="134178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mj-lt"/>
              </a:rPr>
              <a:t>Age</a:t>
            </a:r>
          </a:p>
          <a:p>
            <a:pPr algn="ctr"/>
            <a:r>
              <a:rPr lang="en-GB" sz="1100" dirty="0">
                <a:solidFill>
                  <a:schemeClr val="tx1"/>
                </a:solidFill>
                <a:latin typeface="+mj-lt"/>
              </a:rPr>
              <a:t>18-24 10%</a:t>
            </a:r>
          </a:p>
          <a:p>
            <a:pPr algn="ctr"/>
            <a:r>
              <a:rPr lang="en-GB" sz="1100" dirty="0">
                <a:solidFill>
                  <a:schemeClr val="tx1"/>
                </a:solidFill>
                <a:latin typeface="+mj-lt"/>
              </a:rPr>
              <a:t>25-34 18%</a:t>
            </a:r>
          </a:p>
          <a:p>
            <a:pPr algn="ctr"/>
            <a:r>
              <a:rPr lang="en-GB" sz="1100" dirty="0">
                <a:solidFill>
                  <a:schemeClr val="tx1"/>
                </a:solidFill>
                <a:latin typeface="+mj-lt"/>
              </a:rPr>
              <a:t>35-44 17%</a:t>
            </a:r>
          </a:p>
          <a:p>
            <a:pPr algn="ctr"/>
            <a:r>
              <a:rPr lang="en-GB" sz="1100" dirty="0">
                <a:solidFill>
                  <a:schemeClr val="tx1"/>
                </a:solidFill>
                <a:latin typeface="+mj-lt"/>
              </a:rPr>
              <a:t>45-54 17%</a:t>
            </a:r>
          </a:p>
          <a:p>
            <a:pPr algn="ctr"/>
            <a:r>
              <a:rPr lang="en-GB" sz="1100" dirty="0">
                <a:solidFill>
                  <a:schemeClr val="tx1"/>
                </a:solidFill>
                <a:latin typeface="+mj-lt"/>
              </a:rPr>
              <a:t>55-64 16% </a:t>
            </a:r>
          </a:p>
          <a:p>
            <a:pPr algn="ctr"/>
            <a:r>
              <a:rPr lang="en-GB" sz="1100" dirty="0">
                <a:solidFill>
                  <a:schemeClr val="tx1"/>
                </a:solidFill>
                <a:latin typeface="+mj-lt"/>
              </a:rPr>
              <a:t>65 or older 23%</a:t>
            </a:r>
          </a:p>
        </p:txBody>
      </p:sp>
      <p:pic>
        <p:nvPicPr>
          <p:cNvPr id="1030" name="Picture 6" descr="ÎÏÎ¿ÏÎ­Î»ÎµÏÎ¼Î± ÎµÎ¹ÎºÏÎ½Î±Ï Î³Î¹Î± age icon"/>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495278" y="1492939"/>
            <a:ext cx="651843" cy="651843"/>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6476824" y="5573847"/>
            <a:ext cx="3441846" cy="1179153"/>
          </a:xfrm>
          <a:prstGeom prst="rect">
            <a:avLst/>
          </a:prstGeom>
          <a:noFill/>
          <a:ln>
            <a:solidFill>
              <a:srgbClr val="AB58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mj-lt"/>
              </a:rPr>
              <a:t>Top 5 represented sectors</a:t>
            </a:r>
            <a:endParaRPr lang="en-GB" sz="1100" dirty="0">
              <a:solidFill>
                <a:schemeClr val="tx1"/>
              </a:solidFill>
              <a:latin typeface="+mj-lt"/>
            </a:endParaRPr>
          </a:p>
          <a:p>
            <a:pPr algn="ctr"/>
            <a:r>
              <a:rPr lang="en-GB" sz="1100" dirty="0">
                <a:solidFill>
                  <a:schemeClr val="tx1"/>
                </a:solidFill>
                <a:latin typeface="+mj-lt"/>
              </a:rPr>
              <a:t>Construction 16%</a:t>
            </a:r>
          </a:p>
          <a:p>
            <a:pPr algn="ctr"/>
            <a:r>
              <a:rPr lang="en-GB" sz="1100" dirty="0">
                <a:solidFill>
                  <a:schemeClr val="tx1"/>
                </a:solidFill>
                <a:latin typeface="+mj-lt"/>
              </a:rPr>
              <a:t>Healthcare 10%</a:t>
            </a:r>
          </a:p>
          <a:p>
            <a:pPr algn="ctr"/>
            <a:r>
              <a:rPr lang="en-GB" sz="1100" dirty="0">
                <a:solidFill>
                  <a:schemeClr val="tx1"/>
                </a:solidFill>
                <a:latin typeface="+mj-lt"/>
              </a:rPr>
              <a:t>Professional, scientific or technical services 10%</a:t>
            </a:r>
          </a:p>
          <a:p>
            <a:pPr algn="ctr"/>
            <a:r>
              <a:rPr lang="en-GB" sz="1100" dirty="0">
                <a:solidFill>
                  <a:schemeClr val="tx1"/>
                </a:solidFill>
                <a:latin typeface="+mj-lt"/>
              </a:rPr>
              <a:t>Wholesale or retail trade 9%</a:t>
            </a:r>
          </a:p>
          <a:p>
            <a:pPr algn="ctr"/>
            <a:r>
              <a:rPr lang="en-GB" sz="1100" dirty="0">
                <a:solidFill>
                  <a:schemeClr val="tx1"/>
                </a:solidFill>
                <a:latin typeface="+mj-lt"/>
              </a:rPr>
              <a:t>Education 9%</a:t>
            </a:r>
          </a:p>
        </p:txBody>
      </p:sp>
    </p:spTree>
    <p:extLst>
      <p:ext uri="{BB962C8B-B14F-4D97-AF65-F5344CB8AC3E}">
        <p14:creationId xmlns:p14="http://schemas.microsoft.com/office/powerpoint/2010/main" val="2072561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086" y="-124958"/>
            <a:ext cx="10794748" cy="883122"/>
          </a:xfrm>
        </p:spPr>
        <p:txBody>
          <a:bodyPr/>
          <a:lstStyle/>
          <a:p>
            <a:r>
              <a:rPr lang="en-GB" sz="3200" b="1">
                <a:solidFill>
                  <a:schemeClr val="bg2"/>
                </a:solidFill>
                <a:latin typeface="Rockwell" panose="02060603020205020403" pitchFamily="18" charset="0"/>
              </a:rPr>
              <a:t>The 9 key themes of the study</a:t>
            </a:r>
            <a:br>
              <a:rPr lang="en-GB" sz="3200">
                <a:latin typeface="Rockwell" panose="02060603020205020403" pitchFamily="18" charset="0"/>
              </a:rPr>
            </a:br>
            <a:endParaRPr lang="en-GB"/>
          </a:p>
        </p:txBody>
      </p:sp>
      <p:sp>
        <p:nvSpPr>
          <p:cNvPr id="4" name="Slide Number Placeholder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4</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val="847840279"/>
              </p:ext>
            </p:extLst>
          </p:nvPr>
        </p:nvGraphicFramePr>
        <p:xfrm>
          <a:off x="567255" y="736598"/>
          <a:ext cx="11184477" cy="5443217"/>
        </p:xfrm>
        <a:graphic>
          <a:graphicData uri="http://schemas.openxmlformats.org/drawingml/2006/table">
            <a:tbl>
              <a:tblPr firstRow="1" bandRow="1">
                <a:tableStyleId>{6E62EB93-AAC6-4EBA-99E5-D1D4B1179FDE}</a:tableStyleId>
              </a:tblPr>
              <a:tblGrid>
                <a:gridCol w="1574812">
                  <a:extLst>
                    <a:ext uri="{9D8B030D-6E8A-4147-A177-3AD203B41FA5}">
                      <a16:colId xmlns:a16="http://schemas.microsoft.com/office/drawing/2014/main" val="20000"/>
                    </a:ext>
                  </a:extLst>
                </a:gridCol>
                <a:gridCol w="9609665">
                  <a:extLst>
                    <a:ext uri="{9D8B030D-6E8A-4147-A177-3AD203B41FA5}">
                      <a16:colId xmlns:a16="http://schemas.microsoft.com/office/drawing/2014/main" val="20001"/>
                    </a:ext>
                  </a:extLst>
                </a:gridCol>
              </a:tblGrid>
              <a:tr h="429257">
                <a:tc>
                  <a:txBody>
                    <a:bodyPr/>
                    <a:lstStyle/>
                    <a:p>
                      <a:r>
                        <a:rPr lang="en-GB"/>
                        <a:t>Theme</a:t>
                      </a:r>
                    </a:p>
                  </a:txBody>
                  <a:tcPr/>
                </a:tc>
                <a:tc>
                  <a:txBody>
                    <a:bodyPr/>
                    <a:lstStyle/>
                    <a:p>
                      <a:r>
                        <a:rPr lang="en-GB"/>
                        <a:t>Description </a:t>
                      </a:r>
                    </a:p>
                  </a:txBody>
                  <a:tcPr/>
                </a:tc>
                <a:extLst>
                  <a:ext uri="{0D108BD9-81ED-4DB2-BD59-A6C34878D82A}">
                    <a16:rowId xmlns:a16="http://schemas.microsoft.com/office/drawing/2014/main" val="10000"/>
                  </a:ext>
                </a:extLst>
              </a:tr>
              <a:tr h="429257">
                <a:tc>
                  <a:txBody>
                    <a:bodyPr/>
                    <a:lstStyle/>
                    <a:p>
                      <a:r>
                        <a:rPr lang="en-GB"/>
                        <a:t>Loyalty</a:t>
                      </a:r>
                    </a:p>
                  </a:txBody>
                  <a:tcPr/>
                </a:tc>
                <a:tc>
                  <a:txBody>
                    <a:bodyPr/>
                    <a:lstStyle/>
                    <a:p>
                      <a:pPr marL="0" indent="0">
                        <a:spcAft>
                          <a:spcPts val="600"/>
                        </a:spcAft>
                        <a:buFont typeface="Arial" panose="020B0604020202020204" pitchFamily="34" charset="0"/>
                        <a:buNone/>
                      </a:pPr>
                      <a:r>
                        <a:rPr lang="en-GB" sz="1300" b="0" i="0" u="none" strike="noStrike" cap="none">
                          <a:solidFill>
                            <a:schemeClr val="bg2">
                              <a:lumMod val="25000"/>
                            </a:schemeClr>
                          </a:solidFill>
                          <a:latin typeface="Arial"/>
                          <a:ea typeface="Arial"/>
                          <a:cs typeface="Calibri Light" panose="020F0302020204030204" pitchFamily="34" charset="0"/>
                          <a:sym typeface="Arial"/>
                        </a:rPr>
                        <a:t>A reward  in the shape of a discount, additional benefits, not paying more than new customers or multi-products discounts for example, for renewing a policy with the same provider</a:t>
                      </a:r>
                    </a:p>
                  </a:txBody>
                  <a:tcPr/>
                </a:tc>
                <a:extLst>
                  <a:ext uri="{0D108BD9-81ED-4DB2-BD59-A6C34878D82A}">
                    <a16:rowId xmlns:a16="http://schemas.microsoft.com/office/drawing/2014/main" val="10001"/>
                  </a:ext>
                </a:extLst>
              </a:tr>
              <a:tr h="429257">
                <a:tc>
                  <a:txBody>
                    <a:bodyPr/>
                    <a:lstStyle/>
                    <a:p>
                      <a:r>
                        <a:rPr lang="en-GB"/>
                        <a:t>Confidence</a:t>
                      </a:r>
                    </a:p>
                    <a:p>
                      <a:endParaRPr lang="en-GB"/>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b="0" i="0" u="none" strike="noStrike" cap="none">
                          <a:solidFill>
                            <a:schemeClr val="bg2">
                              <a:lumMod val="25000"/>
                            </a:schemeClr>
                          </a:solidFill>
                          <a:latin typeface="Arial"/>
                          <a:ea typeface="Arial"/>
                          <a:cs typeface="Calibri Light" panose="020F0302020204030204" pitchFamily="34" charset="0"/>
                          <a:sym typeface="Arial"/>
                        </a:rPr>
                        <a:t>Confidence in their understanding of the policy, the claims process, percentage of claims paid out on, in the brand, and customer complaints being handled professionally</a:t>
                      </a:r>
                      <a:endParaRPr lang="en-GB" sz="1300"/>
                    </a:p>
                  </a:txBody>
                  <a:tcPr/>
                </a:tc>
                <a:extLst>
                  <a:ext uri="{0D108BD9-81ED-4DB2-BD59-A6C34878D82A}">
                    <a16:rowId xmlns:a16="http://schemas.microsoft.com/office/drawing/2014/main" val="10002"/>
                  </a:ext>
                </a:extLst>
              </a:tr>
              <a:tr h="429257">
                <a:tc>
                  <a:txBody>
                    <a:bodyPr/>
                    <a:lstStyle/>
                    <a:p>
                      <a:r>
                        <a:rPr lang="en-GB"/>
                        <a:t>Ease </a:t>
                      </a:r>
                    </a:p>
                  </a:txBody>
                  <a:tcPr/>
                </a:tc>
                <a:tc>
                  <a:txBody>
                    <a:bodyPr/>
                    <a:lstStyle/>
                    <a:p>
                      <a:pPr marL="0" indent="0">
                        <a:spcAft>
                          <a:spcPts val="600"/>
                        </a:spcAft>
                        <a:buFont typeface="Arial" panose="020B0604020202020204" pitchFamily="34" charset="0"/>
                        <a:buNone/>
                      </a:pPr>
                      <a:r>
                        <a:rPr lang="en-GB" sz="1300" b="0" i="0" u="none" strike="noStrike" cap="none">
                          <a:solidFill>
                            <a:schemeClr val="bg2">
                              <a:lumMod val="25000"/>
                            </a:schemeClr>
                          </a:solidFill>
                          <a:latin typeface="Arial"/>
                          <a:ea typeface="Arial"/>
                          <a:cs typeface="Calibri Light" panose="020F0302020204030204" pitchFamily="34" charset="0"/>
                          <a:sym typeface="Arial"/>
                        </a:rPr>
                        <a:t>The customer can get all of their insurance from provider in one policy, their questions are answered clearly and quickly, the documentation is easy to read, able to purchase it through a price comparison site or able to buy insurance through a multitude of channels, </a:t>
                      </a:r>
                      <a:r>
                        <a:rPr lang="en-GB" sz="1300" b="0" i="0" u="none" strike="noStrike" cap="none" err="1">
                          <a:solidFill>
                            <a:schemeClr val="bg2">
                              <a:lumMod val="25000"/>
                            </a:schemeClr>
                          </a:solidFill>
                          <a:latin typeface="Arial"/>
                          <a:ea typeface="Arial"/>
                          <a:cs typeface="Calibri Light" panose="020F0302020204030204" pitchFamily="34" charset="0"/>
                          <a:sym typeface="Arial"/>
                        </a:rPr>
                        <a:t>i.e</a:t>
                      </a:r>
                      <a:r>
                        <a:rPr lang="en-GB" sz="1300" b="0" i="0" u="none" strike="noStrike" cap="none">
                          <a:solidFill>
                            <a:schemeClr val="bg2">
                              <a:lumMod val="25000"/>
                            </a:schemeClr>
                          </a:solidFill>
                          <a:latin typeface="Arial"/>
                          <a:ea typeface="Arial"/>
                          <a:cs typeface="Calibri Light" panose="020F0302020204030204" pitchFamily="34" charset="0"/>
                          <a:sym typeface="Arial"/>
                        </a:rPr>
                        <a:t> website, mobile, broker</a:t>
                      </a:r>
                    </a:p>
                  </a:txBody>
                  <a:tcPr/>
                </a:tc>
                <a:extLst>
                  <a:ext uri="{0D108BD9-81ED-4DB2-BD59-A6C34878D82A}">
                    <a16:rowId xmlns:a16="http://schemas.microsoft.com/office/drawing/2014/main" val="10003"/>
                  </a:ext>
                </a:extLst>
              </a:tr>
              <a:tr h="429257">
                <a:tc>
                  <a:txBody>
                    <a:bodyPr/>
                    <a:lstStyle/>
                    <a:p>
                      <a:r>
                        <a:rPr lang="en-GB"/>
                        <a:t>Protection</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b="0" i="0" u="none" strike="noStrike" cap="none">
                          <a:solidFill>
                            <a:schemeClr val="bg2">
                              <a:lumMod val="25000"/>
                            </a:schemeClr>
                          </a:solidFill>
                          <a:latin typeface="Arial"/>
                          <a:ea typeface="Arial"/>
                          <a:cs typeface="Calibri Light" panose="020F0302020204030204" pitchFamily="34" charset="0"/>
                          <a:sym typeface="Arial"/>
                        </a:rPr>
                        <a:t>An understanding by providers why something of little financial value may still be important, ability to add or remove cover elements to suit needs and that the insurance cover is at the right level for a business to continue to trade or has ideas of how to cover sentimental items</a:t>
                      </a:r>
                      <a:endParaRPr lang="en-GB" sz="1300"/>
                    </a:p>
                  </a:txBody>
                  <a:tcPr/>
                </a:tc>
                <a:extLst>
                  <a:ext uri="{0D108BD9-81ED-4DB2-BD59-A6C34878D82A}">
                    <a16:rowId xmlns:a16="http://schemas.microsoft.com/office/drawing/2014/main" val="10004"/>
                  </a:ext>
                </a:extLst>
              </a:tr>
              <a:tr h="429257">
                <a:tc>
                  <a:txBody>
                    <a:bodyPr/>
                    <a:lstStyle/>
                    <a:p>
                      <a:r>
                        <a:rPr lang="en-GB"/>
                        <a:t>Price</a:t>
                      </a:r>
                    </a:p>
                  </a:txBody>
                  <a:tcPr/>
                </a:tc>
                <a:tc>
                  <a:txBody>
                    <a:bodyPr/>
                    <a:lstStyle/>
                    <a:p>
                      <a:pPr marL="0" indent="0">
                        <a:spcAft>
                          <a:spcPts val="600"/>
                        </a:spcAft>
                        <a:buFont typeface="Arial" panose="020B0604020202020204" pitchFamily="34" charset="0"/>
                        <a:buNone/>
                      </a:pPr>
                      <a:r>
                        <a:rPr lang="en-GB" sz="1300" b="0" i="0" u="none" strike="noStrike" cap="none">
                          <a:solidFill>
                            <a:schemeClr val="bg2">
                              <a:lumMod val="25000"/>
                            </a:schemeClr>
                          </a:solidFill>
                          <a:latin typeface="Arial"/>
                          <a:ea typeface="Arial"/>
                          <a:cs typeface="Calibri Light" panose="020F0302020204030204" pitchFamily="34" charset="0"/>
                          <a:sym typeface="Arial"/>
                        </a:rPr>
                        <a:t>Measures a range of price related statements such as the price being reasonable for the level of cover, the price simply being the cheapest quote, willingness to pay more to go with a recognised brand, if a provider will match a competitor’s quote and whether or not there are promotional discounts for new customers</a:t>
                      </a:r>
                      <a:endParaRPr lang="en-GB" sz="1300"/>
                    </a:p>
                  </a:txBody>
                  <a:tcPr/>
                </a:tc>
                <a:extLst>
                  <a:ext uri="{0D108BD9-81ED-4DB2-BD59-A6C34878D82A}">
                    <a16:rowId xmlns:a16="http://schemas.microsoft.com/office/drawing/2014/main" val="10005"/>
                  </a:ext>
                </a:extLst>
              </a:tr>
              <a:tr h="429257">
                <a:tc>
                  <a:txBody>
                    <a:bodyPr/>
                    <a:lstStyle/>
                    <a:p>
                      <a:r>
                        <a:rPr lang="en-GB"/>
                        <a:t>Relationship</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b="0" i="0" u="none" strike="noStrike" cap="none">
                          <a:solidFill>
                            <a:schemeClr val="bg2">
                              <a:lumMod val="25000"/>
                            </a:schemeClr>
                          </a:solidFill>
                          <a:latin typeface="Arial"/>
                          <a:ea typeface="Arial"/>
                          <a:cs typeface="Calibri Light" panose="020F0302020204030204" pitchFamily="34" charset="0"/>
                          <a:sym typeface="Arial"/>
                        </a:rPr>
                        <a:t>Customer obtains advice from insurer, has a range of meaningful interactions with provider throughout the year, customer has a sense the insurer knows them and what is important to them</a:t>
                      </a:r>
                      <a:endParaRPr lang="en-GB" sz="1300"/>
                    </a:p>
                  </a:txBody>
                  <a:tcPr/>
                </a:tc>
                <a:extLst>
                  <a:ext uri="{0D108BD9-81ED-4DB2-BD59-A6C34878D82A}">
                    <a16:rowId xmlns:a16="http://schemas.microsoft.com/office/drawing/2014/main" val="10006"/>
                  </a:ext>
                </a:extLst>
              </a:tr>
              <a:tr h="429257">
                <a:tc>
                  <a:txBody>
                    <a:bodyPr/>
                    <a:lstStyle/>
                    <a:p>
                      <a:r>
                        <a:rPr lang="en-GB"/>
                        <a:t>Speed (claims)</a:t>
                      </a:r>
                    </a:p>
                  </a:txBody>
                  <a:tcPr/>
                </a:tc>
                <a:tc>
                  <a:txBody>
                    <a:bodyPr/>
                    <a:lstStyle/>
                    <a:p>
                      <a:pPr marL="0" indent="0">
                        <a:spcAft>
                          <a:spcPts val="600"/>
                        </a:spcAft>
                        <a:buFont typeface="Arial" panose="020B0604020202020204" pitchFamily="34" charset="0"/>
                        <a:buNone/>
                      </a:pPr>
                      <a:r>
                        <a:rPr lang="en-GB" sz="1300" b="0" i="0" u="none" strike="noStrike" cap="none">
                          <a:solidFill>
                            <a:schemeClr val="bg2">
                              <a:lumMod val="25000"/>
                            </a:schemeClr>
                          </a:solidFill>
                          <a:latin typeface="Arial"/>
                          <a:ea typeface="Arial"/>
                          <a:cs typeface="Calibri Light" panose="020F0302020204030204" pitchFamily="34" charset="0"/>
                          <a:sym typeface="Arial"/>
                        </a:rPr>
                        <a:t>Provider offers immediate and effective assistance, customer can get through to insurer quickly at any time and does not get asked needless questions</a:t>
                      </a:r>
                      <a:endParaRPr lang="en-GB" sz="1300"/>
                    </a:p>
                  </a:txBody>
                  <a:tcPr/>
                </a:tc>
                <a:extLst>
                  <a:ext uri="{0D108BD9-81ED-4DB2-BD59-A6C34878D82A}">
                    <a16:rowId xmlns:a16="http://schemas.microsoft.com/office/drawing/2014/main" val="10007"/>
                  </a:ext>
                </a:extLst>
              </a:tr>
              <a:tr h="429257">
                <a:tc>
                  <a:txBody>
                    <a:bodyPr/>
                    <a:lstStyle/>
                    <a:p>
                      <a:r>
                        <a:rPr lang="en-GB"/>
                        <a:t>Respect (claims)</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b="0" i="0" u="none" strike="noStrike" cap="none">
                          <a:solidFill>
                            <a:schemeClr val="bg2">
                              <a:lumMod val="25000"/>
                            </a:schemeClr>
                          </a:solidFill>
                          <a:latin typeface="Arial"/>
                          <a:ea typeface="Arial"/>
                          <a:cs typeface="Calibri Light" panose="020F0302020204030204" pitchFamily="34" charset="0"/>
                          <a:sym typeface="Arial"/>
                        </a:rPr>
                        <a:t>Insurance company does not try to avoid pay out, shows compassion and does not require customer to provide lots of receipts/pictures to prove claim is genuine</a:t>
                      </a:r>
                      <a:endParaRPr lang="en-GB" sz="1300"/>
                    </a:p>
                  </a:txBody>
                  <a:tcPr/>
                </a:tc>
                <a:extLst>
                  <a:ext uri="{0D108BD9-81ED-4DB2-BD59-A6C34878D82A}">
                    <a16:rowId xmlns:a16="http://schemas.microsoft.com/office/drawing/2014/main" val="10008"/>
                  </a:ext>
                </a:extLst>
              </a:tr>
              <a:tr h="429257">
                <a:tc>
                  <a:txBody>
                    <a:bodyPr/>
                    <a:lstStyle/>
                    <a:p>
                      <a:r>
                        <a:rPr lang="en-GB"/>
                        <a:t>Control (claims)</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b="0" i="0" u="none" strike="noStrike" cap="none">
                          <a:solidFill>
                            <a:schemeClr val="bg2">
                              <a:lumMod val="25000"/>
                            </a:schemeClr>
                          </a:solidFill>
                          <a:latin typeface="Arial"/>
                          <a:ea typeface="Arial"/>
                          <a:cs typeface="Calibri Light" panose="020F0302020204030204" pitchFamily="34" charset="0"/>
                          <a:sym typeface="Arial"/>
                        </a:rPr>
                        <a:t>Customer can choose the suppliers, whether it is a financial, repair or replacement settlement and repairs are carried out at a time convenient</a:t>
                      </a:r>
                      <a:endParaRPr lang="en-GB" sz="130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789983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75681" y="6467102"/>
            <a:ext cx="11227990" cy="261610"/>
          </a:xfrm>
          <a:prstGeom prst="rect">
            <a:avLst/>
          </a:prstGeom>
          <a:noFill/>
        </p:spPr>
        <p:txBody>
          <a:bodyPr wrap="square" rtlCol="0">
            <a:spAutoFit/>
          </a:bodyPr>
          <a:lstStyle/>
          <a:p>
            <a:r>
              <a:rPr lang="en-GB" sz="1100" dirty="0">
                <a:solidFill>
                  <a:schemeClr val="tx1"/>
                </a:solidFill>
                <a:latin typeface="Arial" panose="020B0604020202020204" pitchFamily="34" charset="0"/>
                <a:cs typeface="Arial" panose="020B0604020202020204" pitchFamily="34" charset="0"/>
              </a:rPr>
              <a:t>“Please describe your current level of financial well-being?”  Wave 12 &amp; 13 (May &amp; Sept 2023)</a:t>
            </a:r>
          </a:p>
        </p:txBody>
      </p:sp>
      <p:graphicFrame>
        <p:nvGraphicFramePr>
          <p:cNvPr id="14" name="Chart 13">
            <a:extLst>
              <a:ext uri="{FF2B5EF4-FFF2-40B4-BE49-F238E27FC236}">
                <a16:creationId xmlns:a16="http://schemas.microsoft.com/office/drawing/2014/main" id="{AE623ABC-B38E-C641-745B-368A3D7ED6E0}"/>
              </a:ext>
            </a:extLst>
          </p:cNvPr>
          <p:cNvGraphicFramePr>
            <a:graphicFrameLocks/>
          </p:cNvGraphicFramePr>
          <p:nvPr>
            <p:extLst>
              <p:ext uri="{D42A27DB-BD31-4B8C-83A1-F6EECF244321}">
                <p14:modId xmlns:p14="http://schemas.microsoft.com/office/powerpoint/2010/main" val="3389161087"/>
              </p:ext>
            </p:extLst>
          </p:nvPr>
        </p:nvGraphicFramePr>
        <p:xfrm>
          <a:off x="1197429" y="242093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FA2013AD-A650-1260-F468-D3C3BACAECAC}"/>
              </a:ext>
            </a:extLst>
          </p:cNvPr>
          <p:cNvSpPr txBox="1"/>
          <p:nvPr/>
        </p:nvSpPr>
        <p:spPr>
          <a:xfrm>
            <a:off x="2226129" y="5273742"/>
            <a:ext cx="4055103" cy="230832"/>
          </a:xfrm>
          <a:prstGeom prst="rect">
            <a:avLst/>
          </a:prstGeom>
          <a:noFill/>
        </p:spPr>
        <p:txBody>
          <a:bodyPr wrap="square" rtlCol="0">
            <a:spAutoFit/>
          </a:bodyPr>
          <a:lstStyle/>
          <a:p>
            <a:r>
              <a:rPr lang="en-GB" sz="900" dirty="0">
                <a:solidFill>
                  <a:schemeClr val="tx1"/>
                </a:solidFill>
                <a:latin typeface="+mj-lt"/>
                <a:cs typeface="Calibri Light" panose="020F0302020204030204" pitchFamily="34" charset="0"/>
              </a:rPr>
              <a:t>Consumers Wave 12&amp;13 Overall: n=1,000</a:t>
            </a:r>
            <a:endParaRPr lang="en-GB" sz="900" dirty="0">
              <a:solidFill>
                <a:schemeClr val="tx1"/>
              </a:solidFill>
              <a:latin typeface="+mj-lt"/>
            </a:endParaRPr>
          </a:p>
        </p:txBody>
      </p:sp>
      <p:graphicFrame>
        <p:nvGraphicFramePr>
          <p:cNvPr id="20" name="Chart 19">
            <a:extLst>
              <a:ext uri="{FF2B5EF4-FFF2-40B4-BE49-F238E27FC236}">
                <a16:creationId xmlns:a16="http://schemas.microsoft.com/office/drawing/2014/main" id="{2336E2F7-F30C-2F24-B45E-DE75BCCE8D4D}"/>
              </a:ext>
            </a:extLst>
          </p:cNvPr>
          <p:cNvGraphicFramePr>
            <a:graphicFrameLocks/>
          </p:cNvGraphicFramePr>
          <p:nvPr>
            <p:extLst>
              <p:ext uri="{D42A27DB-BD31-4B8C-83A1-F6EECF244321}">
                <p14:modId xmlns:p14="http://schemas.microsoft.com/office/powerpoint/2010/main" val="2640305537"/>
              </p:ext>
            </p:extLst>
          </p:nvPr>
        </p:nvGraphicFramePr>
        <p:xfrm>
          <a:off x="6437367" y="1749854"/>
          <a:ext cx="4388600" cy="1908474"/>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a:extLst>
              <a:ext uri="{FF2B5EF4-FFF2-40B4-BE49-F238E27FC236}">
                <a16:creationId xmlns:a16="http://schemas.microsoft.com/office/drawing/2014/main" id="{A60F6C0F-9352-EA26-BCE3-3576EC36E2FE}"/>
              </a:ext>
            </a:extLst>
          </p:cNvPr>
          <p:cNvSpPr txBox="1"/>
          <p:nvPr/>
        </p:nvSpPr>
        <p:spPr>
          <a:xfrm>
            <a:off x="7440084" y="3672836"/>
            <a:ext cx="4055103" cy="230832"/>
          </a:xfrm>
          <a:prstGeom prst="rect">
            <a:avLst/>
          </a:prstGeom>
          <a:noFill/>
        </p:spPr>
        <p:txBody>
          <a:bodyPr wrap="square" rtlCol="0">
            <a:spAutoFit/>
          </a:bodyPr>
          <a:lstStyle/>
          <a:p>
            <a:r>
              <a:rPr lang="en-GB" sz="900" dirty="0">
                <a:solidFill>
                  <a:schemeClr val="tx1"/>
                </a:solidFill>
                <a:latin typeface="+mj-lt"/>
                <a:cs typeface="Calibri Light" panose="020F0302020204030204" pitchFamily="34" charset="0"/>
              </a:rPr>
              <a:t>Consumers by gender. Male: 481, Female: 517</a:t>
            </a:r>
            <a:endParaRPr lang="en-GB" sz="900" dirty="0">
              <a:solidFill>
                <a:schemeClr val="tx1"/>
              </a:solidFill>
              <a:latin typeface="+mj-lt"/>
            </a:endParaRPr>
          </a:p>
        </p:txBody>
      </p:sp>
      <p:graphicFrame>
        <p:nvGraphicFramePr>
          <p:cNvPr id="23" name="Chart 22">
            <a:extLst>
              <a:ext uri="{FF2B5EF4-FFF2-40B4-BE49-F238E27FC236}">
                <a16:creationId xmlns:a16="http://schemas.microsoft.com/office/drawing/2014/main" id="{CC10DD3D-FE8E-EBE7-A807-5F3CA804F2B7}"/>
              </a:ext>
            </a:extLst>
          </p:cNvPr>
          <p:cNvGraphicFramePr>
            <a:graphicFrameLocks/>
          </p:cNvGraphicFramePr>
          <p:nvPr>
            <p:extLst>
              <p:ext uri="{D42A27DB-BD31-4B8C-83A1-F6EECF244321}">
                <p14:modId xmlns:p14="http://schemas.microsoft.com/office/powerpoint/2010/main" val="2963068344"/>
              </p:ext>
            </p:extLst>
          </p:nvPr>
        </p:nvGraphicFramePr>
        <p:xfrm>
          <a:off x="6422573" y="3997814"/>
          <a:ext cx="4388600" cy="2184827"/>
        </p:xfrm>
        <a:graphic>
          <a:graphicData uri="http://schemas.openxmlformats.org/drawingml/2006/chart">
            <c:chart xmlns:c="http://schemas.openxmlformats.org/drawingml/2006/chart" xmlns:r="http://schemas.openxmlformats.org/officeDocument/2006/relationships" r:id="rId5"/>
          </a:graphicData>
        </a:graphic>
      </p:graphicFrame>
      <p:sp>
        <p:nvSpPr>
          <p:cNvPr id="25" name="TextBox 24">
            <a:extLst>
              <a:ext uri="{FF2B5EF4-FFF2-40B4-BE49-F238E27FC236}">
                <a16:creationId xmlns:a16="http://schemas.microsoft.com/office/drawing/2014/main" id="{64F73BD4-F404-0FBC-64E8-37B1E4D6F693}"/>
              </a:ext>
            </a:extLst>
          </p:cNvPr>
          <p:cNvSpPr txBox="1"/>
          <p:nvPr/>
        </p:nvSpPr>
        <p:spPr>
          <a:xfrm>
            <a:off x="7033971" y="6122168"/>
            <a:ext cx="3152731" cy="230832"/>
          </a:xfrm>
          <a:prstGeom prst="rect">
            <a:avLst/>
          </a:prstGeom>
          <a:noFill/>
        </p:spPr>
        <p:txBody>
          <a:bodyPr wrap="square" rtlCol="0">
            <a:spAutoFit/>
          </a:bodyPr>
          <a:lstStyle/>
          <a:p>
            <a:r>
              <a:rPr lang="en-GB" sz="900" dirty="0">
                <a:solidFill>
                  <a:schemeClr val="tx1"/>
                </a:solidFill>
                <a:latin typeface="+mj-lt"/>
                <a:cs typeface="Calibri Light" panose="020F0302020204030204" pitchFamily="34" charset="0"/>
              </a:rPr>
              <a:t>Consumers claimed in the past year. Yes: 191, No: 809</a:t>
            </a:r>
            <a:endParaRPr lang="en-GB" sz="900" dirty="0">
              <a:solidFill>
                <a:schemeClr val="tx1"/>
              </a:solidFill>
              <a:latin typeface="+mj-lt"/>
            </a:endParaRPr>
          </a:p>
        </p:txBody>
      </p:sp>
      <p:sp>
        <p:nvSpPr>
          <p:cNvPr id="26" name="TextBox 25">
            <a:extLst>
              <a:ext uri="{FF2B5EF4-FFF2-40B4-BE49-F238E27FC236}">
                <a16:creationId xmlns:a16="http://schemas.microsoft.com/office/drawing/2014/main" id="{145C4DD6-1242-7A1F-0DF8-82E1B0BDC4EB}"/>
              </a:ext>
            </a:extLst>
          </p:cNvPr>
          <p:cNvSpPr txBox="1"/>
          <p:nvPr/>
        </p:nvSpPr>
        <p:spPr>
          <a:xfrm>
            <a:off x="161405" y="113899"/>
            <a:ext cx="11925819" cy="1785104"/>
          </a:xfrm>
          <a:prstGeom prst="rect">
            <a:avLst/>
          </a:prstGeom>
          <a:noFill/>
        </p:spPr>
        <p:txBody>
          <a:bodyPr wrap="square" rtlCol="0">
            <a:spAutoFit/>
          </a:bodyPr>
          <a:lstStyle/>
          <a:p>
            <a:r>
              <a:rPr lang="en-GB" sz="2000" b="1" dirty="0">
                <a:solidFill>
                  <a:srgbClr val="008265"/>
                </a:solidFill>
                <a:latin typeface="Rockwell" panose="02060603020205020403" pitchFamily="18" charset="0"/>
                <a:cs typeface="Calibri Light" panose="020F0302020204030204" pitchFamily="34" charset="0"/>
              </a:rPr>
              <a:t>51% of Consumers report having a good or very good level of financial well-being, 35% report it as average</a:t>
            </a:r>
          </a:p>
          <a:p>
            <a:endParaRPr lang="en-GB" dirty="0">
              <a:solidFill>
                <a:srgbClr val="008265"/>
              </a:solidFill>
              <a:latin typeface="Arial" panose="020B0604020202020204" pitchFamily="34" charset="0"/>
              <a:cs typeface="Arial" panose="020B0604020202020204" pitchFamily="34" charset="0"/>
            </a:endParaRPr>
          </a:p>
          <a:p>
            <a:pPr marL="285750" indent="-285750">
              <a:buClr>
                <a:srgbClr val="008265"/>
              </a:buClr>
              <a:buFont typeface="Arial" panose="020B0604020202020204" pitchFamily="34" charset="0"/>
              <a:buChar char="•"/>
            </a:pPr>
            <a:r>
              <a:rPr lang="en-GB" dirty="0">
                <a:solidFill>
                  <a:srgbClr val="008265"/>
                </a:solidFill>
                <a:latin typeface="Arial" panose="020B0604020202020204" pitchFamily="34" charset="0"/>
                <a:cs typeface="Arial" panose="020B0604020202020204" pitchFamily="34" charset="0"/>
              </a:rPr>
              <a:t>Consumers who have not made an insurance claim in the past year are more likely to report that their level of financial well-being is average compared to those who have made a claim</a:t>
            </a:r>
          </a:p>
          <a:p>
            <a:pPr marL="285750" indent="-285750">
              <a:buClr>
                <a:srgbClr val="008265"/>
              </a:buClr>
              <a:buFont typeface="Arial" panose="020B0604020202020204" pitchFamily="34" charset="0"/>
              <a:buChar char="•"/>
            </a:pPr>
            <a:r>
              <a:rPr lang="en-GB" dirty="0">
                <a:solidFill>
                  <a:srgbClr val="008265"/>
                </a:solidFill>
                <a:latin typeface="Arial" panose="020B0604020202020204" pitchFamily="34" charset="0"/>
                <a:cs typeface="Arial" panose="020B0604020202020204" pitchFamily="34" charset="0"/>
              </a:rPr>
              <a:t>69% of Consumers who made a claim in the last year also report having a good or very good current level of financial well-being compared to 47% who had not made a claim</a:t>
            </a:r>
          </a:p>
        </p:txBody>
      </p:sp>
    </p:spTree>
    <p:extLst>
      <p:ext uri="{BB962C8B-B14F-4D97-AF65-F5344CB8AC3E}">
        <p14:creationId xmlns:p14="http://schemas.microsoft.com/office/powerpoint/2010/main" val="20282568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2" name="Rectangle 1">
            <a:extLst>
              <a:ext uri="{FF2B5EF4-FFF2-40B4-BE49-F238E27FC236}">
                <a16:creationId xmlns:a16="http://schemas.microsoft.com/office/drawing/2014/main" id="{E89981A8-8ED5-270F-2AFD-D36ECEF2288D}"/>
              </a:ext>
            </a:extLst>
          </p:cNvPr>
          <p:cNvSpPr/>
          <p:nvPr/>
        </p:nvSpPr>
        <p:spPr>
          <a:xfrm>
            <a:off x="9850170" y="6183517"/>
            <a:ext cx="2091634" cy="5858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B632BD91-9DC4-09CF-9221-2015420E4D02}"/>
              </a:ext>
            </a:extLst>
          </p:cNvPr>
          <p:cNvSpPr txBox="1"/>
          <p:nvPr/>
        </p:nvSpPr>
        <p:spPr>
          <a:xfrm>
            <a:off x="203892" y="6444502"/>
            <a:ext cx="11227990" cy="261610"/>
          </a:xfrm>
          <a:prstGeom prst="rect">
            <a:avLst/>
          </a:prstGeom>
          <a:noFill/>
        </p:spPr>
        <p:txBody>
          <a:bodyPr wrap="square" rtlCol="0">
            <a:spAutoFit/>
          </a:bodyPr>
          <a:lstStyle/>
          <a:p>
            <a:r>
              <a:rPr lang="en-GB" sz="1100" dirty="0">
                <a:solidFill>
                  <a:schemeClr val="tx1"/>
                </a:solidFill>
                <a:latin typeface="Arial" panose="020B0604020202020204" pitchFamily="34" charset="0"/>
                <a:cs typeface="Arial" panose="020B0604020202020204" pitchFamily="34" charset="0"/>
              </a:rPr>
              <a:t>“Please describe the business’ current level of financial well-being”  Wave 12 &amp; 13 (May &amp; Sept 2023)</a:t>
            </a:r>
          </a:p>
        </p:txBody>
      </p:sp>
      <p:graphicFrame>
        <p:nvGraphicFramePr>
          <p:cNvPr id="6" name="Chart 5">
            <a:extLst>
              <a:ext uri="{FF2B5EF4-FFF2-40B4-BE49-F238E27FC236}">
                <a16:creationId xmlns:a16="http://schemas.microsoft.com/office/drawing/2014/main" id="{AEBAC0B0-823A-6A4E-9424-A8D8ADD289A7}"/>
              </a:ext>
            </a:extLst>
          </p:cNvPr>
          <p:cNvGraphicFramePr>
            <a:graphicFrameLocks/>
          </p:cNvGraphicFramePr>
          <p:nvPr>
            <p:extLst>
              <p:ext uri="{D42A27DB-BD31-4B8C-83A1-F6EECF244321}">
                <p14:modId xmlns:p14="http://schemas.microsoft.com/office/powerpoint/2010/main" val="2014353589"/>
              </p:ext>
            </p:extLst>
          </p:nvPr>
        </p:nvGraphicFramePr>
        <p:xfrm>
          <a:off x="1041995" y="2408268"/>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10586D6F-1FF7-88FC-C010-E5111A2E8B60}"/>
              </a:ext>
            </a:extLst>
          </p:cNvPr>
          <p:cNvGraphicFramePr>
            <a:graphicFrameLocks/>
          </p:cNvGraphicFramePr>
          <p:nvPr>
            <p:extLst>
              <p:ext uri="{D42A27DB-BD31-4B8C-83A1-F6EECF244321}">
                <p14:modId xmlns:p14="http://schemas.microsoft.com/office/powerpoint/2010/main" val="3760841846"/>
              </p:ext>
            </p:extLst>
          </p:nvPr>
        </p:nvGraphicFramePr>
        <p:xfrm>
          <a:off x="6915126" y="1727468"/>
          <a:ext cx="4686323" cy="22317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927CAB14-C36F-6830-9405-D86CB65B76C9}"/>
              </a:ext>
            </a:extLst>
          </p:cNvPr>
          <p:cNvGraphicFramePr>
            <a:graphicFrameLocks/>
          </p:cNvGraphicFramePr>
          <p:nvPr>
            <p:extLst>
              <p:ext uri="{D42A27DB-BD31-4B8C-83A1-F6EECF244321}">
                <p14:modId xmlns:p14="http://schemas.microsoft.com/office/powerpoint/2010/main" val="4270383905"/>
              </p:ext>
            </p:extLst>
          </p:nvPr>
        </p:nvGraphicFramePr>
        <p:xfrm>
          <a:off x="6915126" y="4159808"/>
          <a:ext cx="4686323" cy="2284694"/>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id="{CD574AE2-5470-92E0-46CF-3EE843E5D46C}"/>
              </a:ext>
            </a:extLst>
          </p:cNvPr>
          <p:cNvSpPr txBox="1"/>
          <p:nvPr/>
        </p:nvSpPr>
        <p:spPr>
          <a:xfrm>
            <a:off x="7962284" y="6281255"/>
            <a:ext cx="2933701" cy="230832"/>
          </a:xfrm>
          <a:prstGeom prst="rect">
            <a:avLst/>
          </a:prstGeom>
          <a:noFill/>
        </p:spPr>
        <p:txBody>
          <a:bodyPr wrap="square" rtlCol="0">
            <a:spAutoFit/>
          </a:bodyPr>
          <a:lstStyle/>
          <a:p>
            <a:r>
              <a:rPr lang="en-GB" sz="900" dirty="0">
                <a:solidFill>
                  <a:schemeClr val="tx1"/>
                </a:solidFill>
                <a:latin typeface="+mj-lt"/>
                <a:cs typeface="Calibri Light" panose="020F0302020204030204" pitchFamily="34" charset="0"/>
              </a:rPr>
              <a:t>SMEs claimed in the past year. Yes: 335, No: 1165</a:t>
            </a:r>
            <a:endParaRPr lang="en-GB" sz="900" dirty="0">
              <a:solidFill>
                <a:schemeClr val="tx1"/>
              </a:solidFill>
              <a:latin typeface="+mj-lt"/>
            </a:endParaRPr>
          </a:p>
        </p:txBody>
      </p:sp>
      <p:sp>
        <p:nvSpPr>
          <p:cNvPr id="12" name="TextBox 11">
            <a:extLst>
              <a:ext uri="{FF2B5EF4-FFF2-40B4-BE49-F238E27FC236}">
                <a16:creationId xmlns:a16="http://schemas.microsoft.com/office/drawing/2014/main" id="{71ECA3A3-31BA-A65C-DE15-A51C36EB63E9}"/>
              </a:ext>
            </a:extLst>
          </p:cNvPr>
          <p:cNvSpPr txBox="1"/>
          <p:nvPr/>
        </p:nvSpPr>
        <p:spPr>
          <a:xfrm>
            <a:off x="7401584" y="3749511"/>
            <a:ext cx="4055103" cy="230832"/>
          </a:xfrm>
          <a:prstGeom prst="rect">
            <a:avLst/>
          </a:prstGeom>
          <a:noFill/>
        </p:spPr>
        <p:txBody>
          <a:bodyPr wrap="square" rtlCol="0">
            <a:spAutoFit/>
          </a:bodyPr>
          <a:lstStyle/>
          <a:p>
            <a:r>
              <a:rPr lang="en-GB" sz="900" dirty="0">
                <a:solidFill>
                  <a:schemeClr val="tx1"/>
                </a:solidFill>
                <a:latin typeface="+mj-lt"/>
                <a:cs typeface="Calibri Light" panose="020F0302020204030204" pitchFamily="34" charset="0"/>
              </a:rPr>
              <a:t>SMEs by number of employees. 1-5: 430, 6-20: 449,  more than 20: 621.</a:t>
            </a:r>
            <a:endParaRPr lang="en-GB" sz="900" dirty="0">
              <a:solidFill>
                <a:schemeClr val="tx1"/>
              </a:solidFill>
              <a:latin typeface="+mj-lt"/>
            </a:endParaRPr>
          </a:p>
        </p:txBody>
      </p:sp>
      <p:sp>
        <p:nvSpPr>
          <p:cNvPr id="15" name="TextBox 14">
            <a:extLst>
              <a:ext uri="{FF2B5EF4-FFF2-40B4-BE49-F238E27FC236}">
                <a16:creationId xmlns:a16="http://schemas.microsoft.com/office/drawing/2014/main" id="{40873823-24F1-0091-F881-374AA85BD6C1}"/>
              </a:ext>
            </a:extLst>
          </p:cNvPr>
          <p:cNvSpPr txBox="1"/>
          <p:nvPr/>
        </p:nvSpPr>
        <p:spPr>
          <a:xfrm>
            <a:off x="2295568" y="5151468"/>
            <a:ext cx="4055103" cy="230832"/>
          </a:xfrm>
          <a:prstGeom prst="rect">
            <a:avLst/>
          </a:prstGeom>
          <a:noFill/>
        </p:spPr>
        <p:txBody>
          <a:bodyPr wrap="square" rtlCol="0">
            <a:spAutoFit/>
          </a:bodyPr>
          <a:lstStyle/>
          <a:p>
            <a:r>
              <a:rPr lang="en-GB" sz="900" dirty="0">
                <a:solidFill>
                  <a:schemeClr val="tx1"/>
                </a:solidFill>
                <a:latin typeface="+mj-lt"/>
                <a:cs typeface="Calibri Light" panose="020F0302020204030204" pitchFamily="34" charset="0"/>
              </a:rPr>
              <a:t>SMEs Wave 12&amp;13 Overall: n=1,500</a:t>
            </a:r>
            <a:endParaRPr lang="en-GB" sz="900" dirty="0">
              <a:solidFill>
                <a:schemeClr val="tx1"/>
              </a:solidFill>
              <a:latin typeface="+mj-lt"/>
            </a:endParaRPr>
          </a:p>
        </p:txBody>
      </p:sp>
      <p:sp>
        <p:nvSpPr>
          <p:cNvPr id="5" name="TextBox 4">
            <a:extLst>
              <a:ext uri="{FF2B5EF4-FFF2-40B4-BE49-F238E27FC236}">
                <a16:creationId xmlns:a16="http://schemas.microsoft.com/office/drawing/2014/main" id="{7204D895-10CF-48B2-3056-943269434A34}"/>
              </a:ext>
            </a:extLst>
          </p:cNvPr>
          <p:cNvSpPr txBox="1"/>
          <p:nvPr/>
        </p:nvSpPr>
        <p:spPr>
          <a:xfrm>
            <a:off x="161406" y="113899"/>
            <a:ext cx="11780398" cy="1785104"/>
          </a:xfrm>
          <a:prstGeom prst="rect">
            <a:avLst/>
          </a:prstGeom>
          <a:noFill/>
        </p:spPr>
        <p:txBody>
          <a:bodyPr wrap="square" rtlCol="0">
            <a:spAutoFit/>
          </a:bodyPr>
          <a:lstStyle/>
          <a:p>
            <a:r>
              <a:rPr lang="en-GB" sz="2000" b="1" dirty="0">
                <a:solidFill>
                  <a:srgbClr val="008265"/>
                </a:solidFill>
                <a:latin typeface="Rockwell" panose="02060603020205020403" pitchFamily="18" charset="0"/>
                <a:cs typeface="Calibri Light" panose="020F0302020204030204" pitchFamily="34" charset="0"/>
              </a:rPr>
              <a:t>66% of SMEs report their business’ current level of financial well-being as good or very good, just 5% report it as poor or very poor</a:t>
            </a:r>
          </a:p>
          <a:p>
            <a:endParaRPr lang="en-GB" dirty="0">
              <a:solidFill>
                <a:srgbClr val="008265"/>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rgbClr val="008265"/>
                </a:solidFill>
                <a:latin typeface="Arial" panose="020B0604020202020204" pitchFamily="34" charset="0"/>
                <a:cs typeface="Arial" panose="020B0604020202020204" pitchFamily="34" charset="0"/>
              </a:rPr>
              <a:t>10% of SMEs with only 1-5 employees report that their business’ level of financial well-being as poor or very poor, this drops to 4% for SMEs with 6-20 employees and only 1% for those with more than 20 people working for the business</a:t>
            </a:r>
          </a:p>
          <a:p>
            <a:pPr marL="285750" indent="-285750">
              <a:buFont typeface="Arial" panose="020B0604020202020204" pitchFamily="34" charset="0"/>
              <a:buChar char="•"/>
            </a:pPr>
            <a:r>
              <a:rPr lang="en-GB" dirty="0">
                <a:solidFill>
                  <a:srgbClr val="008265"/>
                </a:solidFill>
                <a:latin typeface="Arial" panose="020B0604020202020204" pitchFamily="34" charset="0"/>
                <a:cs typeface="Arial" panose="020B0604020202020204" pitchFamily="34" charset="0"/>
              </a:rPr>
              <a:t>78% of SMEs who have made a claim in the past year report that their business has good or very good financial well-being compared to 63% of SMEs who had not made a claim</a:t>
            </a:r>
          </a:p>
        </p:txBody>
      </p:sp>
    </p:spTree>
    <p:extLst>
      <p:ext uri="{BB962C8B-B14F-4D97-AF65-F5344CB8AC3E}">
        <p14:creationId xmlns:p14="http://schemas.microsoft.com/office/powerpoint/2010/main" val="2848393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173922" y="88668"/>
            <a:ext cx="12018077" cy="400110"/>
          </a:xfrm>
          <a:prstGeom prst="rect">
            <a:avLst/>
          </a:prstGeom>
          <a:noFill/>
        </p:spPr>
        <p:txBody>
          <a:bodyPr wrap="square" rtlCol="0">
            <a:spAutoFit/>
          </a:bodyPr>
          <a:lstStyle/>
          <a:p>
            <a:r>
              <a:rPr lang="en-GB" sz="2000" b="1" dirty="0">
                <a:solidFill>
                  <a:schemeClr val="bg2"/>
                </a:solidFill>
                <a:latin typeface="Rockwell" panose="02060603020205020403" pitchFamily="18" charset="0"/>
                <a:cs typeface="Calibri Light" panose="020F0302020204030204" pitchFamily="34" charset="0"/>
              </a:rPr>
              <a:t>“Who did you buy your insurance with or arrange it through?”  Wave 12 &amp; 13 (May &amp; Sept 2023)</a:t>
            </a:r>
          </a:p>
        </p:txBody>
      </p:sp>
      <p:sp>
        <p:nvSpPr>
          <p:cNvPr id="7" name="TextBox 6"/>
          <p:cNvSpPr txBox="1"/>
          <p:nvPr/>
        </p:nvSpPr>
        <p:spPr>
          <a:xfrm>
            <a:off x="323893" y="567318"/>
            <a:ext cx="3016836" cy="307777"/>
          </a:xfrm>
          <a:prstGeom prst="rect">
            <a:avLst/>
          </a:prstGeom>
          <a:noFill/>
        </p:spPr>
        <p:txBody>
          <a:bodyPr wrap="square" rtlCol="0">
            <a:spAutoFit/>
          </a:bodyPr>
          <a:lstStyle/>
          <a:p>
            <a:r>
              <a:rPr lang="en-GB" b="1" dirty="0">
                <a:solidFill>
                  <a:srgbClr val="008265"/>
                </a:solidFill>
                <a:latin typeface="+mj-lt"/>
                <a:cs typeface="Calibri Light" panose="020F0302020204030204" pitchFamily="34" charset="0"/>
              </a:rPr>
              <a:t>Consumer n=1,000</a:t>
            </a:r>
            <a:endParaRPr lang="en-GB" sz="1000" dirty="0">
              <a:solidFill>
                <a:srgbClr val="008265"/>
              </a:solidFill>
              <a:latin typeface="+mj-lt"/>
            </a:endParaRPr>
          </a:p>
        </p:txBody>
      </p:sp>
      <p:sp>
        <p:nvSpPr>
          <p:cNvPr id="19" name="TextBox 18"/>
          <p:cNvSpPr txBox="1"/>
          <p:nvPr/>
        </p:nvSpPr>
        <p:spPr>
          <a:xfrm>
            <a:off x="323893" y="3941406"/>
            <a:ext cx="2709018" cy="307777"/>
          </a:xfrm>
          <a:prstGeom prst="rect">
            <a:avLst/>
          </a:prstGeom>
          <a:noFill/>
        </p:spPr>
        <p:txBody>
          <a:bodyPr wrap="square" rtlCol="0">
            <a:spAutoFit/>
          </a:bodyPr>
          <a:lstStyle/>
          <a:p>
            <a:r>
              <a:rPr lang="en-GB" b="1" dirty="0">
                <a:solidFill>
                  <a:srgbClr val="AB588C"/>
                </a:solidFill>
                <a:latin typeface="+mj-lt"/>
                <a:cs typeface="Calibri Light" panose="020F0302020204030204" pitchFamily="34" charset="0"/>
              </a:rPr>
              <a:t>SME n=1,500</a:t>
            </a:r>
            <a:endParaRPr lang="en-GB" dirty="0">
              <a:solidFill>
                <a:srgbClr val="AB588C"/>
              </a:solidFill>
              <a:latin typeface="+mj-lt"/>
            </a:endParaRPr>
          </a:p>
        </p:txBody>
      </p:sp>
      <p:graphicFrame>
        <p:nvGraphicFramePr>
          <p:cNvPr id="24" name="Chart 23">
            <a:extLst>
              <a:ext uri="{FF2B5EF4-FFF2-40B4-BE49-F238E27FC236}">
                <a16:creationId xmlns:a16="http://schemas.microsoft.com/office/drawing/2014/main" id="{4BFC9A32-4414-5A20-1296-2688B7C88E92}"/>
              </a:ext>
            </a:extLst>
          </p:cNvPr>
          <p:cNvGraphicFramePr>
            <a:graphicFrameLocks/>
          </p:cNvGraphicFramePr>
          <p:nvPr>
            <p:extLst>
              <p:ext uri="{D42A27DB-BD31-4B8C-83A1-F6EECF244321}">
                <p14:modId xmlns:p14="http://schemas.microsoft.com/office/powerpoint/2010/main" val="3321064830"/>
              </p:ext>
            </p:extLst>
          </p:nvPr>
        </p:nvGraphicFramePr>
        <p:xfrm>
          <a:off x="63373" y="953634"/>
          <a:ext cx="5088049" cy="28433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Chart 32">
            <a:extLst>
              <a:ext uri="{FF2B5EF4-FFF2-40B4-BE49-F238E27FC236}">
                <a16:creationId xmlns:a16="http://schemas.microsoft.com/office/drawing/2014/main" id="{34A1C33F-F288-4739-988E-E3EC2784DAD5}"/>
              </a:ext>
            </a:extLst>
          </p:cNvPr>
          <p:cNvGraphicFramePr>
            <a:graphicFrameLocks/>
          </p:cNvGraphicFramePr>
          <p:nvPr>
            <p:extLst>
              <p:ext uri="{D42A27DB-BD31-4B8C-83A1-F6EECF244321}">
                <p14:modId xmlns:p14="http://schemas.microsoft.com/office/powerpoint/2010/main" val="2013598669"/>
              </p:ext>
            </p:extLst>
          </p:nvPr>
        </p:nvGraphicFramePr>
        <p:xfrm>
          <a:off x="4815547" y="953634"/>
          <a:ext cx="6924675" cy="28433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6" name="Chart 35">
            <a:extLst>
              <a:ext uri="{FF2B5EF4-FFF2-40B4-BE49-F238E27FC236}">
                <a16:creationId xmlns:a16="http://schemas.microsoft.com/office/drawing/2014/main" id="{29FA907C-180E-B752-3183-BECE461A7F9B}"/>
              </a:ext>
            </a:extLst>
          </p:cNvPr>
          <p:cNvGraphicFramePr>
            <a:graphicFrameLocks/>
          </p:cNvGraphicFramePr>
          <p:nvPr>
            <p:extLst>
              <p:ext uri="{D42A27DB-BD31-4B8C-83A1-F6EECF244321}">
                <p14:modId xmlns:p14="http://schemas.microsoft.com/office/powerpoint/2010/main" val="4234225938"/>
              </p:ext>
            </p:extLst>
          </p:nvPr>
        </p:nvGraphicFramePr>
        <p:xfrm>
          <a:off x="250196" y="4249183"/>
          <a:ext cx="501015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angle 1">
            <a:extLst>
              <a:ext uri="{FF2B5EF4-FFF2-40B4-BE49-F238E27FC236}">
                <a16:creationId xmlns:a16="http://schemas.microsoft.com/office/drawing/2014/main" id="{E89981A8-8ED5-270F-2AFD-D36ECEF2288D}"/>
              </a:ext>
            </a:extLst>
          </p:cNvPr>
          <p:cNvSpPr/>
          <p:nvPr/>
        </p:nvSpPr>
        <p:spPr>
          <a:xfrm>
            <a:off x="9850170" y="6183517"/>
            <a:ext cx="2091634" cy="5858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9" name="Chart 38">
            <a:extLst>
              <a:ext uri="{FF2B5EF4-FFF2-40B4-BE49-F238E27FC236}">
                <a16:creationId xmlns:a16="http://schemas.microsoft.com/office/drawing/2014/main" id="{4E7A6D9F-EFA6-4E1A-AFB2-0F13FA301E3F}"/>
              </a:ext>
            </a:extLst>
          </p:cNvPr>
          <p:cNvGraphicFramePr>
            <a:graphicFrameLocks/>
          </p:cNvGraphicFramePr>
          <p:nvPr>
            <p:extLst>
              <p:ext uri="{D42A27DB-BD31-4B8C-83A1-F6EECF244321}">
                <p14:modId xmlns:p14="http://schemas.microsoft.com/office/powerpoint/2010/main" val="2163290117"/>
              </p:ext>
            </p:extLst>
          </p:nvPr>
        </p:nvGraphicFramePr>
        <p:xfrm>
          <a:off x="5069944" y="3909475"/>
          <a:ext cx="6716685" cy="284335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48935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138428" y="62734"/>
            <a:ext cx="11977372" cy="976672"/>
          </a:xfrm>
          <a:prstGeom prst="rect">
            <a:avLst/>
          </a:prstGeom>
          <a:noFill/>
          <a:ln>
            <a:noFill/>
          </a:ln>
        </p:spPr>
        <p:txBody>
          <a:bodyPr spcFirstLastPara="1" wrap="square" lIns="0" tIns="0" rIns="0" bIns="0" anchor="t" anchorCtr="0">
            <a:noAutofit/>
          </a:bodyPr>
          <a:lstStyle/>
          <a:p>
            <a:pPr>
              <a:buClr>
                <a:srgbClr val="FFFFFF"/>
              </a:buClr>
              <a:buSzPts val="1500"/>
            </a:pPr>
            <a:r>
              <a:rPr lang="en-GB" sz="2000" b="1" dirty="0">
                <a:solidFill>
                  <a:schemeClr val="bg2"/>
                </a:solidFill>
                <a:latin typeface="Rockwell" panose="02060603020205020403" pitchFamily="18" charset="0"/>
                <a:cs typeface="Calibri Light" panose="020F0302020204030204" pitchFamily="34" charset="0"/>
              </a:rPr>
              <a:t>Wave on wave comparison – Opportunity scores:  </a:t>
            </a:r>
            <a:r>
              <a:rPr lang="en-GB" dirty="0">
                <a:solidFill>
                  <a:schemeClr val="bg2"/>
                </a:solidFill>
                <a:latin typeface="+mj-lt"/>
                <a:cs typeface="Calibri Light" panose="020F0302020204030204" pitchFamily="34" charset="0"/>
              </a:rPr>
              <a:t>Compared to the previous wave, the Loyalty theme has increased as a way to increase Consumers’ and SMEs’ trust in the insurance sector and continues to be top opportunity with Consumers.  The biggest change overall  compared to wave 11&amp;12 is Speed (in relation to claims) with SMEs, its Opportunity score is up by 0.98 points due to a slight increases in importance and a fall in performance.  </a:t>
            </a:r>
          </a:p>
          <a:p>
            <a:pPr>
              <a:buClr>
                <a:srgbClr val="FFFFFF"/>
              </a:buClr>
              <a:buSzPts val="1500"/>
            </a:pPr>
            <a:endParaRPr lang="en-GB" dirty="0">
              <a:solidFill>
                <a:schemeClr val="bg2"/>
              </a:solidFill>
              <a:latin typeface="Calibri Light" panose="020F0302020204030204" pitchFamily="34" charset="0"/>
              <a:cs typeface="Calibri Light" panose="020F0302020204030204" pitchFamily="34" charset="0"/>
            </a:endParaRPr>
          </a:p>
          <a:p>
            <a:pPr>
              <a:buClr>
                <a:srgbClr val="FFFFFF"/>
              </a:buClr>
              <a:buSzPts val="1500"/>
            </a:pPr>
            <a:endParaRPr lang="en-GB" dirty="0">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37914"/>
            <a:ext cx="10551886" cy="320086"/>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All Consumers/ SMEs that hold at least one (motor, travel/ employers’ liability, buildings and/or contents, business interruption) insurance policy</a:t>
            </a:r>
          </a:p>
          <a:p>
            <a:r>
              <a:rPr lang="pt-BR" sz="800" dirty="0">
                <a:solidFill>
                  <a:schemeClr val="tx1"/>
                </a:solidFill>
                <a:latin typeface="Arial" panose="020B0604020202020204" pitchFamily="34" charset="0"/>
                <a:ea typeface="Corbel"/>
                <a:cs typeface="Arial" panose="020B0604020202020204" pitchFamily="34" charset="0"/>
                <a:sym typeface="Corbel"/>
              </a:rPr>
              <a:t>Wave 10 &amp; 11 (2022): Consumer n=1,001 SMEs n=1,497.  Wave 11 &amp; 12 (2023): Consumer n=1,000, SMEs n=1,498. Wave 12 &amp;13 (2023): Consumer n=1,000, SMEs n=1,500</a:t>
            </a:r>
            <a:endParaRPr lang="en-GB" sz="800" dirty="0">
              <a:solidFill>
                <a:schemeClr val="tx1"/>
              </a:solidFill>
              <a:latin typeface="Arial" panose="020B0604020202020204" pitchFamily="34" charset="0"/>
              <a:cs typeface="Arial" panose="020B0604020202020204" pitchFamily="34" charset="0"/>
            </a:endParaRPr>
          </a:p>
        </p:txBody>
      </p:sp>
      <p:graphicFrame>
        <p:nvGraphicFramePr>
          <p:cNvPr id="2" name="Chart 1">
            <a:extLst>
              <a:ext uri="{FF2B5EF4-FFF2-40B4-BE49-F238E27FC236}">
                <a16:creationId xmlns:a16="http://schemas.microsoft.com/office/drawing/2014/main" id="{0A1A72A6-1D12-9634-F28A-E2D035A6738A}"/>
              </a:ext>
            </a:extLst>
          </p:cNvPr>
          <p:cNvGraphicFramePr/>
          <p:nvPr>
            <p:extLst>
              <p:ext uri="{D42A27DB-BD31-4B8C-83A1-F6EECF244321}">
                <p14:modId xmlns:p14="http://schemas.microsoft.com/office/powerpoint/2010/main" val="3790018594"/>
              </p:ext>
            </p:extLst>
          </p:nvPr>
        </p:nvGraphicFramePr>
        <p:xfrm>
          <a:off x="3772281" y="1164976"/>
          <a:ext cx="5257419" cy="2659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4814108F-468F-075A-7A19-798FC626A69D}"/>
              </a:ext>
            </a:extLst>
          </p:cNvPr>
          <p:cNvGraphicFramePr/>
          <p:nvPr>
            <p:extLst>
              <p:ext uri="{D42A27DB-BD31-4B8C-83A1-F6EECF244321}">
                <p14:modId xmlns:p14="http://schemas.microsoft.com/office/powerpoint/2010/main" val="2884252484"/>
              </p:ext>
            </p:extLst>
          </p:nvPr>
        </p:nvGraphicFramePr>
        <p:xfrm>
          <a:off x="4030617" y="3770513"/>
          <a:ext cx="4104357" cy="26296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5A35CDFD-CB47-124B-2C93-CC20520F476C}"/>
              </a:ext>
            </a:extLst>
          </p:cNvPr>
          <p:cNvGraphicFramePr/>
          <p:nvPr>
            <p:extLst>
              <p:ext uri="{D42A27DB-BD31-4B8C-83A1-F6EECF244321}">
                <p14:modId xmlns:p14="http://schemas.microsoft.com/office/powerpoint/2010/main" val="2224286739"/>
              </p:ext>
            </p:extLst>
          </p:nvPr>
        </p:nvGraphicFramePr>
        <p:xfrm>
          <a:off x="-415671" y="1171072"/>
          <a:ext cx="4537378" cy="26596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hart 4">
            <a:extLst>
              <a:ext uri="{FF2B5EF4-FFF2-40B4-BE49-F238E27FC236}">
                <a16:creationId xmlns:a16="http://schemas.microsoft.com/office/drawing/2014/main" id="{90C7CB5D-C673-8AE1-109F-03ADAAD996FE}"/>
              </a:ext>
            </a:extLst>
          </p:cNvPr>
          <p:cNvGraphicFramePr/>
          <p:nvPr>
            <p:extLst>
              <p:ext uri="{D42A27DB-BD31-4B8C-83A1-F6EECF244321}">
                <p14:modId xmlns:p14="http://schemas.microsoft.com/office/powerpoint/2010/main" val="2561265479"/>
              </p:ext>
            </p:extLst>
          </p:nvPr>
        </p:nvGraphicFramePr>
        <p:xfrm>
          <a:off x="-157335" y="3776609"/>
          <a:ext cx="4187952" cy="262963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Chart 5">
            <a:extLst>
              <a:ext uri="{FF2B5EF4-FFF2-40B4-BE49-F238E27FC236}">
                <a16:creationId xmlns:a16="http://schemas.microsoft.com/office/drawing/2014/main" id="{D9AC59A7-DD76-6E68-E3DA-095A92D55C0C}"/>
              </a:ext>
            </a:extLst>
          </p:cNvPr>
          <p:cNvGraphicFramePr/>
          <p:nvPr>
            <p:extLst>
              <p:ext uri="{D42A27DB-BD31-4B8C-83A1-F6EECF244321}">
                <p14:modId xmlns:p14="http://schemas.microsoft.com/office/powerpoint/2010/main" val="4060961983"/>
              </p:ext>
            </p:extLst>
          </p:nvPr>
        </p:nvGraphicFramePr>
        <p:xfrm>
          <a:off x="7677531" y="1164976"/>
          <a:ext cx="5257419" cy="265965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 name="Chart 6">
            <a:extLst>
              <a:ext uri="{FF2B5EF4-FFF2-40B4-BE49-F238E27FC236}">
                <a16:creationId xmlns:a16="http://schemas.microsoft.com/office/drawing/2014/main" id="{FD7C24B0-95FA-84E6-EDF7-AAD42F7D8C13}"/>
              </a:ext>
            </a:extLst>
          </p:cNvPr>
          <p:cNvGraphicFramePr/>
          <p:nvPr>
            <p:extLst>
              <p:ext uri="{D42A27DB-BD31-4B8C-83A1-F6EECF244321}">
                <p14:modId xmlns:p14="http://schemas.microsoft.com/office/powerpoint/2010/main" val="938927547"/>
              </p:ext>
            </p:extLst>
          </p:nvPr>
        </p:nvGraphicFramePr>
        <p:xfrm>
          <a:off x="7935867" y="3770513"/>
          <a:ext cx="4104357" cy="262963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1498272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290828" y="178427"/>
            <a:ext cx="11614479" cy="556865"/>
          </a:xfrm>
          <a:prstGeom prst="rect">
            <a:avLst/>
          </a:prstGeom>
          <a:noFill/>
          <a:ln>
            <a:noFill/>
          </a:ln>
        </p:spPr>
        <p:txBody>
          <a:bodyPr spcFirstLastPara="1" wrap="square" lIns="0" tIns="0" rIns="0" bIns="0" anchor="t" anchorCtr="0">
            <a:noAutofit/>
          </a:bodyPr>
          <a:lstStyle/>
          <a:p>
            <a:pPr>
              <a:buClr>
                <a:srgbClr val="FFFFFF"/>
              </a:buClr>
              <a:buSzPts val="1500"/>
            </a:pPr>
            <a:r>
              <a:rPr lang="en-GB" sz="2000" b="1">
                <a:solidFill>
                  <a:schemeClr val="bg2"/>
                </a:solidFill>
                <a:latin typeface="Rockwell" panose="02060603020205020403" pitchFamily="18" charset="0"/>
                <a:cs typeface="Calibri Light" panose="020F0302020204030204" pitchFamily="34" charset="0"/>
              </a:rPr>
              <a:t>Wave on wave comparison – Opportunity scores</a:t>
            </a:r>
            <a:endParaRPr lang="en-GB" sz="2000" b="1">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381318" y="6537914"/>
            <a:ext cx="9028645" cy="320086"/>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All Consumers/ SMEs that hold at least one (motor, travel/ employers’ liability, buildings and/or contents, business interruption) insurance policy/ </a:t>
            </a:r>
            <a:r>
              <a:rPr lang="en-GB" sz="800">
                <a:latin typeface="Arial" panose="020B0604020202020204" pitchFamily="34" charset="0"/>
                <a:ea typeface="Corbel"/>
                <a:cs typeface="Arial" panose="020B0604020202020204" pitchFamily="34" charset="0"/>
                <a:sym typeface="Corbel"/>
              </a:rPr>
              <a:t>who have claimed on at least one insurance policy in the last 12 months</a:t>
            </a:r>
            <a:r>
              <a:rPr lang="en-GB" sz="800">
                <a:solidFill>
                  <a:schemeClr val="tx1"/>
                </a:solidFill>
                <a:latin typeface="Arial" panose="020B0604020202020204" pitchFamily="34" charset="0"/>
                <a:ea typeface="Corbel"/>
                <a:cs typeface="Arial" panose="020B0604020202020204" pitchFamily="34" charset="0"/>
                <a:sym typeface="Corbel"/>
              </a:rPr>
              <a:t>: Wave 7&amp;8 (2021): Consumer n=999 SMEs n=1,499. </a:t>
            </a:r>
            <a:r>
              <a:rPr lang="pt-BR" sz="800">
                <a:solidFill>
                  <a:schemeClr val="tx1"/>
                </a:solidFill>
                <a:latin typeface="Arial" panose="020B0604020202020204" pitchFamily="34" charset="0"/>
                <a:ea typeface="Corbel"/>
                <a:cs typeface="Arial" panose="020B0604020202020204" pitchFamily="34" charset="0"/>
                <a:sym typeface="Corbel"/>
              </a:rPr>
              <a:t>Wave 8&amp;9 (2021): Consumer n=999 SMEs n=1,498.  Wave 9&amp;10 (2022): Consumer n=1,001 SMEs n=1,498, </a:t>
            </a:r>
            <a:endParaRPr lang="en-GB" sz="800">
              <a:solidFill>
                <a:schemeClr val="tx1"/>
              </a:solidFill>
              <a:latin typeface="Arial" panose="020B0604020202020204" pitchFamily="34" charset="0"/>
              <a:cs typeface="Arial" panose="020B0604020202020204" pitchFamily="34" charset="0"/>
            </a:endParaRPr>
          </a:p>
        </p:txBody>
      </p:sp>
      <p:graphicFrame>
        <p:nvGraphicFramePr>
          <p:cNvPr id="17" name="Chart 16">
            <a:extLst>
              <a:ext uri="{FF2B5EF4-FFF2-40B4-BE49-F238E27FC236}">
                <a16:creationId xmlns:a16="http://schemas.microsoft.com/office/drawing/2014/main" id="{59D70937-398D-4F46-845A-53CEBF885931}"/>
              </a:ext>
            </a:extLst>
          </p:cNvPr>
          <p:cNvGraphicFramePr/>
          <p:nvPr>
            <p:extLst>
              <p:ext uri="{D42A27DB-BD31-4B8C-83A1-F6EECF244321}">
                <p14:modId xmlns:p14="http://schemas.microsoft.com/office/powerpoint/2010/main" val="1969454385"/>
              </p:ext>
            </p:extLst>
          </p:nvPr>
        </p:nvGraphicFramePr>
        <p:xfrm>
          <a:off x="3377057" y="973866"/>
          <a:ext cx="4522760" cy="2659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9C5E106F-0DF8-48A4-AA48-C5B344544568}"/>
              </a:ext>
            </a:extLst>
          </p:cNvPr>
          <p:cNvGraphicFramePr/>
          <p:nvPr>
            <p:extLst>
              <p:ext uri="{D42A27DB-BD31-4B8C-83A1-F6EECF244321}">
                <p14:modId xmlns:p14="http://schemas.microsoft.com/office/powerpoint/2010/main" val="1566600522"/>
              </p:ext>
            </p:extLst>
          </p:nvPr>
        </p:nvGraphicFramePr>
        <p:xfrm>
          <a:off x="3600554" y="3720319"/>
          <a:ext cx="4522760" cy="26296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Chart 1">
            <a:extLst>
              <a:ext uri="{FF2B5EF4-FFF2-40B4-BE49-F238E27FC236}">
                <a16:creationId xmlns:a16="http://schemas.microsoft.com/office/drawing/2014/main" id="{943DDB32-1DE4-1263-1EAD-E97970EB539E}"/>
              </a:ext>
            </a:extLst>
          </p:cNvPr>
          <p:cNvGraphicFramePr/>
          <p:nvPr>
            <p:extLst>
              <p:ext uri="{D42A27DB-BD31-4B8C-83A1-F6EECF244321}">
                <p14:modId xmlns:p14="http://schemas.microsoft.com/office/powerpoint/2010/main" val="279553338"/>
              </p:ext>
            </p:extLst>
          </p:nvPr>
        </p:nvGraphicFramePr>
        <p:xfrm>
          <a:off x="-329184" y="976947"/>
          <a:ext cx="4224528" cy="26596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hart 2">
            <a:extLst>
              <a:ext uri="{FF2B5EF4-FFF2-40B4-BE49-F238E27FC236}">
                <a16:creationId xmlns:a16="http://schemas.microsoft.com/office/drawing/2014/main" id="{9249225D-56F6-0D7F-A366-141D2C436469}"/>
              </a:ext>
            </a:extLst>
          </p:cNvPr>
          <p:cNvGraphicFramePr/>
          <p:nvPr>
            <p:extLst>
              <p:ext uri="{D42A27DB-BD31-4B8C-83A1-F6EECF244321}">
                <p14:modId xmlns:p14="http://schemas.microsoft.com/office/powerpoint/2010/main" val="1675091489"/>
              </p:ext>
            </p:extLst>
          </p:nvPr>
        </p:nvGraphicFramePr>
        <p:xfrm>
          <a:off x="192545" y="3745379"/>
          <a:ext cx="4224528" cy="262963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Chart 3">
            <a:extLst>
              <a:ext uri="{FF2B5EF4-FFF2-40B4-BE49-F238E27FC236}">
                <a16:creationId xmlns:a16="http://schemas.microsoft.com/office/drawing/2014/main" id="{FBFC2F57-BE07-DADD-DC5F-E3E94F09A2E2}"/>
              </a:ext>
            </a:extLst>
          </p:cNvPr>
          <p:cNvGraphicFramePr/>
          <p:nvPr>
            <p:extLst>
              <p:ext uri="{D42A27DB-BD31-4B8C-83A1-F6EECF244321}">
                <p14:modId xmlns:p14="http://schemas.microsoft.com/office/powerpoint/2010/main" val="4111028322"/>
              </p:ext>
            </p:extLst>
          </p:nvPr>
        </p:nvGraphicFramePr>
        <p:xfrm>
          <a:off x="7909681" y="973866"/>
          <a:ext cx="4121609" cy="265965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 name="Chart 4">
            <a:extLst>
              <a:ext uri="{FF2B5EF4-FFF2-40B4-BE49-F238E27FC236}">
                <a16:creationId xmlns:a16="http://schemas.microsoft.com/office/drawing/2014/main" id="{360A21A9-30F1-B1AD-814A-2AB7CC80A66F}"/>
              </a:ext>
            </a:extLst>
          </p:cNvPr>
          <p:cNvGraphicFramePr/>
          <p:nvPr>
            <p:extLst>
              <p:ext uri="{D42A27DB-BD31-4B8C-83A1-F6EECF244321}">
                <p14:modId xmlns:p14="http://schemas.microsoft.com/office/powerpoint/2010/main" val="2808612622"/>
              </p:ext>
            </p:extLst>
          </p:nvPr>
        </p:nvGraphicFramePr>
        <p:xfrm>
          <a:off x="8303078" y="3720318"/>
          <a:ext cx="3696377" cy="262963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2201379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462844" y="0"/>
            <a:ext cx="11284009" cy="976672"/>
          </a:xfrm>
          <a:prstGeom prst="rect">
            <a:avLst/>
          </a:prstGeom>
          <a:noFill/>
          <a:ln>
            <a:noFill/>
          </a:ln>
        </p:spPr>
        <p:txBody>
          <a:bodyPr spcFirstLastPara="1" wrap="square" lIns="0" tIns="0" rIns="0" bIns="0" anchor="t" anchorCtr="0">
            <a:noAutofit/>
          </a:bodyPr>
          <a:lstStyle/>
          <a:p>
            <a:pPr>
              <a:buClr>
                <a:srgbClr val="FFFFFF"/>
              </a:buClr>
              <a:buSzPts val="2400"/>
            </a:pPr>
            <a:endParaRPr sz="1600">
              <a:solidFill>
                <a:schemeClr val="bg2"/>
              </a:solidFill>
              <a:latin typeface="Calibri Light" panose="020F0302020204030204" pitchFamily="34" charset="0"/>
              <a:cs typeface="Calibri Light" panose="020F0302020204030204" pitchFamily="34" charset="0"/>
            </a:endParaRPr>
          </a:p>
          <a:p>
            <a:pPr>
              <a:buClr>
                <a:srgbClr val="FFFFFF"/>
              </a:buClr>
              <a:buSzPts val="1500"/>
            </a:pPr>
            <a:r>
              <a:rPr lang="en-GB" sz="2000" b="1">
                <a:solidFill>
                  <a:schemeClr val="bg2"/>
                </a:solidFill>
                <a:latin typeface="Rockwell" panose="02060603020205020403" pitchFamily="18" charset="0"/>
                <a:cs typeface="Calibri Light" panose="020F0302020204030204" pitchFamily="34" charset="0"/>
              </a:rPr>
              <a:t>Wave on wave comparison – Opportunity scores</a:t>
            </a:r>
            <a:endParaRPr lang="en-GB" sz="1600">
              <a:solidFill>
                <a:schemeClr val="bg2"/>
              </a:solidFill>
              <a:latin typeface="+mj-lt"/>
              <a:cs typeface="Calibri Light" panose="020F0302020204030204" pitchFamily="34" charset="0"/>
            </a:endParaRP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37914"/>
            <a:ext cx="10551886" cy="320086"/>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All Consumers/ SMEs that hold at least one (motor, travel/ employers’ liability, buildings and/or contents, business interruption) insurance policy/ </a:t>
            </a:r>
            <a:r>
              <a:rPr lang="en-GB" sz="800">
                <a:latin typeface="Arial" panose="020B0604020202020204" pitchFamily="34" charset="0"/>
                <a:ea typeface="Corbel"/>
                <a:cs typeface="Arial" panose="020B0604020202020204" pitchFamily="34" charset="0"/>
                <a:sym typeface="Corbel"/>
              </a:rPr>
              <a:t>who have claimed on at least one insurance policy in the last 12 months</a:t>
            </a:r>
            <a:r>
              <a:rPr lang="en-GB" sz="800">
                <a:solidFill>
                  <a:schemeClr val="tx1"/>
                </a:solidFill>
                <a:latin typeface="Arial" panose="020B0604020202020204" pitchFamily="34" charset="0"/>
                <a:ea typeface="Corbel"/>
                <a:cs typeface="Arial" panose="020B0604020202020204" pitchFamily="34" charset="0"/>
                <a:sym typeface="Corbel"/>
              </a:rPr>
              <a:t>: Wave 4&amp;5 (2020): Consumer n=997 SMEs n= 1,246  Wave 5&amp;6 (2020): Consumer n=1,002  SMEs n= 1,500.  Wave 6&amp;7 (2021): Consumer n=1,005  SMEs n= 1,505. </a:t>
            </a:r>
            <a:endParaRPr lang="en-GB" sz="800">
              <a:solidFill>
                <a:schemeClr val="tx1"/>
              </a:solidFill>
              <a:latin typeface="Arial" panose="020B0604020202020204" pitchFamily="34" charset="0"/>
              <a:cs typeface="Arial" panose="020B0604020202020204" pitchFamily="34" charset="0"/>
            </a:endParaRPr>
          </a:p>
        </p:txBody>
      </p:sp>
      <p:graphicFrame>
        <p:nvGraphicFramePr>
          <p:cNvPr id="13" name="Chart 12"/>
          <p:cNvGraphicFramePr/>
          <p:nvPr/>
        </p:nvGraphicFramePr>
        <p:xfrm>
          <a:off x="307623" y="976672"/>
          <a:ext cx="3557795" cy="2659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p:nvPr/>
        </p:nvGraphicFramePr>
        <p:xfrm>
          <a:off x="394714" y="3834343"/>
          <a:ext cx="2865068" cy="26296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50D3FA58-E758-4B98-8A34-AFA9F09BDBC9}"/>
              </a:ext>
            </a:extLst>
          </p:cNvPr>
          <p:cNvGraphicFramePr/>
          <p:nvPr>
            <p:extLst>
              <p:ext uri="{D42A27DB-BD31-4B8C-83A1-F6EECF244321}">
                <p14:modId xmlns:p14="http://schemas.microsoft.com/office/powerpoint/2010/main" val="716941845"/>
              </p:ext>
            </p:extLst>
          </p:nvPr>
        </p:nvGraphicFramePr>
        <p:xfrm>
          <a:off x="4102951" y="962812"/>
          <a:ext cx="3556800" cy="26596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E91A0603-916B-4EFD-AD2E-CE0F146FE45A}"/>
              </a:ext>
            </a:extLst>
          </p:cNvPr>
          <p:cNvGraphicFramePr/>
          <p:nvPr>
            <p:extLst>
              <p:ext uri="{D42A27DB-BD31-4B8C-83A1-F6EECF244321}">
                <p14:modId xmlns:p14="http://schemas.microsoft.com/office/powerpoint/2010/main" val="3910396641"/>
              </p:ext>
            </p:extLst>
          </p:nvPr>
        </p:nvGraphicFramePr>
        <p:xfrm>
          <a:off x="4236476" y="3824555"/>
          <a:ext cx="2865068" cy="262963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a:extLst>
              <a:ext uri="{FF2B5EF4-FFF2-40B4-BE49-F238E27FC236}">
                <a16:creationId xmlns:a16="http://schemas.microsoft.com/office/drawing/2014/main" id="{6FEA3AF4-53E2-4F3B-A733-CDDE41253C16}"/>
              </a:ext>
            </a:extLst>
          </p:cNvPr>
          <p:cNvGraphicFramePr/>
          <p:nvPr>
            <p:extLst>
              <p:ext uri="{D42A27DB-BD31-4B8C-83A1-F6EECF244321}">
                <p14:modId xmlns:p14="http://schemas.microsoft.com/office/powerpoint/2010/main" val="2224119367"/>
              </p:ext>
            </p:extLst>
          </p:nvPr>
        </p:nvGraphicFramePr>
        <p:xfrm>
          <a:off x="8572490" y="948952"/>
          <a:ext cx="3374623" cy="265965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Chart 11">
            <a:extLst>
              <a:ext uri="{FF2B5EF4-FFF2-40B4-BE49-F238E27FC236}">
                <a16:creationId xmlns:a16="http://schemas.microsoft.com/office/drawing/2014/main" id="{122818BB-C018-4F1E-B826-3CC3B2FCCD36}"/>
              </a:ext>
            </a:extLst>
          </p:cNvPr>
          <p:cNvGraphicFramePr/>
          <p:nvPr>
            <p:extLst>
              <p:ext uri="{D42A27DB-BD31-4B8C-83A1-F6EECF244321}">
                <p14:modId xmlns:p14="http://schemas.microsoft.com/office/powerpoint/2010/main" val="2528857209"/>
              </p:ext>
            </p:extLst>
          </p:nvPr>
        </p:nvGraphicFramePr>
        <p:xfrm>
          <a:off x="8630888" y="3796835"/>
          <a:ext cx="2865068" cy="262963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7927219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462844" y="0"/>
            <a:ext cx="11648643" cy="976672"/>
          </a:xfrm>
          <a:prstGeom prst="rect">
            <a:avLst/>
          </a:prstGeom>
          <a:noFill/>
          <a:ln>
            <a:noFill/>
          </a:ln>
        </p:spPr>
        <p:txBody>
          <a:bodyPr spcFirstLastPara="1" wrap="square" lIns="0" tIns="0" rIns="0" bIns="0" anchor="t" anchorCtr="0">
            <a:noAutofit/>
          </a:bodyPr>
          <a:lstStyle/>
          <a:p>
            <a:pPr>
              <a:buClr>
                <a:srgbClr val="FFFFFF"/>
              </a:buClr>
              <a:buSzPts val="2400"/>
            </a:pPr>
            <a:endParaRPr sz="1600">
              <a:solidFill>
                <a:schemeClr val="bg2"/>
              </a:solidFill>
              <a:latin typeface="Calibri Light" panose="020F0302020204030204" pitchFamily="34" charset="0"/>
              <a:cs typeface="Calibri Light" panose="020F0302020204030204" pitchFamily="34" charset="0"/>
            </a:endParaRPr>
          </a:p>
          <a:p>
            <a:pPr>
              <a:buClr>
                <a:srgbClr val="FFFFFF"/>
              </a:buClr>
              <a:buSzPts val="1500"/>
            </a:pPr>
            <a:r>
              <a:rPr lang="en-GB" sz="2000" b="1">
                <a:solidFill>
                  <a:schemeClr val="bg2"/>
                </a:solidFill>
                <a:latin typeface="Rockwell" panose="02060603020205020403" pitchFamily="18" charset="0"/>
                <a:cs typeface="Calibri Light" panose="020F0302020204030204" pitchFamily="34" charset="0"/>
              </a:rPr>
              <a:t>Wave on wave comparison – Opportunity scores</a:t>
            </a:r>
            <a:endParaRPr lang="en-GB" sz="1600">
              <a:solidFill>
                <a:schemeClr val="bg2"/>
              </a:solidFill>
              <a:latin typeface="+mj-lt"/>
              <a:cs typeface="Calibri Light" panose="020F0302020204030204" pitchFamily="34" charset="0"/>
            </a:endParaRP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37914"/>
            <a:ext cx="10058400" cy="325730"/>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All Consumers/ SMEs that hold at least one (motor, travel/ employers’ liability, buildings and/or contents) insurance policy/ </a:t>
            </a:r>
            <a:r>
              <a:rPr lang="en-GB" sz="800">
                <a:latin typeface="Arial" panose="020B0604020202020204" pitchFamily="34" charset="0"/>
                <a:ea typeface="Corbel"/>
                <a:cs typeface="Arial" panose="020B0604020202020204" pitchFamily="34" charset="0"/>
                <a:sym typeface="Corbel"/>
              </a:rPr>
              <a:t>who have claimed on at least one insurance policy in the last 12 months</a:t>
            </a:r>
            <a:r>
              <a:rPr lang="en-GB" sz="800">
                <a:solidFill>
                  <a:schemeClr val="tx1"/>
                </a:solidFill>
                <a:latin typeface="Arial" panose="020B0604020202020204" pitchFamily="34" charset="0"/>
                <a:ea typeface="Corbel"/>
                <a:cs typeface="Arial" panose="020B0604020202020204" pitchFamily="34" charset="0"/>
                <a:sym typeface="Corbel"/>
              </a:rPr>
              <a:t>: Wave 1 (2019): Consumer n=1,002, SMEs n=1,016. Wave 1&amp;2 (2019): Consumer n=1,503, SMEs n=1,523. Wave 2&amp;3 (2019/2020): Consumer n=1,000, SMEs n=1,007.  Wave 3&amp;4 (2020): Consumer n=1,000 SMEs n= 1,000</a:t>
            </a:r>
            <a:endParaRPr lang="en-GB" sz="800">
              <a:solidFill>
                <a:schemeClr val="tx1"/>
              </a:solidFill>
              <a:latin typeface="Arial" panose="020B0604020202020204" pitchFamily="34" charset="0"/>
              <a:cs typeface="Arial" panose="020B0604020202020204" pitchFamily="34" charset="0"/>
            </a:endParaRPr>
          </a:p>
        </p:txBody>
      </p:sp>
      <p:graphicFrame>
        <p:nvGraphicFramePr>
          <p:cNvPr id="26" name="Chart 25"/>
          <p:cNvGraphicFramePr/>
          <p:nvPr>
            <p:extLst>
              <p:ext uri="{D42A27DB-BD31-4B8C-83A1-F6EECF244321}">
                <p14:modId xmlns:p14="http://schemas.microsoft.com/office/powerpoint/2010/main" val="1931300818"/>
              </p:ext>
            </p:extLst>
          </p:nvPr>
        </p:nvGraphicFramePr>
        <p:xfrm>
          <a:off x="28175" y="1127606"/>
          <a:ext cx="3260257" cy="26519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hart 27"/>
          <p:cNvGraphicFramePr/>
          <p:nvPr>
            <p:extLst>
              <p:ext uri="{D42A27DB-BD31-4B8C-83A1-F6EECF244321}">
                <p14:modId xmlns:p14="http://schemas.microsoft.com/office/powerpoint/2010/main" val="2799144910"/>
              </p:ext>
            </p:extLst>
          </p:nvPr>
        </p:nvGraphicFramePr>
        <p:xfrm>
          <a:off x="2767833" y="3908275"/>
          <a:ext cx="3121355" cy="26296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extLst>
              <p:ext uri="{D42A27DB-BD31-4B8C-83A1-F6EECF244321}">
                <p14:modId xmlns:p14="http://schemas.microsoft.com/office/powerpoint/2010/main" val="1772681823"/>
              </p:ext>
            </p:extLst>
          </p:nvPr>
        </p:nvGraphicFramePr>
        <p:xfrm>
          <a:off x="3288432" y="1075848"/>
          <a:ext cx="2577530" cy="265193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p:nvPr>
            <p:extLst>
              <p:ext uri="{D42A27DB-BD31-4B8C-83A1-F6EECF244321}">
                <p14:modId xmlns:p14="http://schemas.microsoft.com/office/powerpoint/2010/main" val="2902456981"/>
              </p:ext>
            </p:extLst>
          </p:nvPr>
        </p:nvGraphicFramePr>
        <p:xfrm>
          <a:off x="98066" y="3908275"/>
          <a:ext cx="3121355" cy="262963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Chart 14"/>
          <p:cNvGraphicFramePr/>
          <p:nvPr>
            <p:extLst>
              <p:ext uri="{D42A27DB-BD31-4B8C-83A1-F6EECF244321}">
                <p14:modId xmlns:p14="http://schemas.microsoft.com/office/powerpoint/2010/main" val="1213168144"/>
              </p:ext>
            </p:extLst>
          </p:nvPr>
        </p:nvGraphicFramePr>
        <p:xfrm>
          <a:off x="5718480" y="3908275"/>
          <a:ext cx="3121355" cy="262963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Chart 15"/>
          <p:cNvGraphicFramePr/>
          <p:nvPr>
            <p:extLst>
              <p:ext uri="{D42A27DB-BD31-4B8C-83A1-F6EECF244321}">
                <p14:modId xmlns:p14="http://schemas.microsoft.com/office/powerpoint/2010/main" val="795738452"/>
              </p:ext>
            </p:extLst>
          </p:nvPr>
        </p:nvGraphicFramePr>
        <p:xfrm>
          <a:off x="5590011" y="1041342"/>
          <a:ext cx="3442281" cy="265193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3" name="Chart 12"/>
          <p:cNvGraphicFramePr/>
          <p:nvPr>
            <p:extLst>
              <p:ext uri="{D42A27DB-BD31-4B8C-83A1-F6EECF244321}">
                <p14:modId xmlns:p14="http://schemas.microsoft.com/office/powerpoint/2010/main" val="4204058792"/>
              </p:ext>
            </p:extLst>
          </p:nvPr>
        </p:nvGraphicFramePr>
        <p:xfrm>
          <a:off x="8419381" y="1054821"/>
          <a:ext cx="3692106" cy="265965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4" name="Chart 13"/>
          <p:cNvGraphicFramePr/>
          <p:nvPr>
            <p:extLst>
              <p:ext uri="{D42A27DB-BD31-4B8C-83A1-F6EECF244321}">
                <p14:modId xmlns:p14="http://schemas.microsoft.com/office/powerpoint/2010/main" val="3175264492"/>
              </p:ext>
            </p:extLst>
          </p:nvPr>
        </p:nvGraphicFramePr>
        <p:xfrm>
          <a:off x="8531524" y="3829015"/>
          <a:ext cx="3053751" cy="26296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02850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3" name="TextBox 2"/>
          <p:cNvSpPr txBox="1"/>
          <p:nvPr/>
        </p:nvSpPr>
        <p:spPr>
          <a:xfrm>
            <a:off x="422143" y="289187"/>
            <a:ext cx="11227990" cy="1200329"/>
          </a:xfrm>
          <a:prstGeom prst="rect">
            <a:avLst/>
          </a:prstGeom>
          <a:noFill/>
        </p:spPr>
        <p:txBody>
          <a:bodyPr wrap="square" rtlCol="0">
            <a:spAutoFit/>
          </a:bodyPr>
          <a:lstStyle/>
          <a:p>
            <a:r>
              <a:rPr lang="en-GB" sz="2400" b="1">
                <a:solidFill>
                  <a:srgbClr val="008265"/>
                </a:solidFill>
                <a:latin typeface="Calibri Light" panose="020F0302020204030204" pitchFamily="34" charset="0"/>
                <a:cs typeface="Calibri Light" panose="020F0302020204030204" pitchFamily="34" charset="0"/>
              </a:rPr>
              <a:t>In comparison to 2018, Loyalty remains the number one consumer opportunity for the insurance industry, followed by Confidence and Ease themes.</a:t>
            </a:r>
          </a:p>
          <a:p>
            <a:endParaRPr lang="en-GB" sz="2400"/>
          </a:p>
        </p:txBody>
      </p:sp>
      <p:sp>
        <p:nvSpPr>
          <p:cNvPr id="2" name="Title 1"/>
          <p:cNvSpPr>
            <a:spLocks noGrp="1"/>
          </p:cNvSpPr>
          <p:nvPr>
            <p:ph type="ctrTitle"/>
          </p:nvPr>
        </p:nvSpPr>
        <p:spPr>
          <a:xfrm>
            <a:off x="2116668" y="1947772"/>
            <a:ext cx="9621007" cy="1839650"/>
          </a:xfrm>
        </p:spPr>
        <p:txBody>
          <a:bodyPr/>
          <a:lstStyle/>
          <a:p>
            <a:pPr>
              <a:lnSpc>
                <a:spcPct val="150000"/>
              </a:lnSpc>
            </a:pPr>
            <a:r>
              <a:rPr lang="en-GB" sz="4000" b="1">
                <a:latin typeface="Rockwell" panose="02060603020205020403" pitchFamily="18" charset="0"/>
                <a:cs typeface="Calibri Light" panose="020F0302020204030204" pitchFamily="34" charset="0"/>
              </a:rPr>
              <a:t>Appendix - Consumers</a:t>
            </a:r>
            <a:br>
              <a:rPr lang="en-GB" sz="4000" b="1">
                <a:latin typeface="Rockwell" panose="02060603020205020403" pitchFamily="18" charset="0"/>
                <a:cs typeface="Calibri Light" panose="020F0302020204030204" pitchFamily="34" charset="0"/>
              </a:rPr>
            </a:br>
            <a:endParaRPr lang="en-GB" sz="4000" b="1">
              <a:latin typeface="Rockwell" panose="02060603020205020403" pitchFamily="18" charset="0"/>
              <a:cs typeface="Calibri Light" panose="020F0302020204030204" pitchFamily="34" charset="0"/>
            </a:endParaRPr>
          </a:p>
        </p:txBody>
      </p:sp>
    </p:spTree>
    <p:extLst>
      <p:ext uri="{BB962C8B-B14F-4D97-AF65-F5344CB8AC3E}">
        <p14:creationId xmlns:p14="http://schemas.microsoft.com/office/powerpoint/2010/main" val="14543833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Consumers – gender</a:t>
            </a:r>
          </a:p>
        </p:txBody>
      </p:sp>
      <p:graphicFrame>
        <p:nvGraphicFramePr>
          <p:cNvPr id="4" name="Table 3"/>
          <p:cNvGraphicFramePr>
            <a:graphicFrameLocks noGrp="1"/>
          </p:cNvGraphicFramePr>
          <p:nvPr>
            <p:extLst>
              <p:ext uri="{D42A27DB-BD31-4B8C-83A1-F6EECF244321}">
                <p14:modId xmlns:p14="http://schemas.microsoft.com/office/powerpoint/2010/main" val="1458853966"/>
              </p:ext>
            </p:extLst>
          </p:nvPr>
        </p:nvGraphicFramePr>
        <p:xfrm>
          <a:off x="846659"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8.19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5.03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41913948"/>
              </p:ext>
            </p:extLst>
          </p:nvPr>
        </p:nvGraphicFramePr>
        <p:xfrm>
          <a:off x="6304845"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Arial (Headings)"/>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Arial (Headings)"/>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Arial (Headings)"/>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Arial (Headings)"/>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Arial (Headings)"/>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Arial (Headings)"/>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Arial (Headings)"/>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Arial (Headings)"/>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Arial (Headings)"/>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Arial (Headings)"/>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Arial (Headings)"/>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4.56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2876414" y="997046"/>
            <a:ext cx="1890888" cy="307777"/>
          </a:xfrm>
          <a:prstGeom prst="rect">
            <a:avLst/>
          </a:prstGeom>
          <a:noFill/>
        </p:spPr>
        <p:txBody>
          <a:bodyPr wrap="square" rtlCol="0">
            <a:spAutoFit/>
          </a:bodyPr>
          <a:lstStyle/>
          <a:p>
            <a:r>
              <a:rPr lang="en-GB" b="1">
                <a:solidFill>
                  <a:srgbClr val="008265"/>
                </a:solidFill>
              </a:rPr>
              <a:t>Females</a:t>
            </a:r>
          </a:p>
        </p:txBody>
      </p:sp>
      <p:sp>
        <p:nvSpPr>
          <p:cNvPr id="8" name="TextBox 7"/>
          <p:cNvSpPr txBox="1"/>
          <p:nvPr/>
        </p:nvSpPr>
        <p:spPr>
          <a:xfrm>
            <a:off x="8532155" y="997045"/>
            <a:ext cx="1890888" cy="307777"/>
          </a:xfrm>
          <a:prstGeom prst="rect">
            <a:avLst/>
          </a:prstGeom>
          <a:noFill/>
        </p:spPr>
        <p:txBody>
          <a:bodyPr wrap="square" rtlCol="0">
            <a:spAutoFit/>
          </a:bodyPr>
          <a:lstStyle/>
          <a:p>
            <a:r>
              <a:rPr lang="en-GB" b="1">
                <a:solidFill>
                  <a:srgbClr val="008265"/>
                </a:solidFill>
              </a:rPr>
              <a:t>Males</a:t>
            </a:r>
          </a:p>
        </p:txBody>
      </p:sp>
      <p:sp>
        <p:nvSpPr>
          <p:cNvPr id="9" name="Google Shape;281;p26">
            <a:extLst>
              <a:ext uri="{FF2B5EF4-FFF2-40B4-BE49-F238E27FC236}">
                <a16:creationId xmlns:a16="http://schemas.microsoft.com/office/drawing/2014/main" id="{6BA30E1E-56C4-493B-8992-B93B1A6F3097}"/>
              </a:ext>
            </a:extLst>
          </p:cNvPr>
          <p:cNvSpPr txBox="1"/>
          <p:nvPr/>
        </p:nvSpPr>
        <p:spPr>
          <a:xfrm>
            <a:off x="0" y="6502960"/>
            <a:ext cx="10201458" cy="355040"/>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May 2023 &amp; Sept 2023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 / who have claimed on at least one insurance policy in the last 12 months: Female n=517/97, Male n=481/92.</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95888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Females</a:t>
            </a:r>
          </a:p>
        </p:txBody>
      </p:sp>
      <p:graphicFrame>
        <p:nvGraphicFramePr>
          <p:cNvPr id="4" name="Table 3"/>
          <p:cNvGraphicFramePr>
            <a:graphicFrameLocks noGrp="1"/>
          </p:cNvGraphicFramePr>
          <p:nvPr>
            <p:extLst>
              <p:ext uri="{D42A27DB-BD31-4B8C-83A1-F6EECF244321}">
                <p14:modId xmlns:p14="http://schemas.microsoft.com/office/powerpoint/2010/main" val="4222493875"/>
              </p:ext>
            </p:extLst>
          </p:nvPr>
        </p:nvGraphicFramePr>
        <p:xfrm>
          <a:off x="1941165" y="1191380"/>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Arial (Headings)"/>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Arial (Headings)"/>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Arial (Headings)"/>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12.46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Arial (Headings)"/>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12.44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Arial (Headings)"/>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11.82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Arial (Headings)"/>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Arial (Headings)"/>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Arial (Headings)"/>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Arial (Headings)"/>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Arial (Headings)"/>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There was a promotional discount when joining</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Arial (Headings)"/>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did not have to prove that my claim was genuine with lots of receipts or pictures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Arial (Headings)"/>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9.60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5" name="Google Shape;281;p26">
            <a:extLst>
              <a:ext uri="{FF2B5EF4-FFF2-40B4-BE49-F238E27FC236}">
                <a16:creationId xmlns:a16="http://schemas.microsoft.com/office/drawing/2014/main" id="{6BA30E1E-56C4-493B-8992-B93B1A6F3097}"/>
              </a:ext>
            </a:extLst>
          </p:cNvPr>
          <p:cNvSpPr txBox="1"/>
          <p:nvPr/>
        </p:nvSpPr>
        <p:spPr>
          <a:xfrm>
            <a:off x="0" y="6502960"/>
            <a:ext cx="10201458" cy="355040"/>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May 2023 &amp; Sept 2023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a:t>
            </a:r>
          </a:p>
          <a:p>
            <a:r>
              <a:rPr lang="en-GB" sz="800" dirty="0">
                <a:latin typeface="Arial" panose="020B0604020202020204" pitchFamily="34" charset="0"/>
                <a:ea typeface="Corbel"/>
                <a:cs typeface="Arial" panose="020B0604020202020204" pitchFamily="34" charset="0"/>
                <a:sym typeface="Corbel"/>
              </a:rPr>
              <a:t>Female n=517/97</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3468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664606" y="-53790"/>
            <a:ext cx="7234068" cy="883122"/>
          </a:xfrm>
        </p:spPr>
        <p:txBody>
          <a:bodyPr/>
          <a:lstStyle/>
          <a:p>
            <a:r>
              <a:rPr lang="en-GB" sz="2400" b="1">
                <a:solidFill>
                  <a:schemeClr val="bg2"/>
                </a:solidFill>
                <a:latin typeface="Rockwell" panose="02060603020205020403" pitchFamily="18" charset="0"/>
                <a:ea typeface="Arial"/>
                <a:cs typeface="Calibri Light" panose="020F0302020204030204" pitchFamily="34" charset="0"/>
              </a:rPr>
              <a:t>Key </a:t>
            </a:r>
            <a:r>
              <a:rPr lang="en-GB" sz="2400" b="1">
                <a:solidFill>
                  <a:schemeClr val="bg2"/>
                </a:solidFill>
                <a:latin typeface="Rockwell" panose="02060603020205020403" pitchFamily="18" charset="0"/>
                <a:ea typeface="Arial"/>
                <a:cs typeface="Calibri Light" panose="020F0302020204030204" pitchFamily="34" charset="0"/>
                <a:sym typeface="Arial"/>
              </a:rPr>
              <a:t>findings – Consumers</a:t>
            </a:r>
          </a:p>
        </p:txBody>
      </p:sp>
      <p:sp>
        <p:nvSpPr>
          <p:cNvPr id="2" name="Text Placeholder 1"/>
          <p:cNvSpPr>
            <a:spLocks noGrp="1"/>
          </p:cNvSpPr>
          <p:nvPr>
            <p:ph type="body" idx="1"/>
          </p:nvPr>
        </p:nvSpPr>
        <p:spPr>
          <a:xfrm>
            <a:off x="440120" y="744200"/>
            <a:ext cx="11333869" cy="5446287"/>
          </a:xfrm>
        </p:spPr>
        <p:txBody>
          <a:bodyPr/>
          <a:lstStyle/>
          <a:p>
            <a:pPr marL="514350" indent="-285750">
              <a:buClr>
                <a:srgbClr val="008265"/>
              </a:buClr>
              <a:buFont typeface="Arial" panose="020B0604020202020204" pitchFamily="34" charset="0"/>
              <a:buChar char="•"/>
            </a:pPr>
            <a:r>
              <a:rPr lang="en-GB" dirty="0">
                <a:solidFill>
                  <a:schemeClr val="tx1"/>
                </a:solidFill>
                <a:latin typeface="+mj-lt"/>
                <a:cs typeface="Calibri Light" panose="020F0302020204030204" pitchFamily="34" charset="0"/>
              </a:rPr>
              <a:t>Loyalty is a priority in order to increase levels of trust in the Insurance sector with the Consumer population as a whole due to its low performance rating</a:t>
            </a:r>
          </a:p>
          <a:p>
            <a:pPr marL="514350" indent="-285750">
              <a:buClr>
                <a:srgbClr val="008265"/>
              </a:buClr>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514350" indent="-285750">
              <a:buClr>
                <a:srgbClr val="008265"/>
              </a:buClr>
              <a:buFont typeface="Arial" panose="020B0604020202020204" pitchFamily="34" charset="0"/>
              <a:buChar char="•"/>
            </a:pPr>
            <a:r>
              <a:rPr lang="en-GB" dirty="0">
                <a:solidFill>
                  <a:schemeClr val="tx1"/>
                </a:solidFill>
                <a:latin typeface="+mj-lt"/>
                <a:cs typeface="Calibri Light" panose="020F0302020204030204" pitchFamily="34" charset="0"/>
              </a:rPr>
              <a:t>Confidence is the most important theme for all Consumers (excluding the claims themes which only affect those who have made a claim, rather than all Consumers).  The current performance for Confidence requires improvement although it is not as critical as Loyalty in terms of improving trust </a:t>
            </a:r>
          </a:p>
          <a:p>
            <a:pPr marL="514350" indent="-285750">
              <a:buClr>
                <a:srgbClr val="008265"/>
              </a:buClr>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514350" indent="-285750">
              <a:buClr>
                <a:srgbClr val="008265"/>
              </a:buClr>
              <a:buFont typeface="Arial" panose="020B0604020202020204" pitchFamily="34" charset="0"/>
              <a:buChar char="•"/>
            </a:pPr>
            <a:r>
              <a:rPr lang="en-GB" dirty="0">
                <a:solidFill>
                  <a:schemeClr val="tx1"/>
                </a:solidFill>
                <a:latin typeface="+mj-lt"/>
                <a:cs typeface="Calibri Light" panose="020F0302020204030204" pitchFamily="34" charset="0"/>
              </a:rPr>
              <a:t>Consumers who have made a claim in the past year report that two of the three Claims (Speed and Respect) themes have the highest levels of importance compared to the all the other themes. However, they also give the highest current performance rating to the claims themes, so keeping up performance for Claims is important to maintain trust in Insurance</a:t>
            </a:r>
          </a:p>
          <a:p>
            <a:pPr marL="228600" indent="0">
              <a:buClr>
                <a:srgbClr val="008265"/>
              </a:buClr>
            </a:pPr>
            <a:endParaRPr lang="en-GB" dirty="0">
              <a:solidFill>
                <a:schemeClr val="tx1"/>
              </a:solidFill>
              <a:latin typeface="+mj-lt"/>
              <a:cs typeface="Calibri Light" panose="020F0302020204030204" pitchFamily="34" charset="0"/>
            </a:endParaRPr>
          </a:p>
          <a:p>
            <a:pPr marL="514350" indent="-285750">
              <a:buClr>
                <a:srgbClr val="008265"/>
              </a:buClr>
              <a:buFont typeface="Arial" panose="020B0604020202020204" pitchFamily="34" charset="0"/>
              <a:buChar char="•"/>
            </a:pPr>
            <a:r>
              <a:rPr lang="en-GB" dirty="0">
                <a:solidFill>
                  <a:schemeClr val="tx1"/>
                </a:solidFill>
                <a:latin typeface="+mj-lt"/>
                <a:cs typeface="Calibri Light" panose="020F0302020204030204" pitchFamily="34" charset="0"/>
                <a:sym typeface="Arial"/>
              </a:rPr>
              <a:t>The 5 top overall actions the industry can take in order to improve trust with all Consumers are:</a:t>
            </a:r>
          </a:p>
          <a:p>
            <a:pPr marL="514350" indent="-285750">
              <a:buClr>
                <a:srgbClr val="008265"/>
              </a:buClr>
              <a:buFont typeface="Arial" panose="020B0604020202020204" pitchFamily="34" charset="0"/>
              <a:buChar char="•"/>
            </a:pPr>
            <a:endParaRPr lang="en-GB" dirty="0">
              <a:solidFill>
                <a:schemeClr val="tx1"/>
              </a:solidFill>
              <a:latin typeface="+mj-lt"/>
              <a:cs typeface="Calibri Light" panose="020F0302020204030204" pitchFamily="34" charset="0"/>
              <a:sym typeface="Arial"/>
            </a:endParaRPr>
          </a:p>
          <a:p>
            <a:pPr marL="2343150" lvl="4" indent="-285750" fontAlgn="b">
              <a:buClr>
                <a:srgbClr val="008265"/>
              </a:buClr>
              <a:buFont typeface="Arial" panose="020B0604020202020204" pitchFamily="34" charset="0"/>
              <a:buChar char="•"/>
            </a:pPr>
            <a:r>
              <a:rPr lang="en-GB" dirty="0">
                <a:solidFill>
                  <a:schemeClr val="tx1"/>
                </a:solidFill>
                <a:latin typeface="+mj-lt"/>
                <a:cs typeface="Calibri Light" panose="020F0302020204030204" pitchFamily="34" charset="0"/>
                <a:sym typeface="Rockwell"/>
              </a:rPr>
              <a:t>Rewarding a customer with a discount for staying  </a:t>
            </a:r>
          </a:p>
          <a:p>
            <a:pPr marL="2343150" lvl="4" indent="-285750" fontAlgn="b">
              <a:buClr>
                <a:srgbClr val="008265"/>
              </a:buClr>
              <a:buFont typeface="Arial" panose="020B0604020202020204" pitchFamily="34" charset="0"/>
              <a:buChar char="•"/>
            </a:pPr>
            <a:r>
              <a:rPr lang="en-GB" dirty="0">
                <a:solidFill>
                  <a:schemeClr val="tx1"/>
                </a:solidFill>
                <a:latin typeface="+mj-lt"/>
                <a:cs typeface="Calibri Light" panose="020F0302020204030204" pitchFamily="34" charset="0"/>
                <a:sym typeface="Rockwell"/>
              </a:rPr>
              <a:t>Taking loyalty into account when calculating renewal quotes following a claim</a:t>
            </a:r>
          </a:p>
          <a:p>
            <a:pPr marL="2343150" lvl="4" indent="-285750" fontAlgn="b">
              <a:buClr>
                <a:srgbClr val="008265"/>
              </a:buClr>
              <a:buFont typeface="Arial" panose="020B0604020202020204" pitchFamily="34" charset="0"/>
              <a:buChar char="•"/>
            </a:pPr>
            <a:r>
              <a:rPr lang="en-GB" dirty="0">
                <a:solidFill>
                  <a:schemeClr val="tx1"/>
                </a:solidFill>
                <a:latin typeface="+mj-lt"/>
                <a:cs typeface="Calibri Light" panose="020F0302020204030204" pitchFamily="34" charset="0"/>
                <a:sym typeface="Rockwell"/>
              </a:rPr>
              <a:t>Not having dual pricing for new / existing customers </a:t>
            </a:r>
          </a:p>
          <a:p>
            <a:pPr marL="2343150" lvl="4" indent="-285750" fontAlgn="b">
              <a:buClr>
                <a:srgbClr val="008265"/>
              </a:buClr>
              <a:buFont typeface="Arial" panose="020B0604020202020204" pitchFamily="34" charset="0"/>
              <a:buChar char="•"/>
            </a:pPr>
            <a:r>
              <a:rPr lang="en-GB" dirty="0">
                <a:solidFill>
                  <a:schemeClr val="tx1"/>
                </a:solidFill>
                <a:latin typeface="+mj-lt"/>
                <a:cs typeface="Calibri Light" panose="020F0302020204030204" pitchFamily="34" charset="0"/>
              </a:rPr>
              <a:t>Matching a cheaper price from a competitor's quote</a:t>
            </a:r>
          </a:p>
          <a:p>
            <a:pPr marL="2343150" lvl="4" indent="-285750" fontAlgn="b">
              <a:buClr>
                <a:srgbClr val="008265"/>
              </a:buClr>
              <a:buFont typeface="Arial" panose="020B0604020202020204" pitchFamily="34" charset="0"/>
              <a:buChar char="•"/>
            </a:pPr>
            <a:r>
              <a:rPr lang="en-GB" dirty="0">
                <a:solidFill>
                  <a:schemeClr val="tx1"/>
                </a:solidFill>
                <a:latin typeface="+mj-lt"/>
                <a:cs typeface="Calibri Light" panose="020F0302020204030204" pitchFamily="34" charset="0"/>
              </a:rPr>
              <a:t>Provide additional benefits for renewing</a:t>
            </a:r>
          </a:p>
          <a:p>
            <a:pPr marL="2343150" lvl="4" indent="-285750" fontAlgn="b">
              <a:buClr>
                <a:srgbClr val="008265"/>
              </a:buClr>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1600200" lvl="3" indent="0">
              <a:buClr>
                <a:srgbClr val="008265"/>
              </a:buClr>
            </a:pPr>
            <a:endParaRPr lang="en-GB" dirty="0">
              <a:solidFill>
                <a:schemeClr val="tx1"/>
              </a:solidFill>
              <a:latin typeface="+mj-lt"/>
              <a:cs typeface="Calibri Light" panose="020F0302020204030204" pitchFamily="34" charset="0"/>
              <a:sym typeface="Arial"/>
            </a:endParaRPr>
          </a:p>
          <a:p>
            <a:pPr marL="228600" indent="0">
              <a:buClr>
                <a:srgbClr val="008265"/>
              </a:buClr>
            </a:pPr>
            <a:endParaRPr lang="en-GB" dirty="0">
              <a:solidFill>
                <a:schemeClr val="tx1"/>
              </a:solidFill>
              <a:latin typeface="+mj-lt"/>
              <a:cs typeface="Calibri Light" panose="020F0302020204030204" pitchFamily="34" charset="0"/>
            </a:endParaRPr>
          </a:p>
          <a:p>
            <a:pPr marL="514350" indent="-285750">
              <a:buClr>
                <a:srgbClr val="008265"/>
              </a:buClr>
              <a:buFont typeface="Arial" panose="020B0604020202020204" pitchFamily="34" charset="0"/>
              <a:buChar char="•"/>
            </a:pPr>
            <a:r>
              <a:rPr lang="en-GB" dirty="0">
                <a:solidFill>
                  <a:schemeClr val="tx1"/>
                </a:solidFill>
                <a:latin typeface="+mj-lt"/>
                <a:cs typeface="Calibri Light" panose="020F0302020204030204" pitchFamily="34" charset="0"/>
              </a:rPr>
              <a:t>86% of Consumers are satisfied with their policy, which is the joint highest level since the Trust Index began in October 2019.  Satisfaction has consistently been in the 82% to 86% range in every wave during this 4-year period </a:t>
            </a:r>
          </a:p>
          <a:p>
            <a:pPr marL="514350" indent="-285750">
              <a:buClr>
                <a:srgbClr val="008265"/>
              </a:buClr>
              <a:buFont typeface="Arial" panose="020B0604020202020204" pitchFamily="34" charset="0"/>
              <a:buChar char="•"/>
            </a:pPr>
            <a:endParaRPr lang="en-GB" dirty="0">
              <a:solidFill>
                <a:schemeClr val="tx1"/>
              </a:solidFill>
              <a:latin typeface="+mj-lt"/>
              <a:cs typeface="Calibri Light" panose="020F0302020204030204" pitchFamily="34" charset="0"/>
              <a:sym typeface="Arial"/>
            </a:endParaRPr>
          </a:p>
          <a:p>
            <a:pPr marL="514350" indent="-285750">
              <a:buClr>
                <a:srgbClr val="008265"/>
              </a:buClr>
              <a:buFont typeface="Arial" panose="020B0604020202020204" pitchFamily="34" charset="0"/>
              <a:buChar char="•"/>
            </a:pPr>
            <a:r>
              <a:rPr lang="en-GB" dirty="0">
                <a:solidFill>
                  <a:schemeClr val="tx1"/>
                </a:solidFill>
                <a:latin typeface="+mj-lt"/>
                <a:cs typeface="Calibri Light" panose="020F0302020204030204" pitchFamily="34" charset="0"/>
                <a:sym typeface="Arial"/>
              </a:rPr>
              <a:t>56% of Consumers who had made a claim reported that the financial value of their claim was high.  They have higher opportunity scores across all themes than the Consumer overall averages, except for the Loyalty theme</a:t>
            </a:r>
          </a:p>
          <a:p>
            <a:pPr marL="514350" indent="-285750">
              <a:buClr>
                <a:srgbClr val="008265"/>
              </a:buClr>
              <a:buFont typeface="Arial" panose="020B0604020202020204" pitchFamily="34" charset="0"/>
              <a:buChar char="•"/>
            </a:pPr>
            <a:endParaRPr lang="en-GB" dirty="0">
              <a:solidFill>
                <a:schemeClr val="tx1"/>
              </a:solidFill>
              <a:latin typeface="+mj-lt"/>
              <a:cs typeface="Calibri Light" panose="020F0302020204030204" pitchFamily="34" charset="0"/>
              <a:sym typeface="Arial"/>
            </a:endParaRPr>
          </a:p>
        </p:txBody>
      </p:sp>
    </p:spTree>
    <p:extLst>
      <p:ext uri="{BB962C8B-B14F-4D97-AF65-F5344CB8AC3E}">
        <p14:creationId xmlns:p14="http://schemas.microsoft.com/office/powerpoint/2010/main" val="29492326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Males</a:t>
            </a:r>
          </a:p>
        </p:txBody>
      </p:sp>
      <p:graphicFrame>
        <p:nvGraphicFramePr>
          <p:cNvPr id="4" name="Table 3"/>
          <p:cNvGraphicFramePr>
            <a:graphicFrameLocks noGrp="1"/>
          </p:cNvGraphicFramePr>
          <p:nvPr>
            <p:extLst>
              <p:ext uri="{D42A27DB-BD31-4B8C-83A1-F6EECF244321}">
                <p14:modId xmlns:p14="http://schemas.microsoft.com/office/powerpoint/2010/main" val="593313622"/>
              </p:ext>
            </p:extLst>
          </p:nvPr>
        </p:nvGraphicFramePr>
        <p:xfrm>
          <a:off x="1941165" y="947506"/>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11.76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11.62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11.29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8.50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5.33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understand if there are any discounts or no claims bonus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3.79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9.41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5" name="Google Shape;281;p26">
            <a:extLst>
              <a:ext uri="{FF2B5EF4-FFF2-40B4-BE49-F238E27FC236}">
                <a16:creationId xmlns:a16="http://schemas.microsoft.com/office/drawing/2014/main" id="{6BA30E1E-56C4-493B-8992-B93B1A6F3097}"/>
              </a:ext>
            </a:extLst>
          </p:cNvPr>
          <p:cNvSpPr txBox="1"/>
          <p:nvPr/>
        </p:nvSpPr>
        <p:spPr>
          <a:xfrm>
            <a:off x="0" y="6502960"/>
            <a:ext cx="10201458" cy="355040"/>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May 2023 &amp; Sept 2023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a:t>
            </a:r>
          </a:p>
          <a:p>
            <a:r>
              <a:rPr lang="en-GB" sz="800" dirty="0">
                <a:latin typeface="Arial" panose="020B0604020202020204" pitchFamily="34" charset="0"/>
                <a:ea typeface="Corbel"/>
                <a:cs typeface="Arial" panose="020B0604020202020204" pitchFamily="34" charset="0"/>
                <a:sym typeface="Corbel"/>
              </a:rPr>
              <a:t>Male n=481/92.</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86838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Consumers – Age</a:t>
            </a:r>
          </a:p>
        </p:txBody>
      </p:sp>
      <p:graphicFrame>
        <p:nvGraphicFramePr>
          <p:cNvPr id="4" name="Table 3"/>
          <p:cNvGraphicFramePr>
            <a:graphicFrameLocks noGrp="1"/>
          </p:cNvGraphicFramePr>
          <p:nvPr>
            <p:extLst>
              <p:ext uri="{D42A27DB-BD31-4B8C-83A1-F6EECF244321}">
                <p14:modId xmlns:p14="http://schemas.microsoft.com/office/powerpoint/2010/main" val="3764923037"/>
              </p:ext>
            </p:extLst>
          </p:nvPr>
        </p:nvGraphicFramePr>
        <p:xfrm>
          <a:off x="103981" y="1551017"/>
          <a:ext cx="3962697" cy="3956756"/>
        </p:xfrm>
        <a:graphic>
          <a:graphicData uri="http://schemas.openxmlformats.org/drawingml/2006/table">
            <a:tbl>
              <a:tblPr firstRow="1" bandRow="1">
                <a:tableStyleId>{6E62EB93-AAC6-4EBA-99E5-D1D4B1179FDE}</a:tableStyleId>
              </a:tblPr>
              <a:tblGrid>
                <a:gridCol w="435665">
                  <a:extLst>
                    <a:ext uri="{9D8B030D-6E8A-4147-A177-3AD203B41FA5}">
                      <a16:colId xmlns:a16="http://schemas.microsoft.com/office/drawing/2014/main" val="20000"/>
                    </a:ext>
                  </a:extLst>
                </a:gridCol>
                <a:gridCol w="881758">
                  <a:extLst>
                    <a:ext uri="{9D8B030D-6E8A-4147-A177-3AD203B41FA5}">
                      <a16:colId xmlns:a16="http://schemas.microsoft.com/office/drawing/2014/main" val="20001"/>
                    </a:ext>
                  </a:extLst>
                </a:gridCol>
                <a:gridCol w="881758">
                  <a:extLst>
                    <a:ext uri="{9D8B030D-6E8A-4147-A177-3AD203B41FA5}">
                      <a16:colId xmlns:a16="http://schemas.microsoft.com/office/drawing/2014/main" val="20002"/>
                    </a:ext>
                  </a:extLst>
                </a:gridCol>
                <a:gridCol w="881758">
                  <a:extLst>
                    <a:ext uri="{9D8B030D-6E8A-4147-A177-3AD203B41FA5}">
                      <a16:colId xmlns:a16="http://schemas.microsoft.com/office/drawing/2014/main" val="20003"/>
                    </a:ext>
                  </a:extLst>
                </a:gridCol>
                <a:gridCol w="881758">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4.78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1995881" y="1189152"/>
            <a:ext cx="1890888" cy="307777"/>
          </a:xfrm>
          <a:prstGeom prst="rect">
            <a:avLst/>
          </a:prstGeom>
          <a:noFill/>
        </p:spPr>
        <p:txBody>
          <a:bodyPr wrap="square" rtlCol="0">
            <a:spAutoFit/>
          </a:bodyPr>
          <a:lstStyle/>
          <a:p>
            <a:r>
              <a:rPr lang="en-GB" b="1">
                <a:solidFill>
                  <a:srgbClr val="008265"/>
                </a:solidFill>
              </a:rPr>
              <a:t>18-34</a:t>
            </a:r>
          </a:p>
        </p:txBody>
      </p:sp>
      <p:sp>
        <p:nvSpPr>
          <p:cNvPr id="8" name="TextBox 7"/>
          <p:cNvSpPr txBox="1"/>
          <p:nvPr/>
        </p:nvSpPr>
        <p:spPr>
          <a:xfrm>
            <a:off x="9384466" y="1168821"/>
            <a:ext cx="1890888" cy="307777"/>
          </a:xfrm>
          <a:prstGeom prst="rect">
            <a:avLst/>
          </a:prstGeom>
          <a:noFill/>
        </p:spPr>
        <p:txBody>
          <a:bodyPr wrap="square" rtlCol="0">
            <a:spAutoFit/>
          </a:bodyPr>
          <a:lstStyle/>
          <a:p>
            <a:r>
              <a:rPr lang="en-GB" b="1">
                <a:solidFill>
                  <a:srgbClr val="008265"/>
                </a:solidFill>
              </a:rPr>
              <a:t>55 or older</a:t>
            </a:r>
          </a:p>
        </p:txBody>
      </p:sp>
      <p:graphicFrame>
        <p:nvGraphicFramePr>
          <p:cNvPr id="12" name="Table 11"/>
          <p:cNvGraphicFramePr>
            <a:graphicFrameLocks noGrp="1"/>
          </p:cNvGraphicFramePr>
          <p:nvPr>
            <p:extLst>
              <p:ext uri="{D42A27DB-BD31-4B8C-83A1-F6EECF244321}">
                <p14:modId xmlns:p14="http://schemas.microsoft.com/office/powerpoint/2010/main" val="2799503735"/>
              </p:ext>
            </p:extLst>
          </p:nvPr>
        </p:nvGraphicFramePr>
        <p:xfrm>
          <a:off x="4114503" y="1551015"/>
          <a:ext cx="3962697" cy="3956756"/>
        </p:xfrm>
        <a:graphic>
          <a:graphicData uri="http://schemas.openxmlformats.org/drawingml/2006/table">
            <a:tbl>
              <a:tblPr firstRow="1" bandRow="1">
                <a:tableStyleId>{6E62EB93-AAC6-4EBA-99E5-D1D4B1179FDE}</a:tableStyleId>
              </a:tblPr>
              <a:tblGrid>
                <a:gridCol w="435665">
                  <a:extLst>
                    <a:ext uri="{9D8B030D-6E8A-4147-A177-3AD203B41FA5}">
                      <a16:colId xmlns:a16="http://schemas.microsoft.com/office/drawing/2014/main" val="20000"/>
                    </a:ext>
                  </a:extLst>
                </a:gridCol>
                <a:gridCol w="881758">
                  <a:extLst>
                    <a:ext uri="{9D8B030D-6E8A-4147-A177-3AD203B41FA5}">
                      <a16:colId xmlns:a16="http://schemas.microsoft.com/office/drawing/2014/main" val="20001"/>
                    </a:ext>
                  </a:extLst>
                </a:gridCol>
                <a:gridCol w="881758">
                  <a:extLst>
                    <a:ext uri="{9D8B030D-6E8A-4147-A177-3AD203B41FA5}">
                      <a16:colId xmlns:a16="http://schemas.microsoft.com/office/drawing/2014/main" val="20002"/>
                    </a:ext>
                  </a:extLst>
                </a:gridCol>
                <a:gridCol w="881758">
                  <a:extLst>
                    <a:ext uri="{9D8B030D-6E8A-4147-A177-3AD203B41FA5}">
                      <a16:colId xmlns:a16="http://schemas.microsoft.com/office/drawing/2014/main" val="20003"/>
                    </a:ext>
                  </a:extLst>
                </a:gridCol>
                <a:gridCol w="881758">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5.80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746671331"/>
              </p:ext>
            </p:extLst>
          </p:nvPr>
        </p:nvGraphicFramePr>
        <p:xfrm>
          <a:off x="8117007" y="1551015"/>
          <a:ext cx="3962697" cy="3961870"/>
        </p:xfrm>
        <a:graphic>
          <a:graphicData uri="http://schemas.openxmlformats.org/drawingml/2006/table">
            <a:tbl>
              <a:tblPr firstRow="1" bandRow="1">
                <a:tableStyleId>{6E62EB93-AAC6-4EBA-99E5-D1D4B1179FDE}</a:tableStyleId>
              </a:tblPr>
              <a:tblGrid>
                <a:gridCol w="435665">
                  <a:extLst>
                    <a:ext uri="{9D8B030D-6E8A-4147-A177-3AD203B41FA5}">
                      <a16:colId xmlns:a16="http://schemas.microsoft.com/office/drawing/2014/main" val="20000"/>
                    </a:ext>
                  </a:extLst>
                </a:gridCol>
                <a:gridCol w="881758">
                  <a:extLst>
                    <a:ext uri="{9D8B030D-6E8A-4147-A177-3AD203B41FA5}">
                      <a16:colId xmlns:a16="http://schemas.microsoft.com/office/drawing/2014/main" val="20001"/>
                    </a:ext>
                  </a:extLst>
                </a:gridCol>
                <a:gridCol w="881758">
                  <a:extLst>
                    <a:ext uri="{9D8B030D-6E8A-4147-A177-3AD203B41FA5}">
                      <a16:colId xmlns:a16="http://schemas.microsoft.com/office/drawing/2014/main" val="20002"/>
                    </a:ext>
                  </a:extLst>
                </a:gridCol>
                <a:gridCol w="881758">
                  <a:extLst>
                    <a:ext uri="{9D8B030D-6E8A-4147-A177-3AD203B41FA5}">
                      <a16:colId xmlns:a16="http://schemas.microsoft.com/office/drawing/2014/main" val="20003"/>
                    </a:ext>
                  </a:extLst>
                </a:gridCol>
                <a:gridCol w="881758">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11.12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8744">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4.01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14" name="TextBox 13"/>
          <p:cNvSpPr txBox="1"/>
          <p:nvPr/>
        </p:nvSpPr>
        <p:spPr>
          <a:xfrm>
            <a:off x="5839747" y="1168822"/>
            <a:ext cx="1890888" cy="307777"/>
          </a:xfrm>
          <a:prstGeom prst="rect">
            <a:avLst/>
          </a:prstGeom>
          <a:noFill/>
        </p:spPr>
        <p:txBody>
          <a:bodyPr wrap="square" rtlCol="0">
            <a:spAutoFit/>
          </a:bodyPr>
          <a:lstStyle/>
          <a:p>
            <a:r>
              <a:rPr lang="en-GB" b="1">
                <a:solidFill>
                  <a:srgbClr val="008265"/>
                </a:solidFill>
              </a:rPr>
              <a:t>35-54</a:t>
            </a: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27166"/>
            <a:ext cx="9374547" cy="330834"/>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May 2023 &amp; Sept 2023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18-34 n=273/100, 35-54 n=335/71, 55 or older n= 392/20*   *Low sample, just shown for completeness</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27685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18-34 years old</a:t>
            </a:r>
          </a:p>
        </p:txBody>
      </p:sp>
      <p:graphicFrame>
        <p:nvGraphicFramePr>
          <p:cNvPr id="4" name="Table 3"/>
          <p:cNvGraphicFramePr>
            <a:graphicFrameLocks noGrp="1"/>
          </p:cNvGraphicFramePr>
          <p:nvPr>
            <p:extLst>
              <p:ext uri="{D42A27DB-BD31-4B8C-83A1-F6EECF244321}">
                <p14:modId xmlns:p14="http://schemas.microsoft.com/office/powerpoint/2010/main" val="713062676"/>
              </p:ext>
            </p:extLst>
          </p:nvPr>
        </p:nvGraphicFramePr>
        <p:xfrm>
          <a:off x="1941165" y="1006629"/>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makes it easy to compare to policies from other providers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There was a promotional discount when joining</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8.03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43774" y="6507046"/>
            <a:ext cx="9374547" cy="330834"/>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May 2023 &amp; Sept 2023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18-34 n=273/100</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48840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35-54 years old</a:t>
            </a:r>
          </a:p>
        </p:txBody>
      </p:sp>
      <p:graphicFrame>
        <p:nvGraphicFramePr>
          <p:cNvPr id="4" name="Table 3"/>
          <p:cNvGraphicFramePr>
            <a:graphicFrameLocks noGrp="1"/>
          </p:cNvGraphicFramePr>
          <p:nvPr>
            <p:extLst>
              <p:ext uri="{D42A27DB-BD31-4B8C-83A1-F6EECF244321}">
                <p14:modId xmlns:p14="http://schemas.microsoft.com/office/powerpoint/2010/main" val="1922637902"/>
              </p:ext>
            </p:extLst>
          </p:nvPr>
        </p:nvGraphicFramePr>
        <p:xfrm>
          <a:off x="1941165" y="1084263"/>
          <a:ext cx="8309671" cy="503848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1028814">
                  <a:extLst>
                    <a:ext uri="{9D8B030D-6E8A-4147-A177-3AD203B41FA5}">
                      <a16:colId xmlns:a16="http://schemas.microsoft.com/office/drawing/2014/main" val="20001"/>
                    </a:ext>
                  </a:extLst>
                </a:gridCol>
                <a:gridCol w="252893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12.31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12.22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12.12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11.25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11.17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did not have to prove that my claim was genuine with lots of receipts or pictures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10.02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527166"/>
            <a:ext cx="9374547" cy="330834"/>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May 2023 &amp; Sept 2023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35-54 n=335/71</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53040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55 or older</a:t>
            </a:r>
          </a:p>
        </p:txBody>
      </p:sp>
      <p:graphicFrame>
        <p:nvGraphicFramePr>
          <p:cNvPr id="4" name="Table 3"/>
          <p:cNvGraphicFramePr>
            <a:graphicFrameLocks noGrp="1"/>
          </p:cNvGraphicFramePr>
          <p:nvPr>
            <p:extLst>
              <p:ext uri="{D42A27DB-BD31-4B8C-83A1-F6EECF244321}">
                <p14:modId xmlns:p14="http://schemas.microsoft.com/office/powerpoint/2010/main" val="3864970648"/>
              </p:ext>
            </p:extLst>
          </p:nvPr>
        </p:nvGraphicFramePr>
        <p:xfrm>
          <a:off x="1881302" y="1015519"/>
          <a:ext cx="8309671" cy="495804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0.87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14.39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13.57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13.33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13.00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11.95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11.37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11.12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11.06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Repairs or replacement items were completed/ delivered at a time that suited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10.78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527166"/>
            <a:ext cx="9374547" cy="330834"/>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May 2023 &amp; Sept 2023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55 or older n=392/20* Small base, indicative only</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8304095"/>
      </p:ext>
    </p:extLst>
  </p:cSld>
  <p:clrMapOvr>
    <a:overrideClrMapping bg1="lt1" tx1="dk1" bg2="dk2" tx2="lt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Consumers – ethnicity</a:t>
            </a:r>
          </a:p>
        </p:txBody>
      </p:sp>
      <p:graphicFrame>
        <p:nvGraphicFramePr>
          <p:cNvPr id="4" name="Table 3"/>
          <p:cNvGraphicFramePr>
            <a:graphicFrameLocks noGrp="1"/>
          </p:cNvGraphicFramePr>
          <p:nvPr>
            <p:extLst>
              <p:ext uri="{D42A27DB-BD31-4B8C-83A1-F6EECF244321}">
                <p14:modId xmlns:p14="http://schemas.microsoft.com/office/powerpoint/2010/main" val="2715236562"/>
              </p:ext>
            </p:extLst>
          </p:nvPr>
        </p:nvGraphicFramePr>
        <p:xfrm>
          <a:off x="846659"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4.81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997879442"/>
              </p:ext>
            </p:extLst>
          </p:nvPr>
        </p:nvGraphicFramePr>
        <p:xfrm>
          <a:off x="6304845"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4.74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2549037" y="997045"/>
            <a:ext cx="1890888" cy="307777"/>
          </a:xfrm>
          <a:prstGeom prst="rect">
            <a:avLst/>
          </a:prstGeom>
          <a:noFill/>
        </p:spPr>
        <p:txBody>
          <a:bodyPr wrap="square" rtlCol="0">
            <a:spAutoFit/>
          </a:bodyPr>
          <a:lstStyle/>
          <a:p>
            <a:r>
              <a:rPr lang="en-GB" b="1">
                <a:solidFill>
                  <a:srgbClr val="008265"/>
                </a:solidFill>
              </a:rPr>
              <a:t>White/ White British</a:t>
            </a:r>
          </a:p>
        </p:txBody>
      </p:sp>
      <p:sp>
        <p:nvSpPr>
          <p:cNvPr id="9" name="TextBox 8"/>
          <p:cNvSpPr txBox="1"/>
          <p:nvPr/>
        </p:nvSpPr>
        <p:spPr>
          <a:xfrm>
            <a:off x="8126613" y="997045"/>
            <a:ext cx="1890888" cy="307777"/>
          </a:xfrm>
          <a:prstGeom prst="rect">
            <a:avLst/>
          </a:prstGeom>
          <a:noFill/>
        </p:spPr>
        <p:txBody>
          <a:bodyPr wrap="square" rtlCol="0">
            <a:spAutoFit/>
          </a:bodyPr>
          <a:lstStyle/>
          <a:p>
            <a:r>
              <a:rPr lang="en-GB" b="1">
                <a:solidFill>
                  <a:srgbClr val="008265"/>
                </a:solidFill>
              </a:rPr>
              <a:t>Ethnic minorities</a:t>
            </a: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May 2023 &amp; Sept 2023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White/ White British n=905/156, Ethnic minorities: n=94/35* Low sample, just shown for completeness.</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84583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White/ White British</a:t>
            </a:r>
          </a:p>
        </p:txBody>
      </p:sp>
      <p:graphicFrame>
        <p:nvGraphicFramePr>
          <p:cNvPr id="4" name="Table 3"/>
          <p:cNvGraphicFramePr>
            <a:graphicFrameLocks noGrp="1"/>
          </p:cNvGraphicFramePr>
          <p:nvPr>
            <p:extLst>
              <p:ext uri="{D42A27DB-BD31-4B8C-83A1-F6EECF244321}">
                <p14:modId xmlns:p14="http://schemas.microsoft.com/office/powerpoint/2010/main" val="3275496487"/>
              </p:ext>
            </p:extLst>
          </p:nvPr>
        </p:nvGraphicFramePr>
        <p:xfrm>
          <a:off x="1941165" y="1170523"/>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12.65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12.12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12.11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told me what I would have paid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9.35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May 2023 &amp; Sept 2023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White/ White British n=905/156.</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4818078"/>
      </p:ext>
    </p:extLst>
  </p:cSld>
  <p:clrMapOvr>
    <a:overrideClrMapping bg1="lt1" tx1="dk1" bg2="dk2" tx2="lt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Ethnic minorities</a:t>
            </a:r>
          </a:p>
        </p:txBody>
      </p:sp>
      <p:graphicFrame>
        <p:nvGraphicFramePr>
          <p:cNvPr id="4" name="Table 3"/>
          <p:cNvGraphicFramePr>
            <a:graphicFrameLocks noGrp="1"/>
          </p:cNvGraphicFramePr>
          <p:nvPr>
            <p:extLst>
              <p:ext uri="{D42A27DB-BD31-4B8C-83A1-F6EECF244321}">
                <p14:modId xmlns:p14="http://schemas.microsoft.com/office/powerpoint/2010/main" val="175370150"/>
              </p:ext>
            </p:extLst>
          </p:nvPr>
        </p:nvGraphicFramePr>
        <p:xfrm>
          <a:off x="1941165" y="1136019"/>
          <a:ext cx="8309671" cy="487759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can add additional cover to suit my needs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There was a promotional discount when joining</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could buy my insurance in any way that suited me (e.g. online, mobile, telephone, broker)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provided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8.00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May 2023 &amp; Sept 2023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Ethnic minorities: n=94/35* Small base, indicative only.</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24894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Consumers – policy type held</a:t>
            </a:r>
          </a:p>
        </p:txBody>
      </p:sp>
      <p:graphicFrame>
        <p:nvGraphicFramePr>
          <p:cNvPr id="4" name="Table 3"/>
          <p:cNvGraphicFramePr>
            <a:graphicFrameLocks noGrp="1"/>
          </p:cNvGraphicFramePr>
          <p:nvPr>
            <p:extLst>
              <p:ext uri="{D42A27DB-BD31-4B8C-83A1-F6EECF244321}">
                <p14:modId xmlns:p14="http://schemas.microsoft.com/office/powerpoint/2010/main" val="1499393782"/>
              </p:ext>
            </p:extLst>
          </p:nvPr>
        </p:nvGraphicFramePr>
        <p:xfrm>
          <a:off x="422143" y="1868647"/>
          <a:ext cx="3764849" cy="2765638"/>
        </p:xfrm>
        <a:graphic>
          <a:graphicData uri="http://schemas.openxmlformats.org/drawingml/2006/table">
            <a:tbl>
              <a:tblPr firstRow="1" bandRow="1">
                <a:tableStyleId>{6E62EB93-AAC6-4EBA-99E5-D1D4B1179FDE}</a:tableStyleId>
              </a:tblPr>
              <a:tblGrid>
                <a:gridCol w="362435">
                  <a:extLst>
                    <a:ext uri="{9D8B030D-6E8A-4147-A177-3AD203B41FA5}">
                      <a16:colId xmlns:a16="http://schemas.microsoft.com/office/drawing/2014/main" val="20000"/>
                    </a:ext>
                  </a:extLst>
                </a:gridCol>
                <a:gridCol w="829733">
                  <a:extLst>
                    <a:ext uri="{9D8B030D-6E8A-4147-A177-3AD203B41FA5}">
                      <a16:colId xmlns:a16="http://schemas.microsoft.com/office/drawing/2014/main" val="20001"/>
                    </a:ext>
                  </a:extLst>
                </a:gridCol>
                <a:gridCol w="863600">
                  <a:extLst>
                    <a:ext uri="{9D8B030D-6E8A-4147-A177-3AD203B41FA5}">
                      <a16:colId xmlns:a16="http://schemas.microsoft.com/office/drawing/2014/main" val="20002"/>
                    </a:ext>
                  </a:extLst>
                </a:gridCol>
                <a:gridCol w="880533">
                  <a:extLst>
                    <a:ext uri="{9D8B030D-6E8A-4147-A177-3AD203B41FA5}">
                      <a16:colId xmlns:a16="http://schemas.microsoft.com/office/drawing/2014/main" val="20003"/>
                    </a:ext>
                  </a:extLst>
                </a:gridCol>
                <a:gridCol w="828548">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8.51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5.00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2" name="TextBox 1"/>
          <p:cNvSpPr txBox="1"/>
          <p:nvPr/>
        </p:nvSpPr>
        <p:spPr>
          <a:xfrm>
            <a:off x="2068069" y="1506782"/>
            <a:ext cx="1890888" cy="307777"/>
          </a:xfrm>
          <a:prstGeom prst="rect">
            <a:avLst/>
          </a:prstGeom>
          <a:noFill/>
        </p:spPr>
        <p:txBody>
          <a:bodyPr wrap="square" rtlCol="0">
            <a:spAutoFit/>
          </a:bodyPr>
          <a:lstStyle/>
          <a:p>
            <a:r>
              <a:rPr lang="en-GB" b="1">
                <a:solidFill>
                  <a:srgbClr val="008265"/>
                </a:solidFill>
              </a:rPr>
              <a:t>Motor</a:t>
            </a:r>
          </a:p>
        </p:txBody>
      </p:sp>
      <p:sp>
        <p:nvSpPr>
          <p:cNvPr id="8" name="TextBox 7"/>
          <p:cNvSpPr txBox="1"/>
          <p:nvPr/>
        </p:nvSpPr>
        <p:spPr>
          <a:xfrm>
            <a:off x="9139020" y="1486451"/>
            <a:ext cx="1890888" cy="307777"/>
          </a:xfrm>
          <a:prstGeom prst="rect">
            <a:avLst/>
          </a:prstGeom>
          <a:noFill/>
        </p:spPr>
        <p:txBody>
          <a:bodyPr wrap="square" rtlCol="0">
            <a:spAutoFit/>
          </a:bodyPr>
          <a:lstStyle/>
          <a:p>
            <a:r>
              <a:rPr lang="en-GB" b="1">
                <a:solidFill>
                  <a:srgbClr val="008265"/>
                </a:solidFill>
              </a:rPr>
              <a:t>Buildings/ Contents</a:t>
            </a:r>
          </a:p>
        </p:txBody>
      </p:sp>
      <p:graphicFrame>
        <p:nvGraphicFramePr>
          <p:cNvPr id="12" name="Table 11"/>
          <p:cNvGraphicFramePr>
            <a:graphicFrameLocks noGrp="1"/>
          </p:cNvGraphicFramePr>
          <p:nvPr>
            <p:extLst>
              <p:ext uri="{D42A27DB-BD31-4B8C-83A1-F6EECF244321}">
                <p14:modId xmlns:p14="http://schemas.microsoft.com/office/powerpoint/2010/main" val="950221677"/>
              </p:ext>
            </p:extLst>
          </p:nvPr>
        </p:nvGraphicFramePr>
        <p:xfrm>
          <a:off x="4257543" y="1868645"/>
          <a:ext cx="3764849" cy="2765638"/>
        </p:xfrm>
        <a:graphic>
          <a:graphicData uri="http://schemas.openxmlformats.org/drawingml/2006/table">
            <a:tbl>
              <a:tblPr firstRow="1" bandRow="1">
                <a:tableStyleId>{6E62EB93-AAC6-4EBA-99E5-D1D4B1179FDE}</a:tableStyleId>
              </a:tblPr>
              <a:tblGrid>
                <a:gridCol w="325746">
                  <a:extLst>
                    <a:ext uri="{9D8B030D-6E8A-4147-A177-3AD203B41FA5}">
                      <a16:colId xmlns:a16="http://schemas.microsoft.com/office/drawing/2014/main" val="20000"/>
                    </a:ext>
                  </a:extLst>
                </a:gridCol>
                <a:gridCol w="857955">
                  <a:extLst>
                    <a:ext uri="{9D8B030D-6E8A-4147-A177-3AD203B41FA5}">
                      <a16:colId xmlns:a16="http://schemas.microsoft.com/office/drawing/2014/main" val="20001"/>
                    </a:ext>
                  </a:extLst>
                </a:gridCol>
                <a:gridCol w="835378">
                  <a:extLst>
                    <a:ext uri="{9D8B030D-6E8A-4147-A177-3AD203B41FA5}">
                      <a16:colId xmlns:a16="http://schemas.microsoft.com/office/drawing/2014/main" val="20002"/>
                    </a:ext>
                  </a:extLst>
                </a:gridCol>
                <a:gridCol w="908036">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5.65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4.98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4.60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044908407"/>
              </p:ext>
            </p:extLst>
          </p:nvPr>
        </p:nvGraphicFramePr>
        <p:xfrm>
          <a:off x="8092943" y="1868645"/>
          <a:ext cx="3764849" cy="2765638"/>
        </p:xfrm>
        <a:graphic>
          <a:graphicData uri="http://schemas.openxmlformats.org/drawingml/2006/table">
            <a:tbl>
              <a:tblPr firstRow="1" bandRow="1">
                <a:tableStyleId>{6E62EB93-AAC6-4EBA-99E5-D1D4B1179FDE}</a:tableStyleId>
              </a:tblPr>
              <a:tblGrid>
                <a:gridCol w="328568">
                  <a:extLst>
                    <a:ext uri="{9D8B030D-6E8A-4147-A177-3AD203B41FA5}">
                      <a16:colId xmlns:a16="http://schemas.microsoft.com/office/drawing/2014/main" val="20000"/>
                    </a:ext>
                  </a:extLst>
                </a:gridCol>
                <a:gridCol w="846667">
                  <a:extLst>
                    <a:ext uri="{9D8B030D-6E8A-4147-A177-3AD203B41FA5}">
                      <a16:colId xmlns:a16="http://schemas.microsoft.com/office/drawing/2014/main" val="20001"/>
                    </a:ext>
                  </a:extLst>
                </a:gridCol>
                <a:gridCol w="829733">
                  <a:extLst>
                    <a:ext uri="{9D8B030D-6E8A-4147-A177-3AD203B41FA5}">
                      <a16:colId xmlns:a16="http://schemas.microsoft.com/office/drawing/2014/main" val="20002"/>
                    </a:ext>
                  </a:extLst>
                </a:gridCol>
                <a:gridCol w="922147">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5.47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3.58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2.29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4.63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14" name="TextBox 13"/>
          <p:cNvSpPr txBox="1"/>
          <p:nvPr/>
        </p:nvSpPr>
        <p:spPr>
          <a:xfrm>
            <a:off x="5911935" y="1486452"/>
            <a:ext cx="1890888" cy="307777"/>
          </a:xfrm>
          <a:prstGeom prst="rect">
            <a:avLst/>
          </a:prstGeom>
          <a:noFill/>
        </p:spPr>
        <p:txBody>
          <a:bodyPr wrap="square" rtlCol="0">
            <a:spAutoFit/>
          </a:bodyPr>
          <a:lstStyle/>
          <a:p>
            <a:r>
              <a:rPr lang="en-GB" b="1">
                <a:solidFill>
                  <a:srgbClr val="008265"/>
                </a:solidFill>
              </a:rPr>
              <a:t>Travel</a:t>
            </a:r>
          </a:p>
        </p:txBody>
      </p:sp>
      <p:sp>
        <p:nvSpPr>
          <p:cNvPr id="11" name="Google Shape;281;p26">
            <a:extLst>
              <a:ext uri="{FF2B5EF4-FFF2-40B4-BE49-F238E27FC236}">
                <a16:creationId xmlns:a16="http://schemas.microsoft.com/office/drawing/2014/main" id="{6BA30E1E-56C4-493B-8992-B93B1A6F3097}"/>
              </a:ext>
            </a:extLst>
          </p:cNvPr>
          <p:cNvSpPr txBox="1"/>
          <p:nvPr/>
        </p:nvSpPr>
        <p:spPr>
          <a:xfrm>
            <a:off x="0" y="6363715"/>
            <a:ext cx="9963187" cy="494285"/>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May 2023 &amp; Sept 2023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 </a:t>
            </a:r>
            <a:r>
              <a:rPr lang="en-GB" sz="800" dirty="0">
                <a:solidFill>
                  <a:schemeClr val="tx1"/>
                </a:solidFill>
                <a:latin typeface="Arial" panose="020B0604020202020204" pitchFamily="34" charset="0"/>
                <a:ea typeface="Corbel"/>
                <a:cs typeface="Arial" panose="020B0604020202020204" pitchFamily="34" charset="0"/>
                <a:sym typeface="Corbel"/>
              </a:rPr>
              <a:t>Motor n=477, Travel n=216, Buildings and/or Contents n=307, Total n=1,000.</a:t>
            </a:r>
            <a:r>
              <a:rPr lang="en-GB" sz="800" dirty="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dirty="0">
              <a:latin typeface="Arial" panose="020B0604020202020204" pitchFamily="34" charset="0"/>
              <a:cs typeface="Arial" panose="020B0604020202020204" pitchFamily="34" charset="0"/>
            </a:endParaRPr>
          </a:p>
          <a:p>
            <a:endParaRPr lang="en-GB" sz="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59080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policy type held motor</a:t>
            </a:r>
          </a:p>
        </p:txBody>
      </p:sp>
      <p:graphicFrame>
        <p:nvGraphicFramePr>
          <p:cNvPr id="4" name="Table 3"/>
          <p:cNvGraphicFramePr>
            <a:graphicFrameLocks noGrp="1"/>
          </p:cNvGraphicFramePr>
          <p:nvPr>
            <p:extLst>
              <p:ext uri="{D42A27DB-BD31-4B8C-83A1-F6EECF244321}">
                <p14:modId xmlns:p14="http://schemas.microsoft.com/office/powerpoint/2010/main" val="1581299129"/>
              </p:ext>
            </p:extLst>
          </p:nvPr>
        </p:nvGraphicFramePr>
        <p:xfrm>
          <a:off x="1881302" y="1099967"/>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12.41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12.23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11.44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told me what I would have paid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9.16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363715"/>
            <a:ext cx="9963187" cy="494285"/>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May 2023 &amp; Sept 2023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a:t>
            </a:r>
            <a:r>
              <a:rPr lang="en-GB" sz="800" dirty="0">
                <a:solidFill>
                  <a:schemeClr val="tx1"/>
                </a:solidFill>
                <a:latin typeface="Arial" panose="020B0604020202020204" pitchFamily="34" charset="0"/>
                <a:ea typeface="Corbel"/>
                <a:cs typeface="Arial" panose="020B0604020202020204" pitchFamily="34" charset="0"/>
                <a:sym typeface="Corbel"/>
              </a:rPr>
              <a:t>: Motor n=477</a:t>
            </a:r>
            <a:endParaRPr lang="en-GB" sz="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78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664606" y="67568"/>
            <a:ext cx="7234068" cy="883122"/>
          </a:xfrm>
        </p:spPr>
        <p:txBody>
          <a:bodyPr/>
          <a:lstStyle/>
          <a:p>
            <a:r>
              <a:rPr lang="en-GB" sz="2400" b="1">
                <a:solidFill>
                  <a:schemeClr val="bg2"/>
                </a:solidFill>
                <a:latin typeface="Rockwell" panose="02060603020205020403" pitchFamily="18" charset="0"/>
                <a:ea typeface="Arial"/>
                <a:cs typeface="Calibri Light" panose="020F0302020204030204" pitchFamily="34" charset="0"/>
              </a:rPr>
              <a:t>Key </a:t>
            </a:r>
            <a:r>
              <a:rPr lang="en-GB" sz="2400" b="1">
                <a:solidFill>
                  <a:schemeClr val="bg2"/>
                </a:solidFill>
                <a:latin typeface="Rockwell" panose="02060603020205020403" pitchFamily="18" charset="0"/>
                <a:ea typeface="Arial"/>
                <a:cs typeface="Calibri Light" panose="020F0302020204030204" pitchFamily="34" charset="0"/>
                <a:sym typeface="Arial"/>
              </a:rPr>
              <a:t>findings – Consumers</a:t>
            </a:r>
          </a:p>
        </p:txBody>
      </p:sp>
      <p:graphicFrame>
        <p:nvGraphicFramePr>
          <p:cNvPr id="4" name="Table 3">
            <a:extLst>
              <a:ext uri="{FF2B5EF4-FFF2-40B4-BE49-F238E27FC236}">
                <a16:creationId xmlns:a16="http://schemas.microsoft.com/office/drawing/2014/main" id="{F4E1533C-536F-4256-B38A-58CD19E28843}"/>
              </a:ext>
            </a:extLst>
          </p:cNvPr>
          <p:cNvGraphicFramePr>
            <a:graphicFrameLocks noGrp="1"/>
          </p:cNvGraphicFramePr>
          <p:nvPr>
            <p:extLst>
              <p:ext uri="{D42A27DB-BD31-4B8C-83A1-F6EECF244321}">
                <p14:modId xmlns:p14="http://schemas.microsoft.com/office/powerpoint/2010/main" val="2506058158"/>
              </p:ext>
            </p:extLst>
          </p:nvPr>
        </p:nvGraphicFramePr>
        <p:xfrm>
          <a:off x="664605" y="1051699"/>
          <a:ext cx="5086497" cy="2167746"/>
        </p:xfrm>
        <a:graphic>
          <a:graphicData uri="http://schemas.openxmlformats.org/drawingml/2006/table">
            <a:tbl>
              <a:tblPr/>
              <a:tblGrid>
                <a:gridCol w="1502074">
                  <a:extLst>
                    <a:ext uri="{9D8B030D-6E8A-4147-A177-3AD203B41FA5}">
                      <a16:colId xmlns:a16="http://schemas.microsoft.com/office/drawing/2014/main" val="2284982274"/>
                    </a:ext>
                  </a:extLst>
                </a:gridCol>
                <a:gridCol w="1265604">
                  <a:extLst>
                    <a:ext uri="{9D8B030D-6E8A-4147-A177-3AD203B41FA5}">
                      <a16:colId xmlns:a16="http://schemas.microsoft.com/office/drawing/2014/main" val="1108067568"/>
                    </a:ext>
                  </a:extLst>
                </a:gridCol>
                <a:gridCol w="1228855">
                  <a:extLst>
                    <a:ext uri="{9D8B030D-6E8A-4147-A177-3AD203B41FA5}">
                      <a16:colId xmlns:a16="http://schemas.microsoft.com/office/drawing/2014/main" val="1751816803"/>
                    </a:ext>
                  </a:extLst>
                </a:gridCol>
                <a:gridCol w="1089964">
                  <a:extLst>
                    <a:ext uri="{9D8B030D-6E8A-4147-A177-3AD203B41FA5}">
                      <a16:colId xmlns:a16="http://schemas.microsoft.com/office/drawing/2014/main" val="2678700150"/>
                    </a:ext>
                  </a:extLst>
                </a:gridCol>
              </a:tblGrid>
              <a:tr h="401066">
                <a:tc>
                  <a:txBody>
                    <a:bodyPr/>
                    <a:lstStyle/>
                    <a:p>
                      <a:pPr algn="ctr"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cap="none" dirty="0">
                          <a:solidFill>
                            <a:schemeClr val="bg1"/>
                          </a:solidFill>
                          <a:effectLst/>
                          <a:latin typeface="+mn-lt"/>
                          <a:ea typeface="+mn-ea"/>
                          <a:cs typeface="+mn-cs"/>
                          <a:sym typeface="Arial"/>
                        </a:rPr>
                        <a:t>Wave 12&amp;13 Importance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b"/>
                      <a:r>
                        <a:rPr lang="en-GB" sz="1200" b="1" i="0" u="none" strike="noStrike" cap="none" dirty="0">
                          <a:solidFill>
                            <a:schemeClr val="bg1"/>
                          </a:solidFill>
                          <a:effectLst/>
                          <a:latin typeface="+mn-lt"/>
                          <a:ea typeface="+mn-ea"/>
                          <a:cs typeface="+mn-cs"/>
                          <a:sym typeface="Arial"/>
                        </a:rPr>
                        <a:t>Wave 11&amp;12 Importance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a:solidFill>
                            <a:schemeClr val="bg1"/>
                          </a:solidFill>
                          <a:effectLst/>
                          <a:latin typeface="+mn-lt"/>
                        </a:rPr>
                        <a:t>Change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1194891765"/>
                  </a:ext>
                </a:extLst>
              </a:tr>
              <a:tr h="252000">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6.47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0986866"/>
                  </a:ext>
                </a:extLst>
              </a:tr>
              <a:tr h="189335">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7.90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-0.06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2354477"/>
                  </a:ext>
                </a:extLst>
              </a:tr>
              <a:tr h="189335">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8.15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0267530"/>
                  </a:ext>
                </a:extLst>
              </a:tr>
              <a:tr h="189335">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-0.04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092210"/>
                  </a:ext>
                </a:extLst>
              </a:tr>
              <a:tr h="189335">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-0.60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7411241"/>
                  </a:ext>
                </a:extLst>
              </a:tr>
              <a:tr h="189335">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6.80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7590902"/>
                  </a:ext>
                </a:extLst>
              </a:tr>
              <a:tr h="189335">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6.22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0282475"/>
                  </a:ext>
                </a:extLst>
              </a:tr>
              <a:tr h="189335">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5.54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0.08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2229885"/>
                  </a:ext>
                </a:extLst>
              </a:tr>
              <a:tr h="189335">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3.97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3.85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6079692"/>
                  </a:ext>
                </a:extLst>
              </a:tr>
            </a:tbl>
          </a:graphicData>
        </a:graphic>
      </p:graphicFrame>
      <p:graphicFrame>
        <p:nvGraphicFramePr>
          <p:cNvPr id="5" name="Table 4">
            <a:extLst>
              <a:ext uri="{FF2B5EF4-FFF2-40B4-BE49-F238E27FC236}">
                <a16:creationId xmlns:a16="http://schemas.microsoft.com/office/drawing/2014/main" id="{4FC1F15C-35F0-4884-B1FC-CA8E9A23841B}"/>
              </a:ext>
            </a:extLst>
          </p:cNvPr>
          <p:cNvGraphicFramePr>
            <a:graphicFrameLocks noGrp="1"/>
          </p:cNvGraphicFramePr>
          <p:nvPr>
            <p:extLst>
              <p:ext uri="{D42A27DB-BD31-4B8C-83A1-F6EECF244321}">
                <p14:modId xmlns:p14="http://schemas.microsoft.com/office/powerpoint/2010/main" val="396833964"/>
              </p:ext>
            </p:extLst>
          </p:nvPr>
        </p:nvGraphicFramePr>
        <p:xfrm>
          <a:off x="6440898" y="1051700"/>
          <a:ext cx="4740909" cy="2167749"/>
        </p:xfrm>
        <a:graphic>
          <a:graphicData uri="http://schemas.openxmlformats.org/drawingml/2006/table">
            <a:tbl>
              <a:tblPr/>
              <a:tblGrid>
                <a:gridCol w="1422944">
                  <a:extLst>
                    <a:ext uri="{9D8B030D-6E8A-4147-A177-3AD203B41FA5}">
                      <a16:colId xmlns:a16="http://schemas.microsoft.com/office/drawing/2014/main" val="3153298738"/>
                    </a:ext>
                  </a:extLst>
                </a:gridCol>
                <a:gridCol w="1184366">
                  <a:extLst>
                    <a:ext uri="{9D8B030D-6E8A-4147-A177-3AD203B41FA5}">
                      <a16:colId xmlns:a16="http://schemas.microsoft.com/office/drawing/2014/main" val="2270872254"/>
                    </a:ext>
                  </a:extLst>
                </a:gridCol>
                <a:gridCol w="1071152">
                  <a:extLst>
                    <a:ext uri="{9D8B030D-6E8A-4147-A177-3AD203B41FA5}">
                      <a16:colId xmlns:a16="http://schemas.microsoft.com/office/drawing/2014/main" val="3899655978"/>
                    </a:ext>
                  </a:extLst>
                </a:gridCol>
                <a:gridCol w="1062447">
                  <a:extLst>
                    <a:ext uri="{9D8B030D-6E8A-4147-A177-3AD203B41FA5}">
                      <a16:colId xmlns:a16="http://schemas.microsoft.com/office/drawing/2014/main" val="4225614854"/>
                    </a:ext>
                  </a:extLst>
                </a:gridCol>
              </a:tblGrid>
              <a:tr h="386118">
                <a:tc>
                  <a:txBody>
                    <a:bodyPr/>
                    <a:lstStyle/>
                    <a:p>
                      <a:pPr marR="0" algn="r" rtl="0" fontAlgn="b">
                        <a:lnSpc>
                          <a:spcPct val="100000"/>
                        </a:lnSpc>
                        <a:spcBef>
                          <a:spcPts val="0"/>
                        </a:spcBef>
                        <a:spcAft>
                          <a:spcPts val="0"/>
                        </a:spcAft>
                        <a:buClr>
                          <a:srgbClr val="000000"/>
                        </a:buClr>
                        <a:buFont typeface="Arial"/>
                      </a:pPr>
                      <a:r>
                        <a:rPr lang="en-GB" sz="1200" b="0" i="0" u="none" strike="noStrike" cap="none">
                          <a:solidFill>
                            <a:srgbClr val="000000"/>
                          </a:solidFill>
                          <a:effectLst/>
                          <a:latin typeface="+mn-lt"/>
                          <a:ea typeface="+mn-ea"/>
                          <a:cs typeface="+mn-cs"/>
                          <a:sym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1" i="0" u="none" strike="noStrike" cap="none" dirty="0">
                          <a:solidFill>
                            <a:schemeClr val="bg1"/>
                          </a:solidFill>
                          <a:effectLst/>
                          <a:latin typeface="+mn-lt"/>
                          <a:ea typeface="+mn-ea"/>
                          <a:cs typeface="+mn-cs"/>
                          <a:sym typeface="Arial"/>
                        </a:rPr>
                        <a:t>Wave 12&amp;13   Performance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marR="0" algn="ctr" rtl="0" fontAlgn="b">
                        <a:lnSpc>
                          <a:spcPct val="100000"/>
                        </a:lnSpc>
                        <a:spcBef>
                          <a:spcPts val="0"/>
                        </a:spcBef>
                        <a:spcAft>
                          <a:spcPts val="0"/>
                        </a:spcAft>
                        <a:buClr>
                          <a:srgbClr val="000000"/>
                        </a:buClr>
                        <a:buFont typeface="Arial"/>
                      </a:pPr>
                      <a:r>
                        <a:rPr lang="en-GB" sz="1200" b="1" i="0" u="none" strike="noStrike" cap="none" dirty="0">
                          <a:solidFill>
                            <a:schemeClr val="bg1"/>
                          </a:solidFill>
                          <a:effectLst/>
                          <a:latin typeface="+mn-lt"/>
                          <a:ea typeface="+mn-ea"/>
                          <a:cs typeface="+mn-cs"/>
                          <a:sym typeface="Arial"/>
                        </a:rPr>
                        <a:t>Wave 11&amp;12 Performance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marR="0" algn="ctr" rtl="0" fontAlgn="b">
                        <a:lnSpc>
                          <a:spcPct val="100000"/>
                        </a:lnSpc>
                        <a:spcBef>
                          <a:spcPts val="0"/>
                        </a:spcBef>
                        <a:spcAft>
                          <a:spcPts val="0"/>
                        </a:spcAft>
                        <a:buClr>
                          <a:srgbClr val="000000"/>
                        </a:buClr>
                        <a:buFont typeface="Arial"/>
                      </a:pPr>
                      <a:r>
                        <a:rPr lang="en-GB" sz="1200" b="1" i="0" u="none" strike="noStrike" cap="none">
                          <a:solidFill>
                            <a:schemeClr val="bg1"/>
                          </a:solidFill>
                          <a:effectLst/>
                          <a:latin typeface="+mn-lt"/>
                          <a:ea typeface="+mn-ea"/>
                          <a:cs typeface="+mn-cs"/>
                          <a:sym typeface="Arial"/>
                        </a:rPr>
                        <a:t>Change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194176516"/>
                  </a:ext>
                </a:extLst>
              </a:tr>
              <a:tr h="197959">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3.20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3.23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FF0000"/>
                          </a:solidFill>
                          <a:effectLst/>
                          <a:latin typeface="Arial" panose="020B0604020202020204" pitchFamily="34" charset="0"/>
                          <a:cs typeface="Arial" panose="020B0604020202020204" pitchFamily="34" charset="0"/>
                        </a:rPr>
                        <a:t>-0.03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1506931"/>
                  </a:ext>
                </a:extLst>
              </a:tr>
              <a:tr h="197959">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FF0000"/>
                          </a:solidFill>
                          <a:effectLst/>
                          <a:latin typeface="Arial" panose="020B0604020202020204" pitchFamily="34" charset="0"/>
                          <a:cs typeface="Arial" panose="020B0604020202020204" pitchFamily="34" charset="0"/>
                        </a:rPr>
                        <a:t>-0.17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2694543"/>
                  </a:ext>
                </a:extLst>
              </a:tr>
              <a:tr h="197959">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B050"/>
                          </a:solidFill>
                          <a:effectLst/>
                          <a:latin typeface="Arial" panose="020B0604020202020204" pitchFamily="34" charset="0"/>
                          <a:cs typeface="Arial" panose="020B0604020202020204" pitchFamily="34" charset="0"/>
                        </a:rPr>
                        <a:t>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7152529"/>
                  </a:ext>
                </a:extLst>
              </a:tr>
              <a:tr h="197959">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6.13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B050"/>
                          </a:solidFill>
                          <a:effectLst/>
                          <a:latin typeface="Arial" panose="020B0604020202020204" pitchFamily="34" charset="0"/>
                          <a:cs typeface="Arial" panose="020B0604020202020204" pitchFamily="34" charset="0"/>
                        </a:rPr>
                        <a:t>0.09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8360059"/>
                  </a:ext>
                </a:extLst>
              </a:tr>
              <a:tr h="197959">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6.77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B050"/>
                          </a:solidFill>
                          <a:effectLst/>
                          <a:latin typeface="Arial" panose="020B0604020202020204" pitchFamily="34" charset="0"/>
                          <a:cs typeface="Arial" panose="020B0604020202020204" pitchFamily="34" charset="0"/>
                        </a:rPr>
                        <a:t>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9994144"/>
                  </a:ext>
                </a:extLst>
              </a:tr>
              <a:tr h="197959">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6.65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B050"/>
                          </a:solidFill>
                          <a:effectLst/>
                          <a:latin typeface="Arial" panose="020B0604020202020204" pitchFamily="34" charset="0"/>
                          <a:cs typeface="Arial" panose="020B0604020202020204" pitchFamily="34" charset="0"/>
                        </a:rPr>
                        <a:t>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2412760"/>
                  </a:ext>
                </a:extLst>
              </a:tr>
              <a:tr h="197959">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B050"/>
                          </a:solidFill>
                          <a:effectLst/>
                          <a:latin typeface="Arial" panose="020B0604020202020204" pitchFamily="34" charset="0"/>
                          <a:cs typeface="Arial" panose="020B0604020202020204" pitchFamily="34" charset="0"/>
                        </a:rPr>
                        <a:t>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6772687"/>
                  </a:ext>
                </a:extLst>
              </a:tr>
              <a:tr h="197959">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B050"/>
                          </a:solidFill>
                          <a:effectLst/>
                          <a:latin typeface="Arial" panose="020B0604020202020204" pitchFamily="34" charset="0"/>
                          <a:cs typeface="Arial" panose="020B0604020202020204" pitchFamily="34" charset="0"/>
                        </a:rPr>
                        <a:t>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621419"/>
                  </a:ext>
                </a:extLst>
              </a:tr>
              <a:tr h="197959">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3.13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2.87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B050"/>
                          </a:solidFill>
                          <a:effectLst/>
                          <a:latin typeface="Arial" panose="020B0604020202020204" pitchFamily="34" charset="0"/>
                          <a:cs typeface="Arial" panose="020B0604020202020204" pitchFamily="34" charset="0"/>
                        </a:rPr>
                        <a:t>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7726237"/>
                  </a:ext>
                </a:extLst>
              </a:tr>
            </a:tbl>
          </a:graphicData>
        </a:graphic>
      </p:graphicFrame>
      <p:graphicFrame>
        <p:nvGraphicFramePr>
          <p:cNvPr id="7" name="Table 6">
            <a:extLst>
              <a:ext uri="{FF2B5EF4-FFF2-40B4-BE49-F238E27FC236}">
                <a16:creationId xmlns:a16="http://schemas.microsoft.com/office/drawing/2014/main" id="{EA8768E3-8455-48C5-870B-29640DD7EA9E}"/>
              </a:ext>
            </a:extLst>
          </p:cNvPr>
          <p:cNvGraphicFramePr>
            <a:graphicFrameLocks noGrp="1"/>
          </p:cNvGraphicFramePr>
          <p:nvPr>
            <p:extLst>
              <p:ext uri="{D42A27DB-BD31-4B8C-83A1-F6EECF244321}">
                <p14:modId xmlns:p14="http://schemas.microsoft.com/office/powerpoint/2010/main" val="1432905655"/>
              </p:ext>
            </p:extLst>
          </p:nvPr>
        </p:nvGraphicFramePr>
        <p:xfrm>
          <a:off x="672786" y="4278528"/>
          <a:ext cx="5913121" cy="2080260"/>
        </p:xfrm>
        <a:graphic>
          <a:graphicData uri="http://schemas.openxmlformats.org/drawingml/2006/table">
            <a:tbl>
              <a:tblPr/>
              <a:tblGrid>
                <a:gridCol w="1556609">
                  <a:extLst>
                    <a:ext uri="{9D8B030D-6E8A-4147-A177-3AD203B41FA5}">
                      <a16:colId xmlns:a16="http://schemas.microsoft.com/office/drawing/2014/main" val="3114668473"/>
                    </a:ext>
                  </a:extLst>
                </a:gridCol>
                <a:gridCol w="1567543">
                  <a:extLst>
                    <a:ext uri="{9D8B030D-6E8A-4147-A177-3AD203B41FA5}">
                      <a16:colId xmlns:a16="http://schemas.microsoft.com/office/drawing/2014/main" val="1242652036"/>
                    </a:ext>
                  </a:extLst>
                </a:gridCol>
                <a:gridCol w="1569372">
                  <a:extLst>
                    <a:ext uri="{9D8B030D-6E8A-4147-A177-3AD203B41FA5}">
                      <a16:colId xmlns:a16="http://schemas.microsoft.com/office/drawing/2014/main" val="1835702345"/>
                    </a:ext>
                  </a:extLst>
                </a:gridCol>
                <a:gridCol w="1219597">
                  <a:extLst>
                    <a:ext uri="{9D8B030D-6E8A-4147-A177-3AD203B41FA5}">
                      <a16:colId xmlns:a16="http://schemas.microsoft.com/office/drawing/2014/main" val="802542245"/>
                    </a:ext>
                  </a:extLst>
                </a:gridCol>
              </a:tblGrid>
              <a:tr h="485775">
                <a:tc>
                  <a:txBody>
                    <a:bodyPr/>
                    <a:lstStyle/>
                    <a:p>
                      <a:pPr algn="r" fontAlgn="b"/>
                      <a:r>
                        <a:rPr lang="en-GB" sz="1200" b="0" i="0" u="none" strike="noStrike">
                          <a:solidFill>
                            <a:srgbClr val="000000"/>
                          </a:solidFill>
                          <a:effectLst/>
                          <a:latin typeface="+mj-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dirty="0">
                          <a:solidFill>
                            <a:schemeClr val="bg1"/>
                          </a:solidFill>
                          <a:effectLst/>
                          <a:latin typeface="+mj-lt"/>
                        </a:rPr>
                        <a:t>Wave 12&amp;13 Opportunity Score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b"/>
                      <a:r>
                        <a:rPr lang="en-GB" sz="1200" b="1" i="0" u="none" strike="noStrike" dirty="0">
                          <a:solidFill>
                            <a:schemeClr val="bg1"/>
                          </a:solidFill>
                          <a:effectLst/>
                          <a:latin typeface="+mj-lt"/>
                        </a:rPr>
                        <a:t>Wave 11&amp;12 Opportunity Score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a:solidFill>
                            <a:schemeClr val="bg1"/>
                          </a:solidFill>
                          <a:effectLst/>
                          <a:latin typeface="+mj-lt"/>
                        </a:rPr>
                        <a:t>Change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1156269638"/>
                  </a:ext>
                </a:extLst>
              </a:tr>
              <a:tr h="161925">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10.02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9.71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0.31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7271265"/>
                  </a:ext>
                </a:extLst>
              </a:tr>
              <a:tr h="161925">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0.04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1584865"/>
                  </a:ext>
                </a:extLst>
              </a:tr>
              <a:tr h="161925">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8.33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-0.44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6005498"/>
                  </a:ext>
                </a:extLst>
              </a:tr>
              <a:tr h="161925">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8.43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2056026"/>
                  </a:ext>
                </a:extLst>
              </a:tr>
              <a:tr h="161925">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8.37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8766892"/>
                  </a:ext>
                </a:extLst>
              </a:tr>
              <a:tr h="161925">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6344567"/>
                  </a:ext>
                </a:extLst>
              </a:tr>
              <a:tr h="161925">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-0.27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1043636"/>
                  </a:ext>
                </a:extLst>
              </a:tr>
              <a:tr h="161925">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0.04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6726313"/>
                  </a:ext>
                </a:extLst>
              </a:tr>
              <a:tr h="161925">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4.80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4.83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4662876"/>
                  </a:ext>
                </a:extLst>
              </a:tr>
            </a:tbl>
          </a:graphicData>
        </a:graphic>
      </p:graphicFrame>
      <p:sp>
        <p:nvSpPr>
          <p:cNvPr id="8" name="TextBox 7">
            <a:extLst>
              <a:ext uri="{FF2B5EF4-FFF2-40B4-BE49-F238E27FC236}">
                <a16:creationId xmlns:a16="http://schemas.microsoft.com/office/drawing/2014/main" id="{C345C1AB-9373-4D7D-BDE5-7D0AA84B39A7}"/>
              </a:ext>
            </a:extLst>
          </p:cNvPr>
          <p:cNvSpPr txBox="1"/>
          <p:nvPr/>
        </p:nvSpPr>
        <p:spPr>
          <a:xfrm>
            <a:off x="6775283" y="3818715"/>
            <a:ext cx="5282245" cy="2462213"/>
          </a:xfrm>
          <a:prstGeom prst="rect">
            <a:avLst/>
          </a:prstGeom>
          <a:noFill/>
        </p:spPr>
        <p:txBody>
          <a:bodyPr wrap="square">
            <a:spAutoFit/>
          </a:bodyPr>
          <a:lstStyle/>
          <a:p>
            <a:pPr marL="514350" lvl="0" indent="-285750">
              <a:buClr>
                <a:srgbClr val="008265"/>
              </a:buClr>
              <a:buFont typeface="Arial" panose="020B0604020202020204" pitchFamily="34" charset="0"/>
              <a:buChar char="•"/>
            </a:pPr>
            <a:r>
              <a:rPr lang="en-GB" sz="1400" dirty="0">
                <a:solidFill>
                  <a:schemeClr val="tx1"/>
                </a:solidFill>
                <a:latin typeface="+mj-lt"/>
                <a:cs typeface="Calibri Light" panose="020F0302020204030204" pitchFamily="34" charset="0"/>
                <a:sym typeface="Arial"/>
              </a:rPr>
              <a:t>The changes in stated importance for each of the themes is minimal when compared to the previous wave.  Control (claims) has changed the most, falling by 0.6 points</a:t>
            </a:r>
          </a:p>
          <a:p>
            <a:pPr marL="514350" lvl="0" indent="-285750">
              <a:buClr>
                <a:srgbClr val="008265"/>
              </a:buClr>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514350" lvl="0" indent="-285750">
              <a:buClr>
                <a:srgbClr val="008265"/>
              </a:buClr>
              <a:buFont typeface="Arial" panose="020B0604020202020204" pitchFamily="34" charset="0"/>
              <a:buChar char="•"/>
            </a:pPr>
            <a:r>
              <a:rPr lang="en-GB" dirty="0">
                <a:solidFill>
                  <a:schemeClr val="tx1"/>
                </a:solidFill>
                <a:latin typeface="+mj-lt"/>
                <a:cs typeface="Calibri Light" panose="020F0302020204030204" pitchFamily="34" charset="0"/>
              </a:rPr>
              <a:t>Performance across the 9 themes is similar to wave 11&amp;12</a:t>
            </a:r>
            <a:endParaRPr lang="en-GB" sz="1400" dirty="0">
              <a:solidFill>
                <a:schemeClr val="tx1"/>
              </a:solidFill>
              <a:latin typeface="+mj-lt"/>
              <a:cs typeface="Calibri Light" panose="020F0302020204030204" pitchFamily="34" charset="0"/>
              <a:sym typeface="Arial"/>
            </a:endParaRPr>
          </a:p>
          <a:p>
            <a:pPr marL="514350" lvl="0" indent="-285750">
              <a:buClr>
                <a:srgbClr val="008265"/>
              </a:buClr>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514350" lvl="0" indent="-285750">
              <a:buClr>
                <a:srgbClr val="008265"/>
              </a:buClr>
              <a:buFont typeface="Arial" panose="020B0604020202020204" pitchFamily="34" charset="0"/>
              <a:buChar char="•"/>
            </a:pPr>
            <a:r>
              <a:rPr lang="en-GB" sz="1400" dirty="0">
                <a:solidFill>
                  <a:schemeClr val="tx1"/>
                </a:solidFill>
                <a:latin typeface="+mj-lt"/>
                <a:cs typeface="Calibri Light" panose="020F0302020204030204" pitchFamily="34" charset="0"/>
                <a:sym typeface="Arial"/>
              </a:rPr>
              <a:t>The highest opportunity scores are: Loyalty, </a:t>
            </a:r>
            <a:r>
              <a:rPr lang="en-GB" dirty="0">
                <a:solidFill>
                  <a:schemeClr val="tx1"/>
                </a:solidFill>
                <a:latin typeface="+mj-lt"/>
                <a:cs typeface="Calibri Light" panose="020F0302020204030204" pitchFamily="34" charset="0"/>
              </a:rPr>
              <a:t>Respect and Speed in relation to claims</a:t>
            </a:r>
            <a:endParaRPr lang="en-GB" sz="1400" dirty="0">
              <a:solidFill>
                <a:schemeClr val="tx1"/>
              </a:solidFill>
              <a:latin typeface="+mj-lt"/>
              <a:cs typeface="Calibri Light" panose="020F0302020204030204" pitchFamily="34" charset="0"/>
              <a:sym typeface="Arial"/>
            </a:endParaRPr>
          </a:p>
          <a:p>
            <a:pPr marL="228600" lvl="0">
              <a:buClr>
                <a:srgbClr val="008265"/>
              </a:buClr>
            </a:pPr>
            <a:endParaRPr lang="en-GB" dirty="0">
              <a:solidFill>
                <a:schemeClr val="tx1"/>
              </a:solidFill>
              <a:latin typeface="+mj-lt"/>
              <a:cs typeface="Calibri Light" panose="020F0302020204030204" pitchFamily="34" charset="0"/>
            </a:endParaRPr>
          </a:p>
          <a:p>
            <a:pPr marL="228600" lvl="0">
              <a:buClr>
                <a:srgbClr val="008265"/>
              </a:buClr>
            </a:pPr>
            <a:endParaRPr lang="en-GB" dirty="0">
              <a:solidFill>
                <a:schemeClr val="tx1"/>
              </a:solidFill>
              <a:latin typeface="+mj-lt"/>
              <a:cs typeface="Calibri Light" panose="020F0302020204030204" pitchFamily="34" charset="0"/>
            </a:endParaRPr>
          </a:p>
        </p:txBody>
      </p:sp>
      <p:sp>
        <p:nvSpPr>
          <p:cNvPr id="6" name="TextBox 5">
            <a:extLst>
              <a:ext uri="{FF2B5EF4-FFF2-40B4-BE49-F238E27FC236}">
                <a16:creationId xmlns:a16="http://schemas.microsoft.com/office/drawing/2014/main" id="{F3EB37D0-16C9-4D70-9B24-C7D8A31BD155}"/>
              </a:ext>
            </a:extLst>
          </p:cNvPr>
          <p:cNvSpPr txBox="1"/>
          <p:nvPr/>
        </p:nvSpPr>
        <p:spPr>
          <a:xfrm>
            <a:off x="1593673" y="679263"/>
            <a:ext cx="2872902" cy="307777"/>
          </a:xfrm>
          <a:prstGeom prst="rect">
            <a:avLst/>
          </a:prstGeom>
          <a:noFill/>
        </p:spPr>
        <p:txBody>
          <a:bodyPr wrap="none" rtlCol="0">
            <a:spAutoFit/>
          </a:bodyPr>
          <a:lstStyle/>
          <a:p>
            <a:r>
              <a:rPr lang="en-GB" b="1">
                <a:solidFill>
                  <a:schemeClr val="bg2"/>
                </a:solidFill>
              </a:rPr>
              <a:t>Importance scores  (-10 to +10) </a:t>
            </a:r>
          </a:p>
        </p:txBody>
      </p:sp>
      <p:sp>
        <p:nvSpPr>
          <p:cNvPr id="10" name="TextBox 9">
            <a:extLst>
              <a:ext uri="{FF2B5EF4-FFF2-40B4-BE49-F238E27FC236}">
                <a16:creationId xmlns:a16="http://schemas.microsoft.com/office/drawing/2014/main" id="{2C70124B-B83C-4829-A4B0-E2E2E0B41D28}"/>
              </a:ext>
            </a:extLst>
          </p:cNvPr>
          <p:cNvSpPr txBox="1"/>
          <p:nvPr/>
        </p:nvSpPr>
        <p:spPr>
          <a:xfrm>
            <a:off x="7404481" y="674905"/>
            <a:ext cx="3004349" cy="307777"/>
          </a:xfrm>
          <a:prstGeom prst="rect">
            <a:avLst/>
          </a:prstGeom>
          <a:noFill/>
        </p:spPr>
        <p:txBody>
          <a:bodyPr wrap="none" rtlCol="0">
            <a:spAutoFit/>
          </a:bodyPr>
          <a:lstStyle/>
          <a:p>
            <a:r>
              <a:rPr lang="en-GB" b="1">
                <a:solidFill>
                  <a:schemeClr val="bg2"/>
                </a:solidFill>
              </a:rPr>
              <a:t>Performance scores (</a:t>
            </a:r>
            <a:r>
              <a:rPr lang="en-GB" b="1">
                <a:solidFill>
                  <a:srgbClr val="E20613"/>
                </a:solidFill>
              </a:rPr>
              <a:t>-10 </a:t>
            </a:r>
            <a:r>
              <a:rPr lang="en-GB" b="1">
                <a:solidFill>
                  <a:schemeClr val="bg2"/>
                </a:solidFill>
              </a:rPr>
              <a:t>to </a:t>
            </a:r>
            <a:r>
              <a:rPr lang="en-GB" b="1">
                <a:solidFill>
                  <a:srgbClr val="00B050"/>
                </a:solidFill>
              </a:rPr>
              <a:t>+10</a:t>
            </a:r>
            <a:r>
              <a:rPr lang="en-GB" b="1">
                <a:solidFill>
                  <a:schemeClr val="bg2"/>
                </a:solidFill>
              </a:rPr>
              <a:t>)  </a:t>
            </a:r>
          </a:p>
        </p:txBody>
      </p:sp>
      <p:sp>
        <p:nvSpPr>
          <p:cNvPr id="11" name="TextBox 10">
            <a:extLst>
              <a:ext uri="{FF2B5EF4-FFF2-40B4-BE49-F238E27FC236}">
                <a16:creationId xmlns:a16="http://schemas.microsoft.com/office/drawing/2014/main" id="{DCA5D543-C128-4F9B-A7BE-31B9231230FE}"/>
              </a:ext>
            </a:extLst>
          </p:cNvPr>
          <p:cNvSpPr txBox="1"/>
          <p:nvPr/>
        </p:nvSpPr>
        <p:spPr>
          <a:xfrm>
            <a:off x="1746073" y="3818715"/>
            <a:ext cx="2880917" cy="307777"/>
          </a:xfrm>
          <a:prstGeom prst="rect">
            <a:avLst/>
          </a:prstGeom>
          <a:noFill/>
        </p:spPr>
        <p:txBody>
          <a:bodyPr wrap="none" rtlCol="0">
            <a:spAutoFit/>
          </a:bodyPr>
          <a:lstStyle/>
          <a:p>
            <a:r>
              <a:rPr lang="en-GB" b="1">
                <a:solidFill>
                  <a:schemeClr val="bg2"/>
                </a:solidFill>
              </a:rPr>
              <a:t>Opportunity scores </a:t>
            </a:r>
            <a:r>
              <a:rPr lang="en-GB" b="1">
                <a:solidFill>
                  <a:srgbClr val="008265"/>
                </a:solidFill>
              </a:rPr>
              <a:t>(-30 to +30</a:t>
            </a:r>
            <a:r>
              <a:rPr lang="en-GB" b="1">
                <a:solidFill>
                  <a:schemeClr val="bg2"/>
                </a:solidFill>
              </a:rPr>
              <a:t>) </a:t>
            </a:r>
          </a:p>
        </p:txBody>
      </p:sp>
    </p:spTree>
    <p:extLst>
      <p:ext uri="{BB962C8B-B14F-4D97-AF65-F5344CB8AC3E}">
        <p14:creationId xmlns:p14="http://schemas.microsoft.com/office/powerpoint/2010/main" val="12806687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policy type held travel</a:t>
            </a:r>
          </a:p>
        </p:txBody>
      </p:sp>
      <p:graphicFrame>
        <p:nvGraphicFramePr>
          <p:cNvPr id="4" name="Table 3"/>
          <p:cNvGraphicFramePr>
            <a:graphicFrameLocks noGrp="1"/>
          </p:cNvGraphicFramePr>
          <p:nvPr>
            <p:extLst>
              <p:ext uri="{D42A27DB-BD31-4B8C-83A1-F6EECF244321}">
                <p14:modId xmlns:p14="http://schemas.microsoft.com/office/powerpoint/2010/main" val="1144303882"/>
              </p:ext>
            </p:extLst>
          </p:nvPr>
        </p:nvGraphicFramePr>
        <p:xfrm>
          <a:off x="1881302" y="1271974"/>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11.60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11.40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get rewarded for having multiple products or policies with my insurer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informed me about their claims process before I bought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 price I paid was reasonable for the level of cover that I get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8.93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363715"/>
            <a:ext cx="9963187" cy="494285"/>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May 2023 &amp; Sept 2023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a:t>
            </a:r>
            <a:r>
              <a:rPr lang="en-GB" sz="800" dirty="0">
                <a:solidFill>
                  <a:schemeClr val="tx1"/>
                </a:solidFill>
                <a:latin typeface="Arial" panose="020B0604020202020204" pitchFamily="34" charset="0"/>
                <a:ea typeface="Corbel"/>
                <a:cs typeface="Arial" panose="020B0604020202020204" pitchFamily="34" charset="0"/>
                <a:sym typeface="Corbel"/>
              </a:rPr>
              <a:t>:, Travel n=216</a:t>
            </a:r>
            <a:endParaRPr lang="en-GB" sz="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49599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policy type held buildings/ contents</a:t>
            </a:r>
          </a:p>
        </p:txBody>
      </p:sp>
      <p:graphicFrame>
        <p:nvGraphicFramePr>
          <p:cNvPr id="4" name="Table 3"/>
          <p:cNvGraphicFramePr>
            <a:graphicFrameLocks noGrp="1"/>
          </p:cNvGraphicFramePr>
          <p:nvPr>
            <p:extLst>
              <p:ext uri="{D42A27DB-BD31-4B8C-83A1-F6EECF244321}">
                <p14:modId xmlns:p14="http://schemas.microsoft.com/office/powerpoint/2010/main" val="1225015851"/>
              </p:ext>
            </p:extLst>
          </p:nvPr>
        </p:nvGraphicFramePr>
        <p:xfrm>
          <a:off x="1881302" y="1271974"/>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12.64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12.17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11.60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know the company pays out quickly and worries about paperwork later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told me what I would have paid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9.48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363715"/>
            <a:ext cx="9963187" cy="494285"/>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May 2023 &amp; Sept 2023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a:t>
            </a:r>
            <a:r>
              <a:rPr lang="en-GB" sz="800" dirty="0">
                <a:solidFill>
                  <a:schemeClr val="tx1"/>
                </a:solidFill>
                <a:latin typeface="Arial" panose="020B0604020202020204" pitchFamily="34" charset="0"/>
                <a:ea typeface="Corbel"/>
                <a:cs typeface="Arial" panose="020B0604020202020204" pitchFamily="34" charset="0"/>
                <a:sym typeface="Corbel"/>
              </a:rPr>
              <a:t>, Buildings and/or Contents n=307</a:t>
            </a:r>
            <a:endParaRPr lang="en-GB" sz="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800663"/>
      </p:ext>
    </p:extLst>
  </p:cSld>
  <p:clrMapOvr>
    <a:overrideClrMapping bg1="lt1" tx1="dk1" bg2="dk2" tx2="lt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8" y="6509801"/>
            <a:ext cx="9958747" cy="34984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May 2023 &amp; Sept 2023 data. </a:t>
            </a:r>
            <a:r>
              <a:rPr lang="en-GB" sz="800" dirty="0">
                <a:latin typeface="Arial" panose="020B0604020202020204" pitchFamily="34" charset="0"/>
                <a:ea typeface="Corbel"/>
                <a:cs typeface="Arial" panose="020B0604020202020204" pitchFamily="34" charset="0"/>
                <a:sym typeface="Corbel"/>
              </a:rPr>
              <a:t>All consumers who have claimed on at least one (motor, travel, buildings and/or contents) insurance policy: Motor n=100, Travel n=48, Buildings/Contents n=37. Note: If more than one different policies were selected, participants were randomly assigned to answer performance questions for one of the policies only. </a:t>
            </a:r>
            <a:endParaRPr lang="en-GB" sz="800" dirty="0">
              <a:latin typeface="Arial" panose="020B0604020202020204" pitchFamily="34" charset="0"/>
              <a:cs typeface="Arial" panose="020B060402020202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Consumers – policy type claimed</a:t>
            </a:r>
          </a:p>
        </p:txBody>
      </p:sp>
      <p:graphicFrame>
        <p:nvGraphicFramePr>
          <p:cNvPr id="4" name="Table 3"/>
          <p:cNvGraphicFramePr>
            <a:graphicFrameLocks noGrp="1"/>
          </p:cNvGraphicFramePr>
          <p:nvPr>
            <p:extLst>
              <p:ext uri="{D42A27DB-BD31-4B8C-83A1-F6EECF244321}">
                <p14:modId xmlns:p14="http://schemas.microsoft.com/office/powerpoint/2010/main" val="3516119809"/>
              </p:ext>
            </p:extLst>
          </p:nvPr>
        </p:nvGraphicFramePr>
        <p:xfrm>
          <a:off x="422143" y="1569223"/>
          <a:ext cx="3764849" cy="1579634"/>
        </p:xfrm>
        <a:graphic>
          <a:graphicData uri="http://schemas.openxmlformats.org/drawingml/2006/table">
            <a:tbl>
              <a:tblPr firstRow="1" bandRow="1">
                <a:tableStyleId>{6E62EB93-AAC6-4EBA-99E5-D1D4B1179FDE}</a:tableStyleId>
              </a:tblPr>
              <a:tblGrid>
                <a:gridCol w="396301">
                  <a:extLst>
                    <a:ext uri="{9D8B030D-6E8A-4147-A177-3AD203B41FA5}">
                      <a16:colId xmlns:a16="http://schemas.microsoft.com/office/drawing/2014/main" val="20000"/>
                    </a:ext>
                  </a:extLst>
                </a:gridCol>
                <a:gridCol w="818970">
                  <a:extLst>
                    <a:ext uri="{9D8B030D-6E8A-4147-A177-3AD203B41FA5}">
                      <a16:colId xmlns:a16="http://schemas.microsoft.com/office/drawing/2014/main" val="20001"/>
                    </a:ext>
                  </a:extLst>
                </a:gridCol>
                <a:gridCol w="834853">
                  <a:extLst>
                    <a:ext uri="{9D8B030D-6E8A-4147-A177-3AD203B41FA5}">
                      <a16:colId xmlns:a16="http://schemas.microsoft.com/office/drawing/2014/main" val="20002"/>
                    </a:ext>
                  </a:extLst>
                </a:gridCol>
                <a:gridCol w="876991">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8.30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8.70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55333502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8.26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90819240"/>
                  </a:ext>
                </a:extLst>
              </a:tr>
            </a:tbl>
          </a:graphicData>
        </a:graphic>
      </p:graphicFrame>
      <p:sp>
        <p:nvSpPr>
          <p:cNvPr id="2" name="TextBox 1"/>
          <p:cNvSpPr txBox="1"/>
          <p:nvPr/>
        </p:nvSpPr>
        <p:spPr>
          <a:xfrm>
            <a:off x="2068069" y="1207358"/>
            <a:ext cx="1890888" cy="307777"/>
          </a:xfrm>
          <a:prstGeom prst="rect">
            <a:avLst/>
          </a:prstGeom>
          <a:noFill/>
        </p:spPr>
        <p:txBody>
          <a:bodyPr wrap="square" rtlCol="0">
            <a:spAutoFit/>
          </a:bodyPr>
          <a:lstStyle/>
          <a:p>
            <a:r>
              <a:rPr lang="en-GB" b="1">
                <a:solidFill>
                  <a:srgbClr val="008265"/>
                </a:solidFill>
                <a:latin typeface="+mj-lt"/>
              </a:rPr>
              <a:t>Motor</a:t>
            </a:r>
          </a:p>
        </p:txBody>
      </p:sp>
      <p:sp>
        <p:nvSpPr>
          <p:cNvPr id="8" name="TextBox 7"/>
          <p:cNvSpPr txBox="1"/>
          <p:nvPr/>
        </p:nvSpPr>
        <p:spPr>
          <a:xfrm>
            <a:off x="9139020" y="1187027"/>
            <a:ext cx="1890888" cy="307777"/>
          </a:xfrm>
          <a:prstGeom prst="rect">
            <a:avLst/>
          </a:prstGeom>
          <a:noFill/>
        </p:spPr>
        <p:txBody>
          <a:bodyPr wrap="square" rtlCol="0">
            <a:spAutoFit/>
          </a:bodyPr>
          <a:lstStyle/>
          <a:p>
            <a:r>
              <a:rPr lang="en-GB" b="1">
                <a:solidFill>
                  <a:srgbClr val="008265"/>
                </a:solidFill>
                <a:latin typeface="+mj-lt"/>
              </a:rPr>
              <a:t>Buildings/ Contents</a:t>
            </a:r>
          </a:p>
        </p:txBody>
      </p:sp>
      <p:graphicFrame>
        <p:nvGraphicFramePr>
          <p:cNvPr id="12" name="Table 11"/>
          <p:cNvGraphicFramePr>
            <a:graphicFrameLocks noGrp="1"/>
          </p:cNvGraphicFramePr>
          <p:nvPr>
            <p:extLst>
              <p:ext uri="{D42A27DB-BD31-4B8C-83A1-F6EECF244321}">
                <p14:modId xmlns:p14="http://schemas.microsoft.com/office/powerpoint/2010/main" val="986774720"/>
              </p:ext>
            </p:extLst>
          </p:nvPr>
        </p:nvGraphicFramePr>
        <p:xfrm>
          <a:off x="4257543" y="1569221"/>
          <a:ext cx="3764849" cy="1579634"/>
        </p:xfrm>
        <a:graphic>
          <a:graphicData uri="http://schemas.openxmlformats.org/drawingml/2006/table">
            <a:tbl>
              <a:tblPr firstRow="1" bandRow="1">
                <a:tableStyleId>{6E62EB93-AAC6-4EBA-99E5-D1D4B1179FDE}</a:tableStyleId>
              </a:tblPr>
              <a:tblGrid>
                <a:gridCol w="413913">
                  <a:extLst>
                    <a:ext uri="{9D8B030D-6E8A-4147-A177-3AD203B41FA5}">
                      <a16:colId xmlns:a16="http://schemas.microsoft.com/office/drawing/2014/main" val="20000"/>
                    </a:ext>
                  </a:extLst>
                </a:gridCol>
                <a:gridCol w="814944">
                  <a:extLst>
                    <a:ext uri="{9D8B030D-6E8A-4147-A177-3AD203B41FA5}">
                      <a16:colId xmlns:a16="http://schemas.microsoft.com/office/drawing/2014/main" val="20001"/>
                    </a:ext>
                  </a:extLst>
                </a:gridCol>
                <a:gridCol w="795867">
                  <a:extLst>
                    <a:ext uri="{9D8B030D-6E8A-4147-A177-3AD203B41FA5}">
                      <a16:colId xmlns:a16="http://schemas.microsoft.com/office/drawing/2014/main" val="20002"/>
                    </a:ext>
                  </a:extLst>
                </a:gridCol>
                <a:gridCol w="902391">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7.37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7.29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7.45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30592134"/>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6.64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40339229"/>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407040451"/>
              </p:ext>
            </p:extLst>
          </p:nvPr>
        </p:nvGraphicFramePr>
        <p:xfrm>
          <a:off x="8092943" y="1569221"/>
          <a:ext cx="3764849" cy="1579634"/>
        </p:xfrm>
        <a:graphic>
          <a:graphicData uri="http://schemas.openxmlformats.org/drawingml/2006/table">
            <a:tbl>
              <a:tblPr firstRow="1" bandRow="1">
                <a:tableStyleId>{6E62EB93-AAC6-4EBA-99E5-D1D4B1179FDE}</a:tableStyleId>
              </a:tblPr>
              <a:tblGrid>
                <a:gridCol w="413913">
                  <a:extLst>
                    <a:ext uri="{9D8B030D-6E8A-4147-A177-3AD203B41FA5}">
                      <a16:colId xmlns:a16="http://schemas.microsoft.com/office/drawing/2014/main" val="20000"/>
                    </a:ext>
                  </a:extLst>
                </a:gridCol>
                <a:gridCol w="817897">
                  <a:extLst>
                    <a:ext uri="{9D8B030D-6E8A-4147-A177-3AD203B41FA5}">
                      <a16:colId xmlns:a16="http://schemas.microsoft.com/office/drawing/2014/main" val="20001"/>
                    </a:ext>
                  </a:extLst>
                </a:gridCol>
                <a:gridCol w="818314">
                  <a:extLst>
                    <a:ext uri="{9D8B030D-6E8A-4147-A177-3AD203B41FA5}">
                      <a16:colId xmlns:a16="http://schemas.microsoft.com/office/drawing/2014/main" val="20002"/>
                    </a:ext>
                  </a:extLst>
                </a:gridCol>
                <a:gridCol w="876991">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5.91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25852617"/>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5.36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4.92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796017843"/>
                  </a:ext>
                </a:extLst>
              </a:tr>
            </a:tbl>
          </a:graphicData>
        </a:graphic>
      </p:graphicFrame>
      <p:sp>
        <p:nvSpPr>
          <p:cNvPr id="14" name="TextBox 13"/>
          <p:cNvSpPr txBox="1"/>
          <p:nvPr/>
        </p:nvSpPr>
        <p:spPr>
          <a:xfrm>
            <a:off x="5911935" y="1187028"/>
            <a:ext cx="1890888" cy="307777"/>
          </a:xfrm>
          <a:prstGeom prst="rect">
            <a:avLst/>
          </a:prstGeom>
          <a:noFill/>
        </p:spPr>
        <p:txBody>
          <a:bodyPr wrap="square" rtlCol="0">
            <a:spAutoFit/>
          </a:bodyPr>
          <a:lstStyle/>
          <a:p>
            <a:r>
              <a:rPr lang="en-GB" b="1">
                <a:solidFill>
                  <a:srgbClr val="008265"/>
                </a:solidFill>
                <a:latin typeface="+mj-lt"/>
              </a:rPr>
              <a:t>Travel</a:t>
            </a:r>
          </a:p>
        </p:txBody>
      </p:sp>
    </p:spTree>
    <p:extLst>
      <p:ext uri="{BB962C8B-B14F-4D97-AF65-F5344CB8AC3E}">
        <p14:creationId xmlns:p14="http://schemas.microsoft.com/office/powerpoint/2010/main" val="39372515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dirty="0">
                <a:solidFill>
                  <a:schemeClr val="bg2"/>
                </a:solidFill>
                <a:latin typeface="Rockwell" panose="02060603020205020403" pitchFamily="18" charset="0"/>
                <a:cs typeface="Calibri Light" panose="020F0302020204030204" pitchFamily="34" charset="0"/>
              </a:rPr>
              <a:t>Claim themes Opportunities for Consumers – claimed on motor</a:t>
            </a:r>
          </a:p>
        </p:txBody>
      </p:sp>
      <p:graphicFrame>
        <p:nvGraphicFramePr>
          <p:cNvPr id="4" name="Table 3"/>
          <p:cNvGraphicFramePr>
            <a:graphicFrameLocks noGrp="1"/>
          </p:cNvGraphicFramePr>
          <p:nvPr>
            <p:extLst>
              <p:ext uri="{D42A27DB-BD31-4B8C-83A1-F6EECF244321}">
                <p14:modId xmlns:p14="http://schemas.microsoft.com/office/powerpoint/2010/main" val="2770766649"/>
              </p:ext>
            </p:extLst>
          </p:nvPr>
        </p:nvGraphicFramePr>
        <p:xfrm>
          <a:off x="1275643" y="773965"/>
          <a:ext cx="8536001" cy="5259285"/>
        </p:xfrm>
        <a:graphic>
          <a:graphicData uri="http://schemas.openxmlformats.org/drawingml/2006/table">
            <a:tbl>
              <a:tblPr firstRow="1" bandRow="1">
                <a:tableStyleId>{6E62EB93-AAC6-4EBA-99E5-D1D4B1179FDE}</a:tableStyleId>
              </a:tblPr>
              <a:tblGrid>
                <a:gridCol w="682182">
                  <a:extLst>
                    <a:ext uri="{9D8B030D-6E8A-4147-A177-3AD203B41FA5}">
                      <a16:colId xmlns:a16="http://schemas.microsoft.com/office/drawing/2014/main" val="20000"/>
                    </a:ext>
                  </a:extLst>
                </a:gridCol>
                <a:gridCol w="1130162">
                  <a:extLst>
                    <a:ext uri="{9D8B030D-6E8A-4147-A177-3AD203B41FA5}">
                      <a16:colId xmlns:a16="http://schemas.microsoft.com/office/drawing/2014/main" val="20001"/>
                    </a:ext>
                  </a:extLst>
                </a:gridCol>
                <a:gridCol w="3267657">
                  <a:extLst>
                    <a:ext uri="{9D8B030D-6E8A-4147-A177-3AD203B41FA5}">
                      <a16:colId xmlns:a16="http://schemas.microsoft.com/office/drawing/2014/main" val="20002"/>
                    </a:ext>
                  </a:extLst>
                </a:gridCol>
                <a:gridCol w="1152000">
                  <a:extLst>
                    <a:ext uri="{9D8B030D-6E8A-4147-A177-3AD203B41FA5}">
                      <a16:colId xmlns:a16="http://schemas.microsoft.com/office/drawing/2014/main" val="20003"/>
                    </a:ext>
                  </a:extLst>
                </a:gridCol>
                <a:gridCol w="1152000">
                  <a:extLst>
                    <a:ext uri="{9D8B030D-6E8A-4147-A177-3AD203B41FA5}">
                      <a16:colId xmlns:a16="http://schemas.microsoft.com/office/drawing/2014/main" val="20004"/>
                    </a:ext>
                  </a:extLst>
                </a:gridCol>
                <a:gridCol w="1152000">
                  <a:extLst>
                    <a:ext uri="{9D8B030D-6E8A-4147-A177-3AD203B41FA5}">
                      <a16:colId xmlns:a16="http://schemas.microsoft.com/office/drawing/2014/main" val="20005"/>
                    </a:ext>
                  </a:extLst>
                </a:gridCol>
              </a:tblGrid>
              <a:tr h="434693">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7337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564262">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7337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7337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did not have to prove that my claim was genuine with lots of receipts or pictures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7337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7337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was not asked needless questions about my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7337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Repairs or replacement items were completed/ delivered at a time that suited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7337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7337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7337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provided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8.15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5" name="Google Shape;281;p26">
            <a:extLst>
              <a:ext uri="{FF2B5EF4-FFF2-40B4-BE49-F238E27FC236}">
                <a16:creationId xmlns:a16="http://schemas.microsoft.com/office/drawing/2014/main" id="{6BA30E1E-56C4-493B-8992-B93B1A6F3097}"/>
              </a:ext>
            </a:extLst>
          </p:cNvPr>
          <p:cNvSpPr txBox="1"/>
          <p:nvPr/>
        </p:nvSpPr>
        <p:spPr>
          <a:xfrm>
            <a:off x="-1947" y="6509801"/>
            <a:ext cx="9179814" cy="34984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May 2023 &amp; Sept 2023 data. </a:t>
            </a:r>
            <a:r>
              <a:rPr lang="en-GB" sz="800" dirty="0">
                <a:latin typeface="Arial" panose="020B0604020202020204" pitchFamily="34" charset="0"/>
                <a:ea typeface="Corbel"/>
                <a:cs typeface="Arial" panose="020B0604020202020204" pitchFamily="34" charset="0"/>
                <a:sym typeface="Corbel"/>
              </a:rPr>
              <a:t>All consumers who have claimed on at least one (motor, travel, buildings and/or contents) insurance policy: Motor n=100. Note: If more than one different policies were selected, participants were randomly assigned to answer performance questions for one of the policies only. </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23597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dirty="0">
                <a:solidFill>
                  <a:schemeClr val="bg2"/>
                </a:solidFill>
                <a:latin typeface="Rockwell" panose="02060603020205020403" pitchFamily="18" charset="0"/>
                <a:cs typeface="Calibri Light" panose="020F0302020204030204" pitchFamily="34" charset="0"/>
              </a:rPr>
              <a:t>Claim themes Opportunities for Consumers – claimed on travel</a:t>
            </a:r>
          </a:p>
        </p:txBody>
      </p:sp>
      <p:graphicFrame>
        <p:nvGraphicFramePr>
          <p:cNvPr id="7" name="Table 6"/>
          <p:cNvGraphicFramePr>
            <a:graphicFrameLocks noGrp="1"/>
          </p:cNvGraphicFramePr>
          <p:nvPr>
            <p:extLst>
              <p:ext uri="{D42A27DB-BD31-4B8C-83A1-F6EECF244321}">
                <p14:modId xmlns:p14="http://schemas.microsoft.com/office/powerpoint/2010/main" val="64995467"/>
              </p:ext>
            </p:extLst>
          </p:nvPr>
        </p:nvGraphicFramePr>
        <p:xfrm>
          <a:off x="1275643" y="773965"/>
          <a:ext cx="8536001" cy="5053090"/>
        </p:xfrm>
        <a:graphic>
          <a:graphicData uri="http://schemas.openxmlformats.org/drawingml/2006/table">
            <a:tbl>
              <a:tblPr firstRow="1" bandRow="1">
                <a:tableStyleId>{6E62EB93-AAC6-4EBA-99E5-D1D4B1179FDE}</a:tableStyleId>
              </a:tblPr>
              <a:tblGrid>
                <a:gridCol w="682182">
                  <a:extLst>
                    <a:ext uri="{9D8B030D-6E8A-4147-A177-3AD203B41FA5}">
                      <a16:colId xmlns:a16="http://schemas.microsoft.com/office/drawing/2014/main" val="20000"/>
                    </a:ext>
                  </a:extLst>
                </a:gridCol>
                <a:gridCol w="1130162">
                  <a:extLst>
                    <a:ext uri="{9D8B030D-6E8A-4147-A177-3AD203B41FA5}">
                      <a16:colId xmlns:a16="http://schemas.microsoft.com/office/drawing/2014/main" val="20001"/>
                    </a:ext>
                  </a:extLst>
                </a:gridCol>
                <a:gridCol w="3267657">
                  <a:extLst>
                    <a:ext uri="{9D8B030D-6E8A-4147-A177-3AD203B41FA5}">
                      <a16:colId xmlns:a16="http://schemas.microsoft.com/office/drawing/2014/main" val="20002"/>
                    </a:ext>
                  </a:extLst>
                </a:gridCol>
                <a:gridCol w="1152000">
                  <a:extLst>
                    <a:ext uri="{9D8B030D-6E8A-4147-A177-3AD203B41FA5}">
                      <a16:colId xmlns:a16="http://schemas.microsoft.com/office/drawing/2014/main" val="20003"/>
                    </a:ext>
                  </a:extLst>
                </a:gridCol>
                <a:gridCol w="1152000">
                  <a:extLst>
                    <a:ext uri="{9D8B030D-6E8A-4147-A177-3AD203B41FA5}">
                      <a16:colId xmlns:a16="http://schemas.microsoft.com/office/drawing/2014/main" val="20004"/>
                    </a:ext>
                  </a:extLst>
                </a:gridCol>
                <a:gridCol w="1152000">
                  <a:extLst>
                    <a:ext uri="{9D8B030D-6E8A-4147-A177-3AD203B41FA5}">
                      <a16:colId xmlns:a16="http://schemas.microsoft.com/office/drawing/2014/main" val="20005"/>
                    </a:ext>
                  </a:extLst>
                </a:gridCol>
              </a:tblGrid>
              <a:tr h="417651">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54811">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54214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54811">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54811">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54811">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did not have to prove that my claim was genuine with lots of receipts or pictures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54811">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provided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54811">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54811">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Repairs or replacement items were completed/ delivered at a time that suited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54811">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54811">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8" y="6509801"/>
            <a:ext cx="9958747" cy="34984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May 2023 &amp; Sept 2023 data. </a:t>
            </a:r>
            <a:r>
              <a:rPr lang="en-GB" sz="800" dirty="0">
                <a:latin typeface="Arial" panose="020B0604020202020204" pitchFamily="34" charset="0"/>
                <a:ea typeface="Corbel"/>
                <a:cs typeface="Arial" panose="020B0604020202020204" pitchFamily="34" charset="0"/>
                <a:sym typeface="Corbel"/>
              </a:rPr>
              <a:t>All consumers who have claimed on at least one (motor, travel, buildings and/or contents) insurance policy: Travel n=48, Note: If more than one different policies were selected, participants were randomly assigned to answer performance questions for one of the policies only. </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2587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dirty="0">
                <a:solidFill>
                  <a:schemeClr val="bg2"/>
                </a:solidFill>
                <a:latin typeface="Rockwell" panose="02060603020205020403" pitchFamily="18" charset="0"/>
                <a:cs typeface="Calibri Light" panose="020F0302020204030204" pitchFamily="34" charset="0"/>
              </a:rPr>
              <a:t>Claim themes Opportunities for Consumers – claimed on buildings/ contents</a:t>
            </a:r>
          </a:p>
        </p:txBody>
      </p:sp>
      <p:graphicFrame>
        <p:nvGraphicFramePr>
          <p:cNvPr id="6" name="Table 5"/>
          <p:cNvGraphicFramePr>
            <a:graphicFrameLocks noGrp="1"/>
          </p:cNvGraphicFramePr>
          <p:nvPr>
            <p:extLst>
              <p:ext uri="{D42A27DB-BD31-4B8C-83A1-F6EECF244321}">
                <p14:modId xmlns:p14="http://schemas.microsoft.com/office/powerpoint/2010/main" val="2946356209"/>
              </p:ext>
            </p:extLst>
          </p:nvPr>
        </p:nvGraphicFramePr>
        <p:xfrm>
          <a:off x="1275643" y="773965"/>
          <a:ext cx="8536001" cy="5339146"/>
        </p:xfrm>
        <a:graphic>
          <a:graphicData uri="http://schemas.openxmlformats.org/drawingml/2006/table">
            <a:tbl>
              <a:tblPr firstRow="1" bandRow="1">
                <a:tableStyleId>{6E62EB93-AAC6-4EBA-99E5-D1D4B1179FDE}</a:tableStyleId>
              </a:tblPr>
              <a:tblGrid>
                <a:gridCol w="682182">
                  <a:extLst>
                    <a:ext uri="{9D8B030D-6E8A-4147-A177-3AD203B41FA5}">
                      <a16:colId xmlns:a16="http://schemas.microsoft.com/office/drawing/2014/main" val="20000"/>
                    </a:ext>
                  </a:extLst>
                </a:gridCol>
                <a:gridCol w="1130162">
                  <a:extLst>
                    <a:ext uri="{9D8B030D-6E8A-4147-A177-3AD203B41FA5}">
                      <a16:colId xmlns:a16="http://schemas.microsoft.com/office/drawing/2014/main" val="20001"/>
                    </a:ext>
                  </a:extLst>
                </a:gridCol>
                <a:gridCol w="3267657">
                  <a:extLst>
                    <a:ext uri="{9D8B030D-6E8A-4147-A177-3AD203B41FA5}">
                      <a16:colId xmlns:a16="http://schemas.microsoft.com/office/drawing/2014/main" val="20002"/>
                    </a:ext>
                  </a:extLst>
                </a:gridCol>
                <a:gridCol w="1152000">
                  <a:extLst>
                    <a:ext uri="{9D8B030D-6E8A-4147-A177-3AD203B41FA5}">
                      <a16:colId xmlns:a16="http://schemas.microsoft.com/office/drawing/2014/main" val="20003"/>
                    </a:ext>
                  </a:extLst>
                </a:gridCol>
                <a:gridCol w="1152000">
                  <a:extLst>
                    <a:ext uri="{9D8B030D-6E8A-4147-A177-3AD203B41FA5}">
                      <a16:colId xmlns:a16="http://schemas.microsoft.com/office/drawing/2014/main" val="20004"/>
                    </a:ext>
                  </a:extLst>
                </a:gridCol>
                <a:gridCol w="1152000">
                  <a:extLst>
                    <a:ext uri="{9D8B030D-6E8A-4147-A177-3AD203B41FA5}">
                      <a16:colId xmlns:a16="http://schemas.microsoft.com/office/drawing/2014/main" val="20005"/>
                    </a:ext>
                  </a:extLst>
                </a:gridCol>
              </a:tblGrid>
              <a:tr h="438398">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77404">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569071">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77404">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77404">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was not asked needless questions about my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77404">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7740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provided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7740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did not have to prove that my claim was genuine with lots of receipts or pictures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7740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77404">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was able to choose the supplier that the insurance company uses (e.g. tradesmen, garage, airline, law firm)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77404">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mn-lt"/>
                        </a:rPr>
                        <a:t>5.00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5" name="Google Shape;281;p26">
            <a:extLst>
              <a:ext uri="{FF2B5EF4-FFF2-40B4-BE49-F238E27FC236}">
                <a16:creationId xmlns:a16="http://schemas.microsoft.com/office/drawing/2014/main" id="{6BA30E1E-56C4-493B-8992-B93B1A6F3097}"/>
              </a:ext>
            </a:extLst>
          </p:cNvPr>
          <p:cNvSpPr txBox="1"/>
          <p:nvPr/>
        </p:nvSpPr>
        <p:spPr>
          <a:xfrm>
            <a:off x="-1948" y="6509801"/>
            <a:ext cx="9958747" cy="34984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May 2023 &amp; Sept 2023 data. </a:t>
            </a:r>
            <a:r>
              <a:rPr lang="en-GB" sz="800" dirty="0">
                <a:latin typeface="Arial" panose="020B0604020202020204" pitchFamily="34" charset="0"/>
                <a:ea typeface="Corbel"/>
                <a:cs typeface="Arial" panose="020B0604020202020204" pitchFamily="34" charset="0"/>
                <a:sym typeface="Corbel"/>
              </a:rPr>
              <a:t>All consumers who have claimed on at least one (motor, travel, buildings and/or contents) insurance policy:  Buildings/Contents n=37. Note: If more than one different policies were selected, participants were randomly assigned to answer performance questions for one of the policies only. </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08611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3" name="TextBox 2"/>
          <p:cNvSpPr txBox="1"/>
          <p:nvPr/>
        </p:nvSpPr>
        <p:spPr>
          <a:xfrm>
            <a:off x="422143" y="289187"/>
            <a:ext cx="11227990" cy="1200329"/>
          </a:xfrm>
          <a:prstGeom prst="rect">
            <a:avLst/>
          </a:prstGeom>
          <a:noFill/>
        </p:spPr>
        <p:txBody>
          <a:bodyPr wrap="square" rtlCol="0">
            <a:spAutoFit/>
          </a:bodyPr>
          <a:lstStyle/>
          <a:p>
            <a:r>
              <a:rPr lang="en-GB" sz="2400" b="1">
                <a:solidFill>
                  <a:srgbClr val="008265"/>
                </a:solidFill>
                <a:latin typeface="Calibri Light" panose="020F0302020204030204" pitchFamily="34" charset="0"/>
                <a:cs typeface="Calibri Light" panose="020F0302020204030204" pitchFamily="34" charset="0"/>
              </a:rPr>
              <a:t>In comparison to 2018, Loyalty remains the number one consumer opportunity for the insurance industry, followed by Confidence and Ease themes.</a:t>
            </a:r>
          </a:p>
          <a:p>
            <a:endParaRPr lang="en-GB" sz="2400"/>
          </a:p>
        </p:txBody>
      </p:sp>
      <p:sp>
        <p:nvSpPr>
          <p:cNvPr id="2" name="Title 1"/>
          <p:cNvSpPr>
            <a:spLocks noGrp="1"/>
          </p:cNvSpPr>
          <p:nvPr>
            <p:ph type="ctrTitle"/>
          </p:nvPr>
        </p:nvSpPr>
        <p:spPr>
          <a:xfrm>
            <a:off x="2116668" y="1947772"/>
            <a:ext cx="9621007" cy="1839650"/>
          </a:xfrm>
        </p:spPr>
        <p:txBody>
          <a:bodyPr/>
          <a:lstStyle/>
          <a:p>
            <a:pPr>
              <a:lnSpc>
                <a:spcPct val="150000"/>
              </a:lnSpc>
            </a:pPr>
            <a:r>
              <a:rPr lang="en-GB" sz="4000" b="1">
                <a:latin typeface="Rockwell" panose="02060603020205020403" pitchFamily="18" charset="0"/>
                <a:cs typeface="Calibri Light" panose="020F0302020204030204" pitchFamily="34" charset="0"/>
              </a:rPr>
              <a:t>Appendix - SMEs</a:t>
            </a:r>
            <a:br>
              <a:rPr lang="en-GB" sz="4000" b="1">
                <a:latin typeface="Rockwell" panose="02060603020205020403" pitchFamily="18" charset="0"/>
                <a:cs typeface="Calibri Light" panose="020F0302020204030204" pitchFamily="34" charset="0"/>
              </a:rPr>
            </a:br>
            <a:endParaRPr lang="en-GB" sz="4000" b="1">
              <a:latin typeface="Rockwell" panose="02060603020205020403" pitchFamily="18" charset="0"/>
              <a:cs typeface="Calibri Light" panose="020F0302020204030204" pitchFamily="34" charset="0"/>
            </a:endParaRPr>
          </a:p>
        </p:txBody>
      </p:sp>
    </p:spTree>
    <p:extLst>
      <p:ext uri="{BB962C8B-B14F-4D97-AF65-F5344CB8AC3E}">
        <p14:creationId xmlns:p14="http://schemas.microsoft.com/office/powerpoint/2010/main" val="14543833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May 2023 &amp; Sept 2023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Female n=881/200, Male: 613/133.</a:t>
            </a:r>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SMEs – gender</a:t>
            </a:r>
          </a:p>
        </p:txBody>
      </p:sp>
      <p:graphicFrame>
        <p:nvGraphicFramePr>
          <p:cNvPr id="4" name="Table 3"/>
          <p:cNvGraphicFramePr>
            <a:graphicFrameLocks noGrp="1"/>
          </p:cNvGraphicFramePr>
          <p:nvPr>
            <p:extLst>
              <p:ext uri="{D42A27DB-BD31-4B8C-83A1-F6EECF244321}">
                <p14:modId xmlns:p14="http://schemas.microsoft.com/office/powerpoint/2010/main" val="4172328632"/>
              </p:ext>
            </p:extLst>
          </p:nvPr>
        </p:nvGraphicFramePr>
        <p:xfrm>
          <a:off x="846659"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5.33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460518732"/>
              </p:ext>
            </p:extLst>
          </p:nvPr>
        </p:nvGraphicFramePr>
        <p:xfrm>
          <a:off x="6304845"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4.83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2876414" y="997046"/>
            <a:ext cx="1890888" cy="307777"/>
          </a:xfrm>
          <a:prstGeom prst="rect">
            <a:avLst/>
          </a:prstGeom>
          <a:noFill/>
        </p:spPr>
        <p:txBody>
          <a:bodyPr wrap="square" rtlCol="0">
            <a:spAutoFit/>
          </a:bodyPr>
          <a:lstStyle/>
          <a:p>
            <a:r>
              <a:rPr lang="en-GB" b="1">
                <a:solidFill>
                  <a:srgbClr val="008265"/>
                </a:solidFill>
              </a:rPr>
              <a:t>Females</a:t>
            </a:r>
          </a:p>
        </p:txBody>
      </p:sp>
      <p:sp>
        <p:nvSpPr>
          <p:cNvPr id="8" name="TextBox 7"/>
          <p:cNvSpPr txBox="1"/>
          <p:nvPr/>
        </p:nvSpPr>
        <p:spPr>
          <a:xfrm>
            <a:off x="8532155" y="997045"/>
            <a:ext cx="1890888" cy="307777"/>
          </a:xfrm>
          <a:prstGeom prst="rect">
            <a:avLst/>
          </a:prstGeom>
          <a:noFill/>
        </p:spPr>
        <p:txBody>
          <a:bodyPr wrap="square" rtlCol="0">
            <a:spAutoFit/>
          </a:bodyPr>
          <a:lstStyle/>
          <a:p>
            <a:r>
              <a:rPr lang="en-GB" b="1">
                <a:solidFill>
                  <a:srgbClr val="008265"/>
                </a:solidFill>
              </a:rPr>
              <a:t>Males</a:t>
            </a:r>
          </a:p>
        </p:txBody>
      </p:sp>
    </p:spTree>
    <p:extLst>
      <p:ext uri="{BB962C8B-B14F-4D97-AF65-F5344CB8AC3E}">
        <p14:creationId xmlns:p14="http://schemas.microsoft.com/office/powerpoint/2010/main" val="22898699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Females</a:t>
            </a:r>
          </a:p>
        </p:txBody>
      </p:sp>
      <p:graphicFrame>
        <p:nvGraphicFramePr>
          <p:cNvPr id="4" name="Table 3"/>
          <p:cNvGraphicFramePr>
            <a:graphicFrameLocks noGrp="1"/>
          </p:cNvGraphicFramePr>
          <p:nvPr>
            <p:extLst>
              <p:ext uri="{D42A27DB-BD31-4B8C-83A1-F6EECF244321}">
                <p14:modId xmlns:p14="http://schemas.microsoft.com/office/powerpoint/2010/main" val="4216640038"/>
              </p:ext>
            </p:extLst>
          </p:nvPr>
        </p:nvGraphicFramePr>
        <p:xfrm>
          <a:off x="1941165" y="1184896"/>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know the company pays out quickly and worries about paperwork later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mn-lt"/>
                        </a:rPr>
                        <a:t>8.01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5"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May 2023 &amp; Sept 2023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Female n=881/200</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87405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Males</a:t>
            </a:r>
          </a:p>
        </p:txBody>
      </p:sp>
      <p:graphicFrame>
        <p:nvGraphicFramePr>
          <p:cNvPr id="4" name="Table 3"/>
          <p:cNvGraphicFramePr>
            <a:graphicFrameLocks noGrp="1"/>
          </p:cNvGraphicFramePr>
          <p:nvPr>
            <p:extLst>
              <p:ext uri="{D42A27DB-BD31-4B8C-83A1-F6EECF244321}">
                <p14:modId xmlns:p14="http://schemas.microsoft.com/office/powerpoint/2010/main" val="1170607188"/>
              </p:ext>
            </p:extLst>
          </p:nvPr>
        </p:nvGraphicFramePr>
        <p:xfrm>
          <a:off x="1881302" y="1200651"/>
          <a:ext cx="8309671" cy="4785413"/>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84968">
                <a:tc>
                  <a:txBody>
                    <a:bodyPr/>
                    <a:lstStyle/>
                    <a:p>
                      <a:endParaRPr lang="en-GB">
                        <a:latin typeface="Arial (Headings)"/>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Arial (Headings)"/>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Arial (Headings)"/>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Arial (Headings)"/>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Arial (Headings)"/>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Arial (Headings)"/>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Arial (Headings)"/>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Arial (Headings)"/>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makes it easy to compare to policies from other providers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Arial (Headings)"/>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Arial (Headings)"/>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Arial (Headings)"/>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Arial (Headings)"/>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understand if there are any discounts or no claims bonus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5"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May 2023 &amp; Sept 2023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Male: 613/133</a:t>
            </a:r>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2006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Rectangle 2">
            <a:extLst>
              <a:ext uri="{FF2B5EF4-FFF2-40B4-BE49-F238E27FC236}">
                <a16:creationId xmlns:a16="http://schemas.microsoft.com/office/drawing/2014/main" id="{9E3815CF-130B-7C27-0E97-2EC711360745}"/>
              </a:ext>
            </a:extLst>
          </p:cNvPr>
          <p:cNvSpPr/>
          <p:nvPr/>
        </p:nvSpPr>
        <p:spPr>
          <a:xfrm>
            <a:off x="10086975" y="6429375"/>
            <a:ext cx="1628775" cy="409575"/>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1" y="6537914"/>
            <a:ext cx="10224655" cy="325730"/>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All Consumers that hold at least one (motor, travel, buildings and/or contents) insurance policy/ </a:t>
            </a:r>
            <a:r>
              <a:rPr lang="en-GB" sz="800" dirty="0">
                <a:latin typeface="Arial" panose="020B0604020202020204" pitchFamily="34" charset="0"/>
                <a:ea typeface="Corbel"/>
                <a:cs typeface="Arial" panose="020B0604020202020204" pitchFamily="34" charset="0"/>
                <a:sym typeface="Corbel"/>
              </a:rPr>
              <a:t>who have claimed on at least one insurance policy in the last 12 months</a:t>
            </a:r>
            <a:r>
              <a:rPr lang="en-GB" sz="800" dirty="0">
                <a:solidFill>
                  <a:schemeClr val="tx1"/>
                </a:solidFill>
                <a:latin typeface="Arial" panose="020B0604020202020204" pitchFamily="34" charset="0"/>
                <a:ea typeface="Corbel"/>
                <a:cs typeface="Arial" panose="020B0604020202020204" pitchFamily="34" charset="0"/>
                <a:sym typeface="Corbel"/>
              </a:rPr>
              <a:t>: Wave 12&amp;13 (2023): Consumer n=1,000 / 191</a:t>
            </a:r>
            <a:endParaRPr lang="en-GB" sz="800" dirty="0">
              <a:solidFill>
                <a:schemeClr val="tx1"/>
              </a:solidFill>
              <a:latin typeface="Arial" panose="020B0604020202020204" pitchFamily="34" charset="0"/>
              <a:cs typeface="Arial" panose="020B0604020202020204" pitchFamily="34" charset="0"/>
            </a:endParaRPr>
          </a:p>
        </p:txBody>
      </p:sp>
      <p:graphicFrame>
        <p:nvGraphicFramePr>
          <p:cNvPr id="2" name="Chart 1">
            <a:extLst>
              <a:ext uri="{FF2B5EF4-FFF2-40B4-BE49-F238E27FC236}">
                <a16:creationId xmlns:a16="http://schemas.microsoft.com/office/drawing/2014/main" id="{82403074-E8A7-E4C1-8752-F8884A5BEB05}"/>
              </a:ext>
            </a:extLst>
          </p:cNvPr>
          <p:cNvGraphicFramePr>
            <a:graphicFrameLocks/>
          </p:cNvGraphicFramePr>
          <p:nvPr>
            <p:extLst>
              <p:ext uri="{D42A27DB-BD31-4B8C-83A1-F6EECF244321}">
                <p14:modId xmlns:p14="http://schemas.microsoft.com/office/powerpoint/2010/main" val="434531514"/>
              </p:ext>
            </p:extLst>
          </p:nvPr>
        </p:nvGraphicFramePr>
        <p:xfrm>
          <a:off x="-1" y="1698720"/>
          <a:ext cx="12088368" cy="4839194"/>
        </p:xfrm>
        <a:graphic>
          <a:graphicData uri="http://schemas.openxmlformats.org/drawingml/2006/chart">
            <c:chart xmlns:c="http://schemas.openxmlformats.org/drawingml/2006/chart" xmlns:r="http://schemas.openxmlformats.org/officeDocument/2006/relationships" r:id="rId3"/>
          </a:graphicData>
        </a:graphic>
      </p:graphicFrame>
      <p:sp>
        <p:nvSpPr>
          <p:cNvPr id="49" name="Google Shape;554;p52">
            <a:extLst>
              <a:ext uri="{FF2B5EF4-FFF2-40B4-BE49-F238E27FC236}">
                <a16:creationId xmlns:a16="http://schemas.microsoft.com/office/drawing/2014/main" id="{59A45DC8-C252-41E7-A50B-0F54B9CB0DA3}"/>
              </a:ext>
            </a:extLst>
          </p:cNvPr>
          <p:cNvSpPr txBox="1"/>
          <p:nvPr/>
        </p:nvSpPr>
        <p:spPr>
          <a:xfrm>
            <a:off x="268879" y="85777"/>
            <a:ext cx="11819488" cy="1981148"/>
          </a:xfrm>
          <a:prstGeom prst="rect">
            <a:avLst/>
          </a:prstGeom>
          <a:noFill/>
          <a:ln>
            <a:noFill/>
          </a:ln>
        </p:spPr>
        <p:txBody>
          <a:bodyPr spcFirstLastPara="1" wrap="square" lIns="0" tIns="0" rIns="0" bIns="0" anchor="t" anchorCtr="0">
            <a:noAutofit/>
          </a:bodyPr>
          <a:lstStyle/>
          <a:p>
            <a:pPr>
              <a:buClr>
                <a:srgbClr val="FFFFFF"/>
              </a:buClr>
              <a:buSzPts val="1500"/>
            </a:pPr>
            <a:r>
              <a:rPr lang="en-GB" sz="2000" b="1" dirty="0">
                <a:solidFill>
                  <a:schemeClr val="bg2"/>
                </a:solidFill>
                <a:latin typeface="Rockwell" panose="02060603020205020403" pitchFamily="18" charset="0"/>
                <a:cs typeface="Calibri Light" panose="020F0302020204030204" pitchFamily="34" charset="0"/>
              </a:rPr>
              <a:t>Consumer Wave on wave comparison – Opportunity scores: </a:t>
            </a:r>
          </a:p>
          <a:p>
            <a:pPr marL="285750" indent="-285750">
              <a:buClr>
                <a:schemeClr val="bg2"/>
              </a:buClr>
              <a:buSzPts val="1500"/>
              <a:buFont typeface="Arial" panose="020B0604020202020204" pitchFamily="34" charset="0"/>
              <a:buChar char="•"/>
            </a:pPr>
            <a:r>
              <a:rPr lang="en-GB" dirty="0">
                <a:solidFill>
                  <a:schemeClr val="bg2"/>
                </a:solidFill>
                <a:latin typeface="+mj-lt"/>
                <a:cs typeface="Calibri Light" panose="020F0302020204030204" pitchFamily="34" charset="0"/>
              </a:rPr>
              <a:t>The opportunity score for the Loyalty theme has increased slightly by 0.31 points compared to the previous wave, continuing its upward trend since July 2021, and remains the key priority in order to improve levels of trust in the insurance sector with Consumers</a:t>
            </a:r>
          </a:p>
          <a:p>
            <a:pPr marL="285750" indent="-285750">
              <a:buClr>
                <a:schemeClr val="bg2"/>
              </a:buClr>
              <a:buSzPts val="1500"/>
              <a:buFont typeface="Arial" panose="020B0604020202020204" pitchFamily="34" charset="0"/>
              <a:buChar char="•"/>
            </a:pPr>
            <a:r>
              <a:rPr lang="en-GB" dirty="0">
                <a:solidFill>
                  <a:schemeClr val="bg2"/>
                </a:solidFill>
                <a:latin typeface="+mj-lt"/>
                <a:cs typeface="Calibri Light" panose="020F0302020204030204" pitchFamily="34" charset="0"/>
              </a:rPr>
              <a:t>The gap in opportunity score between Loyalty and the other eight themes is over 1.4 points, the biggest since December 2021</a:t>
            </a:r>
          </a:p>
          <a:p>
            <a:pPr marL="285750" indent="-285750">
              <a:buClr>
                <a:schemeClr val="bg2"/>
              </a:buClr>
              <a:buSzPts val="1500"/>
              <a:buFont typeface="Arial" panose="020B0604020202020204" pitchFamily="34" charset="0"/>
              <a:buChar char="•"/>
            </a:pPr>
            <a:r>
              <a:rPr lang="en-GB" dirty="0">
                <a:solidFill>
                  <a:schemeClr val="bg2"/>
                </a:solidFill>
                <a:latin typeface="+mj-lt"/>
                <a:cs typeface="Calibri Light" panose="020F0302020204030204" pitchFamily="34" charset="0"/>
              </a:rPr>
              <a:t>Behind Loyalty, the Respect, Speed and Confidence themes are closely grouped as opportunities to improve trust levels</a:t>
            </a:r>
          </a:p>
          <a:p>
            <a:pPr marL="285750" indent="-285750">
              <a:buClr>
                <a:schemeClr val="bg2"/>
              </a:buClr>
              <a:buSzPts val="1500"/>
              <a:buFont typeface="Arial" panose="020B0604020202020204" pitchFamily="34" charset="0"/>
              <a:buChar char="•"/>
            </a:pPr>
            <a:r>
              <a:rPr lang="en-GB" dirty="0">
                <a:solidFill>
                  <a:schemeClr val="bg2"/>
                </a:solidFill>
                <a:latin typeface="+mj-lt"/>
                <a:cs typeface="Calibri Light" panose="020F0302020204030204" pitchFamily="34" charset="0"/>
              </a:rPr>
              <a:t>Despite decreases in the opportunity scores for Speed and Control , it is the three claims related themes that have increased the most since July 2021 when the majority of opportunity scores were at their lowest points</a:t>
            </a:r>
          </a:p>
          <a:p>
            <a:pPr marL="285750" indent="-285750">
              <a:buClr>
                <a:schemeClr val="bg2"/>
              </a:buClr>
              <a:buSzPts val="1500"/>
              <a:buFont typeface="Arial" panose="020B0604020202020204" pitchFamily="34" charset="0"/>
              <a:buChar char="•"/>
            </a:pPr>
            <a:r>
              <a:rPr lang="en-GB" dirty="0">
                <a:solidFill>
                  <a:schemeClr val="bg2"/>
                </a:solidFill>
                <a:latin typeface="+mj-lt"/>
                <a:cs typeface="Calibri Light" panose="020F0302020204030204" pitchFamily="34" charset="0"/>
              </a:rPr>
              <a:t>Respect (claims) and the Price theme are at their highest levels as opportunities since the research began</a:t>
            </a:r>
          </a:p>
          <a:p>
            <a:pPr>
              <a:buClr>
                <a:schemeClr val="bg2"/>
              </a:buClr>
              <a:buSzPts val="1500"/>
            </a:pPr>
            <a:endParaRPr lang="en-GB" dirty="0">
              <a:solidFill>
                <a:schemeClr val="bg2"/>
              </a:solidFill>
              <a:latin typeface="+mj-lt"/>
              <a:cs typeface="Calibri Light" panose="020F0302020204030204" pitchFamily="34" charset="0"/>
            </a:endParaRPr>
          </a:p>
          <a:p>
            <a:pPr>
              <a:buClr>
                <a:schemeClr val="bg2"/>
              </a:buClr>
              <a:buSzPts val="1500"/>
            </a:pPr>
            <a:r>
              <a:rPr lang="en-GB" dirty="0">
                <a:solidFill>
                  <a:schemeClr val="bg2"/>
                </a:solidFill>
                <a:latin typeface="+mj-lt"/>
                <a:cs typeface="Calibri Light" panose="020F0302020204030204" pitchFamily="34" charset="0"/>
              </a:rPr>
              <a:t> </a:t>
            </a:r>
          </a:p>
        </p:txBody>
      </p:sp>
    </p:spTree>
    <p:extLst>
      <p:ext uri="{BB962C8B-B14F-4D97-AF65-F5344CB8AC3E}">
        <p14:creationId xmlns:p14="http://schemas.microsoft.com/office/powerpoint/2010/main" val="23318939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May 2023 &amp; Sept 2023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18-34 n=509/176  35-54 n=738/144,  55 or older n=253/15*  *Small base, indicative only</a:t>
            </a:r>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SMEs – age</a:t>
            </a:r>
          </a:p>
        </p:txBody>
      </p:sp>
      <p:graphicFrame>
        <p:nvGraphicFramePr>
          <p:cNvPr id="4" name="Table 3"/>
          <p:cNvGraphicFramePr>
            <a:graphicFrameLocks noGrp="1"/>
          </p:cNvGraphicFramePr>
          <p:nvPr>
            <p:extLst>
              <p:ext uri="{D42A27DB-BD31-4B8C-83A1-F6EECF244321}">
                <p14:modId xmlns:p14="http://schemas.microsoft.com/office/powerpoint/2010/main" val="68005163"/>
              </p:ext>
            </p:extLst>
          </p:nvPr>
        </p:nvGraphicFramePr>
        <p:xfrm>
          <a:off x="349955" y="1551017"/>
          <a:ext cx="3764849" cy="3956756"/>
        </p:xfrm>
        <a:graphic>
          <a:graphicData uri="http://schemas.openxmlformats.org/drawingml/2006/table">
            <a:tbl>
              <a:tblPr firstRow="1" bandRow="1">
                <a:tableStyleId>{6E62EB93-AAC6-4EBA-99E5-D1D4B1179FDE}</a:tableStyleId>
              </a:tblPr>
              <a:tblGrid>
                <a:gridCol w="344312">
                  <a:extLst>
                    <a:ext uri="{9D8B030D-6E8A-4147-A177-3AD203B41FA5}">
                      <a16:colId xmlns:a16="http://schemas.microsoft.com/office/drawing/2014/main" val="20000"/>
                    </a:ext>
                  </a:extLst>
                </a:gridCol>
                <a:gridCol w="863600">
                  <a:extLst>
                    <a:ext uri="{9D8B030D-6E8A-4147-A177-3AD203B41FA5}">
                      <a16:colId xmlns:a16="http://schemas.microsoft.com/office/drawing/2014/main" val="20001"/>
                    </a:ext>
                  </a:extLst>
                </a:gridCol>
                <a:gridCol w="812800">
                  <a:extLst>
                    <a:ext uri="{9D8B030D-6E8A-4147-A177-3AD203B41FA5}">
                      <a16:colId xmlns:a16="http://schemas.microsoft.com/office/drawing/2014/main" val="20002"/>
                    </a:ext>
                  </a:extLst>
                </a:gridCol>
                <a:gridCol w="906403">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Arial (Headings)"/>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Arial (Headings)"/>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Arial (Headings)"/>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Arial (Headings)"/>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mn-lt"/>
                        </a:rPr>
                        <a:t>6.70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Arial (Headings)"/>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mn-lt"/>
                        </a:rPr>
                        <a:t>5.39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Arial (Headings)"/>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mn-lt"/>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Arial (Headings)"/>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Arial (Headings)"/>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mn-lt"/>
                        </a:rPr>
                        <a:t>6.16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Arial (Headings)"/>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mn-lt"/>
                        </a:rPr>
                        <a:t>6.14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Arial (Headings)"/>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mn-lt"/>
                        </a:rPr>
                        <a:t>5.88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Arial (Headings)"/>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mn-lt"/>
                        </a:rPr>
                        <a:t>5.17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1995881" y="1189152"/>
            <a:ext cx="1890888" cy="307777"/>
          </a:xfrm>
          <a:prstGeom prst="rect">
            <a:avLst/>
          </a:prstGeom>
          <a:noFill/>
        </p:spPr>
        <p:txBody>
          <a:bodyPr wrap="square" rtlCol="0">
            <a:spAutoFit/>
          </a:bodyPr>
          <a:lstStyle/>
          <a:p>
            <a:r>
              <a:rPr lang="en-GB" b="1">
                <a:solidFill>
                  <a:srgbClr val="008265"/>
                </a:solidFill>
                <a:latin typeface="Arial (Headings)"/>
              </a:rPr>
              <a:t>18-34</a:t>
            </a:r>
          </a:p>
        </p:txBody>
      </p:sp>
      <p:sp>
        <p:nvSpPr>
          <p:cNvPr id="8" name="TextBox 7"/>
          <p:cNvSpPr txBox="1"/>
          <p:nvPr/>
        </p:nvSpPr>
        <p:spPr>
          <a:xfrm>
            <a:off x="9384466" y="1168821"/>
            <a:ext cx="1890888" cy="307777"/>
          </a:xfrm>
          <a:prstGeom prst="rect">
            <a:avLst/>
          </a:prstGeom>
          <a:noFill/>
        </p:spPr>
        <p:txBody>
          <a:bodyPr wrap="square" rtlCol="0">
            <a:spAutoFit/>
          </a:bodyPr>
          <a:lstStyle/>
          <a:p>
            <a:r>
              <a:rPr lang="en-GB" b="1">
                <a:solidFill>
                  <a:srgbClr val="008265"/>
                </a:solidFill>
                <a:latin typeface="Arial (Headings)"/>
              </a:rPr>
              <a:t>55 or older</a:t>
            </a:r>
          </a:p>
        </p:txBody>
      </p:sp>
      <p:graphicFrame>
        <p:nvGraphicFramePr>
          <p:cNvPr id="12" name="Table 11"/>
          <p:cNvGraphicFramePr>
            <a:graphicFrameLocks noGrp="1"/>
          </p:cNvGraphicFramePr>
          <p:nvPr>
            <p:extLst>
              <p:ext uri="{D42A27DB-BD31-4B8C-83A1-F6EECF244321}">
                <p14:modId xmlns:p14="http://schemas.microsoft.com/office/powerpoint/2010/main" val="1475640910"/>
              </p:ext>
            </p:extLst>
          </p:nvPr>
        </p:nvGraphicFramePr>
        <p:xfrm>
          <a:off x="4185355" y="1551015"/>
          <a:ext cx="3764849" cy="3956756"/>
        </p:xfrm>
        <a:graphic>
          <a:graphicData uri="http://schemas.openxmlformats.org/drawingml/2006/table">
            <a:tbl>
              <a:tblPr firstRow="1" bandRow="1">
                <a:tableStyleId>{6E62EB93-AAC6-4EBA-99E5-D1D4B1179FDE}</a:tableStyleId>
              </a:tblPr>
              <a:tblGrid>
                <a:gridCol w="364067">
                  <a:extLst>
                    <a:ext uri="{9D8B030D-6E8A-4147-A177-3AD203B41FA5}">
                      <a16:colId xmlns:a16="http://schemas.microsoft.com/office/drawing/2014/main" val="20000"/>
                    </a:ext>
                  </a:extLst>
                </a:gridCol>
                <a:gridCol w="863600">
                  <a:extLst>
                    <a:ext uri="{9D8B030D-6E8A-4147-A177-3AD203B41FA5}">
                      <a16:colId xmlns:a16="http://schemas.microsoft.com/office/drawing/2014/main" val="20001"/>
                    </a:ext>
                  </a:extLst>
                </a:gridCol>
                <a:gridCol w="784578">
                  <a:extLst>
                    <a:ext uri="{9D8B030D-6E8A-4147-A177-3AD203B41FA5}">
                      <a16:colId xmlns:a16="http://schemas.microsoft.com/office/drawing/2014/main" val="20002"/>
                    </a:ext>
                  </a:extLst>
                </a:gridCol>
                <a:gridCol w="914870">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Arial (Headings)"/>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Arial (Headings)"/>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Arial (Headings)"/>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Arial (Headings)"/>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Arial (Headings)"/>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mj-lt"/>
                        </a:rPr>
                        <a:t>7.43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Arial (Headings)"/>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mj-lt"/>
                        </a:rPr>
                        <a:t>7.00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Arial (Headings)"/>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mj-lt"/>
                        </a:rPr>
                        <a:t>7.01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Arial (Headings)"/>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mj-lt"/>
                        </a:rPr>
                        <a:t>7.05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Arial (Headings)"/>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mj-lt"/>
                        </a:rPr>
                        <a:t>6.89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Arial (Headings)"/>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mj-lt"/>
                        </a:rPr>
                        <a:t>5.43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mj-lt"/>
                        </a:rPr>
                        <a:t>6.23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Arial (Headings)"/>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mj-lt"/>
                        </a:rPr>
                        <a:t>5.35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14" name="TextBox 13"/>
          <p:cNvSpPr txBox="1"/>
          <p:nvPr/>
        </p:nvSpPr>
        <p:spPr>
          <a:xfrm>
            <a:off x="5839747" y="1168822"/>
            <a:ext cx="1890888" cy="307777"/>
          </a:xfrm>
          <a:prstGeom prst="rect">
            <a:avLst/>
          </a:prstGeom>
          <a:noFill/>
        </p:spPr>
        <p:txBody>
          <a:bodyPr wrap="square" rtlCol="0">
            <a:spAutoFit/>
          </a:bodyPr>
          <a:lstStyle/>
          <a:p>
            <a:r>
              <a:rPr lang="en-GB" b="1">
                <a:solidFill>
                  <a:srgbClr val="008265"/>
                </a:solidFill>
                <a:latin typeface="Arial (Headings)"/>
              </a:rPr>
              <a:t>35-54</a:t>
            </a:r>
          </a:p>
        </p:txBody>
      </p:sp>
      <p:graphicFrame>
        <p:nvGraphicFramePr>
          <p:cNvPr id="5" name="Table 4">
            <a:extLst>
              <a:ext uri="{FF2B5EF4-FFF2-40B4-BE49-F238E27FC236}">
                <a16:creationId xmlns:a16="http://schemas.microsoft.com/office/drawing/2014/main" id="{0E8B3A8E-F119-87E3-1E18-7D961E095797}"/>
              </a:ext>
            </a:extLst>
          </p:cNvPr>
          <p:cNvGraphicFramePr>
            <a:graphicFrameLocks noGrp="1"/>
          </p:cNvGraphicFramePr>
          <p:nvPr>
            <p:extLst>
              <p:ext uri="{D42A27DB-BD31-4B8C-83A1-F6EECF244321}">
                <p14:modId xmlns:p14="http://schemas.microsoft.com/office/powerpoint/2010/main" val="450167399"/>
              </p:ext>
            </p:extLst>
          </p:nvPr>
        </p:nvGraphicFramePr>
        <p:xfrm>
          <a:off x="8039602" y="1555935"/>
          <a:ext cx="3764849" cy="3956756"/>
        </p:xfrm>
        <a:graphic>
          <a:graphicData uri="http://schemas.openxmlformats.org/drawingml/2006/table">
            <a:tbl>
              <a:tblPr firstRow="1" bandRow="1">
                <a:tableStyleId>{6E62EB93-AAC6-4EBA-99E5-D1D4B1179FDE}</a:tableStyleId>
              </a:tblPr>
              <a:tblGrid>
                <a:gridCol w="364067">
                  <a:extLst>
                    <a:ext uri="{9D8B030D-6E8A-4147-A177-3AD203B41FA5}">
                      <a16:colId xmlns:a16="http://schemas.microsoft.com/office/drawing/2014/main" val="20000"/>
                    </a:ext>
                  </a:extLst>
                </a:gridCol>
                <a:gridCol w="863600">
                  <a:extLst>
                    <a:ext uri="{9D8B030D-6E8A-4147-A177-3AD203B41FA5}">
                      <a16:colId xmlns:a16="http://schemas.microsoft.com/office/drawing/2014/main" val="20001"/>
                    </a:ext>
                  </a:extLst>
                </a:gridCol>
                <a:gridCol w="784578">
                  <a:extLst>
                    <a:ext uri="{9D8B030D-6E8A-4147-A177-3AD203B41FA5}">
                      <a16:colId xmlns:a16="http://schemas.microsoft.com/office/drawing/2014/main" val="20002"/>
                    </a:ext>
                  </a:extLst>
                </a:gridCol>
                <a:gridCol w="914870">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Arial (Headings)"/>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dirty="0">
                          <a:solidFill>
                            <a:schemeClr val="bg1"/>
                          </a:solidFill>
                          <a:effectLst/>
                          <a:latin typeface="Arial (Headings)"/>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Arial (Headings)"/>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Arial (Headings)"/>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8744">
                <a:tc>
                  <a:txBody>
                    <a:bodyPr/>
                    <a:lstStyle/>
                    <a:p>
                      <a:pPr algn="ctr" fontAlgn="b"/>
                      <a:r>
                        <a:rPr lang="en-GB" sz="1100" b="0" i="0" u="none" strike="noStrike">
                          <a:solidFill>
                            <a:srgbClr val="000000"/>
                          </a:solidFill>
                          <a:effectLst/>
                          <a:latin typeface="Arial (Headings)"/>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Arial (Headings)"/>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Arial (Headings)"/>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Arial (Headings)"/>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393630">
                <a:tc>
                  <a:txBody>
                    <a:bodyPr/>
                    <a:lstStyle/>
                    <a:p>
                      <a:pPr algn="ctr" fontAlgn="b"/>
                      <a:r>
                        <a:rPr lang="en-GB" sz="1100" b="0" i="0" u="none" strike="noStrike" dirty="0">
                          <a:solidFill>
                            <a:srgbClr val="000000"/>
                          </a:solidFill>
                          <a:effectLst/>
                          <a:latin typeface="Arial (Headings)"/>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314292803"/>
                  </a:ext>
                </a:extLst>
              </a:tr>
              <a:tr h="393630">
                <a:tc>
                  <a:txBody>
                    <a:bodyPr/>
                    <a:lstStyle/>
                    <a:p>
                      <a:pPr algn="ctr" fontAlgn="b"/>
                      <a:r>
                        <a:rPr lang="en-GB" sz="1100" b="0" i="0" u="none" strike="noStrike" dirty="0">
                          <a:solidFill>
                            <a:srgbClr val="000000"/>
                          </a:solidFill>
                          <a:effectLst/>
                          <a:latin typeface="Arial (Headings)"/>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535810179"/>
                  </a:ext>
                </a:extLst>
              </a:tr>
              <a:tr h="393630">
                <a:tc>
                  <a:txBody>
                    <a:bodyPr/>
                    <a:lstStyle/>
                    <a:p>
                      <a:pPr algn="ctr" fontAlgn="b"/>
                      <a:r>
                        <a:rPr lang="en-GB" sz="1100" b="0" i="0" u="none" strike="noStrike" dirty="0">
                          <a:solidFill>
                            <a:srgbClr val="000000"/>
                          </a:solidFill>
                          <a:effectLst/>
                          <a:latin typeface="Arial (Headings)"/>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mn-lt"/>
                        </a:rPr>
                        <a:t>4.40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317363235"/>
                  </a:ext>
                </a:extLst>
              </a:tr>
            </a:tbl>
          </a:graphicData>
        </a:graphic>
      </p:graphicFrame>
    </p:spTree>
    <p:extLst>
      <p:ext uri="{BB962C8B-B14F-4D97-AF65-F5344CB8AC3E}">
        <p14:creationId xmlns:p14="http://schemas.microsoft.com/office/powerpoint/2010/main" val="23726203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18-34 years old</a:t>
            </a:r>
          </a:p>
        </p:txBody>
      </p:sp>
      <p:graphicFrame>
        <p:nvGraphicFramePr>
          <p:cNvPr id="4" name="Table 3"/>
          <p:cNvGraphicFramePr>
            <a:graphicFrameLocks noGrp="1"/>
          </p:cNvGraphicFramePr>
          <p:nvPr>
            <p:extLst>
              <p:ext uri="{D42A27DB-BD31-4B8C-83A1-F6EECF244321}">
                <p14:modId xmlns:p14="http://schemas.microsoft.com/office/powerpoint/2010/main" val="286424036"/>
              </p:ext>
            </p:extLst>
          </p:nvPr>
        </p:nvGraphicFramePr>
        <p:xfrm>
          <a:off x="1918589" y="1180255"/>
          <a:ext cx="8309671" cy="471670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makes it easy to compare to policies from other providers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There was a promotional discount when joining</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mn-lt"/>
                        </a:rPr>
                        <a:t>7.35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May 2023 &amp; Sept 2023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18-34 n=509/176</a:t>
            </a:r>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25429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35-54 years old</a:t>
            </a:r>
          </a:p>
        </p:txBody>
      </p:sp>
      <p:graphicFrame>
        <p:nvGraphicFramePr>
          <p:cNvPr id="4" name="Table 3"/>
          <p:cNvGraphicFramePr>
            <a:graphicFrameLocks noGrp="1"/>
          </p:cNvGraphicFramePr>
          <p:nvPr>
            <p:extLst>
              <p:ext uri="{D42A27DB-BD31-4B8C-83A1-F6EECF244321}">
                <p14:modId xmlns:p14="http://schemas.microsoft.com/office/powerpoint/2010/main" val="3444482241"/>
              </p:ext>
            </p:extLst>
          </p:nvPr>
        </p:nvGraphicFramePr>
        <p:xfrm>
          <a:off x="1881302" y="1209646"/>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provided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mj-lt"/>
                        </a:rPr>
                        <a:t>8.48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May 2023 &amp; Sept 2023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35-54 n=738/144</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21145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55 or older years old</a:t>
            </a:r>
          </a:p>
        </p:txBody>
      </p:sp>
      <p:graphicFrame>
        <p:nvGraphicFramePr>
          <p:cNvPr id="4" name="Table 3"/>
          <p:cNvGraphicFramePr>
            <a:graphicFrameLocks noGrp="1"/>
          </p:cNvGraphicFramePr>
          <p:nvPr>
            <p:extLst>
              <p:ext uri="{D42A27DB-BD31-4B8C-83A1-F6EECF244321}">
                <p14:modId xmlns:p14="http://schemas.microsoft.com/office/powerpoint/2010/main" val="2173698481"/>
              </p:ext>
            </p:extLst>
          </p:nvPr>
        </p:nvGraphicFramePr>
        <p:xfrm>
          <a:off x="1896011" y="1200522"/>
          <a:ext cx="8309671" cy="495804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11.43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was able to choose the supplier that the insurance company uses (e.g. tradesmen, garage, airline, law firm)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11.21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provided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mn-lt"/>
                        </a:rPr>
                        <a:t>9.51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May 2023 &amp; Sept 2023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55 or older n=253/15*  * Small base, indicative only.</a:t>
            </a:r>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36528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May 2023 &amp; Sept 2023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White/ White British n=1,263/252, Ethnic minorities n=220/78</a:t>
            </a:r>
          </a:p>
          <a:p>
            <a:endParaRPr lang="en-GB" sz="800" dirty="0">
              <a:latin typeface="Arial" panose="020B0604020202020204" pitchFamily="34" charset="0"/>
              <a:cs typeface="Arial" panose="020B060402020202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SMEs – ethnicity</a:t>
            </a:r>
          </a:p>
        </p:txBody>
      </p:sp>
      <p:graphicFrame>
        <p:nvGraphicFramePr>
          <p:cNvPr id="4" name="Table 3"/>
          <p:cNvGraphicFramePr>
            <a:graphicFrameLocks noGrp="1"/>
          </p:cNvGraphicFramePr>
          <p:nvPr>
            <p:extLst>
              <p:ext uri="{D42A27DB-BD31-4B8C-83A1-F6EECF244321}">
                <p14:modId xmlns:p14="http://schemas.microsoft.com/office/powerpoint/2010/main" val="1865006792"/>
              </p:ext>
            </p:extLst>
          </p:nvPr>
        </p:nvGraphicFramePr>
        <p:xfrm>
          <a:off x="846659"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mj-lt"/>
                        </a:rPr>
                        <a:t>4.91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370391197"/>
              </p:ext>
            </p:extLst>
          </p:nvPr>
        </p:nvGraphicFramePr>
        <p:xfrm>
          <a:off x="6304845"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mn-lt"/>
                        </a:rPr>
                        <a:t>6.13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2549037" y="997045"/>
            <a:ext cx="1890888" cy="307777"/>
          </a:xfrm>
          <a:prstGeom prst="rect">
            <a:avLst/>
          </a:prstGeom>
          <a:noFill/>
        </p:spPr>
        <p:txBody>
          <a:bodyPr wrap="square" rtlCol="0">
            <a:spAutoFit/>
          </a:bodyPr>
          <a:lstStyle/>
          <a:p>
            <a:r>
              <a:rPr lang="en-GB" b="1">
                <a:solidFill>
                  <a:srgbClr val="008265"/>
                </a:solidFill>
              </a:rPr>
              <a:t>White/ White British</a:t>
            </a:r>
          </a:p>
        </p:txBody>
      </p:sp>
      <p:sp>
        <p:nvSpPr>
          <p:cNvPr id="9" name="TextBox 8"/>
          <p:cNvSpPr txBox="1"/>
          <p:nvPr/>
        </p:nvSpPr>
        <p:spPr>
          <a:xfrm>
            <a:off x="8074857" y="997045"/>
            <a:ext cx="1890888" cy="307777"/>
          </a:xfrm>
          <a:prstGeom prst="rect">
            <a:avLst/>
          </a:prstGeom>
          <a:noFill/>
        </p:spPr>
        <p:txBody>
          <a:bodyPr wrap="square" rtlCol="0">
            <a:spAutoFit/>
          </a:bodyPr>
          <a:lstStyle/>
          <a:p>
            <a:r>
              <a:rPr lang="en-GB" b="1">
                <a:solidFill>
                  <a:srgbClr val="008265"/>
                </a:solidFill>
              </a:rPr>
              <a:t>Ethnic minorities</a:t>
            </a:r>
          </a:p>
        </p:txBody>
      </p:sp>
    </p:spTree>
    <p:extLst>
      <p:ext uri="{BB962C8B-B14F-4D97-AF65-F5344CB8AC3E}">
        <p14:creationId xmlns:p14="http://schemas.microsoft.com/office/powerpoint/2010/main" val="12604240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White/ White British</a:t>
            </a:r>
          </a:p>
        </p:txBody>
      </p:sp>
      <p:graphicFrame>
        <p:nvGraphicFramePr>
          <p:cNvPr id="4" name="Table 3"/>
          <p:cNvGraphicFramePr>
            <a:graphicFrameLocks noGrp="1"/>
          </p:cNvGraphicFramePr>
          <p:nvPr>
            <p:extLst>
              <p:ext uri="{D42A27DB-BD31-4B8C-83A1-F6EECF244321}">
                <p14:modId xmlns:p14="http://schemas.microsoft.com/office/powerpoint/2010/main" val="1323807657"/>
              </p:ext>
            </p:extLst>
          </p:nvPr>
        </p:nvGraphicFramePr>
        <p:xfrm>
          <a:off x="1929877" y="997835"/>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mn-lt"/>
                        </a:rPr>
                        <a:t>7.89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May 2023 &amp; Sept 2023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White/ White British n=1,263/252</a:t>
            </a:r>
          </a:p>
          <a:p>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73893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Ethnic minorities</a:t>
            </a:r>
          </a:p>
        </p:txBody>
      </p:sp>
      <p:graphicFrame>
        <p:nvGraphicFramePr>
          <p:cNvPr id="4" name="Table 3"/>
          <p:cNvGraphicFramePr>
            <a:graphicFrameLocks noGrp="1"/>
          </p:cNvGraphicFramePr>
          <p:nvPr>
            <p:extLst>
              <p:ext uri="{D42A27DB-BD31-4B8C-83A1-F6EECF244321}">
                <p14:modId xmlns:p14="http://schemas.microsoft.com/office/powerpoint/2010/main" val="2488547489"/>
              </p:ext>
            </p:extLst>
          </p:nvPr>
        </p:nvGraphicFramePr>
        <p:xfrm>
          <a:off x="1881302" y="1213107"/>
          <a:ext cx="8309671" cy="471670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There was a promotional discount when joining</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mn-lt"/>
                        </a:rPr>
                        <a:t>8.48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May 2023 &amp; Sept 2023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Ethnic minorities n=220/78</a:t>
            </a:r>
          </a:p>
          <a:p>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49939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May 2023 &amp; Sept 2023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1-5 employees n=430/39*, 6-20 employees n=449/123,  More than 20 employees n=621/173.   *Small base, indicative only</a:t>
            </a:r>
          </a:p>
          <a:p>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SMEs – number of employees</a:t>
            </a:r>
          </a:p>
        </p:txBody>
      </p:sp>
      <p:graphicFrame>
        <p:nvGraphicFramePr>
          <p:cNvPr id="4" name="Table 3"/>
          <p:cNvGraphicFramePr>
            <a:graphicFrameLocks noGrp="1"/>
          </p:cNvGraphicFramePr>
          <p:nvPr>
            <p:extLst>
              <p:ext uri="{D42A27DB-BD31-4B8C-83A1-F6EECF244321}">
                <p14:modId xmlns:p14="http://schemas.microsoft.com/office/powerpoint/2010/main" val="1019860529"/>
              </p:ext>
            </p:extLst>
          </p:nvPr>
        </p:nvGraphicFramePr>
        <p:xfrm>
          <a:off x="8088488" y="1551015"/>
          <a:ext cx="3764849" cy="3956756"/>
        </p:xfrm>
        <a:graphic>
          <a:graphicData uri="http://schemas.openxmlformats.org/drawingml/2006/table">
            <a:tbl>
              <a:tblPr firstRow="1" bandRow="1">
                <a:tableStyleId>{6E62EB93-AAC6-4EBA-99E5-D1D4B1179FDE}</a:tableStyleId>
              </a:tblPr>
              <a:tblGrid>
                <a:gridCol w="361245">
                  <a:extLst>
                    <a:ext uri="{9D8B030D-6E8A-4147-A177-3AD203B41FA5}">
                      <a16:colId xmlns:a16="http://schemas.microsoft.com/office/drawing/2014/main" val="20000"/>
                    </a:ext>
                  </a:extLst>
                </a:gridCol>
                <a:gridCol w="801511">
                  <a:extLst>
                    <a:ext uri="{9D8B030D-6E8A-4147-A177-3AD203B41FA5}">
                      <a16:colId xmlns:a16="http://schemas.microsoft.com/office/drawing/2014/main" val="20001"/>
                    </a:ext>
                  </a:extLst>
                </a:gridCol>
                <a:gridCol w="880534">
                  <a:extLst>
                    <a:ext uri="{9D8B030D-6E8A-4147-A177-3AD203B41FA5}">
                      <a16:colId xmlns:a16="http://schemas.microsoft.com/office/drawing/2014/main" val="20002"/>
                    </a:ext>
                  </a:extLst>
                </a:gridCol>
                <a:gridCol w="883825">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mj-lt"/>
                        </a:rPr>
                        <a:t>5.78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1995881" y="1189152"/>
            <a:ext cx="1890888" cy="307777"/>
          </a:xfrm>
          <a:prstGeom prst="rect">
            <a:avLst/>
          </a:prstGeom>
          <a:noFill/>
        </p:spPr>
        <p:txBody>
          <a:bodyPr wrap="square" rtlCol="0">
            <a:spAutoFit/>
          </a:bodyPr>
          <a:lstStyle/>
          <a:p>
            <a:r>
              <a:rPr lang="en-GB" b="1">
                <a:solidFill>
                  <a:srgbClr val="008265"/>
                </a:solidFill>
              </a:rPr>
              <a:t>1-5</a:t>
            </a:r>
          </a:p>
        </p:txBody>
      </p:sp>
      <p:sp>
        <p:nvSpPr>
          <p:cNvPr id="8" name="TextBox 7"/>
          <p:cNvSpPr txBox="1"/>
          <p:nvPr/>
        </p:nvSpPr>
        <p:spPr>
          <a:xfrm>
            <a:off x="9384466" y="1168821"/>
            <a:ext cx="1890888" cy="307777"/>
          </a:xfrm>
          <a:prstGeom prst="rect">
            <a:avLst/>
          </a:prstGeom>
          <a:noFill/>
        </p:spPr>
        <p:txBody>
          <a:bodyPr wrap="square" rtlCol="0">
            <a:spAutoFit/>
          </a:bodyPr>
          <a:lstStyle/>
          <a:p>
            <a:r>
              <a:rPr lang="en-GB" b="1">
                <a:solidFill>
                  <a:srgbClr val="008265"/>
                </a:solidFill>
              </a:rPr>
              <a:t>More than 20</a:t>
            </a:r>
          </a:p>
        </p:txBody>
      </p:sp>
      <p:graphicFrame>
        <p:nvGraphicFramePr>
          <p:cNvPr id="12" name="Table 11"/>
          <p:cNvGraphicFramePr>
            <a:graphicFrameLocks noGrp="1"/>
          </p:cNvGraphicFramePr>
          <p:nvPr>
            <p:extLst>
              <p:ext uri="{D42A27DB-BD31-4B8C-83A1-F6EECF244321}">
                <p14:modId xmlns:p14="http://schemas.microsoft.com/office/powerpoint/2010/main" val="3351439539"/>
              </p:ext>
            </p:extLst>
          </p:nvPr>
        </p:nvGraphicFramePr>
        <p:xfrm>
          <a:off x="4185355" y="1551015"/>
          <a:ext cx="3764849" cy="3956756"/>
        </p:xfrm>
        <a:graphic>
          <a:graphicData uri="http://schemas.openxmlformats.org/drawingml/2006/table">
            <a:tbl>
              <a:tblPr firstRow="1" bandRow="1">
                <a:tableStyleId>{6E62EB93-AAC6-4EBA-99E5-D1D4B1179FDE}</a:tableStyleId>
              </a:tblPr>
              <a:tblGrid>
                <a:gridCol w="358423">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863600">
                  <a:extLst>
                    <a:ext uri="{9D8B030D-6E8A-4147-A177-3AD203B41FA5}">
                      <a16:colId xmlns:a16="http://schemas.microsoft.com/office/drawing/2014/main" val="20002"/>
                    </a:ext>
                  </a:extLst>
                </a:gridCol>
                <a:gridCol w="892292">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5.36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5.67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5.55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5.49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918501692"/>
              </p:ext>
            </p:extLst>
          </p:nvPr>
        </p:nvGraphicFramePr>
        <p:xfrm>
          <a:off x="282222" y="1551014"/>
          <a:ext cx="3764849" cy="3956755"/>
        </p:xfrm>
        <a:graphic>
          <a:graphicData uri="http://schemas.openxmlformats.org/drawingml/2006/table">
            <a:tbl>
              <a:tblPr firstRow="1" bandRow="1">
                <a:tableStyleId>{6E62EB93-AAC6-4EBA-99E5-D1D4B1179FDE}</a:tableStyleId>
              </a:tblPr>
              <a:tblGrid>
                <a:gridCol w="361245">
                  <a:extLst>
                    <a:ext uri="{9D8B030D-6E8A-4147-A177-3AD203B41FA5}">
                      <a16:colId xmlns:a16="http://schemas.microsoft.com/office/drawing/2014/main" val="20000"/>
                    </a:ext>
                  </a:extLst>
                </a:gridCol>
                <a:gridCol w="795866">
                  <a:extLst>
                    <a:ext uri="{9D8B030D-6E8A-4147-A177-3AD203B41FA5}">
                      <a16:colId xmlns:a16="http://schemas.microsoft.com/office/drawing/2014/main" val="20001"/>
                    </a:ext>
                  </a:extLst>
                </a:gridCol>
                <a:gridCol w="829734">
                  <a:extLst>
                    <a:ext uri="{9D8B030D-6E8A-4147-A177-3AD203B41FA5}">
                      <a16:colId xmlns:a16="http://schemas.microsoft.com/office/drawing/2014/main" val="20002"/>
                    </a:ext>
                  </a:extLst>
                </a:gridCol>
                <a:gridCol w="940270">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46179">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8872">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2.64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8872">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8872">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8872">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8872">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405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405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405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4054">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2.67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mn-lt"/>
                        </a:rPr>
                        <a:t>3.90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14" name="TextBox 13"/>
          <p:cNvSpPr txBox="1"/>
          <p:nvPr/>
        </p:nvSpPr>
        <p:spPr>
          <a:xfrm>
            <a:off x="5839747" y="1168822"/>
            <a:ext cx="1890888" cy="307777"/>
          </a:xfrm>
          <a:prstGeom prst="rect">
            <a:avLst/>
          </a:prstGeom>
          <a:noFill/>
        </p:spPr>
        <p:txBody>
          <a:bodyPr wrap="square" rtlCol="0">
            <a:spAutoFit/>
          </a:bodyPr>
          <a:lstStyle/>
          <a:p>
            <a:r>
              <a:rPr lang="en-GB" b="1">
                <a:solidFill>
                  <a:srgbClr val="008265"/>
                </a:solidFill>
              </a:rPr>
              <a:t>6-20</a:t>
            </a:r>
          </a:p>
        </p:txBody>
      </p:sp>
    </p:spTree>
    <p:extLst>
      <p:ext uri="{BB962C8B-B14F-4D97-AF65-F5344CB8AC3E}">
        <p14:creationId xmlns:p14="http://schemas.microsoft.com/office/powerpoint/2010/main" val="12208179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1-5 employees </a:t>
            </a:r>
          </a:p>
        </p:txBody>
      </p:sp>
      <p:graphicFrame>
        <p:nvGraphicFramePr>
          <p:cNvPr id="4" name="Table 3"/>
          <p:cNvGraphicFramePr>
            <a:graphicFrameLocks noGrp="1"/>
          </p:cNvGraphicFramePr>
          <p:nvPr>
            <p:extLst>
              <p:ext uri="{D42A27DB-BD31-4B8C-83A1-F6EECF244321}">
                <p14:modId xmlns:p14="http://schemas.microsoft.com/office/powerpoint/2010/main" val="950756524"/>
              </p:ext>
            </p:extLst>
          </p:nvPr>
        </p:nvGraphicFramePr>
        <p:xfrm>
          <a:off x="1881302" y="1219271"/>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11.08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understand if there are any discounts or no claims bonus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8.89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May 2023 &amp; Sept 2023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1-5 employees n=430/39*. *Small base, indicative only</a:t>
            </a:r>
          </a:p>
          <a:p>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43185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6-20 employees </a:t>
            </a:r>
          </a:p>
        </p:txBody>
      </p:sp>
      <p:graphicFrame>
        <p:nvGraphicFramePr>
          <p:cNvPr id="4" name="Table 3"/>
          <p:cNvGraphicFramePr>
            <a:graphicFrameLocks noGrp="1"/>
          </p:cNvGraphicFramePr>
          <p:nvPr>
            <p:extLst>
              <p:ext uri="{D42A27DB-BD31-4B8C-83A1-F6EECF244321}">
                <p14:modId xmlns:p14="http://schemas.microsoft.com/office/powerpoint/2010/main" val="2063144406"/>
              </p:ext>
            </p:extLst>
          </p:nvPr>
        </p:nvGraphicFramePr>
        <p:xfrm>
          <a:off x="1881302" y="1292129"/>
          <a:ext cx="8309671" cy="471670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informed me about their claims process before I bought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can add additional cover to suit my needs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mn-lt"/>
                        </a:rPr>
                        <a:t>7.66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May 2023 &amp; Sept 2023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6-20 employees n=449/123</a:t>
            </a:r>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8322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D707BABD-1C10-4E74-B5E6-3490A9081EBA}"/>
              </a:ext>
            </a:extLst>
          </p:cNvPr>
          <p:cNvGraphicFramePr/>
          <p:nvPr>
            <p:extLst>
              <p:ext uri="{D42A27DB-BD31-4B8C-83A1-F6EECF244321}">
                <p14:modId xmlns:p14="http://schemas.microsoft.com/office/powerpoint/2010/main" val="763913092"/>
              </p:ext>
            </p:extLst>
          </p:nvPr>
        </p:nvGraphicFramePr>
        <p:xfrm>
          <a:off x="47545" y="1431589"/>
          <a:ext cx="11985959" cy="4726613"/>
        </p:xfrm>
        <a:graphic>
          <a:graphicData uri="http://schemas.openxmlformats.org/drawingml/2006/chart">
            <c:chart xmlns:c="http://schemas.openxmlformats.org/drawingml/2006/chart" xmlns:r="http://schemas.openxmlformats.org/officeDocument/2006/relationships" r:id="rId3"/>
          </a:graphicData>
        </a:graphic>
      </p:graphicFrame>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201545" y="165524"/>
            <a:ext cx="11831959" cy="976672"/>
          </a:xfrm>
          <a:prstGeom prst="rect">
            <a:avLst/>
          </a:prstGeom>
          <a:noFill/>
          <a:ln>
            <a:noFill/>
          </a:ln>
        </p:spPr>
        <p:txBody>
          <a:bodyPr spcFirstLastPara="1" wrap="square" lIns="0" tIns="0" rIns="0" bIns="0" anchor="t" anchorCtr="0">
            <a:noAutofit/>
          </a:bodyPr>
          <a:lstStyle/>
          <a:p>
            <a:pPr>
              <a:buClr>
                <a:srgbClr val="FFFFFF"/>
              </a:buClr>
              <a:buSzPts val="1500"/>
            </a:pPr>
            <a:r>
              <a:rPr lang="en-GB" sz="2000" b="1" dirty="0">
                <a:solidFill>
                  <a:schemeClr val="bg2"/>
                </a:solidFill>
                <a:latin typeface="Rockwell" panose="02060603020205020403" pitchFamily="18" charset="0"/>
                <a:cs typeface="Calibri Light" panose="020F0302020204030204" pitchFamily="34" charset="0"/>
              </a:rPr>
              <a:t>Consumer satisfaction with the policy held, wave on wave comparison</a:t>
            </a:r>
          </a:p>
          <a:p>
            <a:pPr>
              <a:buClr>
                <a:srgbClr val="FFFFFF"/>
              </a:buClr>
              <a:buSzPts val="1500"/>
            </a:pPr>
            <a:endParaRPr lang="en-GB" sz="1600" dirty="0">
              <a:solidFill>
                <a:schemeClr val="bg2"/>
              </a:solidFill>
              <a:latin typeface="+mj-lt"/>
              <a:cs typeface="Calibri Light" panose="020F0302020204030204" pitchFamily="34" charset="0"/>
            </a:endParaRPr>
          </a:p>
          <a:p>
            <a:pPr marL="285750" indent="-285750">
              <a:buClr>
                <a:schemeClr val="bg2"/>
              </a:buClr>
              <a:buSzPts val="1500"/>
              <a:buFont typeface="Arial" panose="020B0604020202020204" pitchFamily="34" charset="0"/>
              <a:buChar char="•"/>
            </a:pPr>
            <a:r>
              <a:rPr lang="en-GB" sz="1600" dirty="0">
                <a:solidFill>
                  <a:schemeClr val="bg2"/>
                </a:solidFill>
                <a:latin typeface="+mj-lt"/>
                <a:cs typeface="Calibri Light" panose="020F0302020204030204" pitchFamily="34" charset="0"/>
              </a:rPr>
              <a:t>86% of Consumers are satisfied with their policy, which is the joint highest level since the Trust Index began in October 2019</a:t>
            </a:r>
          </a:p>
          <a:p>
            <a:pPr marL="285750" indent="-285750">
              <a:buClr>
                <a:schemeClr val="bg2"/>
              </a:buClr>
              <a:buSzPts val="1500"/>
              <a:buFont typeface="Arial" panose="020B0604020202020204" pitchFamily="34" charset="0"/>
              <a:buChar char="•"/>
            </a:pPr>
            <a:r>
              <a:rPr lang="en-GB" sz="1600" dirty="0">
                <a:solidFill>
                  <a:schemeClr val="bg2"/>
                </a:solidFill>
                <a:latin typeface="+mj-lt"/>
                <a:cs typeface="Calibri Light" panose="020F0302020204030204" pitchFamily="34" charset="0"/>
              </a:rPr>
              <a:t>Satisfaction has consistently been in the 82% to 86% range in every wave during this 4-year period  </a:t>
            </a:r>
          </a:p>
          <a:p>
            <a:pPr>
              <a:buClr>
                <a:srgbClr val="FFFFFF"/>
              </a:buClr>
              <a:buSzPts val="1500"/>
            </a:pPr>
            <a:endParaRPr lang="en-GB" dirty="0">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37960"/>
            <a:ext cx="10172700" cy="303158"/>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All Consumers that hold at least one (motor, travel, buildings and/or contents) insurance policy. </a:t>
            </a:r>
            <a:r>
              <a:rPr lang="en-GB" sz="800" dirty="0">
                <a:solidFill>
                  <a:schemeClr val="tx1"/>
                </a:solidFill>
                <a:latin typeface="Arial" panose="020B0604020202020204" pitchFamily="34" charset="0"/>
                <a:cs typeface="Arial" panose="020B0604020202020204" pitchFamily="34" charset="0"/>
                <a:sym typeface="Corbel"/>
              </a:rPr>
              <a:t>Wave 12&amp;13 (2023): Consumer n=1,000</a:t>
            </a:r>
            <a:endParaRPr lang="en-GB" sz="800" dirty="0">
              <a:latin typeface="Arial" panose="020B0604020202020204" pitchFamily="34" charset="0"/>
              <a:cs typeface="Arial" panose="020B0604020202020204" pitchFamily="34" charset="0"/>
            </a:endParaRPr>
          </a:p>
          <a:p>
            <a:endParaRPr lang="en-GB" sz="800" dirty="0">
              <a:solidFill>
                <a:schemeClr val="tx1"/>
              </a:solidFill>
              <a:latin typeface="Arial" panose="020B0604020202020204" pitchFamily="34" charset="0"/>
              <a:cs typeface="Arial" panose="020B0604020202020204" pitchFamily="34" charset="0"/>
            </a:endParaRPr>
          </a:p>
        </p:txBody>
      </p:sp>
      <p:sp>
        <p:nvSpPr>
          <p:cNvPr id="11" name="TextBox 15">
            <a:extLst>
              <a:ext uri="{FF2B5EF4-FFF2-40B4-BE49-F238E27FC236}">
                <a16:creationId xmlns:a16="http://schemas.microsoft.com/office/drawing/2014/main" id="{588C878E-EF30-4B50-8EE0-176BDA0C40D4}"/>
              </a:ext>
            </a:extLst>
          </p:cNvPr>
          <p:cNvSpPr txBox="1"/>
          <p:nvPr/>
        </p:nvSpPr>
        <p:spPr>
          <a:xfrm>
            <a:off x="215260" y="1833352"/>
            <a:ext cx="540000" cy="230832"/>
          </a:xfrm>
          <a:prstGeom prst="rect">
            <a:avLst/>
          </a:prstGeom>
          <a:noFill/>
          <a:ln>
            <a:solidFill>
              <a:srgbClr val="008265"/>
            </a:solid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dirty="0">
                <a:solidFill>
                  <a:srgbClr val="008265"/>
                </a:solidFill>
              </a:rPr>
              <a:t>84%</a:t>
            </a:r>
          </a:p>
        </p:txBody>
      </p:sp>
      <p:sp>
        <p:nvSpPr>
          <p:cNvPr id="13" name="TextBox 15">
            <a:extLst>
              <a:ext uri="{FF2B5EF4-FFF2-40B4-BE49-F238E27FC236}">
                <a16:creationId xmlns:a16="http://schemas.microsoft.com/office/drawing/2014/main" id="{EEFC2259-2E8B-46E6-83C9-E49C72EB8CC8}"/>
              </a:ext>
            </a:extLst>
          </p:cNvPr>
          <p:cNvSpPr txBox="1"/>
          <p:nvPr/>
        </p:nvSpPr>
        <p:spPr>
          <a:xfrm>
            <a:off x="7317372" y="1806247"/>
            <a:ext cx="540000" cy="230832"/>
          </a:xfrm>
          <a:prstGeom prst="rect">
            <a:avLst/>
          </a:prstGeom>
          <a:noFill/>
          <a:ln>
            <a:solidFill>
              <a:srgbClr val="008265"/>
            </a:solid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a:solidFill>
                  <a:srgbClr val="008265"/>
                </a:solidFill>
              </a:rPr>
              <a:t>86%</a:t>
            </a:r>
          </a:p>
        </p:txBody>
      </p:sp>
      <p:sp>
        <p:nvSpPr>
          <p:cNvPr id="18" name="TextBox 15">
            <a:extLst>
              <a:ext uri="{FF2B5EF4-FFF2-40B4-BE49-F238E27FC236}">
                <a16:creationId xmlns:a16="http://schemas.microsoft.com/office/drawing/2014/main" id="{2A45C688-C7A3-F563-1540-B5731504EDB4}"/>
              </a:ext>
            </a:extLst>
          </p:cNvPr>
          <p:cNvSpPr txBox="1"/>
          <p:nvPr/>
        </p:nvSpPr>
        <p:spPr>
          <a:xfrm>
            <a:off x="1103024" y="1833352"/>
            <a:ext cx="540000" cy="230832"/>
          </a:xfrm>
          <a:prstGeom prst="rect">
            <a:avLst/>
          </a:prstGeom>
          <a:noFill/>
          <a:ln>
            <a:solidFill>
              <a:srgbClr val="008265"/>
            </a:solid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a:solidFill>
                  <a:srgbClr val="008265"/>
                </a:solidFill>
              </a:rPr>
              <a:t>84%</a:t>
            </a:r>
          </a:p>
        </p:txBody>
      </p:sp>
      <p:sp>
        <p:nvSpPr>
          <p:cNvPr id="19" name="TextBox 15">
            <a:extLst>
              <a:ext uri="{FF2B5EF4-FFF2-40B4-BE49-F238E27FC236}">
                <a16:creationId xmlns:a16="http://schemas.microsoft.com/office/drawing/2014/main" id="{BB191FF9-5273-BAF8-EA24-53CA7CC03505}"/>
              </a:ext>
            </a:extLst>
          </p:cNvPr>
          <p:cNvSpPr txBox="1"/>
          <p:nvPr/>
        </p:nvSpPr>
        <p:spPr>
          <a:xfrm>
            <a:off x="1990788" y="1836971"/>
            <a:ext cx="540000" cy="230832"/>
          </a:xfrm>
          <a:prstGeom prst="rect">
            <a:avLst/>
          </a:prstGeom>
          <a:noFill/>
          <a:ln>
            <a:solidFill>
              <a:srgbClr val="008265"/>
            </a:solid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dirty="0">
                <a:solidFill>
                  <a:srgbClr val="008265"/>
                </a:solidFill>
              </a:rPr>
              <a:t>84%</a:t>
            </a:r>
          </a:p>
        </p:txBody>
      </p:sp>
      <p:sp>
        <p:nvSpPr>
          <p:cNvPr id="20" name="TextBox 15">
            <a:extLst>
              <a:ext uri="{FF2B5EF4-FFF2-40B4-BE49-F238E27FC236}">
                <a16:creationId xmlns:a16="http://schemas.microsoft.com/office/drawing/2014/main" id="{8DE7F49E-E457-17CB-10D7-90CCE3981CE9}"/>
              </a:ext>
            </a:extLst>
          </p:cNvPr>
          <p:cNvSpPr txBox="1"/>
          <p:nvPr/>
        </p:nvSpPr>
        <p:spPr>
          <a:xfrm>
            <a:off x="2878552" y="1836971"/>
            <a:ext cx="540000" cy="230832"/>
          </a:xfrm>
          <a:prstGeom prst="rect">
            <a:avLst/>
          </a:prstGeom>
          <a:noFill/>
          <a:ln>
            <a:solidFill>
              <a:srgbClr val="008265"/>
            </a:solid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a:solidFill>
                  <a:srgbClr val="008265"/>
                </a:solidFill>
              </a:rPr>
              <a:t>82%</a:t>
            </a:r>
          </a:p>
        </p:txBody>
      </p:sp>
      <p:sp>
        <p:nvSpPr>
          <p:cNvPr id="21" name="TextBox 15">
            <a:extLst>
              <a:ext uri="{FF2B5EF4-FFF2-40B4-BE49-F238E27FC236}">
                <a16:creationId xmlns:a16="http://schemas.microsoft.com/office/drawing/2014/main" id="{56D5A827-4409-3197-9263-9F2B46D3A777}"/>
              </a:ext>
            </a:extLst>
          </p:cNvPr>
          <p:cNvSpPr txBox="1"/>
          <p:nvPr/>
        </p:nvSpPr>
        <p:spPr>
          <a:xfrm>
            <a:off x="3766316" y="1834607"/>
            <a:ext cx="540000" cy="230832"/>
          </a:xfrm>
          <a:prstGeom prst="rect">
            <a:avLst/>
          </a:prstGeom>
          <a:noFill/>
          <a:ln>
            <a:solidFill>
              <a:srgbClr val="008265"/>
            </a:solid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dirty="0">
                <a:solidFill>
                  <a:srgbClr val="008265"/>
                </a:solidFill>
              </a:rPr>
              <a:t>84%</a:t>
            </a:r>
          </a:p>
        </p:txBody>
      </p:sp>
      <p:sp>
        <p:nvSpPr>
          <p:cNvPr id="22" name="TextBox 15">
            <a:extLst>
              <a:ext uri="{FF2B5EF4-FFF2-40B4-BE49-F238E27FC236}">
                <a16:creationId xmlns:a16="http://schemas.microsoft.com/office/drawing/2014/main" id="{B7281FCA-1ADC-D76C-EC04-79BA431E0AB1}"/>
              </a:ext>
            </a:extLst>
          </p:cNvPr>
          <p:cNvSpPr txBox="1"/>
          <p:nvPr/>
        </p:nvSpPr>
        <p:spPr>
          <a:xfrm>
            <a:off x="4654080" y="1820523"/>
            <a:ext cx="540000" cy="230832"/>
          </a:xfrm>
          <a:prstGeom prst="rect">
            <a:avLst/>
          </a:prstGeom>
          <a:noFill/>
          <a:ln>
            <a:solidFill>
              <a:srgbClr val="008265"/>
            </a:solid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dirty="0">
                <a:solidFill>
                  <a:srgbClr val="008265"/>
                </a:solidFill>
              </a:rPr>
              <a:t>83%</a:t>
            </a:r>
          </a:p>
        </p:txBody>
      </p:sp>
      <p:sp>
        <p:nvSpPr>
          <p:cNvPr id="23" name="TextBox 15">
            <a:extLst>
              <a:ext uri="{FF2B5EF4-FFF2-40B4-BE49-F238E27FC236}">
                <a16:creationId xmlns:a16="http://schemas.microsoft.com/office/drawing/2014/main" id="{21BD1625-2A8D-7794-7EE0-6EA6FD761B58}"/>
              </a:ext>
            </a:extLst>
          </p:cNvPr>
          <p:cNvSpPr txBox="1"/>
          <p:nvPr/>
        </p:nvSpPr>
        <p:spPr>
          <a:xfrm>
            <a:off x="5541844" y="1813385"/>
            <a:ext cx="540000" cy="230832"/>
          </a:xfrm>
          <a:prstGeom prst="rect">
            <a:avLst/>
          </a:prstGeom>
          <a:noFill/>
          <a:ln>
            <a:solidFill>
              <a:srgbClr val="008265"/>
            </a:solid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dirty="0">
                <a:solidFill>
                  <a:srgbClr val="008265"/>
                </a:solidFill>
              </a:rPr>
              <a:t>82%</a:t>
            </a:r>
          </a:p>
        </p:txBody>
      </p:sp>
      <p:sp>
        <p:nvSpPr>
          <p:cNvPr id="24" name="TextBox 15">
            <a:extLst>
              <a:ext uri="{FF2B5EF4-FFF2-40B4-BE49-F238E27FC236}">
                <a16:creationId xmlns:a16="http://schemas.microsoft.com/office/drawing/2014/main" id="{494DD713-4A23-1B00-69CC-8D9667A4E8C4}"/>
              </a:ext>
            </a:extLst>
          </p:cNvPr>
          <p:cNvSpPr txBox="1"/>
          <p:nvPr/>
        </p:nvSpPr>
        <p:spPr>
          <a:xfrm>
            <a:off x="6429608" y="1805610"/>
            <a:ext cx="540000" cy="230832"/>
          </a:xfrm>
          <a:prstGeom prst="rect">
            <a:avLst/>
          </a:prstGeom>
          <a:noFill/>
          <a:ln>
            <a:solidFill>
              <a:srgbClr val="008265"/>
            </a:solid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a:solidFill>
                  <a:srgbClr val="008265"/>
                </a:solidFill>
              </a:rPr>
              <a:t>85%</a:t>
            </a:r>
          </a:p>
        </p:txBody>
      </p:sp>
      <p:sp>
        <p:nvSpPr>
          <p:cNvPr id="2" name="TextBox 15">
            <a:extLst>
              <a:ext uri="{FF2B5EF4-FFF2-40B4-BE49-F238E27FC236}">
                <a16:creationId xmlns:a16="http://schemas.microsoft.com/office/drawing/2014/main" id="{B0EA9D8B-4857-4BB9-BBA8-F3A86DA1D02A}"/>
              </a:ext>
            </a:extLst>
          </p:cNvPr>
          <p:cNvSpPr txBox="1"/>
          <p:nvPr/>
        </p:nvSpPr>
        <p:spPr>
          <a:xfrm>
            <a:off x="8205136" y="1815135"/>
            <a:ext cx="540000" cy="230832"/>
          </a:xfrm>
          <a:prstGeom prst="rect">
            <a:avLst/>
          </a:prstGeom>
          <a:noFill/>
          <a:ln>
            <a:solidFill>
              <a:srgbClr val="008265"/>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dirty="0">
                <a:solidFill>
                  <a:srgbClr val="008265"/>
                </a:solidFill>
              </a:rPr>
              <a:t>85%</a:t>
            </a:r>
          </a:p>
        </p:txBody>
      </p:sp>
      <p:sp>
        <p:nvSpPr>
          <p:cNvPr id="3" name="TextBox 15">
            <a:extLst>
              <a:ext uri="{FF2B5EF4-FFF2-40B4-BE49-F238E27FC236}">
                <a16:creationId xmlns:a16="http://schemas.microsoft.com/office/drawing/2014/main" id="{C1F5D162-8C95-9AF0-19B5-10A51B4BC1FF}"/>
              </a:ext>
            </a:extLst>
          </p:cNvPr>
          <p:cNvSpPr txBox="1"/>
          <p:nvPr/>
        </p:nvSpPr>
        <p:spPr>
          <a:xfrm>
            <a:off x="9092900" y="1815135"/>
            <a:ext cx="540000" cy="230832"/>
          </a:xfrm>
          <a:prstGeom prst="rect">
            <a:avLst/>
          </a:prstGeom>
          <a:noFill/>
          <a:ln>
            <a:solidFill>
              <a:srgbClr val="008265"/>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dirty="0">
                <a:solidFill>
                  <a:srgbClr val="008265"/>
                </a:solidFill>
              </a:rPr>
              <a:t>83%</a:t>
            </a:r>
          </a:p>
        </p:txBody>
      </p:sp>
      <p:sp>
        <p:nvSpPr>
          <p:cNvPr id="4" name="TextBox 15">
            <a:extLst>
              <a:ext uri="{FF2B5EF4-FFF2-40B4-BE49-F238E27FC236}">
                <a16:creationId xmlns:a16="http://schemas.microsoft.com/office/drawing/2014/main" id="{2D1FBA43-3912-BEC6-3110-0C9E48CC2103}"/>
              </a:ext>
            </a:extLst>
          </p:cNvPr>
          <p:cNvSpPr txBox="1"/>
          <p:nvPr/>
        </p:nvSpPr>
        <p:spPr>
          <a:xfrm>
            <a:off x="9980663" y="1799746"/>
            <a:ext cx="576000" cy="261610"/>
          </a:xfrm>
          <a:prstGeom prst="rect">
            <a:avLst/>
          </a:prstGeom>
          <a:noFill/>
          <a:ln>
            <a:solidFill>
              <a:srgbClr val="008265"/>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dirty="0">
                <a:solidFill>
                  <a:srgbClr val="008265"/>
                </a:solidFill>
              </a:rPr>
              <a:t>86</a:t>
            </a:r>
            <a:r>
              <a:rPr lang="en-GB" sz="900" b="1" dirty="0">
                <a:solidFill>
                  <a:srgbClr val="008265"/>
                </a:solidFill>
              </a:rPr>
              <a:t>%</a:t>
            </a:r>
          </a:p>
        </p:txBody>
      </p:sp>
    </p:spTree>
    <p:extLst>
      <p:ext uri="{BB962C8B-B14F-4D97-AF65-F5344CB8AC3E}">
        <p14:creationId xmlns:p14="http://schemas.microsoft.com/office/powerpoint/2010/main" val="31748830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More than 20 employees </a:t>
            </a:r>
          </a:p>
        </p:txBody>
      </p:sp>
      <p:graphicFrame>
        <p:nvGraphicFramePr>
          <p:cNvPr id="4" name="Table 3"/>
          <p:cNvGraphicFramePr>
            <a:graphicFrameLocks noGrp="1"/>
          </p:cNvGraphicFramePr>
          <p:nvPr>
            <p:extLst>
              <p:ext uri="{D42A27DB-BD31-4B8C-83A1-F6EECF244321}">
                <p14:modId xmlns:p14="http://schemas.microsoft.com/office/powerpoint/2010/main" val="2190400393"/>
              </p:ext>
            </p:extLst>
          </p:nvPr>
        </p:nvGraphicFramePr>
        <p:xfrm>
          <a:off x="1881302" y="1196174"/>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Repairs or replacement items were completed/ delivered at a time that suited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provided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was not asked needless questions about my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mn-lt"/>
                        </a:rPr>
                        <a:t>8.10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May 2023 &amp; Sept 2023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More than 20 employees n=621/173</a:t>
            </a:r>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6734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0" y="6533555"/>
            <a:ext cx="10167042" cy="381848"/>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May 2023 &amp; Sept 2023 data. All SMEs that hold at least one (</a:t>
            </a:r>
            <a:r>
              <a:rPr lang="en-GB" sz="800" dirty="0">
                <a:latin typeface="Arial" panose="020B0604020202020204" pitchFamily="34" charset="0"/>
                <a:ea typeface="Corbel"/>
                <a:cs typeface="Arial" panose="020B0604020202020204" pitchFamily="34" charset="0"/>
                <a:sym typeface="Corbel"/>
              </a:rPr>
              <a:t>motor, employers’ liability, buildings and/or contents, business interruption</a:t>
            </a:r>
            <a:r>
              <a:rPr lang="en-GB" sz="800" dirty="0">
                <a:solidFill>
                  <a:schemeClr val="tx1"/>
                </a:solidFill>
                <a:latin typeface="Arial" panose="020B0604020202020204" pitchFamily="34" charset="0"/>
                <a:ea typeface="Corbel"/>
                <a:cs typeface="Arial" panose="020B0604020202020204" pitchFamily="34" charset="0"/>
                <a:sym typeface="Corbel"/>
              </a:rPr>
              <a:t>) insurance policy: Motor n=351, Employers’ Liability n=395, Buildings and/or Contents n=471, Business interruption n=283.</a:t>
            </a:r>
            <a:r>
              <a:rPr lang="en-GB" sz="800" dirty="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dirty="0">
              <a:latin typeface="Arial" panose="020B0604020202020204" pitchFamily="34" charset="0"/>
              <a:cs typeface="Arial" panose="020B0604020202020204" pitchFamily="34" charset="0"/>
            </a:endParaRPr>
          </a:p>
        </p:txBody>
      </p:sp>
      <p:sp>
        <p:nvSpPr>
          <p:cNvPr id="3" name="TextBox 2"/>
          <p:cNvSpPr txBox="1"/>
          <p:nvPr/>
        </p:nvSpPr>
        <p:spPr>
          <a:xfrm>
            <a:off x="415504" y="146243"/>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SMEs – policy type held</a:t>
            </a:r>
          </a:p>
        </p:txBody>
      </p:sp>
      <p:graphicFrame>
        <p:nvGraphicFramePr>
          <p:cNvPr id="4" name="Table 3"/>
          <p:cNvGraphicFramePr>
            <a:graphicFrameLocks noGrp="1"/>
          </p:cNvGraphicFramePr>
          <p:nvPr>
            <p:extLst>
              <p:ext uri="{D42A27DB-BD31-4B8C-83A1-F6EECF244321}">
                <p14:modId xmlns:p14="http://schemas.microsoft.com/office/powerpoint/2010/main" val="2601561959"/>
              </p:ext>
            </p:extLst>
          </p:nvPr>
        </p:nvGraphicFramePr>
        <p:xfrm>
          <a:off x="415504" y="1008569"/>
          <a:ext cx="3764849" cy="2765638"/>
        </p:xfrm>
        <a:graphic>
          <a:graphicData uri="http://schemas.openxmlformats.org/drawingml/2006/table">
            <a:tbl>
              <a:tblPr firstRow="1" bandRow="1">
                <a:tableStyleId>{6E62EB93-AAC6-4EBA-99E5-D1D4B1179FDE}</a:tableStyleId>
              </a:tblPr>
              <a:tblGrid>
                <a:gridCol w="345501">
                  <a:extLst>
                    <a:ext uri="{9D8B030D-6E8A-4147-A177-3AD203B41FA5}">
                      <a16:colId xmlns:a16="http://schemas.microsoft.com/office/drawing/2014/main" val="20000"/>
                    </a:ext>
                  </a:extLst>
                </a:gridCol>
                <a:gridCol w="835378">
                  <a:extLst>
                    <a:ext uri="{9D8B030D-6E8A-4147-A177-3AD203B41FA5}">
                      <a16:colId xmlns:a16="http://schemas.microsoft.com/office/drawing/2014/main" val="20001"/>
                    </a:ext>
                  </a:extLst>
                </a:gridCol>
                <a:gridCol w="869245">
                  <a:extLst>
                    <a:ext uri="{9D8B030D-6E8A-4147-A177-3AD203B41FA5}">
                      <a16:colId xmlns:a16="http://schemas.microsoft.com/office/drawing/2014/main" val="20002"/>
                    </a:ext>
                  </a:extLst>
                </a:gridCol>
                <a:gridCol w="876991">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n-lt"/>
                        </a:rPr>
                        <a:t>6.71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n-lt"/>
                        </a:rPr>
                        <a:t>7.25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n-lt"/>
                        </a:rPr>
                        <a:t>6.93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n-lt"/>
                        </a:rPr>
                        <a:t>6.73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n-lt"/>
                        </a:rPr>
                        <a:t>5.44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2" name="TextBox 1"/>
          <p:cNvSpPr txBox="1"/>
          <p:nvPr/>
        </p:nvSpPr>
        <p:spPr>
          <a:xfrm>
            <a:off x="2061430" y="646704"/>
            <a:ext cx="1890888" cy="307777"/>
          </a:xfrm>
          <a:prstGeom prst="rect">
            <a:avLst/>
          </a:prstGeom>
          <a:noFill/>
        </p:spPr>
        <p:txBody>
          <a:bodyPr wrap="square" rtlCol="0">
            <a:spAutoFit/>
          </a:bodyPr>
          <a:lstStyle/>
          <a:p>
            <a:r>
              <a:rPr lang="en-GB" b="1">
                <a:solidFill>
                  <a:srgbClr val="008265"/>
                </a:solidFill>
              </a:rPr>
              <a:t>Motor</a:t>
            </a:r>
          </a:p>
        </p:txBody>
      </p:sp>
      <p:sp>
        <p:nvSpPr>
          <p:cNvPr id="8" name="TextBox 7"/>
          <p:cNvSpPr txBox="1"/>
          <p:nvPr/>
        </p:nvSpPr>
        <p:spPr>
          <a:xfrm>
            <a:off x="9132381" y="626373"/>
            <a:ext cx="1890888" cy="307777"/>
          </a:xfrm>
          <a:prstGeom prst="rect">
            <a:avLst/>
          </a:prstGeom>
          <a:noFill/>
        </p:spPr>
        <p:txBody>
          <a:bodyPr wrap="square" rtlCol="0">
            <a:spAutoFit/>
          </a:bodyPr>
          <a:lstStyle/>
          <a:p>
            <a:r>
              <a:rPr lang="en-GB" b="1">
                <a:solidFill>
                  <a:srgbClr val="008265"/>
                </a:solidFill>
              </a:rPr>
              <a:t>Buildings/ Contents</a:t>
            </a:r>
          </a:p>
        </p:txBody>
      </p:sp>
      <p:graphicFrame>
        <p:nvGraphicFramePr>
          <p:cNvPr id="12" name="Table 11"/>
          <p:cNvGraphicFramePr>
            <a:graphicFrameLocks noGrp="1"/>
          </p:cNvGraphicFramePr>
          <p:nvPr>
            <p:extLst>
              <p:ext uri="{D42A27DB-BD31-4B8C-83A1-F6EECF244321}">
                <p14:modId xmlns:p14="http://schemas.microsoft.com/office/powerpoint/2010/main" val="1073014446"/>
              </p:ext>
            </p:extLst>
          </p:nvPr>
        </p:nvGraphicFramePr>
        <p:xfrm>
          <a:off x="4250904" y="1008567"/>
          <a:ext cx="3764849" cy="2765638"/>
        </p:xfrm>
        <a:graphic>
          <a:graphicData uri="http://schemas.openxmlformats.org/drawingml/2006/table">
            <a:tbl>
              <a:tblPr firstRow="1" bandRow="1">
                <a:tableStyleId>{6E62EB93-AAC6-4EBA-99E5-D1D4B1179FDE}</a:tableStyleId>
              </a:tblPr>
              <a:tblGrid>
                <a:gridCol w="370901">
                  <a:extLst>
                    <a:ext uri="{9D8B030D-6E8A-4147-A177-3AD203B41FA5}">
                      <a16:colId xmlns:a16="http://schemas.microsoft.com/office/drawing/2014/main" val="20000"/>
                    </a:ext>
                  </a:extLst>
                </a:gridCol>
                <a:gridCol w="852312">
                  <a:extLst>
                    <a:ext uri="{9D8B030D-6E8A-4147-A177-3AD203B41FA5}">
                      <a16:colId xmlns:a16="http://schemas.microsoft.com/office/drawing/2014/main" val="20001"/>
                    </a:ext>
                  </a:extLst>
                </a:gridCol>
                <a:gridCol w="824088">
                  <a:extLst>
                    <a:ext uri="{9D8B030D-6E8A-4147-A177-3AD203B41FA5}">
                      <a16:colId xmlns:a16="http://schemas.microsoft.com/office/drawing/2014/main" val="20002"/>
                    </a:ext>
                  </a:extLst>
                </a:gridCol>
                <a:gridCol w="879814">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4.34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n-lt"/>
                        </a:rPr>
                        <a:t>6.85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n-lt"/>
                        </a:rPr>
                        <a:t>6.15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n-lt"/>
                        </a:rPr>
                        <a:t>6.56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4.89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n-lt"/>
                        </a:rPr>
                        <a:t>6.16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4.95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4.51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n-lt"/>
                        </a:rPr>
                        <a:t>5.38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084707067"/>
              </p:ext>
            </p:extLst>
          </p:nvPr>
        </p:nvGraphicFramePr>
        <p:xfrm>
          <a:off x="8086304" y="1008567"/>
          <a:ext cx="3764849" cy="2765638"/>
        </p:xfrm>
        <a:graphic>
          <a:graphicData uri="http://schemas.openxmlformats.org/drawingml/2006/table">
            <a:tbl>
              <a:tblPr firstRow="1" bandRow="1">
                <a:tableStyleId>{6E62EB93-AAC6-4EBA-99E5-D1D4B1179FDE}</a:tableStyleId>
              </a:tblPr>
              <a:tblGrid>
                <a:gridCol w="413913">
                  <a:extLst>
                    <a:ext uri="{9D8B030D-6E8A-4147-A177-3AD203B41FA5}">
                      <a16:colId xmlns:a16="http://schemas.microsoft.com/office/drawing/2014/main" val="20000"/>
                    </a:ext>
                  </a:extLst>
                </a:gridCol>
                <a:gridCol w="837734">
                  <a:extLst>
                    <a:ext uri="{9D8B030D-6E8A-4147-A177-3AD203B41FA5}">
                      <a16:colId xmlns:a16="http://schemas.microsoft.com/office/drawing/2014/main" val="20001"/>
                    </a:ext>
                  </a:extLst>
                </a:gridCol>
                <a:gridCol w="804121">
                  <a:extLst>
                    <a:ext uri="{9D8B030D-6E8A-4147-A177-3AD203B41FA5}">
                      <a16:colId xmlns:a16="http://schemas.microsoft.com/office/drawing/2014/main" val="20002"/>
                    </a:ext>
                  </a:extLst>
                </a:gridCol>
                <a:gridCol w="871347">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j-lt"/>
                        </a:rPr>
                        <a:t>6.32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j-lt"/>
                        </a:rPr>
                        <a:t>6.65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j-lt"/>
                        </a:rPr>
                        <a:t>6.66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j-lt"/>
                        </a:rPr>
                        <a:t>5.25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j-lt"/>
                        </a:rPr>
                        <a:t>5.80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j-lt"/>
                        </a:rPr>
                        <a:t>4.69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14" name="TextBox 13"/>
          <p:cNvSpPr txBox="1"/>
          <p:nvPr/>
        </p:nvSpPr>
        <p:spPr>
          <a:xfrm>
            <a:off x="5520285" y="626373"/>
            <a:ext cx="1890888" cy="307777"/>
          </a:xfrm>
          <a:prstGeom prst="rect">
            <a:avLst/>
          </a:prstGeom>
          <a:noFill/>
        </p:spPr>
        <p:txBody>
          <a:bodyPr wrap="square" rtlCol="0">
            <a:spAutoFit/>
          </a:bodyPr>
          <a:lstStyle/>
          <a:p>
            <a:r>
              <a:rPr lang="en-GB" b="1">
                <a:solidFill>
                  <a:srgbClr val="008265"/>
                </a:solidFill>
              </a:rPr>
              <a:t>Employers’ liability</a:t>
            </a:r>
          </a:p>
        </p:txBody>
      </p:sp>
      <p:sp>
        <p:nvSpPr>
          <p:cNvPr id="5" name="TextBox 4">
            <a:extLst>
              <a:ext uri="{FF2B5EF4-FFF2-40B4-BE49-F238E27FC236}">
                <a16:creationId xmlns:a16="http://schemas.microsoft.com/office/drawing/2014/main" id="{A6BAF882-41A6-498D-87BC-C570146C2172}"/>
              </a:ext>
            </a:extLst>
          </p:cNvPr>
          <p:cNvSpPr txBox="1"/>
          <p:nvPr/>
        </p:nvSpPr>
        <p:spPr>
          <a:xfrm>
            <a:off x="2095314" y="5003135"/>
            <a:ext cx="2147381" cy="307777"/>
          </a:xfrm>
          <a:prstGeom prst="rect">
            <a:avLst/>
          </a:prstGeom>
          <a:noFill/>
        </p:spPr>
        <p:txBody>
          <a:bodyPr wrap="square" rtlCol="0">
            <a:spAutoFit/>
          </a:bodyPr>
          <a:lstStyle/>
          <a:p>
            <a:r>
              <a:rPr lang="en-GB" b="1">
                <a:solidFill>
                  <a:srgbClr val="008265"/>
                </a:solidFill>
              </a:rPr>
              <a:t>Business interruption</a:t>
            </a:r>
          </a:p>
        </p:txBody>
      </p:sp>
      <p:graphicFrame>
        <p:nvGraphicFramePr>
          <p:cNvPr id="6" name="Table 5">
            <a:extLst>
              <a:ext uri="{FF2B5EF4-FFF2-40B4-BE49-F238E27FC236}">
                <a16:creationId xmlns:a16="http://schemas.microsoft.com/office/drawing/2014/main" id="{68B64966-8E30-480A-8346-56E76ADF5002}"/>
              </a:ext>
            </a:extLst>
          </p:cNvPr>
          <p:cNvGraphicFramePr>
            <a:graphicFrameLocks noGrp="1"/>
          </p:cNvGraphicFramePr>
          <p:nvPr>
            <p:extLst>
              <p:ext uri="{D42A27DB-BD31-4B8C-83A1-F6EECF244321}">
                <p14:modId xmlns:p14="http://schemas.microsoft.com/office/powerpoint/2010/main" val="3602374422"/>
              </p:ext>
            </p:extLst>
          </p:nvPr>
        </p:nvGraphicFramePr>
        <p:xfrm>
          <a:off x="4246800" y="3848621"/>
          <a:ext cx="3764849" cy="2691220"/>
        </p:xfrm>
        <a:graphic>
          <a:graphicData uri="http://schemas.openxmlformats.org/drawingml/2006/table">
            <a:tbl>
              <a:tblPr firstRow="1" bandRow="1">
                <a:tableStyleId>{6E62EB93-AAC6-4EBA-99E5-D1D4B1179FDE}</a:tableStyleId>
              </a:tblPr>
              <a:tblGrid>
                <a:gridCol w="413913">
                  <a:extLst>
                    <a:ext uri="{9D8B030D-6E8A-4147-A177-3AD203B41FA5}">
                      <a16:colId xmlns:a16="http://schemas.microsoft.com/office/drawing/2014/main" val="20000"/>
                    </a:ext>
                  </a:extLst>
                </a:gridCol>
                <a:gridCol w="837734">
                  <a:extLst>
                    <a:ext uri="{9D8B030D-6E8A-4147-A177-3AD203B41FA5}">
                      <a16:colId xmlns:a16="http://schemas.microsoft.com/office/drawing/2014/main" val="20001"/>
                    </a:ext>
                  </a:extLst>
                </a:gridCol>
                <a:gridCol w="804121">
                  <a:extLst>
                    <a:ext uri="{9D8B030D-6E8A-4147-A177-3AD203B41FA5}">
                      <a16:colId xmlns:a16="http://schemas.microsoft.com/office/drawing/2014/main" val="20002"/>
                    </a:ext>
                  </a:extLst>
                </a:gridCol>
                <a:gridCol w="871347">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8801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83038">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83038">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83038">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83038">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83038">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88015">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n-lt"/>
                        </a:rPr>
                        <a:t>5.61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178101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policy type held motor</a:t>
            </a:r>
          </a:p>
        </p:txBody>
      </p:sp>
      <p:graphicFrame>
        <p:nvGraphicFramePr>
          <p:cNvPr id="4" name="Table 3"/>
          <p:cNvGraphicFramePr>
            <a:graphicFrameLocks noGrp="1"/>
          </p:cNvGraphicFramePr>
          <p:nvPr>
            <p:extLst>
              <p:ext uri="{D42A27DB-BD31-4B8C-83A1-F6EECF244321}">
                <p14:modId xmlns:p14="http://schemas.microsoft.com/office/powerpoint/2010/main" val="2239849448"/>
              </p:ext>
            </p:extLst>
          </p:nvPr>
        </p:nvGraphicFramePr>
        <p:xfrm>
          <a:off x="1881302" y="1271974"/>
          <a:ext cx="8309671" cy="471670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cover is of the right level for my business to continue to trade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informed me about their claims process before I bought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mn-lt"/>
                        </a:rPr>
                        <a:t>8.22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5" name="Google Shape;281;p26">
            <a:extLst>
              <a:ext uri="{FF2B5EF4-FFF2-40B4-BE49-F238E27FC236}">
                <a16:creationId xmlns:a16="http://schemas.microsoft.com/office/drawing/2014/main" id="{6BA30E1E-56C4-493B-8992-B93B1A6F3097}"/>
              </a:ext>
            </a:extLst>
          </p:cNvPr>
          <p:cNvSpPr txBox="1"/>
          <p:nvPr/>
        </p:nvSpPr>
        <p:spPr>
          <a:xfrm>
            <a:off x="0" y="6476152"/>
            <a:ext cx="9059320" cy="381848"/>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May 2023 &amp; Sept 2023 data. All SMEs that hold at least one (</a:t>
            </a:r>
            <a:r>
              <a:rPr lang="en-GB" sz="800" dirty="0">
                <a:latin typeface="Arial" panose="020B0604020202020204" pitchFamily="34" charset="0"/>
                <a:ea typeface="Corbel"/>
                <a:cs typeface="Arial" panose="020B0604020202020204" pitchFamily="34" charset="0"/>
                <a:sym typeface="Corbel"/>
              </a:rPr>
              <a:t>motor, employers’ liability, buildings and/or contents, business interruption</a:t>
            </a:r>
            <a:r>
              <a:rPr lang="en-GB" sz="800" dirty="0">
                <a:solidFill>
                  <a:schemeClr val="tx1"/>
                </a:solidFill>
                <a:latin typeface="Arial" panose="020B0604020202020204" pitchFamily="34" charset="0"/>
                <a:ea typeface="Corbel"/>
                <a:cs typeface="Arial" panose="020B0604020202020204" pitchFamily="34" charset="0"/>
                <a:sym typeface="Corbel"/>
              </a:rPr>
              <a:t>) insurance policy: Motor n=351.</a:t>
            </a:r>
            <a:r>
              <a:rPr lang="en-GB" sz="800" dirty="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63642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707886"/>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policy type held employers’ liability</a:t>
            </a:r>
          </a:p>
          <a:p>
            <a:endParaRPr lang="en-GB" sz="2000" b="1">
              <a:solidFill>
                <a:schemeClr val="bg2"/>
              </a:solidFill>
              <a:latin typeface="Rockwell" panose="02060603020205020403" pitchFamily="18" charset="0"/>
              <a:cs typeface="Calibri Light" panose="020F03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193116658"/>
              </p:ext>
            </p:extLst>
          </p:nvPr>
        </p:nvGraphicFramePr>
        <p:xfrm>
          <a:off x="1881302" y="1271974"/>
          <a:ext cx="8309671" cy="487759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10.17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was not asked lots of unnecessary questions about myself when applied for a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makes it easy to compare to policies from other providers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know the company pays out quickly and worries about paperwork later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j-lt"/>
                        </a:rPr>
                        <a:t>7.74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476152"/>
            <a:ext cx="9059320" cy="381848"/>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May 2023 &amp; Sept 2023 data. All SMEs that hold at least one (</a:t>
            </a:r>
            <a:r>
              <a:rPr lang="en-GB" sz="800" dirty="0">
                <a:latin typeface="Arial" panose="020B0604020202020204" pitchFamily="34" charset="0"/>
                <a:ea typeface="Corbel"/>
                <a:cs typeface="Arial" panose="020B0604020202020204" pitchFamily="34" charset="0"/>
                <a:sym typeface="Corbel"/>
              </a:rPr>
              <a:t>motor, employers’ liability, buildings and/or contents, business interruption</a:t>
            </a:r>
            <a:r>
              <a:rPr lang="en-GB" sz="800" dirty="0">
                <a:solidFill>
                  <a:schemeClr val="tx1"/>
                </a:solidFill>
                <a:latin typeface="Arial" panose="020B0604020202020204" pitchFamily="34" charset="0"/>
                <a:ea typeface="Corbel"/>
                <a:cs typeface="Arial" panose="020B0604020202020204" pitchFamily="34" charset="0"/>
                <a:sym typeface="Corbel"/>
              </a:rPr>
              <a:t>) insurance policy: Employers’ Liability n=395.</a:t>
            </a:r>
            <a:r>
              <a:rPr lang="en-GB" sz="800" dirty="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67537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policy type held buildings/ contents</a:t>
            </a:r>
          </a:p>
        </p:txBody>
      </p:sp>
      <p:graphicFrame>
        <p:nvGraphicFramePr>
          <p:cNvPr id="4" name="Table 3"/>
          <p:cNvGraphicFramePr>
            <a:graphicFrameLocks noGrp="1"/>
          </p:cNvGraphicFramePr>
          <p:nvPr>
            <p:extLst>
              <p:ext uri="{D42A27DB-BD31-4B8C-83A1-F6EECF244321}">
                <p14:modId xmlns:p14="http://schemas.microsoft.com/office/powerpoint/2010/main" val="1274626759"/>
              </p:ext>
            </p:extLst>
          </p:nvPr>
        </p:nvGraphicFramePr>
        <p:xfrm>
          <a:off x="1881302" y="1271974"/>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know the company pays out quickly and worries about paperwork later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makes it easy to compare to policies from other providers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j-lt"/>
                        </a:rPr>
                        <a:t>7.70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476152"/>
            <a:ext cx="9059320" cy="381848"/>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May 2023 &amp; Sept 2023 data. All SMEs that hold at least one (</a:t>
            </a:r>
            <a:r>
              <a:rPr lang="en-GB" sz="800" dirty="0">
                <a:latin typeface="Arial" panose="020B0604020202020204" pitchFamily="34" charset="0"/>
                <a:ea typeface="Corbel"/>
                <a:cs typeface="Arial" panose="020B0604020202020204" pitchFamily="34" charset="0"/>
                <a:sym typeface="Corbel"/>
              </a:rPr>
              <a:t>motor, employers’ liability, buildings and/or contents, business interruption</a:t>
            </a:r>
            <a:r>
              <a:rPr lang="en-GB" sz="800" dirty="0">
                <a:solidFill>
                  <a:schemeClr val="tx1"/>
                </a:solidFill>
                <a:latin typeface="Arial" panose="020B0604020202020204" pitchFamily="34" charset="0"/>
                <a:ea typeface="Corbel"/>
                <a:cs typeface="Arial" panose="020B0604020202020204" pitchFamily="34" charset="0"/>
                <a:sym typeface="Corbel"/>
              </a:rPr>
              <a:t>) insurance policy: Buildings and/or Contents n=471.</a:t>
            </a:r>
            <a:r>
              <a:rPr lang="en-GB" sz="800" dirty="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1097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policy type held business interruption</a:t>
            </a:r>
          </a:p>
        </p:txBody>
      </p:sp>
      <p:graphicFrame>
        <p:nvGraphicFramePr>
          <p:cNvPr id="4" name="Table 3"/>
          <p:cNvGraphicFramePr>
            <a:graphicFrameLocks noGrp="1"/>
          </p:cNvGraphicFramePr>
          <p:nvPr>
            <p:extLst>
              <p:ext uri="{D42A27DB-BD31-4B8C-83A1-F6EECF244321}">
                <p14:modId xmlns:p14="http://schemas.microsoft.com/office/powerpoint/2010/main" val="2359185435"/>
              </p:ext>
            </p:extLst>
          </p:nvPr>
        </p:nvGraphicFramePr>
        <p:xfrm>
          <a:off x="1881302" y="1271974"/>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price I paid was reasonable for the level of cover that I get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can add additional cover to suit my needs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understand if there are any discounts or no claims bonus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was happy to pay a little extra for a brand that I recognise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knows me and what is important to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mn-lt"/>
                        </a:rPr>
                        <a:t>7.77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476152"/>
            <a:ext cx="9059320" cy="381848"/>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May 2023 &amp; Sept 2023 only data. All SMEs that hold at least one (</a:t>
            </a:r>
            <a:r>
              <a:rPr lang="en-GB" sz="800" dirty="0">
                <a:latin typeface="Arial" panose="020B0604020202020204" pitchFamily="34" charset="0"/>
                <a:ea typeface="Corbel"/>
                <a:cs typeface="Arial" panose="020B0604020202020204" pitchFamily="34" charset="0"/>
                <a:sym typeface="Corbel"/>
              </a:rPr>
              <a:t>motor, employers’ liability, buildings and/or contents, business interruption</a:t>
            </a:r>
            <a:r>
              <a:rPr lang="en-GB" sz="800" dirty="0">
                <a:solidFill>
                  <a:schemeClr val="tx1"/>
                </a:solidFill>
                <a:latin typeface="Arial" panose="020B0604020202020204" pitchFamily="34" charset="0"/>
                <a:ea typeface="Corbel"/>
                <a:cs typeface="Arial" panose="020B0604020202020204" pitchFamily="34" charset="0"/>
                <a:sym typeface="Corbel"/>
              </a:rPr>
              <a:t>) insurance policy: Business Interruption n=283.</a:t>
            </a:r>
            <a:r>
              <a:rPr lang="en-GB" sz="800" dirty="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75865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9800703" cy="34984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May 2023 &amp; Sept 2023 data.</a:t>
            </a:r>
            <a:r>
              <a:rPr lang="en-GB" sz="800" dirty="0">
                <a:latin typeface="Arial" panose="020B0604020202020204" pitchFamily="34" charset="0"/>
                <a:ea typeface="Corbel"/>
                <a:cs typeface="Arial" panose="020B0604020202020204" pitchFamily="34" charset="0"/>
                <a:sym typeface="Corbel"/>
              </a:rPr>
              <a:t> All SMEs that claimed on at least one (motor, employers’ liability, buildings and/or contents, business interruption) insurance policy: Motor n=83, Employers’ liability n=81, Buildings/Contents n=101, Business Interruption n=70. Note: If more than one different policies were selected, participants were randomly assigned to answer performance questions for one of the policies only.  </a:t>
            </a:r>
            <a:endParaRPr lang="en-GB" sz="800" dirty="0">
              <a:latin typeface="Arial" panose="020B0604020202020204" pitchFamily="34" charset="0"/>
              <a:cs typeface="Arial" panose="020B060402020202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SMEs – policy type claimed</a:t>
            </a:r>
          </a:p>
        </p:txBody>
      </p:sp>
      <p:graphicFrame>
        <p:nvGraphicFramePr>
          <p:cNvPr id="4" name="Table 3"/>
          <p:cNvGraphicFramePr>
            <a:graphicFrameLocks noGrp="1"/>
          </p:cNvGraphicFramePr>
          <p:nvPr>
            <p:extLst>
              <p:ext uri="{D42A27DB-BD31-4B8C-83A1-F6EECF244321}">
                <p14:modId xmlns:p14="http://schemas.microsoft.com/office/powerpoint/2010/main" val="2538745503"/>
              </p:ext>
            </p:extLst>
          </p:nvPr>
        </p:nvGraphicFramePr>
        <p:xfrm>
          <a:off x="422143" y="1778338"/>
          <a:ext cx="3764849" cy="1579634"/>
        </p:xfrm>
        <a:graphic>
          <a:graphicData uri="http://schemas.openxmlformats.org/drawingml/2006/table">
            <a:tbl>
              <a:tblPr firstRow="1" bandRow="1">
                <a:tableStyleId>{6E62EB93-AAC6-4EBA-99E5-D1D4B1179FDE}</a:tableStyleId>
              </a:tblPr>
              <a:tblGrid>
                <a:gridCol w="379368">
                  <a:extLst>
                    <a:ext uri="{9D8B030D-6E8A-4147-A177-3AD203B41FA5}">
                      <a16:colId xmlns:a16="http://schemas.microsoft.com/office/drawing/2014/main" val="20000"/>
                    </a:ext>
                  </a:extLst>
                </a:gridCol>
                <a:gridCol w="773289">
                  <a:extLst>
                    <a:ext uri="{9D8B030D-6E8A-4147-A177-3AD203B41FA5}">
                      <a16:colId xmlns:a16="http://schemas.microsoft.com/office/drawing/2014/main" val="20001"/>
                    </a:ext>
                  </a:extLst>
                </a:gridCol>
                <a:gridCol w="886178">
                  <a:extLst>
                    <a:ext uri="{9D8B030D-6E8A-4147-A177-3AD203B41FA5}">
                      <a16:colId xmlns:a16="http://schemas.microsoft.com/office/drawing/2014/main" val="20002"/>
                    </a:ext>
                  </a:extLst>
                </a:gridCol>
                <a:gridCol w="888280">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n-lt"/>
                        </a:rPr>
                        <a:t>8.25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n-lt"/>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9.01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n-lt"/>
                        </a:rPr>
                        <a:t>6.32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n-lt"/>
                        </a:rPr>
                        <a:t>7.80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2" name="TextBox 1"/>
          <p:cNvSpPr txBox="1"/>
          <p:nvPr/>
        </p:nvSpPr>
        <p:spPr>
          <a:xfrm>
            <a:off x="2068069" y="1416473"/>
            <a:ext cx="1890888" cy="307777"/>
          </a:xfrm>
          <a:prstGeom prst="rect">
            <a:avLst/>
          </a:prstGeom>
          <a:noFill/>
        </p:spPr>
        <p:txBody>
          <a:bodyPr wrap="square" rtlCol="0">
            <a:spAutoFit/>
          </a:bodyPr>
          <a:lstStyle/>
          <a:p>
            <a:r>
              <a:rPr lang="en-GB" b="1">
                <a:solidFill>
                  <a:srgbClr val="008265"/>
                </a:solidFill>
              </a:rPr>
              <a:t>Motor</a:t>
            </a:r>
          </a:p>
        </p:txBody>
      </p:sp>
      <p:sp>
        <p:nvSpPr>
          <p:cNvPr id="8" name="TextBox 7"/>
          <p:cNvSpPr txBox="1"/>
          <p:nvPr/>
        </p:nvSpPr>
        <p:spPr>
          <a:xfrm>
            <a:off x="9139020" y="1396142"/>
            <a:ext cx="1890888" cy="307777"/>
          </a:xfrm>
          <a:prstGeom prst="rect">
            <a:avLst/>
          </a:prstGeom>
          <a:noFill/>
        </p:spPr>
        <p:txBody>
          <a:bodyPr wrap="square" rtlCol="0">
            <a:spAutoFit/>
          </a:bodyPr>
          <a:lstStyle/>
          <a:p>
            <a:r>
              <a:rPr lang="en-GB" b="1">
                <a:solidFill>
                  <a:srgbClr val="008265"/>
                </a:solidFill>
              </a:rPr>
              <a:t>Buildings/ Contents</a:t>
            </a:r>
          </a:p>
        </p:txBody>
      </p:sp>
      <p:graphicFrame>
        <p:nvGraphicFramePr>
          <p:cNvPr id="12" name="Table 11"/>
          <p:cNvGraphicFramePr>
            <a:graphicFrameLocks noGrp="1"/>
          </p:cNvGraphicFramePr>
          <p:nvPr>
            <p:extLst>
              <p:ext uri="{D42A27DB-BD31-4B8C-83A1-F6EECF244321}">
                <p14:modId xmlns:p14="http://schemas.microsoft.com/office/powerpoint/2010/main" val="3097707793"/>
              </p:ext>
            </p:extLst>
          </p:nvPr>
        </p:nvGraphicFramePr>
        <p:xfrm>
          <a:off x="4257543" y="1778336"/>
          <a:ext cx="3764849" cy="1579634"/>
        </p:xfrm>
        <a:graphic>
          <a:graphicData uri="http://schemas.openxmlformats.org/drawingml/2006/table">
            <a:tbl>
              <a:tblPr firstRow="1" bandRow="1">
                <a:tableStyleId>{6E62EB93-AAC6-4EBA-99E5-D1D4B1179FDE}</a:tableStyleId>
              </a:tblPr>
              <a:tblGrid>
                <a:gridCol w="413913">
                  <a:extLst>
                    <a:ext uri="{9D8B030D-6E8A-4147-A177-3AD203B41FA5}">
                      <a16:colId xmlns:a16="http://schemas.microsoft.com/office/drawing/2014/main" val="20000"/>
                    </a:ext>
                  </a:extLst>
                </a:gridCol>
                <a:gridCol w="752855">
                  <a:extLst>
                    <a:ext uri="{9D8B030D-6E8A-4147-A177-3AD203B41FA5}">
                      <a16:colId xmlns:a16="http://schemas.microsoft.com/office/drawing/2014/main" val="20001"/>
                    </a:ext>
                  </a:extLst>
                </a:gridCol>
                <a:gridCol w="846667">
                  <a:extLst>
                    <a:ext uri="{9D8B030D-6E8A-4147-A177-3AD203B41FA5}">
                      <a16:colId xmlns:a16="http://schemas.microsoft.com/office/drawing/2014/main" val="20002"/>
                    </a:ext>
                  </a:extLst>
                </a:gridCol>
                <a:gridCol w="913680">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n-lt"/>
                        </a:rPr>
                        <a:t>6.90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n-lt"/>
                        </a:rPr>
                        <a:t>6.91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n-lt"/>
                        </a:rPr>
                        <a:t>6.58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n-lt"/>
                        </a:rPr>
                        <a:t>5.74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964785613"/>
              </p:ext>
            </p:extLst>
          </p:nvPr>
        </p:nvGraphicFramePr>
        <p:xfrm>
          <a:off x="8092943" y="1778336"/>
          <a:ext cx="3764849" cy="1579634"/>
        </p:xfrm>
        <a:graphic>
          <a:graphicData uri="http://schemas.openxmlformats.org/drawingml/2006/table">
            <a:tbl>
              <a:tblPr firstRow="1" bandRow="1">
                <a:tableStyleId>{6E62EB93-AAC6-4EBA-99E5-D1D4B1179FDE}</a:tableStyleId>
              </a:tblPr>
              <a:tblGrid>
                <a:gridCol w="413913">
                  <a:extLst>
                    <a:ext uri="{9D8B030D-6E8A-4147-A177-3AD203B41FA5}">
                      <a16:colId xmlns:a16="http://schemas.microsoft.com/office/drawing/2014/main" val="20000"/>
                    </a:ext>
                  </a:extLst>
                </a:gridCol>
                <a:gridCol w="778255">
                  <a:extLst>
                    <a:ext uri="{9D8B030D-6E8A-4147-A177-3AD203B41FA5}">
                      <a16:colId xmlns:a16="http://schemas.microsoft.com/office/drawing/2014/main" val="20001"/>
                    </a:ext>
                  </a:extLst>
                </a:gridCol>
                <a:gridCol w="857956">
                  <a:extLst>
                    <a:ext uri="{9D8B030D-6E8A-4147-A177-3AD203B41FA5}">
                      <a16:colId xmlns:a16="http://schemas.microsoft.com/office/drawing/2014/main" val="20002"/>
                    </a:ext>
                  </a:extLst>
                </a:gridCol>
                <a:gridCol w="876991">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n-lt"/>
                        </a:rPr>
                        <a:t>7.04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n-lt"/>
                        </a:rPr>
                        <a:t>6.45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n-lt"/>
                        </a:rPr>
                        <a:t>6.58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n-lt"/>
                        </a:rPr>
                        <a:t>6.31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n-lt"/>
                        </a:rPr>
                        <a:t>6.09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4" name="TextBox 13"/>
          <p:cNvSpPr txBox="1"/>
          <p:nvPr/>
        </p:nvSpPr>
        <p:spPr>
          <a:xfrm>
            <a:off x="5394375" y="1396143"/>
            <a:ext cx="1890888" cy="307777"/>
          </a:xfrm>
          <a:prstGeom prst="rect">
            <a:avLst/>
          </a:prstGeom>
          <a:noFill/>
        </p:spPr>
        <p:txBody>
          <a:bodyPr wrap="square" rtlCol="0">
            <a:spAutoFit/>
          </a:bodyPr>
          <a:lstStyle/>
          <a:p>
            <a:r>
              <a:rPr lang="en-GB" b="1">
                <a:solidFill>
                  <a:srgbClr val="008265"/>
                </a:solidFill>
              </a:rPr>
              <a:t>Employers’ liability</a:t>
            </a:r>
          </a:p>
        </p:txBody>
      </p:sp>
      <p:sp>
        <p:nvSpPr>
          <p:cNvPr id="5" name="TextBox 4">
            <a:extLst>
              <a:ext uri="{FF2B5EF4-FFF2-40B4-BE49-F238E27FC236}">
                <a16:creationId xmlns:a16="http://schemas.microsoft.com/office/drawing/2014/main" id="{DF41CAB0-72D4-4C90-B231-0E2363703045}"/>
              </a:ext>
            </a:extLst>
          </p:cNvPr>
          <p:cNvSpPr txBox="1"/>
          <p:nvPr/>
        </p:nvSpPr>
        <p:spPr>
          <a:xfrm>
            <a:off x="5241955" y="3648171"/>
            <a:ext cx="2043307" cy="307777"/>
          </a:xfrm>
          <a:prstGeom prst="rect">
            <a:avLst/>
          </a:prstGeom>
          <a:noFill/>
        </p:spPr>
        <p:txBody>
          <a:bodyPr wrap="square" rtlCol="0">
            <a:spAutoFit/>
          </a:bodyPr>
          <a:lstStyle/>
          <a:p>
            <a:r>
              <a:rPr lang="en-GB" b="1">
                <a:solidFill>
                  <a:srgbClr val="008265"/>
                </a:solidFill>
              </a:rPr>
              <a:t>Business Interruption</a:t>
            </a:r>
          </a:p>
        </p:txBody>
      </p:sp>
      <p:graphicFrame>
        <p:nvGraphicFramePr>
          <p:cNvPr id="6" name="Table 5">
            <a:extLst>
              <a:ext uri="{FF2B5EF4-FFF2-40B4-BE49-F238E27FC236}">
                <a16:creationId xmlns:a16="http://schemas.microsoft.com/office/drawing/2014/main" id="{FC6B8452-02B5-4E40-9355-A36BB33F5BD3}"/>
              </a:ext>
            </a:extLst>
          </p:cNvPr>
          <p:cNvGraphicFramePr>
            <a:graphicFrameLocks noGrp="1"/>
          </p:cNvGraphicFramePr>
          <p:nvPr>
            <p:extLst>
              <p:ext uri="{D42A27DB-BD31-4B8C-83A1-F6EECF244321}">
                <p14:modId xmlns:p14="http://schemas.microsoft.com/office/powerpoint/2010/main" val="4234493192"/>
              </p:ext>
            </p:extLst>
          </p:nvPr>
        </p:nvGraphicFramePr>
        <p:xfrm>
          <a:off x="4257543" y="4030365"/>
          <a:ext cx="3764849" cy="1579634"/>
        </p:xfrm>
        <a:graphic>
          <a:graphicData uri="http://schemas.openxmlformats.org/drawingml/2006/table">
            <a:tbl>
              <a:tblPr firstRow="1" bandRow="1">
                <a:tableStyleId>{6E62EB93-AAC6-4EBA-99E5-D1D4B1179FDE}</a:tableStyleId>
              </a:tblPr>
              <a:tblGrid>
                <a:gridCol w="413913">
                  <a:extLst>
                    <a:ext uri="{9D8B030D-6E8A-4147-A177-3AD203B41FA5}">
                      <a16:colId xmlns:a16="http://schemas.microsoft.com/office/drawing/2014/main" val="20000"/>
                    </a:ext>
                  </a:extLst>
                </a:gridCol>
                <a:gridCol w="778255">
                  <a:extLst>
                    <a:ext uri="{9D8B030D-6E8A-4147-A177-3AD203B41FA5}">
                      <a16:colId xmlns:a16="http://schemas.microsoft.com/office/drawing/2014/main" val="20001"/>
                    </a:ext>
                  </a:extLst>
                </a:gridCol>
                <a:gridCol w="857956">
                  <a:extLst>
                    <a:ext uri="{9D8B030D-6E8A-4147-A177-3AD203B41FA5}">
                      <a16:colId xmlns:a16="http://schemas.microsoft.com/office/drawing/2014/main" val="20002"/>
                    </a:ext>
                  </a:extLst>
                </a:gridCol>
                <a:gridCol w="876991">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j-lt"/>
                        </a:rPr>
                        <a:t>4.22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519338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Opportunities for SMEs – claimed on motor</a:t>
            </a:r>
          </a:p>
        </p:txBody>
      </p:sp>
      <p:graphicFrame>
        <p:nvGraphicFramePr>
          <p:cNvPr id="4" name="Table 3"/>
          <p:cNvGraphicFramePr>
            <a:graphicFrameLocks noGrp="1"/>
          </p:cNvGraphicFramePr>
          <p:nvPr>
            <p:extLst>
              <p:ext uri="{D42A27DB-BD31-4B8C-83A1-F6EECF244321}">
                <p14:modId xmlns:p14="http://schemas.microsoft.com/office/powerpoint/2010/main" val="1230027319"/>
              </p:ext>
            </p:extLst>
          </p:nvPr>
        </p:nvGraphicFramePr>
        <p:xfrm>
          <a:off x="1504499" y="785508"/>
          <a:ext cx="9063277" cy="5327591"/>
        </p:xfrm>
        <a:graphic>
          <a:graphicData uri="http://schemas.openxmlformats.org/drawingml/2006/table">
            <a:tbl>
              <a:tblPr firstRow="1" bandRow="1">
                <a:tableStyleId>{6E62EB93-AAC6-4EBA-99E5-D1D4B1179FDE}</a:tableStyleId>
              </a:tblPr>
              <a:tblGrid>
                <a:gridCol w="651236">
                  <a:extLst>
                    <a:ext uri="{9D8B030D-6E8A-4147-A177-3AD203B41FA5}">
                      <a16:colId xmlns:a16="http://schemas.microsoft.com/office/drawing/2014/main" val="20000"/>
                    </a:ext>
                  </a:extLst>
                </a:gridCol>
                <a:gridCol w="1078893">
                  <a:extLst>
                    <a:ext uri="{9D8B030D-6E8A-4147-A177-3AD203B41FA5}">
                      <a16:colId xmlns:a16="http://schemas.microsoft.com/office/drawing/2014/main" val="20001"/>
                    </a:ext>
                  </a:extLst>
                </a:gridCol>
                <a:gridCol w="2801510">
                  <a:extLst>
                    <a:ext uri="{9D8B030D-6E8A-4147-A177-3AD203B41FA5}">
                      <a16:colId xmlns:a16="http://schemas.microsoft.com/office/drawing/2014/main" val="20002"/>
                    </a:ext>
                  </a:extLst>
                </a:gridCol>
                <a:gridCol w="1510546">
                  <a:extLst>
                    <a:ext uri="{9D8B030D-6E8A-4147-A177-3AD203B41FA5}">
                      <a16:colId xmlns:a16="http://schemas.microsoft.com/office/drawing/2014/main" val="20003"/>
                    </a:ext>
                  </a:extLst>
                </a:gridCol>
                <a:gridCol w="1510546">
                  <a:extLst>
                    <a:ext uri="{9D8B030D-6E8A-4147-A177-3AD203B41FA5}">
                      <a16:colId xmlns:a16="http://schemas.microsoft.com/office/drawing/2014/main" val="20004"/>
                    </a:ext>
                  </a:extLst>
                </a:gridCol>
                <a:gridCol w="1510546">
                  <a:extLst>
                    <a:ext uri="{9D8B030D-6E8A-4147-A177-3AD203B41FA5}">
                      <a16:colId xmlns:a16="http://schemas.microsoft.com/office/drawing/2014/main" val="20005"/>
                    </a:ext>
                  </a:extLst>
                </a:gridCol>
              </a:tblGrid>
              <a:tr h="413713">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50521">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50521">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50521">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provided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6238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50521">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50521">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did not have to prove that my claim was genuine with lots of receipts or pictures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50521">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50521">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6238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was not asked needless questions about my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50521">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Repairs or replacement items were completed/ delivered at a time that suited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mn-lt"/>
                        </a:rPr>
                        <a:t>7.96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9800703" cy="34984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May 2023 &amp; Sept 2023 data.</a:t>
            </a:r>
            <a:r>
              <a:rPr lang="en-GB" sz="800" dirty="0">
                <a:latin typeface="Arial" panose="020B0604020202020204" pitchFamily="34" charset="0"/>
                <a:ea typeface="Corbel"/>
                <a:cs typeface="Arial" panose="020B0604020202020204" pitchFamily="34" charset="0"/>
                <a:sym typeface="Corbel"/>
              </a:rPr>
              <a:t> All SMEs that claimed on at least one (motor, employers’ liability, buildings and/or contents, business interruption) insurance policy: Motor n=83,  Note: If more than one different policies were selected, participants were randomly assigned to answer performance questions for one of the policies only.  </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56716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Opportunities for SMEs – claimed on employers’ liability</a:t>
            </a:r>
          </a:p>
        </p:txBody>
      </p:sp>
      <p:graphicFrame>
        <p:nvGraphicFramePr>
          <p:cNvPr id="4" name="Table 3"/>
          <p:cNvGraphicFramePr>
            <a:graphicFrameLocks noGrp="1"/>
          </p:cNvGraphicFramePr>
          <p:nvPr>
            <p:extLst>
              <p:ext uri="{D42A27DB-BD31-4B8C-83A1-F6EECF244321}">
                <p14:modId xmlns:p14="http://schemas.microsoft.com/office/powerpoint/2010/main" val="24422384"/>
              </p:ext>
            </p:extLst>
          </p:nvPr>
        </p:nvGraphicFramePr>
        <p:xfrm>
          <a:off x="1527077" y="777658"/>
          <a:ext cx="9028034" cy="5410329"/>
        </p:xfrm>
        <a:graphic>
          <a:graphicData uri="http://schemas.openxmlformats.org/drawingml/2006/table">
            <a:tbl>
              <a:tblPr firstRow="1" bandRow="1">
                <a:tableStyleId>{6E62EB93-AAC6-4EBA-99E5-D1D4B1179FDE}</a:tableStyleId>
              </a:tblPr>
              <a:tblGrid>
                <a:gridCol w="648703">
                  <a:extLst>
                    <a:ext uri="{9D8B030D-6E8A-4147-A177-3AD203B41FA5}">
                      <a16:colId xmlns:a16="http://schemas.microsoft.com/office/drawing/2014/main" val="20000"/>
                    </a:ext>
                  </a:extLst>
                </a:gridCol>
                <a:gridCol w="1074698">
                  <a:extLst>
                    <a:ext uri="{9D8B030D-6E8A-4147-A177-3AD203B41FA5}">
                      <a16:colId xmlns:a16="http://schemas.microsoft.com/office/drawing/2014/main" val="20001"/>
                    </a:ext>
                  </a:extLst>
                </a:gridCol>
                <a:gridCol w="2790617">
                  <a:extLst>
                    <a:ext uri="{9D8B030D-6E8A-4147-A177-3AD203B41FA5}">
                      <a16:colId xmlns:a16="http://schemas.microsoft.com/office/drawing/2014/main" val="20002"/>
                    </a:ext>
                  </a:extLst>
                </a:gridCol>
                <a:gridCol w="1504672">
                  <a:extLst>
                    <a:ext uri="{9D8B030D-6E8A-4147-A177-3AD203B41FA5}">
                      <a16:colId xmlns:a16="http://schemas.microsoft.com/office/drawing/2014/main" val="20003"/>
                    </a:ext>
                  </a:extLst>
                </a:gridCol>
                <a:gridCol w="1504672">
                  <a:extLst>
                    <a:ext uri="{9D8B030D-6E8A-4147-A177-3AD203B41FA5}">
                      <a16:colId xmlns:a16="http://schemas.microsoft.com/office/drawing/2014/main" val="20004"/>
                    </a:ext>
                  </a:extLst>
                </a:gridCol>
                <a:gridCol w="1504672">
                  <a:extLst>
                    <a:ext uri="{9D8B030D-6E8A-4147-A177-3AD203B41FA5}">
                      <a16:colId xmlns:a16="http://schemas.microsoft.com/office/drawing/2014/main" val="20005"/>
                    </a:ext>
                  </a:extLst>
                </a:gridCol>
              </a:tblGrid>
              <a:tr h="410800">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47351">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Repairs or replacement items were completed/ delivered at a time that suited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47351">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565938">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was able to choose the supplier that the insurance company uses (e.g. tradesmen, garage, airline, law firm)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47351">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47351">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532977">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was not asked needless questions about my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47351">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575707">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provided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47351">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575707">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mn-lt"/>
                        </a:rPr>
                        <a:t>5.77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9800703" cy="34984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May 2023 &amp; Sept 2023 data.</a:t>
            </a:r>
            <a:r>
              <a:rPr lang="en-GB" sz="800" dirty="0">
                <a:latin typeface="Arial" panose="020B0604020202020204" pitchFamily="34" charset="0"/>
                <a:ea typeface="Corbel"/>
                <a:cs typeface="Arial" panose="020B0604020202020204" pitchFamily="34" charset="0"/>
                <a:sym typeface="Corbel"/>
              </a:rPr>
              <a:t> All SMEs that claimed on at least one (motor, employers’ liability, buildings and/or contents, business interruption) insurance policy: Employers’ liability n=81, Note: If more than one different policies were selected, participants were randomly assigned to answer performance questions for one of the policies only.  </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5536382"/>
      </p:ext>
    </p:extLst>
  </p:cSld>
  <p:clrMapOvr>
    <a:overrideClrMapping bg1="lt1" tx1="dk1" bg2="dk2" tx2="lt2" accent1="accent1" accent2="accent2" accent3="accent3" accent4="accent4" accent5="accent5" accent6="accent6" hlink="hlink" folHlink="folHlink"/>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Opportunities for SMEs – claimed on buildings/ contents</a:t>
            </a:r>
          </a:p>
        </p:txBody>
      </p:sp>
      <p:graphicFrame>
        <p:nvGraphicFramePr>
          <p:cNvPr id="6" name="Table 5"/>
          <p:cNvGraphicFramePr>
            <a:graphicFrameLocks noGrp="1"/>
          </p:cNvGraphicFramePr>
          <p:nvPr>
            <p:extLst>
              <p:ext uri="{D42A27DB-BD31-4B8C-83A1-F6EECF244321}">
                <p14:modId xmlns:p14="http://schemas.microsoft.com/office/powerpoint/2010/main" val="311660048"/>
              </p:ext>
            </p:extLst>
          </p:nvPr>
        </p:nvGraphicFramePr>
        <p:xfrm>
          <a:off x="1582146" y="903109"/>
          <a:ext cx="8905232" cy="5312311"/>
        </p:xfrm>
        <a:graphic>
          <a:graphicData uri="http://schemas.openxmlformats.org/drawingml/2006/table">
            <a:tbl>
              <a:tblPr firstRow="1" bandRow="1">
                <a:tableStyleId>{6E62EB93-AAC6-4EBA-99E5-D1D4B1179FDE}</a:tableStyleId>
              </a:tblPr>
              <a:tblGrid>
                <a:gridCol w="639880">
                  <a:extLst>
                    <a:ext uri="{9D8B030D-6E8A-4147-A177-3AD203B41FA5}">
                      <a16:colId xmlns:a16="http://schemas.microsoft.com/office/drawing/2014/main" val="20000"/>
                    </a:ext>
                  </a:extLst>
                </a:gridCol>
                <a:gridCol w="1060080">
                  <a:extLst>
                    <a:ext uri="{9D8B030D-6E8A-4147-A177-3AD203B41FA5}">
                      <a16:colId xmlns:a16="http://schemas.microsoft.com/office/drawing/2014/main" val="20001"/>
                    </a:ext>
                  </a:extLst>
                </a:gridCol>
                <a:gridCol w="2752657">
                  <a:extLst>
                    <a:ext uri="{9D8B030D-6E8A-4147-A177-3AD203B41FA5}">
                      <a16:colId xmlns:a16="http://schemas.microsoft.com/office/drawing/2014/main" val="20002"/>
                    </a:ext>
                  </a:extLst>
                </a:gridCol>
                <a:gridCol w="1484205">
                  <a:extLst>
                    <a:ext uri="{9D8B030D-6E8A-4147-A177-3AD203B41FA5}">
                      <a16:colId xmlns:a16="http://schemas.microsoft.com/office/drawing/2014/main" val="20003"/>
                    </a:ext>
                  </a:extLst>
                </a:gridCol>
                <a:gridCol w="1484205">
                  <a:extLst>
                    <a:ext uri="{9D8B030D-6E8A-4147-A177-3AD203B41FA5}">
                      <a16:colId xmlns:a16="http://schemas.microsoft.com/office/drawing/2014/main" val="20004"/>
                    </a:ext>
                  </a:extLst>
                </a:gridCol>
                <a:gridCol w="1484205">
                  <a:extLst>
                    <a:ext uri="{9D8B030D-6E8A-4147-A177-3AD203B41FA5}">
                      <a16:colId xmlns:a16="http://schemas.microsoft.com/office/drawing/2014/main" val="20005"/>
                    </a:ext>
                  </a:extLst>
                </a:gridCol>
              </a:tblGrid>
              <a:tr h="4185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55782">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55782">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55782">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61926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55782">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Repairs or replacement items were completed/ delivered at a time that suited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55782">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provided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55782">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571588">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55782">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was not asked needless questions about my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55782">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mj-lt"/>
                        </a:rPr>
                        <a:t>5.78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7" name="Google Shape;281;p26">
            <a:extLst>
              <a:ext uri="{FF2B5EF4-FFF2-40B4-BE49-F238E27FC236}">
                <a16:creationId xmlns:a16="http://schemas.microsoft.com/office/drawing/2014/main" id="{6BA30E1E-56C4-493B-8992-B93B1A6F3097}"/>
              </a:ext>
            </a:extLst>
          </p:cNvPr>
          <p:cNvSpPr txBox="1"/>
          <p:nvPr/>
        </p:nvSpPr>
        <p:spPr>
          <a:xfrm>
            <a:off x="-1947" y="6509801"/>
            <a:ext cx="9800703" cy="34984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May 2023 &amp; Sept 2023 data.</a:t>
            </a:r>
            <a:r>
              <a:rPr lang="en-GB" sz="800" dirty="0">
                <a:latin typeface="Arial" panose="020B0604020202020204" pitchFamily="34" charset="0"/>
                <a:ea typeface="Corbel"/>
                <a:cs typeface="Arial" panose="020B0604020202020204" pitchFamily="34" charset="0"/>
                <a:sym typeface="Corbel"/>
              </a:rPr>
              <a:t> All SMEs that claimed on at least one (motor, employers’ liability, buildings and/or contents, business interruption) insurance policy: Buildings/Contents n=101. Note: If more than one different policies were selected, participants were randomly assigned to answer performance questions for one of the policies only.  </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285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664605" y="157931"/>
            <a:ext cx="5936491" cy="883122"/>
          </a:xfrm>
        </p:spPr>
        <p:txBody>
          <a:bodyPr/>
          <a:lstStyle/>
          <a:p>
            <a:r>
              <a:rPr lang="en-GB" sz="2400" b="1" dirty="0">
                <a:solidFill>
                  <a:schemeClr val="bg2"/>
                </a:solidFill>
                <a:latin typeface="Rockwell" panose="02060603020205020403" pitchFamily="18" charset="0"/>
                <a:ea typeface="Arial"/>
                <a:cs typeface="Calibri Light" panose="020F0302020204030204" pitchFamily="34" charset="0"/>
              </a:rPr>
              <a:t>Key </a:t>
            </a:r>
            <a:r>
              <a:rPr lang="en-GB" sz="2400" b="1" dirty="0">
                <a:solidFill>
                  <a:schemeClr val="bg2"/>
                </a:solidFill>
                <a:latin typeface="Rockwell" panose="02060603020205020403" pitchFamily="18" charset="0"/>
                <a:ea typeface="Arial"/>
                <a:cs typeface="Calibri Light" panose="020F0302020204030204" pitchFamily="34" charset="0"/>
                <a:sym typeface="Arial"/>
              </a:rPr>
              <a:t>findings – SME market</a:t>
            </a:r>
          </a:p>
        </p:txBody>
      </p:sp>
      <p:sp>
        <p:nvSpPr>
          <p:cNvPr id="2" name="Text Placeholder 1"/>
          <p:cNvSpPr>
            <a:spLocks noGrp="1"/>
          </p:cNvSpPr>
          <p:nvPr>
            <p:ph type="body" idx="1"/>
          </p:nvPr>
        </p:nvSpPr>
        <p:spPr>
          <a:xfrm>
            <a:off x="377033" y="880533"/>
            <a:ext cx="11445431" cy="5380929"/>
          </a:xfrm>
        </p:spPr>
        <p:txBody>
          <a:bodyPr/>
          <a:lstStyle/>
          <a:p>
            <a:pPr marL="514350" marR="0" indent="-285750" rtl="0" fontAlgn="b">
              <a:spcBef>
                <a:spcPts val="0"/>
              </a:spcBef>
              <a:spcAft>
                <a:spcPts val="0"/>
              </a:spcAft>
              <a:buFont typeface="Arial" panose="020B0604020202020204" pitchFamily="34" charset="0"/>
              <a:buChar char="•"/>
            </a:pPr>
            <a:r>
              <a:rPr lang="en-GB" dirty="0">
                <a:solidFill>
                  <a:schemeClr val="tx1"/>
                </a:solidFill>
                <a:latin typeface="+mj-lt"/>
                <a:cs typeface="Calibri Light" panose="020F0302020204030204" pitchFamily="34" charset="0"/>
                <a:sym typeface="Arial"/>
              </a:rPr>
              <a:t>In this wave, a number of themes have recorded their highest opportunity score since the research began.  This means the opportunity and need to improve trust with SMEs, through an increased level of performance, is at its highest point to date</a:t>
            </a:r>
          </a:p>
          <a:p>
            <a:pPr marL="514350" marR="0" indent="-285750" rtl="0" fontAlgn="b">
              <a:spcBef>
                <a:spcPts val="0"/>
              </a:spcBef>
              <a:spcAft>
                <a:spcPts val="0"/>
              </a:spcAft>
              <a:buFont typeface="Arial" panose="020B0604020202020204" pitchFamily="34" charset="0"/>
              <a:buChar char="•"/>
            </a:pPr>
            <a:endParaRPr lang="en-GB" dirty="0">
              <a:solidFill>
                <a:schemeClr val="tx1"/>
              </a:solidFill>
              <a:latin typeface="+mj-lt"/>
              <a:cs typeface="Calibri Light" panose="020F0302020204030204" pitchFamily="34" charset="0"/>
              <a:sym typeface="Arial"/>
            </a:endParaRPr>
          </a:p>
          <a:p>
            <a:pPr marL="514350" marR="0" indent="-285750" rtl="0" fontAlgn="b">
              <a:spcBef>
                <a:spcPts val="0"/>
              </a:spcBef>
              <a:spcAft>
                <a:spcPts val="0"/>
              </a:spcAft>
              <a:buFont typeface="Arial" panose="020B0604020202020204" pitchFamily="34" charset="0"/>
              <a:buChar char="•"/>
            </a:pPr>
            <a:r>
              <a:rPr lang="en-GB" dirty="0">
                <a:solidFill>
                  <a:schemeClr val="tx1"/>
                </a:solidFill>
                <a:latin typeface="+mj-lt"/>
                <a:cs typeface="Calibri Light" panose="020F0302020204030204" pitchFamily="34" charset="0"/>
                <a:sym typeface="Arial"/>
              </a:rPr>
              <a:t>The long-term trend shows that the need to improve </a:t>
            </a:r>
            <a:r>
              <a:rPr lang="en-GB">
                <a:solidFill>
                  <a:schemeClr val="tx1"/>
                </a:solidFill>
                <a:latin typeface="+mj-lt"/>
                <a:cs typeface="Calibri Light" panose="020F0302020204030204" pitchFamily="34" charset="0"/>
                <a:sym typeface="Arial"/>
              </a:rPr>
              <a:t>trust with </a:t>
            </a:r>
            <a:r>
              <a:rPr lang="en-GB" dirty="0">
                <a:solidFill>
                  <a:schemeClr val="tx1"/>
                </a:solidFill>
                <a:latin typeface="+mj-lt"/>
                <a:cs typeface="Calibri Light" panose="020F0302020204030204" pitchFamily="34" charset="0"/>
                <a:sym typeface="Arial"/>
              </a:rPr>
              <a:t>SMEs has been increasing steadily since April 2021</a:t>
            </a:r>
          </a:p>
          <a:p>
            <a:pPr marL="228600" marR="0" indent="0" rtl="0" fontAlgn="b">
              <a:spcBef>
                <a:spcPts val="0"/>
              </a:spcBef>
              <a:spcAft>
                <a:spcPts val="0"/>
              </a:spcAft>
            </a:pPr>
            <a:endParaRPr lang="en-GB" dirty="0">
              <a:solidFill>
                <a:schemeClr val="tx1"/>
              </a:solidFill>
              <a:latin typeface="+mj-lt"/>
              <a:cs typeface="Calibri Light" panose="020F0302020204030204" pitchFamily="34" charset="0"/>
              <a:sym typeface="Arial"/>
            </a:endParaRPr>
          </a:p>
          <a:p>
            <a:pPr marL="514350" marR="0" indent="-285750" rtl="0" fontAlgn="b">
              <a:spcBef>
                <a:spcPts val="0"/>
              </a:spcBef>
              <a:spcAft>
                <a:spcPts val="0"/>
              </a:spcAft>
              <a:buFont typeface="Arial" panose="020B0604020202020204" pitchFamily="34" charset="0"/>
              <a:buChar char="•"/>
            </a:pPr>
            <a:r>
              <a:rPr lang="en-GB" dirty="0">
                <a:solidFill>
                  <a:schemeClr val="tx1"/>
                </a:solidFill>
                <a:latin typeface="+mj-lt"/>
                <a:cs typeface="Calibri Light" panose="020F0302020204030204" pitchFamily="34" charset="0"/>
                <a:sym typeface="Arial"/>
              </a:rPr>
              <a:t>The Loyalty theme opportunity score has increased to its highest point ever (7.63), but it is the Speed (claims) theme that has the highest opportunity score following concurrent increases since December 2020, and it is now 7.66 an increase of 0.98 points from the previous wave.  Improving performance for Speed (claims) and Loyalty are the key priorities to improve trust in this wave  </a:t>
            </a:r>
          </a:p>
          <a:p>
            <a:pPr marL="228600" marR="0" indent="0" rtl="0" fontAlgn="b">
              <a:spcBef>
                <a:spcPts val="0"/>
              </a:spcBef>
              <a:spcAft>
                <a:spcPts val="0"/>
              </a:spcAft>
            </a:pPr>
            <a:endParaRPr lang="en-GB" dirty="0">
              <a:solidFill>
                <a:schemeClr val="tx1"/>
              </a:solidFill>
              <a:latin typeface="+mj-lt"/>
              <a:cs typeface="Calibri Light" panose="020F0302020204030204" pitchFamily="34" charset="0"/>
              <a:sym typeface="Arial"/>
            </a:endParaRPr>
          </a:p>
          <a:p>
            <a:pPr marL="514350" marR="0" indent="-285750" rtl="0" fontAlgn="b">
              <a:spcBef>
                <a:spcPts val="0"/>
              </a:spcBef>
              <a:spcAft>
                <a:spcPts val="0"/>
              </a:spcAft>
              <a:buFont typeface="Arial" panose="020B0604020202020204" pitchFamily="34" charset="0"/>
              <a:buChar char="•"/>
            </a:pPr>
            <a:r>
              <a:rPr lang="en-GB" dirty="0">
                <a:solidFill>
                  <a:schemeClr val="tx1"/>
                </a:solidFill>
                <a:latin typeface="+mj-lt"/>
                <a:cs typeface="Calibri Light" panose="020F0302020204030204" pitchFamily="34" charset="0"/>
                <a:sym typeface="Arial"/>
              </a:rPr>
              <a:t>The 5 individual actions which would improve trust with SMEs as a collective are:</a:t>
            </a:r>
          </a:p>
          <a:p>
            <a:pPr marL="514350" marR="0" indent="-285750" rtl="0" fontAlgn="b">
              <a:spcBef>
                <a:spcPts val="0"/>
              </a:spcBef>
              <a:spcAft>
                <a:spcPts val="0"/>
              </a:spcAft>
              <a:buFont typeface="Arial" panose="020B0604020202020204" pitchFamily="34" charset="0"/>
              <a:buChar char="•"/>
            </a:pPr>
            <a:endParaRPr lang="en-GB" dirty="0">
              <a:solidFill>
                <a:schemeClr val="tx1"/>
              </a:solidFill>
              <a:latin typeface="+mj-lt"/>
              <a:cs typeface="Calibri Light" panose="020F0302020204030204" pitchFamily="34" charset="0"/>
              <a:sym typeface="Arial"/>
            </a:endParaRPr>
          </a:p>
          <a:p>
            <a:pPr marL="1428750" lvl="2" indent="-285750" fontAlgn="b">
              <a:buFont typeface="Arial" panose="020B0604020202020204" pitchFamily="34" charset="0"/>
              <a:buChar char="•"/>
            </a:pPr>
            <a:r>
              <a:rPr lang="en-GB" dirty="0">
                <a:solidFill>
                  <a:schemeClr val="tx1"/>
                </a:solidFill>
                <a:latin typeface="+mj-lt"/>
                <a:cs typeface="Calibri Light" panose="020F0302020204030204" pitchFamily="34" charset="0"/>
              </a:rPr>
              <a:t>Rewarding SMEs with a discount for staying </a:t>
            </a:r>
          </a:p>
          <a:p>
            <a:pPr marL="1428750" lvl="2" indent="-285750" fontAlgn="b">
              <a:buFont typeface="Arial" panose="020B0604020202020204" pitchFamily="34" charset="0"/>
              <a:buChar char="•"/>
            </a:pPr>
            <a:r>
              <a:rPr lang="en-GB" dirty="0">
                <a:solidFill>
                  <a:schemeClr val="tx1"/>
                </a:solidFill>
                <a:latin typeface="+mj-lt"/>
                <a:cs typeface="Calibri Light" panose="020F0302020204030204" pitchFamily="34" charset="0"/>
              </a:rPr>
              <a:t>Handling complaints professionally and fairly</a:t>
            </a:r>
          </a:p>
          <a:p>
            <a:pPr marL="1428750" lvl="2" indent="-285750" fontAlgn="b">
              <a:buFont typeface="Arial" panose="020B0604020202020204" pitchFamily="34" charset="0"/>
              <a:buChar char="•"/>
            </a:pPr>
            <a:r>
              <a:rPr lang="en-GB" dirty="0">
                <a:solidFill>
                  <a:schemeClr val="tx1"/>
                </a:solidFill>
                <a:latin typeface="+mj-lt"/>
                <a:cs typeface="Calibri Light" panose="020F0302020204030204" pitchFamily="34" charset="0"/>
              </a:rPr>
              <a:t>Ensuring SMEs know what to do to make a claim</a:t>
            </a:r>
          </a:p>
          <a:p>
            <a:pPr marL="1428750" lvl="2" indent="-285750" fontAlgn="b">
              <a:buFont typeface="Arial" panose="020B0604020202020204" pitchFamily="34" charset="0"/>
              <a:buChar char="•"/>
            </a:pPr>
            <a:r>
              <a:rPr lang="en-GB" dirty="0">
                <a:solidFill>
                  <a:schemeClr val="tx1"/>
                </a:solidFill>
                <a:latin typeface="+mj-lt"/>
                <a:cs typeface="Calibri Light" panose="020F0302020204030204" pitchFamily="34" charset="0"/>
              </a:rPr>
              <a:t>Premiums not increasing because they are no longer a new customer</a:t>
            </a:r>
          </a:p>
          <a:p>
            <a:pPr marL="1428750" lvl="2" indent="-285750" fontAlgn="b">
              <a:buFont typeface="Arial" panose="020B0604020202020204" pitchFamily="34" charset="0"/>
              <a:buChar char="•"/>
            </a:pPr>
            <a:r>
              <a:rPr lang="en-GB" dirty="0">
                <a:solidFill>
                  <a:schemeClr val="tx1"/>
                </a:solidFill>
                <a:latin typeface="+mj-lt"/>
                <a:cs typeface="Calibri Light" panose="020F0302020204030204" pitchFamily="34" charset="0"/>
              </a:rPr>
              <a:t>Matching cheaper prices from a competitor's quote</a:t>
            </a:r>
          </a:p>
          <a:p>
            <a:pPr marL="228600" marR="0" indent="0" rtl="0" fontAlgn="b">
              <a:spcBef>
                <a:spcPts val="0"/>
              </a:spcBef>
              <a:spcAft>
                <a:spcPts val="0"/>
              </a:spcAft>
            </a:pPr>
            <a:endParaRPr lang="en-GB" dirty="0">
              <a:solidFill>
                <a:schemeClr val="tx1"/>
              </a:solidFill>
              <a:latin typeface="+mj-lt"/>
              <a:cs typeface="Calibri Light" panose="020F0302020204030204" pitchFamily="34" charset="0"/>
              <a:sym typeface="Arial"/>
            </a:endParaRPr>
          </a:p>
          <a:p>
            <a:pPr marL="228600" indent="0"/>
            <a:endParaRPr lang="en-GB" dirty="0">
              <a:solidFill>
                <a:schemeClr val="tx1"/>
              </a:solidFill>
              <a:latin typeface="+mj-lt"/>
              <a:ea typeface="Arial"/>
              <a:cs typeface="Calibri Light" panose="020F0302020204030204" pitchFamily="34" charset="0"/>
              <a:sym typeface="Arial"/>
            </a:endParaRPr>
          </a:p>
          <a:p>
            <a:pPr marL="514350" indent="-285750" fontAlgn="b">
              <a:buFont typeface="Arial" panose="020B0604020202020204" pitchFamily="34" charset="0"/>
              <a:buChar char="•"/>
            </a:pPr>
            <a:r>
              <a:rPr lang="en-GB" dirty="0">
                <a:solidFill>
                  <a:schemeClr val="tx1"/>
                </a:solidFill>
                <a:latin typeface="+mj-lt"/>
                <a:cs typeface="Calibri Light" panose="020F0302020204030204" pitchFamily="34" charset="0"/>
                <a:sym typeface="Arial"/>
              </a:rPr>
              <a:t>Overall satisfaction of SMEs with their current policy is 81%, </a:t>
            </a:r>
            <a:r>
              <a:rPr lang="en-GB" dirty="0">
                <a:solidFill>
                  <a:schemeClr val="tx1"/>
                </a:solidFill>
                <a:latin typeface="+mj-lt"/>
                <a:cs typeface="Calibri Light" panose="020F0302020204030204" pitchFamily="34" charset="0"/>
              </a:rPr>
              <a:t>the same as it was in the previous wave. SMEs that employ 1-5 people have significantly lower satisfaction (73%) with their insurance policy than those who employ 6-20 (83%) or more than 20 people (84%).  The biggest 3 opportunities for improving trust with SMEs employing 1-5 people are all from the Loyalty theme</a:t>
            </a:r>
          </a:p>
          <a:p>
            <a:pPr marL="514350" indent="-285750" fontAlgn="b">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514350" indent="-285750" fontAlgn="b">
              <a:buFont typeface="Arial" panose="020B0604020202020204" pitchFamily="34" charset="0"/>
              <a:buChar char="•"/>
            </a:pPr>
            <a:r>
              <a:rPr lang="en-GB" dirty="0">
                <a:solidFill>
                  <a:schemeClr val="tx1"/>
                </a:solidFill>
                <a:latin typeface="+mj-lt"/>
                <a:cs typeface="Calibri Light" panose="020F0302020204030204" pitchFamily="34" charset="0"/>
              </a:rPr>
              <a:t>44% of SMEs who had made a claim reported that the financial value of their claim was high.  They have higher opportunity scores across all themes than the SME overall averages, except for the Loyalty theme mirroring Consumers with a high perceived claim value</a:t>
            </a:r>
            <a:endParaRPr lang="en-GB" dirty="0">
              <a:solidFill>
                <a:schemeClr val="tx1"/>
              </a:solidFill>
              <a:latin typeface="+mj-lt"/>
              <a:ea typeface="Arial"/>
              <a:cs typeface="Calibri Light" panose="020F0302020204030204" pitchFamily="34" charset="0"/>
              <a:sym typeface="Arial"/>
            </a:endParaRPr>
          </a:p>
          <a:p>
            <a:pPr marL="514350" indent="-285750">
              <a:buFont typeface="Arial" panose="020B0604020202020204" pitchFamily="34" charset="0"/>
              <a:buChar char="•"/>
            </a:pPr>
            <a:endParaRPr lang="en-GB" dirty="0">
              <a:solidFill>
                <a:schemeClr val="tx1"/>
              </a:solidFill>
              <a:latin typeface="+mj-lt"/>
              <a:ea typeface="Arial"/>
              <a:cs typeface="Calibri Light" panose="020F0302020204030204" pitchFamily="34" charset="0"/>
              <a:sym typeface="Arial"/>
            </a:endParaRPr>
          </a:p>
          <a:p>
            <a:endParaRPr lang="en-GB" dirty="0">
              <a:solidFill>
                <a:schemeClr val="tx1"/>
              </a:solidFill>
              <a:latin typeface="+mj-lt"/>
              <a:cs typeface="Calibri Light" panose="020F0302020204030204" pitchFamily="34" charset="0"/>
            </a:endParaRPr>
          </a:p>
          <a:p>
            <a:endParaRPr lang="en-GB" b="1" dirty="0">
              <a:solidFill>
                <a:schemeClr val="bg2"/>
              </a:solidFill>
              <a:latin typeface="+mj-lt"/>
              <a:cs typeface="Calibri Light" panose="020F0302020204030204" pitchFamily="34" charset="0"/>
            </a:endParaRPr>
          </a:p>
          <a:p>
            <a:endParaRPr lang="en-GB" dirty="0"/>
          </a:p>
        </p:txBody>
      </p:sp>
    </p:spTree>
    <p:extLst>
      <p:ext uri="{BB962C8B-B14F-4D97-AF65-F5344CB8AC3E}">
        <p14:creationId xmlns:p14="http://schemas.microsoft.com/office/powerpoint/2010/main" val="113349038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Opportunities for SMEs – claimed on business interruption</a:t>
            </a:r>
          </a:p>
        </p:txBody>
      </p:sp>
      <p:graphicFrame>
        <p:nvGraphicFramePr>
          <p:cNvPr id="6" name="Table 5"/>
          <p:cNvGraphicFramePr>
            <a:graphicFrameLocks noGrp="1"/>
          </p:cNvGraphicFramePr>
          <p:nvPr>
            <p:extLst>
              <p:ext uri="{D42A27DB-BD31-4B8C-83A1-F6EECF244321}">
                <p14:modId xmlns:p14="http://schemas.microsoft.com/office/powerpoint/2010/main" val="452807776"/>
              </p:ext>
            </p:extLst>
          </p:nvPr>
        </p:nvGraphicFramePr>
        <p:xfrm>
          <a:off x="1582146" y="903111"/>
          <a:ext cx="8905232" cy="5397261"/>
        </p:xfrm>
        <a:graphic>
          <a:graphicData uri="http://schemas.openxmlformats.org/drawingml/2006/table">
            <a:tbl>
              <a:tblPr firstRow="1" bandRow="1">
                <a:tableStyleId>{6E62EB93-AAC6-4EBA-99E5-D1D4B1179FDE}</a:tableStyleId>
              </a:tblPr>
              <a:tblGrid>
                <a:gridCol w="639880">
                  <a:extLst>
                    <a:ext uri="{9D8B030D-6E8A-4147-A177-3AD203B41FA5}">
                      <a16:colId xmlns:a16="http://schemas.microsoft.com/office/drawing/2014/main" val="20000"/>
                    </a:ext>
                  </a:extLst>
                </a:gridCol>
                <a:gridCol w="1060080">
                  <a:extLst>
                    <a:ext uri="{9D8B030D-6E8A-4147-A177-3AD203B41FA5}">
                      <a16:colId xmlns:a16="http://schemas.microsoft.com/office/drawing/2014/main" val="20001"/>
                    </a:ext>
                  </a:extLst>
                </a:gridCol>
                <a:gridCol w="2752657">
                  <a:extLst>
                    <a:ext uri="{9D8B030D-6E8A-4147-A177-3AD203B41FA5}">
                      <a16:colId xmlns:a16="http://schemas.microsoft.com/office/drawing/2014/main" val="20002"/>
                    </a:ext>
                  </a:extLst>
                </a:gridCol>
                <a:gridCol w="1484205">
                  <a:extLst>
                    <a:ext uri="{9D8B030D-6E8A-4147-A177-3AD203B41FA5}">
                      <a16:colId xmlns:a16="http://schemas.microsoft.com/office/drawing/2014/main" val="20003"/>
                    </a:ext>
                  </a:extLst>
                </a:gridCol>
                <a:gridCol w="1484205">
                  <a:extLst>
                    <a:ext uri="{9D8B030D-6E8A-4147-A177-3AD203B41FA5}">
                      <a16:colId xmlns:a16="http://schemas.microsoft.com/office/drawing/2014/main" val="20004"/>
                    </a:ext>
                  </a:extLst>
                </a:gridCol>
                <a:gridCol w="1484205">
                  <a:extLst>
                    <a:ext uri="{9D8B030D-6E8A-4147-A177-3AD203B41FA5}">
                      <a16:colId xmlns:a16="http://schemas.microsoft.com/office/drawing/2014/main" val="20005"/>
                    </a:ext>
                  </a:extLst>
                </a:gridCol>
              </a:tblGrid>
              <a:tr h="422017">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59564">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59564">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59564">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59564">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59564">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was not asked needless questions about my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5956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616641">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provided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576329">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59564">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did not have to prove that my claim was genuine with lots of receipts or pictures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59564">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was able to choose the supplier that the insurance company uses (e.g. tradesmen, garage, airline, law firm)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mn-lt"/>
                        </a:rPr>
                        <a:t>4.22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7" name="Google Shape;281;p26">
            <a:extLst>
              <a:ext uri="{FF2B5EF4-FFF2-40B4-BE49-F238E27FC236}">
                <a16:creationId xmlns:a16="http://schemas.microsoft.com/office/drawing/2014/main" id="{6BA30E1E-56C4-493B-8992-B93B1A6F3097}"/>
              </a:ext>
            </a:extLst>
          </p:cNvPr>
          <p:cNvSpPr txBox="1"/>
          <p:nvPr/>
        </p:nvSpPr>
        <p:spPr>
          <a:xfrm>
            <a:off x="-1947" y="6509801"/>
            <a:ext cx="9800703" cy="34984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May 2023 &amp; Sept 2023 data.</a:t>
            </a:r>
            <a:r>
              <a:rPr lang="en-GB" sz="800" dirty="0">
                <a:latin typeface="Arial" panose="020B0604020202020204" pitchFamily="34" charset="0"/>
                <a:ea typeface="Corbel"/>
                <a:cs typeface="Arial" panose="020B0604020202020204" pitchFamily="34" charset="0"/>
                <a:sym typeface="Corbel"/>
              </a:rPr>
              <a:t> All SMEs that claimed on at least one (motor, employers’ liability, buildings and/or contents, business interruption) insurance policy: Business Interruption n=70. Note: If more than one different policies were selected, participants were randomly assigned to answer performance questions for one of the policies only.  </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9116804"/>
      </p:ext>
    </p:extLst>
  </p:cSld>
  <p:clrMapOvr>
    <a:masterClrMapping/>
  </p:clrMapOvr>
</p:sld>
</file>

<file path=ppt/theme/theme1.xml><?xml version="1.0" encoding="utf-8"?>
<a:theme xmlns:a="http://schemas.openxmlformats.org/drawingml/2006/main" name="1_Office Theme">
  <a:themeElements>
    <a:clrScheme name="ICS Theme 1">
      <a:dk1>
        <a:srgbClr val="000000"/>
      </a:dk1>
      <a:lt1>
        <a:srgbClr val="FFFFFF"/>
      </a:lt1>
      <a:dk2>
        <a:srgbClr val="008265"/>
      </a:dk2>
      <a:lt2>
        <a:srgbClr val="FFFFFF"/>
      </a:lt2>
      <a:accent1>
        <a:srgbClr val="008265"/>
      </a:accent1>
      <a:accent2>
        <a:srgbClr val="93C01F"/>
      </a:accent2>
      <a:accent3>
        <a:srgbClr val="15ADD0"/>
      </a:accent3>
      <a:accent4>
        <a:srgbClr val="AB588C"/>
      </a:accent4>
      <a:accent5>
        <a:srgbClr val="F5A03D"/>
      </a:accent5>
      <a:accent6>
        <a:srgbClr val="F9ED6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ICS Theme 1">
      <a:dk1>
        <a:srgbClr val="000000"/>
      </a:dk1>
      <a:lt1>
        <a:srgbClr val="FFFFFF"/>
      </a:lt1>
      <a:dk2>
        <a:srgbClr val="008265"/>
      </a:dk2>
      <a:lt2>
        <a:srgbClr val="FFFFFF"/>
      </a:lt2>
      <a:accent1>
        <a:srgbClr val="008265"/>
      </a:accent1>
      <a:accent2>
        <a:srgbClr val="93C01F"/>
      </a:accent2>
      <a:accent3>
        <a:srgbClr val="15ADD0"/>
      </a:accent3>
      <a:accent4>
        <a:srgbClr val="AB588C"/>
      </a:accent4>
      <a:accent5>
        <a:srgbClr val="F5A03D"/>
      </a:accent5>
      <a:accent6>
        <a:srgbClr val="F9ED6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ICS Theme 1">
    <a:dk1>
      <a:srgbClr val="000000"/>
    </a:dk1>
    <a:lt1>
      <a:srgbClr val="FFFFFF"/>
    </a:lt1>
    <a:dk2>
      <a:srgbClr val="008265"/>
    </a:dk2>
    <a:lt2>
      <a:srgbClr val="FFFFFF"/>
    </a:lt2>
    <a:accent1>
      <a:srgbClr val="008265"/>
    </a:accent1>
    <a:accent2>
      <a:srgbClr val="93C01F"/>
    </a:accent2>
    <a:accent3>
      <a:srgbClr val="15ADD0"/>
    </a:accent3>
    <a:accent4>
      <a:srgbClr val="AB588C"/>
    </a:accent4>
    <a:accent5>
      <a:srgbClr val="F5A03D"/>
    </a:accent5>
    <a:accent6>
      <a:srgbClr val="F9ED6F"/>
    </a:accent6>
    <a:hlink>
      <a:srgbClr val="000000"/>
    </a:hlink>
    <a:folHlink>
      <a:srgbClr val="000000"/>
    </a:folHlink>
  </a:clrScheme>
</a:themeOverride>
</file>

<file path=ppt/theme/themeOverride3.xml><?xml version="1.0" encoding="utf-8"?>
<a:themeOverride xmlns:a="http://schemas.openxmlformats.org/drawingml/2006/main">
  <a:clrScheme name="ICS Theme 1">
    <a:dk1>
      <a:srgbClr val="000000"/>
    </a:dk1>
    <a:lt1>
      <a:srgbClr val="FFFFFF"/>
    </a:lt1>
    <a:dk2>
      <a:srgbClr val="008265"/>
    </a:dk2>
    <a:lt2>
      <a:srgbClr val="FFFFFF"/>
    </a:lt2>
    <a:accent1>
      <a:srgbClr val="008265"/>
    </a:accent1>
    <a:accent2>
      <a:srgbClr val="93C01F"/>
    </a:accent2>
    <a:accent3>
      <a:srgbClr val="15ADD0"/>
    </a:accent3>
    <a:accent4>
      <a:srgbClr val="AB588C"/>
    </a:accent4>
    <a:accent5>
      <a:srgbClr val="F5A03D"/>
    </a:accent5>
    <a:accent6>
      <a:srgbClr val="F9ED6F"/>
    </a:accent6>
    <a:hlink>
      <a:srgbClr val="000000"/>
    </a:hlink>
    <a:folHlink>
      <a:srgbClr val="000000"/>
    </a:folHlink>
  </a:clrScheme>
</a:themeOverride>
</file>

<file path=ppt/theme/themeOverride4.xml><?xml version="1.0" encoding="utf-8"?>
<a:themeOverride xmlns:a="http://schemas.openxmlformats.org/drawingml/2006/main">
  <a:clrScheme name="ICS Theme 1">
    <a:dk1>
      <a:srgbClr val="000000"/>
    </a:dk1>
    <a:lt1>
      <a:srgbClr val="FFFFFF"/>
    </a:lt1>
    <a:dk2>
      <a:srgbClr val="008265"/>
    </a:dk2>
    <a:lt2>
      <a:srgbClr val="FFFFFF"/>
    </a:lt2>
    <a:accent1>
      <a:srgbClr val="008265"/>
    </a:accent1>
    <a:accent2>
      <a:srgbClr val="93C01F"/>
    </a:accent2>
    <a:accent3>
      <a:srgbClr val="15ADD0"/>
    </a:accent3>
    <a:accent4>
      <a:srgbClr val="AB588C"/>
    </a:accent4>
    <a:accent5>
      <a:srgbClr val="F5A03D"/>
    </a:accent5>
    <a:accent6>
      <a:srgbClr val="F9ED6F"/>
    </a:accent6>
    <a:hlink>
      <a:srgbClr val="000000"/>
    </a:hlink>
    <a:folHlink>
      <a:srgbClr val="000000"/>
    </a:folHlink>
  </a:clrScheme>
</a:themeOverride>
</file>

<file path=ppt/theme/themeOverride5.xml><?xml version="1.0" encoding="utf-8"?>
<a:themeOverride xmlns:a="http://schemas.openxmlformats.org/drawingml/2006/main">
  <a:clrScheme name="ICS Theme 1">
    <a:dk1>
      <a:srgbClr val="000000"/>
    </a:dk1>
    <a:lt1>
      <a:srgbClr val="FFFFFF"/>
    </a:lt1>
    <a:dk2>
      <a:srgbClr val="008265"/>
    </a:dk2>
    <a:lt2>
      <a:srgbClr val="FFFFFF"/>
    </a:lt2>
    <a:accent1>
      <a:srgbClr val="008265"/>
    </a:accent1>
    <a:accent2>
      <a:srgbClr val="93C01F"/>
    </a:accent2>
    <a:accent3>
      <a:srgbClr val="15ADD0"/>
    </a:accent3>
    <a:accent4>
      <a:srgbClr val="AB588C"/>
    </a:accent4>
    <a:accent5>
      <a:srgbClr val="F5A03D"/>
    </a:accent5>
    <a:accent6>
      <a:srgbClr val="F9ED6F"/>
    </a:accent6>
    <a:hlink>
      <a:srgbClr val="000000"/>
    </a:hlink>
    <a:folHlink>
      <a:srgbClr val="0000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678DB9336289438FBAE4A1AB5A3E00" ma:contentTypeVersion="17" ma:contentTypeDescription="Create a new document." ma:contentTypeScope="" ma:versionID="aa5f80d1ab0e7be99f189e015a71e171">
  <xsd:schema xmlns:xsd="http://www.w3.org/2001/XMLSchema" xmlns:xs="http://www.w3.org/2001/XMLSchema" xmlns:p="http://schemas.microsoft.com/office/2006/metadata/properties" xmlns:ns2="dd376980-a4e1-4fd8-aff1-a97f0b035b5f" xmlns:ns3="fa7f30be-cfe5-449f-a5ad-53e8f8977787" targetNamespace="http://schemas.microsoft.com/office/2006/metadata/properties" ma:root="true" ma:fieldsID="ae45859bba6bd1d06701516586693142" ns2:_="" ns3:_="">
    <xsd:import namespace="dd376980-a4e1-4fd8-aff1-a97f0b035b5f"/>
    <xsd:import namespace="fa7f30be-cfe5-449f-a5ad-53e8f89777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376980-a4e1-4fd8-aff1-a97f0b035b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b78c983-70e1-4d19-aa21-d2ba636a15d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7f30be-cfe5-449f-a5ad-53e8f897778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602e060-28e5-46ce-a089-4dce914eb31d}" ma:internalName="TaxCatchAll" ma:showField="CatchAllData" ma:web="fa7f30be-cfe5-449f-a5ad-53e8f89777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d376980-a4e1-4fd8-aff1-a97f0b035b5f">
      <Terms xmlns="http://schemas.microsoft.com/office/infopath/2007/PartnerControls"/>
    </lcf76f155ced4ddcb4097134ff3c332f>
    <TaxCatchAll xmlns="fa7f30be-cfe5-449f-a5ad-53e8f897778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804AB9-03C1-4539-9923-6D84BC38E2A5}">
  <ds:schemaRefs>
    <ds:schemaRef ds:uri="dd376980-a4e1-4fd8-aff1-a97f0b035b5f"/>
    <ds:schemaRef ds:uri="fa7f30be-cfe5-449f-a5ad-53e8f897778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9E6EA8B-EFD5-49E9-B2F7-1E3FCC38E0A4}">
  <ds:schemaRefs>
    <ds:schemaRef ds:uri="dd376980-a4e1-4fd8-aff1-a97f0b035b5f"/>
    <ds:schemaRef ds:uri="fa7f30be-cfe5-449f-a5ad-53e8f897778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0AE3DA2-172E-4C28-BD7C-C6C553E932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15772</TotalTime>
  <Words>20042</Words>
  <Application>Microsoft Office PowerPoint</Application>
  <PresentationFormat>Widescreen</PresentationFormat>
  <Paragraphs>4649</Paragraphs>
  <Slides>90</Slides>
  <Notes>84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90</vt:i4>
      </vt:variant>
    </vt:vector>
  </HeadingPairs>
  <TitlesOfParts>
    <vt:vector size="99" baseType="lpstr">
      <vt:lpstr>Arial (Body)</vt:lpstr>
      <vt:lpstr>Calibri Light</vt:lpstr>
      <vt:lpstr>Arial (Headings)</vt:lpstr>
      <vt:lpstr>arial</vt:lpstr>
      <vt:lpstr>arial</vt:lpstr>
      <vt:lpstr>Calibri</vt:lpstr>
      <vt:lpstr>Rockwell</vt:lpstr>
      <vt:lpstr>1_Office Theme</vt:lpstr>
      <vt:lpstr>3_Office Theme</vt:lpstr>
      <vt:lpstr>PowerPoint Presentation</vt:lpstr>
      <vt:lpstr>Contents</vt:lpstr>
      <vt:lpstr>PowerPoint Presentation</vt:lpstr>
      <vt:lpstr>The 9 key themes of the study </vt:lpstr>
      <vt:lpstr>Key findings – Consumers</vt:lpstr>
      <vt:lpstr>Key findings – Consumers</vt:lpstr>
      <vt:lpstr>PowerPoint Presentation</vt:lpstr>
      <vt:lpstr>PowerPoint Presentation</vt:lpstr>
      <vt:lpstr>Key findings – SME market</vt:lpstr>
      <vt:lpstr>Key findings – SME market</vt:lpstr>
      <vt:lpstr>PowerPoint Presentation</vt:lpstr>
      <vt:lpstr>PowerPoint Presentation</vt:lpstr>
      <vt:lpstr>Consumer survey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Consumer Claims </vt:lpstr>
      <vt:lpstr>PowerPoint Presentation</vt:lpstr>
      <vt:lpstr>PowerPoint Presentation</vt:lpstr>
      <vt:lpstr>PowerPoint Presentation</vt:lpstr>
      <vt:lpstr>SME survey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SME Claims </vt:lpstr>
      <vt:lpstr>PowerPoint Presentation</vt:lpstr>
      <vt:lpstr>PowerPoint Presentation</vt:lpstr>
      <vt:lpstr>PowerPoint Presentation</vt:lpstr>
      <vt:lpstr>Appendix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 - Consumers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 - SMEs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Boulton</dc:creator>
  <cp:lastModifiedBy>Luke Fisher</cp:lastModifiedBy>
  <cp:revision>5</cp:revision>
  <cp:lastPrinted>2023-06-27T15:11:19Z</cp:lastPrinted>
  <dcterms:modified xsi:type="dcterms:W3CDTF">2023-11-29T10:05:49Z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1339200</vt:r8>
  </property>
  <property fmtid="{D5CDD505-2E9C-101B-9397-08002B2CF9AE}" pid="3" name="ContentTypeId">
    <vt:lpwstr>0x0101007D678DB9336289438FBAE4A1AB5A3E00</vt:lpwstr>
  </property>
  <property fmtid="{D5CDD505-2E9C-101B-9397-08002B2CF9AE}" pid="4" name="MediaServiceImageTags">
    <vt:lpwstr/>
  </property>
</Properties>
</file>