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8.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2.xml" ContentType="application/vnd.openxmlformats-officedocument.presentationml.notesSl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3.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5.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6.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2.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64.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65.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66.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67.xml" ContentType="application/vnd.openxmlformats-officedocument.presentationml.notesSlide+xml"/>
  <Override PartName="/ppt/charts/chart65.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6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67.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6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69.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7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71.xml" ContentType="application/vnd.openxmlformats-officedocument.drawingml.chart+xml"/>
  <Override PartName="/ppt/charts/chart72.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heme/themeOverride1.xml" ContentType="application/vnd.openxmlformats-officedocument.themeOverr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heme/themeOverride2.xml" ContentType="application/vnd.openxmlformats-officedocument.themeOverr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heme/themeOverride3.xml" ContentType="application/vnd.openxmlformats-officedocument.themeOverr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theme/themeOverride4.xml" ContentType="application/vnd.openxmlformats-officedocument.themeOverr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 id="2147483670" r:id="rId5"/>
  </p:sldMasterIdLst>
  <p:notesMasterIdLst>
    <p:notesMasterId r:id="rId123"/>
  </p:notesMasterIdLst>
  <p:sldIdLst>
    <p:sldId id="256" r:id="rId6"/>
    <p:sldId id="513" r:id="rId7"/>
    <p:sldId id="440" r:id="rId8"/>
    <p:sldId id="519" r:id="rId9"/>
    <p:sldId id="520" r:id="rId10"/>
    <p:sldId id="421" r:id="rId11"/>
    <p:sldId id="390" r:id="rId12"/>
    <p:sldId id="393" r:id="rId13"/>
    <p:sldId id="485" r:id="rId14"/>
    <p:sldId id="497" r:id="rId15"/>
    <p:sldId id="521" r:id="rId16"/>
    <p:sldId id="501" r:id="rId17"/>
    <p:sldId id="564" r:id="rId18"/>
    <p:sldId id="524" r:id="rId19"/>
    <p:sldId id="565" r:id="rId20"/>
    <p:sldId id="540" r:id="rId21"/>
    <p:sldId id="394" r:id="rId22"/>
    <p:sldId id="398" r:id="rId23"/>
    <p:sldId id="486" r:id="rId24"/>
    <p:sldId id="487" r:id="rId25"/>
    <p:sldId id="433" r:id="rId26"/>
    <p:sldId id="499" r:id="rId27"/>
    <p:sldId id="541" r:id="rId28"/>
    <p:sldId id="551" r:id="rId29"/>
    <p:sldId id="552" r:id="rId30"/>
    <p:sldId id="543" r:id="rId31"/>
    <p:sldId id="544" r:id="rId32"/>
    <p:sldId id="549" r:id="rId33"/>
    <p:sldId id="553" r:id="rId34"/>
    <p:sldId id="554" r:id="rId35"/>
    <p:sldId id="555" r:id="rId36"/>
    <p:sldId id="556" r:id="rId37"/>
    <p:sldId id="557" r:id="rId38"/>
    <p:sldId id="558" r:id="rId39"/>
    <p:sldId id="550" r:id="rId40"/>
    <p:sldId id="559" r:id="rId41"/>
    <p:sldId id="560" r:id="rId42"/>
    <p:sldId id="561" r:id="rId43"/>
    <p:sldId id="562" r:id="rId44"/>
    <p:sldId id="563" r:id="rId45"/>
    <p:sldId id="584" r:id="rId46"/>
    <p:sldId id="496" r:id="rId47"/>
    <p:sldId id="399" r:id="rId48"/>
    <p:sldId id="490" r:id="rId49"/>
    <p:sldId id="491" r:id="rId50"/>
    <p:sldId id="492" r:id="rId51"/>
    <p:sldId id="493" r:id="rId52"/>
    <p:sldId id="498" r:id="rId53"/>
    <p:sldId id="545" r:id="rId54"/>
    <p:sldId id="579" r:id="rId55"/>
    <p:sldId id="580" r:id="rId56"/>
    <p:sldId id="547" r:id="rId57"/>
    <p:sldId id="548" r:id="rId58"/>
    <p:sldId id="566" r:id="rId59"/>
    <p:sldId id="567" r:id="rId60"/>
    <p:sldId id="568" r:id="rId61"/>
    <p:sldId id="569" r:id="rId62"/>
    <p:sldId id="570" r:id="rId63"/>
    <p:sldId id="571" r:id="rId64"/>
    <p:sldId id="572" r:id="rId65"/>
    <p:sldId id="573" r:id="rId66"/>
    <p:sldId id="581" r:id="rId67"/>
    <p:sldId id="575" r:id="rId68"/>
    <p:sldId id="576" r:id="rId69"/>
    <p:sldId id="577" r:id="rId70"/>
    <p:sldId id="578" r:id="rId71"/>
    <p:sldId id="422" r:id="rId72"/>
    <p:sldId id="531" r:id="rId73"/>
    <p:sldId id="530" r:id="rId74"/>
    <p:sldId id="582" r:id="rId75"/>
    <p:sldId id="533" r:id="rId76"/>
    <p:sldId id="525" r:id="rId77"/>
    <p:sldId id="522" r:id="rId78"/>
    <p:sldId id="503" r:id="rId79"/>
    <p:sldId id="445" r:id="rId80"/>
    <p:sldId id="446" r:id="rId81"/>
    <p:sldId id="447" r:id="rId82"/>
    <p:sldId id="448" r:id="rId83"/>
    <p:sldId id="449" r:id="rId84"/>
    <p:sldId id="450" r:id="rId85"/>
    <p:sldId id="451" r:id="rId86"/>
    <p:sldId id="452" r:id="rId87"/>
    <p:sldId id="453" r:id="rId88"/>
    <p:sldId id="454" r:id="rId89"/>
    <p:sldId id="469" r:id="rId90"/>
    <p:sldId id="470" r:id="rId91"/>
    <p:sldId id="471" r:id="rId92"/>
    <p:sldId id="472" r:id="rId93"/>
    <p:sldId id="473" r:id="rId94"/>
    <p:sldId id="474" r:id="rId95"/>
    <p:sldId id="475" r:id="rId96"/>
    <p:sldId id="476" r:id="rId97"/>
    <p:sldId id="504" r:id="rId98"/>
    <p:sldId id="455" r:id="rId99"/>
    <p:sldId id="456" r:id="rId100"/>
    <p:sldId id="457" r:id="rId101"/>
    <p:sldId id="458" r:id="rId102"/>
    <p:sldId id="459" r:id="rId103"/>
    <p:sldId id="460" r:id="rId104"/>
    <p:sldId id="495" r:id="rId105"/>
    <p:sldId id="462" r:id="rId106"/>
    <p:sldId id="463" r:id="rId107"/>
    <p:sldId id="464" r:id="rId108"/>
    <p:sldId id="465" r:id="rId109"/>
    <p:sldId id="466" r:id="rId110"/>
    <p:sldId id="467" r:id="rId111"/>
    <p:sldId id="468" r:id="rId112"/>
    <p:sldId id="477" r:id="rId113"/>
    <p:sldId id="478" r:id="rId114"/>
    <p:sldId id="479" r:id="rId115"/>
    <p:sldId id="480" r:id="rId116"/>
    <p:sldId id="516" r:id="rId117"/>
    <p:sldId id="481" r:id="rId118"/>
    <p:sldId id="482" r:id="rId119"/>
    <p:sldId id="483" r:id="rId120"/>
    <p:sldId id="484" r:id="rId121"/>
    <p:sldId id="515" r:id="rId122"/>
  </p:sldIdLst>
  <p:sldSz cx="12192000" cy="6858000"/>
  <p:notesSz cx="6797675" cy="9926638"/>
  <p:embeddedFontLst>
    <p:embeddedFont>
      <p:font typeface="Rockwell" panose="02060603020205020403" pitchFamily="18" charset="0"/>
      <p:regular r:id="rId124"/>
      <p:bold r:id="rId125"/>
      <p:italic r:id="rId126"/>
      <p:boldItalic r:id="rId1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F235D8D-F0D4-4AAE-9944-026CFE8AAFE4}">
          <p14:sldIdLst>
            <p14:sldId id="256"/>
            <p14:sldId id="513"/>
            <p14:sldId id="440"/>
            <p14:sldId id="519"/>
            <p14:sldId id="520"/>
            <p14:sldId id="421"/>
            <p14:sldId id="390"/>
            <p14:sldId id="393"/>
            <p14:sldId id="485"/>
            <p14:sldId id="497"/>
            <p14:sldId id="521"/>
            <p14:sldId id="501"/>
            <p14:sldId id="564"/>
            <p14:sldId id="524"/>
            <p14:sldId id="565"/>
            <p14:sldId id="540"/>
            <p14:sldId id="394"/>
            <p14:sldId id="398"/>
            <p14:sldId id="486"/>
            <p14:sldId id="487"/>
            <p14:sldId id="433"/>
            <p14:sldId id="499"/>
            <p14:sldId id="541"/>
            <p14:sldId id="551"/>
            <p14:sldId id="552"/>
            <p14:sldId id="543"/>
            <p14:sldId id="544"/>
            <p14:sldId id="549"/>
            <p14:sldId id="553"/>
            <p14:sldId id="554"/>
            <p14:sldId id="555"/>
            <p14:sldId id="556"/>
            <p14:sldId id="557"/>
            <p14:sldId id="558"/>
            <p14:sldId id="550"/>
            <p14:sldId id="559"/>
            <p14:sldId id="560"/>
            <p14:sldId id="561"/>
            <p14:sldId id="562"/>
            <p14:sldId id="563"/>
            <p14:sldId id="584"/>
            <p14:sldId id="496"/>
            <p14:sldId id="399"/>
            <p14:sldId id="490"/>
            <p14:sldId id="491"/>
            <p14:sldId id="492"/>
            <p14:sldId id="493"/>
            <p14:sldId id="498"/>
            <p14:sldId id="545"/>
            <p14:sldId id="579"/>
            <p14:sldId id="580"/>
            <p14:sldId id="547"/>
            <p14:sldId id="548"/>
            <p14:sldId id="566"/>
            <p14:sldId id="567"/>
            <p14:sldId id="568"/>
            <p14:sldId id="569"/>
            <p14:sldId id="570"/>
            <p14:sldId id="571"/>
            <p14:sldId id="572"/>
            <p14:sldId id="573"/>
            <p14:sldId id="581"/>
            <p14:sldId id="575"/>
            <p14:sldId id="576"/>
            <p14:sldId id="577"/>
            <p14:sldId id="578"/>
            <p14:sldId id="422"/>
            <p14:sldId id="531"/>
            <p14:sldId id="530"/>
            <p14:sldId id="582"/>
            <p14:sldId id="533"/>
            <p14:sldId id="525"/>
            <p14:sldId id="522"/>
            <p14:sldId id="503"/>
            <p14:sldId id="445"/>
            <p14:sldId id="446"/>
            <p14:sldId id="447"/>
            <p14:sldId id="448"/>
            <p14:sldId id="449"/>
            <p14:sldId id="450"/>
            <p14:sldId id="451"/>
            <p14:sldId id="452"/>
            <p14:sldId id="453"/>
            <p14:sldId id="454"/>
            <p14:sldId id="469"/>
            <p14:sldId id="470"/>
            <p14:sldId id="471"/>
            <p14:sldId id="472"/>
            <p14:sldId id="473"/>
            <p14:sldId id="474"/>
            <p14:sldId id="475"/>
            <p14:sldId id="476"/>
            <p14:sldId id="504"/>
            <p14:sldId id="455"/>
            <p14:sldId id="456"/>
            <p14:sldId id="457"/>
            <p14:sldId id="458"/>
            <p14:sldId id="459"/>
            <p14:sldId id="460"/>
            <p14:sldId id="495"/>
            <p14:sldId id="462"/>
            <p14:sldId id="463"/>
            <p14:sldId id="464"/>
            <p14:sldId id="465"/>
            <p14:sldId id="466"/>
            <p14:sldId id="467"/>
            <p14:sldId id="468"/>
            <p14:sldId id="477"/>
            <p14:sldId id="478"/>
            <p14:sldId id="479"/>
            <p14:sldId id="480"/>
            <p14:sldId id="516"/>
            <p14:sldId id="481"/>
            <p14:sldId id="482"/>
            <p14:sldId id="483"/>
            <p14:sldId id="484"/>
            <p14:sldId id="5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ogen Birch" initials="" lastIdx="33" clrIdx="0"/>
  <p:cmAuthor id="1" name="Emma Bailey" initials="" lastIdx="32" clrIdx="1"/>
  <p:cmAuthor id="2" name="Alice Brett" initials="" lastIdx="32" clrIdx="2"/>
  <p:cmAuthor id="3" name="Leonie Boulton" initials="LB" lastIdx="1" clrIdx="3"/>
  <p:cmAuthor id="4" name="Kallia Manika" initials="KM"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65"/>
    <a:srgbClr val="15ADD0"/>
    <a:srgbClr val="92D1B3"/>
    <a:srgbClr val="AB588C"/>
    <a:srgbClr val="F5A03D"/>
    <a:srgbClr val="E2EFDA"/>
    <a:srgbClr val="FCE4D6"/>
    <a:srgbClr val="93C01F"/>
    <a:srgbClr val="F9ED6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CD2A5-592D-4B6B-B147-6B6C7E01209A}" v="22" dt="2024-10-14T09:16:28.127"/>
  </p1510:revLst>
</p1510:revInfo>
</file>

<file path=ppt/tableStyles.xml><?xml version="1.0" encoding="utf-8"?>
<a:tblStyleLst xmlns:a="http://schemas.openxmlformats.org/drawingml/2006/main" def="{6E62EB93-AAC6-4EBA-99E5-D1D4B1179FDE}">
  <a:tblStyle styleId="{6E62EB93-AAC6-4EBA-99E5-D1D4B1179FD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A"/>
          </a:solidFill>
        </a:fill>
      </a:tcStyle>
    </a:wholeTbl>
    <a:band1H>
      <a:tcTxStyle b="off" i="off"/>
      <a:tcStyle>
        <a:tcBdr/>
        <a:fill>
          <a:solidFill>
            <a:srgbClr val="CAD8D2"/>
          </a:solidFill>
        </a:fill>
      </a:tcStyle>
    </a:band1H>
    <a:band2H>
      <a:tcTxStyle b="off" i="off"/>
      <a:tcStyle>
        <a:tcBdr/>
      </a:tcStyle>
    </a:band2H>
    <a:band1V>
      <a:tcTxStyle b="off" i="off"/>
      <a:tcStyle>
        <a:tcBdr/>
        <a:fill>
          <a:solidFill>
            <a:srgbClr val="CAD8D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microsoft.com/office/2015/10/relationships/revisionInfo" Target="revisionInfo.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notesMaster" Target="notesMasters/notesMaster1.xml"/><Relationship Id="rId128"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font" Target="fonts/font3.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font" Target="fonts/font1.fntdata"/><Relationship Id="rId12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font" Target="fonts/font2.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3.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31.xml"/><Relationship Id="rId1" Type="http://schemas.microsoft.com/office/2011/relationships/chartStyle" Target="style31.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7.xml"/><Relationship Id="rId1" Type="http://schemas.microsoft.com/office/2011/relationships/chartStyle" Target="style37.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38.xml"/><Relationship Id="rId1" Type="http://schemas.microsoft.com/office/2011/relationships/chartStyle" Target="style38.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39.xml"/><Relationship Id="rId1" Type="http://schemas.microsoft.com/office/2011/relationships/chartStyle" Target="style39.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0.xml"/><Relationship Id="rId1" Type="http://schemas.microsoft.com/office/2011/relationships/chartStyle" Target="style40.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1.xml"/><Relationship Id="rId1" Type="http://schemas.microsoft.com/office/2011/relationships/chartStyle" Target="style41.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2.xml"/><Relationship Id="rId1" Type="http://schemas.microsoft.com/office/2011/relationships/chartStyle" Target="style4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3.xml"/><Relationship Id="rId1" Type="http://schemas.microsoft.com/office/2011/relationships/chartStyle" Target="style43.xml"/></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4086953641835E-2"/>
          <c:y val="2.5428331875182269E-2"/>
          <c:w val="0.93145772596543086"/>
          <c:h val="0.89506542998851124"/>
        </c:manualLayout>
      </c:layout>
      <c:bubbleChart>
        <c:varyColors val="0"/>
        <c:ser>
          <c:idx val="2"/>
          <c:order val="0"/>
          <c:tx>
            <c:strRef>
              <c:f>'[CII Consumer - Wave 14 and 15 report.xlsx]Opp. score by theme'!$B$4</c:f>
              <c:strCache>
                <c:ptCount val="1"/>
                <c:pt idx="0">
                  <c:v>Loyalty</c:v>
                </c:pt>
              </c:strCache>
            </c:strRef>
          </c:tx>
          <c:spPr>
            <a:solidFill>
              <a:srgbClr val="008265"/>
            </a:solidFill>
            <a:ln w="25400">
              <a:solidFill>
                <a:srgbClr val="008265"/>
              </a:solidFill>
            </a:ln>
            <a:effectLst/>
          </c:spPr>
          <c:invertIfNegative val="0"/>
          <c:dLbls>
            <c:dLbl>
              <c:idx val="0"/>
              <c:layout>
                <c:manualLayout>
                  <c:x val="-5.0802578249147428E-3"/>
                  <c:y val="1.463335683291786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28E-4FA6-90FC-91A063076755}"/>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14 and 15 report.xlsx]Opp. score by theme'!$C$4</c:f>
              <c:numCache>
                <c:formatCode>0.00</c:formatCode>
                <c:ptCount val="1"/>
                <c:pt idx="0">
                  <c:v>6.573426574</c:v>
                </c:pt>
              </c:numCache>
            </c:numRef>
          </c:xVal>
          <c:yVal>
            <c:numRef>
              <c:f>'[CII Consumer - Wave 14 and 15 report.xlsx]Opp. score by theme'!$D$4</c:f>
              <c:numCache>
                <c:formatCode>0.00</c:formatCode>
                <c:ptCount val="1"/>
                <c:pt idx="0">
                  <c:v>3.0420594059999999</c:v>
                </c:pt>
              </c:numCache>
            </c:numRef>
          </c:yVal>
          <c:bubbleSize>
            <c:numRef>
              <c:f>'[CII Consumer - Wave 14 and 15 report.xlsx]Opp. score by theme'!$E$4</c:f>
              <c:numCache>
                <c:formatCode>0.00</c:formatCode>
                <c:ptCount val="1"/>
                <c:pt idx="0">
                  <c:v>10.104793741</c:v>
                </c:pt>
              </c:numCache>
            </c:numRef>
          </c:bubbleSize>
          <c:bubble3D val="0"/>
          <c:extLst>
            <c:ext xmlns:c16="http://schemas.microsoft.com/office/drawing/2014/chart" uri="{C3380CC4-5D6E-409C-BE32-E72D297353CC}">
              <c16:uniqueId val="{00000001-E28E-4FA6-90FC-91A063076755}"/>
            </c:ext>
          </c:extLst>
        </c:ser>
        <c:ser>
          <c:idx val="0"/>
          <c:order val="1"/>
          <c:tx>
            <c:strRef>
              <c:f>'[CII Consumer - Wave 14 and 15 report.xlsx]Opp. score by theme'!$B$5</c:f>
              <c:strCache>
                <c:ptCount val="1"/>
                <c:pt idx="0">
                  <c:v>Confidence</c:v>
                </c:pt>
              </c:strCache>
            </c:strRef>
          </c:tx>
          <c:spPr>
            <a:solidFill>
              <a:srgbClr val="AB588C"/>
            </a:solidFill>
            <a:ln w="25400">
              <a:solidFill>
                <a:srgbClr val="AB588C"/>
              </a:solidFill>
            </a:ln>
            <a:effectLst/>
          </c:spPr>
          <c:invertIfNegative val="0"/>
          <c:dLbls>
            <c:dLbl>
              <c:idx val="0"/>
              <c:layout>
                <c:manualLayout>
                  <c:x val="-2.7434140126762662E-2"/>
                  <c:y val="-4.4617046397406809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E28E-4FA6-90FC-91A063076755}"/>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14 and 15 report.xlsx]Opp. score by theme'!$C$5</c:f>
              <c:numCache>
                <c:formatCode>0.00</c:formatCode>
                <c:ptCount val="1"/>
                <c:pt idx="0">
                  <c:v>7.3504273510000004</c:v>
                </c:pt>
              </c:numCache>
            </c:numRef>
          </c:xVal>
          <c:yVal>
            <c:numRef>
              <c:f>'[CII Consumer - Wave 14 and 15 report.xlsx]Opp. score by theme'!$D$5</c:f>
              <c:numCache>
                <c:formatCode>0.00</c:formatCode>
                <c:ptCount val="1"/>
                <c:pt idx="0">
                  <c:v>6.197216128</c:v>
                </c:pt>
              </c:numCache>
            </c:numRef>
          </c:yVal>
          <c:bubbleSize>
            <c:numRef>
              <c:f>'[CII Consumer - Wave 14 and 15 report.xlsx]Opp. score by theme'!$E$5</c:f>
              <c:numCache>
                <c:formatCode>0.00</c:formatCode>
                <c:ptCount val="1"/>
                <c:pt idx="0">
                  <c:v>8.5036385729999999</c:v>
                </c:pt>
              </c:numCache>
            </c:numRef>
          </c:bubbleSize>
          <c:bubble3D val="0"/>
          <c:extLst>
            <c:ext xmlns:c16="http://schemas.microsoft.com/office/drawing/2014/chart" uri="{C3380CC4-5D6E-409C-BE32-E72D297353CC}">
              <c16:uniqueId val="{00000003-E28E-4FA6-90FC-91A063076755}"/>
            </c:ext>
          </c:extLst>
        </c:ser>
        <c:ser>
          <c:idx val="1"/>
          <c:order val="2"/>
          <c:tx>
            <c:strRef>
              <c:f>'[CII Consumer - Wave 14 and 15 report.xlsx]Opp. score by theme'!$B$6</c:f>
              <c:strCache>
                <c:ptCount val="1"/>
                <c:pt idx="0">
                  <c:v>Ease</c:v>
                </c:pt>
              </c:strCache>
            </c:strRef>
          </c:tx>
          <c:spPr>
            <a:solidFill>
              <a:srgbClr val="92D1B3"/>
            </a:solidFill>
            <a:ln w="25400">
              <a:solidFill>
                <a:srgbClr val="92D1B3"/>
              </a:solidFill>
            </a:ln>
            <a:effectLst/>
          </c:spPr>
          <c:invertIfNegative val="0"/>
          <c:dLbls>
            <c:dLbl>
              <c:idx val="0"/>
              <c:layout>
                <c:manualLayout>
                  <c:x val="-2.1345289252092701E-2"/>
                  <c:y val="-9.5135857128179305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E28E-4FA6-90FC-91A063076755}"/>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14 and 15 report.xlsx]Opp. score by theme'!$C$6</c:f>
              <c:numCache>
                <c:formatCode>0.00</c:formatCode>
                <c:ptCount val="1"/>
                <c:pt idx="0">
                  <c:v>6.9416297990000002</c:v>
                </c:pt>
              </c:numCache>
            </c:numRef>
          </c:xVal>
          <c:yVal>
            <c:numRef>
              <c:f>'[CII Consumer - Wave 14 and 15 report.xlsx]Opp. score by theme'!$D$6</c:f>
              <c:numCache>
                <c:formatCode>0.00</c:formatCode>
                <c:ptCount val="1"/>
                <c:pt idx="0">
                  <c:v>6.7012409970000002</c:v>
                </c:pt>
              </c:numCache>
            </c:numRef>
          </c:yVal>
          <c:bubbleSize>
            <c:numRef>
              <c:f>'[CII Consumer - Wave 14 and 15 report.xlsx]Opp. score by theme'!$E$6</c:f>
              <c:numCache>
                <c:formatCode>0.00</c:formatCode>
                <c:ptCount val="1"/>
                <c:pt idx="0">
                  <c:v>7.1820186010000002</c:v>
                </c:pt>
              </c:numCache>
            </c:numRef>
          </c:bubbleSize>
          <c:bubble3D val="0"/>
          <c:extLst>
            <c:ext xmlns:c16="http://schemas.microsoft.com/office/drawing/2014/chart" uri="{C3380CC4-5D6E-409C-BE32-E72D297353CC}">
              <c16:uniqueId val="{00000005-E28E-4FA6-90FC-91A063076755}"/>
            </c:ext>
          </c:extLst>
        </c:ser>
        <c:ser>
          <c:idx val="3"/>
          <c:order val="3"/>
          <c:tx>
            <c:strRef>
              <c:f>'[CII Consumer - Wave 14 and 15 report.xlsx]Opp. score by theme'!$B$7</c:f>
              <c:strCache>
                <c:ptCount val="1"/>
                <c:pt idx="0">
                  <c:v>Price</c:v>
                </c:pt>
              </c:strCache>
            </c:strRef>
          </c:tx>
          <c:spPr>
            <a:solidFill>
              <a:srgbClr val="F5A03D"/>
            </a:solidFill>
            <a:ln w="25400">
              <a:solidFill>
                <a:srgbClr val="F5A03D"/>
              </a:solidFill>
            </a:ln>
            <a:effectLst/>
          </c:spPr>
          <c:invertIfNegative val="0"/>
          <c:dLbls>
            <c:dLbl>
              <c:idx val="0"/>
              <c:layout>
                <c:manualLayout>
                  <c:x val="-0.19158871472044797"/>
                  <c:y val="-1.2177931220828046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E28E-4FA6-90FC-91A063076755}"/>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14 and 15 report.xlsx]Opp. score by theme'!$C$7</c:f>
              <c:numCache>
                <c:formatCode>0.00</c:formatCode>
                <c:ptCount val="1"/>
                <c:pt idx="0">
                  <c:v>5.4512154510000004</c:v>
                </c:pt>
              </c:numCache>
            </c:numRef>
          </c:xVal>
          <c:yVal>
            <c:numRef>
              <c:f>'[CII Consumer - Wave 14 and 15 report.xlsx]Opp. score by theme'!$D$7</c:f>
              <c:numCache>
                <c:formatCode>0.00</c:formatCode>
                <c:ptCount val="1"/>
                <c:pt idx="0">
                  <c:v>4.3191132620000001</c:v>
                </c:pt>
              </c:numCache>
            </c:numRef>
          </c:yVal>
          <c:bubbleSize>
            <c:numRef>
              <c:f>'[CII Consumer - Wave 14 and 15 report.xlsx]Opp. score by theme'!$E$7</c:f>
              <c:numCache>
                <c:formatCode>0.00</c:formatCode>
                <c:ptCount val="1"/>
                <c:pt idx="0">
                  <c:v>6.5833176399999997</c:v>
                </c:pt>
              </c:numCache>
            </c:numRef>
          </c:bubbleSize>
          <c:bubble3D val="0"/>
          <c:extLst>
            <c:ext xmlns:c16="http://schemas.microsoft.com/office/drawing/2014/chart" uri="{C3380CC4-5D6E-409C-BE32-E72D297353CC}">
              <c16:uniqueId val="{00000007-E28E-4FA6-90FC-91A063076755}"/>
            </c:ext>
          </c:extLst>
        </c:ser>
        <c:ser>
          <c:idx val="4"/>
          <c:order val="4"/>
          <c:tx>
            <c:strRef>
              <c:f>'[CII Consumer - Wave 14 and 15 report.xlsx]Opp. score by theme'!$B$8</c:f>
              <c:strCache>
                <c:ptCount val="1"/>
                <c:pt idx="0">
                  <c:v>Protection</c:v>
                </c:pt>
              </c:strCache>
            </c:strRef>
          </c:tx>
          <c:spPr>
            <a:solidFill>
              <a:srgbClr val="E20613"/>
            </a:solidFill>
            <a:ln w="25400">
              <a:solidFill>
                <a:srgbClr val="E20613"/>
              </a:solidFill>
            </a:ln>
            <a:effectLst/>
          </c:spPr>
          <c:invertIfNegative val="0"/>
          <c:dLbls>
            <c:dLbl>
              <c:idx val="0"/>
              <c:layout>
                <c:manualLayout>
                  <c:x val="-3.0489254425569712E-2"/>
                  <c:y val="7.503567056911177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E28E-4FA6-90FC-91A063076755}"/>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14 and 15 report.xlsx]Opp. score by theme'!$C$8</c:f>
              <c:numCache>
                <c:formatCode>0.00</c:formatCode>
                <c:ptCount val="1"/>
                <c:pt idx="0">
                  <c:v>6.1488511490000004</c:v>
                </c:pt>
              </c:numCache>
            </c:numRef>
          </c:xVal>
          <c:yVal>
            <c:numRef>
              <c:f>'[CII Consumer - Wave 14 and 15 report.xlsx]Opp. score by theme'!$D$8</c:f>
              <c:numCache>
                <c:formatCode>0.00</c:formatCode>
                <c:ptCount val="1"/>
                <c:pt idx="0">
                  <c:v>5.7564482559999997</c:v>
                </c:pt>
              </c:numCache>
            </c:numRef>
          </c:yVal>
          <c:bubbleSize>
            <c:numRef>
              <c:f>'[CII Consumer - Wave 14 and 15 report.xlsx]Opp. score by theme'!$E$8</c:f>
              <c:numCache>
                <c:formatCode>0.00</c:formatCode>
                <c:ptCount val="1"/>
                <c:pt idx="0">
                  <c:v>6.5412540420000003</c:v>
                </c:pt>
              </c:numCache>
            </c:numRef>
          </c:bubbleSize>
          <c:bubble3D val="0"/>
          <c:extLst>
            <c:ext xmlns:c16="http://schemas.microsoft.com/office/drawing/2014/chart" uri="{C3380CC4-5D6E-409C-BE32-E72D297353CC}">
              <c16:uniqueId val="{00000009-E28E-4FA6-90FC-91A063076755}"/>
            </c:ext>
          </c:extLst>
        </c:ser>
        <c:ser>
          <c:idx val="5"/>
          <c:order val="5"/>
          <c:tx>
            <c:strRef>
              <c:f>'[CII Consumer - Wave 14 and 15 report.xlsx]Opp. score by theme'!$B$9</c:f>
              <c:strCache>
                <c:ptCount val="1"/>
                <c:pt idx="0">
                  <c:v>Speed (claims)</c:v>
                </c:pt>
              </c:strCache>
            </c:strRef>
          </c:tx>
          <c:spPr>
            <a:solidFill>
              <a:srgbClr val="15ADD0"/>
            </a:solidFill>
            <a:ln w="25400">
              <a:solidFill>
                <a:srgbClr val="15ADD0"/>
              </a:solidFill>
            </a:ln>
            <a:effectLst/>
          </c:spPr>
          <c:invertIfNegative val="0"/>
          <c:dLbls>
            <c:dLbl>
              <c:idx val="0"/>
              <c:layout>
                <c:manualLayout>
                  <c:x val="-0.22894773011417743"/>
                  <c:y val="-9.6454731414800904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E28E-4FA6-90FC-91A063076755}"/>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14 and 15 report.xlsx]Opp. score by theme'!$C$9</c:f>
              <c:numCache>
                <c:formatCode>0.00</c:formatCode>
                <c:ptCount val="1"/>
                <c:pt idx="0">
                  <c:v>6.5248226950000001</c:v>
                </c:pt>
              </c:numCache>
            </c:numRef>
          </c:xVal>
          <c:yVal>
            <c:numRef>
              <c:f>'[CII Consumer - Wave 14 and 15 report.xlsx]Opp. score by theme'!$D$9</c:f>
              <c:numCache>
                <c:formatCode>0.00</c:formatCode>
                <c:ptCount val="1"/>
                <c:pt idx="0">
                  <c:v>6.5512150340000002</c:v>
                </c:pt>
              </c:numCache>
            </c:numRef>
          </c:yVal>
          <c:bubbleSize>
            <c:numRef>
              <c:f>'[CII Consumer - Wave 14 and 15 report.xlsx]Opp. score by theme'!$E$9</c:f>
              <c:numCache>
                <c:formatCode>0.00</c:formatCode>
                <c:ptCount val="1"/>
                <c:pt idx="0">
                  <c:v>6.4984303560000001</c:v>
                </c:pt>
              </c:numCache>
            </c:numRef>
          </c:bubbleSize>
          <c:bubble3D val="0"/>
          <c:extLst>
            <c:ext xmlns:c16="http://schemas.microsoft.com/office/drawing/2014/chart" uri="{C3380CC4-5D6E-409C-BE32-E72D297353CC}">
              <c16:uniqueId val="{0000000B-E28E-4FA6-90FC-91A063076755}"/>
            </c:ext>
          </c:extLst>
        </c:ser>
        <c:ser>
          <c:idx val="6"/>
          <c:order val="6"/>
          <c:tx>
            <c:strRef>
              <c:f>'[CII Consumer - Wave 14 and 15 report.xlsx]Opp. score by theme'!$B$10</c:f>
              <c:strCache>
                <c:ptCount val="1"/>
                <c:pt idx="0">
                  <c:v>Control (claims)</c:v>
                </c:pt>
              </c:strCache>
            </c:strRef>
          </c:tx>
          <c:spPr>
            <a:solidFill>
              <a:srgbClr val="93C01F"/>
            </a:solidFill>
            <a:ln w="25400">
              <a:solidFill>
                <a:srgbClr val="93C01F"/>
              </a:solidFill>
            </a:ln>
            <a:effectLst/>
          </c:spPr>
          <c:invertIfNegative val="0"/>
          <c:dLbls>
            <c:dLbl>
              <c:idx val="0"/>
              <c:layout>
                <c:manualLayout>
                  <c:x val="-0.32103678680543485"/>
                  <c:y val="-5.3114205919989541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E28E-4FA6-90FC-91A063076755}"/>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14 and 15 report.xlsx]Opp. score by theme'!$C$10</c:f>
              <c:numCache>
                <c:formatCode>0.00</c:formatCode>
                <c:ptCount val="1"/>
                <c:pt idx="0">
                  <c:v>5.7919621750000001</c:v>
                </c:pt>
              </c:numCache>
            </c:numRef>
          </c:xVal>
          <c:yVal>
            <c:numRef>
              <c:f>'[CII Consumer - Wave 14 and 15 report.xlsx]Opp. score by theme'!$D$10</c:f>
              <c:numCache>
                <c:formatCode>0.00</c:formatCode>
                <c:ptCount val="1"/>
                <c:pt idx="0">
                  <c:v>5.2463969910000001</c:v>
                </c:pt>
              </c:numCache>
            </c:numRef>
          </c:yVal>
          <c:bubbleSize>
            <c:numRef>
              <c:f>'[CII Consumer - Wave 14 and 15 report.xlsx]Opp. score by theme'!$E$10</c:f>
              <c:numCache>
                <c:formatCode>0.00</c:formatCode>
                <c:ptCount val="1"/>
                <c:pt idx="0">
                  <c:v>6.3375273590000001</c:v>
                </c:pt>
              </c:numCache>
            </c:numRef>
          </c:bubbleSize>
          <c:bubble3D val="0"/>
          <c:extLst>
            <c:ext xmlns:c16="http://schemas.microsoft.com/office/drawing/2014/chart" uri="{C3380CC4-5D6E-409C-BE32-E72D297353CC}">
              <c16:uniqueId val="{0000000D-E28E-4FA6-90FC-91A063076755}"/>
            </c:ext>
          </c:extLst>
        </c:ser>
        <c:ser>
          <c:idx val="7"/>
          <c:order val="7"/>
          <c:tx>
            <c:strRef>
              <c:f>'[CII Consumer - Wave 14 and 15 report.xlsx]Opp. score by theme'!$B$11</c:f>
              <c:strCache>
                <c:ptCount val="1"/>
                <c:pt idx="0">
                  <c:v>Respect (claims)</c:v>
                </c:pt>
              </c:strCache>
            </c:strRef>
          </c:tx>
          <c:spPr>
            <a:solidFill>
              <a:srgbClr val="F9ED6F"/>
            </a:solidFill>
            <a:ln w="25400">
              <a:solidFill>
                <a:srgbClr val="F9ED6F"/>
              </a:solidFill>
            </a:ln>
            <a:effectLst/>
          </c:spPr>
          <c:invertIfNegative val="0"/>
          <c:dLbls>
            <c:dLbl>
              <c:idx val="0"/>
              <c:layout>
                <c:manualLayout>
                  <c:x val="-0.27271724881843529"/>
                  <c:y val="-5.4359520245611977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E28E-4FA6-90FC-91A06307675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14 and 15 report.xlsx]Opp. score by theme'!$C$11</c:f>
              <c:numCache>
                <c:formatCode>0.00</c:formatCode>
                <c:ptCount val="1"/>
                <c:pt idx="0">
                  <c:v>6.0520094560000004</c:v>
                </c:pt>
              </c:numCache>
            </c:numRef>
          </c:xVal>
          <c:yVal>
            <c:numRef>
              <c:f>'[CII Consumer - Wave 14 and 15 report.xlsx]Opp. score by theme'!$D$11</c:f>
              <c:numCache>
                <c:formatCode>0.00</c:formatCode>
                <c:ptCount val="1"/>
                <c:pt idx="0">
                  <c:v>5.8071597429999997</c:v>
                </c:pt>
              </c:numCache>
            </c:numRef>
          </c:yVal>
          <c:bubbleSize>
            <c:numRef>
              <c:f>'[CII Consumer - Wave 14 and 15 report.xlsx]Opp. score by theme'!$E$11</c:f>
              <c:numCache>
                <c:formatCode>0.00</c:formatCode>
                <c:ptCount val="1"/>
                <c:pt idx="0">
                  <c:v>6.2968591690000002</c:v>
                </c:pt>
              </c:numCache>
            </c:numRef>
          </c:bubbleSize>
          <c:bubble3D val="0"/>
          <c:extLst>
            <c:ext xmlns:c16="http://schemas.microsoft.com/office/drawing/2014/chart" uri="{C3380CC4-5D6E-409C-BE32-E72D297353CC}">
              <c16:uniqueId val="{0000000F-E28E-4FA6-90FC-91A063076755}"/>
            </c:ext>
          </c:extLst>
        </c:ser>
        <c:ser>
          <c:idx val="8"/>
          <c:order val="8"/>
          <c:tx>
            <c:strRef>
              <c:f>'[CII Consumer - Wave 14 and 15 report.xlsx]Opp. score by theme'!$B$12</c:f>
              <c:strCache>
                <c:ptCount val="1"/>
                <c:pt idx="0">
                  <c:v>Relationship</c:v>
                </c:pt>
              </c:strCache>
            </c:strRef>
          </c:tx>
          <c:spPr>
            <a:solidFill>
              <a:schemeClr val="tx1"/>
            </a:solidFill>
            <a:ln w="25400">
              <a:solidFill>
                <a:sysClr val="windowText" lastClr="000000"/>
              </a:solidFill>
            </a:ln>
            <a:effectLst/>
          </c:spPr>
          <c:invertIfNegative val="0"/>
          <c:dLbls>
            <c:dLbl>
              <c:idx val="0"/>
              <c:layout>
                <c:manualLayout>
                  <c:x val="-0.23097379733476825"/>
                  <c:y val="5.9875222276563056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E28E-4FA6-90FC-91A063076755}"/>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14 and 15 report.xlsx]Opp. score by theme'!$C$12</c:f>
              <c:numCache>
                <c:formatCode>0.00</c:formatCode>
                <c:ptCount val="1"/>
                <c:pt idx="0">
                  <c:v>4.1158841160000001</c:v>
                </c:pt>
              </c:numCache>
            </c:numRef>
          </c:xVal>
          <c:yVal>
            <c:numRef>
              <c:f>'[CII Consumer - Wave 14 and 15 report.xlsx]Opp. score by theme'!$D$12</c:f>
              <c:numCache>
                <c:formatCode>0.00</c:formatCode>
                <c:ptCount val="1"/>
                <c:pt idx="0">
                  <c:v>3.2552400069999998</c:v>
                </c:pt>
              </c:numCache>
            </c:numRef>
          </c:yVal>
          <c:bubbleSize>
            <c:numRef>
              <c:f>'[CII Consumer - Wave 14 and 15 report.xlsx]Opp. score by theme'!$E$12</c:f>
              <c:numCache>
                <c:formatCode>0.00</c:formatCode>
                <c:ptCount val="1"/>
                <c:pt idx="0">
                  <c:v>4.976528225</c:v>
                </c:pt>
              </c:numCache>
            </c:numRef>
          </c:bubbleSize>
          <c:bubble3D val="0"/>
          <c:extLst>
            <c:ext xmlns:c16="http://schemas.microsoft.com/office/drawing/2014/chart" uri="{C3380CC4-5D6E-409C-BE32-E72D297353CC}">
              <c16:uniqueId val="{00000011-E28E-4FA6-90FC-91A063076755}"/>
            </c:ext>
          </c:extLst>
        </c:ser>
        <c:dLbls>
          <c:showLegendKey val="0"/>
          <c:showVal val="0"/>
          <c:showCatName val="0"/>
          <c:showSerName val="0"/>
          <c:showPercent val="0"/>
          <c:showBubbleSize val="0"/>
        </c:dLbls>
        <c:bubbleScale val="60"/>
        <c:showNegBubbles val="0"/>
        <c:axId val="193973328"/>
        <c:axId val="193970976"/>
      </c:bubbleChart>
      <c:valAx>
        <c:axId val="193973328"/>
        <c:scaling>
          <c:orientation val="minMax"/>
          <c:max val="10"/>
          <c:min val="0"/>
        </c:scaling>
        <c:delete val="1"/>
        <c:axPos val="b"/>
        <c:numFmt formatCode="0.00" sourceLinked="1"/>
        <c:majorTickMark val="out"/>
        <c:minorTickMark val="none"/>
        <c:tickLblPos val="nextTo"/>
        <c:crossAx val="193970976"/>
        <c:crosses val="autoZero"/>
        <c:crossBetween val="midCat"/>
      </c:valAx>
      <c:valAx>
        <c:axId val="193970976"/>
        <c:scaling>
          <c:orientation val="minMax"/>
          <c:max val="10"/>
        </c:scaling>
        <c:delete val="1"/>
        <c:axPos val="l"/>
        <c:numFmt formatCode="0.00" sourceLinked="1"/>
        <c:majorTickMark val="out"/>
        <c:minorTickMark val="none"/>
        <c:tickLblPos val="nextTo"/>
        <c:crossAx val="193973328"/>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White/ White</a:t>
            </a:r>
            <a:r>
              <a:rPr lang="en-GB" baseline="0">
                <a:solidFill>
                  <a:schemeClr val="tx1"/>
                </a:solidFill>
                <a:latin typeface="+mj-lt"/>
              </a:rPr>
              <a:t> British</a:t>
            </a:r>
            <a:endParaRPr lang="en-GB">
              <a:solidFill>
                <a:schemeClr val="tx1"/>
              </a:solidFill>
              <a:latin typeface="+mj-lt"/>
            </a:endParaRPr>
          </a:p>
        </c:rich>
      </c:tx>
      <c:layout>
        <c:manualLayout>
          <c:xMode val="edge"/>
          <c:yMode val="edge"/>
          <c:x val="0.3319787266922517"/>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1.8052514856173017E-2"/>
          <c:y val="0.14034804130983111"/>
          <c:w val="0.67381036305956998"/>
          <c:h val="0.73051748551227391"/>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76-4A6C-ADCA-C3D448FD928B}"/>
                </c:ext>
              </c:extLst>
            </c:dLbl>
            <c:dLbl>
              <c:idx val="7"/>
              <c:layout>
                <c:manualLayout>
                  <c:x val="-5.5694885363538182E-3"/>
                  <c:y val="-8.05350670670712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76-4A6C-ADCA-C3D448FD928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Respect (claims)</c:v>
                </c:pt>
                <c:pt idx="4">
                  <c:v>Ease</c:v>
                </c:pt>
                <c:pt idx="5">
                  <c:v>Control (claims)</c:v>
                </c:pt>
                <c:pt idx="6">
                  <c:v>Price</c:v>
                </c:pt>
                <c:pt idx="7">
                  <c:v>Protection</c:v>
                </c:pt>
                <c:pt idx="8">
                  <c:v>Relationship</c:v>
                </c:pt>
              </c:strCache>
            </c:strRef>
          </c:cat>
          <c:val>
            <c:numRef>
              <c:f>Sheet1!$D$2:$D$10</c:f>
              <c:numCache>
                <c:formatCode>0.00</c:formatCode>
                <c:ptCount val="9"/>
                <c:pt idx="0">
                  <c:v>10.803431751</c:v>
                </c:pt>
                <c:pt idx="1">
                  <c:v>8.8047838160000005</c:v>
                </c:pt>
                <c:pt idx="2">
                  <c:v>7.8144609020000004</c:v>
                </c:pt>
                <c:pt idx="3">
                  <c:v>7.3666188879999996</c:v>
                </c:pt>
                <c:pt idx="4">
                  <c:v>7.2787685690000004</c:v>
                </c:pt>
                <c:pt idx="5">
                  <c:v>7.0148783569999997</c:v>
                </c:pt>
                <c:pt idx="6">
                  <c:v>6.8969964800000003</c:v>
                </c:pt>
                <c:pt idx="7">
                  <c:v>6.6613783770000001</c:v>
                </c:pt>
                <c:pt idx="8">
                  <c:v>4.8732642119999996</c:v>
                </c:pt>
              </c:numCache>
            </c:numRef>
          </c:val>
          <c:extLst>
            <c:ext xmlns:c16="http://schemas.microsoft.com/office/drawing/2014/chart" uri="{C3380CC4-5D6E-409C-BE32-E72D297353CC}">
              <c16:uniqueId val="{00000002-9C76-4A6C-ADCA-C3D448FD928B}"/>
            </c:ext>
          </c:extLst>
        </c:ser>
        <c:dLbls>
          <c:dLblPos val="outEnd"/>
          <c:showLegendKey val="0"/>
          <c:showVal val="1"/>
          <c:showCatName val="0"/>
          <c:showSerName val="0"/>
          <c:showPercent val="0"/>
          <c:showBubbleSize val="0"/>
        </c:dLbls>
        <c:gapWidth val="150"/>
        <c:axId val="186519552"/>
        <c:axId val="183276608"/>
        <c:extLst/>
      </c:barChart>
      <c:catAx>
        <c:axId val="186519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6608"/>
        <c:crosses val="autoZero"/>
        <c:auto val="1"/>
        <c:lblAlgn val="ctr"/>
        <c:lblOffset val="100"/>
        <c:noMultiLvlLbl val="0"/>
      </c:catAx>
      <c:valAx>
        <c:axId val="183276608"/>
        <c:scaling>
          <c:orientation val="minMax"/>
        </c:scaling>
        <c:delete val="1"/>
        <c:axPos val="t"/>
        <c:numFmt formatCode="0.00" sourceLinked="1"/>
        <c:majorTickMark val="none"/>
        <c:minorTickMark val="none"/>
        <c:tickLblPos val="nextTo"/>
        <c:crossAx val="18651955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37197358899452959"/>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28904048546294731"/>
          <c:y val="0.14783814297019257"/>
          <c:w val="0.58426127937221117"/>
          <c:h val="0.73086573463466098"/>
        </c:manualLayout>
      </c:layout>
      <c:barChart>
        <c:barDir val="bar"/>
        <c:grouping val="clustered"/>
        <c:varyColors val="0"/>
        <c:ser>
          <c:idx val="0"/>
          <c:order val="0"/>
          <c:tx>
            <c:strRef>
              <c:f>Sheet1!$D$1</c:f>
              <c:strCache>
                <c:ptCount val="1"/>
                <c:pt idx="0">
                  <c:v>Opportunity score</c:v>
                </c:pt>
              </c:strCache>
            </c:strRef>
          </c:tx>
          <c:spPr>
            <a:solidFill>
              <a:schemeClr val="accent2"/>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4-479F-95D1-753C8429A233}"/>
                </c:ext>
              </c:extLst>
            </c:dLbl>
            <c:dLbl>
              <c:idx val="7"/>
              <c:layout>
                <c:manualLayout>
                  <c:x val="-8.4335623027953516E-3"/>
                  <c:y val="2.6802426800316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64-479F-95D1-753C8429A2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Confidence</c:v>
                </c:pt>
                <c:pt idx="1">
                  <c:v>Ease</c:v>
                </c:pt>
                <c:pt idx="2">
                  <c:v>Loyalty</c:v>
                </c:pt>
                <c:pt idx="3">
                  <c:v>Protection</c:v>
                </c:pt>
                <c:pt idx="4">
                  <c:v>Relationship</c:v>
                </c:pt>
                <c:pt idx="5">
                  <c:v>Control (claims)</c:v>
                </c:pt>
                <c:pt idx="6">
                  <c:v>Price</c:v>
                </c:pt>
                <c:pt idx="7">
                  <c:v>Respect (claims)</c:v>
                </c:pt>
                <c:pt idx="8">
                  <c:v>Speed (claims)</c:v>
                </c:pt>
              </c:strCache>
            </c:strRef>
          </c:cat>
          <c:val>
            <c:numRef>
              <c:f>Sheet1!$D$2:$D$10</c:f>
              <c:numCache>
                <c:formatCode>0.00</c:formatCode>
                <c:ptCount val="9"/>
                <c:pt idx="0">
                  <c:v>6.6876903839999997</c:v>
                </c:pt>
                <c:pt idx="1">
                  <c:v>6.6115103040000003</c:v>
                </c:pt>
                <c:pt idx="2">
                  <c:v>6.090849253</c:v>
                </c:pt>
                <c:pt idx="3">
                  <c:v>5.8887559019999998</c:v>
                </c:pt>
                <c:pt idx="4">
                  <c:v>5.5630977640000001</c:v>
                </c:pt>
                <c:pt idx="5">
                  <c:v>5.0070861679999998</c:v>
                </c:pt>
                <c:pt idx="6">
                  <c:v>4.8476567460000002</c:v>
                </c:pt>
                <c:pt idx="7">
                  <c:v>4.2857142860000002</c:v>
                </c:pt>
                <c:pt idx="8">
                  <c:v>4.0205257640000003</c:v>
                </c:pt>
              </c:numCache>
            </c:numRef>
          </c:val>
          <c:extLst>
            <c:ext xmlns:c16="http://schemas.microsoft.com/office/drawing/2014/chart" uri="{C3380CC4-5D6E-409C-BE32-E72D297353CC}">
              <c16:uniqueId val="{00000002-9664-479F-95D1-753C8429A233}"/>
            </c:ext>
          </c:extLst>
        </c:ser>
        <c:dLbls>
          <c:dLblPos val="outEnd"/>
          <c:showLegendKey val="0"/>
          <c:showVal val="1"/>
          <c:showCatName val="0"/>
          <c:showSerName val="0"/>
          <c:showPercent val="0"/>
          <c:showBubbleSize val="0"/>
        </c:dLbls>
        <c:gapWidth val="150"/>
        <c:axId val="193051648"/>
        <c:axId val="183278912"/>
        <c:extLst/>
      </c:barChart>
      <c:catAx>
        <c:axId val="193051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8912"/>
        <c:crosses val="autoZero"/>
        <c:auto val="1"/>
        <c:lblAlgn val="ctr"/>
        <c:lblOffset val="100"/>
        <c:noMultiLvlLbl val="0"/>
      </c:catAx>
      <c:valAx>
        <c:axId val="183278912"/>
        <c:scaling>
          <c:orientation val="minMax"/>
        </c:scaling>
        <c:delete val="1"/>
        <c:axPos val="t"/>
        <c:numFmt formatCode="0.00" sourceLinked="1"/>
        <c:majorTickMark val="none"/>
        <c:minorTickMark val="none"/>
        <c:tickLblPos val="nextTo"/>
        <c:crossAx val="19305164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6431124160292E-2"/>
          <c:y val="9.0933868524617864E-2"/>
          <c:w val="0.85887541664709899"/>
          <c:h val="0.55784809207806052"/>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F0-4FE4-84D6-BF0E6DFD517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88-49F3-BF48-773E2FC74CC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88-49F3-BF48-773E2FC74CC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88-49F3-BF48-773E2FC74CC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53-4445-A56B-ABC51CBDBE4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0-4FE4-84D6-BF0E6DFD517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88-49F3-BF48-773E2FC74CC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50-43F4-83C2-65454A6536FE}"/>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88-49F3-BF48-773E2FC74CC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88-49F3-BF48-773E2FC74CC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Sheet1!$B$9:$O$9</c:f>
              <c:numCache>
                <c:formatCode>0%</c:formatCode>
                <c:ptCount val="11"/>
                <c:pt idx="0">
                  <c:v>6.5972222230000002E-2</c:v>
                </c:pt>
                <c:pt idx="1">
                  <c:v>2.6865671649999999E-2</c:v>
                </c:pt>
                <c:pt idx="2">
                  <c:v>3.1746031750000001E-2</c:v>
                </c:pt>
                <c:pt idx="3">
                  <c:v>3.5196687380000001E-2</c:v>
                </c:pt>
                <c:pt idx="4">
                  <c:v>4.263565892E-2</c:v>
                </c:pt>
                <c:pt idx="5">
                  <c:v>3.7558685450000004E-2</c:v>
                </c:pt>
                <c:pt idx="6">
                  <c:v>5.4421768709999999E-2</c:v>
                </c:pt>
                <c:pt idx="7">
                  <c:v>4.3956043959999996E-2</c:v>
                </c:pt>
                <c:pt idx="8">
                  <c:v>2.2988505749999999E-2</c:v>
                </c:pt>
                <c:pt idx="9">
                  <c:v>4.9122807020000006E-2</c:v>
                </c:pt>
                <c:pt idx="10">
                  <c:v>3.9960039959999999E-2</c:v>
                </c:pt>
              </c:numCache>
            </c:numRef>
          </c:val>
          <c:extLst>
            <c:ext xmlns:c16="http://schemas.microsoft.com/office/drawing/2014/chart" uri="{C3380CC4-5D6E-409C-BE32-E72D297353CC}">
              <c16:uniqueId val="{00000002-ADF0-4FE4-84D6-BF0E6DFD5179}"/>
            </c:ext>
          </c:extLst>
        </c:ser>
        <c:ser>
          <c:idx val="8"/>
          <c:order val="8"/>
          <c:tx>
            <c:strRef>
              <c:f>Sheet1!$A$10</c:f>
              <c:strCache>
                <c:ptCount val="1"/>
                <c:pt idx="0">
                  <c:v>Neither satisfied nor dissatisfied</c:v>
                </c:pt>
              </c:strCache>
            </c:strRef>
          </c:tx>
          <c:spPr>
            <a:solidFill>
              <a:schemeClr val="tx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Sheet1!$B$10:$O$10</c:f>
              <c:numCache>
                <c:formatCode>0%</c:formatCode>
                <c:ptCount val="11"/>
                <c:pt idx="0">
                  <c:v>0.11805555556</c:v>
                </c:pt>
                <c:pt idx="1">
                  <c:v>0.11641791045</c:v>
                </c:pt>
                <c:pt idx="2">
                  <c:v>0.11904761905000001</c:v>
                </c:pt>
                <c:pt idx="3">
                  <c:v>0.12422360249</c:v>
                </c:pt>
                <c:pt idx="4">
                  <c:v>0.11240310078</c:v>
                </c:pt>
                <c:pt idx="5">
                  <c:v>0.11737089202000001</c:v>
                </c:pt>
                <c:pt idx="6">
                  <c:v>0.1156462585</c:v>
                </c:pt>
                <c:pt idx="7">
                  <c:v>0.10329670330000001</c:v>
                </c:pt>
                <c:pt idx="8">
                  <c:v>0.13409961686000002</c:v>
                </c:pt>
                <c:pt idx="9">
                  <c:v>0.12631578947</c:v>
                </c:pt>
                <c:pt idx="10">
                  <c:v>0.11788211788</c:v>
                </c:pt>
              </c:numCache>
            </c:numRef>
          </c:val>
          <c:extLst>
            <c:ext xmlns:c16="http://schemas.microsoft.com/office/drawing/2014/chart" uri="{C3380CC4-5D6E-409C-BE32-E72D297353CC}">
              <c16:uniqueId val="{00000003-ADF0-4FE4-84D6-BF0E6DFD5179}"/>
            </c:ext>
          </c:extLst>
        </c:ser>
        <c:ser>
          <c:idx val="9"/>
          <c:order val="9"/>
          <c:tx>
            <c:strRef>
              <c:f>Sheet1!$A$11</c:f>
              <c:strCache>
                <c:ptCount val="1"/>
                <c:pt idx="0">
                  <c:v>Satisfied</c:v>
                </c:pt>
              </c:strCache>
            </c:strRef>
          </c:tx>
          <c:spPr>
            <a:solidFill>
              <a:srgbClr val="93C01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Sheet1!$B$11:$O$11</c:f>
              <c:numCache>
                <c:formatCode>0%</c:formatCode>
                <c:ptCount val="11"/>
                <c:pt idx="0">
                  <c:v>0.8159722222300001</c:v>
                </c:pt>
                <c:pt idx="1">
                  <c:v>0.85671641791999997</c:v>
                </c:pt>
                <c:pt idx="2">
                  <c:v>0.84920634921999993</c:v>
                </c:pt>
                <c:pt idx="3">
                  <c:v>0.8405797101600001</c:v>
                </c:pt>
                <c:pt idx="4">
                  <c:v>0.84496124031000008</c:v>
                </c:pt>
                <c:pt idx="5">
                  <c:v>0.84507042253999998</c:v>
                </c:pt>
                <c:pt idx="6">
                  <c:v>0.82993197278999997</c:v>
                </c:pt>
                <c:pt idx="7">
                  <c:v>0.85274725274999996</c:v>
                </c:pt>
                <c:pt idx="8">
                  <c:v>0.84291187740999995</c:v>
                </c:pt>
                <c:pt idx="9">
                  <c:v>0.82456140350999996</c:v>
                </c:pt>
                <c:pt idx="10">
                  <c:v>0.84215784216</c:v>
                </c:pt>
              </c:numCache>
            </c:numRef>
          </c:val>
          <c:extLst>
            <c:ext xmlns:c16="http://schemas.microsoft.com/office/drawing/2014/chart" uri="{C3380CC4-5D6E-409C-BE32-E72D297353CC}">
              <c16:uniqueId val="{00000004-ADF0-4FE4-84D6-BF0E6DFD5179}"/>
            </c:ext>
          </c:extLst>
        </c:ser>
        <c:dLbls>
          <c:showLegendKey val="0"/>
          <c:showVal val="0"/>
          <c:showCatName val="0"/>
          <c:showSerName val="0"/>
          <c:showPercent val="0"/>
          <c:showBubbleSize val="0"/>
        </c:dLbls>
        <c:gapWidth val="150"/>
        <c:overlap val="100"/>
        <c:axId val="185079808"/>
        <c:axId val="17916896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cat>
                  <c:strRef>
                    <c:extLst>
                      <c:ex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c:ext uri="{02D57815-91ED-43cb-92C2-25804820EDAC}">
                        <c15:formulaRef>
                          <c15:sqref>Sheet1!$B$2:$O$2</c15:sqref>
                        </c15:formulaRef>
                      </c:ext>
                    </c:extLst>
                    <c:numCache>
                      <c:formatCode>0.00%</c:formatCode>
                      <c:ptCount val="11"/>
                      <c:pt idx="0">
                        <c:v>0</c:v>
                      </c:pt>
                      <c:pt idx="1">
                        <c:v>0</c:v>
                      </c:pt>
                      <c:pt idx="2">
                        <c:v>5.2910052900000002E-3</c:v>
                      </c:pt>
                      <c:pt idx="3">
                        <c:v>2.07039338E-3</c:v>
                      </c:pt>
                      <c:pt idx="4">
                        <c:v>1.9379845000000002E-3</c:v>
                      </c:pt>
                      <c:pt idx="5">
                        <c:v>2.3474178400000002E-3</c:v>
                      </c:pt>
                      <c:pt idx="6">
                        <c:v>0</c:v>
                      </c:pt>
                      <c:pt idx="7">
                        <c:v>2.1978022000000001E-3</c:v>
                      </c:pt>
                      <c:pt idx="8">
                        <c:v>3.8314176300000002E-3</c:v>
                      </c:pt>
                      <c:pt idx="9">
                        <c:v>0</c:v>
                      </c:pt>
                      <c:pt idx="10">
                        <c:v>1.998002E-3</c:v>
                      </c:pt>
                    </c:numCache>
                  </c:numRef>
                </c:val>
                <c:extLst>
                  <c:ext xmlns:c16="http://schemas.microsoft.com/office/drawing/2014/chart" uri="{C3380CC4-5D6E-409C-BE32-E72D297353CC}">
                    <c16:uniqueId val="{00000005-ADF0-4FE4-84D6-BF0E6DFD517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Sheet1!$B$3:$O$3</c15:sqref>
                        </c15:formulaRef>
                      </c:ext>
                    </c:extLst>
                    <c:numCache>
                      <c:formatCode>0.00%</c:formatCode>
                      <c:ptCount val="11"/>
                      <c:pt idx="0">
                        <c:v>1.0416666670000001E-2</c:v>
                      </c:pt>
                      <c:pt idx="1">
                        <c:v>1.1940298510000001E-2</c:v>
                      </c:pt>
                      <c:pt idx="2">
                        <c:v>5.2910052900000002E-3</c:v>
                      </c:pt>
                      <c:pt idx="3">
                        <c:v>1.242236025E-2</c:v>
                      </c:pt>
                      <c:pt idx="4">
                        <c:v>3.87596899E-3</c:v>
                      </c:pt>
                      <c:pt idx="5">
                        <c:v>7.0422535200000006E-3</c:v>
                      </c:pt>
                      <c:pt idx="6">
                        <c:v>2.0408163269999998E-2</c:v>
                      </c:pt>
                      <c:pt idx="7">
                        <c:v>6.5934065900000007E-3</c:v>
                      </c:pt>
                      <c:pt idx="8">
                        <c:v>1.1494252869999999E-2</c:v>
                      </c:pt>
                      <c:pt idx="9">
                        <c:v>1.0526315790000001E-2</c:v>
                      </c:pt>
                      <c:pt idx="10">
                        <c:v>8.9910089900000004E-3</c:v>
                      </c:pt>
                    </c:numCache>
                  </c:numRef>
                </c:val>
                <c:extLst xmlns:c15="http://schemas.microsoft.com/office/drawing/2012/chart">
                  <c:ext xmlns:c16="http://schemas.microsoft.com/office/drawing/2014/chart" uri="{C3380CC4-5D6E-409C-BE32-E72D297353CC}">
                    <c16:uniqueId val="{00000006-ADF0-4FE4-84D6-BF0E6DFD517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Sheet1!$B$4:$O$4</c15:sqref>
                        </c15:formulaRef>
                      </c:ext>
                    </c:extLst>
                    <c:numCache>
                      <c:formatCode>0.00%</c:formatCode>
                      <c:ptCount val="11"/>
                      <c:pt idx="0">
                        <c:v>5.5555555559999997E-2</c:v>
                      </c:pt>
                      <c:pt idx="1">
                        <c:v>1.492537314E-2</c:v>
                      </c:pt>
                      <c:pt idx="2">
                        <c:v>2.1164021169999998E-2</c:v>
                      </c:pt>
                      <c:pt idx="3">
                        <c:v>2.070393375E-2</c:v>
                      </c:pt>
                      <c:pt idx="4">
                        <c:v>3.6821705429999997E-2</c:v>
                      </c:pt>
                      <c:pt idx="5">
                        <c:v>2.8169014090000003E-2</c:v>
                      </c:pt>
                      <c:pt idx="6">
                        <c:v>3.4013605440000004E-2</c:v>
                      </c:pt>
                      <c:pt idx="7">
                        <c:v>3.5164835169999999E-2</c:v>
                      </c:pt>
                      <c:pt idx="8">
                        <c:v>7.6628352499999997E-3</c:v>
                      </c:pt>
                      <c:pt idx="9">
                        <c:v>3.8596491230000002E-2</c:v>
                      </c:pt>
                      <c:pt idx="10">
                        <c:v>2.897102897E-2</c:v>
                      </c:pt>
                    </c:numCache>
                  </c:numRef>
                </c:val>
                <c:extLst xmlns:c15="http://schemas.microsoft.com/office/drawing/2012/chart">
                  <c:ext xmlns:c16="http://schemas.microsoft.com/office/drawing/2014/chart" uri="{C3380CC4-5D6E-409C-BE32-E72D297353CC}">
                    <c16:uniqueId val="{00000007-ADF0-4FE4-84D6-BF0E6DFD517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Sheet1!$B$5:$O$5</c15:sqref>
                        </c15:formulaRef>
                      </c:ext>
                    </c:extLst>
                    <c:numCache>
                      <c:formatCode>0.00%</c:formatCode>
                      <c:ptCount val="11"/>
                      <c:pt idx="0">
                        <c:v>0.11805555556</c:v>
                      </c:pt>
                      <c:pt idx="1">
                        <c:v>0.11641791045</c:v>
                      </c:pt>
                      <c:pt idx="2">
                        <c:v>0.11904761905000001</c:v>
                      </c:pt>
                      <c:pt idx="3">
                        <c:v>0.12422360249</c:v>
                      </c:pt>
                      <c:pt idx="4">
                        <c:v>0.11240310078</c:v>
                      </c:pt>
                      <c:pt idx="5">
                        <c:v>0.11737089202000001</c:v>
                      </c:pt>
                      <c:pt idx="6">
                        <c:v>0.1156462585</c:v>
                      </c:pt>
                      <c:pt idx="7">
                        <c:v>0.10329670330000001</c:v>
                      </c:pt>
                      <c:pt idx="8">
                        <c:v>0.13409961686000002</c:v>
                      </c:pt>
                      <c:pt idx="9">
                        <c:v>0.12631578947</c:v>
                      </c:pt>
                      <c:pt idx="10">
                        <c:v>0.11788211788</c:v>
                      </c:pt>
                    </c:numCache>
                  </c:numRef>
                </c:val>
                <c:extLst xmlns:c15="http://schemas.microsoft.com/office/drawing/2012/chart">
                  <c:ext xmlns:c16="http://schemas.microsoft.com/office/drawing/2014/chart" uri="{C3380CC4-5D6E-409C-BE32-E72D297353CC}">
                    <c16:uniqueId val="{00000008-ADF0-4FE4-84D6-BF0E6DFD517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Sheet1!$B$6:$O$6</c15:sqref>
                        </c15:formulaRef>
                      </c:ext>
                    </c:extLst>
                    <c:numCache>
                      <c:formatCode>0.00%</c:formatCode>
                      <c:ptCount val="11"/>
                      <c:pt idx="0">
                        <c:v>0.24652777778000001</c:v>
                      </c:pt>
                      <c:pt idx="1">
                        <c:v>0.20298507463000001</c:v>
                      </c:pt>
                      <c:pt idx="2">
                        <c:v>0.10846560846999999</c:v>
                      </c:pt>
                      <c:pt idx="3">
                        <c:v>0.16770186335999998</c:v>
                      </c:pt>
                      <c:pt idx="4">
                        <c:v>0.18992248062000003</c:v>
                      </c:pt>
                      <c:pt idx="5">
                        <c:v>0.16901408451000002</c:v>
                      </c:pt>
                      <c:pt idx="6">
                        <c:v>0.24489795917999999</c:v>
                      </c:pt>
                      <c:pt idx="7">
                        <c:v>0.15604395604000001</c:v>
                      </c:pt>
                      <c:pt idx="8">
                        <c:v>0.20689655172999999</c:v>
                      </c:pt>
                      <c:pt idx="9">
                        <c:v>0.19298245613999998</c:v>
                      </c:pt>
                      <c:pt idx="10">
                        <c:v>0.17982017981999998</c:v>
                      </c:pt>
                    </c:numCache>
                  </c:numRef>
                </c:val>
                <c:extLst xmlns:c15="http://schemas.microsoft.com/office/drawing/2012/chart">
                  <c:ext xmlns:c16="http://schemas.microsoft.com/office/drawing/2014/chart" uri="{C3380CC4-5D6E-409C-BE32-E72D297353CC}">
                    <c16:uniqueId val="{00000009-ADF0-4FE4-84D6-BF0E6DFD517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Sheet1!$B$7:$O$7</c15:sqref>
                        </c15:formulaRef>
                      </c:ext>
                    </c:extLst>
                    <c:numCache>
                      <c:formatCode>0.00%</c:formatCode>
                      <c:ptCount val="11"/>
                      <c:pt idx="0">
                        <c:v>0.46180555556000003</c:v>
                      </c:pt>
                      <c:pt idx="1">
                        <c:v>0.51940298507999993</c:v>
                      </c:pt>
                      <c:pt idx="2">
                        <c:v>0.57407407408</c:v>
                      </c:pt>
                      <c:pt idx="3">
                        <c:v>0.51759834369000002</c:v>
                      </c:pt>
                      <c:pt idx="4">
                        <c:v>0.53100775194000005</c:v>
                      </c:pt>
                      <c:pt idx="5">
                        <c:v>0.52934272300999996</c:v>
                      </c:pt>
                      <c:pt idx="6">
                        <c:v>0.49659863945999999</c:v>
                      </c:pt>
                      <c:pt idx="7">
                        <c:v>0.54505494505999996</c:v>
                      </c:pt>
                      <c:pt idx="8">
                        <c:v>0.51340996168999997</c:v>
                      </c:pt>
                      <c:pt idx="9">
                        <c:v>0.49824561404000001</c:v>
                      </c:pt>
                      <c:pt idx="10">
                        <c:v>0.52347652347999996</c:v>
                      </c:pt>
                    </c:numCache>
                  </c:numRef>
                </c:val>
                <c:extLst xmlns:c15="http://schemas.microsoft.com/office/drawing/2012/chart">
                  <c:ext xmlns:c16="http://schemas.microsoft.com/office/drawing/2014/chart" uri="{C3380CC4-5D6E-409C-BE32-E72D297353CC}">
                    <c16:uniqueId val="{0000000A-ADF0-4FE4-84D6-BF0E6DFD517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Sheet1!$B$8:$O$8</c15:sqref>
                        </c15:formulaRef>
                      </c:ext>
                    </c:extLst>
                    <c:numCache>
                      <c:formatCode>0.00%</c:formatCode>
                      <c:ptCount val="11"/>
                      <c:pt idx="0">
                        <c:v>0.10763888889000001</c:v>
                      </c:pt>
                      <c:pt idx="1">
                        <c:v>0.13432835821</c:v>
                      </c:pt>
                      <c:pt idx="2">
                        <c:v>0.16666666667000002</c:v>
                      </c:pt>
                      <c:pt idx="3">
                        <c:v>0.15527950310999999</c:v>
                      </c:pt>
                      <c:pt idx="4">
                        <c:v>0.12403100775000001</c:v>
                      </c:pt>
                      <c:pt idx="5">
                        <c:v>0.14671361501999999</c:v>
                      </c:pt>
                      <c:pt idx="6">
                        <c:v>8.8435374149999996E-2</c:v>
                      </c:pt>
                      <c:pt idx="7">
                        <c:v>0.15164835164999999</c:v>
                      </c:pt>
                      <c:pt idx="8">
                        <c:v>0.12260536398999999</c:v>
                      </c:pt>
                      <c:pt idx="9">
                        <c:v>0.13333333333</c:v>
                      </c:pt>
                      <c:pt idx="10">
                        <c:v>0.13886113886000001</c:v>
                      </c:pt>
                    </c:numCache>
                  </c:numRef>
                </c:val>
                <c:extLst xmlns:c15="http://schemas.microsoft.com/office/drawing/2012/chart">
                  <c:ext xmlns:c16="http://schemas.microsoft.com/office/drawing/2014/chart" uri="{C3380CC4-5D6E-409C-BE32-E72D297353CC}">
                    <c16:uniqueId val="{0000000B-ADF0-4FE4-84D6-BF0E6DFD5179}"/>
                  </c:ext>
                </c:extLst>
              </c15:ser>
            </c15:filteredBarSeries>
          </c:ext>
        </c:extLst>
      </c:barChart>
      <c:catAx>
        <c:axId val="18507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9168960"/>
        <c:crosses val="autoZero"/>
        <c:auto val="1"/>
        <c:lblAlgn val="ctr"/>
        <c:lblOffset val="100"/>
        <c:noMultiLvlLbl val="0"/>
      </c:catAx>
      <c:valAx>
        <c:axId val="179168960"/>
        <c:scaling>
          <c:orientation val="minMax"/>
        </c:scaling>
        <c:delete val="1"/>
        <c:axPos val="l"/>
        <c:numFmt formatCode="0%" sourceLinked="1"/>
        <c:majorTickMark val="none"/>
        <c:minorTickMark val="none"/>
        <c:tickLblPos val="nextTo"/>
        <c:crossAx val="185079808"/>
        <c:crosses val="autoZero"/>
        <c:crossBetween val="between"/>
      </c:valAx>
      <c:spPr>
        <a:noFill/>
        <a:ln>
          <a:noFill/>
        </a:ln>
        <a:effectLst/>
      </c:spPr>
    </c:plotArea>
    <c:legend>
      <c:legendPos val="r"/>
      <c:layout>
        <c:manualLayout>
          <c:xMode val="edge"/>
          <c:yMode val="edge"/>
          <c:x val="0.8832459640631809"/>
          <c:y val="9.9130264227758308E-2"/>
          <c:w val="0.11044267566226006"/>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ctr">
              <a:defRPr sz="1400" b="1">
                <a:solidFill>
                  <a:srgbClr val="008265"/>
                </a:solidFill>
              </a:defRPr>
            </a:pPr>
            <a:r>
              <a:rPr lang="en-GB" sz="1400" b="1">
                <a:solidFill>
                  <a:srgbClr val="008265"/>
                </a:solidFill>
              </a:rPr>
              <a:t>% of 1,001 Consumers who have claimed in the past 12 months</a:t>
            </a:r>
            <a:endParaRPr lang="en-US" sz="1400" b="1">
              <a:solidFill>
                <a:srgbClr val="008265"/>
              </a:solidFill>
            </a:endParaRPr>
          </a:p>
        </c:rich>
      </c:tx>
      <c:layout>
        <c:manualLayout>
          <c:xMode val="edge"/>
          <c:yMode val="edge"/>
          <c:x val="0.1009261562321682"/>
          <c:y val="1.5909493771182646E-2"/>
        </c:manualLayout>
      </c:layout>
      <c:overlay val="0"/>
    </c:title>
    <c:autoTitleDeleted val="0"/>
    <c:plotArea>
      <c:layout/>
      <c:barChart>
        <c:barDir val="col"/>
        <c:grouping val="clustered"/>
        <c:varyColors val="1"/>
        <c:ser>
          <c:idx val="0"/>
          <c:order val="0"/>
          <c:tx>
            <c:v>Claimed in last 12 months</c:v>
          </c:tx>
          <c:spPr>
            <a:solidFill>
              <a:srgbClr val="008265"/>
            </a:solidFill>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'Claimed in last 12 months'!$Q$4:$Q$5</c:f>
              <c:strCache>
                <c:ptCount val="2"/>
                <c:pt idx="0">
                  <c:v>Yes</c:v>
                </c:pt>
                <c:pt idx="1">
                  <c:v>No</c:v>
                </c:pt>
              </c:strCache>
            </c:strRef>
          </c:cat>
          <c:val>
            <c:numRef>
              <c:f>'Claimed in last 12 months'!$S$4:$S$5</c:f>
              <c:numCache>
                <c:formatCode>0</c:formatCode>
                <c:ptCount val="2"/>
                <c:pt idx="0">
                  <c:v>14.385614386</c:v>
                </c:pt>
                <c:pt idx="1">
                  <c:v>85.614385614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9308-42FA-A26C-56049F7638CA}"/>
            </c:ext>
          </c:extLst>
        </c:ser>
        <c:dLbls>
          <c:showLegendKey val="0"/>
          <c:showVal val="0"/>
          <c:showCatName val="0"/>
          <c:showSerName val="0"/>
          <c:showPercent val="0"/>
          <c:showBubbleSize val="0"/>
        </c:dLbls>
        <c:gapWidth val="150"/>
        <c:axId val="192479464"/>
        <c:axId val="193976072"/>
      </c:barChart>
      <c:catAx>
        <c:axId val="192479464"/>
        <c:scaling>
          <c:orientation val="minMax"/>
        </c:scaling>
        <c:delete val="0"/>
        <c:axPos val="b"/>
        <c:numFmt formatCode="General" sourceLinked="0"/>
        <c:majorTickMark val="cross"/>
        <c:minorTickMark val="none"/>
        <c:tickLblPos val="nextTo"/>
        <c:crossAx val="193976072"/>
        <c:crosses val="autoZero"/>
        <c:auto val="1"/>
        <c:lblAlgn val="ctr"/>
        <c:lblOffset val="100"/>
        <c:noMultiLvlLbl val="1"/>
      </c:catAx>
      <c:valAx>
        <c:axId val="193976072"/>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192479464"/>
        <c:crosses val="autoZero"/>
        <c:crossBetween val="between"/>
      </c:valAx>
    </c:plotArea>
    <c:plotVisOnly val="1"/>
    <c:dispBlanksAs val="zero"/>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ctr" rtl="0">
              <a:defRPr lang="en-GB" sz="1400" b="1" i="0" u="none" strike="noStrike" kern="1200" baseline="0">
                <a:solidFill>
                  <a:srgbClr val="008265"/>
                </a:solidFill>
                <a:latin typeface="+mn-lt"/>
                <a:ea typeface="+mn-ea"/>
                <a:cs typeface="+mn-cs"/>
              </a:defRPr>
            </a:pPr>
            <a:r>
              <a:rPr lang="en-GB" sz="1400" b="1" i="0" u="none" strike="noStrike" kern="1200" baseline="0">
                <a:solidFill>
                  <a:srgbClr val="008265"/>
                </a:solidFill>
                <a:latin typeface="+mn-lt"/>
                <a:ea typeface="+mn-ea"/>
                <a:cs typeface="+mn-cs"/>
              </a:rPr>
              <a:t>% of 144 Consumers who have made a claim on each Policy</a:t>
            </a:r>
          </a:p>
        </c:rich>
      </c:tx>
      <c:overlay val="0"/>
    </c:title>
    <c:autoTitleDeleted val="0"/>
    <c:plotArea>
      <c:layout/>
      <c:barChart>
        <c:barDir val="col"/>
        <c:grouping val="clustered"/>
        <c:varyColors val="1"/>
        <c:ser>
          <c:idx val="0"/>
          <c:order val="0"/>
          <c:tx>
            <c:v>Policies claimed on</c:v>
          </c:tx>
          <c:spPr>
            <a:solidFill>
              <a:srgbClr val="696969"/>
            </a:solidFill>
          </c:spPr>
          <c:invertIfNegative val="1"/>
          <c:dPt>
            <c:idx val="0"/>
            <c:invertIfNegative val="1"/>
            <c:bubble3D val="0"/>
            <c:spPr>
              <a:solidFill>
                <a:srgbClr val="15ADD0"/>
              </a:solidFill>
            </c:spPr>
            <c:extLst>
              <c:ext xmlns:c16="http://schemas.microsoft.com/office/drawing/2014/chart" uri="{C3380CC4-5D6E-409C-BE32-E72D297353CC}">
                <c16:uniqueId val="{00000001-355F-4A1C-B4AE-7158E1A3F26A}"/>
              </c:ext>
            </c:extLst>
          </c:dPt>
          <c:dPt>
            <c:idx val="1"/>
            <c:invertIfNegative val="1"/>
            <c:bubble3D val="0"/>
            <c:spPr>
              <a:solidFill>
                <a:srgbClr val="93C01F"/>
              </a:solidFill>
            </c:spPr>
            <c:extLst>
              <c:ext xmlns:c16="http://schemas.microsoft.com/office/drawing/2014/chart" uri="{C3380CC4-5D6E-409C-BE32-E72D297353CC}">
                <c16:uniqueId val="{00000002-355F-4A1C-B4AE-7158E1A3F26A}"/>
              </c:ext>
            </c:extLst>
          </c:dPt>
          <c:dPt>
            <c:idx val="2"/>
            <c:invertIfNegative val="1"/>
            <c:bubble3D val="0"/>
            <c:spPr>
              <a:solidFill>
                <a:schemeClr val="bg2"/>
              </a:solidFill>
            </c:spPr>
            <c:extLst>
              <c:ext xmlns:c16="http://schemas.microsoft.com/office/drawing/2014/chart" uri="{C3380CC4-5D6E-409C-BE32-E72D297353CC}">
                <c16:uniqueId val="{00000003-355F-4A1C-B4AE-7158E1A3F26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'Policies claimed on'!$Q$4:$Q$6</c:f>
              <c:strCache>
                <c:ptCount val="3"/>
                <c:pt idx="0">
                  <c:v>Travel</c:v>
                </c:pt>
                <c:pt idx="1">
                  <c:v>Buildings and/or Contents</c:v>
                </c:pt>
                <c:pt idx="2">
                  <c:v>Motor</c:v>
                </c:pt>
              </c:strCache>
            </c:strRef>
          </c:cat>
          <c:val>
            <c:numRef>
              <c:f>'Policies claimed on'!$S$4:$S$6</c:f>
              <c:numCache>
                <c:formatCode>0</c:formatCode>
                <c:ptCount val="3"/>
                <c:pt idx="0">
                  <c:v>34.027777778000001</c:v>
                </c:pt>
                <c:pt idx="1">
                  <c:v>38.194444445000002</c:v>
                </c:pt>
                <c:pt idx="2">
                  <c:v>53.472222221999999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355F-4A1C-B4AE-7158E1A3F26A}"/>
            </c:ext>
          </c:extLst>
        </c:ser>
        <c:dLbls>
          <c:showLegendKey val="0"/>
          <c:showVal val="0"/>
          <c:showCatName val="0"/>
          <c:showSerName val="0"/>
          <c:showPercent val="0"/>
          <c:showBubbleSize val="0"/>
        </c:dLbls>
        <c:gapWidth val="150"/>
        <c:axId val="193977248"/>
        <c:axId val="193977640"/>
      </c:barChart>
      <c:catAx>
        <c:axId val="193977248"/>
        <c:scaling>
          <c:orientation val="minMax"/>
        </c:scaling>
        <c:delete val="0"/>
        <c:axPos val="b"/>
        <c:numFmt formatCode="General" sourceLinked="0"/>
        <c:majorTickMark val="cross"/>
        <c:minorTickMark val="none"/>
        <c:tickLblPos val="nextTo"/>
        <c:crossAx val="193977640"/>
        <c:crosses val="autoZero"/>
        <c:auto val="1"/>
        <c:lblAlgn val="ctr"/>
        <c:lblOffset val="100"/>
        <c:noMultiLvlLbl val="1"/>
      </c:catAx>
      <c:valAx>
        <c:axId val="193977640"/>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193977248"/>
        <c:crosses val="autoZero"/>
        <c:crossBetween val="between"/>
      </c:valAx>
    </c:plotArea>
    <c:plotVisOnly val="1"/>
    <c:dispBlanksAs val="zero"/>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l">
              <a:defRPr/>
            </a:pPr>
            <a:r>
              <a:rPr lang="en-GB"/>
              <a:t>Size of claim</a:t>
            </a:r>
          </a:p>
        </c:rich>
      </c:tx>
      <c:overlay val="0"/>
    </c:title>
    <c:autoTitleDeleted val="0"/>
    <c:plotArea>
      <c:layout>
        <c:manualLayout>
          <c:layoutTarget val="inner"/>
          <c:xMode val="edge"/>
          <c:yMode val="edge"/>
          <c:x val="7.4584622234720677E-2"/>
          <c:y val="0.12820682414698162"/>
          <c:w val="0.90775145294338222"/>
          <c:h val="0.76813501312335963"/>
        </c:manualLayout>
      </c:layout>
      <c:barChart>
        <c:barDir val="col"/>
        <c:grouping val="clustered"/>
        <c:varyColors val="1"/>
        <c:ser>
          <c:idx val="0"/>
          <c:order val="0"/>
          <c:tx>
            <c:strRef>
              <c:f>'Size of claim'!$C$30</c:f>
              <c:strCache>
                <c:ptCount val="1"/>
                <c:pt idx="0">
                  <c:v>% of Consumer Respondents</c:v>
                </c:pt>
              </c:strCache>
            </c:strRef>
          </c:tx>
          <c:spPr>
            <a:solidFill>
              <a:srgbClr val="008265"/>
            </a:solidFill>
            <a:ln>
              <a:solidFill>
                <a:schemeClr val="accent1"/>
              </a:solidFill>
            </a:ln>
          </c:spPr>
          <c:invertIfNegative val="1"/>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'Size of claim'!$B$31:$B$33</c:f>
              <c:strCache>
                <c:ptCount val="3"/>
                <c:pt idx="0">
                  <c:v>1 - 4 (Very low monetary value)</c:v>
                </c:pt>
                <c:pt idx="1">
                  <c:v>5 - 7</c:v>
                </c:pt>
                <c:pt idx="2">
                  <c:v>8 - 10 (Very high monetary value)</c:v>
                </c:pt>
              </c:strCache>
            </c:strRef>
          </c:cat>
          <c:val>
            <c:numRef>
              <c:f>'Size of claim'!$C$31:$C$33</c:f>
              <c:numCache>
                <c:formatCode>0%</c:formatCode>
                <c:ptCount val="3"/>
                <c:pt idx="0">
                  <c:v>0.10638297872000001</c:v>
                </c:pt>
                <c:pt idx="1">
                  <c:v>0.46099290779999996</c:v>
                </c:pt>
                <c:pt idx="2">
                  <c:v>0.43262411348000002</c:v>
                </c:pt>
              </c:numCache>
            </c:numRef>
          </c:val>
          <c:extLst xmlns:c15="http://schemas.microsoft.com/office/drawing/2012/chart">
            <c:ext xmlns:c14="http://schemas.microsoft.com/office/drawing/2007/8/2/chart" uri="{6F2FDCE9-48DA-4B69-8628-5D25D57E5C99}">
              <c14:invertSolidFillFmt>
                <c14:spPr xmlns:c14="http://schemas.microsoft.com/office/drawing/2007/8/2/chart">
                  <a:solidFill>
                    <a:srgbClr val="FFFFFF"/>
                  </a:solidFill>
                  <a:ln>
                    <a:solidFill>
                      <a:schemeClr val="accent1"/>
                    </a:solidFill>
                  </a:ln>
                </c14:spPr>
              </c14:invertSolidFillFmt>
            </c:ext>
            <c:ext xmlns:c16="http://schemas.microsoft.com/office/drawing/2014/chart" uri="{C3380CC4-5D6E-409C-BE32-E72D297353CC}">
              <c16:uniqueId val="{00000000-B43F-4FC9-901A-509CF3ADA227}"/>
            </c:ext>
          </c:extLst>
        </c:ser>
        <c:dLbls>
          <c:showLegendKey val="0"/>
          <c:showVal val="0"/>
          <c:showCatName val="0"/>
          <c:showSerName val="0"/>
          <c:showPercent val="0"/>
          <c:showBubbleSize val="0"/>
        </c:dLbls>
        <c:gapWidth val="150"/>
        <c:axId val="152063816"/>
        <c:axId val="152052056"/>
        <c:extLst/>
      </c:barChart>
      <c:catAx>
        <c:axId val="152063816"/>
        <c:scaling>
          <c:orientation val="minMax"/>
        </c:scaling>
        <c:delete val="0"/>
        <c:axPos val="b"/>
        <c:title>
          <c:tx>
            <c:rich>
              <a:bodyPr rtlCol="0" anchor="t"/>
              <a:lstStyle/>
              <a:p>
                <a:pPr algn="l">
                  <a:defRPr/>
                </a:pPr>
                <a:r>
                  <a:rPr lang="en-GB"/>
                  <a:t>Monetary Value of Claim</a:t>
                </a:r>
                <a:endParaRPr lang="en-US" sz="1100"/>
              </a:p>
            </c:rich>
          </c:tx>
          <c:layout>
            <c:manualLayout>
              <c:xMode val="edge"/>
              <c:yMode val="edge"/>
              <c:x val="0.43758237251593557"/>
              <c:y val="0.95957312335958"/>
            </c:manualLayout>
          </c:layout>
          <c:overlay val="0"/>
        </c:title>
        <c:numFmt formatCode="General" sourceLinked="0"/>
        <c:majorTickMark val="cross"/>
        <c:minorTickMark val="none"/>
        <c:tickLblPos val="nextTo"/>
        <c:crossAx val="152052056"/>
        <c:crosses val="autoZero"/>
        <c:auto val="1"/>
        <c:lblAlgn val="ctr"/>
        <c:lblOffset val="100"/>
        <c:noMultiLvlLbl val="1"/>
      </c:catAx>
      <c:valAx>
        <c:axId val="152052056"/>
        <c:scaling>
          <c:orientation val="minMax"/>
        </c:scaling>
        <c:delete val="0"/>
        <c:axPos val="l"/>
        <c:title>
          <c:tx>
            <c:rich>
              <a:bodyPr rtlCol="0" anchor="t"/>
              <a:lstStyle/>
              <a:p>
                <a:pPr algn="l">
                  <a:defRPr/>
                </a:pPr>
                <a:r>
                  <a:rPr lang="en-GB"/>
                  <a:t>% of Respondents</a:t>
                </a:r>
                <a:endParaRPr lang="en-US" sz="1100"/>
              </a:p>
            </c:rich>
          </c:tx>
          <c:layout>
            <c:manualLayout>
              <c:xMode val="edge"/>
              <c:yMode val="edge"/>
              <c:x val="3.7277371578552676E-3"/>
              <c:y val="0.39596766404199474"/>
            </c:manualLayout>
          </c:layout>
          <c:overlay val="0"/>
        </c:title>
        <c:numFmt formatCode="0%" sourceLinked="1"/>
        <c:majorTickMark val="cross"/>
        <c:minorTickMark val="none"/>
        <c:tickLblPos val="nextTo"/>
        <c:crossAx val="152063816"/>
        <c:crosses val="autoZero"/>
        <c:crossBetween val="between"/>
      </c:valAx>
    </c:plotArea>
    <c:plotVisOnly val="1"/>
    <c:dispBlanksAs val="zero"/>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solidFill>
                <a:latin typeface="Arial" panose="020B0604020202020204" pitchFamily="34" charset="0"/>
                <a:ea typeface="+mn-ea"/>
                <a:cs typeface="Arial" panose="020B0604020202020204" pitchFamily="34" charset="0"/>
              </a:defRPr>
            </a:pPr>
            <a:r>
              <a:rPr lang="en-GB" sz="1400" b="1">
                <a:solidFill>
                  <a:schemeClr val="bg2"/>
                </a:solidFill>
              </a:rPr>
              <a:t>Overall</a:t>
            </a:r>
          </a:p>
        </c:rich>
      </c:tx>
      <c:layout>
        <c:manualLayout>
          <c:xMode val="edge"/>
          <c:yMode val="edge"/>
          <c:x val="0.36178137470401228"/>
          <c:y val="2.31481481481481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2873455596330851"/>
          <c:y val="0.16284740449110527"/>
          <c:w val="0.57126544403669144"/>
          <c:h val="0.78622666958296883"/>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93C01F"/>
              </a:solidFill>
              <a:ln>
                <a:noFill/>
              </a:ln>
              <a:effectLst/>
            </c:spPr>
            <c:extLst>
              <c:ext xmlns:c16="http://schemas.microsoft.com/office/drawing/2014/chart" uri="{C3380CC4-5D6E-409C-BE32-E72D297353CC}">
                <c16:uniqueId val="{00000001-0C78-4FF3-8D1A-BC5E82D0CAC5}"/>
              </c:ext>
            </c:extLst>
          </c:dPt>
          <c:dPt>
            <c:idx val="2"/>
            <c:invertIfNegative val="0"/>
            <c:bubble3D val="0"/>
            <c:spPr>
              <a:solidFill>
                <a:srgbClr val="15ADD0"/>
              </a:solidFill>
              <a:ln>
                <a:noFill/>
              </a:ln>
              <a:effectLst/>
            </c:spPr>
            <c:extLst>
              <c:ext xmlns:c16="http://schemas.microsoft.com/office/drawing/2014/chart" uri="{C3380CC4-5D6E-409C-BE32-E72D297353CC}">
                <c16:uniqueId val="{00000002-0C78-4FF3-8D1A-BC5E82D0CAC5}"/>
              </c:ext>
            </c:extLst>
          </c:dPt>
          <c:dPt>
            <c:idx val="3"/>
            <c:invertIfNegative val="0"/>
            <c:bubble3D val="0"/>
            <c:spPr>
              <a:solidFill>
                <a:srgbClr val="F9ED6F"/>
              </a:solidFill>
              <a:ln>
                <a:noFill/>
              </a:ln>
              <a:effectLst/>
            </c:spPr>
            <c:extLst>
              <c:ext xmlns:c16="http://schemas.microsoft.com/office/drawing/2014/chart" uri="{C3380CC4-5D6E-409C-BE32-E72D297353CC}">
                <c16:uniqueId val="{00000003-0C78-4FF3-8D1A-BC5E82D0CAC5}"/>
              </c:ext>
            </c:extLst>
          </c:dPt>
          <c:dPt>
            <c:idx val="4"/>
            <c:invertIfNegative val="0"/>
            <c:bubble3D val="0"/>
            <c:spPr>
              <a:solidFill>
                <a:srgbClr val="AB588C"/>
              </a:solidFill>
              <a:ln>
                <a:noFill/>
              </a:ln>
              <a:effectLst/>
            </c:spPr>
            <c:extLst>
              <c:ext xmlns:c16="http://schemas.microsoft.com/office/drawing/2014/chart" uri="{C3380CC4-5D6E-409C-BE32-E72D297353CC}">
                <c16:uniqueId val="{00000004-0C78-4FF3-8D1A-BC5E82D0CAC5}"/>
              </c:ext>
            </c:extLst>
          </c:dPt>
          <c:dPt>
            <c:idx val="5"/>
            <c:invertIfNegative val="0"/>
            <c:bubble3D val="0"/>
            <c:spPr>
              <a:solidFill>
                <a:srgbClr val="F5A03D"/>
              </a:solidFill>
              <a:ln>
                <a:noFill/>
              </a:ln>
              <a:effectLst/>
            </c:spPr>
            <c:extLst>
              <c:ext xmlns:c16="http://schemas.microsoft.com/office/drawing/2014/chart" uri="{C3380CC4-5D6E-409C-BE32-E72D297353CC}">
                <c16:uniqueId val="{00000005-0C78-4FF3-8D1A-BC5E82D0CAC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 Wave 13 and 14 report March 2024.xlsx]Insurance purchase channel'!$G$26:$G$31</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'[CII Consumer - Wave 13 and 14 report March 2024.xlsx]Insurance purchase channel'!$H$26:$H$31</c:f>
              <c:numCache>
                <c:formatCode>0%</c:formatCode>
                <c:ptCount val="6"/>
                <c:pt idx="0">
                  <c:v>0.38799999999999996</c:v>
                </c:pt>
                <c:pt idx="1">
                  <c:v>0.34799999999999998</c:v>
                </c:pt>
                <c:pt idx="2">
                  <c:v>9.3000000000000013E-2</c:v>
                </c:pt>
                <c:pt idx="3">
                  <c:v>8.5000000000000006E-2</c:v>
                </c:pt>
                <c:pt idx="4">
                  <c:v>7.6999999999999999E-2</c:v>
                </c:pt>
                <c:pt idx="5">
                  <c:v>9.0000000000000011E-3</c:v>
                </c:pt>
              </c:numCache>
            </c:numRef>
          </c:val>
          <c:extLst>
            <c:ext xmlns:c16="http://schemas.microsoft.com/office/drawing/2014/chart" uri="{C3380CC4-5D6E-409C-BE32-E72D297353CC}">
              <c16:uniqueId val="{00000000-0C78-4FF3-8D1A-BC5E82D0CAC5}"/>
            </c:ext>
          </c:extLst>
        </c:ser>
        <c:dLbls>
          <c:showLegendKey val="0"/>
          <c:showVal val="0"/>
          <c:showCatName val="0"/>
          <c:showSerName val="0"/>
          <c:showPercent val="0"/>
          <c:showBubbleSize val="0"/>
        </c:dLbls>
        <c:gapWidth val="50"/>
        <c:axId val="1777921071"/>
        <c:axId val="1722721583"/>
      </c:barChart>
      <c:catAx>
        <c:axId val="17779210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22721583"/>
        <c:crosses val="autoZero"/>
        <c:auto val="1"/>
        <c:lblAlgn val="ctr"/>
        <c:lblOffset val="100"/>
        <c:noMultiLvlLbl val="0"/>
      </c:catAx>
      <c:valAx>
        <c:axId val="1722721583"/>
        <c:scaling>
          <c:orientation val="minMax"/>
        </c:scaling>
        <c:delete val="1"/>
        <c:axPos val="t"/>
        <c:numFmt formatCode="0%" sourceLinked="1"/>
        <c:majorTickMark val="none"/>
        <c:minorTickMark val="none"/>
        <c:tickLblPos val="nextTo"/>
        <c:crossAx val="1777921071"/>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Arial" panose="020B0604020202020204" pitchFamily="34" charset="0"/>
                <a:ea typeface="+mn-ea"/>
                <a:cs typeface="Arial" panose="020B0604020202020204" pitchFamily="34" charset="0"/>
              </a:defRPr>
            </a:pPr>
            <a:r>
              <a:rPr lang="en-US" b="1">
                <a:solidFill>
                  <a:srgbClr val="008265"/>
                </a:solidFill>
              </a:rPr>
              <a:t>By Age</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'[CII Consumer Waves 13 and 14 - tables v1 (P).xlsx]183'!$L$25</c:f>
              <c:strCache>
                <c:ptCount val="1"/>
                <c:pt idx="0">
                  <c:v>18-34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13 and 14 - tables v1 (P).xlsx]183'!$K$26:$K$31</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'[CII Consumer Waves 13 and 14 - tables v1 (P).xlsx]183'!$L$26:$L$31</c:f>
              <c:numCache>
                <c:formatCode>0%</c:formatCode>
                <c:ptCount val="6"/>
                <c:pt idx="0">
                  <c:v>0.32624113474999999</c:v>
                </c:pt>
                <c:pt idx="1">
                  <c:v>0.29432624114</c:v>
                </c:pt>
                <c:pt idx="2">
                  <c:v>0.13475177305</c:v>
                </c:pt>
                <c:pt idx="3">
                  <c:v>7.8014184400000006E-2</c:v>
                </c:pt>
                <c:pt idx="4">
                  <c:v>0.15602836880000001</c:v>
                </c:pt>
                <c:pt idx="5">
                  <c:v>1.0638297870000001E-2</c:v>
                </c:pt>
              </c:numCache>
            </c:numRef>
          </c:val>
          <c:extLst>
            <c:ext xmlns:c16="http://schemas.microsoft.com/office/drawing/2014/chart" uri="{C3380CC4-5D6E-409C-BE32-E72D297353CC}">
              <c16:uniqueId val="{00000000-92ED-4B8A-BCDE-9AECA2FBC23D}"/>
            </c:ext>
          </c:extLst>
        </c:ser>
        <c:ser>
          <c:idx val="1"/>
          <c:order val="1"/>
          <c:tx>
            <c:strRef>
              <c:f>'[CII Consumer Waves 13 and 14 - tables v1 (P).xlsx]183'!$M$25</c:f>
              <c:strCache>
                <c:ptCount val="1"/>
                <c:pt idx="0">
                  <c:v>35-54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13 and 14 - tables v1 (P).xlsx]183'!$K$26:$K$31</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'[CII Consumer Waves 13 and 14 - tables v1 (P).xlsx]183'!$M$26:$M$31</c:f>
              <c:numCache>
                <c:formatCode>0%</c:formatCode>
                <c:ptCount val="6"/>
                <c:pt idx="0">
                  <c:v>0.46130952381000001</c:v>
                </c:pt>
                <c:pt idx="1">
                  <c:v>0.26190476191000001</c:v>
                </c:pt>
                <c:pt idx="2">
                  <c:v>0.12202380952</c:v>
                </c:pt>
                <c:pt idx="3">
                  <c:v>7.7380952379999993E-2</c:v>
                </c:pt>
                <c:pt idx="4">
                  <c:v>7.142857142999999E-2</c:v>
                </c:pt>
                <c:pt idx="5">
                  <c:v>5.9523809499999998E-3</c:v>
                </c:pt>
              </c:numCache>
            </c:numRef>
          </c:val>
          <c:extLst>
            <c:ext xmlns:c16="http://schemas.microsoft.com/office/drawing/2014/chart" uri="{C3380CC4-5D6E-409C-BE32-E72D297353CC}">
              <c16:uniqueId val="{00000001-92ED-4B8A-BCDE-9AECA2FBC23D}"/>
            </c:ext>
          </c:extLst>
        </c:ser>
        <c:ser>
          <c:idx val="2"/>
          <c:order val="2"/>
          <c:tx>
            <c:strRef>
              <c:f>'[CII Consumer Waves 13 and 14 - tables v1 (P).xlsx]183'!$N$25</c:f>
              <c:strCache>
                <c:ptCount val="1"/>
                <c:pt idx="0">
                  <c:v>55+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13 and 14 - tables v1 (P).xlsx]183'!$K$26:$K$31</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'[CII Consumer Waves 13 and 14 - tables v1 (P).xlsx]183'!$N$26:$N$31</c:f>
              <c:numCache>
                <c:formatCode>0%</c:formatCode>
                <c:ptCount val="6"/>
                <c:pt idx="0">
                  <c:v>0.36910994763999999</c:v>
                </c:pt>
                <c:pt idx="1">
                  <c:v>0.46335078533999996</c:v>
                </c:pt>
                <c:pt idx="2">
                  <c:v>3.6649214659999999E-2</c:v>
                </c:pt>
                <c:pt idx="3">
                  <c:v>9.6858638740000003E-2</c:v>
                </c:pt>
                <c:pt idx="4">
                  <c:v>2.356020943E-2</c:v>
                </c:pt>
                <c:pt idx="5">
                  <c:v>1.0471204190000001E-2</c:v>
                </c:pt>
              </c:numCache>
            </c:numRef>
          </c:val>
          <c:extLst>
            <c:ext xmlns:c16="http://schemas.microsoft.com/office/drawing/2014/chart" uri="{C3380CC4-5D6E-409C-BE32-E72D297353CC}">
              <c16:uniqueId val="{00000002-92ED-4B8A-BCDE-9AECA2FBC23D}"/>
            </c:ext>
          </c:extLst>
        </c:ser>
        <c:dLbls>
          <c:showLegendKey val="0"/>
          <c:showVal val="0"/>
          <c:showCatName val="0"/>
          <c:showSerName val="0"/>
          <c:showPercent val="0"/>
          <c:showBubbleSize val="0"/>
        </c:dLbls>
        <c:gapWidth val="81"/>
        <c:axId val="1986074239"/>
        <c:axId val="1803696"/>
      </c:barChart>
      <c:catAx>
        <c:axId val="198607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3696"/>
        <c:crosses val="autoZero"/>
        <c:auto val="1"/>
        <c:lblAlgn val="ctr"/>
        <c:lblOffset val="100"/>
        <c:noMultiLvlLbl val="0"/>
      </c:catAx>
      <c:valAx>
        <c:axId val="1803696"/>
        <c:scaling>
          <c:orientation val="minMax"/>
        </c:scaling>
        <c:delete val="1"/>
        <c:axPos val="l"/>
        <c:numFmt formatCode="0%" sourceLinked="1"/>
        <c:majorTickMark val="none"/>
        <c:minorTickMark val="none"/>
        <c:tickLblPos val="nextTo"/>
        <c:crossAx val="198607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r>
              <a:rPr lang="en-GB" b="1">
                <a:solidFill>
                  <a:srgbClr val="008265"/>
                </a:solidFill>
              </a:rPr>
              <a:t>Overall</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C56-406E-B4CB-93FA133A28D9}"/>
              </c:ext>
            </c:extLst>
          </c:dPt>
          <c:dPt>
            <c:idx val="2"/>
            <c:invertIfNegative val="0"/>
            <c:bubble3D val="0"/>
            <c:spPr>
              <a:solidFill>
                <a:srgbClr val="F9ED6F"/>
              </a:solidFill>
              <a:ln>
                <a:noFill/>
              </a:ln>
              <a:effectLst/>
            </c:spPr>
            <c:extLst>
              <c:ext xmlns:c16="http://schemas.microsoft.com/office/drawing/2014/chart" uri="{C3380CC4-5D6E-409C-BE32-E72D297353CC}">
                <c16:uniqueId val="{00000002-4C56-406E-B4CB-93FA133A28D9}"/>
              </c:ext>
            </c:extLst>
          </c:dPt>
          <c:dPt>
            <c:idx val="3"/>
            <c:invertIfNegative val="0"/>
            <c:bubble3D val="0"/>
            <c:spPr>
              <a:solidFill>
                <a:srgbClr val="AB588C"/>
              </a:solidFill>
              <a:ln>
                <a:noFill/>
              </a:ln>
              <a:effectLst/>
            </c:spPr>
            <c:extLst>
              <c:ext xmlns:c16="http://schemas.microsoft.com/office/drawing/2014/chart" uri="{C3380CC4-5D6E-409C-BE32-E72D297353CC}">
                <c16:uniqueId val="{00000003-4C56-406E-B4CB-93FA133A28D9}"/>
              </c:ext>
            </c:extLst>
          </c:dPt>
          <c:dPt>
            <c:idx val="4"/>
            <c:invertIfNegative val="0"/>
            <c:bubble3D val="0"/>
            <c:spPr>
              <a:solidFill>
                <a:srgbClr val="15ADD0"/>
              </a:solidFill>
              <a:ln>
                <a:noFill/>
              </a:ln>
              <a:effectLst/>
            </c:spPr>
            <c:extLst>
              <c:ext xmlns:c16="http://schemas.microsoft.com/office/drawing/2014/chart" uri="{C3380CC4-5D6E-409C-BE32-E72D297353CC}">
                <c16:uniqueId val="{00000004-4C56-406E-B4CB-93FA133A28D9}"/>
              </c:ext>
            </c:extLst>
          </c:dPt>
          <c:dPt>
            <c:idx val="5"/>
            <c:invertIfNegative val="0"/>
            <c:bubble3D val="0"/>
            <c:spPr>
              <a:solidFill>
                <a:srgbClr val="F5A03D"/>
              </a:solidFill>
              <a:ln>
                <a:noFill/>
              </a:ln>
              <a:effectLst/>
            </c:spPr>
            <c:extLst>
              <c:ext xmlns:c16="http://schemas.microsoft.com/office/drawing/2014/chart" uri="{C3380CC4-5D6E-409C-BE32-E72D297353CC}">
                <c16:uniqueId val="{00000005-4C56-406E-B4CB-93FA133A28D9}"/>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Purchase'!$C$15:$C$20</c:f>
              <c:strCache>
                <c:ptCount val="6"/>
                <c:pt idx="0">
                  <c:v>Price comparison site</c:v>
                </c:pt>
                <c:pt idx="1">
                  <c:v>Bought direct from provider</c:v>
                </c:pt>
                <c:pt idx="2">
                  <c:v>Bank or building society</c:v>
                </c:pt>
                <c:pt idx="3">
                  <c:v>Other (retailer, through employer)</c:v>
                </c:pt>
                <c:pt idx="4">
                  <c:v>Insurance broker</c:v>
                </c:pt>
                <c:pt idx="5">
                  <c:v>Don't know</c:v>
                </c:pt>
              </c:strCache>
            </c:strRef>
          </c:cat>
          <c:val>
            <c:numRef>
              <c:f>'Consumer Purchase'!$D$15:$D$20</c:f>
              <c:numCache>
                <c:formatCode>0%</c:formatCode>
                <c:ptCount val="6"/>
                <c:pt idx="0">
                  <c:v>0.44</c:v>
                </c:pt>
                <c:pt idx="1">
                  <c:v>0.32</c:v>
                </c:pt>
                <c:pt idx="2">
                  <c:v>0.09</c:v>
                </c:pt>
                <c:pt idx="3">
                  <c:v>0.08</c:v>
                </c:pt>
                <c:pt idx="4">
                  <c:v>0.06</c:v>
                </c:pt>
                <c:pt idx="5">
                  <c:v>0.01</c:v>
                </c:pt>
              </c:numCache>
            </c:numRef>
          </c:val>
          <c:extLst>
            <c:ext xmlns:c16="http://schemas.microsoft.com/office/drawing/2014/chart" uri="{C3380CC4-5D6E-409C-BE32-E72D297353CC}">
              <c16:uniqueId val="{00000000-4C56-406E-B4CB-93FA133A28D9}"/>
            </c:ext>
          </c:extLst>
        </c:ser>
        <c:dLbls>
          <c:showLegendKey val="0"/>
          <c:showVal val="0"/>
          <c:showCatName val="0"/>
          <c:showSerName val="0"/>
          <c:showPercent val="0"/>
          <c:showBubbleSize val="0"/>
        </c:dLbls>
        <c:gapWidth val="47"/>
        <c:axId val="981444895"/>
        <c:axId val="981462655"/>
      </c:barChart>
      <c:catAx>
        <c:axId val="9814448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81462655"/>
        <c:crosses val="autoZero"/>
        <c:auto val="1"/>
        <c:lblAlgn val="ctr"/>
        <c:lblOffset val="100"/>
        <c:noMultiLvlLbl val="0"/>
      </c:catAx>
      <c:valAx>
        <c:axId val="981462655"/>
        <c:scaling>
          <c:orientation val="minMax"/>
        </c:scaling>
        <c:delete val="1"/>
        <c:axPos val="t"/>
        <c:numFmt formatCode="0%" sourceLinked="1"/>
        <c:majorTickMark val="none"/>
        <c:minorTickMark val="none"/>
        <c:tickLblPos val="nextTo"/>
        <c:crossAx val="981444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r>
              <a:rPr lang="en-GB" b="1">
                <a:solidFill>
                  <a:srgbClr val="008265"/>
                </a:solidFill>
              </a:rPr>
              <a:t>By</a:t>
            </a:r>
            <a:r>
              <a:rPr lang="en-GB" b="1" baseline="0">
                <a:solidFill>
                  <a:srgbClr val="008265"/>
                </a:solidFill>
              </a:rPr>
              <a:t> Age</a:t>
            </a:r>
            <a:endParaRPr lang="en-GB" b="1">
              <a:solidFill>
                <a:srgbClr val="008265"/>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endParaRPr lang="en-US"/>
        </a:p>
      </c:txPr>
    </c:title>
    <c:autoTitleDeleted val="0"/>
    <c:plotArea>
      <c:layout/>
      <c:barChart>
        <c:barDir val="col"/>
        <c:grouping val="clustered"/>
        <c:varyColors val="0"/>
        <c:ser>
          <c:idx val="0"/>
          <c:order val="0"/>
          <c:tx>
            <c:strRef>
              <c:f>'Consumer Purchase'!$D$30</c:f>
              <c:strCache>
                <c:ptCount val="1"/>
                <c:pt idx="0">
                  <c:v>18-34</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71-4F2C-B4FF-617CF8A2223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71-4F2C-B4FF-617CF8A2223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71-4F2C-B4FF-617CF8A2223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71-4F2C-B4FF-617CF8A2223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71-4F2C-B4FF-617CF8A2223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71-4F2C-B4FF-617CF8A22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Purchase'!$C$31:$C$36</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'Consumer Purchase'!$D$31:$D$36</c:f>
              <c:numCache>
                <c:formatCode>0%</c:formatCode>
                <c:ptCount val="6"/>
                <c:pt idx="0">
                  <c:v>0.38</c:v>
                </c:pt>
                <c:pt idx="1">
                  <c:v>0.23</c:v>
                </c:pt>
                <c:pt idx="2">
                  <c:v>0.11</c:v>
                </c:pt>
                <c:pt idx="3">
                  <c:v>0.1</c:v>
                </c:pt>
                <c:pt idx="4">
                  <c:v>0.16</c:v>
                </c:pt>
                <c:pt idx="5">
                  <c:v>0.02</c:v>
                </c:pt>
              </c:numCache>
            </c:numRef>
          </c:val>
          <c:extLst>
            <c:ext xmlns:c16="http://schemas.microsoft.com/office/drawing/2014/chart" uri="{C3380CC4-5D6E-409C-BE32-E72D297353CC}">
              <c16:uniqueId val="{00000006-FC71-4F2C-B4FF-617CF8A22238}"/>
            </c:ext>
          </c:extLst>
        </c:ser>
        <c:ser>
          <c:idx val="1"/>
          <c:order val="1"/>
          <c:tx>
            <c:strRef>
              <c:f>'Consumer Purchase'!$E$30</c:f>
              <c:strCache>
                <c:ptCount val="1"/>
                <c:pt idx="0">
                  <c:v>35-54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Purchase'!$C$31:$C$36</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'Consumer Purchase'!$E$31:$E$36</c:f>
              <c:numCache>
                <c:formatCode>0%</c:formatCode>
                <c:ptCount val="6"/>
                <c:pt idx="0">
                  <c:v>0.56000000000000005</c:v>
                </c:pt>
                <c:pt idx="1">
                  <c:v>0.26</c:v>
                </c:pt>
                <c:pt idx="2">
                  <c:v>0.04</c:v>
                </c:pt>
                <c:pt idx="3">
                  <c:v>0.09</c:v>
                </c:pt>
                <c:pt idx="4">
                  <c:v>0.05</c:v>
                </c:pt>
                <c:pt idx="5">
                  <c:v>0.01</c:v>
                </c:pt>
              </c:numCache>
            </c:numRef>
          </c:val>
          <c:extLst>
            <c:ext xmlns:c16="http://schemas.microsoft.com/office/drawing/2014/chart" uri="{C3380CC4-5D6E-409C-BE32-E72D297353CC}">
              <c16:uniqueId val="{00000007-FC71-4F2C-B4FF-617CF8A22238}"/>
            </c:ext>
          </c:extLst>
        </c:ser>
        <c:ser>
          <c:idx val="2"/>
          <c:order val="2"/>
          <c:tx>
            <c:strRef>
              <c:f>'Consumer Purchase'!$F$30</c:f>
              <c:strCache>
                <c:ptCount val="1"/>
                <c:pt idx="0">
                  <c:v>55+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Purchase'!$C$31:$C$36</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'Consumer Purchase'!$F$31:$F$36</c:f>
              <c:numCache>
                <c:formatCode>0%</c:formatCode>
                <c:ptCount val="6"/>
                <c:pt idx="0">
                  <c:v>0.38</c:v>
                </c:pt>
                <c:pt idx="1">
                  <c:v>0.45</c:v>
                </c:pt>
                <c:pt idx="2">
                  <c:v>0.05</c:v>
                </c:pt>
                <c:pt idx="3">
                  <c:v>0.08</c:v>
                </c:pt>
                <c:pt idx="4">
                  <c:v>0.05</c:v>
                </c:pt>
                <c:pt idx="5">
                  <c:v>0</c:v>
                </c:pt>
              </c:numCache>
            </c:numRef>
          </c:val>
          <c:extLst>
            <c:ext xmlns:c16="http://schemas.microsoft.com/office/drawing/2014/chart" uri="{C3380CC4-5D6E-409C-BE32-E72D297353CC}">
              <c16:uniqueId val="{00000008-FC71-4F2C-B4FF-617CF8A22238}"/>
            </c:ext>
          </c:extLst>
        </c:ser>
        <c:dLbls>
          <c:showLegendKey val="0"/>
          <c:showVal val="0"/>
          <c:showCatName val="0"/>
          <c:showSerName val="0"/>
          <c:showPercent val="0"/>
          <c:showBubbleSize val="0"/>
        </c:dLbls>
        <c:gapWidth val="75"/>
        <c:axId val="981454495"/>
        <c:axId val="981466495"/>
      </c:barChart>
      <c:catAx>
        <c:axId val="98145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81466495"/>
        <c:crosses val="autoZero"/>
        <c:auto val="1"/>
        <c:lblAlgn val="ctr"/>
        <c:lblOffset val="100"/>
        <c:noMultiLvlLbl val="0"/>
      </c:catAx>
      <c:valAx>
        <c:axId val="981466495"/>
        <c:scaling>
          <c:orientation val="minMax"/>
        </c:scaling>
        <c:delete val="1"/>
        <c:axPos val="l"/>
        <c:numFmt formatCode="0%" sourceLinked="1"/>
        <c:majorTickMark val="none"/>
        <c:minorTickMark val="none"/>
        <c:tickLblPos val="nextTo"/>
        <c:crossAx val="981454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4700937950658E-2"/>
          <c:y val="3.8560140387014856E-3"/>
          <c:w val="0.87254433352790051"/>
          <c:h val="0.9081923559997801"/>
        </c:manualLayout>
      </c:layout>
      <c:lineChart>
        <c:grouping val="standard"/>
        <c:varyColors val="0"/>
        <c:ser>
          <c:idx val="0"/>
          <c:order val="0"/>
          <c:tx>
            <c:strRef>
              <c:f>Sheet1!$C$31</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Sheet1!$D$30:$R$30</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strCache>
            </c:strRef>
          </c:cat>
          <c:val>
            <c:numRef>
              <c:f>Sheet1!$D$31:$R$31</c:f>
              <c:numCache>
                <c:formatCode>0.00</c:formatCode>
                <c:ptCount val="15"/>
                <c:pt idx="0">
                  <c:v>9.1024163920261056</c:v>
                </c:pt>
                <c:pt idx="1">
                  <c:v>9.2892542319328637</c:v>
                </c:pt>
                <c:pt idx="2">
                  <c:v>9.992561009890931</c:v>
                </c:pt>
                <c:pt idx="3">
                  <c:v>10.354520455999999</c:v>
                </c:pt>
                <c:pt idx="4">
                  <c:v>9.7282894249999998</c:v>
                </c:pt>
                <c:pt idx="5">
                  <c:v>9.0399999999999991</c:v>
                </c:pt>
                <c:pt idx="6">
                  <c:v>8.89</c:v>
                </c:pt>
                <c:pt idx="7">
                  <c:v>8.847707368</c:v>
                </c:pt>
                <c:pt idx="8">
                  <c:v>9.1577256840000008</c:v>
                </c:pt>
                <c:pt idx="9">
                  <c:v>9.25</c:v>
                </c:pt>
                <c:pt idx="10">
                  <c:v>9.4499999999999993</c:v>
                </c:pt>
                <c:pt idx="11" formatCode="General">
                  <c:v>9.7100000000000009</c:v>
                </c:pt>
                <c:pt idx="12" formatCode="General">
                  <c:v>10.02</c:v>
                </c:pt>
                <c:pt idx="13" formatCode="General">
                  <c:v>10.59</c:v>
                </c:pt>
                <c:pt idx="14">
                  <c:v>10.1</c:v>
                </c:pt>
              </c:numCache>
            </c:numRef>
          </c:val>
          <c:smooth val="0"/>
          <c:extLst>
            <c:ext xmlns:c16="http://schemas.microsoft.com/office/drawing/2014/chart" uri="{C3380CC4-5D6E-409C-BE32-E72D297353CC}">
              <c16:uniqueId val="{00000000-1542-41BE-8EF1-E7B89D41BC30}"/>
            </c:ext>
          </c:extLst>
        </c:ser>
        <c:ser>
          <c:idx val="1"/>
          <c:order val="1"/>
          <c:tx>
            <c:strRef>
              <c:f>Sheet1!$C$32</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11"/>
              <c:layout>
                <c:manualLayout>
                  <c:x val="-2.5441093444176169E-2"/>
                  <c:y val="7.493362179171993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42-41BE-8EF1-E7B89D41BC30}"/>
                </c:ext>
              </c:extLst>
            </c:dLbl>
            <c:dLbl>
              <c:idx val="12"/>
              <c:layout>
                <c:manualLayout>
                  <c:x val="-1.816217044352058E-2"/>
                  <c:y val="1.3122019906620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AB588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Sheet1!$D$30:$R$30</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strCache>
            </c:strRef>
          </c:cat>
          <c:val>
            <c:numRef>
              <c:f>Sheet1!$D$32:$R$32</c:f>
              <c:numCache>
                <c:formatCode>0.00</c:formatCode>
                <c:ptCount val="15"/>
                <c:pt idx="0">
                  <c:v>7.4076100474830628</c:v>
                </c:pt>
                <c:pt idx="1">
                  <c:v>7.6444255255058442</c:v>
                </c:pt>
                <c:pt idx="2">
                  <c:v>8.3172500515919836</c:v>
                </c:pt>
                <c:pt idx="3">
                  <c:v>8.444438431</c:v>
                </c:pt>
                <c:pt idx="4">
                  <c:v>7.9595228479999998</c:v>
                </c:pt>
                <c:pt idx="5">
                  <c:v>7.51</c:v>
                </c:pt>
                <c:pt idx="6">
                  <c:v>7.19</c:v>
                </c:pt>
                <c:pt idx="7">
                  <c:v>7.0584083870000001</c:v>
                </c:pt>
                <c:pt idx="8">
                  <c:v>7.7023138839999996</c:v>
                </c:pt>
                <c:pt idx="9">
                  <c:v>7.94</c:v>
                </c:pt>
                <c:pt idx="10">
                  <c:v>8.0399999999999991</c:v>
                </c:pt>
                <c:pt idx="11" formatCode="General">
                  <c:v>8.43</c:v>
                </c:pt>
                <c:pt idx="12" formatCode="General">
                  <c:v>8.27</c:v>
                </c:pt>
                <c:pt idx="13" formatCode="General">
                  <c:v>8.44</c:v>
                </c:pt>
                <c:pt idx="14">
                  <c:v>8.5</c:v>
                </c:pt>
              </c:numCache>
            </c:numRef>
          </c:val>
          <c:smooth val="0"/>
          <c:extLst>
            <c:ext xmlns:c16="http://schemas.microsoft.com/office/drawing/2014/chart" uri="{C3380CC4-5D6E-409C-BE32-E72D297353CC}">
              <c16:uniqueId val="{00000002-1542-41BE-8EF1-E7B89D41BC30}"/>
            </c:ext>
          </c:extLst>
        </c:ser>
        <c:ser>
          <c:idx val="2"/>
          <c:order val="2"/>
          <c:tx>
            <c:strRef>
              <c:f>Sheet1!$C$33</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2"/>
              <c:layout>
                <c:manualLayout>
                  <c:x val="-2.7687570303712036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42-41BE-8EF1-E7B89D41BC30}"/>
                </c:ext>
              </c:extLst>
            </c:dLbl>
            <c:dLbl>
              <c:idx val="5"/>
              <c:layout>
                <c:manualLayout>
                  <c:x val="-2.2541669810184468E-2"/>
                  <c:y val="-3.350144672852545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42-41BE-8EF1-E7B89D41BC30}"/>
                </c:ext>
              </c:extLst>
            </c:dLbl>
            <c:dLbl>
              <c:idx val="6"/>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42-41BE-8EF1-E7B89D41BC30}"/>
                </c:ext>
              </c:extLst>
            </c:dLbl>
            <c:dLbl>
              <c:idx val="7"/>
              <c:layout>
                <c:manualLayout>
                  <c:x val="-2.4264648462058731E-2"/>
                  <c:y val="1.63353649388720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42-41BE-8EF1-E7B89D41BC30}"/>
                </c:ext>
              </c:extLst>
            </c:dLbl>
            <c:dLbl>
              <c:idx val="8"/>
              <c:delete val="1"/>
              <c:extLst>
                <c:ext xmlns:c15="http://schemas.microsoft.com/office/drawing/2012/chart" uri="{CE6537A1-D6FC-4f65-9D91-7224C49458BB}"/>
                <c:ext xmlns:c16="http://schemas.microsoft.com/office/drawing/2014/chart" uri="{C3380CC4-5D6E-409C-BE32-E72D297353CC}">
                  <c16:uniqueId val="{00000007-1542-41BE-8EF1-E7B89D41BC30}"/>
                </c:ext>
              </c:extLst>
            </c:dLbl>
            <c:dLbl>
              <c:idx val="9"/>
              <c:delete val="1"/>
              <c:extLst>
                <c:ext xmlns:c15="http://schemas.microsoft.com/office/drawing/2012/chart" uri="{CE6537A1-D6FC-4f65-9D91-7224C49458BB}"/>
                <c:ext xmlns:c16="http://schemas.microsoft.com/office/drawing/2014/chart" uri="{C3380CC4-5D6E-409C-BE32-E72D297353CC}">
                  <c16:uniqueId val="{00000008-1542-41BE-8EF1-E7B89D41BC30}"/>
                </c:ext>
              </c:extLst>
            </c:dLbl>
            <c:dLbl>
              <c:idx val="11"/>
              <c:layout>
                <c:manualLayout>
                  <c:x val="-2.434591077331193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92D1B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Sheet1!$D$30:$R$30</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strCache>
            </c:strRef>
          </c:cat>
          <c:val>
            <c:numRef>
              <c:f>Sheet1!$D$33:$R$33</c:f>
              <c:numCache>
                <c:formatCode>0.00</c:formatCode>
                <c:ptCount val="15"/>
                <c:pt idx="0">
                  <c:v>6.6990059526853702</c:v>
                </c:pt>
                <c:pt idx="1">
                  <c:v>6.6444311506745928</c:v>
                </c:pt>
                <c:pt idx="2">
                  <c:v>6.959566638739056</c:v>
                </c:pt>
                <c:pt idx="3">
                  <c:v>7.1115463759999997</c:v>
                </c:pt>
                <c:pt idx="4">
                  <c:v>6.5935027069999999</c:v>
                </c:pt>
                <c:pt idx="5">
                  <c:v>6.14</c:v>
                </c:pt>
                <c:pt idx="6">
                  <c:v>5.68</c:v>
                </c:pt>
                <c:pt idx="7">
                  <c:v>5.8581865239999997</c:v>
                </c:pt>
                <c:pt idx="8">
                  <c:v>6.15</c:v>
                </c:pt>
                <c:pt idx="9">
                  <c:v>6.19</c:v>
                </c:pt>
                <c:pt idx="10">
                  <c:v>6.63</c:v>
                </c:pt>
                <c:pt idx="11">
                  <c:v>6.96</c:v>
                </c:pt>
                <c:pt idx="12">
                  <c:v>7.11</c:v>
                </c:pt>
                <c:pt idx="13">
                  <c:v>7.35</c:v>
                </c:pt>
                <c:pt idx="14">
                  <c:v>7.18</c:v>
                </c:pt>
              </c:numCache>
            </c:numRef>
          </c:val>
          <c:smooth val="0"/>
          <c:extLst>
            <c:ext xmlns:c16="http://schemas.microsoft.com/office/drawing/2014/chart" uri="{C3380CC4-5D6E-409C-BE32-E72D297353CC}">
              <c16:uniqueId val="{0000000A-1542-41BE-8EF1-E7B89D41BC30}"/>
            </c:ext>
          </c:extLst>
        </c:ser>
        <c:ser>
          <c:idx val="3"/>
          <c:order val="3"/>
          <c:tx>
            <c:strRef>
              <c:f>Sheet1!$C$34</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0"/>
              <c:layout>
                <c:manualLayout>
                  <c:x val="-2.6836294196205809E-2"/>
                  <c:y val="-2.3965561207093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542-41BE-8EF1-E7B89D41BC30}"/>
                </c:ext>
              </c:extLst>
            </c:dLbl>
            <c:dLbl>
              <c:idx val="1"/>
              <c:layout>
                <c:manualLayout>
                  <c:x val="-2.8845238095238139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542-41BE-8EF1-E7B89D41BC30}"/>
                </c:ext>
              </c:extLst>
            </c:dLbl>
            <c:dLbl>
              <c:idx val="3"/>
              <c:layout>
                <c:manualLayout>
                  <c:x val="-2.6836332958380289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542-41BE-8EF1-E7B89D41BC30}"/>
                </c:ext>
              </c:extLst>
            </c:dLbl>
            <c:dLbl>
              <c:idx val="5"/>
              <c:layout>
                <c:manualLayout>
                  <c:x val="-2.326490438695163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542-41BE-8EF1-E7B89D41BC30}"/>
                </c:ext>
              </c:extLst>
            </c:dLbl>
            <c:dLbl>
              <c:idx val="6"/>
              <c:layout>
                <c:manualLayout>
                  <c:x val="-1.6965810102038483E-2"/>
                  <c:y val="9.24277513439162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542-41BE-8EF1-E7B89D41BC30}"/>
                </c:ext>
              </c:extLst>
            </c:dLbl>
            <c:dLbl>
              <c:idx val="7"/>
              <c:delete val="1"/>
              <c:extLst>
                <c:ext xmlns:c15="http://schemas.microsoft.com/office/drawing/2012/chart" uri="{CE6537A1-D6FC-4f65-9D91-7224C49458BB}"/>
                <c:ext xmlns:c16="http://schemas.microsoft.com/office/drawing/2014/chart" uri="{C3380CC4-5D6E-409C-BE32-E72D297353CC}">
                  <c16:uniqueId val="{00000010-1542-41BE-8EF1-E7B89D41BC30}"/>
                </c:ext>
              </c:extLst>
            </c:dLbl>
            <c:dLbl>
              <c:idx val="8"/>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542-41BE-8EF1-E7B89D41BC30}"/>
                </c:ext>
              </c:extLst>
            </c:dLbl>
            <c:dLbl>
              <c:idx val="9"/>
              <c:layout>
                <c:manualLayout>
                  <c:x val="-2.2021748510634431E-2"/>
                  <c:y val="-6.98277440416730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542-41BE-8EF1-E7B89D41BC30}"/>
                </c:ext>
              </c:extLst>
            </c:dLbl>
            <c:dLbl>
              <c:idx val="11"/>
              <c:layout>
                <c:manualLayout>
                  <c:x val="-2.5441093444176169E-2"/>
                  <c:y val="-1.7484511751401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542-41BE-8EF1-E7B89D41BC30}"/>
                </c:ext>
              </c:extLst>
            </c:dLbl>
            <c:dLbl>
              <c:idx val="13"/>
              <c:layout>
                <c:manualLayout>
                  <c:x val="-2.0263363921416026E-2"/>
                  <c:y val="-1.049761592529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21-47AE-9ED3-7DE0AA859EC9}"/>
                </c:ext>
              </c:extLst>
            </c:dLbl>
            <c:spPr>
              <a:noFill/>
              <a:ln>
                <a:noFill/>
              </a:ln>
              <a:effectLst/>
            </c:spPr>
            <c:txPr>
              <a:bodyPr rot="0" spcFirstLastPara="1" vertOverflow="ellipsis" vert="horz" wrap="square" anchor="ctr" anchorCtr="1"/>
              <a:lstStyle/>
              <a:p>
                <a:pPr>
                  <a:defRPr sz="8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Sheet1!$D$30:$R$30</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strCache>
            </c:strRef>
          </c:cat>
          <c:val>
            <c:numRef>
              <c:f>Sheet1!$D$34:$R$34</c:f>
              <c:numCache>
                <c:formatCode>0.00</c:formatCode>
                <c:ptCount val="15"/>
                <c:pt idx="0">
                  <c:v>5.9318978861544736</c:v>
                </c:pt>
                <c:pt idx="1">
                  <c:v>6.2735967018661611</c:v>
                </c:pt>
                <c:pt idx="2">
                  <c:v>7.0781008364889235</c:v>
                </c:pt>
                <c:pt idx="3">
                  <c:v>7.2555999629999999</c:v>
                </c:pt>
                <c:pt idx="4">
                  <c:v>6.5878249929999999</c:v>
                </c:pt>
                <c:pt idx="5">
                  <c:v>5.84</c:v>
                </c:pt>
                <c:pt idx="6">
                  <c:v>5.67</c:v>
                </c:pt>
                <c:pt idx="7">
                  <c:v>5.8742931729999999</c:v>
                </c:pt>
                <c:pt idx="8">
                  <c:v>6.31</c:v>
                </c:pt>
                <c:pt idx="9">
                  <c:v>6</c:v>
                </c:pt>
                <c:pt idx="10">
                  <c:v>6.39</c:v>
                </c:pt>
                <c:pt idx="11">
                  <c:v>7.08</c:v>
                </c:pt>
                <c:pt idx="12">
                  <c:v>6.81</c:v>
                </c:pt>
                <c:pt idx="13">
                  <c:v>6.8</c:v>
                </c:pt>
                <c:pt idx="14">
                  <c:v>6.54</c:v>
                </c:pt>
              </c:numCache>
            </c:numRef>
          </c:val>
          <c:smooth val="0"/>
          <c:extLst>
            <c:ext xmlns:c16="http://schemas.microsoft.com/office/drawing/2014/chart" uri="{C3380CC4-5D6E-409C-BE32-E72D297353CC}">
              <c16:uniqueId val="{00000014-1542-41BE-8EF1-E7B89D41BC30}"/>
            </c:ext>
          </c:extLst>
        </c:ser>
        <c:ser>
          <c:idx val="4"/>
          <c:order val="4"/>
          <c:tx>
            <c:strRef>
              <c:f>Sheet1!$C$35</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5"/>
              <c:layout>
                <c:manualLayout>
                  <c:x val="-2.5273809523809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542-41BE-8EF1-E7B89D41BC30}"/>
                </c:ext>
              </c:extLst>
            </c:dLbl>
            <c:dLbl>
              <c:idx val="8"/>
              <c:layout>
                <c:manualLayout>
                  <c:x val="-2.1948124014755419E-2"/>
                  <c:y val="1.6335364938871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542-41BE-8EF1-E7B89D41BC30}"/>
                </c:ext>
              </c:extLst>
            </c:dLbl>
            <c:dLbl>
              <c:idx val="9"/>
              <c:layout>
                <c:manualLayout>
                  <c:x val="-2.7631458785904638E-2"/>
                  <c:y val="-3.327391562685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542-41BE-8EF1-E7B89D41BC30}"/>
                </c:ext>
              </c:extLst>
            </c:dLbl>
            <c:dLbl>
              <c:idx val="10"/>
              <c:layout>
                <c:manualLayout>
                  <c:x val="-2.6536276115040561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542-41BE-8EF1-E7B89D41BC30}"/>
                </c:ext>
              </c:extLst>
            </c:dLbl>
            <c:dLbl>
              <c:idx val="12"/>
              <c:layout>
                <c:manualLayout>
                  <c:x val="-1.816217044352058E-2"/>
                  <c:y val="2.6244039813241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1542-41BE-8EF1-E7B89D41BC30}"/>
                </c:ext>
              </c:extLst>
            </c:dLbl>
            <c:dLbl>
              <c:idx val="14"/>
              <c:layout>
                <c:manualLayout>
                  <c:x val="-2.131396066036375E-2"/>
                  <c:y val="-2.099523185059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17-48F5-B304-F25450CFDBC3}"/>
                </c:ext>
              </c:extLst>
            </c:dLbl>
            <c:spPr>
              <a:noFill/>
              <a:ln>
                <a:noFill/>
              </a:ln>
              <a:effectLst/>
            </c:spPr>
            <c:txPr>
              <a:bodyPr rot="0" spcFirstLastPara="1" vertOverflow="ellipsis" vert="horz" wrap="square" anchor="ctr" anchorCtr="1"/>
              <a:lstStyle/>
              <a:p>
                <a:pPr>
                  <a:defRPr sz="800"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Sheet1!$D$30:$R$30</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strCache>
            </c:strRef>
          </c:cat>
          <c:val>
            <c:numRef>
              <c:f>Sheet1!$D$35:$R$35</c:f>
              <c:numCache>
                <c:formatCode>0.00</c:formatCode>
                <c:ptCount val="15"/>
                <c:pt idx="0">
                  <c:v>5.8604162170445049</c:v>
                </c:pt>
                <c:pt idx="1">
                  <c:v>6.0957066303437273</c:v>
                </c:pt>
                <c:pt idx="2">
                  <c:v>6.50970968194527</c:v>
                </c:pt>
                <c:pt idx="3">
                  <c:v>6.340591538</c:v>
                </c:pt>
                <c:pt idx="4">
                  <c:v>5.9609525750000003</c:v>
                </c:pt>
                <c:pt idx="5">
                  <c:v>5.69</c:v>
                </c:pt>
                <c:pt idx="6">
                  <c:v>5.35</c:v>
                </c:pt>
                <c:pt idx="7">
                  <c:v>5.4221660030000001</c:v>
                </c:pt>
                <c:pt idx="8">
                  <c:v>6.16</c:v>
                </c:pt>
                <c:pt idx="9">
                  <c:v>6.32</c:v>
                </c:pt>
                <c:pt idx="10">
                  <c:v>6.26</c:v>
                </c:pt>
                <c:pt idx="11">
                  <c:v>6.75</c:v>
                </c:pt>
                <c:pt idx="12">
                  <c:v>6.79</c:v>
                </c:pt>
                <c:pt idx="13">
                  <c:v>6.73</c:v>
                </c:pt>
                <c:pt idx="14">
                  <c:v>6.58</c:v>
                </c:pt>
              </c:numCache>
            </c:numRef>
          </c:val>
          <c:smooth val="0"/>
          <c:extLst>
            <c:ext xmlns:c16="http://schemas.microsoft.com/office/drawing/2014/chart" uri="{C3380CC4-5D6E-409C-BE32-E72D297353CC}">
              <c16:uniqueId val="{00000019-1542-41BE-8EF1-E7B89D41BC30}"/>
            </c:ext>
          </c:extLst>
        </c:ser>
        <c:ser>
          <c:idx val="5"/>
          <c:order val="5"/>
          <c:tx>
            <c:strRef>
              <c:f>Sheet1!$C$36</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026809148856392E-2"/>
                  <c:y val="-1.1223344556677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542-41BE-8EF1-E7B89D41BC30}"/>
                </c:ext>
              </c:extLst>
            </c:dLbl>
            <c:dLbl>
              <c:idx val="5"/>
              <c:layout>
                <c:manualLayout>
                  <c:x val="-2.7654761904761904E-2"/>
                  <c:y val="1.1223344556677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542-41BE-8EF1-E7B89D41BC30}"/>
                </c:ext>
              </c:extLst>
            </c:dLbl>
            <c:dLbl>
              <c:idx val="8"/>
              <c:delete val="1"/>
              <c:extLst>
                <c:ext xmlns:c15="http://schemas.microsoft.com/office/drawing/2012/chart" uri="{CE6537A1-D6FC-4f65-9D91-7224C49458BB}"/>
                <c:ext xmlns:c16="http://schemas.microsoft.com/office/drawing/2014/chart" uri="{C3380CC4-5D6E-409C-BE32-E72D297353CC}">
                  <c16:uniqueId val="{0000001C-1542-41BE-8EF1-E7B89D41BC30}"/>
                </c:ext>
              </c:extLst>
            </c:dLbl>
            <c:dLbl>
              <c:idx val="10"/>
              <c:layout>
                <c:manualLayout>
                  <c:x val="-2.1060362760719389E-2"/>
                  <c:y val="4.99557576862538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542-41BE-8EF1-E7B89D41BC30}"/>
                </c:ext>
              </c:extLst>
            </c:dLbl>
            <c:dLbl>
              <c:idx val="11"/>
              <c:layout>
                <c:manualLayout>
                  <c:x val="-2.5441093444176169E-2"/>
                  <c:y val="-1.7484511751401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542-41BE-8EF1-E7B89D41BC30}"/>
                </c:ext>
              </c:extLst>
            </c:dLbl>
            <c:dLbl>
              <c:idx val="14"/>
              <c:layout>
                <c:manualLayout>
                  <c:x val="-2.131396066036375E-2"/>
                  <c:y val="1.3122019906620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17-48F5-B304-F25450CFDBC3}"/>
                </c:ext>
              </c:extLst>
            </c:dLbl>
            <c:spPr>
              <a:noFill/>
              <a:ln>
                <a:noFill/>
              </a:ln>
              <a:effectLst/>
            </c:spPr>
            <c:txPr>
              <a:bodyPr rot="0" spcFirstLastPara="1" vertOverflow="ellipsis" vert="horz" wrap="square" anchor="ctr" anchorCtr="1"/>
              <a:lstStyle/>
              <a:p>
                <a:pPr>
                  <a:defRPr sz="800" b="1" i="0" u="none" strike="noStrike" kern="1200" baseline="0">
                    <a:solidFill>
                      <a:srgbClr val="15ADD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Sheet1!$D$30:$R$30</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strCache>
            </c:strRef>
          </c:cat>
          <c:val>
            <c:numRef>
              <c:f>Sheet1!$D$36:$R$36</c:f>
              <c:numCache>
                <c:formatCode>0.00</c:formatCode>
                <c:ptCount val="15"/>
                <c:pt idx="0">
                  <c:v>5.4279895029852172</c:v>
                </c:pt>
                <c:pt idx="1">
                  <c:v>5.640775862911112</c:v>
                </c:pt>
                <c:pt idx="2">
                  <c:v>7.1973462401723074</c:v>
                </c:pt>
                <c:pt idx="3">
                  <c:v>8.2657245390000007</c:v>
                </c:pt>
                <c:pt idx="4">
                  <c:v>6.2240390919999999</c:v>
                </c:pt>
                <c:pt idx="5">
                  <c:v>5.22</c:v>
                </c:pt>
                <c:pt idx="6">
                  <c:v>4.47</c:v>
                </c:pt>
                <c:pt idx="7">
                  <c:v>4.288829722</c:v>
                </c:pt>
                <c:pt idx="8">
                  <c:v>6.17</c:v>
                </c:pt>
                <c:pt idx="9">
                  <c:v>7.47</c:v>
                </c:pt>
                <c:pt idx="10">
                  <c:v>8.77</c:v>
                </c:pt>
                <c:pt idx="11">
                  <c:v>8.77</c:v>
                </c:pt>
                <c:pt idx="12">
                  <c:v>8.33</c:v>
                </c:pt>
                <c:pt idx="13">
                  <c:v>7.71</c:v>
                </c:pt>
                <c:pt idx="14">
                  <c:v>6.5</c:v>
                </c:pt>
              </c:numCache>
            </c:numRef>
          </c:val>
          <c:smooth val="0"/>
          <c:extLst>
            <c:ext xmlns:c16="http://schemas.microsoft.com/office/drawing/2014/chart" uri="{C3380CC4-5D6E-409C-BE32-E72D297353CC}">
              <c16:uniqueId val="{0000001F-1542-41BE-8EF1-E7B89D41BC30}"/>
            </c:ext>
          </c:extLst>
        </c:ser>
        <c:ser>
          <c:idx val="6"/>
          <c:order val="6"/>
          <c:tx>
            <c:strRef>
              <c:f>Sheet1!$C$37</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5"/>
              <c:layout>
                <c:manualLayout>
                  <c:x val="-1.9693475815523061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542-41BE-8EF1-E7B89D41BC30}"/>
                </c:ext>
              </c:extLst>
            </c:dLbl>
            <c:dLbl>
              <c:idx val="6"/>
              <c:layout>
                <c:manualLayout>
                  <c:x val="-2.4363090203739661E-2"/>
                  <c:y val="-1.1290929853194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542-41BE-8EF1-E7B89D41BC30}"/>
                </c:ext>
              </c:extLst>
            </c:dLbl>
            <c:dLbl>
              <c:idx val="7"/>
              <c:layout>
                <c:manualLayout>
                  <c:x val="-2.8635853742936236E-2"/>
                  <c:y val="-3.0897207367795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542-41BE-8EF1-E7B89D41BC30}"/>
                </c:ext>
              </c:extLst>
            </c:dLbl>
            <c:dLbl>
              <c:idx val="9"/>
              <c:layout>
                <c:manualLayout>
                  <c:x val="-2.2021748510634431E-2"/>
                  <c:y val="-6.239675450085282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542-41BE-8EF1-E7B89D41BC30}"/>
                </c:ext>
              </c:extLst>
            </c:dLbl>
            <c:dLbl>
              <c:idx val="10"/>
              <c:layout>
                <c:manualLayout>
                  <c:x val="-2.1060362760719389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542-41BE-8EF1-E7B89D41BC30}"/>
                </c:ext>
              </c:extLst>
            </c:dLbl>
            <c:dLbl>
              <c:idx val="11"/>
              <c:layout>
                <c:manualLayout>
                  <c:x val="-2.5441093444176169E-2"/>
                  <c:y val="-7.49336217917203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542-41BE-8EF1-E7B89D41BC30}"/>
                </c:ext>
              </c:extLst>
            </c:dLbl>
            <c:dLbl>
              <c:idx val="14"/>
              <c:layout>
                <c:manualLayout>
                  <c:x val="-1.6060976965625137E-2"/>
                  <c:y val="3.1492847775889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17-48F5-B304-F25450CFDBC3}"/>
                </c:ext>
              </c:extLst>
            </c:dLbl>
            <c:spPr>
              <a:noFill/>
              <a:ln>
                <a:noFill/>
              </a:ln>
              <a:effectLst/>
            </c:spPr>
            <c:txPr>
              <a:bodyPr rot="0" spcFirstLastPara="1" vertOverflow="ellipsis" vert="horz" wrap="square" anchor="ctr" anchorCtr="1"/>
              <a:lstStyle/>
              <a:p>
                <a:pPr>
                  <a:defRPr sz="800" b="1" i="0" u="none" strike="noStrike" kern="1200" baseline="0">
                    <a:solidFill>
                      <a:schemeClr val="accent6">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Sheet1!$D$30:$R$30</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strCache>
            </c:strRef>
          </c:cat>
          <c:val>
            <c:numRef>
              <c:f>Sheet1!$D$37:$R$37</c:f>
              <c:numCache>
                <c:formatCode>0.00</c:formatCode>
                <c:ptCount val="15"/>
                <c:pt idx="0">
                  <c:v>4.8365112523519569</c:v>
                </c:pt>
                <c:pt idx="1">
                  <c:v>4.9184862282619441</c:v>
                </c:pt>
                <c:pt idx="2">
                  <c:v>5.6569684884739724</c:v>
                </c:pt>
                <c:pt idx="3">
                  <c:v>7.8362573099999997</c:v>
                </c:pt>
                <c:pt idx="4">
                  <c:v>7.5560820739999999</c:v>
                </c:pt>
                <c:pt idx="5">
                  <c:v>5.28</c:v>
                </c:pt>
                <c:pt idx="6">
                  <c:v>3.44</c:v>
                </c:pt>
                <c:pt idx="7">
                  <c:v>4.3282711440000003</c:v>
                </c:pt>
                <c:pt idx="8">
                  <c:v>5.47</c:v>
                </c:pt>
                <c:pt idx="9">
                  <c:v>5.67</c:v>
                </c:pt>
                <c:pt idx="10">
                  <c:v>7.96</c:v>
                </c:pt>
                <c:pt idx="11">
                  <c:v>8.56</c:v>
                </c:pt>
                <c:pt idx="12">
                  <c:v>8.6</c:v>
                </c:pt>
                <c:pt idx="13">
                  <c:v>8.0500000000000007</c:v>
                </c:pt>
                <c:pt idx="14">
                  <c:v>6.3</c:v>
                </c:pt>
              </c:numCache>
            </c:numRef>
          </c:val>
          <c:smooth val="0"/>
          <c:extLst>
            <c:ext xmlns:c16="http://schemas.microsoft.com/office/drawing/2014/chart" uri="{C3380CC4-5D6E-409C-BE32-E72D297353CC}">
              <c16:uniqueId val="{00000026-1542-41BE-8EF1-E7B89D41BC30}"/>
            </c:ext>
          </c:extLst>
        </c:ser>
        <c:ser>
          <c:idx val="7"/>
          <c:order val="7"/>
          <c:tx>
            <c:strRef>
              <c:f>Sheet1!$C$38</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11"/>
              <c:layout>
                <c:manualLayout>
                  <c:x val="-2.3250728102447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Sheet1!$D$30:$R$30</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strCache>
            </c:strRef>
          </c:cat>
          <c:val>
            <c:numRef>
              <c:f>Sheet1!$D$38:$R$38</c:f>
              <c:numCache>
                <c:formatCode>0.00</c:formatCode>
                <c:ptCount val="15"/>
                <c:pt idx="0">
                  <c:v>3.9742387727998949</c:v>
                </c:pt>
                <c:pt idx="1">
                  <c:v>4.1484520083386602</c:v>
                </c:pt>
                <c:pt idx="2">
                  <c:v>4.5622317147605118</c:v>
                </c:pt>
                <c:pt idx="3">
                  <c:v>4.7463264499999998</c:v>
                </c:pt>
                <c:pt idx="4">
                  <c:v>4.2715779649999996</c:v>
                </c:pt>
                <c:pt idx="5">
                  <c:v>3.87</c:v>
                </c:pt>
                <c:pt idx="6">
                  <c:v>3.71</c:v>
                </c:pt>
                <c:pt idx="7">
                  <c:v>3.6944713920000001</c:v>
                </c:pt>
                <c:pt idx="8">
                  <c:v>3.98</c:v>
                </c:pt>
                <c:pt idx="9">
                  <c:v>3.91</c:v>
                </c:pt>
                <c:pt idx="10">
                  <c:v>4.3899999999999997</c:v>
                </c:pt>
                <c:pt idx="11">
                  <c:v>4.83</c:v>
                </c:pt>
                <c:pt idx="12">
                  <c:v>4.8</c:v>
                </c:pt>
                <c:pt idx="13">
                  <c:v>4.72</c:v>
                </c:pt>
                <c:pt idx="14">
                  <c:v>4.9800000000000004</c:v>
                </c:pt>
              </c:numCache>
            </c:numRef>
          </c:val>
          <c:smooth val="0"/>
          <c:extLst>
            <c:ext xmlns:c16="http://schemas.microsoft.com/office/drawing/2014/chart" uri="{C3380CC4-5D6E-409C-BE32-E72D297353CC}">
              <c16:uniqueId val="{00000028-1542-41BE-8EF1-E7B89D41BC30}"/>
            </c:ext>
          </c:extLst>
        </c:ser>
        <c:ser>
          <c:idx val="8"/>
          <c:order val="8"/>
          <c:tx>
            <c:strRef>
              <c:f>Sheet1!$C$39</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6"/>
              <c:delete val="1"/>
              <c:extLst>
                <c:ext xmlns:c15="http://schemas.microsoft.com/office/drawing/2012/chart" uri="{CE6537A1-D6FC-4f65-9D91-7224C49458BB}"/>
                <c:ext xmlns:c16="http://schemas.microsoft.com/office/drawing/2014/chart" uri="{C3380CC4-5D6E-409C-BE32-E72D297353CC}">
                  <c16:uniqueId val="{00000030-1542-41BE-8EF1-E7B89D41BC30}"/>
                </c:ext>
              </c:extLst>
            </c:dLbl>
            <c:dLbl>
              <c:idx val="8"/>
              <c:layout>
                <c:manualLayout>
                  <c:x val="-2.7500861521654579E-2"/>
                  <c:y val="-3.3273915626856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542-41BE-8EF1-E7B89D41BC30}"/>
                </c:ext>
              </c:extLst>
            </c:dLbl>
            <c:dLbl>
              <c:idx val="9"/>
              <c:layout>
                <c:manualLayout>
                  <c:x val="-2.0926646177548532E-2"/>
                  <c:y val="-7.130112989890464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1542-41BE-8EF1-E7B89D41BC30}"/>
                </c:ext>
              </c:extLst>
            </c:dLbl>
            <c:dLbl>
              <c:idx val="11"/>
              <c:layout>
                <c:manualLayout>
                  <c:x val="-2.4345910773311934E-2"/>
                  <c:y val="2.7475661323630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542-41BE-8EF1-E7B89D41BC30}"/>
                </c:ext>
              </c:extLst>
            </c:dLbl>
            <c:dLbl>
              <c:idx val="12"/>
              <c:layout>
                <c:manualLayout>
                  <c:x val="-2.1313960660363902E-2"/>
                  <c:y val="-1.3122019906620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542-41BE-8EF1-E7B89D41BC30}"/>
                </c:ext>
              </c:extLst>
            </c:dLbl>
            <c:dLbl>
              <c:idx val="13"/>
              <c:layout>
                <c:manualLayout>
                  <c:x val="-2.0263363921416026E-2"/>
                  <c:y val="2.0995231850593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21-47AE-9ED3-7DE0AA859EC9}"/>
                </c:ext>
              </c:extLst>
            </c:dLbl>
            <c:dLbl>
              <c:idx val="14"/>
              <c:layout>
                <c:manualLayout>
                  <c:x val="-1.5010380226677415E-2"/>
                  <c:y val="1.8370827869269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17-48F5-B304-F25450CFDBC3}"/>
                </c:ext>
              </c:extLst>
            </c:dLbl>
            <c:spPr>
              <a:noFill/>
              <a:ln>
                <a:noFill/>
              </a:ln>
              <a:effectLst/>
            </c:spPr>
            <c:txPr>
              <a:bodyPr rot="0" spcFirstLastPara="1" vertOverflow="ellipsis" vert="horz" wrap="square" anchor="ctr" anchorCtr="1"/>
              <a:lstStyle/>
              <a:p>
                <a:pPr>
                  <a:defRPr sz="800" b="1" i="0" u="none" strike="noStrike" kern="1200" baseline="0">
                    <a:solidFill>
                      <a:srgbClr val="93C01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Sheet1!$D$30:$R$30</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pt idx="14">
                  <c:v>Wave 14&amp;15
Aug '24</c:v>
                </c:pt>
              </c:strCache>
            </c:strRef>
          </c:cat>
          <c:val>
            <c:numRef>
              <c:f>Sheet1!$D$39:$R$39</c:f>
              <c:numCache>
                <c:formatCode>0.00</c:formatCode>
                <c:ptCount val="15"/>
                <c:pt idx="0">
                  <c:v>3.4251025987454491</c:v>
                </c:pt>
                <c:pt idx="1">
                  <c:v>3.5913772795174421</c:v>
                </c:pt>
                <c:pt idx="2">
                  <c:v>4.3149627418402119</c:v>
                </c:pt>
                <c:pt idx="3">
                  <c:v>5.7785776650000003</c:v>
                </c:pt>
                <c:pt idx="4">
                  <c:v>4.935658943</c:v>
                </c:pt>
                <c:pt idx="5">
                  <c:v>4.6500000000000004</c:v>
                </c:pt>
                <c:pt idx="6">
                  <c:v>3.49</c:v>
                </c:pt>
                <c:pt idx="7">
                  <c:v>2.5138983819999998</c:v>
                </c:pt>
                <c:pt idx="8">
                  <c:v>4.03</c:v>
                </c:pt>
                <c:pt idx="9">
                  <c:v>6.27</c:v>
                </c:pt>
                <c:pt idx="10">
                  <c:v>9.11</c:v>
                </c:pt>
                <c:pt idx="11">
                  <c:v>8.3699999999999992</c:v>
                </c:pt>
                <c:pt idx="12">
                  <c:v>7.16</c:v>
                </c:pt>
                <c:pt idx="13">
                  <c:v>6.74</c:v>
                </c:pt>
                <c:pt idx="14">
                  <c:v>6.34</c:v>
                </c:pt>
              </c:numCache>
            </c:numRef>
          </c:val>
          <c:smooth val="0"/>
          <c:extLst>
            <c:ext xmlns:c16="http://schemas.microsoft.com/office/drawing/2014/chart" uri="{C3380CC4-5D6E-409C-BE32-E72D297353CC}">
              <c16:uniqueId val="{0000002C-1542-41BE-8EF1-E7B89D41BC30}"/>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layout>
        <c:manualLayout>
          <c:xMode val="edge"/>
          <c:yMode val="edge"/>
          <c:x val="0.89213515008808464"/>
          <c:y val="0.19082578627763219"/>
          <c:w val="0.10786484991191532"/>
          <c:h val="0.458259577937978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rgbClr val="008265"/>
                </a:solidFill>
                <a:latin typeface="Arial" panose="020B0604020202020204" pitchFamily="34" charset="0"/>
                <a:ea typeface="+mn-ea"/>
                <a:cs typeface="Arial" panose="020B0604020202020204" pitchFamily="34" charset="0"/>
              </a:defRPr>
            </a:pPr>
            <a:r>
              <a:rPr lang="en-GB" sz="1400" b="1">
                <a:solidFill>
                  <a:srgbClr val="008265"/>
                </a:solidFill>
              </a:rPr>
              <a:t>Overall</a:t>
            </a:r>
            <a:r>
              <a:rPr lang="en-GB" sz="1400" b="1" baseline="0">
                <a:solidFill>
                  <a:srgbClr val="008265"/>
                </a:solidFill>
              </a:rPr>
              <a:t> Consumers Financial Well-being</a:t>
            </a:r>
            <a:endParaRPr lang="en-GB" sz="1400" b="1">
              <a:solidFill>
                <a:srgbClr val="008265"/>
              </a:solidFill>
            </a:endParaRPr>
          </a:p>
        </c:rich>
      </c:tx>
      <c:overlay val="0"/>
      <c:spPr>
        <a:noFill/>
        <a:ln>
          <a:noFill/>
        </a:ln>
        <a:effectLst/>
      </c:spPr>
      <c:txPr>
        <a:bodyPr rot="0" spcFirstLastPara="1" vertOverflow="ellipsis" vert="horz" wrap="square" anchor="ctr" anchorCtr="1"/>
        <a:lstStyle/>
        <a:p>
          <a:pPr>
            <a:defRPr lang="en-US" sz="1400" b="1"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financial'!$B$11:$B$13</c:f>
              <c:strCache>
                <c:ptCount val="3"/>
                <c:pt idx="0">
                  <c:v>Very poor / poor</c:v>
                </c:pt>
                <c:pt idx="1">
                  <c:v>Average</c:v>
                </c:pt>
                <c:pt idx="2">
                  <c:v>Good / very good</c:v>
                </c:pt>
              </c:strCache>
            </c:strRef>
          </c:cat>
          <c:val>
            <c:numRef>
              <c:f>'Consumer financial'!$C$11:$C$13</c:f>
              <c:numCache>
                <c:formatCode>0%</c:formatCode>
                <c:ptCount val="3"/>
                <c:pt idx="0">
                  <c:v>0.12</c:v>
                </c:pt>
                <c:pt idx="1">
                  <c:v>0.4</c:v>
                </c:pt>
                <c:pt idx="2">
                  <c:v>0.47</c:v>
                </c:pt>
              </c:numCache>
            </c:numRef>
          </c:val>
          <c:extLst>
            <c:ext xmlns:c16="http://schemas.microsoft.com/office/drawing/2014/chart" uri="{C3380CC4-5D6E-409C-BE32-E72D297353CC}">
              <c16:uniqueId val="{00000000-D324-48D4-9768-D8BA26A6157D}"/>
            </c:ext>
          </c:extLst>
        </c:ser>
        <c:dLbls>
          <c:showLegendKey val="0"/>
          <c:showVal val="0"/>
          <c:showCatName val="0"/>
          <c:showSerName val="0"/>
          <c:showPercent val="0"/>
          <c:showBubbleSize val="0"/>
        </c:dLbls>
        <c:gapWidth val="87"/>
        <c:overlap val="-27"/>
        <c:axId val="933922767"/>
        <c:axId val="933923247"/>
      </c:barChart>
      <c:catAx>
        <c:axId val="93392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3923247"/>
        <c:crosses val="autoZero"/>
        <c:auto val="1"/>
        <c:lblAlgn val="ctr"/>
        <c:lblOffset val="100"/>
        <c:noMultiLvlLbl val="0"/>
      </c:catAx>
      <c:valAx>
        <c:axId val="933923247"/>
        <c:scaling>
          <c:orientation val="minMax"/>
        </c:scaling>
        <c:delete val="1"/>
        <c:axPos val="l"/>
        <c:numFmt formatCode="0%" sourceLinked="1"/>
        <c:majorTickMark val="none"/>
        <c:minorTickMark val="none"/>
        <c:tickLblPos val="nextTo"/>
        <c:crossAx val="933922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r>
              <a:rPr lang="en-GB" b="1">
                <a:solidFill>
                  <a:srgbClr val="008265"/>
                </a:solidFill>
              </a:rPr>
              <a:t>Financial</a:t>
            </a:r>
            <a:r>
              <a:rPr lang="en-GB" b="1" baseline="0">
                <a:solidFill>
                  <a:srgbClr val="008265"/>
                </a:solidFill>
              </a:rPr>
              <a:t> Well-being by Gender</a:t>
            </a:r>
            <a:endParaRPr lang="en-GB" b="1">
              <a:solidFill>
                <a:srgbClr val="008265"/>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endParaRPr lang="en-US"/>
        </a:p>
      </c:txPr>
    </c:title>
    <c:autoTitleDeleted val="0"/>
    <c:plotArea>
      <c:layout/>
      <c:barChart>
        <c:barDir val="col"/>
        <c:grouping val="clustered"/>
        <c:varyColors val="0"/>
        <c:ser>
          <c:idx val="0"/>
          <c:order val="0"/>
          <c:tx>
            <c:strRef>
              <c:f>'Consumer financial'!$C$41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financial'!$B$42:$B$44</c:f>
              <c:strCache>
                <c:ptCount val="3"/>
                <c:pt idx="0">
                  <c:v>Very poor / poor</c:v>
                </c:pt>
                <c:pt idx="1">
                  <c:v>Average</c:v>
                </c:pt>
                <c:pt idx="2">
                  <c:v>Good / very good</c:v>
                </c:pt>
              </c:strCache>
            </c:strRef>
          </c:cat>
          <c:val>
            <c:numRef>
              <c:f>'Consumer financial'!$C$42:$C$44</c:f>
              <c:numCache>
                <c:formatCode>0%</c:formatCode>
                <c:ptCount val="3"/>
                <c:pt idx="0">
                  <c:v>0.11</c:v>
                </c:pt>
                <c:pt idx="1">
                  <c:v>0.36</c:v>
                </c:pt>
                <c:pt idx="2">
                  <c:v>0.53</c:v>
                </c:pt>
              </c:numCache>
            </c:numRef>
          </c:val>
          <c:extLst>
            <c:ext xmlns:c16="http://schemas.microsoft.com/office/drawing/2014/chart" uri="{C3380CC4-5D6E-409C-BE32-E72D297353CC}">
              <c16:uniqueId val="{00000000-C7F8-4636-B6AA-478DA1D51CF1}"/>
            </c:ext>
          </c:extLst>
        </c:ser>
        <c:ser>
          <c:idx val="1"/>
          <c:order val="1"/>
          <c:tx>
            <c:strRef>
              <c:f>'Consumer financial'!$D$41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'Consumer financial'!$B$42:$B$44</c:f>
              <c:strCache>
                <c:ptCount val="3"/>
                <c:pt idx="0">
                  <c:v>Very poor / poor</c:v>
                </c:pt>
                <c:pt idx="1">
                  <c:v>Average</c:v>
                </c:pt>
                <c:pt idx="2">
                  <c:v>Good / very good</c:v>
                </c:pt>
              </c:strCache>
            </c:strRef>
          </c:cat>
          <c:val>
            <c:numRef>
              <c:f>'Consumer financial'!$D$42:$D$44</c:f>
              <c:numCache>
                <c:formatCode>0%</c:formatCode>
                <c:ptCount val="3"/>
                <c:pt idx="0">
                  <c:v>0.13</c:v>
                </c:pt>
                <c:pt idx="1">
                  <c:v>0.44</c:v>
                </c:pt>
                <c:pt idx="2">
                  <c:v>0.42</c:v>
                </c:pt>
              </c:numCache>
            </c:numRef>
          </c:val>
          <c:extLst>
            <c:ext xmlns:c16="http://schemas.microsoft.com/office/drawing/2014/chart" uri="{C3380CC4-5D6E-409C-BE32-E72D297353CC}">
              <c16:uniqueId val="{00000001-C7F8-4636-B6AA-478DA1D51CF1}"/>
            </c:ext>
          </c:extLst>
        </c:ser>
        <c:dLbls>
          <c:showLegendKey val="0"/>
          <c:showVal val="0"/>
          <c:showCatName val="0"/>
          <c:showSerName val="0"/>
          <c:showPercent val="0"/>
          <c:showBubbleSize val="0"/>
        </c:dLbls>
        <c:gapWidth val="100"/>
        <c:axId val="602411199"/>
        <c:axId val="602411679"/>
      </c:barChart>
      <c:catAx>
        <c:axId val="602411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411679"/>
        <c:crosses val="autoZero"/>
        <c:auto val="1"/>
        <c:lblAlgn val="ctr"/>
        <c:lblOffset val="100"/>
        <c:noMultiLvlLbl val="0"/>
      </c:catAx>
      <c:valAx>
        <c:axId val="602411679"/>
        <c:scaling>
          <c:orientation val="minMax"/>
        </c:scaling>
        <c:delete val="1"/>
        <c:axPos val="l"/>
        <c:numFmt formatCode="0%" sourceLinked="1"/>
        <c:majorTickMark val="none"/>
        <c:minorTickMark val="none"/>
        <c:tickLblPos val="nextTo"/>
        <c:crossAx val="602411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Arial" panose="020B0604020202020204" pitchFamily="34" charset="0"/>
                <a:ea typeface="+mn-ea"/>
                <a:cs typeface="Arial" panose="020B0604020202020204" pitchFamily="34" charset="0"/>
              </a:defRPr>
            </a:pPr>
            <a:r>
              <a:rPr lang="en-GB" b="1">
                <a:solidFill>
                  <a:srgbClr val="008265"/>
                </a:solidFill>
              </a:rPr>
              <a:t>Claimed in the past year</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'SME financial'!$B$34</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financial'!$A$35:$A$37</c:f>
              <c:strCache>
                <c:ptCount val="3"/>
                <c:pt idx="0">
                  <c:v>Very poor / poor</c:v>
                </c:pt>
                <c:pt idx="1">
                  <c:v>Average</c:v>
                </c:pt>
                <c:pt idx="2">
                  <c:v>Good / very good</c:v>
                </c:pt>
              </c:strCache>
            </c:strRef>
          </c:cat>
          <c:val>
            <c:numRef>
              <c:f>'SME financial'!$B$35:$B$37</c:f>
              <c:numCache>
                <c:formatCode>0%</c:formatCode>
                <c:ptCount val="3"/>
                <c:pt idx="0">
                  <c:v>0.06</c:v>
                </c:pt>
                <c:pt idx="1">
                  <c:v>0.28999999999999998</c:v>
                </c:pt>
                <c:pt idx="2">
                  <c:v>0.65</c:v>
                </c:pt>
              </c:numCache>
            </c:numRef>
          </c:val>
          <c:extLst>
            <c:ext xmlns:c16="http://schemas.microsoft.com/office/drawing/2014/chart" uri="{C3380CC4-5D6E-409C-BE32-E72D297353CC}">
              <c16:uniqueId val="{00000000-8172-483B-AB30-078D3D7B42DE}"/>
            </c:ext>
          </c:extLst>
        </c:ser>
        <c:ser>
          <c:idx val="1"/>
          <c:order val="1"/>
          <c:tx>
            <c:strRef>
              <c:f>'SME financial'!$C$34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financial'!$A$35:$A$37</c:f>
              <c:strCache>
                <c:ptCount val="3"/>
                <c:pt idx="0">
                  <c:v>Very poor / poor</c:v>
                </c:pt>
                <c:pt idx="1">
                  <c:v>Average</c:v>
                </c:pt>
                <c:pt idx="2">
                  <c:v>Good / very good</c:v>
                </c:pt>
              </c:strCache>
            </c:strRef>
          </c:cat>
          <c:val>
            <c:numRef>
              <c:f>'SME financial'!$C$35:$C$37</c:f>
              <c:numCache>
                <c:formatCode>0%</c:formatCode>
                <c:ptCount val="3"/>
                <c:pt idx="0">
                  <c:v>0.13</c:v>
                </c:pt>
                <c:pt idx="1">
                  <c:v>0.42</c:v>
                </c:pt>
                <c:pt idx="2">
                  <c:v>0.44</c:v>
                </c:pt>
              </c:numCache>
            </c:numRef>
          </c:val>
          <c:extLst>
            <c:ext xmlns:c16="http://schemas.microsoft.com/office/drawing/2014/chart" uri="{C3380CC4-5D6E-409C-BE32-E72D297353CC}">
              <c16:uniqueId val="{00000001-8172-483B-AB30-078D3D7B42DE}"/>
            </c:ext>
          </c:extLst>
        </c:ser>
        <c:dLbls>
          <c:showLegendKey val="0"/>
          <c:showVal val="0"/>
          <c:showCatName val="0"/>
          <c:showSerName val="0"/>
          <c:showPercent val="0"/>
          <c:showBubbleSize val="0"/>
        </c:dLbls>
        <c:gapWidth val="99"/>
        <c:axId val="495637663"/>
        <c:axId val="495634303"/>
      </c:barChart>
      <c:catAx>
        <c:axId val="49563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5634303"/>
        <c:crosses val="autoZero"/>
        <c:auto val="1"/>
        <c:lblAlgn val="ctr"/>
        <c:lblOffset val="100"/>
        <c:noMultiLvlLbl val="0"/>
      </c:catAx>
      <c:valAx>
        <c:axId val="495634303"/>
        <c:scaling>
          <c:orientation val="minMax"/>
        </c:scaling>
        <c:delete val="1"/>
        <c:axPos val="l"/>
        <c:numFmt formatCode="0%" sourceLinked="1"/>
        <c:majorTickMark val="none"/>
        <c:minorTickMark val="none"/>
        <c:tickLblPos val="nextTo"/>
        <c:crossAx val="49563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r>
              <a:rPr lang="en-GB" b="1">
                <a:solidFill>
                  <a:srgbClr val="008265"/>
                </a:solidFill>
              </a:rPr>
              <a:t>Purchase</a:t>
            </a:r>
            <a:r>
              <a:rPr lang="en-GB" b="1" baseline="0">
                <a:solidFill>
                  <a:srgbClr val="008265"/>
                </a:solidFill>
              </a:rPr>
              <a:t> channel by level of financial well-being</a:t>
            </a:r>
            <a:endParaRPr lang="en-GB" b="1">
              <a:solidFill>
                <a:srgbClr val="008265"/>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mn-lt"/>
              <a:ea typeface="+mn-ea"/>
              <a:cs typeface="+mn-cs"/>
            </a:defRPr>
          </a:pPr>
          <a:endParaRPr lang="en-US"/>
        </a:p>
      </c:txPr>
    </c:title>
    <c:autoTitleDeleted val="0"/>
    <c:plotArea>
      <c:layout/>
      <c:barChart>
        <c:barDir val="bar"/>
        <c:grouping val="clustered"/>
        <c:varyColors val="0"/>
        <c:ser>
          <c:idx val="0"/>
          <c:order val="0"/>
          <c:tx>
            <c:strRef>
              <c:f>'[Additional analysis.xlsx]Sheet1'!$B$37</c:f>
              <c:strCache>
                <c:ptCount val="1"/>
                <c:pt idx="0">
                  <c:v>All Consumers Wave 14&amp;15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'[Additional analysis.xlsx]Sheet1'!$A$38:$A$43</c:f>
              <c:strCache>
                <c:ptCount val="6"/>
                <c:pt idx="0">
                  <c:v>Price comparison site</c:v>
                </c:pt>
                <c:pt idx="1">
                  <c:v>Bought direct from provider</c:v>
                </c:pt>
                <c:pt idx="2">
                  <c:v>Bank or building society</c:v>
                </c:pt>
                <c:pt idx="3">
                  <c:v>Other (e.g. through a retailer or an employer) </c:v>
                </c:pt>
                <c:pt idx="4">
                  <c:v>Insurance broker</c:v>
                </c:pt>
                <c:pt idx="5">
                  <c:v>Don't know</c:v>
                </c:pt>
              </c:strCache>
            </c:strRef>
          </c:cat>
          <c:val>
            <c:numRef>
              <c:f>'[Additional analysis.xlsx]Sheet1'!$B$38:$B$43</c:f>
              <c:numCache>
                <c:formatCode>0%</c:formatCode>
                <c:ptCount val="6"/>
                <c:pt idx="0">
                  <c:v>0.44</c:v>
                </c:pt>
                <c:pt idx="1">
                  <c:v>0.32</c:v>
                </c:pt>
                <c:pt idx="2">
                  <c:v>0.09</c:v>
                </c:pt>
                <c:pt idx="3">
                  <c:v>0.08</c:v>
                </c:pt>
                <c:pt idx="4">
                  <c:v>0.06</c:v>
                </c:pt>
                <c:pt idx="5">
                  <c:v>0.01</c:v>
                </c:pt>
              </c:numCache>
            </c:numRef>
          </c:val>
          <c:extLst>
            <c:ext xmlns:c16="http://schemas.microsoft.com/office/drawing/2014/chart" uri="{C3380CC4-5D6E-409C-BE32-E72D297353CC}">
              <c16:uniqueId val="{00000000-3D49-48F4-9117-7699CB27E8D1}"/>
            </c:ext>
          </c:extLst>
        </c:ser>
        <c:ser>
          <c:idx val="1"/>
          <c:order val="1"/>
          <c:tx>
            <c:strRef>
              <c:f>'[Additional analysis.xlsx]Sheet1'!$C$37</c:f>
              <c:strCache>
                <c:ptCount val="1"/>
                <c:pt idx="0">
                  <c:v>Poor/ Very Poor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'[Additional analysis.xlsx]Sheet1'!$A$38:$A$43</c:f>
              <c:strCache>
                <c:ptCount val="6"/>
                <c:pt idx="0">
                  <c:v>Price comparison site</c:v>
                </c:pt>
                <c:pt idx="1">
                  <c:v>Bought direct from provider</c:v>
                </c:pt>
                <c:pt idx="2">
                  <c:v>Bank or building society</c:v>
                </c:pt>
                <c:pt idx="3">
                  <c:v>Other (e.g. through a retailer or an employer) </c:v>
                </c:pt>
                <c:pt idx="4">
                  <c:v>Insurance broker</c:v>
                </c:pt>
                <c:pt idx="5">
                  <c:v>Don't know</c:v>
                </c:pt>
              </c:strCache>
            </c:strRef>
          </c:cat>
          <c:val>
            <c:numRef>
              <c:f>'[Additional analysis.xlsx]Sheet1'!$C$38:$C$43</c:f>
              <c:numCache>
                <c:formatCode>0%</c:formatCode>
                <c:ptCount val="6"/>
                <c:pt idx="0">
                  <c:v>0.57627118643999997</c:v>
                </c:pt>
                <c:pt idx="1">
                  <c:v>0.26271186441</c:v>
                </c:pt>
                <c:pt idx="2">
                  <c:v>6.7796610169999993E-2</c:v>
                </c:pt>
                <c:pt idx="3">
                  <c:v>4.2372881360000003E-2</c:v>
                </c:pt>
                <c:pt idx="4">
                  <c:v>5.0847457630000002E-2</c:v>
                </c:pt>
                <c:pt idx="5">
                  <c:v>0</c:v>
                </c:pt>
              </c:numCache>
            </c:numRef>
          </c:val>
          <c:extLst>
            <c:ext xmlns:c16="http://schemas.microsoft.com/office/drawing/2014/chart" uri="{C3380CC4-5D6E-409C-BE32-E72D297353CC}">
              <c16:uniqueId val="{00000001-3D49-48F4-9117-7699CB27E8D1}"/>
            </c:ext>
          </c:extLst>
        </c:ser>
        <c:ser>
          <c:idx val="2"/>
          <c:order val="2"/>
          <c:tx>
            <c:strRef>
              <c:f>'[Additional analysis.xlsx]Sheet1'!$D$37</c:f>
              <c:strCache>
                <c:ptCount val="1"/>
                <c:pt idx="0">
                  <c:v>Average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'[Additional analysis.xlsx]Sheet1'!$A$38:$A$43</c:f>
              <c:strCache>
                <c:ptCount val="6"/>
                <c:pt idx="0">
                  <c:v>Price comparison site</c:v>
                </c:pt>
                <c:pt idx="1">
                  <c:v>Bought direct from provider</c:v>
                </c:pt>
                <c:pt idx="2">
                  <c:v>Bank or building society</c:v>
                </c:pt>
                <c:pt idx="3">
                  <c:v>Other (e.g. through a retailer or an employer) </c:v>
                </c:pt>
                <c:pt idx="4">
                  <c:v>Insurance broker</c:v>
                </c:pt>
                <c:pt idx="5">
                  <c:v>Don't know</c:v>
                </c:pt>
              </c:strCache>
            </c:strRef>
          </c:cat>
          <c:val>
            <c:numRef>
              <c:f>'[Additional analysis.xlsx]Sheet1'!$D$38:$D$43</c:f>
              <c:numCache>
                <c:formatCode>0%</c:formatCode>
                <c:ptCount val="6"/>
                <c:pt idx="0">
                  <c:v>0.46172839506000002</c:v>
                </c:pt>
                <c:pt idx="1">
                  <c:v>0.33086419753000001</c:v>
                </c:pt>
                <c:pt idx="2">
                  <c:v>7.4074074079999996E-2</c:v>
                </c:pt>
                <c:pt idx="3">
                  <c:v>6.4197530870000005E-2</c:v>
                </c:pt>
                <c:pt idx="4">
                  <c:v>5.432098766E-2</c:v>
                </c:pt>
                <c:pt idx="5">
                  <c:v>1.4814814819999999E-2</c:v>
                </c:pt>
              </c:numCache>
            </c:numRef>
          </c:val>
          <c:extLst>
            <c:ext xmlns:c16="http://schemas.microsoft.com/office/drawing/2014/chart" uri="{C3380CC4-5D6E-409C-BE32-E72D297353CC}">
              <c16:uniqueId val="{00000002-3D49-48F4-9117-7699CB27E8D1}"/>
            </c:ext>
          </c:extLst>
        </c:ser>
        <c:ser>
          <c:idx val="3"/>
          <c:order val="3"/>
          <c:tx>
            <c:strRef>
              <c:f>'[Additional analysis.xlsx]Sheet1'!$E$37</c:f>
              <c:strCache>
                <c:ptCount val="1"/>
                <c:pt idx="0">
                  <c:v>Good/ Very Good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'[Additional analysis.xlsx]Sheet1'!$A$38:$A$43</c:f>
              <c:strCache>
                <c:ptCount val="6"/>
                <c:pt idx="0">
                  <c:v>Price comparison site</c:v>
                </c:pt>
                <c:pt idx="1">
                  <c:v>Bought direct from provider</c:v>
                </c:pt>
                <c:pt idx="2">
                  <c:v>Bank or building society</c:v>
                </c:pt>
                <c:pt idx="3">
                  <c:v>Other (e.g. through a retailer or an employer) </c:v>
                </c:pt>
                <c:pt idx="4">
                  <c:v>Insurance broker</c:v>
                </c:pt>
                <c:pt idx="5">
                  <c:v>Don't know</c:v>
                </c:pt>
              </c:strCache>
            </c:strRef>
          </c:cat>
          <c:val>
            <c:numRef>
              <c:f>'[Additional analysis.xlsx]Sheet1'!$E$38:$E$43</c:f>
              <c:numCache>
                <c:formatCode>0%</c:formatCode>
                <c:ptCount val="6"/>
                <c:pt idx="0">
                  <c:v>0.39445628997999999</c:v>
                </c:pt>
                <c:pt idx="1">
                  <c:v>0.32835820896000001</c:v>
                </c:pt>
                <c:pt idx="2">
                  <c:v>0.10447761193999999</c:v>
                </c:pt>
                <c:pt idx="3">
                  <c:v>9.808102346E-2</c:v>
                </c:pt>
                <c:pt idx="4">
                  <c:v>6.8230277189999994E-2</c:v>
                </c:pt>
                <c:pt idx="5">
                  <c:v>6.3965884900000006E-3</c:v>
                </c:pt>
              </c:numCache>
            </c:numRef>
          </c:val>
          <c:extLst>
            <c:ext xmlns:c16="http://schemas.microsoft.com/office/drawing/2014/chart" uri="{C3380CC4-5D6E-409C-BE32-E72D297353CC}">
              <c16:uniqueId val="{00000003-3D49-48F4-9117-7699CB27E8D1}"/>
            </c:ext>
          </c:extLst>
        </c:ser>
        <c:dLbls>
          <c:showLegendKey val="0"/>
          <c:showVal val="0"/>
          <c:showCatName val="0"/>
          <c:showSerName val="0"/>
          <c:showPercent val="0"/>
          <c:showBubbleSize val="0"/>
        </c:dLbls>
        <c:gapWidth val="66"/>
        <c:axId val="1565446799"/>
        <c:axId val="1565446319"/>
      </c:barChart>
      <c:catAx>
        <c:axId val="15654467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565446319"/>
        <c:crosses val="autoZero"/>
        <c:auto val="1"/>
        <c:lblAlgn val="ctr"/>
        <c:lblOffset val="100"/>
        <c:noMultiLvlLbl val="0"/>
      </c:catAx>
      <c:valAx>
        <c:axId val="1565446319"/>
        <c:scaling>
          <c:orientation val="minMax"/>
        </c:scaling>
        <c:delete val="1"/>
        <c:axPos val="t"/>
        <c:numFmt formatCode="0%" sourceLinked="1"/>
        <c:majorTickMark val="none"/>
        <c:minorTickMark val="none"/>
        <c:tickLblPos val="nextTo"/>
        <c:crossAx val="1565446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8265"/>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87239515877206E-3"/>
          <c:y val="0"/>
          <c:w val="0.99580127604841229"/>
          <c:h val="1"/>
        </c:manualLayout>
      </c:layout>
      <c:bubbleChart>
        <c:varyColors val="0"/>
        <c:ser>
          <c:idx val="0"/>
          <c:order val="0"/>
          <c:tx>
            <c:strRef>
              <c:f>'1'!$I$13</c:f>
              <c:strCache>
                <c:ptCount val="1"/>
                <c:pt idx="0">
                  <c:v> Performance</c:v>
                </c:pt>
              </c:strCache>
            </c:strRef>
          </c:tx>
          <c:spPr>
            <a:solidFill>
              <a:schemeClr val="accent1">
                <a:alpha val="75000"/>
              </a:schemeClr>
            </a:solidFill>
            <a:ln>
              <a:noFill/>
            </a:ln>
            <a:effectLst/>
          </c:spPr>
          <c:invertIfNegative val="0"/>
          <c:dPt>
            <c:idx val="1"/>
            <c:invertIfNegative val="0"/>
            <c:bubble3D val="0"/>
            <c:spPr>
              <a:solidFill>
                <a:srgbClr val="AB588C"/>
              </a:solidFill>
              <a:ln>
                <a:noFill/>
              </a:ln>
              <a:effectLst/>
            </c:spPr>
            <c:extLst>
              <c:ext xmlns:c16="http://schemas.microsoft.com/office/drawing/2014/chart" uri="{C3380CC4-5D6E-409C-BE32-E72D297353CC}">
                <c16:uniqueId val="{00000001-13CE-43E6-9959-BDFAF364873E}"/>
              </c:ext>
            </c:extLst>
          </c:dPt>
          <c:dPt>
            <c:idx val="2"/>
            <c:invertIfNegative val="0"/>
            <c:bubble3D val="0"/>
            <c:spPr>
              <a:solidFill>
                <a:srgbClr val="E2EFDA"/>
              </a:solidFill>
              <a:ln>
                <a:noFill/>
              </a:ln>
              <a:effectLst/>
            </c:spPr>
            <c:extLst>
              <c:ext xmlns:c16="http://schemas.microsoft.com/office/drawing/2014/chart" uri="{C3380CC4-5D6E-409C-BE32-E72D297353CC}">
                <c16:uniqueId val="{00000002-13CE-43E6-9959-BDFAF364873E}"/>
              </c:ext>
            </c:extLst>
          </c:dPt>
          <c:dPt>
            <c:idx val="3"/>
            <c:invertIfNegative val="0"/>
            <c:bubble3D val="0"/>
            <c:spPr>
              <a:solidFill>
                <a:srgbClr val="008265"/>
              </a:solidFill>
              <a:ln>
                <a:noFill/>
              </a:ln>
              <a:effectLst/>
            </c:spPr>
            <c:extLst>
              <c:ext xmlns:c16="http://schemas.microsoft.com/office/drawing/2014/chart" uri="{C3380CC4-5D6E-409C-BE32-E72D297353CC}">
                <c16:uniqueId val="{00000003-13CE-43E6-9959-BDFAF364873E}"/>
              </c:ext>
            </c:extLst>
          </c:dPt>
          <c:dPt>
            <c:idx val="4"/>
            <c:invertIfNegative val="0"/>
            <c:bubble3D val="0"/>
            <c:spPr>
              <a:solidFill>
                <a:srgbClr val="92D1B3"/>
              </a:solidFill>
              <a:ln>
                <a:noFill/>
              </a:ln>
              <a:effectLst/>
            </c:spPr>
            <c:extLst>
              <c:ext xmlns:c16="http://schemas.microsoft.com/office/drawing/2014/chart" uri="{C3380CC4-5D6E-409C-BE32-E72D297353CC}">
                <c16:uniqueId val="{00000004-13CE-43E6-9959-BDFAF364873E}"/>
              </c:ext>
            </c:extLst>
          </c:dPt>
          <c:dLbls>
            <c:dLbl>
              <c:idx val="0"/>
              <c:layout>
                <c:manualLayout>
                  <c:x val="-0.43433650325971407"/>
                  <c:y val="0.12871829534926116"/>
                </c:manualLayout>
              </c:layout>
              <c:tx>
                <c:rich>
                  <a:bodyPr/>
                  <a:lstStyle/>
                  <a:p>
                    <a:fld id="{1DE9BEE7-36C9-41C8-8F85-E4E201BE70F9}" type="CELLRANGE">
                      <a:rPr lang="en-US"/>
                      <a:pPr/>
                      <a:t>[CELLRANGE]</a:t>
                    </a:fld>
                    <a:endParaRPr lang="en-GB"/>
                  </a:p>
                </c:rich>
              </c:tx>
              <c:showLegendKey val="1"/>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3CE-43E6-9959-BDFAF364873E}"/>
                </c:ext>
              </c:extLst>
            </c:dLbl>
            <c:dLbl>
              <c:idx val="1"/>
              <c:layout>
                <c:manualLayout>
                  <c:x val="-0.29160799060147058"/>
                  <c:y val="-0.25132388406269063"/>
                </c:manualLayout>
              </c:layout>
              <c:tx>
                <c:rich>
                  <a:bodyPr/>
                  <a:lstStyle/>
                  <a:p>
                    <a:fld id="{8808FA68-E0E1-4393-8961-F504A017C217}" type="CELLRANGE">
                      <a:rPr lang="en-US"/>
                      <a:pPr/>
                      <a:t>[CELLRANGE]</a:t>
                    </a:fld>
                    <a:endParaRPr lang="en-GB"/>
                  </a:p>
                </c:rich>
              </c:tx>
              <c:showLegendKey val="1"/>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3CE-43E6-9959-BDFAF364873E}"/>
                </c:ext>
              </c:extLst>
            </c:dLbl>
            <c:dLbl>
              <c:idx val="2"/>
              <c:layout>
                <c:manualLayout>
                  <c:x val="-8.1774281559485427E-3"/>
                  <c:y val="-0.16309411724130973"/>
                </c:manualLayout>
              </c:layout>
              <c:tx>
                <c:rich>
                  <a:bodyPr/>
                  <a:lstStyle/>
                  <a:p>
                    <a:fld id="{9060085A-A0A8-431D-9598-CB1856070F9A}" type="CELLRANGE">
                      <a:rPr lang="en-US"/>
                      <a:pPr/>
                      <a:t>[CELLRANGE]</a:t>
                    </a:fld>
                    <a:endParaRPr lang="en-GB"/>
                  </a:p>
                </c:rich>
              </c:tx>
              <c:showLegendKey val="1"/>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3CE-43E6-9959-BDFAF364873E}"/>
                </c:ext>
              </c:extLst>
            </c:dLbl>
            <c:dLbl>
              <c:idx val="3"/>
              <c:layout>
                <c:manualLayout>
                  <c:x val="-0.29722237880193214"/>
                  <c:y val="0.34306023388012347"/>
                </c:manualLayout>
              </c:layout>
              <c:tx>
                <c:rich>
                  <a:bodyPr/>
                  <a:lstStyle/>
                  <a:p>
                    <a:fld id="{FC9169DF-77AA-4011-8EEB-3D7C681ADD79}" type="CELLRANGE">
                      <a:rPr lang="en-US"/>
                      <a:pPr/>
                      <a:t>[CELLRANGE]</a:t>
                    </a:fld>
                    <a:endParaRPr lang="en-GB"/>
                  </a:p>
                </c:rich>
              </c:tx>
              <c:showLegendKey val="1"/>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3CE-43E6-9959-BDFAF364873E}"/>
                </c:ext>
              </c:extLst>
            </c:dLbl>
            <c:dLbl>
              <c:idx val="4"/>
              <c:layout>
                <c:manualLayout>
                  <c:x val="-3.9694967664039932E-2"/>
                  <c:y val="0.35127111873980726"/>
                </c:manualLayout>
              </c:layout>
              <c:tx>
                <c:rich>
                  <a:bodyPr/>
                  <a:lstStyle/>
                  <a:p>
                    <a:fld id="{75D533A9-6B34-4D13-9051-87BF014F1266}" type="CELLRANGE">
                      <a:rPr lang="en-US"/>
                      <a:pPr/>
                      <a:t>[CELLRANGE]</a:t>
                    </a:fld>
                    <a:endParaRPr lang="en-GB"/>
                  </a:p>
                </c:rich>
              </c:tx>
              <c:showLegendKey val="1"/>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3CE-43E6-9959-BDFAF36487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1"/>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'1'!$H$14:$H$18</c:f>
              <c:numCache>
                <c:formatCode>0.00</c:formatCode>
                <c:ptCount val="5"/>
                <c:pt idx="0">
                  <c:v>6.8579052699999998</c:v>
                </c:pt>
                <c:pt idx="1">
                  <c:v>7.3248832559999997</c:v>
                </c:pt>
                <c:pt idx="2">
                  <c:v>7.8452301540000002</c:v>
                </c:pt>
                <c:pt idx="3">
                  <c:v>6.8712474979999998</c:v>
                </c:pt>
                <c:pt idx="4">
                  <c:v>7.4516344229999998</c:v>
                </c:pt>
              </c:numCache>
            </c:numRef>
          </c:xVal>
          <c:yVal>
            <c:numRef>
              <c:f>'1'!$I$14:$I$18</c:f>
              <c:numCache>
                <c:formatCode>0.00</c:formatCode>
                <c:ptCount val="5"/>
                <c:pt idx="0">
                  <c:v>5.5463347169999997</c:v>
                </c:pt>
                <c:pt idx="1">
                  <c:v>6.525951557</c:v>
                </c:pt>
                <c:pt idx="2">
                  <c:v>7.6074895979999999</c:v>
                </c:pt>
                <c:pt idx="3">
                  <c:v>5.7231833910000001</c:v>
                </c:pt>
                <c:pt idx="4">
                  <c:v>6.9938229239999998</c:v>
                </c:pt>
              </c:numCache>
            </c:numRef>
          </c:yVal>
          <c:bubbleSize>
            <c:numRef>
              <c:f>'1'!$J$14:$J$18</c:f>
              <c:numCache>
                <c:formatCode>0.00</c:formatCode>
                <c:ptCount val="5"/>
                <c:pt idx="0">
                  <c:v>8.1694758239999992</c:v>
                </c:pt>
                <c:pt idx="1">
                  <c:v>8.1238149540000002</c:v>
                </c:pt>
                <c:pt idx="2">
                  <c:v>8.0829707089999996</c:v>
                </c:pt>
                <c:pt idx="3">
                  <c:v>8.0193116060000005</c:v>
                </c:pt>
                <c:pt idx="4">
                  <c:v>7.9094459219999997</c:v>
                </c:pt>
              </c:numCache>
            </c:numRef>
          </c:bubbleSize>
          <c:bubble3D val="0"/>
          <c:extLst>
            <c:ext xmlns:c15="http://schemas.microsoft.com/office/drawing/2012/chart" uri="{02D57815-91ED-43cb-92C2-25804820EDAC}">
              <c15:datalabelsRange>
                <c15:f>'1'!$G$14:$G$18</c15:f>
                <c15:dlblRangeCache>
                  <c:ptCount val="5"/>
                  <c:pt idx="0">
                    <c:v>Loyalty: I am able to get a discount for staying with the same company</c:v>
                  </c:pt>
                  <c:pt idx="1">
                    <c:v>Confidence: The insurer assesses my risk individually, rather than using generic assumptions</c:v>
                  </c:pt>
                  <c:pt idx="2">
                    <c:v>Ease: My questions are answered quickly and clearly</c:v>
                  </c:pt>
                  <c:pt idx="3">
                    <c:v>Loyalty: My provider takes my loyalty into account when calculating renewal quotes after I have claimed</c:v>
                  </c:pt>
                  <c:pt idx="4">
                    <c:v>Ease: The policy documents are easy to read, with little or no small print</c:v>
                  </c:pt>
                </c15:dlblRangeCache>
              </c15:datalabelsRange>
            </c:ext>
            <c:ext xmlns:c16="http://schemas.microsoft.com/office/drawing/2014/chart" uri="{C3380CC4-5D6E-409C-BE32-E72D297353CC}">
              <c16:uniqueId val="{00000005-13CE-43E6-9959-BDFAF364873E}"/>
            </c:ext>
          </c:extLst>
        </c:ser>
        <c:dLbls>
          <c:showLegendKey val="0"/>
          <c:showVal val="0"/>
          <c:showCatName val="0"/>
          <c:showSerName val="0"/>
          <c:showPercent val="0"/>
          <c:showBubbleSize val="0"/>
        </c:dLbls>
        <c:bubbleScale val="100"/>
        <c:showNegBubbles val="0"/>
        <c:axId val="777918063"/>
        <c:axId val="777897423"/>
      </c:bubbleChart>
      <c:valAx>
        <c:axId val="777918063"/>
        <c:scaling>
          <c:orientation val="minMax"/>
          <c:min val="0"/>
        </c:scaling>
        <c:delete val="1"/>
        <c:axPos val="b"/>
        <c:numFmt formatCode="0.00" sourceLinked="1"/>
        <c:majorTickMark val="none"/>
        <c:minorTickMark val="none"/>
        <c:tickLblPos val="nextTo"/>
        <c:crossAx val="777897423"/>
        <c:crosses val="autoZero"/>
        <c:crossBetween val="midCat"/>
      </c:valAx>
      <c:valAx>
        <c:axId val="777897423"/>
        <c:scaling>
          <c:orientation val="minMax"/>
          <c:max val="10"/>
        </c:scaling>
        <c:delete val="1"/>
        <c:axPos val="l"/>
        <c:numFmt formatCode="0.00" sourceLinked="1"/>
        <c:majorTickMark val="none"/>
        <c:minorTickMark val="none"/>
        <c:tickLblPos val="nextTo"/>
        <c:crossAx val="777918063"/>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Female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7265643491598995"/>
          <c:y val="0.13490093215644858"/>
          <c:w val="0.47716683395786963"/>
          <c:h val="0.8650990678435513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Loyalty</c:v>
                </c:pt>
                <c:pt idx="2">
                  <c:v>Control (claims)</c:v>
                </c:pt>
                <c:pt idx="3">
                  <c:v>Confidence</c:v>
                </c:pt>
                <c:pt idx="4">
                  <c:v>Ease</c:v>
                </c:pt>
                <c:pt idx="5">
                  <c:v>Respect (claims)</c:v>
                </c:pt>
                <c:pt idx="6">
                  <c:v>Protection</c:v>
                </c:pt>
                <c:pt idx="7">
                  <c:v>Price</c:v>
                </c:pt>
                <c:pt idx="8">
                  <c:v>Relationship</c:v>
                </c:pt>
              </c:strCache>
            </c:strRef>
          </c:cat>
          <c:val>
            <c:numRef>
              <c:f>Sheet1!$D$2:$D$10</c:f>
              <c:numCache>
                <c:formatCode>0.00</c:formatCode>
                <c:ptCount val="9"/>
                <c:pt idx="0">
                  <c:v>7.19075402</c:v>
                </c:pt>
                <c:pt idx="1">
                  <c:v>7.0582605860000003</c:v>
                </c:pt>
                <c:pt idx="2">
                  <c:v>6.9922373350000004</c:v>
                </c:pt>
                <c:pt idx="3">
                  <c:v>6.8988519259999999</c:v>
                </c:pt>
                <c:pt idx="4">
                  <c:v>6.8807575099999996</c:v>
                </c:pt>
                <c:pt idx="5">
                  <c:v>6.8654155829999999</c:v>
                </c:pt>
                <c:pt idx="6">
                  <c:v>6.5209137310000003</c:v>
                </c:pt>
                <c:pt idx="7">
                  <c:v>6.0513228620000001</c:v>
                </c:pt>
                <c:pt idx="8">
                  <c:v>5.684744018</c:v>
                </c:pt>
              </c:numCache>
            </c:numRef>
          </c:val>
          <c:extLst>
            <c:ext xmlns:c16="http://schemas.microsoft.com/office/drawing/2014/chart" uri="{C3380CC4-5D6E-409C-BE32-E72D297353CC}">
              <c16:uniqueId val="{00000000-634A-4AD9-A2BF-CDFB3A0ACCD1}"/>
            </c:ext>
          </c:extLst>
        </c:ser>
        <c:dLbls>
          <c:showLegendKey val="0"/>
          <c:showVal val="0"/>
          <c:showCatName val="0"/>
          <c:showSerName val="0"/>
          <c:showPercent val="0"/>
          <c:showBubbleSize val="0"/>
        </c:dLbls>
        <c:gapWidth val="182"/>
        <c:axId val="194975232"/>
        <c:axId val="195279040"/>
      </c:barChart>
      <c:catAx>
        <c:axId val="194975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95279040"/>
        <c:crosses val="autoZero"/>
        <c:auto val="1"/>
        <c:lblAlgn val="ctr"/>
        <c:lblOffset val="100"/>
        <c:noMultiLvlLbl val="0"/>
      </c:catAx>
      <c:valAx>
        <c:axId val="195279040"/>
        <c:scaling>
          <c:orientation val="minMax"/>
        </c:scaling>
        <c:delete val="1"/>
        <c:axPos val="t"/>
        <c:numFmt formatCode="0.00" sourceLinked="1"/>
        <c:majorTickMark val="none"/>
        <c:minorTickMark val="none"/>
        <c:tickLblPos val="nextTo"/>
        <c:crossAx val="19497523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9645269832790622"/>
          <c:y val="0.10672835715858657"/>
          <c:w val="0.49512843662936412"/>
          <c:h val="0.86610957247370557"/>
        </c:manualLayout>
      </c:layout>
      <c:barChart>
        <c:barDir val="bar"/>
        <c:grouping val="clustered"/>
        <c:varyColors val="0"/>
        <c:ser>
          <c:idx val="0"/>
          <c:order val="0"/>
          <c:tx>
            <c:strRef>
              <c:f>Sheet1!$D$1</c:f>
              <c:strCache>
                <c:ptCount val="1"/>
                <c:pt idx="0">
                  <c:v> Opportunity score</c:v>
                </c:pt>
              </c:strCache>
            </c:strRef>
          </c:tx>
          <c:spPr>
            <a:solidFill>
              <a:srgbClr val="15ADD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Confidence</c:v>
                </c:pt>
                <c:pt idx="1">
                  <c:v>Loyalty</c:v>
                </c:pt>
                <c:pt idx="2">
                  <c:v>Ease</c:v>
                </c:pt>
                <c:pt idx="3">
                  <c:v>Control (claims)</c:v>
                </c:pt>
                <c:pt idx="4">
                  <c:v>Speed (claims)</c:v>
                </c:pt>
                <c:pt idx="5">
                  <c:v>Protection</c:v>
                </c:pt>
                <c:pt idx="6">
                  <c:v>Respect (claims)</c:v>
                </c:pt>
                <c:pt idx="7">
                  <c:v>Price</c:v>
                </c:pt>
                <c:pt idx="8">
                  <c:v>Relationship</c:v>
                </c:pt>
              </c:strCache>
            </c:strRef>
          </c:cat>
          <c:val>
            <c:numRef>
              <c:f>Sheet1!$D$2:$D$10</c:f>
              <c:numCache>
                <c:formatCode>0.00</c:formatCode>
                <c:ptCount val="9"/>
                <c:pt idx="0">
                  <c:v>7.3768848660000002</c:v>
                </c:pt>
                <c:pt idx="1">
                  <c:v>7.2151912749999996</c:v>
                </c:pt>
                <c:pt idx="2">
                  <c:v>7.1176644429999998</c:v>
                </c:pt>
                <c:pt idx="3">
                  <c:v>6.6035852110000004</c:v>
                </c:pt>
                <c:pt idx="4">
                  <c:v>6.3233403729999997</c:v>
                </c:pt>
                <c:pt idx="5">
                  <c:v>6.2882507179999996</c:v>
                </c:pt>
                <c:pt idx="6">
                  <c:v>6.2253219680000003</c:v>
                </c:pt>
                <c:pt idx="7">
                  <c:v>5.8710083979999999</c:v>
                </c:pt>
                <c:pt idx="8">
                  <c:v>5.687255961</c:v>
                </c:pt>
              </c:numCache>
            </c:numRef>
          </c:val>
          <c:extLst>
            <c:ext xmlns:c16="http://schemas.microsoft.com/office/drawing/2014/chart" uri="{C3380CC4-5D6E-409C-BE32-E72D297353CC}">
              <c16:uniqueId val="{00000000-40EA-4CFA-90ED-8C58CF9A382A}"/>
            </c:ext>
          </c:extLst>
        </c:ser>
        <c:dLbls>
          <c:showLegendKey val="0"/>
          <c:showVal val="0"/>
          <c:showCatName val="0"/>
          <c:showSerName val="0"/>
          <c:showPercent val="0"/>
          <c:showBubbleSize val="0"/>
        </c:dLbls>
        <c:gapWidth val="182"/>
        <c:axId val="195028480"/>
        <c:axId val="176685632"/>
      </c:barChart>
      <c:catAx>
        <c:axId val="195028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76685632"/>
        <c:crosses val="autoZero"/>
        <c:auto val="1"/>
        <c:lblAlgn val="ctr"/>
        <c:lblOffset val="100"/>
        <c:noMultiLvlLbl val="0"/>
      </c:catAx>
      <c:valAx>
        <c:axId val="176685632"/>
        <c:scaling>
          <c:orientation val="minMax"/>
        </c:scaling>
        <c:delete val="1"/>
        <c:axPos val="t"/>
        <c:numFmt formatCode="0.00" sourceLinked="1"/>
        <c:majorTickMark val="none"/>
        <c:minorTickMark val="none"/>
        <c:tickLblPos val="nextTo"/>
        <c:crossAx val="19502848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White/ White British</a:t>
            </a:r>
          </a:p>
        </c:rich>
      </c:tx>
      <c:layout>
        <c:manualLayout>
          <c:xMode val="edge"/>
          <c:yMode val="edge"/>
          <c:x val="0.34580082376424609"/>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58479078141137497"/>
          <c:h val="0.6236644684779741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90-485E-A03F-01F5515498C8}"/>
                </c:ext>
              </c:extLst>
            </c:dLbl>
            <c:dLbl>
              <c:idx val="7"/>
              <c:layout>
                <c:manualLayout>
                  <c:x val="-8.256040722760179E-3"/>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90-485E-A03F-01F5515498C8}"/>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Control (claims)</c:v>
                </c:pt>
                <c:pt idx="4">
                  <c:v>Speed (claims)</c:v>
                </c:pt>
                <c:pt idx="5">
                  <c:v>Protection</c:v>
                </c:pt>
                <c:pt idx="6">
                  <c:v>Price</c:v>
                </c:pt>
                <c:pt idx="7">
                  <c:v>Respect (claims)</c:v>
                </c:pt>
                <c:pt idx="8">
                  <c:v>Relationship</c:v>
                </c:pt>
              </c:strCache>
            </c:strRef>
          </c:cat>
          <c:val>
            <c:numRef>
              <c:f>Sheet1!$D$2:$D$10</c:f>
              <c:numCache>
                <c:formatCode>0.00</c:formatCode>
                <c:ptCount val="9"/>
                <c:pt idx="0">
                  <c:v>7.3564923430000002</c:v>
                </c:pt>
                <c:pt idx="1">
                  <c:v>7.2517063610000001</c:v>
                </c:pt>
                <c:pt idx="2">
                  <c:v>7.0863231109999996</c:v>
                </c:pt>
                <c:pt idx="3">
                  <c:v>6.9904177320000001</c:v>
                </c:pt>
                <c:pt idx="4">
                  <c:v>6.4837191949999999</c:v>
                </c:pt>
                <c:pt idx="5">
                  <c:v>6.3819768049999999</c:v>
                </c:pt>
                <c:pt idx="6">
                  <c:v>6.0857739100000003</c:v>
                </c:pt>
                <c:pt idx="7">
                  <c:v>5.9241992960000003</c:v>
                </c:pt>
                <c:pt idx="8">
                  <c:v>5.5678963210000001</c:v>
                </c:pt>
              </c:numCache>
            </c:numRef>
          </c:val>
          <c:extLst>
            <c:ext xmlns:c16="http://schemas.microsoft.com/office/drawing/2014/chart" uri="{C3380CC4-5D6E-409C-BE32-E72D297353CC}">
              <c16:uniqueId val="{00000002-5390-485E-A03F-01F5515498C8}"/>
            </c:ext>
          </c:extLst>
        </c:ser>
        <c:dLbls>
          <c:dLblPos val="outEnd"/>
          <c:showLegendKey val="0"/>
          <c:showVal val="1"/>
          <c:showCatName val="0"/>
          <c:showSerName val="0"/>
          <c:showPercent val="0"/>
          <c:showBubbleSize val="0"/>
        </c:dLbls>
        <c:gapWidth val="150"/>
        <c:axId val="197234176"/>
        <c:axId val="176689088"/>
        <c:extLst/>
      </c:barChart>
      <c:catAx>
        <c:axId val="197234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89088"/>
        <c:crosses val="autoZero"/>
        <c:auto val="1"/>
        <c:lblAlgn val="ctr"/>
        <c:lblOffset val="100"/>
        <c:noMultiLvlLbl val="0"/>
      </c:catAx>
      <c:valAx>
        <c:axId val="176689088"/>
        <c:scaling>
          <c:orientation val="minMax"/>
        </c:scaling>
        <c:delete val="1"/>
        <c:axPos val="t"/>
        <c:numFmt formatCode="0.00" sourceLinked="1"/>
        <c:majorTickMark val="none"/>
        <c:minorTickMark val="none"/>
        <c:tickLblPos val="nextTo"/>
        <c:crossAx val="19723417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43380185980142294"/>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6080852341689833"/>
          <c:h val="0.62366446847797419"/>
        </c:manualLayout>
      </c:layout>
      <c:barChart>
        <c:barDir val="bar"/>
        <c:grouping val="clustered"/>
        <c:varyColors val="0"/>
        <c:ser>
          <c:idx val="0"/>
          <c:order val="0"/>
          <c:tx>
            <c:strRef>
              <c:f>Sheet1!$D$1</c:f>
              <c:strCache>
                <c:ptCount val="1"/>
                <c:pt idx="0">
                  <c:v> Opportunity score</c:v>
                </c:pt>
              </c:strCache>
            </c:strRef>
          </c:tx>
          <c:spPr>
            <a:solidFill>
              <a:srgbClr val="93C01F"/>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A1-4CCE-BF9A-57691181A774}"/>
                </c:ext>
              </c:extLst>
            </c:dLbl>
            <c:dLbl>
              <c:idx val="7"/>
              <c:layout>
                <c:manualLayout>
                  <c:x val="-1.1290320268337563E-2"/>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A1-4CCE-BF9A-57691181A77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Respect (claims)</c:v>
                </c:pt>
                <c:pt idx="1">
                  <c:v>Speed (claims)</c:v>
                </c:pt>
                <c:pt idx="2">
                  <c:v>Ease</c:v>
                </c:pt>
                <c:pt idx="3">
                  <c:v>Confidence</c:v>
                </c:pt>
                <c:pt idx="4">
                  <c:v>Loyalty</c:v>
                </c:pt>
                <c:pt idx="5">
                  <c:v>Control (claims)</c:v>
                </c:pt>
                <c:pt idx="6">
                  <c:v>Protection</c:v>
                </c:pt>
                <c:pt idx="7">
                  <c:v>Relationship</c:v>
                </c:pt>
                <c:pt idx="8">
                  <c:v>Price</c:v>
                </c:pt>
              </c:strCache>
            </c:strRef>
          </c:cat>
          <c:val>
            <c:numRef>
              <c:f>Sheet1!$D$2:$D$10</c:f>
              <c:numCache>
                <c:formatCode>0.00</c:formatCode>
                <c:ptCount val="9"/>
                <c:pt idx="0">
                  <c:v>7.1958192250000002</c:v>
                </c:pt>
                <c:pt idx="1">
                  <c:v>6.9324919749999996</c:v>
                </c:pt>
                <c:pt idx="2">
                  <c:v>6.7484072770000001</c:v>
                </c:pt>
                <c:pt idx="3">
                  <c:v>6.5649166020000003</c:v>
                </c:pt>
                <c:pt idx="4">
                  <c:v>6.4071456339999999</c:v>
                </c:pt>
                <c:pt idx="5">
                  <c:v>6.2432016600000004</c:v>
                </c:pt>
                <c:pt idx="6">
                  <c:v>6.2366101519999999</c:v>
                </c:pt>
                <c:pt idx="7">
                  <c:v>6.0371432780000003</c:v>
                </c:pt>
                <c:pt idx="8">
                  <c:v>5.7610785900000003</c:v>
                </c:pt>
              </c:numCache>
            </c:numRef>
          </c:val>
          <c:extLst>
            <c:ext xmlns:c16="http://schemas.microsoft.com/office/drawing/2014/chart" uri="{C3380CC4-5D6E-409C-BE32-E72D297353CC}">
              <c16:uniqueId val="{00000002-53A1-4CCE-BF9A-57691181A774}"/>
            </c:ext>
          </c:extLst>
        </c:ser>
        <c:dLbls>
          <c:dLblPos val="outEnd"/>
          <c:showLegendKey val="0"/>
          <c:showVal val="1"/>
          <c:showCatName val="0"/>
          <c:showSerName val="0"/>
          <c:showPercent val="0"/>
          <c:showBubbleSize val="0"/>
        </c:dLbls>
        <c:gapWidth val="150"/>
        <c:axId val="197255680"/>
        <c:axId val="176691968"/>
        <c:extLst/>
      </c:barChart>
      <c:catAx>
        <c:axId val="197255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91968"/>
        <c:crosses val="autoZero"/>
        <c:auto val="1"/>
        <c:lblAlgn val="ctr"/>
        <c:lblOffset val="100"/>
        <c:noMultiLvlLbl val="0"/>
      </c:catAx>
      <c:valAx>
        <c:axId val="176691968"/>
        <c:scaling>
          <c:orientation val="minMax"/>
        </c:scaling>
        <c:delete val="1"/>
        <c:axPos val="t"/>
        <c:numFmt formatCode="0.00" sourceLinked="1"/>
        <c:majorTickMark val="none"/>
        <c:minorTickMark val="none"/>
        <c:tickLblPos val="nextTo"/>
        <c:crossAx val="19725568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1-5 employees</a:t>
            </a:r>
          </a:p>
        </c:rich>
      </c:tx>
      <c:layout>
        <c:manualLayout>
          <c:xMode val="edge"/>
          <c:yMode val="edge"/>
          <c:x val="0.36748804477559793"/>
          <c:y val="8.8262699090902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3323585603"/>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Confidence</c:v>
                </c:pt>
                <c:pt idx="1">
                  <c:v>Loyalty</c:v>
                </c:pt>
                <c:pt idx="2">
                  <c:v>Ease</c:v>
                </c:pt>
                <c:pt idx="3">
                  <c:v>Protection</c:v>
                </c:pt>
                <c:pt idx="4">
                  <c:v>Speed (claims)</c:v>
                </c:pt>
                <c:pt idx="5">
                  <c:v>Price</c:v>
                </c:pt>
                <c:pt idx="6">
                  <c:v>Respect (claims)</c:v>
                </c:pt>
                <c:pt idx="7">
                  <c:v>Control (claims)</c:v>
                </c:pt>
                <c:pt idx="8">
                  <c:v>Relationship</c:v>
                </c:pt>
              </c:strCache>
            </c:strRef>
          </c:cat>
          <c:val>
            <c:numRef>
              <c:f>Sheet1!$D$2:$D$10</c:f>
              <c:numCache>
                <c:formatCode>0.00</c:formatCode>
                <c:ptCount val="9"/>
                <c:pt idx="0">
                  <c:v>7.4238558650000002</c:v>
                </c:pt>
                <c:pt idx="1">
                  <c:v>7.1847047289999999</c:v>
                </c:pt>
                <c:pt idx="2">
                  <c:v>6.7374841160000001</c:v>
                </c:pt>
                <c:pt idx="3">
                  <c:v>6.4215953629999998</c:v>
                </c:pt>
                <c:pt idx="4">
                  <c:v>6.0265456989999997</c:v>
                </c:pt>
                <c:pt idx="5">
                  <c:v>5.8636827619999998</c:v>
                </c:pt>
                <c:pt idx="6">
                  <c:v>4.2862903230000002</c:v>
                </c:pt>
                <c:pt idx="7">
                  <c:v>3.4005376350000001</c:v>
                </c:pt>
                <c:pt idx="8">
                  <c:v>3.1355889139999999</c:v>
                </c:pt>
              </c:numCache>
            </c:numRef>
          </c:val>
          <c:extLst>
            <c:ext xmlns:c16="http://schemas.microsoft.com/office/drawing/2014/chart" uri="{C3380CC4-5D6E-409C-BE32-E72D297353CC}">
              <c16:uniqueId val="{00000000-3FA0-4632-8043-16F1DFA6F147}"/>
            </c:ext>
          </c:extLst>
        </c:ser>
        <c:dLbls>
          <c:dLblPos val="outEnd"/>
          <c:showLegendKey val="0"/>
          <c:showVal val="1"/>
          <c:showCatName val="0"/>
          <c:showSerName val="0"/>
          <c:showPercent val="0"/>
          <c:showBubbleSize val="0"/>
        </c:dLbls>
        <c:gapWidth val="150"/>
        <c:axId val="197257728"/>
        <c:axId val="179171840"/>
      </c:barChart>
      <c:catAx>
        <c:axId val="197257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9171840"/>
        <c:crosses val="autoZero"/>
        <c:auto val="1"/>
        <c:lblAlgn val="ctr"/>
        <c:lblOffset val="100"/>
        <c:noMultiLvlLbl val="0"/>
      </c:catAx>
      <c:valAx>
        <c:axId val="179171840"/>
        <c:scaling>
          <c:orientation val="minMax"/>
        </c:scaling>
        <c:delete val="1"/>
        <c:axPos val="t"/>
        <c:numFmt formatCode="0.00" sourceLinked="1"/>
        <c:majorTickMark val="none"/>
        <c:minorTickMark val="none"/>
        <c:tickLblPos val="nextTo"/>
        <c:crossAx val="1972577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76843206752912E-2"/>
          <c:w val="0.89106053174385125"/>
          <c:h val="0.86663790752490222"/>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strCache>
            </c:strRef>
          </c:cat>
          <c:val>
            <c:numRef>
              <c:f>Sheet1!$B$2:$O$2</c:f>
              <c:numCache>
                <c:formatCode>0%</c:formatCode>
                <c:ptCount val="14"/>
                <c:pt idx="0">
                  <c:v>0.01</c:v>
                </c:pt>
                <c:pt idx="1">
                  <c:v>0.01</c:v>
                </c:pt>
                <c:pt idx="2">
                  <c:v>0.01</c:v>
                </c:pt>
                <c:pt idx="3">
                  <c:v>0.01</c:v>
                </c:pt>
                <c:pt idx="4">
                  <c:v>0.01</c:v>
                </c:pt>
                <c:pt idx="5">
                  <c:v>0.01</c:v>
                </c:pt>
                <c:pt idx="6">
                  <c:v>0.01</c:v>
                </c:pt>
                <c:pt idx="7">
                  <c:v>0.01</c:v>
                </c:pt>
                <c:pt idx="8">
                  <c:v>0.01</c:v>
                </c:pt>
                <c:pt idx="9">
                  <c:v>0.01</c:v>
                </c:pt>
                <c:pt idx="10">
                  <c:v>0.01</c:v>
                </c:pt>
                <c:pt idx="11">
                  <c:v>0.01</c:v>
                </c:pt>
                <c:pt idx="12">
                  <c:v>0</c:v>
                </c:pt>
                <c:pt idx="13">
                  <c:v>0</c:v>
                </c:pt>
              </c:numCache>
            </c:numRef>
          </c:val>
          <c:extLst>
            <c:ext xmlns:c16="http://schemas.microsoft.com/office/drawing/2014/chart" uri="{C3380CC4-5D6E-409C-BE32-E72D297353CC}">
              <c16:uniqueId val="{00000000-3A33-4950-B0CC-1C4A6C1386EB}"/>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strCache>
            </c:strRef>
          </c:cat>
          <c:val>
            <c:numRef>
              <c:f>Sheet1!$B$3:$O$3</c:f>
              <c:numCache>
                <c:formatCode>0%</c:formatCode>
                <c:ptCount val="14"/>
                <c:pt idx="0">
                  <c:v>0.01</c:v>
                </c:pt>
                <c:pt idx="1">
                  <c:v>0</c:v>
                </c:pt>
                <c:pt idx="2">
                  <c:v>0.01</c:v>
                </c:pt>
                <c:pt idx="3">
                  <c:v>0.01</c:v>
                </c:pt>
                <c:pt idx="4">
                  <c:v>0.01</c:v>
                </c:pt>
                <c:pt idx="5">
                  <c:v>0.01</c:v>
                </c:pt>
                <c:pt idx="6">
                  <c:v>0.01</c:v>
                </c:pt>
                <c:pt idx="7">
                  <c:v>0.01</c:v>
                </c:pt>
                <c:pt idx="8">
                  <c:v>0.01</c:v>
                </c:pt>
                <c:pt idx="9">
                  <c:v>0.01</c:v>
                </c:pt>
                <c:pt idx="10">
                  <c:v>0.01</c:v>
                </c:pt>
                <c:pt idx="11">
                  <c:v>0.01</c:v>
                </c:pt>
                <c:pt idx="12">
                  <c:v>0.01</c:v>
                </c:pt>
                <c:pt idx="13">
                  <c:v>0.01</c:v>
                </c:pt>
              </c:numCache>
            </c:numRef>
          </c:val>
          <c:extLst>
            <c:ext xmlns:c16="http://schemas.microsoft.com/office/drawing/2014/chart" uri="{C3380CC4-5D6E-409C-BE32-E72D297353CC}">
              <c16:uniqueId val="{00000001-3A33-4950-B0CC-1C4A6C1386EB}"/>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strCache>
            </c:strRef>
          </c:cat>
          <c:val>
            <c:numRef>
              <c:f>Sheet1!$B$4:$O$4</c:f>
              <c:numCache>
                <c:formatCode>0%</c:formatCode>
                <c:ptCount val="14"/>
                <c:pt idx="0">
                  <c:v>0.03</c:v>
                </c:pt>
                <c:pt idx="1">
                  <c:v>0.03</c:v>
                </c:pt>
                <c:pt idx="2">
                  <c:v>0.02</c:v>
                </c:pt>
                <c:pt idx="3">
                  <c:v>0.02</c:v>
                </c:pt>
                <c:pt idx="4">
                  <c:v>0.03</c:v>
                </c:pt>
                <c:pt idx="5">
                  <c:v>0.03</c:v>
                </c:pt>
                <c:pt idx="6">
                  <c:v>0.04</c:v>
                </c:pt>
                <c:pt idx="7">
                  <c:v>0.03</c:v>
                </c:pt>
                <c:pt idx="8">
                  <c:v>0.03</c:v>
                </c:pt>
                <c:pt idx="9">
                  <c:v>0.03</c:v>
                </c:pt>
                <c:pt idx="10">
                  <c:v>0.03</c:v>
                </c:pt>
                <c:pt idx="11">
                  <c:v>0.02</c:v>
                </c:pt>
                <c:pt idx="12">
                  <c:v>0.03</c:v>
                </c:pt>
                <c:pt idx="13">
                  <c:v>0.03</c:v>
                </c:pt>
              </c:numCache>
            </c:numRef>
          </c:val>
          <c:extLst>
            <c:ext xmlns:c16="http://schemas.microsoft.com/office/drawing/2014/chart" uri="{C3380CC4-5D6E-409C-BE32-E72D297353CC}">
              <c16:uniqueId val="{00000002-3A33-4950-B0CC-1C4A6C1386EB}"/>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strCache>
            </c:strRef>
          </c:cat>
          <c:val>
            <c:numRef>
              <c:f>Sheet1!$B$5:$O$5</c:f>
              <c:numCache>
                <c:formatCode>0%</c:formatCode>
                <c:ptCount val="14"/>
                <c:pt idx="0">
                  <c:v>0.12</c:v>
                </c:pt>
                <c:pt idx="1">
                  <c:v>0.12</c:v>
                </c:pt>
                <c:pt idx="2">
                  <c:v>0.12</c:v>
                </c:pt>
                <c:pt idx="3">
                  <c:v>0.13</c:v>
                </c:pt>
                <c:pt idx="4">
                  <c:v>0.12</c:v>
                </c:pt>
                <c:pt idx="5">
                  <c:v>0.11</c:v>
                </c:pt>
                <c:pt idx="6">
                  <c:v>0.12</c:v>
                </c:pt>
                <c:pt idx="7">
                  <c:v>0.1</c:v>
                </c:pt>
                <c:pt idx="8">
                  <c:v>0.09</c:v>
                </c:pt>
                <c:pt idx="9">
                  <c:v>0.1</c:v>
                </c:pt>
                <c:pt idx="10">
                  <c:v>0.12</c:v>
                </c:pt>
                <c:pt idx="11">
                  <c:v>0.11</c:v>
                </c:pt>
                <c:pt idx="12">
                  <c:v>0.11</c:v>
                </c:pt>
                <c:pt idx="13">
                  <c:v>0.12</c:v>
                </c:pt>
              </c:numCache>
            </c:numRef>
          </c:val>
          <c:extLst>
            <c:ext xmlns:c16="http://schemas.microsoft.com/office/drawing/2014/chart" uri="{C3380CC4-5D6E-409C-BE32-E72D297353CC}">
              <c16:uniqueId val="{00000003-3A33-4950-B0CC-1C4A6C1386EB}"/>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strCache>
            </c:strRef>
          </c:cat>
          <c:val>
            <c:numRef>
              <c:f>Sheet1!$B$6:$O$6</c:f>
              <c:numCache>
                <c:formatCode>0%</c:formatCode>
                <c:ptCount val="14"/>
                <c:pt idx="0">
                  <c:v>0.17</c:v>
                </c:pt>
                <c:pt idx="1">
                  <c:v>0.17</c:v>
                </c:pt>
                <c:pt idx="2">
                  <c:v>0.18</c:v>
                </c:pt>
                <c:pt idx="3">
                  <c:v>0.17</c:v>
                </c:pt>
                <c:pt idx="4">
                  <c:v>0.17</c:v>
                </c:pt>
                <c:pt idx="5">
                  <c:v>0.18</c:v>
                </c:pt>
                <c:pt idx="6">
                  <c:v>0.17</c:v>
                </c:pt>
                <c:pt idx="7">
                  <c:v>0.18</c:v>
                </c:pt>
                <c:pt idx="8">
                  <c:v>0.18</c:v>
                </c:pt>
                <c:pt idx="9">
                  <c:v>0.16</c:v>
                </c:pt>
                <c:pt idx="10">
                  <c:v>0.15</c:v>
                </c:pt>
                <c:pt idx="11">
                  <c:v>0.18</c:v>
                </c:pt>
                <c:pt idx="12">
                  <c:v>0.18</c:v>
                </c:pt>
                <c:pt idx="13">
                  <c:v>0.18</c:v>
                </c:pt>
              </c:numCache>
            </c:numRef>
          </c:val>
          <c:extLst>
            <c:ext xmlns:c16="http://schemas.microsoft.com/office/drawing/2014/chart" uri="{C3380CC4-5D6E-409C-BE32-E72D297353CC}">
              <c16:uniqueId val="{00000004-3A33-4950-B0CC-1C4A6C1386EB}"/>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strCache>
            </c:strRef>
          </c:cat>
          <c:val>
            <c:numRef>
              <c:f>Sheet1!$B$7:$O$7</c:f>
              <c:numCache>
                <c:formatCode>0%</c:formatCode>
                <c:ptCount val="14"/>
                <c:pt idx="0">
                  <c:v>0.49</c:v>
                </c:pt>
                <c:pt idx="1">
                  <c:v>0.49</c:v>
                </c:pt>
                <c:pt idx="2">
                  <c:v>0.49</c:v>
                </c:pt>
                <c:pt idx="3">
                  <c:v>0.49</c:v>
                </c:pt>
                <c:pt idx="4">
                  <c:v>0.51</c:v>
                </c:pt>
                <c:pt idx="5">
                  <c:v>0.5</c:v>
                </c:pt>
                <c:pt idx="6">
                  <c:v>0.48</c:v>
                </c:pt>
                <c:pt idx="7">
                  <c:v>0.49</c:v>
                </c:pt>
                <c:pt idx="8">
                  <c:v>0.5</c:v>
                </c:pt>
                <c:pt idx="9">
                  <c:v>0.5</c:v>
                </c:pt>
                <c:pt idx="10">
                  <c:v>0.5</c:v>
                </c:pt>
                <c:pt idx="11">
                  <c:v>0.5</c:v>
                </c:pt>
                <c:pt idx="12">
                  <c:v>0.51</c:v>
                </c:pt>
                <c:pt idx="13">
                  <c:v>0.52</c:v>
                </c:pt>
              </c:numCache>
            </c:numRef>
          </c:val>
          <c:extLst>
            <c:ext xmlns:c16="http://schemas.microsoft.com/office/drawing/2014/chart" uri="{C3380CC4-5D6E-409C-BE32-E72D297353CC}">
              <c16:uniqueId val="{00000005-3A33-4950-B0CC-1C4A6C1386EB}"/>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pt idx="13">
                  <c:v>Wave 14&amp;15
Aug '24</c:v>
                </c:pt>
              </c:strCache>
            </c:strRef>
          </c:cat>
          <c:val>
            <c:numRef>
              <c:f>Sheet1!$B$8:$O$8</c:f>
              <c:numCache>
                <c:formatCode>0%</c:formatCode>
                <c:ptCount val="14"/>
                <c:pt idx="0">
                  <c:v>0.18</c:v>
                </c:pt>
                <c:pt idx="1">
                  <c:v>0.18</c:v>
                </c:pt>
                <c:pt idx="2">
                  <c:v>0.17</c:v>
                </c:pt>
                <c:pt idx="3">
                  <c:v>0.16</c:v>
                </c:pt>
                <c:pt idx="4">
                  <c:v>0.16</c:v>
                </c:pt>
                <c:pt idx="5">
                  <c:v>0.15</c:v>
                </c:pt>
                <c:pt idx="6">
                  <c:v>0.17</c:v>
                </c:pt>
                <c:pt idx="7">
                  <c:v>0.18</c:v>
                </c:pt>
                <c:pt idx="8">
                  <c:v>0.18</c:v>
                </c:pt>
                <c:pt idx="9">
                  <c:v>0.19</c:v>
                </c:pt>
                <c:pt idx="10">
                  <c:v>0.18</c:v>
                </c:pt>
                <c:pt idx="11">
                  <c:v>0.18</c:v>
                </c:pt>
                <c:pt idx="12">
                  <c:v>0.16</c:v>
                </c:pt>
                <c:pt idx="13">
                  <c:v>0.14000000000000001</c:v>
                </c:pt>
              </c:numCache>
            </c:numRef>
          </c:val>
          <c:extLst>
            <c:ext xmlns:c16="http://schemas.microsoft.com/office/drawing/2014/chart" uri="{C3380CC4-5D6E-409C-BE32-E72D297353CC}">
              <c16:uniqueId val="{00000006-3A33-4950-B0CC-1C4A6C1386EB}"/>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legend>
      <c:legendPos val="r"/>
      <c:layout>
        <c:manualLayout>
          <c:xMode val="edge"/>
          <c:yMode val="edge"/>
          <c:x val="0.89045432242843481"/>
          <c:y val="0.14604072726072559"/>
          <c:w val="0.1031882388384609"/>
          <c:h val="0.836084316613185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6-20 employees</a:t>
            </a:r>
          </a:p>
        </c:rich>
      </c:tx>
      <c:layout>
        <c:manualLayout>
          <c:xMode val="edge"/>
          <c:yMode val="edge"/>
          <c:x val="0.34928794576425737"/>
          <c:y val="8.8262699090902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203044331"/>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Control (claims)</c:v>
                </c:pt>
                <c:pt idx="4">
                  <c:v>Ease</c:v>
                </c:pt>
                <c:pt idx="5">
                  <c:v>Speed (claims)</c:v>
                </c:pt>
                <c:pt idx="6">
                  <c:v>Price</c:v>
                </c:pt>
                <c:pt idx="7">
                  <c:v>Relationship</c:v>
                </c:pt>
                <c:pt idx="8">
                  <c:v>Protection</c:v>
                </c:pt>
              </c:strCache>
            </c:strRef>
          </c:cat>
          <c:val>
            <c:numRef>
              <c:f>Sheet1!$D$2:$D$10</c:f>
              <c:numCache>
                <c:formatCode>0.00</c:formatCode>
                <c:ptCount val="9"/>
                <c:pt idx="0">
                  <c:v>6.9928159570000004</c:v>
                </c:pt>
                <c:pt idx="1">
                  <c:v>6.8849990849999996</c:v>
                </c:pt>
                <c:pt idx="2">
                  <c:v>6.6051546029999999</c:v>
                </c:pt>
                <c:pt idx="3">
                  <c:v>6.3145449249999999</c:v>
                </c:pt>
                <c:pt idx="4">
                  <c:v>6.2429925920000002</c:v>
                </c:pt>
                <c:pt idx="5">
                  <c:v>6.0776458059999996</c:v>
                </c:pt>
                <c:pt idx="6">
                  <c:v>5.8180425199999997</c:v>
                </c:pt>
                <c:pt idx="7">
                  <c:v>5.4051825180000002</c:v>
                </c:pt>
                <c:pt idx="8">
                  <c:v>5.3296760939999999</c:v>
                </c:pt>
              </c:numCache>
            </c:numRef>
          </c:val>
          <c:extLst>
            <c:ext xmlns:c16="http://schemas.microsoft.com/office/drawing/2014/chart" uri="{C3380CC4-5D6E-409C-BE32-E72D297353CC}">
              <c16:uniqueId val="{00000000-D969-45FB-B471-69BDEA00946D}"/>
            </c:ext>
          </c:extLst>
        </c:ser>
        <c:dLbls>
          <c:dLblPos val="outEnd"/>
          <c:showLegendKey val="0"/>
          <c:showVal val="1"/>
          <c:showCatName val="0"/>
          <c:showSerName val="0"/>
          <c:showPercent val="0"/>
          <c:showBubbleSize val="0"/>
        </c:dLbls>
        <c:gapWidth val="150"/>
        <c:axId val="198384640"/>
        <c:axId val="195928640"/>
      </c:barChart>
      <c:catAx>
        <c:axId val="19838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28640"/>
        <c:crosses val="autoZero"/>
        <c:auto val="1"/>
        <c:lblAlgn val="ctr"/>
        <c:lblOffset val="100"/>
        <c:noMultiLvlLbl val="0"/>
      </c:catAx>
      <c:valAx>
        <c:axId val="195928640"/>
        <c:scaling>
          <c:orientation val="minMax"/>
        </c:scaling>
        <c:delete val="1"/>
        <c:axPos val="t"/>
        <c:numFmt formatCode="0.00" sourceLinked="1"/>
        <c:majorTickMark val="none"/>
        <c:minorTickMark val="none"/>
        <c:tickLblPos val="nextTo"/>
        <c:crossAx val="1983846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More than 20 employees</a:t>
            </a:r>
          </a:p>
        </c:rich>
      </c:tx>
      <c:layout>
        <c:manualLayout>
          <c:xMode val="edge"/>
          <c:yMode val="edge"/>
          <c:x val="0.29445697769401386"/>
          <c:y val="8.8262699090902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6221372046395346"/>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Ease</c:v>
                </c:pt>
                <c:pt idx="1">
                  <c:v>Control (claims)</c:v>
                </c:pt>
                <c:pt idx="2">
                  <c:v>Loyalty</c:v>
                </c:pt>
                <c:pt idx="3">
                  <c:v>Speed (claims)</c:v>
                </c:pt>
                <c:pt idx="4">
                  <c:v>Confidence</c:v>
                </c:pt>
                <c:pt idx="5">
                  <c:v>Protection</c:v>
                </c:pt>
                <c:pt idx="6">
                  <c:v>Relationship</c:v>
                </c:pt>
                <c:pt idx="7">
                  <c:v>Respect (claims)</c:v>
                </c:pt>
                <c:pt idx="8">
                  <c:v>Price</c:v>
                </c:pt>
              </c:strCache>
            </c:strRef>
          </c:cat>
          <c:val>
            <c:numRef>
              <c:f>Sheet1!$D$2:$D$10</c:f>
              <c:numCache>
                <c:formatCode>0.00</c:formatCode>
                <c:ptCount val="9"/>
                <c:pt idx="0">
                  <c:v>7.5946750539999996</c:v>
                </c:pt>
                <c:pt idx="1">
                  <c:v>7.4589037410000003</c:v>
                </c:pt>
                <c:pt idx="2">
                  <c:v>7.2399806699999996</c:v>
                </c:pt>
                <c:pt idx="3">
                  <c:v>7.160608742</c:v>
                </c:pt>
                <c:pt idx="4">
                  <c:v>7.1557407199999998</c:v>
                </c:pt>
                <c:pt idx="5">
                  <c:v>7.1357085910000002</c:v>
                </c:pt>
                <c:pt idx="6">
                  <c:v>6.8513632959999997</c:v>
                </c:pt>
                <c:pt idx="7">
                  <c:v>6.7051417569999998</c:v>
                </c:pt>
                <c:pt idx="8">
                  <c:v>6.1178427649999998</c:v>
                </c:pt>
              </c:numCache>
            </c:numRef>
          </c:val>
          <c:extLst>
            <c:ext xmlns:c16="http://schemas.microsoft.com/office/drawing/2014/chart" uri="{C3380CC4-5D6E-409C-BE32-E72D297353CC}">
              <c16:uniqueId val="{00000000-B035-4C7B-B8DE-643CBF8F42EB}"/>
            </c:ext>
          </c:extLst>
        </c:ser>
        <c:dLbls>
          <c:dLblPos val="outEnd"/>
          <c:showLegendKey val="0"/>
          <c:showVal val="1"/>
          <c:showCatName val="0"/>
          <c:showSerName val="0"/>
          <c:showPercent val="0"/>
          <c:showBubbleSize val="0"/>
        </c:dLbls>
        <c:gapWidth val="150"/>
        <c:axId val="198384128"/>
        <c:axId val="195930368"/>
      </c:barChart>
      <c:catAx>
        <c:axId val="198384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30368"/>
        <c:crosses val="autoZero"/>
        <c:auto val="1"/>
        <c:lblAlgn val="ctr"/>
        <c:lblOffset val="100"/>
        <c:noMultiLvlLbl val="0"/>
      </c:catAx>
      <c:valAx>
        <c:axId val="195930368"/>
        <c:scaling>
          <c:orientation val="minMax"/>
        </c:scaling>
        <c:delete val="1"/>
        <c:axPos val="t"/>
        <c:numFmt formatCode="0.00" sourceLinked="1"/>
        <c:majorTickMark val="none"/>
        <c:minorTickMark val="none"/>
        <c:tickLblPos val="nextTo"/>
        <c:crossAx val="1983841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37927767218438E-4"/>
          <c:y val="0.23288527793914468"/>
          <c:w val="0.9250833271885931"/>
          <c:h val="0.50134499164732849"/>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tx2"/>
              </a:solid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57-4119-9755-DA1760641721}"/>
                </c:ext>
              </c:extLst>
            </c:dLbl>
            <c:dLbl>
              <c:idx val="2"/>
              <c:delete val="1"/>
              <c:extLst>
                <c:ext xmlns:c15="http://schemas.microsoft.com/office/drawing/2012/chart" uri="{CE6537A1-D6FC-4f65-9D91-7224C49458BB}"/>
                <c:ext xmlns:c16="http://schemas.microsoft.com/office/drawing/2014/chart" uri="{C3380CC4-5D6E-409C-BE32-E72D297353CC}">
                  <c16:uniqueId val="{00000001-F457-4119-9755-DA176064172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57-4119-9755-DA176064172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57-4119-9755-DA176064172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8C-4437-90AA-EEF46DD6E1A1}"/>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57-4119-9755-DA176064172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57-4119-9755-DA1760641721}"/>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8C-4437-90AA-EEF46DD6E1A1}"/>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57-4119-9755-DA176064172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Sheet1!$B$9:$S$9</c:f>
              <c:numCache>
                <c:formatCode>0%</c:formatCode>
                <c:ptCount val="15"/>
                <c:pt idx="0">
                  <c:v>0.08</c:v>
                </c:pt>
                <c:pt idx="1">
                  <c:v>0.04</c:v>
                </c:pt>
                <c:pt idx="2">
                  <c:v>0.01</c:v>
                </c:pt>
                <c:pt idx="3">
                  <c:v>0.04</c:v>
                </c:pt>
                <c:pt idx="4">
                  <c:v>0.05</c:v>
                </c:pt>
                <c:pt idx="5">
                  <c:v>0.05</c:v>
                </c:pt>
                <c:pt idx="6">
                  <c:v>0.05</c:v>
                </c:pt>
                <c:pt idx="7">
                  <c:v>0.05</c:v>
                </c:pt>
                <c:pt idx="8">
                  <c:v>7.0000000000000007E-2</c:v>
                </c:pt>
                <c:pt idx="9">
                  <c:v>0.04</c:v>
                </c:pt>
                <c:pt idx="10">
                  <c:v>0.03</c:v>
                </c:pt>
                <c:pt idx="11">
                  <c:v>0.06</c:v>
                </c:pt>
                <c:pt idx="12">
                  <c:v>0.05</c:v>
                </c:pt>
                <c:pt idx="13">
                  <c:v>0.05</c:v>
                </c:pt>
                <c:pt idx="14">
                  <c:v>0.05</c:v>
                </c:pt>
              </c:numCache>
            </c:numRef>
          </c:val>
          <c:extLst>
            <c:ext xmlns:c16="http://schemas.microsoft.com/office/drawing/2014/chart" uri="{C3380CC4-5D6E-409C-BE32-E72D297353CC}">
              <c16:uniqueId val="{00000007-F457-4119-9755-DA1760641721}"/>
            </c:ext>
          </c:extLst>
        </c:ser>
        <c:ser>
          <c:idx val="8"/>
          <c:order val="8"/>
          <c:tx>
            <c:strRef>
              <c:f>Sheet1!$A$10</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Sheet1!$B$10:$S$10</c:f>
              <c:numCache>
                <c:formatCode>0%</c:formatCode>
                <c:ptCount val="15"/>
                <c:pt idx="0">
                  <c:v>0.1</c:v>
                </c:pt>
                <c:pt idx="1">
                  <c:v>0.1</c:v>
                </c:pt>
                <c:pt idx="2">
                  <c:v>0.18</c:v>
                </c:pt>
                <c:pt idx="3">
                  <c:v>0.11</c:v>
                </c:pt>
                <c:pt idx="4">
                  <c:v>0.12</c:v>
                </c:pt>
                <c:pt idx="5">
                  <c:v>0.12</c:v>
                </c:pt>
                <c:pt idx="6">
                  <c:v>0.11</c:v>
                </c:pt>
                <c:pt idx="7">
                  <c:v>0.18</c:v>
                </c:pt>
                <c:pt idx="8">
                  <c:v>0.11</c:v>
                </c:pt>
                <c:pt idx="9">
                  <c:v>0.1</c:v>
                </c:pt>
                <c:pt idx="10">
                  <c:v>0.1</c:v>
                </c:pt>
                <c:pt idx="11">
                  <c:v>0.11</c:v>
                </c:pt>
                <c:pt idx="12">
                  <c:v>0.1</c:v>
                </c:pt>
                <c:pt idx="13">
                  <c:v>0.17</c:v>
                </c:pt>
                <c:pt idx="14">
                  <c:v>0.12</c:v>
                </c:pt>
              </c:numCache>
            </c:numRef>
          </c:val>
          <c:extLst>
            <c:ext xmlns:c16="http://schemas.microsoft.com/office/drawing/2014/chart" uri="{C3380CC4-5D6E-409C-BE32-E72D297353CC}">
              <c16:uniqueId val="{00000008-F457-4119-9755-DA1760641721}"/>
            </c:ext>
          </c:extLst>
        </c:ser>
        <c:ser>
          <c:idx val="9"/>
          <c:order val="9"/>
          <c:tx>
            <c:strRef>
              <c:f>Sheet1!$A$11</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Sheet1!$B$11:$S$11</c:f>
              <c:numCache>
                <c:formatCode>0%</c:formatCode>
                <c:ptCount val="15"/>
                <c:pt idx="0">
                  <c:v>0.82</c:v>
                </c:pt>
                <c:pt idx="1">
                  <c:v>0.86</c:v>
                </c:pt>
                <c:pt idx="2">
                  <c:v>0.82</c:v>
                </c:pt>
                <c:pt idx="3">
                  <c:v>0.84</c:v>
                </c:pt>
                <c:pt idx="4">
                  <c:v>0.83</c:v>
                </c:pt>
                <c:pt idx="5">
                  <c:v>0.83</c:v>
                </c:pt>
                <c:pt idx="6">
                  <c:v>0.85</c:v>
                </c:pt>
                <c:pt idx="7">
                  <c:v>0.77</c:v>
                </c:pt>
                <c:pt idx="8">
                  <c:v>0.83</c:v>
                </c:pt>
                <c:pt idx="9">
                  <c:v>0.87</c:v>
                </c:pt>
                <c:pt idx="10">
                  <c:v>0.87</c:v>
                </c:pt>
                <c:pt idx="11">
                  <c:v>0.83</c:v>
                </c:pt>
                <c:pt idx="12">
                  <c:v>0.85</c:v>
                </c:pt>
                <c:pt idx="13">
                  <c:v>0.78</c:v>
                </c:pt>
                <c:pt idx="14">
                  <c:v>0.83</c:v>
                </c:pt>
              </c:numCache>
            </c:numRef>
          </c:val>
          <c:extLst>
            <c:ext xmlns:c16="http://schemas.microsoft.com/office/drawing/2014/chart" uri="{C3380CC4-5D6E-409C-BE32-E72D297353CC}">
              <c16:uniqueId val="{00000009-F457-4119-9755-DA1760641721}"/>
            </c:ext>
          </c:extLst>
        </c:ser>
        <c:dLbls>
          <c:showLegendKey val="0"/>
          <c:showVal val="0"/>
          <c:showCatName val="0"/>
          <c:showSerName val="0"/>
          <c:showPercent val="0"/>
          <c:showBubbleSize val="0"/>
        </c:dLbls>
        <c:gapWidth val="150"/>
        <c:overlap val="100"/>
        <c:axId val="198493184"/>
        <c:axId val="195277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dLbls>
                  <c:dLbl>
                    <c:idx val="1"/>
                    <c:delete val="1"/>
                    <c:extLst>
                      <c:ext uri="{CE6537A1-D6FC-4f65-9D91-7224C49458BB}"/>
                      <c:ext xmlns:c16="http://schemas.microsoft.com/office/drawing/2014/chart" uri="{C3380CC4-5D6E-409C-BE32-E72D297353CC}">
                        <c16:uniqueId val="{0000000A-F457-4119-9755-DA1760641721}"/>
                      </c:ext>
                    </c:extLst>
                  </c:dLbl>
                  <c:dLbl>
                    <c:idx val="2"/>
                    <c:delete val="1"/>
                    <c:extLst>
                      <c:ext uri="{CE6537A1-D6FC-4f65-9D91-7224C49458BB}"/>
                      <c:ext xmlns:c16="http://schemas.microsoft.com/office/drawing/2014/chart" uri="{C3380CC4-5D6E-409C-BE32-E72D297353CC}">
                        <c16:uniqueId val="{0000000B-F457-4119-9755-DA1760641721}"/>
                      </c:ext>
                    </c:extLst>
                  </c:dLbl>
                  <c:dLbl>
                    <c:idx val="4"/>
                    <c:delete val="1"/>
                    <c:extLst>
                      <c:ext uri="{CE6537A1-D6FC-4f65-9D91-7224C49458BB}"/>
                      <c:ext xmlns:c16="http://schemas.microsoft.com/office/drawing/2014/chart" uri="{C3380CC4-5D6E-409C-BE32-E72D297353CC}">
                        <c16:uniqueId val="{0000000C-F457-4119-9755-DA1760641721}"/>
                      </c:ext>
                    </c:extLst>
                  </c:dLbl>
                  <c:dLbl>
                    <c:idx val="5"/>
                    <c:delete val="1"/>
                    <c:extLst>
                      <c:ext uri="{CE6537A1-D6FC-4f65-9D91-7224C49458BB}"/>
                      <c:ext xmlns:c16="http://schemas.microsoft.com/office/drawing/2014/chart" uri="{C3380CC4-5D6E-409C-BE32-E72D297353CC}">
                        <c16:uniqueId val="{0000000D-F457-4119-9755-DA1760641721}"/>
                      </c:ext>
                    </c:extLst>
                  </c:dLbl>
                  <c:dLbl>
                    <c:idx val="9"/>
                    <c:delete val="1"/>
                    <c:extLst>
                      <c:ext uri="{CE6537A1-D6FC-4f65-9D91-7224C49458BB}"/>
                      <c:ext xmlns:c16="http://schemas.microsoft.com/office/drawing/2014/chart" uri="{C3380CC4-5D6E-409C-BE32-E72D297353CC}">
                        <c16:uniqueId val="{0000000E-F457-4119-9755-DA1760641721}"/>
                      </c:ext>
                    </c:extLst>
                  </c:dLbl>
                  <c:dLbl>
                    <c:idx val="10"/>
                    <c:delete val="1"/>
                    <c:extLst>
                      <c:ext uri="{CE6537A1-D6FC-4f65-9D91-7224C49458BB}"/>
                      <c:ext xmlns:c16="http://schemas.microsoft.com/office/drawing/2014/chart" uri="{C3380CC4-5D6E-409C-BE32-E72D297353CC}">
                        <c16:uniqueId val="{0000000F-F457-4119-9755-DA1760641721}"/>
                      </c:ext>
                    </c:extLst>
                  </c:dLbl>
                  <c:dLbl>
                    <c:idx val="12"/>
                    <c:delete val="1"/>
                    <c:extLst>
                      <c:ext uri="{CE6537A1-D6FC-4f65-9D91-7224C49458BB}"/>
                      <c:ext xmlns:c16="http://schemas.microsoft.com/office/drawing/2014/chart" uri="{C3380CC4-5D6E-409C-BE32-E72D297353CC}">
                        <c16:uniqueId val="{00000010-F457-4119-9755-DA176064172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c:ext uri="{02D57815-91ED-43cb-92C2-25804820EDAC}">
                        <c15:formulaRef>
                          <c15:sqref>Sheet1!$B$2:$S$2</c15:sqref>
                        </c15:formulaRef>
                      </c:ext>
                    </c:extLst>
                    <c:numCache>
                      <c:formatCode>0.00%</c:formatCode>
                      <c:ptCount val="15"/>
                      <c:pt idx="0">
                        <c:v>1.182432433E-2</c:v>
                      </c:pt>
                      <c:pt idx="1">
                        <c:v>6.0882800599999995E-3</c:v>
                      </c:pt>
                      <c:pt idx="2">
                        <c:v>4.0000000000000001E-3</c:v>
                      </c:pt>
                      <c:pt idx="3">
                        <c:v>5.3908355799999995E-3</c:v>
                      </c:pt>
                      <c:pt idx="4">
                        <c:v>1.0610079580000001E-2</c:v>
                      </c:pt>
                      <c:pt idx="5">
                        <c:v>8.960573480000001E-3</c:v>
                      </c:pt>
                      <c:pt idx="6">
                        <c:v>5.6497175200000008E-3</c:v>
                      </c:pt>
                      <c:pt idx="7">
                        <c:v>1.1029411769999999E-2</c:v>
                      </c:pt>
                      <c:pt idx="8">
                        <c:v>9.9403578499999996E-3</c:v>
                      </c:pt>
                      <c:pt idx="9">
                        <c:v>5.5248618800000007E-3</c:v>
                      </c:pt>
                      <c:pt idx="10">
                        <c:v>5.7636887599999999E-3</c:v>
                      </c:pt>
                      <c:pt idx="11">
                        <c:v>8.6206896599999999E-3</c:v>
                      </c:pt>
                      <c:pt idx="12">
                        <c:v>7.8534031399999996E-3</c:v>
                      </c:pt>
                      <c:pt idx="13">
                        <c:v>9.8039215700000005E-3</c:v>
                      </c:pt>
                      <c:pt idx="14">
                        <c:v>8.0000000000000002E-3</c:v>
                      </c:pt>
                    </c:numCache>
                  </c:numRef>
                </c:val>
                <c:extLst>
                  <c:ext xmlns:c16="http://schemas.microsoft.com/office/drawing/2014/chart" uri="{C3380CC4-5D6E-409C-BE32-E72D297353CC}">
                    <c16:uniqueId val="{00000011-F457-4119-9755-DA176064172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Sheet1!$B$3:$S$3</c15:sqref>
                        </c15:formulaRef>
                      </c:ext>
                    </c:extLst>
                    <c:numCache>
                      <c:formatCode>0.00%</c:formatCode>
                      <c:ptCount val="15"/>
                      <c:pt idx="0">
                        <c:v>1.5202702699999999E-2</c:v>
                      </c:pt>
                      <c:pt idx="1">
                        <c:v>4.56621005E-3</c:v>
                      </c:pt>
                      <c:pt idx="2">
                        <c:v>0</c:v>
                      </c:pt>
                      <c:pt idx="3">
                        <c:v>9.4339622700000004E-3</c:v>
                      </c:pt>
                      <c:pt idx="4">
                        <c:v>5.3050397900000004E-3</c:v>
                      </c:pt>
                      <c:pt idx="5">
                        <c:v>8.0645161299999994E-3</c:v>
                      </c:pt>
                      <c:pt idx="6">
                        <c:v>8.4745762700000008E-3</c:v>
                      </c:pt>
                      <c:pt idx="7">
                        <c:v>1.1029411769999999E-2</c:v>
                      </c:pt>
                      <c:pt idx="8">
                        <c:v>7.95228628E-3</c:v>
                      </c:pt>
                      <c:pt idx="9">
                        <c:v>6.9060773499999995E-3</c:v>
                      </c:pt>
                      <c:pt idx="10">
                        <c:v>2.8818443799999999E-3</c:v>
                      </c:pt>
                      <c:pt idx="11">
                        <c:v>1.2931034480000001E-2</c:v>
                      </c:pt>
                      <c:pt idx="12">
                        <c:v>7.8534031399999996E-3</c:v>
                      </c:pt>
                      <c:pt idx="13">
                        <c:v>6.53594771E-3</c:v>
                      </c:pt>
                      <c:pt idx="14">
                        <c:v>8.0000000000000002E-3</c:v>
                      </c:pt>
                    </c:numCache>
                  </c:numRef>
                </c:val>
                <c:extLst xmlns:c15="http://schemas.microsoft.com/office/drawing/2012/chart">
                  <c:ext xmlns:c16="http://schemas.microsoft.com/office/drawing/2014/chart" uri="{C3380CC4-5D6E-409C-BE32-E72D297353CC}">
                    <c16:uniqueId val="{00000012-F457-4119-9755-DA176064172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Sheet1!$B$4:$S$4</c15:sqref>
                        </c15:formulaRef>
                      </c:ext>
                    </c:extLst>
                    <c:numCache>
                      <c:formatCode>0.00%</c:formatCode>
                      <c:ptCount val="15"/>
                      <c:pt idx="0">
                        <c:v>4.8986486490000002E-2</c:v>
                      </c:pt>
                      <c:pt idx="1">
                        <c:v>3.1963470319999999E-2</c:v>
                      </c:pt>
                      <c:pt idx="2">
                        <c:v>4.0000000000000001E-3</c:v>
                      </c:pt>
                      <c:pt idx="3">
                        <c:v>2.9649595689999999E-2</c:v>
                      </c:pt>
                      <c:pt idx="4">
                        <c:v>3.846153846E-2</c:v>
                      </c:pt>
                      <c:pt idx="5">
                        <c:v>3.4050179209999996E-2</c:v>
                      </c:pt>
                      <c:pt idx="6">
                        <c:v>3.1073446329999997E-2</c:v>
                      </c:pt>
                      <c:pt idx="7">
                        <c:v>2.941176471E-2</c:v>
                      </c:pt>
                      <c:pt idx="8">
                        <c:v>4.9701789269999998E-2</c:v>
                      </c:pt>
                      <c:pt idx="9">
                        <c:v>2.486187845E-2</c:v>
                      </c:pt>
                      <c:pt idx="10">
                        <c:v>2.305475504E-2</c:v>
                      </c:pt>
                      <c:pt idx="11">
                        <c:v>4.3103448279999998E-2</c:v>
                      </c:pt>
                      <c:pt idx="12">
                        <c:v>3.4031413609999998E-2</c:v>
                      </c:pt>
                      <c:pt idx="13">
                        <c:v>3.2679738559999998E-2</c:v>
                      </c:pt>
                      <c:pt idx="14">
                        <c:v>3.4000000000000002E-2</c:v>
                      </c:pt>
                    </c:numCache>
                  </c:numRef>
                </c:val>
                <c:extLst xmlns:c15="http://schemas.microsoft.com/office/drawing/2012/chart">
                  <c:ext xmlns:c16="http://schemas.microsoft.com/office/drawing/2014/chart" uri="{C3380CC4-5D6E-409C-BE32-E72D297353CC}">
                    <c16:uniqueId val="{00000013-F457-4119-9755-DA176064172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Sheet1!$B$5:$S$5</c15:sqref>
                        </c15:formulaRef>
                      </c:ext>
                    </c:extLst>
                    <c:numCache>
                      <c:formatCode>0.00%</c:formatCode>
                      <c:ptCount val="15"/>
                      <c:pt idx="0">
                        <c:v>0.10472972973</c:v>
                      </c:pt>
                      <c:pt idx="1">
                        <c:v>0.10197869102</c:v>
                      </c:pt>
                      <c:pt idx="2">
                        <c:v>0.17600000000000002</c:v>
                      </c:pt>
                      <c:pt idx="3">
                        <c:v>0.11185983828</c:v>
                      </c:pt>
                      <c:pt idx="4">
                        <c:v>0.11803713528</c:v>
                      </c:pt>
                      <c:pt idx="5">
                        <c:v>0.11827956989000001</c:v>
                      </c:pt>
                      <c:pt idx="6">
                        <c:v>0.10734463277</c:v>
                      </c:pt>
                      <c:pt idx="7">
                        <c:v>0.18014705882000001</c:v>
                      </c:pt>
                      <c:pt idx="8">
                        <c:v>0.10735586481000001</c:v>
                      </c:pt>
                      <c:pt idx="9">
                        <c:v>9.6685082869999994E-2</c:v>
                      </c:pt>
                      <c:pt idx="10">
                        <c:v>9.5100864549999997E-2</c:v>
                      </c:pt>
                      <c:pt idx="11">
                        <c:v>0.10560344828</c:v>
                      </c:pt>
                      <c:pt idx="12">
                        <c:v>0.10209424084</c:v>
                      </c:pt>
                      <c:pt idx="13">
                        <c:v>0.16993464052000001</c:v>
                      </c:pt>
                      <c:pt idx="14">
                        <c:v>0.1154</c:v>
                      </c:pt>
                    </c:numCache>
                  </c:numRef>
                </c:val>
                <c:extLst xmlns:c15="http://schemas.microsoft.com/office/drawing/2012/chart">
                  <c:ext xmlns:c16="http://schemas.microsoft.com/office/drawing/2014/chart" uri="{C3380CC4-5D6E-409C-BE32-E72D297353CC}">
                    <c16:uniqueId val="{00000014-F457-4119-9755-DA176064172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Sheet1!$B$6:$S$6</c15:sqref>
                        </c15:formulaRef>
                      </c:ext>
                    </c:extLst>
                    <c:numCache>
                      <c:formatCode>0.00%</c:formatCode>
                      <c:ptCount val="15"/>
                      <c:pt idx="0">
                        <c:v>0.24662162162000001</c:v>
                      </c:pt>
                      <c:pt idx="1">
                        <c:v>0.23439878233999997</c:v>
                      </c:pt>
                      <c:pt idx="2">
                        <c:v>0.16800000000000001</c:v>
                      </c:pt>
                      <c:pt idx="3">
                        <c:v>0.2358490566</c:v>
                      </c:pt>
                      <c:pt idx="4">
                        <c:v>0.22015915118999999</c:v>
                      </c:pt>
                      <c:pt idx="5">
                        <c:v>0.21684587814</c:v>
                      </c:pt>
                      <c:pt idx="6">
                        <c:v>0.27118644067999997</c:v>
                      </c:pt>
                      <c:pt idx="7">
                        <c:v>0.21691176470999998</c:v>
                      </c:pt>
                      <c:pt idx="8">
                        <c:v>0.24254473161000001</c:v>
                      </c:pt>
                      <c:pt idx="9">
                        <c:v>0.22237569060999998</c:v>
                      </c:pt>
                      <c:pt idx="10">
                        <c:v>0.24207492794999999</c:v>
                      </c:pt>
                      <c:pt idx="11">
                        <c:v>0.22844827586000002</c:v>
                      </c:pt>
                      <c:pt idx="12">
                        <c:v>0.23560209424</c:v>
                      </c:pt>
                      <c:pt idx="13">
                        <c:v>0.20261437909000002</c:v>
                      </c:pt>
                      <c:pt idx="14">
                        <c:v>0.22819999999999999</c:v>
                      </c:pt>
                    </c:numCache>
                  </c:numRef>
                </c:val>
                <c:extLst xmlns:c15="http://schemas.microsoft.com/office/drawing/2012/chart">
                  <c:ext xmlns:c16="http://schemas.microsoft.com/office/drawing/2014/chart" uri="{C3380CC4-5D6E-409C-BE32-E72D297353CC}">
                    <c16:uniqueId val="{00000015-F457-4119-9755-DA176064172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Sheet1!$B$7:$S$7</c15:sqref>
                        </c15:formulaRef>
                      </c:ext>
                    </c:extLst>
                    <c:numCache>
                      <c:formatCode>0.00%</c:formatCode>
                      <c:ptCount val="15"/>
                      <c:pt idx="0">
                        <c:v>0.44425675675999998</c:v>
                      </c:pt>
                      <c:pt idx="1">
                        <c:v>0.48706240487000002</c:v>
                      </c:pt>
                      <c:pt idx="2">
                        <c:v>0.48799999999999999</c:v>
                      </c:pt>
                      <c:pt idx="3">
                        <c:v>0.46495956872999999</c:v>
                      </c:pt>
                      <c:pt idx="4">
                        <c:v>0.47745358090000001</c:v>
                      </c:pt>
                      <c:pt idx="5">
                        <c:v>0.46863799282999996</c:v>
                      </c:pt>
                      <c:pt idx="6">
                        <c:v>0.46045197739999999</c:v>
                      </c:pt>
                      <c:pt idx="7">
                        <c:v>0.4375</c:v>
                      </c:pt>
                      <c:pt idx="8">
                        <c:v>0.47117296222999999</c:v>
                      </c:pt>
                      <c:pt idx="9">
                        <c:v>0.48204419889999994</c:v>
                      </c:pt>
                      <c:pt idx="10">
                        <c:v>0.47550432276999999</c:v>
                      </c:pt>
                      <c:pt idx="11">
                        <c:v>0.45474137931000003</c:v>
                      </c:pt>
                      <c:pt idx="12">
                        <c:v>0.50523560209999996</c:v>
                      </c:pt>
                      <c:pt idx="13">
                        <c:v>0.44444444445000003</c:v>
                      </c:pt>
                      <c:pt idx="14">
                        <c:v>0.4703</c:v>
                      </c:pt>
                    </c:numCache>
                  </c:numRef>
                </c:val>
                <c:extLst xmlns:c15="http://schemas.microsoft.com/office/drawing/2012/chart">
                  <c:ext xmlns:c16="http://schemas.microsoft.com/office/drawing/2014/chart" uri="{C3380CC4-5D6E-409C-BE32-E72D297353CC}">
                    <c16:uniqueId val="{00000016-F457-4119-9755-DA176064172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Sheet1!$B$8:$S$8</c15:sqref>
                        </c15:formulaRef>
                      </c:ext>
                    </c:extLst>
                    <c:numCache>
                      <c:formatCode>0.00%</c:formatCode>
                      <c:ptCount val="15"/>
                      <c:pt idx="0">
                        <c:v>0.12837837837999999</c:v>
                      </c:pt>
                      <c:pt idx="1">
                        <c:v>0.13394216134</c:v>
                      </c:pt>
                      <c:pt idx="2">
                        <c:v>0.16</c:v>
                      </c:pt>
                      <c:pt idx="3">
                        <c:v>0.14285714285999998</c:v>
                      </c:pt>
                      <c:pt idx="4">
                        <c:v>0.12997347479999999</c:v>
                      </c:pt>
                      <c:pt idx="5">
                        <c:v>0.14516129032</c:v>
                      </c:pt>
                      <c:pt idx="6">
                        <c:v>0.11581920904000001</c:v>
                      </c:pt>
                      <c:pt idx="7">
                        <c:v>0.11397058824</c:v>
                      </c:pt>
                      <c:pt idx="8">
                        <c:v>0.11133200795000001</c:v>
                      </c:pt>
                      <c:pt idx="9">
                        <c:v>0.16160220994999999</c:v>
                      </c:pt>
                      <c:pt idx="10">
                        <c:v>0.15561959654000002</c:v>
                      </c:pt>
                      <c:pt idx="11">
                        <c:v>0.14655172414000001</c:v>
                      </c:pt>
                      <c:pt idx="12">
                        <c:v>0.10732984292999999</c:v>
                      </c:pt>
                      <c:pt idx="13">
                        <c:v>0.13398692811000001</c:v>
                      </c:pt>
                      <c:pt idx="14">
                        <c:v>0.1361</c:v>
                      </c:pt>
                    </c:numCache>
                  </c:numRef>
                </c:val>
                <c:extLst xmlns:c15="http://schemas.microsoft.com/office/drawing/2012/chart">
                  <c:ext xmlns:c16="http://schemas.microsoft.com/office/drawing/2014/chart" uri="{C3380CC4-5D6E-409C-BE32-E72D297353CC}">
                    <c16:uniqueId val="{00000017-F457-4119-9755-DA1760641721}"/>
                  </c:ext>
                </c:extLst>
              </c15:ser>
            </c15:filteredBarSeries>
          </c:ext>
        </c:extLst>
      </c:barChart>
      <c:catAx>
        <c:axId val="19849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5277312"/>
        <c:crosses val="autoZero"/>
        <c:auto val="1"/>
        <c:lblAlgn val="ctr"/>
        <c:lblOffset val="100"/>
        <c:noMultiLvlLbl val="0"/>
      </c:catAx>
      <c:valAx>
        <c:axId val="195277312"/>
        <c:scaling>
          <c:orientation val="minMax"/>
        </c:scaling>
        <c:delete val="1"/>
        <c:axPos val="l"/>
        <c:numFmt formatCode="0%" sourceLinked="1"/>
        <c:majorTickMark val="none"/>
        <c:minorTickMark val="none"/>
        <c:tickLblPos val="nextTo"/>
        <c:crossAx val="198493184"/>
        <c:crosses val="autoZero"/>
        <c:crossBetween val="between"/>
      </c:valAx>
      <c:spPr>
        <a:noFill/>
        <a:ln>
          <a:noFill/>
        </a:ln>
        <a:effectLst/>
      </c:spPr>
    </c:plotArea>
    <c:legend>
      <c:legendPos val="r"/>
      <c:layout>
        <c:manualLayout>
          <c:xMode val="edge"/>
          <c:yMode val="edge"/>
          <c:x val="0.923146319155702"/>
          <c:y val="0.25442825730974844"/>
          <c:w val="7.5730194152185112E-2"/>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ctr">
              <a:defRPr sz="1400">
                <a:solidFill>
                  <a:srgbClr val="AB588C"/>
                </a:solidFill>
              </a:defRPr>
            </a:pPr>
            <a:r>
              <a:rPr lang="en-GB" sz="1400">
                <a:solidFill>
                  <a:srgbClr val="AB588C"/>
                </a:solidFill>
              </a:rPr>
              <a:t>% of 1,499 SMEs who have</a:t>
            </a:r>
            <a:r>
              <a:rPr lang="en-GB" sz="1400" baseline="0">
                <a:solidFill>
                  <a:srgbClr val="AB588C"/>
                </a:solidFill>
              </a:rPr>
              <a:t> claimed in the past 12 months</a:t>
            </a:r>
            <a:endParaRPr lang="en-US" sz="1400">
              <a:solidFill>
                <a:srgbClr val="AB588C"/>
              </a:solidFill>
            </a:endParaRPr>
          </a:p>
        </c:rich>
      </c:tx>
      <c:overlay val="0"/>
    </c:title>
    <c:autoTitleDeleted val="0"/>
    <c:plotArea>
      <c:layout/>
      <c:barChart>
        <c:barDir val="col"/>
        <c:grouping val="clustered"/>
        <c:varyColors val="1"/>
        <c:ser>
          <c:idx val="0"/>
          <c:order val="0"/>
          <c:tx>
            <c:v>Claimed in last 12 months</c:v>
          </c:tx>
          <c:spPr>
            <a:solidFill>
              <a:srgbClr val="AB588C"/>
            </a:solidFill>
          </c:spPr>
          <c:invertIfNegative val="1"/>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'Claimed in last 12 months'!$Q$4:$Q$5</c:f>
              <c:strCache>
                <c:ptCount val="2"/>
                <c:pt idx="0">
                  <c:v>Yes</c:v>
                </c:pt>
                <c:pt idx="1">
                  <c:v>No</c:v>
                </c:pt>
              </c:strCache>
            </c:strRef>
          </c:cat>
          <c:val>
            <c:numRef>
              <c:f>'Claimed in last 12 months'!$S$4:$S$5</c:f>
              <c:numCache>
                <c:formatCode>0</c:formatCode>
                <c:ptCount val="2"/>
                <c:pt idx="0">
                  <c:v>24.416277518000001</c:v>
                </c:pt>
                <c:pt idx="1">
                  <c:v>75.583722481999999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EBAD-48C6-9306-952D36CE1102}"/>
            </c:ext>
          </c:extLst>
        </c:ser>
        <c:dLbls>
          <c:showLegendKey val="0"/>
          <c:showVal val="0"/>
          <c:showCatName val="0"/>
          <c:showSerName val="0"/>
          <c:showPercent val="0"/>
          <c:showBubbleSize val="0"/>
        </c:dLbls>
        <c:gapWidth val="150"/>
        <c:axId val="716545920"/>
        <c:axId val="716545528"/>
      </c:barChart>
      <c:catAx>
        <c:axId val="716545920"/>
        <c:scaling>
          <c:orientation val="minMax"/>
        </c:scaling>
        <c:delete val="0"/>
        <c:axPos val="b"/>
        <c:title>
          <c:tx>
            <c:rich>
              <a:bodyPr rtlCol="0" anchor="t"/>
              <a:lstStyle/>
              <a:p>
                <a:pPr algn="l">
                  <a:defRPr/>
                </a:pPr>
                <a:r>
                  <a:rPr lang="en-GB"/>
                  <a:t>Claimed in last 12 months</a:t>
                </a:r>
                <a:endParaRPr lang="en-US" sz="1100"/>
              </a:p>
            </c:rich>
          </c:tx>
          <c:overlay val="0"/>
        </c:title>
        <c:numFmt formatCode="General" sourceLinked="0"/>
        <c:majorTickMark val="cross"/>
        <c:minorTickMark val="none"/>
        <c:tickLblPos val="nextTo"/>
        <c:crossAx val="716545528"/>
        <c:crosses val="autoZero"/>
        <c:auto val="1"/>
        <c:lblAlgn val="ctr"/>
        <c:lblOffset val="100"/>
        <c:noMultiLvlLbl val="1"/>
      </c:catAx>
      <c:valAx>
        <c:axId val="716545528"/>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716545920"/>
        <c:crosses val="autoZero"/>
        <c:crossBetween val="between"/>
      </c:valAx>
    </c:plotArea>
    <c:plotVisOnly val="1"/>
    <c:dispBlanksAs val="zero"/>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ctr" rtl="0">
              <a:defRPr lang="en-GB" sz="1400" b="1" i="0" u="none" strike="noStrike" kern="1200" baseline="0">
                <a:solidFill>
                  <a:srgbClr val="AB588C"/>
                </a:solidFill>
                <a:latin typeface="+mn-lt"/>
                <a:ea typeface="+mn-ea"/>
                <a:cs typeface="+mn-cs"/>
              </a:defRPr>
            </a:pPr>
            <a:r>
              <a:rPr lang="en-GB" sz="1400" b="1" i="0" u="none" strike="noStrike" kern="1200" baseline="0">
                <a:solidFill>
                  <a:srgbClr val="AB588C"/>
                </a:solidFill>
                <a:latin typeface="+mn-lt"/>
                <a:ea typeface="+mn-ea"/>
                <a:cs typeface="+mn-cs"/>
              </a:rPr>
              <a:t>Policies claimed on</a:t>
            </a:r>
          </a:p>
        </c:rich>
      </c:tx>
      <c:overlay val="0"/>
    </c:title>
    <c:autoTitleDeleted val="0"/>
    <c:plotArea>
      <c:layout/>
      <c:barChart>
        <c:barDir val="col"/>
        <c:grouping val="clustered"/>
        <c:varyColors val="1"/>
        <c:ser>
          <c:idx val="0"/>
          <c:order val="0"/>
          <c:spPr>
            <a:solidFill>
              <a:srgbClr val="696969"/>
            </a:solidFill>
          </c:spPr>
          <c:invertIfNegative val="1"/>
          <c:dPt>
            <c:idx val="0"/>
            <c:invertIfNegative val="1"/>
            <c:bubble3D val="0"/>
            <c:spPr>
              <a:solidFill>
                <a:srgbClr val="008265"/>
              </a:solidFill>
            </c:spPr>
            <c:extLst>
              <c:ext xmlns:c16="http://schemas.microsoft.com/office/drawing/2014/chart" uri="{C3380CC4-5D6E-409C-BE32-E72D297353CC}">
                <c16:uniqueId val="{00000001-082E-4912-A819-5A30A3D7B27C}"/>
              </c:ext>
            </c:extLst>
          </c:dPt>
          <c:dPt>
            <c:idx val="1"/>
            <c:invertIfNegative val="1"/>
            <c:bubble3D val="0"/>
            <c:spPr>
              <a:solidFill>
                <a:srgbClr val="93C01F"/>
              </a:solidFill>
            </c:spPr>
            <c:extLst>
              <c:ext xmlns:c16="http://schemas.microsoft.com/office/drawing/2014/chart" uri="{C3380CC4-5D6E-409C-BE32-E72D297353CC}">
                <c16:uniqueId val="{00000002-082E-4912-A819-5A30A3D7B27C}"/>
              </c:ext>
            </c:extLst>
          </c:dPt>
          <c:dPt>
            <c:idx val="2"/>
            <c:invertIfNegative val="1"/>
            <c:bubble3D val="0"/>
            <c:spPr>
              <a:solidFill>
                <a:srgbClr val="F5A03D"/>
              </a:solidFill>
            </c:spPr>
            <c:extLst>
              <c:ext xmlns:c16="http://schemas.microsoft.com/office/drawing/2014/chart" uri="{C3380CC4-5D6E-409C-BE32-E72D297353CC}">
                <c16:uniqueId val="{00000003-082E-4912-A819-5A30A3D7B27C}"/>
              </c:ext>
            </c:extLst>
          </c:dPt>
          <c:dPt>
            <c:idx val="3"/>
            <c:invertIfNegative val="1"/>
            <c:bubble3D val="0"/>
            <c:spPr>
              <a:solidFill>
                <a:srgbClr val="15ADD0"/>
              </a:solidFill>
            </c:spPr>
            <c:extLst>
              <c:ext xmlns:c16="http://schemas.microsoft.com/office/drawing/2014/chart" uri="{C3380CC4-5D6E-409C-BE32-E72D297353CC}">
                <c16:uniqueId val="{00000004-082E-4912-A819-5A30A3D7B27C}"/>
              </c:ext>
            </c:extLst>
          </c:dPt>
          <c:dPt>
            <c:idx val="4"/>
            <c:invertIfNegative val="1"/>
            <c:bubble3D val="0"/>
            <c:spPr>
              <a:solidFill>
                <a:srgbClr val="E2EFDA"/>
              </a:solidFill>
            </c:spPr>
            <c:extLst>
              <c:ext xmlns:c16="http://schemas.microsoft.com/office/drawing/2014/chart" uri="{C3380CC4-5D6E-409C-BE32-E72D297353CC}">
                <c16:uniqueId val="{00000005-082E-4912-A819-5A30A3D7B27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'Policies claimed on'!$Q$4:$Q$8</c:f>
              <c:strCache>
                <c:ptCount val="5"/>
                <c:pt idx="0">
                  <c:v>Employers' Liability Insurance</c:v>
                </c:pt>
                <c:pt idx="1">
                  <c:v>Buildings and/or Contents</c:v>
                </c:pt>
                <c:pt idx="2">
                  <c:v>Motor</c:v>
                </c:pt>
                <c:pt idx="3">
                  <c:v>Business Interruption Insurance</c:v>
                </c:pt>
                <c:pt idx="4">
                  <c:v>None of these</c:v>
                </c:pt>
              </c:strCache>
            </c:strRef>
          </c:cat>
          <c:val>
            <c:numRef>
              <c:f>'Policies claimed on'!$S$4:$S$8</c:f>
              <c:numCache>
                <c:formatCode>0</c:formatCode>
                <c:ptCount val="5"/>
                <c:pt idx="0">
                  <c:v>36.065573770999997</c:v>
                </c:pt>
                <c:pt idx="1">
                  <c:v>51.366120219000003</c:v>
                </c:pt>
                <c:pt idx="2">
                  <c:v>42.349726775999997</c:v>
                </c:pt>
                <c:pt idx="3">
                  <c:v>24.590163935</c:v>
                </c:pt>
                <c:pt idx="4">
                  <c:v>2.7322404370000002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082E-4912-A819-5A30A3D7B27C}"/>
            </c:ext>
          </c:extLst>
        </c:ser>
        <c:dLbls>
          <c:showLegendKey val="0"/>
          <c:showVal val="0"/>
          <c:showCatName val="0"/>
          <c:showSerName val="0"/>
          <c:showPercent val="0"/>
          <c:showBubbleSize val="0"/>
        </c:dLbls>
        <c:gapWidth val="150"/>
        <c:axId val="716546312"/>
        <c:axId val="716546704"/>
      </c:barChart>
      <c:catAx>
        <c:axId val="716546312"/>
        <c:scaling>
          <c:orientation val="minMax"/>
        </c:scaling>
        <c:delete val="1"/>
        <c:axPos val="b"/>
        <c:numFmt formatCode="General" sourceLinked="0"/>
        <c:majorTickMark val="cross"/>
        <c:minorTickMark val="none"/>
        <c:tickLblPos val="nextTo"/>
        <c:crossAx val="716546704"/>
        <c:crosses val="autoZero"/>
        <c:auto val="1"/>
        <c:lblAlgn val="ctr"/>
        <c:lblOffset val="100"/>
        <c:noMultiLvlLbl val="1"/>
      </c:catAx>
      <c:valAx>
        <c:axId val="716546704"/>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716546312"/>
        <c:crosses val="autoZero"/>
        <c:crossBetween val="between"/>
      </c:valAx>
    </c:plotArea>
    <c:legend>
      <c:legendPos val="tr"/>
      <c:overlay val="0"/>
    </c:legend>
    <c:plotVisOnly val="1"/>
    <c:dispBlanksAs val="zero"/>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mn-lt"/>
                <a:ea typeface="+mn-ea"/>
                <a:cs typeface="+mn-cs"/>
              </a:defRPr>
            </a:pPr>
            <a:r>
              <a:rPr lang="en-GB" b="1">
                <a:solidFill>
                  <a:srgbClr val="AB588C"/>
                </a:solidFill>
              </a:rPr>
              <a:t>Perceived</a:t>
            </a:r>
            <a:r>
              <a:rPr lang="en-GB" b="1" baseline="0">
                <a:solidFill>
                  <a:srgbClr val="AB588C"/>
                </a:solidFill>
              </a:rPr>
              <a:t> financial value of the claim</a:t>
            </a:r>
            <a:endParaRPr lang="en-GB" b="1">
              <a:solidFill>
                <a:srgbClr val="AB588C"/>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mn-lt"/>
              <a:ea typeface="+mn-ea"/>
              <a:cs typeface="+mn-cs"/>
            </a:defRPr>
          </a:pPr>
          <a:endParaRPr lang="en-US"/>
        </a:p>
      </c:txPr>
    </c:title>
    <c:autoTitleDeleted val="0"/>
    <c:plotArea>
      <c:layout/>
      <c:barChart>
        <c:barDir val="col"/>
        <c:grouping val="clustered"/>
        <c:varyColors val="0"/>
        <c:ser>
          <c:idx val="0"/>
          <c:order val="0"/>
          <c:spPr>
            <a:solidFill>
              <a:srgbClr val="AB58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'Size of claim'!$Q$32:$Q$34</c:f>
              <c:strCache>
                <c:ptCount val="3"/>
                <c:pt idx="0">
                  <c:v>1-4 (low monetary value)</c:v>
                </c:pt>
                <c:pt idx="1">
                  <c:v>5-7 (average monetary value)</c:v>
                </c:pt>
                <c:pt idx="2">
                  <c:v>8-10 (high monetary value)</c:v>
                </c:pt>
              </c:strCache>
            </c:strRef>
          </c:cat>
          <c:val>
            <c:numRef>
              <c:f>'Size of claim'!$R$32:$R$34</c:f>
              <c:numCache>
                <c:formatCode>0%</c:formatCode>
                <c:ptCount val="3"/>
                <c:pt idx="0">
                  <c:v>0.17</c:v>
                </c:pt>
                <c:pt idx="1">
                  <c:v>0.42</c:v>
                </c:pt>
                <c:pt idx="2">
                  <c:v>0.42</c:v>
                </c:pt>
              </c:numCache>
            </c:numRef>
          </c:val>
          <c:extLst>
            <c:ext xmlns:c16="http://schemas.microsoft.com/office/drawing/2014/chart" uri="{C3380CC4-5D6E-409C-BE32-E72D297353CC}">
              <c16:uniqueId val="{00000000-6895-44E3-8CEC-9D1C7ACEDF55}"/>
            </c:ext>
          </c:extLst>
        </c:ser>
        <c:dLbls>
          <c:showLegendKey val="0"/>
          <c:showVal val="0"/>
          <c:showCatName val="0"/>
          <c:showSerName val="0"/>
          <c:showPercent val="0"/>
          <c:showBubbleSize val="0"/>
        </c:dLbls>
        <c:gapWidth val="100"/>
        <c:overlap val="-27"/>
        <c:axId val="326213151"/>
        <c:axId val="326202591"/>
      </c:barChart>
      <c:catAx>
        <c:axId val="32621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6202591"/>
        <c:crosses val="autoZero"/>
        <c:auto val="1"/>
        <c:lblAlgn val="ctr"/>
        <c:lblOffset val="100"/>
        <c:noMultiLvlLbl val="0"/>
      </c:catAx>
      <c:valAx>
        <c:axId val="326202591"/>
        <c:scaling>
          <c:orientation val="minMax"/>
        </c:scaling>
        <c:delete val="1"/>
        <c:axPos val="l"/>
        <c:numFmt formatCode="0%" sourceLinked="1"/>
        <c:majorTickMark val="none"/>
        <c:minorTickMark val="none"/>
        <c:tickLblPos val="nextTo"/>
        <c:crossAx val="326213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US" sz="1400" b="1">
                <a:solidFill>
                  <a:srgbClr val="AB588C"/>
                </a:solidFill>
              </a:rPr>
              <a:t>Overall</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4767760279965002"/>
          <c:y val="0.16923629337999416"/>
          <c:w val="0.52176684164479437"/>
          <c:h val="0.77983778069407994"/>
        </c:manualLayout>
      </c:layout>
      <c:barChart>
        <c:barDir val="bar"/>
        <c:grouping val="clustered"/>
        <c:varyColors val="0"/>
        <c:ser>
          <c:idx val="0"/>
          <c:order val="0"/>
          <c:tx>
            <c:strRef>
              <c:f>'[CII SME - Wave 13 and 14 report March 2024.xlsx]Insurance purchase channel'!$R$15</c:f>
              <c:strCache>
                <c:ptCount val="1"/>
                <c:pt idx="0">
                  <c:v>% of Respondents</c:v>
                </c:pt>
              </c:strCache>
            </c:strRef>
          </c:tx>
          <c:spPr>
            <a:solidFill>
              <a:schemeClr val="accent1"/>
            </a:solidFill>
            <a:ln>
              <a:noFill/>
            </a:ln>
            <a:effectLst/>
          </c:spPr>
          <c:invertIfNegative val="0"/>
          <c:dPt>
            <c:idx val="0"/>
            <c:invertIfNegative val="0"/>
            <c:bubble3D val="0"/>
            <c:spPr>
              <a:solidFill>
                <a:srgbClr val="93C01F"/>
              </a:solidFill>
              <a:ln>
                <a:noFill/>
              </a:ln>
              <a:effectLst/>
            </c:spPr>
            <c:extLst>
              <c:ext xmlns:c16="http://schemas.microsoft.com/office/drawing/2014/chart" uri="{C3380CC4-5D6E-409C-BE32-E72D297353CC}">
                <c16:uniqueId val="{00000001-7578-4DB8-AD0B-85184A8AC0C5}"/>
              </c:ext>
            </c:extLst>
          </c:dPt>
          <c:dPt>
            <c:idx val="1"/>
            <c:invertIfNegative val="0"/>
            <c:bubble3D val="0"/>
            <c:spPr>
              <a:solidFill>
                <a:srgbClr val="15ADD0"/>
              </a:solidFill>
              <a:ln>
                <a:noFill/>
              </a:ln>
              <a:effectLst/>
            </c:spPr>
            <c:extLst>
              <c:ext xmlns:c16="http://schemas.microsoft.com/office/drawing/2014/chart" uri="{C3380CC4-5D6E-409C-BE32-E72D297353CC}">
                <c16:uniqueId val="{00000002-7578-4DB8-AD0B-85184A8AC0C5}"/>
              </c:ext>
            </c:extLst>
          </c:dPt>
          <c:dPt>
            <c:idx val="3"/>
            <c:invertIfNegative val="0"/>
            <c:bubble3D val="0"/>
            <c:spPr>
              <a:solidFill>
                <a:srgbClr val="F9ED6F"/>
              </a:solidFill>
              <a:ln>
                <a:noFill/>
              </a:ln>
              <a:effectLst/>
            </c:spPr>
            <c:extLst>
              <c:ext xmlns:c16="http://schemas.microsoft.com/office/drawing/2014/chart" uri="{C3380CC4-5D6E-409C-BE32-E72D297353CC}">
                <c16:uniqueId val="{00000003-7578-4DB8-AD0B-85184A8AC0C5}"/>
              </c:ext>
            </c:extLst>
          </c:dPt>
          <c:dPt>
            <c:idx val="4"/>
            <c:invertIfNegative val="0"/>
            <c:bubble3D val="0"/>
            <c:spPr>
              <a:solidFill>
                <a:srgbClr val="AB588C"/>
              </a:solidFill>
              <a:ln>
                <a:noFill/>
              </a:ln>
              <a:effectLst/>
            </c:spPr>
            <c:extLst>
              <c:ext xmlns:c16="http://schemas.microsoft.com/office/drawing/2014/chart" uri="{C3380CC4-5D6E-409C-BE32-E72D297353CC}">
                <c16:uniqueId val="{00000004-7578-4DB8-AD0B-85184A8AC0C5}"/>
              </c:ext>
            </c:extLst>
          </c:dPt>
          <c:dPt>
            <c:idx val="5"/>
            <c:invertIfNegative val="0"/>
            <c:bubble3D val="0"/>
            <c:spPr>
              <a:solidFill>
                <a:srgbClr val="F5A03D"/>
              </a:solidFill>
              <a:ln>
                <a:noFill/>
              </a:ln>
              <a:effectLst/>
            </c:spPr>
            <c:extLst>
              <c:ext xmlns:c16="http://schemas.microsoft.com/office/drawing/2014/chart" uri="{C3380CC4-5D6E-409C-BE32-E72D297353CC}">
                <c16:uniqueId val="{00000005-7578-4DB8-AD0B-85184A8AC0C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SME - Wave 13 and 14 report March 2024.xlsx]Insurance purchase channel'!$Q$16:$Q$21</c:f>
              <c:strCache>
                <c:ptCount val="6"/>
                <c:pt idx="0">
                  <c:v>Bought direct from provider</c:v>
                </c:pt>
                <c:pt idx="1">
                  <c:v>Insurance broker</c:v>
                </c:pt>
                <c:pt idx="2">
                  <c:v>Price comparison site</c:v>
                </c:pt>
                <c:pt idx="3">
                  <c:v>Bank or building society</c:v>
                </c:pt>
                <c:pt idx="4">
                  <c:v>Other</c:v>
                </c:pt>
                <c:pt idx="5">
                  <c:v>Don't Know</c:v>
                </c:pt>
              </c:strCache>
            </c:strRef>
          </c:cat>
          <c:val>
            <c:numRef>
              <c:f>'[CII SME - Wave 13 and 14 report March 2024.xlsx]Insurance purchase channel'!$R$16:$R$21</c:f>
              <c:numCache>
                <c:formatCode>0%</c:formatCode>
                <c:ptCount val="6"/>
                <c:pt idx="0">
                  <c:v>0.31</c:v>
                </c:pt>
                <c:pt idx="1">
                  <c:v>0.248</c:v>
                </c:pt>
                <c:pt idx="2">
                  <c:v>0.23600000000000002</c:v>
                </c:pt>
                <c:pt idx="3">
                  <c:v>8.6666666669999989E-2</c:v>
                </c:pt>
                <c:pt idx="4">
                  <c:v>0.1</c:v>
                </c:pt>
                <c:pt idx="5">
                  <c:v>0.02</c:v>
                </c:pt>
              </c:numCache>
            </c:numRef>
          </c:val>
          <c:extLst>
            <c:ext xmlns:c16="http://schemas.microsoft.com/office/drawing/2014/chart" uri="{C3380CC4-5D6E-409C-BE32-E72D297353CC}">
              <c16:uniqueId val="{00000000-7578-4DB8-AD0B-85184A8AC0C5}"/>
            </c:ext>
          </c:extLst>
        </c:ser>
        <c:dLbls>
          <c:showLegendKey val="0"/>
          <c:showVal val="0"/>
          <c:showCatName val="0"/>
          <c:showSerName val="0"/>
          <c:showPercent val="0"/>
          <c:showBubbleSize val="0"/>
        </c:dLbls>
        <c:gapWidth val="50"/>
        <c:axId val="1189645071"/>
        <c:axId val="1189643151"/>
      </c:barChart>
      <c:catAx>
        <c:axId val="11896450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89643151"/>
        <c:crosses val="autoZero"/>
        <c:auto val="1"/>
        <c:lblAlgn val="ctr"/>
        <c:lblOffset val="100"/>
        <c:noMultiLvlLbl val="0"/>
      </c:catAx>
      <c:valAx>
        <c:axId val="1189643151"/>
        <c:scaling>
          <c:orientation val="minMax"/>
        </c:scaling>
        <c:delete val="1"/>
        <c:axPos val="t"/>
        <c:numFmt formatCode="0%" sourceLinked="1"/>
        <c:majorTickMark val="none"/>
        <c:minorTickMark val="none"/>
        <c:tickLblPos val="nextTo"/>
        <c:crossAx val="1189645071"/>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US" sz="1400" b="1">
                <a:solidFill>
                  <a:srgbClr val="AB588C"/>
                </a:solidFill>
              </a:rPr>
              <a:t>By number of employees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'[Working sheet.xlsx]Sheet7'!$D$2</c:f>
              <c:strCache>
                <c:ptCount val="1"/>
                <c:pt idx="0">
                  <c:v>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sheet.xlsx]Sheet7'!$C$3:$C$8</c:f>
              <c:strCache>
                <c:ptCount val="6"/>
                <c:pt idx="0">
                  <c:v>Bought direct from provider</c:v>
                </c:pt>
                <c:pt idx="1">
                  <c:v>Insurance broker</c:v>
                </c:pt>
                <c:pt idx="2">
                  <c:v>Price comparison site</c:v>
                </c:pt>
                <c:pt idx="3">
                  <c:v>Bank or building society</c:v>
                </c:pt>
                <c:pt idx="4">
                  <c:v>Other (please state)</c:v>
                </c:pt>
                <c:pt idx="5">
                  <c:v>Don't know</c:v>
                </c:pt>
              </c:strCache>
            </c:strRef>
          </c:cat>
          <c:val>
            <c:numRef>
              <c:f>'[Working sheet.xlsx]Sheet7'!$D$3:$D$8</c:f>
              <c:numCache>
                <c:formatCode>0%</c:formatCode>
                <c:ptCount val="6"/>
                <c:pt idx="0">
                  <c:v>0.34</c:v>
                </c:pt>
                <c:pt idx="1">
                  <c:v>0.19</c:v>
                </c:pt>
                <c:pt idx="2">
                  <c:v>0.34</c:v>
                </c:pt>
                <c:pt idx="3">
                  <c:v>0.05</c:v>
                </c:pt>
                <c:pt idx="4">
                  <c:v>7.0000000000000007E-2</c:v>
                </c:pt>
                <c:pt idx="5">
                  <c:v>0.02</c:v>
                </c:pt>
              </c:numCache>
            </c:numRef>
          </c:val>
          <c:extLst>
            <c:ext xmlns:c16="http://schemas.microsoft.com/office/drawing/2014/chart" uri="{C3380CC4-5D6E-409C-BE32-E72D297353CC}">
              <c16:uniqueId val="{00000000-165F-4D29-A63C-EB29F9E4FCA5}"/>
            </c:ext>
          </c:extLst>
        </c:ser>
        <c:ser>
          <c:idx val="1"/>
          <c:order val="1"/>
          <c:tx>
            <c:strRef>
              <c:f>'[Working sheet.xlsx]Sheet7'!$E$2</c:f>
              <c:strCache>
                <c:ptCount val="1"/>
                <c:pt idx="0">
                  <c:v>6-20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sheet.xlsx]Sheet7'!$C$3:$C$8</c:f>
              <c:strCache>
                <c:ptCount val="6"/>
                <c:pt idx="0">
                  <c:v>Bought direct from provider</c:v>
                </c:pt>
                <c:pt idx="1">
                  <c:v>Insurance broker</c:v>
                </c:pt>
                <c:pt idx="2">
                  <c:v>Price comparison site</c:v>
                </c:pt>
                <c:pt idx="3">
                  <c:v>Bank or building society</c:v>
                </c:pt>
                <c:pt idx="4">
                  <c:v>Other (please state)</c:v>
                </c:pt>
                <c:pt idx="5">
                  <c:v>Don't know</c:v>
                </c:pt>
              </c:strCache>
            </c:strRef>
          </c:cat>
          <c:val>
            <c:numRef>
              <c:f>'[Working sheet.xlsx]Sheet7'!$E$3:$E$8</c:f>
              <c:numCache>
                <c:formatCode>0%</c:formatCode>
                <c:ptCount val="6"/>
                <c:pt idx="0">
                  <c:v>0.28000000000000003</c:v>
                </c:pt>
                <c:pt idx="1">
                  <c:v>0.25</c:v>
                </c:pt>
                <c:pt idx="2">
                  <c:v>0.22</c:v>
                </c:pt>
                <c:pt idx="3">
                  <c:v>0.11</c:v>
                </c:pt>
                <c:pt idx="4">
                  <c:v>0.12</c:v>
                </c:pt>
                <c:pt idx="5">
                  <c:v>0.03</c:v>
                </c:pt>
              </c:numCache>
            </c:numRef>
          </c:val>
          <c:extLst>
            <c:ext xmlns:c16="http://schemas.microsoft.com/office/drawing/2014/chart" uri="{C3380CC4-5D6E-409C-BE32-E72D297353CC}">
              <c16:uniqueId val="{00000001-165F-4D29-A63C-EB29F9E4FCA5}"/>
            </c:ext>
          </c:extLst>
        </c:ser>
        <c:ser>
          <c:idx val="2"/>
          <c:order val="2"/>
          <c:tx>
            <c:strRef>
              <c:f>'[Working sheet.xlsx]Sheet7'!$F$2</c:f>
              <c:strCache>
                <c:ptCount val="1"/>
                <c:pt idx="0">
                  <c:v>More than 20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sheet.xlsx]Sheet7'!$C$3:$C$8</c:f>
              <c:strCache>
                <c:ptCount val="6"/>
                <c:pt idx="0">
                  <c:v>Bought direct from provider</c:v>
                </c:pt>
                <c:pt idx="1">
                  <c:v>Insurance broker</c:v>
                </c:pt>
                <c:pt idx="2">
                  <c:v>Price comparison site</c:v>
                </c:pt>
                <c:pt idx="3">
                  <c:v>Bank or building society</c:v>
                </c:pt>
                <c:pt idx="4">
                  <c:v>Other (please state)</c:v>
                </c:pt>
                <c:pt idx="5">
                  <c:v>Don't know</c:v>
                </c:pt>
              </c:strCache>
            </c:strRef>
          </c:cat>
          <c:val>
            <c:numRef>
              <c:f>'[Working sheet.xlsx]Sheet7'!$F$3:$F$8</c:f>
              <c:numCache>
                <c:formatCode>0%</c:formatCode>
                <c:ptCount val="6"/>
                <c:pt idx="0">
                  <c:v>0.32</c:v>
                </c:pt>
                <c:pt idx="1">
                  <c:v>0.28000000000000003</c:v>
                </c:pt>
                <c:pt idx="2">
                  <c:v>0.2</c:v>
                </c:pt>
                <c:pt idx="3">
                  <c:v>0.09</c:v>
                </c:pt>
                <c:pt idx="4">
                  <c:v>0.1</c:v>
                </c:pt>
                <c:pt idx="5">
                  <c:v>0.02</c:v>
                </c:pt>
              </c:numCache>
            </c:numRef>
          </c:val>
          <c:extLst>
            <c:ext xmlns:c16="http://schemas.microsoft.com/office/drawing/2014/chart" uri="{C3380CC4-5D6E-409C-BE32-E72D297353CC}">
              <c16:uniqueId val="{00000002-165F-4D29-A63C-EB29F9E4FCA5}"/>
            </c:ext>
          </c:extLst>
        </c:ser>
        <c:dLbls>
          <c:showLegendKey val="0"/>
          <c:showVal val="0"/>
          <c:showCatName val="0"/>
          <c:showSerName val="0"/>
          <c:showPercent val="0"/>
          <c:showBubbleSize val="0"/>
        </c:dLbls>
        <c:gapWidth val="74"/>
        <c:overlap val="2"/>
        <c:axId val="800104511"/>
        <c:axId val="800104991"/>
      </c:barChart>
      <c:catAx>
        <c:axId val="80010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0104991"/>
        <c:crosses val="autoZero"/>
        <c:auto val="1"/>
        <c:lblAlgn val="ctr"/>
        <c:lblOffset val="100"/>
        <c:noMultiLvlLbl val="0"/>
      </c:catAx>
      <c:valAx>
        <c:axId val="800104991"/>
        <c:scaling>
          <c:orientation val="minMax"/>
        </c:scaling>
        <c:delete val="1"/>
        <c:axPos val="l"/>
        <c:numFmt formatCode="0%" sourceLinked="1"/>
        <c:majorTickMark val="none"/>
        <c:minorTickMark val="none"/>
        <c:tickLblPos val="nextTo"/>
        <c:crossAx val="800104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US" sz="1400" b="1">
                <a:solidFill>
                  <a:srgbClr val="AB588C"/>
                </a:solidFill>
              </a:rPr>
              <a:t>Overall</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1605300828565556"/>
          <c:y val="0.16712962962962963"/>
          <c:w val="0.54004841057179231"/>
          <c:h val="0.78194444444444444"/>
        </c:manualLayout>
      </c:layout>
      <c:barChart>
        <c:barDir val="bar"/>
        <c:grouping val="clustered"/>
        <c:varyColors val="0"/>
        <c:ser>
          <c:idx val="0"/>
          <c:order val="0"/>
          <c:tx>
            <c:strRef>
              <c:f>'SME purchase'!$D$3</c:f>
              <c:strCache>
                <c:ptCount val="1"/>
                <c:pt idx="0">
                  <c:v>% of Respondents</c:v>
                </c:pt>
              </c:strCache>
            </c:strRef>
          </c:tx>
          <c:spPr>
            <a:solidFill>
              <a:schemeClr val="accent1"/>
            </a:solidFill>
            <a:ln>
              <a:noFill/>
            </a:ln>
            <a:effectLst/>
          </c:spPr>
          <c:invertIfNegative val="0"/>
          <c:dPt>
            <c:idx val="0"/>
            <c:invertIfNegative val="0"/>
            <c:bubble3D val="0"/>
            <c:spPr>
              <a:solidFill>
                <a:srgbClr val="93C01F"/>
              </a:solidFill>
              <a:ln>
                <a:noFill/>
              </a:ln>
              <a:effectLst/>
            </c:spPr>
            <c:extLst>
              <c:ext xmlns:c16="http://schemas.microsoft.com/office/drawing/2014/chart" uri="{C3380CC4-5D6E-409C-BE32-E72D297353CC}">
                <c16:uniqueId val="{00000001-6F4A-4093-9858-5A4E306316E6}"/>
              </c:ext>
            </c:extLst>
          </c:dPt>
          <c:dPt>
            <c:idx val="2"/>
            <c:invertIfNegative val="0"/>
            <c:bubble3D val="0"/>
            <c:spPr>
              <a:solidFill>
                <a:srgbClr val="15ADD0"/>
              </a:solidFill>
              <a:ln>
                <a:noFill/>
              </a:ln>
              <a:effectLst/>
            </c:spPr>
            <c:extLst>
              <c:ext xmlns:c16="http://schemas.microsoft.com/office/drawing/2014/chart" uri="{C3380CC4-5D6E-409C-BE32-E72D297353CC}">
                <c16:uniqueId val="{00000002-6F4A-4093-9858-5A4E306316E6}"/>
              </c:ext>
            </c:extLst>
          </c:dPt>
          <c:dPt>
            <c:idx val="3"/>
            <c:invertIfNegative val="0"/>
            <c:bubble3D val="0"/>
            <c:spPr>
              <a:solidFill>
                <a:srgbClr val="F9ED6F"/>
              </a:solidFill>
              <a:ln>
                <a:noFill/>
              </a:ln>
              <a:effectLst/>
            </c:spPr>
            <c:extLst>
              <c:ext xmlns:c16="http://schemas.microsoft.com/office/drawing/2014/chart" uri="{C3380CC4-5D6E-409C-BE32-E72D297353CC}">
                <c16:uniqueId val="{00000003-6F4A-4093-9858-5A4E306316E6}"/>
              </c:ext>
            </c:extLst>
          </c:dPt>
          <c:dPt>
            <c:idx val="4"/>
            <c:invertIfNegative val="0"/>
            <c:bubble3D val="0"/>
            <c:spPr>
              <a:solidFill>
                <a:srgbClr val="AB588C"/>
              </a:solidFill>
              <a:ln>
                <a:noFill/>
              </a:ln>
              <a:effectLst/>
            </c:spPr>
            <c:extLst>
              <c:ext xmlns:c16="http://schemas.microsoft.com/office/drawing/2014/chart" uri="{C3380CC4-5D6E-409C-BE32-E72D297353CC}">
                <c16:uniqueId val="{00000004-6F4A-4093-9858-5A4E306316E6}"/>
              </c:ext>
            </c:extLst>
          </c:dPt>
          <c:dPt>
            <c:idx val="5"/>
            <c:invertIfNegative val="0"/>
            <c:bubble3D val="0"/>
            <c:spPr>
              <a:solidFill>
                <a:srgbClr val="F5A03D"/>
              </a:solidFill>
              <a:ln>
                <a:noFill/>
              </a:ln>
              <a:effectLst/>
            </c:spPr>
            <c:extLst>
              <c:ext xmlns:c16="http://schemas.microsoft.com/office/drawing/2014/chart" uri="{C3380CC4-5D6E-409C-BE32-E72D297353CC}">
                <c16:uniqueId val="{00000005-6F4A-4093-9858-5A4E306316E6}"/>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purchase'!$C$4:$C$9</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purchase'!$D$4:$D$9</c:f>
              <c:numCache>
                <c:formatCode>0%</c:formatCode>
                <c:ptCount val="6"/>
                <c:pt idx="0">
                  <c:v>0.32</c:v>
                </c:pt>
                <c:pt idx="1">
                  <c:v>0.26</c:v>
                </c:pt>
                <c:pt idx="2">
                  <c:v>0.25</c:v>
                </c:pt>
                <c:pt idx="3">
                  <c:v>0.1</c:v>
                </c:pt>
                <c:pt idx="4">
                  <c:v>0.05</c:v>
                </c:pt>
                <c:pt idx="5">
                  <c:v>0.03</c:v>
                </c:pt>
              </c:numCache>
            </c:numRef>
          </c:val>
          <c:extLst>
            <c:ext xmlns:c16="http://schemas.microsoft.com/office/drawing/2014/chart" uri="{C3380CC4-5D6E-409C-BE32-E72D297353CC}">
              <c16:uniqueId val="{00000000-6F4A-4093-9858-5A4E306316E6}"/>
            </c:ext>
          </c:extLst>
        </c:ser>
        <c:dLbls>
          <c:showLegendKey val="0"/>
          <c:showVal val="0"/>
          <c:showCatName val="0"/>
          <c:showSerName val="0"/>
          <c:showPercent val="0"/>
          <c:showBubbleSize val="0"/>
        </c:dLbls>
        <c:gapWidth val="62"/>
        <c:axId val="332039935"/>
        <c:axId val="332041375"/>
      </c:barChart>
      <c:catAx>
        <c:axId val="3320399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32041375"/>
        <c:crosses val="autoZero"/>
        <c:auto val="1"/>
        <c:lblAlgn val="ctr"/>
        <c:lblOffset val="100"/>
        <c:noMultiLvlLbl val="0"/>
      </c:catAx>
      <c:valAx>
        <c:axId val="332041375"/>
        <c:scaling>
          <c:orientation val="minMax"/>
        </c:scaling>
        <c:delete val="1"/>
        <c:axPos val="t"/>
        <c:numFmt formatCode="0%" sourceLinked="1"/>
        <c:majorTickMark val="none"/>
        <c:minorTickMark val="none"/>
        <c:tickLblPos val="nextTo"/>
        <c:crossAx val="332039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GB" sz="1400" b="1" i="0" u="none" strike="noStrike" kern="1200" spc="0" baseline="0">
                <a:solidFill>
                  <a:srgbClr val="AB588C"/>
                </a:solidFill>
                <a:latin typeface="Arial" panose="020B0604020202020204" pitchFamily="34" charset="0"/>
                <a:ea typeface="+mn-ea"/>
                <a:cs typeface="Arial" panose="020B0604020202020204" pitchFamily="34" charset="0"/>
              </a:rPr>
              <a:t>By number of employees</a:t>
            </a:r>
          </a:p>
        </c:rich>
      </c:tx>
      <c:overlay val="0"/>
      <c:spPr>
        <a:noFill/>
        <a:ln>
          <a:noFill/>
        </a:ln>
        <a:effectLst/>
      </c:spPr>
      <c:txPr>
        <a:bodyPr rot="0" spcFirstLastPara="1" vertOverflow="ellipsis" vert="horz" wrap="square" anchor="ctr" anchorCtr="1"/>
        <a:lstStyle/>
        <a:p>
          <a:pPr algn="ctr" rtl="0">
            <a:defRPr lang="en-GB"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'SME purchase'!$D$20</c:f>
              <c:strCache>
                <c:ptCount val="1"/>
                <c:pt idx="0">
                  <c:v>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purchase'!$C$21:$C$26</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purchase'!$D$21:$D$26</c:f>
              <c:numCache>
                <c:formatCode>0%</c:formatCode>
                <c:ptCount val="6"/>
                <c:pt idx="0">
                  <c:v>0.31</c:v>
                </c:pt>
                <c:pt idx="1">
                  <c:v>0.36</c:v>
                </c:pt>
                <c:pt idx="2">
                  <c:v>0.17</c:v>
                </c:pt>
                <c:pt idx="3">
                  <c:v>7.0000000000000007E-2</c:v>
                </c:pt>
                <c:pt idx="4">
                  <c:v>0.06</c:v>
                </c:pt>
                <c:pt idx="5">
                  <c:v>0.03</c:v>
                </c:pt>
              </c:numCache>
            </c:numRef>
          </c:val>
          <c:extLst>
            <c:ext xmlns:c16="http://schemas.microsoft.com/office/drawing/2014/chart" uri="{C3380CC4-5D6E-409C-BE32-E72D297353CC}">
              <c16:uniqueId val="{00000000-1861-48FD-BE4F-050FB4A42A97}"/>
            </c:ext>
          </c:extLst>
        </c:ser>
        <c:ser>
          <c:idx val="1"/>
          <c:order val="1"/>
          <c:tx>
            <c:strRef>
              <c:f>'SME purchase'!$E$20</c:f>
              <c:strCache>
                <c:ptCount val="1"/>
                <c:pt idx="0">
                  <c:v>6-20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purchase'!$C$21:$C$26</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purchase'!$E$21:$E$26</c:f>
              <c:numCache>
                <c:formatCode>0%</c:formatCode>
                <c:ptCount val="6"/>
                <c:pt idx="0">
                  <c:v>0.28999999999999998</c:v>
                </c:pt>
                <c:pt idx="1">
                  <c:v>0.26</c:v>
                </c:pt>
                <c:pt idx="2">
                  <c:v>0.26</c:v>
                </c:pt>
                <c:pt idx="3">
                  <c:v>0.1</c:v>
                </c:pt>
                <c:pt idx="4">
                  <c:v>0.06</c:v>
                </c:pt>
                <c:pt idx="5">
                  <c:v>0.02</c:v>
                </c:pt>
              </c:numCache>
            </c:numRef>
          </c:val>
          <c:extLst>
            <c:ext xmlns:c16="http://schemas.microsoft.com/office/drawing/2014/chart" uri="{C3380CC4-5D6E-409C-BE32-E72D297353CC}">
              <c16:uniqueId val="{00000001-1861-48FD-BE4F-050FB4A42A97}"/>
            </c:ext>
          </c:extLst>
        </c:ser>
        <c:ser>
          <c:idx val="2"/>
          <c:order val="2"/>
          <c:tx>
            <c:strRef>
              <c:f>'SME purchase'!$F$20</c:f>
              <c:strCache>
                <c:ptCount val="1"/>
                <c:pt idx="0">
                  <c:v>More than 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purchase'!$C$21:$C$26</c:f>
              <c:strCache>
                <c:ptCount val="6"/>
                <c:pt idx="0">
                  <c:v>Bought direct from provider</c:v>
                </c:pt>
                <c:pt idx="1">
                  <c:v>Price comparison site</c:v>
                </c:pt>
                <c:pt idx="2">
                  <c:v>Insurance broker</c:v>
                </c:pt>
                <c:pt idx="3">
                  <c:v>Bank or building society</c:v>
                </c:pt>
                <c:pt idx="4">
                  <c:v>Other</c:v>
                </c:pt>
                <c:pt idx="5">
                  <c:v>Don't know</c:v>
                </c:pt>
              </c:strCache>
            </c:strRef>
          </c:cat>
          <c:val>
            <c:numRef>
              <c:f>'SME purchase'!$F$21:$F$26</c:f>
              <c:numCache>
                <c:formatCode>0%</c:formatCode>
                <c:ptCount val="6"/>
                <c:pt idx="0">
                  <c:v>0.35</c:v>
                </c:pt>
                <c:pt idx="1">
                  <c:v>0.22</c:v>
                </c:pt>
                <c:pt idx="2">
                  <c:v>0.27</c:v>
                </c:pt>
                <c:pt idx="3">
                  <c:v>0.11</c:v>
                </c:pt>
                <c:pt idx="4">
                  <c:v>0.04</c:v>
                </c:pt>
                <c:pt idx="5">
                  <c:v>0.02</c:v>
                </c:pt>
              </c:numCache>
            </c:numRef>
          </c:val>
          <c:extLst>
            <c:ext xmlns:c16="http://schemas.microsoft.com/office/drawing/2014/chart" uri="{C3380CC4-5D6E-409C-BE32-E72D297353CC}">
              <c16:uniqueId val="{00000002-1861-48FD-BE4F-050FB4A42A97}"/>
            </c:ext>
          </c:extLst>
        </c:ser>
        <c:dLbls>
          <c:showLegendKey val="0"/>
          <c:showVal val="0"/>
          <c:showCatName val="0"/>
          <c:showSerName val="0"/>
          <c:showPercent val="0"/>
          <c:showBubbleSize val="0"/>
        </c:dLbls>
        <c:gapWidth val="67"/>
        <c:axId val="429336303"/>
        <c:axId val="429344463"/>
      </c:barChart>
      <c:catAx>
        <c:axId val="429336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9344463"/>
        <c:crosses val="autoZero"/>
        <c:auto val="1"/>
        <c:lblAlgn val="ctr"/>
        <c:lblOffset val="100"/>
        <c:noMultiLvlLbl val="0"/>
      </c:catAx>
      <c:valAx>
        <c:axId val="429344463"/>
        <c:scaling>
          <c:orientation val="minMax"/>
        </c:scaling>
        <c:delete val="1"/>
        <c:axPos val="l"/>
        <c:numFmt formatCode="0%" sourceLinked="1"/>
        <c:majorTickMark val="none"/>
        <c:minorTickMark val="none"/>
        <c:tickLblPos val="nextTo"/>
        <c:crossAx val="429336303"/>
        <c:crosses val="autoZero"/>
        <c:crossBetween val="between"/>
      </c:valAx>
      <c:spPr>
        <a:noFill/>
        <a:ln>
          <a:noFill/>
        </a:ln>
        <a:effectLst/>
      </c:spPr>
    </c:plotArea>
    <c:legend>
      <c:legendPos val="b"/>
      <c:layout>
        <c:manualLayout>
          <c:xMode val="edge"/>
          <c:yMode val="edge"/>
          <c:x val="0.34426414946900891"/>
          <c:y val="0.87261133769295973"/>
          <c:w val="0.31147170106198213"/>
          <c:h val="7.8414731021988135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99915994491729E-2"/>
          <c:y val="3.8081803879339727E-3"/>
          <c:w val="0.9028085756130505"/>
          <c:h val="0.91668561101017954"/>
        </c:manualLayout>
      </c:layout>
      <c:bubbleChart>
        <c:varyColors val="0"/>
        <c:ser>
          <c:idx val="2"/>
          <c:order val="0"/>
          <c:tx>
            <c:strRef>
              <c:f>'Opp. score by theme'!$B$4</c:f>
              <c:strCache>
                <c:ptCount val="1"/>
                <c:pt idx="0">
                  <c:v>Loyalty</c:v>
                </c:pt>
              </c:strCache>
            </c:strRef>
          </c:tx>
          <c:spPr>
            <a:solidFill>
              <a:srgbClr val="008265"/>
            </a:solidFill>
            <a:ln w="25400">
              <a:solidFill>
                <a:srgbClr val="008265"/>
              </a:solidFill>
            </a:ln>
            <a:effectLst/>
          </c:spPr>
          <c:invertIfNegative val="0"/>
          <c:dLbls>
            <c:dLbl>
              <c:idx val="0"/>
              <c:layout>
                <c:manualLayout>
                  <c:x val="-5.0802719060748323E-3"/>
                  <c:y val="5.4965486965374795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DBD-453F-8FB1-4A00E7745CFD}"/>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theme'!$C$4</c:f>
              <c:numCache>
                <c:formatCode>0.00</c:formatCode>
                <c:ptCount val="1"/>
                <c:pt idx="0">
                  <c:v>6.237491661</c:v>
                </c:pt>
              </c:numCache>
            </c:numRef>
          </c:xVal>
          <c:yVal>
            <c:numRef>
              <c:f>'Opp. score by theme'!$D$4</c:f>
              <c:numCache>
                <c:formatCode>0.00</c:formatCode>
                <c:ptCount val="1"/>
                <c:pt idx="0">
                  <c:v>5.3473464350000004</c:v>
                </c:pt>
              </c:numCache>
            </c:numRef>
          </c:yVal>
          <c:bubbleSize>
            <c:numRef>
              <c:f>'Opp. score by theme'!$E$4</c:f>
              <c:numCache>
                <c:formatCode>0.00</c:formatCode>
                <c:ptCount val="1"/>
                <c:pt idx="0">
                  <c:v>7.1276368879999996</c:v>
                </c:pt>
              </c:numCache>
            </c:numRef>
          </c:bubbleSize>
          <c:bubble3D val="0"/>
          <c:extLst>
            <c:ext xmlns:c16="http://schemas.microsoft.com/office/drawing/2014/chart" uri="{C3380CC4-5D6E-409C-BE32-E72D297353CC}">
              <c16:uniqueId val="{00000001-EDBD-453F-8FB1-4A00E7745CFD}"/>
            </c:ext>
          </c:extLst>
        </c:ser>
        <c:ser>
          <c:idx val="0"/>
          <c:order val="1"/>
          <c:tx>
            <c:strRef>
              <c:f>'Opp. score by theme'!$B$5</c:f>
              <c:strCache>
                <c:ptCount val="1"/>
                <c:pt idx="0">
                  <c:v>Confidence</c:v>
                </c:pt>
              </c:strCache>
            </c:strRef>
          </c:tx>
          <c:spPr>
            <a:solidFill>
              <a:srgbClr val="AB588C"/>
            </a:solidFill>
            <a:ln w="25400">
              <a:solidFill>
                <a:srgbClr val="AB588C"/>
              </a:solidFill>
            </a:ln>
            <a:effectLst/>
          </c:spPr>
          <c:invertIfNegative val="0"/>
          <c:dLbls>
            <c:dLbl>
              <c:idx val="0"/>
              <c:layout>
                <c:manualLayout>
                  <c:x val="-3.917103422009157E-2"/>
                  <c:y val="-8.9705494998178606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EDBD-453F-8FB1-4A00E7745CFD}"/>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theme'!$C$5</c:f>
              <c:numCache>
                <c:formatCode>0.00</c:formatCode>
                <c:ptCount val="1"/>
                <c:pt idx="0">
                  <c:v>7.0432139950000003</c:v>
                </c:pt>
              </c:numCache>
            </c:numRef>
          </c:xVal>
          <c:yVal>
            <c:numRef>
              <c:f>'Opp. score by theme'!$D$5</c:f>
              <c:numCache>
                <c:formatCode>0.00</c:formatCode>
                <c:ptCount val="1"/>
                <c:pt idx="0">
                  <c:v>6.9782894850000003</c:v>
                </c:pt>
              </c:numCache>
            </c:numRef>
          </c:yVal>
          <c:bubbleSize>
            <c:numRef>
              <c:f>'Opp. score by theme'!$E$5</c:f>
              <c:numCache>
                <c:formatCode>0.00</c:formatCode>
                <c:ptCount val="1"/>
                <c:pt idx="0">
                  <c:v>7.1081385040000002</c:v>
                </c:pt>
              </c:numCache>
            </c:numRef>
          </c:bubbleSize>
          <c:bubble3D val="0"/>
          <c:extLst>
            <c:ext xmlns:c16="http://schemas.microsoft.com/office/drawing/2014/chart" uri="{C3380CC4-5D6E-409C-BE32-E72D297353CC}">
              <c16:uniqueId val="{00000003-EDBD-453F-8FB1-4A00E7745CFD}"/>
            </c:ext>
          </c:extLst>
        </c:ser>
        <c:ser>
          <c:idx val="1"/>
          <c:order val="2"/>
          <c:tx>
            <c:strRef>
              <c:f>'Opp. score by theme'!$B$6</c:f>
              <c:strCache>
                <c:ptCount val="1"/>
                <c:pt idx="0">
                  <c:v>Ease</c:v>
                </c:pt>
              </c:strCache>
            </c:strRef>
          </c:tx>
          <c:spPr>
            <a:solidFill>
              <a:srgbClr val="92D1B3"/>
            </a:solidFill>
            <a:ln w="25400">
              <a:solidFill>
                <a:srgbClr val="92D1B3"/>
              </a:solidFill>
            </a:ln>
            <a:effectLst/>
          </c:spPr>
          <c:invertIfNegative val="0"/>
          <c:dLbls>
            <c:dLbl>
              <c:idx val="0"/>
              <c:layout>
                <c:manualLayout>
                  <c:x val="3.4079922539293248E-2"/>
                  <c:y val="-6.7520788924328626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EDBD-453F-8FB1-4A00E7745CFD}"/>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theme'!$C$6</c:f>
              <c:numCache>
                <c:formatCode>0.00</c:formatCode>
                <c:ptCount val="1"/>
                <c:pt idx="0">
                  <c:v>6.8779186130000003</c:v>
                </c:pt>
              </c:numCache>
            </c:numRef>
          </c:xVal>
          <c:yVal>
            <c:numRef>
              <c:f>'Opp. score by theme'!$D$6</c:f>
              <c:numCache>
                <c:formatCode>0.00</c:formatCode>
                <c:ptCount val="1"/>
                <c:pt idx="0">
                  <c:v>6.7724131500000002</c:v>
                </c:pt>
              </c:numCache>
            </c:numRef>
          </c:yVal>
          <c:bubbleSize>
            <c:numRef>
              <c:f>'Opp. score by theme'!$E$6</c:f>
              <c:numCache>
                <c:formatCode>0.00</c:formatCode>
                <c:ptCount val="1"/>
                <c:pt idx="0">
                  <c:v>6.9834240750000003</c:v>
                </c:pt>
              </c:numCache>
            </c:numRef>
          </c:bubbleSize>
          <c:bubble3D val="0"/>
          <c:extLst>
            <c:ext xmlns:c16="http://schemas.microsoft.com/office/drawing/2014/chart" uri="{C3380CC4-5D6E-409C-BE32-E72D297353CC}">
              <c16:uniqueId val="{00000005-EDBD-453F-8FB1-4A00E7745CFD}"/>
            </c:ext>
          </c:extLst>
        </c:ser>
        <c:ser>
          <c:idx val="3"/>
          <c:order val="3"/>
          <c:tx>
            <c:strRef>
              <c:f>'Opp. score by theme'!$B$7</c:f>
              <c:strCache>
                <c:ptCount val="1"/>
                <c:pt idx="0">
                  <c:v>Control (claims)</c:v>
                </c:pt>
              </c:strCache>
            </c:strRef>
          </c:tx>
          <c:spPr>
            <a:solidFill>
              <a:srgbClr val="93C01F"/>
            </a:solidFill>
            <a:ln w="25400">
              <a:solidFill>
                <a:srgbClr val="93C01F"/>
              </a:solidFill>
            </a:ln>
            <a:effectLst/>
          </c:spPr>
          <c:invertIfNegative val="0"/>
          <c:dLbls>
            <c:dLbl>
              <c:idx val="0"/>
              <c:layout>
                <c:manualLayout>
                  <c:x val="1.8598408637406128E-2"/>
                  <c:y val="5.354087856455665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EDBD-453F-8FB1-4A00E7745CFD}"/>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theme'!$C$7</c:f>
              <c:numCache>
                <c:formatCode>0.00</c:formatCode>
                <c:ptCount val="1"/>
                <c:pt idx="0">
                  <c:v>6.4513108619999997</c:v>
                </c:pt>
              </c:numCache>
            </c:numRef>
          </c:xVal>
          <c:yVal>
            <c:numRef>
              <c:f>'Opp. score by theme'!$D$7</c:f>
              <c:numCache>
                <c:formatCode>0.00</c:formatCode>
                <c:ptCount val="1"/>
                <c:pt idx="0">
                  <c:v>6.2425857039999997</c:v>
                </c:pt>
              </c:numCache>
            </c:numRef>
          </c:yVal>
          <c:bubbleSize>
            <c:numRef>
              <c:f>'Opp. score by theme'!$E$7</c:f>
              <c:numCache>
                <c:formatCode>0.00</c:formatCode>
                <c:ptCount val="1"/>
                <c:pt idx="0">
                  <c:v>6.6600360189999996</c:v>
                </c:pt>
              </c:numCache>
            </c:numRef>
          </c:bubbleSize>
          <c:bubble3D val="0"/>
          <c:extLst>
            <c:ext xmlns:c16="http://schemas.microsoft.com/office/drawing/2014/chart" uri="{C3380CC4-5D6E-409C-BE32-E72D297353CC}">
              <c16:uniqueId val="{00000007-EDBD-453F-8FB1-4A00E7745CFD}"/>
            </c:ext>
          </c:extLst>
        </c:ser>
        <c:ser>
          <c:idx val="4"/>
          <c:order val="4"/>
          <c:tx>
            <c:strRef>
              <c:f>'Opp. score by theme'!$B$8</c:f>
              <c:strCache>
                <c:ptCount val="1"/>
                <c:pt idx="0">
                  <c:v>Speed (claims)</c:v>
                </c:pt>
              </c:strCache>
            </c:strRef>
          </c:tx>
          <c:spPr>
            <a:solidFill>
              <a:srgbClr val="15ADD0"/>
            </a:solidFill>
            <a:ln w="25400">
              <a:solidFill>
                <a:srgbClr val="15ADD0"/>
              </a:solidFill>
            </a:ln>
            <a:effectLst/>
          </c:spPr>
          <c:invertIfNegative val="0"/>
          <c:dLbls>
            <c:dLbl>
              <c:idx val="0"/>
              <c:layout>
                <c:manualLayout>
                  <c:x val="3.1237073283820596E-2"/>
                  <c:y val="2.8330951513623075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EDBD-453F-8FB1-4A00E7745CFD}"/>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theme'!$C$8</c:f>
              <c:numCache>
                <c:formatCode>0.00</c:formatCode>
                <c:ptCount val="1"/>
                <c:pt idx="0">
                  <c:v>6.6900749060000004</c:v>
                </c:pt>
              </c:numCache>
            </c:numRef>
          </c:xVal>
          <c:yVal>
            <c:numRef>
              <c:f>'Opp. score by theme'!$D$8</c:f>
              <c:numCache>
                <c:formatCode>0.00</c:formatCode>
                <c:ptCount val="1"/>
                <c:pt idx="0">
                  <c:v>6.7256974850000004</c:v>
                </c:pt>
              </c:numCache>
            </c:numRef>
          </c:yVal>
          <c:bubbleSize>
            <c:numRef>
              <c:f>'Opp. score by theme'!$E$8</c:f>
              <c:numCache>
                <c:formatCode>0.00</c:formatCode>
                <c:ptCount val="1"/>
                <c:pt idx="0">
                  <c:v>6.6544523279999996</c:v>
                </c:pt>
              </c:numCache>
            </c:numRef>
          </c:bubbleSize>
          <c:bubble3D val="0"/>
          <c:extLst>
            <c:ext xmlns:c16="http://schemas.microsoft.com/office/drawing/2014/chart" uri="{C3380CC4-5D6E-409C-BE32-E72D297353CC}">
              <c16:uniqueId val="{00000009-EDBD-453F-8FB1-4A00E7745CFD}"/>
            </c:ext>
          </c:extLst>
        </c:ser>
        <c:ser>
          <c:idx val="5"/>
          <c:order val="5"/>
          <c:tx>
            <c:strRef>
              <c:f>'Opp. score by theme'!$B$9</c:f>
              <c:strCache>
                <c:ptCount val="1"/>
                <c:pt idx="0">
                  <c:v>Respect (claims)</c:v>
                </c:pt>
              </c:strCache>
            </c:strRef>
          </c:tx>
          <c:spPr>
            <a:solidFill>
              <a:srgbClr val="F9ED6F"/>
            </a:solidFill>
            <a:ln w="25400">
              <a:solidFill>
                <a:srgbClr val="F9ED6F"/>
              </a:solidFill>
            </a:ln>
            <a:effectLst/>
          </c:spPr>
          <c:invertIfNegative val="0"/>
          <c:dLbls>
            <c:dLbl>
              <c:idx val="0"/>
              <c:layout>
                <c:manualLayout>
                  <c:x val="-0.37616118963047601"/>
                  <c:y val="-6.561250128431454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EDBD-453F-8FB1-4A00E7745CFD}"/>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theme'!$C$9</c:f>
              <c:numCache>
                <c:formatCode>0.00</c:formatCode>
                <c:ptCount val="1"/>
                <c:pt idx="0">
                  <c:v>6.2265917599999998</c:v>
                </c:pt>
              </c:numCache>
            </c:numRef>
          </c:xVal>
          <c:yVal>
            <c:numRef>
              <c:f>'Opp. score by theme'!$D$9</c:f>
              <c:numCache>
                <c:formatCode>0.00</c:formatCode>
                <c:ptCount val="1"/>
                <c:pt idx="0">
                  <c:v>6.005271735</c:v>
                </c:pt>
              </c:numCache>
            </c:numRef>
          </c:yVal>
          <c:bubbleSize>
            <c:numRef>
              <c:f>'Opp. score by theme'!$E$9</c:f>
              <c:numCache>
                <c:formatCode>0.00</c:formatCode>
                <c:ptCount val="1"/>
                <c:pt idx="0">
                  <c:v>6.4479117859999997</c:v>
                </c:pt>
              </c:numCache>
            </c:numRef>
          </c:bubbleSize>
          <c:bubble3D val="0"/>
          <c:extLst>
            <c:ext xmlns:c16="http://schemas.microsoft.com/office/drawing/2014/chart" uri="{C3380CC4-5D6E-409C-BE32-E72D297353CC}">
              <c16:uniqueId val="{0000000B-EDBD-453F-8FB1-4A00E7745CFD}"/>
            </c:ext>
          </c:extLst>
        </c:ser>
        <c:ser>
          <c:idx val="6"/>
          <c:order val="6"/>
          <c:tx>
            <c:strRef>
              <c:f>'Opp. score by theme'!$B$10</c:f>
              <c:strCache>
                <c:ptCount val="1"/>
                <c:pt idx="0">
                  <c:v>Protection</c:v>
                </c:pt>
              </c:strCache>
            </c:strRef>
          </c:tx>
          <c:spPr>
            <a:solidFill>
              <a:srgbClr val="E20613"/>
            </a:solidFill>
            <a:ln w="25400">
              <a:solidFill>
                <a:srgbClr val="E20613"/>
              </a:solidFill>
            </a:ln>
            <a:effectLst/>
          </c:spPr>
          <c:invertIfNegative val="0"/>
          <c:dLbls>
            <c:dLbl>
              <c:idx val="0"/>
              <c:layout>
                <c:manualLayout>
                  <c:x val="-0.15279283307252217"/>
                  <c:y val="-0.1337785001074154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EDBD-453F-8FB1-4A00E7745CFD}"/>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theme'!$C$10</c:f>
              <c:numCache>
                <c:formatCode>0.00</c:formatCode>
                <c:ptCount val="1"/>
                <c:pt idx="0">
                  <c:v>6.553702468</c:v>
                </c:pt>
              </c:numCache>
            </c:numRef>
          </c:xVal>
          <c:yVal>
            <c:numRef>
              <c:f>'Opp. score by theme'!$D$10</c:f>
              <c:numCache>
                <c:formatCode>0.00</c:formatCode>
                <c:ptCount val="1"/>
                <c:pt idx="0">
                  <c:v>6.7164161949999999</c:v>
                </c:pt>
              </c:numCache>
            </c:numRef>
          </c:yVal>
          <c:bubbleSize>
            <c:numRef>
              <c:f>'Opp. score by theme'!$E$10</c:f>
              <c:numCache>
                <c:formatCode>0.00</c:formatCode>
                <c:ptCount val="1"/>
                <c:pt idx="0">
                  <c:v>6.3909887410000001</c:v>
                </c:pt>
              </c:numCache>
            </c:numRef>
          </c:bubbleSize>
          <c:bubble3D val="0"/>
          <c:extLst>
            <c:ext xmlns:c16="http://schemas.microsoft.com/office/drawing/2014/chart" uri="{C3380CC4-5D6E-409C-BE32-E72D297353CC}">
              <c16:uniqueId val="{0000000D-EDBD-453F-8FB1-4A00E7745CFD}"/>
            </c:ext>
          </c:extLst>
        </c:ser>
        <c:ser>
          <c:idx val="7"/>
          <c:order val="7"/>
          <c:tx>
            <c:strRef>
              <c:f>'Opp. score by theme'!$B$11</c:f>
              <c:strCache>
                <c:ptCount val="1"/>
                <c:pt idx="0">
                  <c:v>Price</c:v>
                </c:pt>
              </c:strCache>
            </c:strRef>
          </c:tx>
          <c:spPr>
            <a:solidFill>
              <a:srgbClr val="F5A03D"/>
            </a:solidFill>
            <a:ln w="25400">
              <a:solidFill>
                <a:srgbClr val="F5A03D"/>
              </a:solidFill>
            </a:ln>
            <a:effectLst/>
          </c:spPr>
          <c:invertIfNegative val="0"/>
          <c:dLbls>
            <c:dLbl>
              <c:idx val="0"/>
              <c:layout>
                <c:manualLayout>
                  <c:x val="-6.979971352161414E-2"/>
                  <c:y val="0.11892323068157405"/>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EDBD-453F-8FB1-4A00E7745CF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theme'!$C$11</c:f>
              <c:numCache>
                <c:formatCode>0.00</c:formatCode>
                <c:ptCount val="1"/>
                <c:pt idx="0">
                  <c:v>5.5926173009999998</c:v>
                </c:pt>
              </c:numCache>
            </c:numRef>
          </c:xVal>
          <c:yVal>
            <c:numRef>
              <c:f>'Opp. score by theme'!$D$11</c:f>
              <c:numCache>
                <c:formatCode>0.00</c:formatCode>
                <c:ptCount val="1"/>
                <c:pt idx="0">
                  <c:v>5.2237130819999997</c:v>
                </c:pt>
              </c:numCache>
            </c:numRef>
          </c:yVal>
          <c:bubbleSize>
            <c:numRef>
              <c:f>'Opp. score by theme'!$E$11</c:f>
              <c:numCache>
                <c:formatCode>0.00</c:formatCode>
                <c:ptCount val="1"/>
                <c:pt idx="0">
                  <c:v>5.9615215189999997</c:v>
                </c:pt>
              </c:numCache>
            </c:numRef>
          </c:bubbleSize>
          <c:bubble3D val="0"/>
          <c:extLst>
            <c:ext xmlns:c16="http://schemas.microsoft.com/office/drawing/2014/chart" uri="{C3380CC4-5D6E-409C-BE32-E72D297353CC}">
              <c16:uniqueId val="{0000000F-EDBD-453F-8FB1-4A00E7745CFD}"/>
            </c:ext>
          </c:extLst>
        </c:ser>
        <c:ser>
          <c:idx val="8"/>
          <c:order val="8"/>
          <c:tx>
            <c:strRef>
              <c:f>'Opp. score by theme'!$B$12</c:f>
              <c:strCache>
                <c:ptCount val="1"/>
                <c:pt idx="0">
                  <c:v>Relationship</c:v>
                </c:pt>
              </c:strCache>
            </c:strRef>
          </c:tx>
          <c:spPr>
            <a:solidFill>
              <a:schemeClr val="tx1"/>
            </a:solidFill>
            <a:ln w="25400">
              <a:solidFill>
                <a:sysClr val="windowText" lastClr="000000"/>
              </a:solidFill>
            </a:ln>
            <a:effectLst/>
          </c:spPr>
          <c:invertIfNegative val="0"/>
          <c:dLbls>
            <c:dLbl>
              <c:idx val="0"/>
              <c:layout>
                <c:manualLayout>
                  <c:x val="-0.2289884663470694"/>
                  <c:y val="0.119542503806241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EDBD-453F-8FB1-4A00E7745CFD}"/>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theme'!$C$12</c:f>
              <c:numCache>
                <c:formatCode>0.00</c:formatCode>
                <c:ptCount val="1"/>
                <c:pt idx="0">
                  <c:v>5.5220146769999996</c:v>
                </c:pt>
              </c:numCache>
            </c:numRef>
          </c:xVal>
          <c:yVal>
            <c:numRef>
              <c:f>'Opp. score by theme'!$D$12</c:f>
              <c:numCache>
                <c:formatCode>0.00</c:formatCode>
                <c:ptCount val="1"/>
                <c:pt idx="0">
                  <c:v>5.3702591919999998</c:v>
                </c:pt>
              </c:numCache>
            </c:numRef>
          </c:yVal>
          <c:bubbleSize>
            <c:numRef>
              <c:f>'Opp. score by theme'!$E$12</c:f>
              <c:numCache>
                <c:formatCode>0.00</c:formatCode>
                <c:ptCount val="1"/>
                <c:pt idx="0">
                  <c:v>5.6737701610000002</c:v>
                </c:pt>
              </c:numCache>
            </c:numRef>
          </c:bubbleSize>
          <c:bubble3D val="0"/>
          <c:extLst>
            <c:ext xmlns:c16="http://schemas.microsoft.com/office/drawing/2014/chart" uri="{C3380CC4-5D6E-409C-BE32-E72D297353CC}">
              <c16:uniqueId val="{00000011-EDBD-453F-8FB1-4A00E7745CFD}"/>
            </c:ext>
          </c:extLst>
        </c:ser>
        <c:dLbls>
          <c:showLegendKey val="0"/>
          <c:showVal val="0"/>
          <c:showCatName val="0"/>
          <c:showSerName val="0"/>
          <c:showPercent val="0"/>
          <c:showBubbleSize val="0"/>
        </c:dLbls>
        <c:bubbleScale val="60"/>
        <c:showNegBubbles val="0"/>
        <c:axId val="563754712"/>
        <c:axId val="563755104"/>
      </c:bubbleChart>
      <c:valAx>
        <c:axId val="563754712"/>
        <c:scaling>
          <c:orientation val="minMax"/>
          <c:max val="10"/>
          <c:min val="0"/>
        </c:scaling>
        <c:delete val="1"/>
        <c:axPos val="b"/>
        <c:numFmt formatCode="0.00" sourceLinked="1"/>
        <c:majorTickMark val="out"/>
        <c:minorTickMark val="none"/>
        <c:tickLblPos val="nextTo"/>
        <c:crossAx val="563755104"/>
        <c:crosses val="autoZero"/>
        <c:crossBetween val="midCat"/>
      </c:valAx>
      <c:valAx>
        <c:axId val="563755104"/>
        <c:scaling>
          <c:orientation val="minMax"/>
          <c:max val="10"/>
        </c:scaling>
        <c:delete val="1"/>
        <c:axPos val="l"/>
        <c:numFmt formatCode="0.00" sourceLinked="1"/>
        <c:majorTickMark val="out"/>
        <c:minorTickMark val="none"/>
        <c:tickLblPos val="nextTo"/>
        <c:crossAx val="563754712"/>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GB" b="1">
                <a:solidFill>
                  <a:srgbClr val="AB588C"/>
                </a:solidFill>
              </a:rPr>
              <a:t>Overall SME Financial Well-being of business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rgbClr val="AB588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financial'!$B$5:$B$7</c:f>
              <c:strCache>
                <c:ptCount val="3"/>
                <c:pt idx="0">
                  <c:v>Very poor / poor</c:v>
                </c:pt>
                <c:pt idx="1">
                  <c:v>Average</c:v>
                </c:pt>
                <c:pt idx="2">
                  <c:v>Good / very good</c:v>
                </c:pt>
              </c:strCache>
            </c:strRef>
          </c:cat>
          <c:val>
            <c:numRef>
              <c:f>'SME financial'!$C$5:$C$7</c:f>
              <c:numCache>
                <c:formatCode>0%</c:formatCode>
                <c:ptCount val="3"/>
                <c:pt idx="0">
                  <c:v>0.04</c:v>
                </c:pt>
                <c:pt idx="1">
                  <c:v>0.22</c:v>
                </c:pt>
                <c:pt idx="2">
                  <c:v>0.73</c:v>
                </c:pt>
              </c:numCache>
            </c:numRef>
          </c:val>
          <c:extLst>
            <c:ext xmlns:c16="http://schemas.microsoft.com/office/drawing/2014/chart" uri="{C3380CC4-5D6E-409C-BE32-E72D297353CC}">
              <c16:uniqueId val="{00000000-77CB-4610-9C87-10CB2FB1BDA8}"/>
            </c:ext>
          </c:extLst>
        </c:ser>
        <c:dLbls>
          <c:showLegendKey val="0"/>
          <c:showVal val="0"/>
          <c:showCatName val="0"/>
          <c:showSerName val="0"/>
          <c:showPercent val="0"/>
          <c:showBubbleSize val="0"/>
        </c:dLbls>
        <c:gapWidth val="80"/>
        <c:overlap val="-27"/>
        <c:axId val="502379567"/>
        <c:axId val="502380047"/>
      </c:barChart>
      <c:catAx>
        <c:axId val="502379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2380047"/>
        <c:crosses val="autoZero"/>
        <c:auto val="1"/>
        <c:lblAlgn val="ctr"/>
        <c:lblOffset val="100"/>
        <c:noMultiLvlLbl val="0"/>
      </c:catAx>
      <c:valAx>
        <c:axId val="502380047"/>
        <c:scaling>
          <c:orientation val="minMax"/>
        </c:scaling>
        <c:delete val="1"/>
        <c:axPos val="l"/>
        <c:numFmt formatCode="0%" sourceLinked="1"/>
        <c:majorTickMark val="none"/>
        <c:minorTickMark val="none"/>
        <c:tickLblPos val="nextTo"/>
        <c:crossAx val="502379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AB588C"/>
                </a:solidFill>
                <a:latin typeface="Arial" panose="020B0604020202020204" pitchFamily="34" charset="0"/>
                <a:ea typeface="+mn-ea"/>
                <a:cs typeface="Arial" panose="020B0604020202020204" pitchFamily="34" charset="0"/>
              </a:defRPr>
            </a:pPr>
            <a:r>
              <a:rPr lang="en-US">
                <a:solidFill>
                  <a:srgbClr val="AB588C"/>
                </a:solidFill>
              </a:rPr>
              <a:t>By number of employees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'SME financial'!$B$19</c:f>
              <c:strCache>
                <c:ptCount val="1"/>
                <c:pt idx="0">
                  <c:v>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financial'!$A$20:$A$22</c:f>
              <c:strCache>
                <c:ptCount val="3"/>
                <c:pt idx="0">
                  <c:v>Very poor / poor</c:v>
                </c:pt>
                <c:pt idx="1">
                  <c:v>Average</c:v>
                </c:pt>
                <c:pt idx="2">
                  <c:v>Good / very good</c:v>
                </c:pt>
              </c:strCache>
            </c:strRef>
          </c:cat>
          <c:val>
            <c:numRef>
              <c:f>'SME financial'!$B$20:$B$22</c:f>
              <c:numCache>
                <c:formatCode>0%</c:formatCode>
                <c:ptCount val="3"/>
                <c:pt idx="0">
                  <c:v>0.06</c:v>
                </c:pt>
                <c:pt idx="1">
                  <c:v>0.34</c:v>
                </c:pt>
                <c:pt idx="2">
                  <c:v>0.59</c:v>
                </c:pt>
              </c:numCache>
            </c:numRef>
          </c:val>
          <c:extLst>
            <c:ext xmlns:c16="http://schemas.microsoft.com/office/drawing/2014/chart" uri="{C3380CC4-5D6E-409C-BE32-E72D297353CC}">
              <c16:uniqueId val="{00000000-8D74-4BC5-B6C3-B5B11455FC5E}"/>
            </c:ext>
          </c:extLst>
        </c:ser>
        <c:ser>
          <c:idx val="1"/>
          <c:order val="1"/>
          <c:tx>
            <c:strRef>
              <c:f>'SME financial'!$C$19</c:f>
              <c:strCache>
                <c:ptCount val="1"/>
                <c:pt idx="0">
                  <c:v>6-20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financial'!$A$20:$A$22</c:f>
              <c:strCache>
                <c:ptCount val="3"/>
                <c:pt idx="0">
                  <c:v>Very poor / poor</c:v>
                </c:pt>
                <c:pt idx="1">
                  <c:v>Average</c:v>
                </c:pt>
                <c:pt idx="2">
                  <c:v>Good / very good</c:v>
                </c:pt>
              </c:strCache>
            </c:strRef>
          </c:cat>
          <c:val>
            <c:numRef>
              <c:f>'SME financial'!$C$20:$C$22</c:f>
              <c:numCache>
                <c:formatCode>0%</c:formatCode>
                <c:ptCount val="3"/>
                <c:pt idx="0">
                  <c:v>0.05</c:v>
                </c:pt>
                <c:pt idx="1">
                  <c:v>0.24</c:v>
                </c:pt>
                <c:pt idx="2">
                  <c:v>0.71</c:v>
                </c:pt>
              </c:numCache>
            </c:numRef>
          </c:val>
          <c:extLst>
            <c:ext xmlns:c16="http://schemas.microsoft.com/office/drawing/2014/chart" uri="{C3380CC4-5D6E-409C-BE32-E72D297353CC}">
              <c16:uniqueId val="{00000001-8D74-4BC5-B6C3-B5B11455FC5E}"/>
            </c:ext>
          </c:extLst>
        </c:ser>
        <c:ser>
          <c:idx val="2"/>
          <c:order val="2"/>
          <c:tx>
            <c:strRef>
              <c:f>'SME financial'!$D$19</c:f>
              <c:strCache>
                <c:ptCount val="1"/>
                <c:pt idx="0">
                  <c:v>More than 20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financial'!$A$20:$A$22</c:f>
              <c:strCache>
                <c:ptCount val="3"/>
                <c:pt idx="0">
                  <c:v>Very poor / poor</c:v>
                </c:pt>
                <c:pt idx="1">
                  <c:v>Average</c:v>
                </c:pt>
                <c:pt idx="2">
                  <c:v>Good / very good</c:v>
                </c:pt>
              </c:strCache>
            </c:strRef>
          </c:cat>
          <c:val>
            <c:numRef>
              <c:f>'SME financial'!$D$20:$D$22</c:f>
              <c:numCache>
                <c:formatCode>0%</c:formatCode>
                <c:ptCount val="3"/>
                <c:pt idx="0">
                  <c:v>0.03</c:v>
                </c:pt>
                <c:pt idx="1">
                  <c:v>0.17</c:v>
                </c:pt>
                <c:pt idx="2">
                  <c:v>0.79</c:v>
                </c:pt>
              </c:numCache>
            </c:numRef>
          </c:val>
          <c:extLst>
            <c:ext xmlns:c16="http://schemas.microsoft.com/office/drawing/2014/chart" uri="{C3380CC4-5D6E-409C-BE32-E72D297353CC}">
              <c16:uniqueId val="{00000002-8D74-4BC5-B6C3-B5B11455FC5E}"/>
            </c:ext>
          </c:extLst>
        </c:ser>
        <c:dLbls>
          <c:showLegendKey val="0"/>
          <c:showVal val="0"/>
          <c:showCatName val="0"/>
          <c:showSerName val="0"/>
          <c:showPercent val="0"/>
          <c:showBubbleSize val="0"/>
        </c:dLbls>
        <c:gapWidth val="99"/>
        <c:axId val="326195871"/>
        <c:axId val="326196831"/>
      </c:barChart>
      <c:catAx>
        <c:axId val="32619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6196831"/>
        <c:crosses val="autoZero"/>
        <c:auto val="1"/>
        <c:lblAlgn val="ctr"/>
        <c:lblOffset val="100"/>
        <c:noMultiLvlLbl val="0"/>
      </c:catAx>
      <c:valAx>
        <c:axId val="326196831"/>
        <c:scaling>
          <c:orientation val="minMax"/>
        </c:scaling>
        <c:delete val="1"/>
        <c:axPos val="l"/>
        <c:numFmt formatCode="0%" sourceLinked="1"/>
        <c:majorTickMark val="none"/>
        <c:minorTickMark val="none"/>
        <c:tickLblPos val="nextTo"/>
        <c:crossAx val="326195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AB588C"/>
                </a:solidFill>
                <a:latin typeface="Arial" panose="020B0604020202020204" pitchFamily="34" charset="0"/>
                <a:ea typeface="+mn-ea"/>
                <a:cs typeface="Arial" panose="020B0604020202020204" pitchFamily="34" charset="0"/>
              </a:defRPr>
            </a:pPr>
            <a:r>
              <a:rPr lang="en-GB">
                <a:solidFill>
                  <a:srgbClr val="AB588C"/>
                </a:solidFill>
              </a:rPr>
              <a:t>Claimed in the past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'SME financial'!$B$34</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financial'!$A$35:$A$37</c:f>
              <c:strCache>
                <c:ptCount val="3"/>
                <c:pt idx="0">
                  <c:v>Very poor / poor</c:v>
                </c:pt>
                <c:pt idx="1">
                  <c:v>Average</c:v>
                </c:pt>
                <c:pt idx="2">
                  <c:v>Good / very good</c:v>
                </c:pt>
              </c:strCache>
            </c:strRef>
          </c:cat>
          <c:val>
            <c:numRef>
              <c:f>'SME financial'!$B$35:$B$37</c:f>
              <c:numCache>
                <c:formatCode>0%</c:formatCode>
                <c:ptCount val="3"/>
                <c:pt idx="0">
                  <c:v>0.05</c:v>
                </c:pt>
                <c:pt idx="1">
                  <c:v>0.19</c:v>
                </c:pt>
                <c:pt idx="2">
                  <c:v>0.77</c:v>
                </c:pt>
              </c:numCache>
            </c:numRef>
          </c:val>
          <c:extLst>
            <c:ext xmlns:c16="http://schemas.microsoft.com/office/drawing/2014/chart" uri="{C3380CC4-5D6E-409C-BE32-E72D297353CC}">
              <c16:uniqueId val="{00000000-EAED-4F3A-971E-E4ED7FD80177}"/>
            </c:ext>
          </c:extLst>
        </c:ser>
        <c:ser>
          <c:idx val="1"/>
          <c:order val="1"/>
          <c:tx>
            <c:strRef>
              <c:f>'SME financial'!$C$34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 financial'!$A$35:$A$37</c:f>
              <c:strCache>
                <c:ptCount val="3"/>
                <c:pt idx="0">
                  <c:v>Very poor / poor</c:v>
                </c:pt>
                <c:pt idx="1">
                  <c:v>Average</c:v>
                </c:pt>
                <c:pt idx="2">
                  <c:v>Good / very good</c:v>
                </c:pt>
              </c:strCache>
            </c:strRef>
          </c:cat>
          <c:val>
            <c:numRef>
              <c:f>'SME financial'!$C$35:$C$37</c:f>
              <c:numCache>
                <c:formatCode>0%</c:formatCode>
                <c:ptCount val="3"/>
                <c:pt idx="0">
                  <c:v>0.04</c:v>
                </c:pt>
                <c:pt idx="1">
                  <c:v>0.23</c:v>
                </c:pt>
                <c:pt idx="2">
                  <c:v>0.72</c:v>
                </c:pt>
              </c:numCache>
            </c:numRef>
          </c:val>
          <c:extLst>
            <c:ext xmlns:c16="http://schemas.microsoft.com/office/drawing/2014/chart" uri="{C3380CC4-5D6E-409C-BE32-E72D297353CC}">
              <c16:uniqueId val="{00000001-EAED-4F3A-971E-E4ED7FD80177}"/>
            </c:ext>
          </c:extLst>
        </c:ser>
        <c:dLbls>
          <c:showLegendKey val="0"/>
          <c:showVal val="0"/>
          <c:showCatName val="0"/>
          <c:showSerName val="0"/>
          <c:showPercent val="0"/>
          <c:showBubbleSize val="0"/>
        </c:dLbls>
        <c:gapWidth val="99"/>
        <c:axId val="495637663"/>
        <c:axId val="495634303"/>
      </c:barChart>
      <c:catAx>
        <c:axId val="49563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5634303"/>
        <c:crosses val="autoZero"/>
        <c:auto val="1"/>
        <c:lblAlgn val="ctr"/>
        <c:lblOffset val="100"/>
        <c:noMultiLvlLbl val="0"/>
      </c:catAx>
      <c:valAx>
        <c:axId val="495634303"/>
        <c:scaling>
          <c:orientation val="minMax"/>
        </c:scaling>
        <c:delete val="1"/>
        <c:axPos val="l"/>
        <c:numFmt formatCode="0%" sourceLinked="1"/>
        <c:majorTickMark val="none"/>
        <c:minorTickMark val="none"/>
        <c:tickLblPos val="nextTo"/>
        <c:crossAx val="49563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12&amp;13 May 2023 &amp; Sept 2023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Respect (claims)</c:v>
                </c:pt>
                <c:pt idx="2">
                  <c:v>Speed (claims)</c:v>
                </c:pt>
                <c:pt idx="3">
                  <c:v>Confidence</c:v>
                </c:pt>
                <c:pt idx="4">
                  <c:v>Control (claims)</c:v>
                </c:pt>
                <c:pt idx="5">
                  <c:v>Ease</c:v>
                </c:pt>
                <c:pt idx="6">
                  <c:v>Protection</c:v>
                </c:pt>
                <c:pt idx="7">
                  <c:v>Price</c:v>
                </c:pt>
                <c:pt idx="8">
                  <c:v>Relationship</c:v>
                </c:pt>
              </c:strCache>
            </c:strRef>
          </c:cat>
          <c:val>
            <c:numRef>
              <c:f>Sheet1!$D$2:$D$10</c:f>
              <c:numCache>
                <c:formatCode>0.00</c:formatCode>
                <c:ptCount val="9"/>
                <c:pt idx="0">
                  <c:v>10.021020535</c:v>
                </c:pt>
                <c:pt idx="1">
                  <c:v>8.595058946</c:v>
                </c:pt>
                <c:pt idx="2">
                  <c:v>8.3281239639999995</c:v>
                </c:pt>
                <c:pt idx="3">
                  <c:v>8.2688990790000005</c:v>
                </c:pt>
                <c:pt idx="4">
                  <c:v>7.1579061839999998</c:v>
                </c:pt>
                <c:pt idx="5">
                  <c:v>7.112478039</c:v>
                </c:pt>
                <c:pt idx="6">
                  <c:v>6.8083423789999999</c:v>
                </c:pt>
                <c:pt idx="7">
                  <c:v>6.7932124820000004</c:v>
                </c:pt>
                <c:pt idx="8">
                  <c:v>4.7966611300000004</c:v>
                </c:pt>
              </c:numCache>
            </c:numRef>
          </c:val>
          <c:extLst>
            <c:ext xmlns:c16="http://schemas.microsoft.com/office/drawing/2014/chart" uri="{C3380CC4-5D6E-409C-BE32-E72D297353CC}">
              <c16:uniqueId val="{00000000-7183-4A73-B541-FF12DA379509}"/>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12&amp;13</a:t>
            </a:r>
            <a:r>
              <a:rPr lang="en-US" sz="1200" b="1" baseline="0">
                <a:solidFill>
                  <a:schemeClr val="accent4"/>
                </a:solidFill>
                <a:latin typeface="+mj-lt"/>
              </a:rPr>
              <a:t> May 2023 &amp; Sept 2023</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Loyalty</c:v>
                </c:pt>
                <c:pt idx="2">
                  <c:v>Confidence</c:v>
                </c:pt>
                <c:pt idx="3">
                  <c:v>Protection</c:v>
                </c:pt>
                <c:pt idx="4">
                  <c:v>Respect (claims)</c:v>
                </c:pt>
                <c:pt idx="5">
                  <c:v>Ease</c:v>
                </c:pt>
                <c:pt idx="6">
                  <c:v>Control (claims)</c:v>
                </c:pt>
                <c:pt idx="7">
                  <c:v>Price</c:v>
                </c:pt>
                <c:pt idx="8">
                  <c:v>Relationship</c:v>
                </c:pt>
              </c:strCache>
            </c:strRef>
          </c:cat>
          <c:val>
            <c:numRef>
              <c:f>Sheet1!$D$2:$D$10</c:f>
              <c:numCache>
                <c:formatCode>0.00</c:formatCode>
                <c:ptCount val="9"/>
                <c:pt idx="0">
                  <c:v>7.6605970939999999</c:v>
                </c:pt>
                <c:pt idx="1">
                  <c:v>7.6270653929999996</c:v>
                </c:pt>
                <c:pt idx="2">
                  <c:v>7.3317223839999999</c:v>
                </c:pt>
                <c:pt idx="3">
                  <c:v>6.6288584249999998</c:v>
                </c:pt>
                <c:pt idx="4">
                  <c:v>6.6211387510000002</c:v>
                </c:pt>
                <c:pt idx="5">
                  <c:v>6.5862540200000002</c:v>
                </c:pt>
                <c:pt idx="6">
                  <c:v>6.5758175349999997</c:v>
                </c:pt>
                <c:pt idx="7">
                  <c:v>6.208820201</c:v>
                </c:pt>
                <c:pt idx="8">
                  <c:v>5.1241872160000002</c:v>
                </c:pt>
              </c:numCache>
            </c:numRef>
          </c:val>
          <c:extLst>
            <c:ext xmlns:c16="http://schemas.microsoft.com/office/drawing/2014/chart" uri="{C3380CC4-5D6E-409C-BE32-E72D297353CC}">
              <c16:uniqueId val="{00000000-7A71-469B-AD07-C2875013742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13&amp;14 Sept 2023 &amp; March 2024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Speed (claims)</c:v>
                </c:pt>
                <c:pt idx="4">
                  <c:v>Ease</c:v>
                </c:pt>
                <c:pt idx="5">
                  <c:v>Protection</c:v>
                </c:pt>
                <c:pt idx="6">
                  <c:v>Control (claims)</c:v>
                </c:pt>
                <c:pt idx="7">
                  <c:v>Price</c:v>
                </c:pt>
                <c:pt idx="8">
                  <c:v>Relationship</c:v>
                </c:pt>
              </c:strCache>
            </c:strRef>
          </c:cat>
          <c:val>
            <c:numRef>
              <c:f>Sheet1!$D$2:$D$10</c:f>
              <c:numCache>
                <c:formatCode>0.00</c:formatCode>
                <c:ptCount val="9"/>
                <c:pt idx="0">
                  <c:v>10.587790925</c:v>
                </c:pt>
                <c:pt idx="1">
                  <c:v>8.4363607770000009</c:v>
                </c:pt>
                <c:pt idx="2">
                  <c:v>8.0494408079999999</c:v>
                </c:pt>
                <c:pt idx="3">
                  <c:v>7.7137900860000004</c:v>
                </c:pt>
                <c:pt idx="4">
                  <c:v>7.3523810510000001</c:v>
                </c:pt>
                <c:pt idx="5">
                  <c:v>6.8037082780000002</c:v>
                </c:pt>
                <c:pt idx="6">
                  <c:v>6.7412280649999996</c:v>
                </c:pt>
                <c:pt idx="7">
                  <c:v>6.7261493259999998</c:v>
                </c:pt>
                <c:pt idx="8">
                  <c:v>4.7233978910000003</c:v>
                </c:pt>
              </c:numCache>
            </c:numRef>
          </c:val>
          <c:extLst>
            <c:ext xmlns:c16="http://schemas.microsoft.com/office/drawing/2014/chart" uri="{C3380CC4-5D6E-409C-BE32-E72D297353CC}">
              <c16:uniqueId val="{00000000-CAE2-4997-9FD6-98E79BA5C009}"/>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13&amp;14</a:t>
            </a:r>
            <a:r>
              <a:rPr lang="en-US" sz="1200" b="1" baseline="0">
                <a:solidFill>
                  <a:schemeClr val="accent4"/>
                </a:solidFill>
                <a:latin typeface="+mj-lt"/>
              </a:rPr>
              <a:t> Sept 2023 &amp; March 2024</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Confidence</c:v>
                </c:pt>
                <c:pt idx="3">
                  <c:v>Control (claims)</c:v>
                </c:pt>
                <c:pt idx="4">
                  <c:v>Ease</c:v>
                </c:pt>
                <c:pt idx="5">
                  <c:v>Protection</c:v>
                </c:pt>
                <c:pt idx="6">
                  <c:v>Respect (claims)</c:v>
                </c:pt>
                <c:pt idx="7">
                  <c:v>Price</c:v>
                </c:pt>
                <c:pt idx="8">
                  <c:v>Relationship</c:v>
                </c:pt>
              </c:strCache>
            </c:strRef>
          </c:cat>
          <c:val>
            <c:numRef>
              <c:f>Sheet1!$D$2:$D$10</c:f>
              <c:numCache>
                <c:formatCode>0.00</c:formatCode>
                <c:ptCount val="9"/>
                <c:pt idx="0">
                  <c:v>7.3584001839999997</c:v>
                </c:pt>
                <c:pt idx="1">
                  <c:v>7.1047258629999996</c:v>
                </c:pt>
                <c:pt idx="2">
                  <c:v>7.0971572529999998</c:v>
                </c:pt>
                <c:pt idx="3">
                  <c:v>6.9319933540000003</c:v>
                </c:pt>
                <c:pt idx="4">
                  <c:v>6.5630290809999998</c:v>
                </c:pt>
                <c:pt idx="5">
                  <c:v>6.4999899870000002</c:v>
                </c:pt>
                <c:pt idx="6">
                  <c:v>6.2736362000000003</c:v>
                </c:pt>
                <c:pt idx="7">
                  <c:v>5.9388413379999996</c:v>
                </c:pt>
                <c:pt idx="8">
                  <c:v>5.351981254</c:v>
                </c:pt>
              </c:numCache>
            </c:numRef>
          </c:val>
          <c:extLst>
            <c:ext xmlns:c16="http://schemas.microsoft.com/office/drawing/2014/chart" uri="{C3380CC4-5D6E-409C-BE32-E72D297353CC}">
              <c16:uniqueId val="{00000000-F0CF-4D24-BB2D-EFB27DE13F62}"/>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14&amp;15 March 2024 &amp; Aug 2024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Price</c:v>
                </c:pt>
                <c:pt idx="4">
                  <c:v>Protection</c:v>
                </c:pt>
                <c:pt idx="5">
                  <c:v>Speed (claims)</c:v>
                </c:pt>
                <c:pt idx="6">
                  <c:v>Control (claims)</c:v>
                </c:pt>
                <c:pt idx="7">
                  <c:v>Respect (claims)</c:v>
                </c:pt>
                <c:pt idx="8">
                  <c:v>Relationship</c:v>
                </c:pt>
              </c:strCache>
            </c:strRef>
          </c:cat>
          <c:val>
            <c:numRef>
              <c:f>Sheet1!$D$2:$D$10</c:f>
              <c:numCache>
                <c:formatCode>0.00</c:formatCode>
                <c:ptCount val="9"/>
                <c:pt idx="0">
                  <c:v>10.104793741</c:v>
                </c:pt>
                <c:pt idx="1">
                  <c:v>8.5036385729999999</c:v>
                </c:pt>
                <c:pt idx="2">
                  <c:v>7.1820186010000002</c:v>
                </c:pt>
                <c:pt idx="3">
                  <c:v>6.5833176399999997</c:v>
                </c:pt>
                <c:pt idx="4">
                  <c:v>6.5412540420000003</c:v>
                </c:pt>
                <c:pt idx="5">
                  <c:v>6.4984303560000001</c:v>
                </c:pt>
                <c:pt idx="6">
                  <c:v>6.3375273590000001</c:v>
                </c:pt>
                <c:pt idx="7">
                  <c:v>6.2968591690000002</c:v>
                </c:pt>
                <c:pt idx="8">
                  <c:v>4.976528225</c:v>
                </c:pt>
              </c:numCache>
            </c:numRef>
          </c:val>
          <c:extLst>
            <c:ext xmlns:c16="http://schemas.microsoft.com/office/drawing/2014/chart" uri="{C3380CC4-5D6E-409C-BE32-E72D297353CC}">
              <c16:uniqueId val="{00000000-D445-448A-A1A5-11061FD098EB}"/>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14&amp;15</a:t>
            </a:r>
            <a:r>
              <a:rPr lang="en-US" sz="1200" b="1" baseline="0">
                <a:solidFill>
                  <a:schemeClr val="accent4"/>
                </a:solidFill>
                <a:latin typeface="+mj-lt"/>
              </a:rPr>
              <a:t> March 2024 &amp; Aug 2024</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Control (claims)</c:v>
                </c:pt>
                <c:pt idx="4">
                  <c:v>Speed (claims)</c:v>
                </c:pt>
                <c:pt idx="5">
                  <c:v>Respect (claims)</c:v>
                </c:pt>
                <c:pt idx="6">
                  <c:v>Protection</c:v>
                </c:pt>
                <c:pt idx="7">
                  <c:v>Price</c:v>
                </c:pt>
                <c:pt idx="8">
                  <c:v>Relationship</c:v>
                </c:pt>
              </c:strCache>
            </c:strRef>
          </c:cat>
          <c:val>
            <c:numRef>
              <c:f>Sheet1!$D$2:$D$10</c:f>
              <c:numCache>
                <c:formatCode>0.00</c:formatCode>
                <c:ptCount val="9"/>
                <c:pt idx="0">
                  <c:v>7.1276368879999996</c:v>
                </c:pt>
                <c:pt idx="1">
                  <c:v>7.1081385040000002</c:v>
                </c:pt>
                <c:pt idx="2">
                  <c:v>6.9834240750000003</c:v>
                </c:pt>
                <c:pt idx="3">
                  <c:v>6.6600360189999996</c:v>
                </c:pt>
                <c:pt idx="4">
                  <c:v>6.6544523279999996</c:v>
                </c:pt>
                <c:pt idx="5">
                  <c:v>6.4479117859999997</c:v>
                </c:pt>
                <c:pt idx="6">
                  <c:v>6.3909887410000001</c:v>
                </c:pt>
                <c:pt idx="7">
                  <c:v>5.9615215189999997</c:v>
                </c:pt>
                <c:pt idx="8">
                  <c:v>5.6737701610000002</c:v>
                </c:pt>
              </c:numCache>
            </c:numRef>
          </c:val>
          <c:extLst>
            <c:ext xmlns:c16="http://schemas.microsoft.com/office/drawing/2014/chart" uri="{C3380CC4-5D6E-409C-BE32-E72D297353CC}">
              <c16:uniqueId val="{00000000-2182-45DB-A74B-FD36019E84DA}"/>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11&amp;12 Dec 2022 &amp; May 2023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Respect (claims)</c:v>
                </c:pt>
                <c:pt idx="3">
                  <c:v>Confidence</c:v>
                </c:pt>
                <c:pt idx="4">
                  <c:v>Control (claims)</c:v>
                </c:pt>
                <c:pt idx="5">
                  <c:v>Protection</c:v>
                </c:pt>
                <c:pt idx="6">
                  <c:v>Ease</c:v>
                </c:pt>
                <c:pt idx="7">
                  <c:v>Price</c:v>
                </c:pt>
                <c:pt idx="8">
                  <c:v>Relationship</c:v>
                </c:pt>
              </c:strCache>
            </c:strRef>
          </c:cat>
          <c:val>
            <c:numRef>
              <c:f>Sheet1!$D$2:$D$10</c:f>
              <c:numCache>
                <c:formatCode>0.00</c:formatCode>
                <c:ptCount val="9"/>
                <c:pt idx="0">
                  <c:v>9.7101267520000007</c:v>
                </c:pt>
                <c:pt idx="1">
                  <c:v>8.7706853480000007</c:v>
                </c:pt>
                <c:pt idx="2">
                  <c:v>8.5616200790000008</c:v>
                </c:pt>
                <c:pt idx="3">
                  <c:v>8.433542353</c:v>
                </c:pt>
                <c:pt idx="4">
                  <c:v>8.3680008420000007</c:v>
                </c:pt>
                <c:pt idx="5">
                  <c:v>7.0774550810000001</c:v>
                </c:pt>
                <c:pt idx="6">
                  <c:v>6.9569782130000002</c:v>
                </c:pt>
                <c:pt idx="7">
                  <c:v>6.747375302</c:v>
                </c:pt>
                <c:pt idx="8">
                  <c:v>4.831150289</c:v>
                </c:pt>
              </c:numCache>
            </c:numRef>
          </c:val>
          <c:extLst>
            <c:ext xmlns:c16="http://schemas.microsoft.com/office/drawing/2014/chart" uri="{C3380CC4-5D6E-409C-BE32-E72D297353CC}">
              <c16:uniqueId val="{00000000-F871-4FFB-B925-2F0D016FD53D}"/>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66954021482207E-2"/>
          <c:w val="0.89228749324284939"/>
          <c:h val="0.89331003686324617"/>
        </c:manualLayout>
      </c:layout>
      <c:lineChart>
        <c:grouping val="standard"/>
        <c:varyColors val="0"/>
        <c:ser>
          <c:idx val="0"/>
          <c:order val="0"/>
          <c:tx>
            <c:strRef>
              <c:f>Sheet1!$C$45</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dLbl>
              <c:idx val="11"/>
              <c:layout>
                <c:manualLayout>
                  <c:x val="-2.6146710336142166E-2"/>
                  <c:y val="-5.32578609336606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B0-4BC7-BECC-2087357EB44D}"/>
                </c:ext>
              </c:extLst>
            </c:dLbl>
            <c:dLbl>
              <c:idx val="13"/>
              <c:layout>
                <c:manualLayout>
                  <c:x val="-2.4050612906059931E-2"/>
                  <c:y val="-1.3314465233415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CA-4E9B-9936-9BFECB64A8E7}"/>
                </c:ext>
              </c:extLst>
            </c:dLbl>
            <c:dLbl>
              <c:idx val="14"/>
              <c:layout>
                <c:manualLayout>
                  <c:x val="-2.4050612906059931E-2"/>
                  <c:y val="-1.864025132678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21-476D-879C-2C00A27A427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785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Sheet1!$D$44:$R$44</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strCache>
            </c:strRef>
          </c:cat>
          <c:val>
            <c:numRef>
              <c:f>Sheet1!$D$45:$R$45</c:f>
              <c:numCache>
                <c:formatCode>0.00</c:formatCode>
                <c:ptCount val="15"/>
                <c:pt idx="0">
                  <c:v>7.550642459108289</c:v>
                </c:pt>
                <c:pt idx="1">
                  <c:v>7.1886605658228673</c:v>
                </c:pt>
                <c:pt idx="2">
                  <c:v>6.8497737749844703</c:v>
                </c:pt>
                <c:pt idx="3">
                  <c:v>6.66</c:v>
                </c:pt>
                <c:pt idx="4">
                  <c:v>6.3630856439999999</c:v>
                </c:pt>
                <c:pt idx="5">
                  <c:v>6.6638616119999998</c:v>
                </c:pt>
                <c:pt idx="6">
                  <c:v>6.09</c:v>
                </c:pt>
                <c:pt idx="7">
                  <c:v>6.2349483399999999</c:v>
                </c:pt>
                <c:pt idx="8" formatCode="General">
                  <c:v>7.24</c:v>
                </c:pt>
                <c:pt idx="9">
                  <c:v>7.62</c:v>
                </c:pt>
                <c:pt idx="10">
                  <c:v>7.45</c:v>
                </c:pt>
                <c:pt idx="11">
                  <c:v>7.1613600670000004</c:v>
                </c:pt>
                <c:pt idx="12" formatCode="General">
                  <c:v>7.63</c:v>
                </c:pt>
                <c:pt idx="13">
                  <c:v>7.36</c:v>
                </c:pt>
                <c:pt idx="14" formatCode="General">
                  <c:v>7.13</c:v>
                </c:pt>
              </c:numCache>
            </c:numRef>
          </c:val>
          <c:smooth val="0"/>
          <c:extLst>
            <c:ext xmlns:c16="http://schemas.microsoft.com/office/drawing/2014/chart" uri="{C3380CC4-5D6E-409C-BE32-E72D297353CC}">
              <c16:uniqueId val="{00000000-DD67-4626-9E57-3E26C737380D}"/>
            </c:ext>
          </c:extLst>
        </c:ser>
        <c:ser>
          <c:idx val="1"/>
          <c:order val="1"/>
          <c:tx>
            <c:strRef>
              <c:f>Sheet1!$C$46</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3"/>
              <c:layout>
                <c:manualLayout>
                  <c:x val="-3.0035714285714287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67-4626-9E57-3E26C737380D}"/>
                </c:ext>
              </c:extLst>
            </c:dLbl>
            <c:dLbl>
              <c:idx val="14"/>
              <c:layout>
                <c:manualLayout>
                  <c:x val="-1.9734193535669173E-2"/>
                  <c:y val="-2.4409570946481264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21-476D-879C-2C00A27A427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AB588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Sheet1!$D$44:$R$44</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strCache>
            </c:strRef>
          </c:cat>
          <c:val>
            <c:numRef>
              <c:f>Sheet1!$D$46:$R$46</c:f>
              <c:numCache>
                <c:formatCode>0.00</c:formatCode>
                <c:ptCount val="15"/>
                <c:pt idx="0">
                  <c:v>6.5833493530071667</c:v>
                </c:pt>
                <c:pt idx="1">
                  <c:v>6.5256904171489953</c:v>
                </c:pt>
                <c:pt idx="2">
                  <c:v>6.6079411537519901</c:v>
                </c:pt>
                <c:pt idx="3">
                  <c:v>6.62</c:v>
                </c:pt>
                <c:pt idx="4">
                  <c:v>6.1459446489999996</c:v>
                </c:pt>
                <c:pt idx="5">
                  <c:v>6.0248637839999999</c:v>
                </c:pt>
                <c:pt idx="6">
                  <c:v>5.85</c:v>
                </c:pt>
                <c:pt idx="7">
                  <c:v>6.0798925290000003</c:v>
                </c:pt>
                <c:pt idx="8" formatCode="General">
                  <c:v>6.68</c:v>
                </c:pt>
                <c:pt idx="9">
                  <c:v>6.9</c:v>
                </c:pt>
                <c:pt idx="10">
                  <c:v>6.89</c:v>
                </c:pt>
                <c:pt idx="11">
                  <c:v>6.9504582370000003</c:v>
                </c:pt>
                <c:pt idx="12" formatCode="General">
                  <c:v>7.33</c:v>
                </c:pt>
                <c:pt idx="13">
                  <c:v>7.1</c:v>
                </c:pt>
                <c:pt idx="14" formatCode="General">
                  <c:v>7.11</c:v>
                </c:pt>
              </c:numCache>
            </c:numRef>
          </c:val>
          <c:smooth val="0"/>
          <c:extLst>
            <c:ext xmlns:c16="http://schemas.microsoft.com/office/drawing/2014/chart" uri="{C3380CC4-5D6E-409C-BE32-E72D297353CC}">
              <c16:uniqueId val="{00000002-DD67-4626-9E57-3E26C737380D}"/>
            </c:ext>
          </c:extLst>
        </c:ser>
        <c:ser>
          <c:idx val="2"/>
          <c:order val="2"/>
          <c:tx>
            <c:strRef>
              <c:f>Sheet1!$C$47</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67-4626-9E57-3E26C737380D}"/>
                </c:ext>
              </c:extLst>
            </c:dLbl>
            <c:dLbl>
              <c:idx val="1"/>
              <c:layout>
                <c:manualLayout>
                  <c:x val="-2.8845238095238139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67-4626-9E57-3E26C737380D}"/>
                </c:ext>
              </c:extLst>
            </c:dLbl>
            <c:dLbl>
              <c:idx val="4"/>
              <c:layout>
                <c:manualLayout>
                  <c:x val="-2.8845238095238094E-2"/>
                  <c:y val="-1.1223344556677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67-4626-9E57-3E26C737380D}"/>
                </c:ext>
              </c:extLst>
            </c:dLbl>
            <c:dLbl>
              <c:idx val="9"/>
              <c:layout>
                <c:manualLayout>
                  <c:x val="-2.6146712557799184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69-4273-BCFC-0134FDF5ABAD}"/>
                </c:ext>
              </c:extLst>
            </c:dLbl>
            <c:dLbl>
              <c:idx val="11"/>
              <c:layout>
                <c:manualLayout>
                  <c:x val="-2.6146712557799184E-2"/>
                  <c:y val="1.3314465233415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B0-4BC7-BECC-2087357EB44D}"/>
                </c:ext>
              </c:extLst>
            </c:dLbl>
            <c:dLbl>
              <c:idx val="13"/>
              <c:layout>
                <c:manualLayout>
                  <c:x val="-2.4050612906059931E-2"/>
                  <c:y val="-1.864025132678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CA-4E9B-9936-9BFECB64A8E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A9D5C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Sheet1!$D$44:$R$44</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strCache>
            </c:strRef>
          </c:cat>
          <c:val>
            <c:numRef>
              <c:f>Sheet1!$D$47:$R$47</c:f>
              <c:numCache>
                <c:formatCode>0.00</c:formatCode>
                <c:ptCount val="15"/>
                <c:pt idx="0">
                  <c:v>6.0644546020043508</c:v>
                </c:pt>
                <c:pt idx="1">
                  <c:v>5.999617708538076</c:v>
                </c:pt>
                <c:pt idx="2">
                  <c:v>6.0420314584304498</c:v>
                </c:pt>
                <c:pt idx="3">
                  <c:v>5.96</c:v>
                </c:pt>
                <c:pt idx="4">
                  <c:v>5.76306779</c:v>
                </c:pt>
                <c:pt idx="5">
                  <c:v>5.8268724949999999</c:v>
                </c:pt>
                <c:pt idx="6">
                  <c:v>5.49</c:v>
                </c:pt>
                <c:pt idx="7">
                  <c:v>5.4731318629999999</c:v>
                </c:pt>
                <c:pt idx="8" formatCode="General">
                  <c:v>5.86</c:v>
                </c:pt>
                <c:pt idx="9">
                  <c:v>6.29</c:v>
                </c:pt>
                <c:pt idx="10">
                  <c:v>6.48</c:v>
                </c:pt>
                <c:pt idx="11">
                  <c:v>6.3650696739999999</c:v>
                </c:pt>
                <c:pt idx="12" formatCode="General">
                  <c:v>6.59</c:v>
                </c:pt>
                <c:pt idx="13">
                  <c:v>6.56</c:v>
                </c:pt>
                <c:pt idx="14" formatCode="General">
                  <c:v>6.98</c:v>
                </c:pt>
              </c:numCache>
            </c:numRef>
          </c:val>
          <c:smooth val="0"/>
          <c:extLst>
            <c:ext xmlns:c16="http://schemas.microsoft.com/office/drawing/2014/chart" uri="{C3380CC4-5D6E-409C-BE32-E72D297353CC}">
              <c16:uniqueId val="{00000006-DD67-4626-9E57-3E26C737380D}"/>
            </c:ext>
          </c:extLst>
        </c:ser>
        <c:ser>
          <c:idx val="3"/>
          <c:order val="3"/>
          <c:tx>
            <c:strRef>
              <c:f>Sheet1!$C$48</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1"/>
              <c:layout>
                <c:manualLayout>
                  <c:x val="-2.8845238095238139E-2"/>
                  <c:y val="8.97867564534227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67-4626-9E57-3E26C737380D}"/>
                </c:ext>
              </c:extLst>
            </c:dLbl>
            <c:dLbl>
              <c:idx val="4"/>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67-4626-9E57-3E26C737380D}"/>
                </c:ext>
              </c:extLst>
            </c:dLbl>
            <c:dLbl>
              <c:idx val="9"/>
              <c:layout>
                <c:manualLayout>
                  <c:x val="-2.6146712557799184E-2"/>
                  <c:y val="7.03440933948004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69-4273-BCFC-0134FDF5ABAD}"/>
                </c:ext>
              </c:extLst>
            </c:dLbl>
            <c:dLbl>
              <c:idx val="11"/>
              <c:layout>
                <c:manualLayout>
                  <c:x val="-2.6146712557799184E-2"/>
                  <c:y val="-7.9886791400490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B0-4BC7-BECC-2087357EB44D}"/>
                </c:ext>
              </c:extLst>
            </c:dLbl>
            <c:dLbl>
              <c:idx val="12"/>
              <c:layout>
                <c:manualLayout>
                  <c:x val="-3.6937758762118897E-2"/>
                  <c:y val="-2.3966037420147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1-41F1-89B3-6EA25694A49C}"/>
                </c:ext>
              </c:extLst>
            </c:dLbl>
            <c:dLbl>
              <c:idx val="14"/>
              <c:layout>
                <c:manualLayout>
                  <c:x val="-2.4050612906059931E-2"/>
                  <c:y val="1.3314465233415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21-476D-879C-2C00A27A427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E2061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Sheet1!$D$44:$R$44</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strCache>
            </c:strRef>
          </c:cat>
          <c:val>
            <c:numRef>
              <c:f>Sheet1!$D$48:$R$48</c:f>
              <c:numCache>
                <c:formatCode>0.00</c:formatCode>
                <c:ptCount val="15"/>
                <c:pt idx="0">
                  <c:v>5.9949200021078326</c:v>
                </c:pt>
                <c:pt idx="1">
                  <c:v>5.9255912944445637</c:v>
                </c:pt>
                <c:pt idx="2">
                  <c:v>5.7455109937270903</c:v>
                </c:pt>
                <c:pt idx="3">
                  <c:v>5.75</c:v>
                </c:pt>
                <c:pt idx="4">
                  <c:v>5.7473975060000004</c:v>
                </c:pt>
                <c:pt idx="5">
                  <c:v>5.5229058159999997</c:v>
                </c:pt>
                <c:pt idx="6">
                  <c:v>5.18</c:v>
                </c:pt>
                <c:pt idx="7">
                  <c:v>5.4115668960000001</c:v>
                </c:pt>
                <c:pt idx="8" formatCode="General">
                  <c:v>5.69</c:v>
                </c:pt>
                <c:pt idx="9">
                  <c:v>6.18</c:v>
                </c:pt>
                <c:pt idx="10">
                  <c:v>6.63</c:v>
                </c:pt>
                <c:pt idx="11">
                  <c:v>6.3991533110000001</c:v>
                </c:pt>
                <c:pt idx="12" formatCode="General">
                  <c:v>6.63</c:v>
                </c:pt>
                <c:pt idx="13">
                  <c:v>6.5</c:v>
                </c:pt>
                <c:pt idx="14" formatCode="General">
                  <c:v>6.39</c:v>
                </c:pt>
              </c:numCache>
            </c:numRef>
          </c:val>
          <c:smooth val="0"/>
          <c:extLst>
            <c:ext xmlns:c16="http://schemas.microsoft.com/office/drawing/2014/chart" uri="{C3380CC4-5D6E-409C-BE32-E72D297353CC}">
              <c16:uniqueId val="{00000009-DD67-4626-9E57-3E26C737380D}"/>
            </c:ext>
          </c:extLst>
        </c:ser>
        <c:ser>
          <c:idx val="4"/>
          <c:order val="4"/>
          <c:tx>
            <c:strRef>
              <c:f>Sheet1!$C$49</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845238095238094E-2"/>
                  <c:y val="-1.1223344556677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67-4626-9E57-3E26C737380D}"/>
                </c:ext>
              </c:extLst>
            </c:dLbl>
            <c:dLbl>
              <c:idx val="3"/>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67-4626-9E57-3E26C737380D}"/>
                </c:ext>
              </c:extLst>
            </c:dLbl>
            <c:dLbl>
              <c:idx val="6"/>
              <c:layout>
                <c:manualLayout>
                  <c:x val="-2.6893862491285437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D67-4626-9E57-3E26C737380D}"/>
                </c:ext>
              </c:extLst>
            </c:dLbl>
            <c:dLbl>
              <c:idx val="7"/>
              <c:layout>
                <c:manualLayout>
                  <c:x val="-2.6893862491285517E-2"/>
                  <c:y val="-1.4068818678960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98-4A46-8521-FB8C45E610F6}"/>
                </c:ext>
              </c:extLst>
            </c:dLbl>
            <c:dLbl>
              <c:idx val="9"/>
              <c:layout>
                <c:manualLayout>
                  <c:x val="-2.6146712557799184E-2"/>
                  <c:y val="-2.1103228018440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69-4273-BCFC-0134FDF5ABAD}"/>
                </c:ext>
              </c:extLst>
            </c:dLbl>
            <c:dLbl>
              <c:idx val="10"/>
              <c:layout>
                <c:manualLayout>
                  <c:x val="-2.2909397754934929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58-4325-8421-2968ACE7DB73}"/>
                </c:ext>
              </c:extLst>
            </c:dLbl>
            <c:dLbl>
              <c:idx val="12"/>
              <c:layout>
                <c:manualLayout>
                  <c:x val="-2.6146712557799028E-2"/>
                  <c:y val="-1.864025132678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01-41F1-89B3-6EA25694A49C}"/>
                </c:ext>
              </c:extLst>
            </c:dLbl>
            <c:dLbl>
              <c:idx val="13"/>
              <c:layout>
                <c:manualLayout>
                  <c:x val="-2.4050612906059931E-2"/>
                  <c:y val="-1.864025132678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CA-4E9B-9936-9BFECB64A8E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5ADD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Sheet1!$D$44:$R$44</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strCache>
            </c:strRef>
          </c:cat>
          <c:val>
            <c:numRef>
              <c:f>Sheet1!$D$49:$R$49</c:f>
              <c:numCache>
                <c:formatCode>0.00</c:formatCode>
                <c:ptCount val="15"/>
                <c:pt idx="0">
                  <c:v>5.5286270714467527</c:v>
                </c:pt>
                <c:pt idx="1">
                  <c:v>5.1732013766562082</c:v>
                </c:pt>
                <c:pt idx="2">
                  <c:v>4.9322378283455004</c:v>
                </c:pt>
                <c:pt idx="3">
                  <c:v>5.03</c:v>
                </c:pt>
                <c:pt idx="4">
                  <c:v>4.2549343500000001</c:v>
                </c:pt>
                <c:pt idx="5">
                  <c:v>3.8457199559999999</c:v>
                </c:pt>
                <c:pt idx="6">
                  <c:v>3.99</c:v>
                </c:pt>
                <c:pt idx="7">
                  <c:v>4.1014956180000004</c:v>
                </c:pt>
                <c:pt idx="8" formatCode="General">
                  <c:v>4.49</c:v>
                </c:pt>
                <c:pt idx="9">
                  <c:v>5.6</c:v>
                </c:pt>
                <c:pt idx="10">
                  <c:v>6.37</c:v>
                </c:pt>
                <c:pt idx="11">
                  <c:v>6.6786139479999997</c:v>
                </c:pt>
                <c:pt idx="12" formatCode="General">
                  <c:v>7.66</c:v>
                </c:pt>
                <c:pt idx="13">
                  <c:v>7.1</c:v>
                </c:pt>
                <c:pt idx="14" formatCode="General">
                  <c:v>6.65</c:v>
                </c:pt>
              </c:numCache>
            </c:numRef>
          </c:val>
          <c:smooth val="0"/>
          <c:extLst>
            <c:ext xmlns:c16="http://schemas.microsoft.com/office/drawing/2014/chart" uri="{C3380CC4-5D6E-409C-BE32-E72D297353CC}">
              <c16:uniqueId val="{0000000C-DD67-4626-9E57-3E26C737380D}"/>
            </c:ext>
          </c:extLst>
        </c:ser>
        <c:ser>
          <c:idx val="5"/>
          <c:order val="5"/>
          <c:tx>
            <c:strRef>
              <c:f>Sheet1!$C$50</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8"/>
              <c:layout>
                <c:manualLayout>
                  <c:x val="-2.2454099801845002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98-4A46-8521-FB8C45E610F6}"/>
                </c:ext>
              </c:extLst>
            </c:dLbl>
            <c:dLbl>
              <c:idx val="9"/>
              <c:layout>
                <c:manualLayout>
                  <c:x val="-2.614671255779918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69-4273-BCFC-0134FDF5ABAD}"/>
                </c:ext>
              </c:extLst>
            </c:dLbl>
            <c:dLbl>
              <c:idx val="10"/>
              <c:layout>
                <c:manualLayout>
                  <c:x val="-2.3146800840478297E-2"/>
                  <c:y val="9.37921245264001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58-4325-8421-2968ACE7DB73}"/>
                </c:ext>
              </c:extLst>
            </c:dLbl>
            <c:dLbl>
              <c:idx val="11"/>
              <c:layout>
                <c:manualLayout>
                  <c:x val="-2.6146712557799184E-2"/>
                  <c:y val="7.9886791400490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B0-4BC7-BECC-2087357EB44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5A03D"/>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Sheet1!$D$44:$R$44</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strCache>
            </c:strRef>
          </c:cat>
          <c:val>
            <c:numRef>
              <c:f>Sheet1!$D$50:$R$50</c:f>
              <c:numCache>
                <c:formatCode>0.00</c:formatCode>
                <c:ptCount val="15"/>
                <c:pt idx="0">
                  <c:v>5.3908648605080964</c:v>
                </c:pt>
                <c:pt idx="1">
                  <c:v>5.4467166188785994</c:v>
                </c:pt>
                <c:pt idx="2">
                  <c:v>5.4778804420284404</c:v>
                </c:pt>
                <c:pt idx="3">
                  <c:v>5.14</c:v>
                </c:pt>
                <c:pt idx="4">
                  <c:v>4.9161867810000004</c:v>
                </c:pt>
                <c:pt idx="5">
                  <c:v>5.0060041200000001</c:v>
                </c:pt>
                <c:pt idx="6">
                  <c:v>4.8099999999999996</c:v>
                </c:pt>
                <c:pt idx="7">
                  <c:v>4.9270879799999996</c:v>
                </c:pt>
                <c:pt idx="8" formatCode="General">
                  <c:v>5.05</c:v>
                </c:pt>
                <c:pt idx="9">
                  <c:v>5.55</c:v>
                </c:pt>
                <c:pt idx="10">
                  <c:v>5.8</c:v>
                </c:pt>
                <c:pt idx="11">
                  <c:v>5.6461378809999996</c:v>
                </c:pt>
                <c:pt idx="12" formatCode="General">
                  <c:v>6.21</c:v>
                </c:pt>
                <c:pt idx="13">
                  <c:v>5.94</c:v>
                </c:pt>
                <c:pt idx="14" formatCode="General">
                  <c:v>5.96</c:v>
                </c:pt>
              </c:numCache>
            </c:numRef>
          </c:val>
          <c:smooth val="0"/>
          <c:extLst>
            <c:ext xmlns:c16="http://schemas.microsoft.com/office/drawing/2014/chart" uri="{C3380CC4-5D6E-409C-BE32-E72D297353CC}">
              <c16:uniqueId val="{0000000D-DD67-4626-9E57-3E26C737380D}"/>
            </c:ext>
          </c:extLst>
        </c:ser>
        <c:ser>
          <c:idx val="6"/>
          <c:order val="6"/>
          <c:tx>
            <c:strRef>
              <c:f>Sheet1!$C$51</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67-4626-9E57-3E26C737380D}"/>
                </c:ext>
              </c:extLst>
            </c:dLbl>
            <c:dLbl>
              <c:idx val="1"/>
              <c:layout>
                <c:manualLayout>
                  <c:x val="-2.8845238095238139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67-4626-9E57-3E26C737380D}"/>
                </c:ext>
              </c:extLst>
            </c:dLbl>
            <c:dLbl>
              <c:idx val="2"/>
              <c:layout>
                <c:manualLayout>
                  <c:x val="-2.8845238095238094E-2"/>
                  <c:y val="-2.02020202020202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67-4626-9E57-3E26C737380D}"/>
                </c:ext>
              </c:extLst>
            </c:dLbl>
            <c:dLbl>
              <c:idx val="4"/>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67-4626-9E57-3E26C737380D}"/>
                </c:ext>
              </c:extLst>
            </c:dLbl>
            <c:dLbl>
              <c:idx val="5"/>
              <c:layout>
                <c:manualLayout>
                  <c:x val="-2.8845238095238094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67-4626-9E57-3E26C737380D}"/>
                </c:ext>
              </c:extLst>
            </c:dLbl>
            <c:dLbl>
              <c:idx val="6"/>
              <c:layout>
                <c:manualLayout>
                  <c:x val="-2.1830292820646975E-2"/>
                  <c:y val="-2.66289304668303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B0-4BC7-BECC-2087357EB44D}"/>
                </c:ext>
              </c:extLst>
            </c:dLbl>
            <c:dLbl>
              <c:idx val="7"/>
              <c:layout>
                <c:manualLayout>
                  <c:x val="-3.355350652544601E-2"/>
                  <c:y val="9.37921245264005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98-4A46-8521-FB8C45E610F6}"/>
                </c:ext>
              </c:extLst>
            </c:dLbl>
            <c:dLbl>
              <c:idx val="8"/>
              <c:layout>
                <c:manualLayout>
                  <c:x val="-2.4673981146565219E-2"/>
                  <c:y val="1.1724015565800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98-4A46-8521-FB8C45E610F6}"/>
                </c:ext>
              </c:extLst>
            </c:dLbl>
            <c:dLbl>
              <c:idx val="9"/>
              <c:layout>
                <c:manualLayout>
                  <c:x val="-2.6146712557799184E-2"/>
                  <c:y val="7.034409339479954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69-4273-BCFC-0134FDF5ABAD}"/>
                </c:ext>
              </c:extLst>
            </c:dLbl>
            <c:dLbl>
              <c:idx val="10"/>
              <c:layout>
                <c:manualLayout>
                  <c:x val="-2.6146712557799028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58-4325-8421-2968ACE7DB73}"/>
                </c:ext>
              </c:extLst>
            </c:dLbl>
            <c:dLbl>
              <c:idx val="12"/>
              <c:layout>
                <c:manualLayout>
                  <c:x val="-1.5355661910165274E-2"/>
                  <c:y val="-2.3966037420147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01-41F1-89B3-6EA25694A49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Sheet1!$D$44:$R$44</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strCache>
            </c:strRef>
          </c:cat>
          <c:val>
            <c:numRef>
              <c:f>Sheet1!$D$51:$R$51</c:f>
              <c:numCache>
                <c:formatCode>0.00</c:formatCode>
                <c:ptCount val="15"/>
                <c:pt idx="0">
                  <c:v>4.3796909492273732</c:v>
                </c:pt>
                <c:pt idx="1">
                  <c:v>5.0812198440851972</c:v>
                </c:pt>
                <c:pt idx="2">
                  <c:v>6.0767016147087398</c:v>
                </c:pt>
                <c:pt idx="3">
                  <c:v>5.48</c:v>
                </c:pt>
                <c:pt idx="4">
                  <c:v>4.6254403760000002</c:v>
                </c:pt>
                <c:pt idx="5">
                  <c:v>3.978676535</c:v>
                </c:pt>
                <c:pt idx="6">
                  <c:v>4.16</c:v>
                </c:pt>
                <c:pt idx="7">
                  <c:v>4.081868837</c:v>
                </c:pt>
                <c:pt idx="8" formatCode="General">
                  <c:v>4.38</c:v>
                </c:pt>
                <c:pt idx="9">
                  <c:v>5.43</c:v>
                </c:pt>
                <c:pt idx="10">
                  <c:v>5.91</c:v>
                </c:pt>
                <c:pt idx="11">
                  <c:v>6.1175848659999996</c:v>
                </c:pt>
                <c:pt idx="12" formatCode="General">
                  <c:v>6.62</c:v>
                </c:pt>
                <c:pt idx="13">
                  <c:v>6.27</c:v>
                </c:pt>
                <c:pt idx="14" formatCode="General">
                  <c:v>6.45</c:v>
                </c:pt>
              </c:numCache>
            </c:numRef>
          </c:val>
          <c:smooth val="0"/>
          <c:extLst>
            <c:ext xmlns:c16="http://schemas.microsoft.com/office/drawing/2014/chart" uri="{C3380CC4-5D6E-409C-BE32-E72D297353CC}">
              <c16:uniqueId val="{00000013-DD67-4626-9E57-3E26C737380D}"/>
            </c:ext>
          </c:extLst>
        </c:ser>
        <c:ser>
          <c:idx val="7"/>
          <c:order val="7"/>
          <c:tx>
            <c:strRef>
              <c:f>Sheet1!$C$52</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0"/>
              <c:layout>
                <c:manualLayout>
                  <c:x val="-2.8845238095238094E-2"/>
                  <c:y val="1.3468013468013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67-4626-9E57-3E26C737380D}"/>
                </c:ext>
              </c:extLst>
            </c:dLbl>
            <c:dLbl>
              <c:idx val="2"/>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67-4626-9E57-3E26C737380D}"/>
                </c:ext>
              </c:extLst>
            </c:dLbl>
            <c:dLbl>
              <c:idx val="4"/>
              <c:layout>
                <c:manualLayout>
                  <c:x val="-2.8845238095238094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D67-4626-9E57-3E26C737380D}"/>
                </c:ext>
              </c:extLst>
            </c:dLbl>
            <c:dLbl>
              <c:idx val="5"/>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D67-4626-9E57-3E26C737380D}"/>
                </c:ext>
              </c:extLst>
            </c:dLbl>
            <c:dLbl>
              <c:idx val="6"/>
              <c:layout>
                <c:manualLayout>
                  <c:x val="-3.0100315124131478E-2"/>
                  <c:y val="-1.9394667797802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D67-4626-9E57-3E26C737380D}"/>
                </c:ext>
              </c:extLst>
            </c:dLbl>
            <c:dLbl>
              <c:idx val="9"/>
              <c:layout>
                <c:manualLayout>
                  <c:x val="-2.6146712557799184E-2"/>
                  <c:y val="3.7516849810560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69-4273-BCFC-0134FDF5ABA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Sheet1!$D$44:$R$44</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strCache>
            </c:strRef>
          </c:cat>
          <c:val>
            <c:numRef>
              <c:f>Sheet1!$D$52:$R$52</c:f>
              <c:numCache>
                <c:formatCode>0.00</c:formatCode>
                <c:ptCount val="15"/>
                <c:pt idx="0">
                  <c:v>4.3533985601064504</c:v>
                </c:pt>
                <c:pt idx="1">
                  <c:v>4.7243507725014187</c:v>
                </c:pt>
                <c:pt idx="2">
                  <c:v>4.9091607811757401</c:v>
                </c:pt>
                <c:pt idx="3">
                  <c:v>4.62</c:v>
                </c:pt>
                <c:pt idx="4">
                  <c:v>4.6666527689999997</c:v>
                </c:pt>
                <c:pt idx="5">
                  <c:v>4.3941150459999996</c:v>
                </c:pt>
                <c:pt idx="6">
                  <c:v>4.2699999999999996</c:v>
                </c:pt>
                <c:pt idx="7">
                  <c:v>4.3641166340000002</c:v>
                </c:pt>
                <c:pt idx="8" formatCode="General">
                  <c:v>4.63</c:v>
                </c:pt>
                <c:pt idx="9">
                  <c:v>5.38</c:v>
                </c:pt>
                <c:pt idx="10">
                  <c:v>5.55</c:v>
                </c:pt>
                <c:pt idx="11">
                  <c:v>5.026582329</c:v>
                </c:pt>
                <c:pt idx="12" formatCode="General">
                  <c:v>5.12</c:v>
                </c:pt>
                <c:pt idx="13">
                  <c:v>5.35</c:v>
                </c:pt>
                <c:pt idx="14" formatCode="General">
                  <c:v>5.67</c:v>
                </c:pt>
              </c:numCache>
            </c:numRef>
          </c:val>
          <c:smooth val="0"/>
          <c:extLst>
            <c:ext xmlns:c16="http://schemas.microsoft.com/office/drawing/2014/chart" uri="{C3380CC4-5D6E-409C-BE32-E72D297353CC}">
              <c16:uniqueId val="{00000018-DD67-4626-9E57-3E26C737380D}"/>
            </c:ext>
          </c:extLst>
        </c:ser>
        <c:ser>
          <c:idx val="8"/>
          <c:order val="8"/>
          <c:tx>
            <c:strRef>
              <c:f>Sheet1!$C$53</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5"/>
              <c:layout>
                <c:manualLayout>
                  <c:x val="-2.2892857142857142E-2"/>
                  <c:y val="1.3468013468013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D67-4626-9E57-3E26C737380D}"/>
                </c:ext>
              </c:extLst>
            </c:dLbl>
            <c:dLbl>
              <c:idx val="6"/>
              <c:layout>
                <c:manualLayout>
                  <c:x val="-3.1487687200277545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D67-4626-9E57-3E26C737380D}"/>
                </c:ext>
              </c:extLst>
            </c:dLbl>
            <c:dLbl>
              <c:idx val="8"/>
              <c:layout>
                <c:manualLayout>
                  <c:x val="-2.8003803163645546E-2"/>
                  <c:y val="-2.579283424476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98-4A46-8521-FB8C45E610F6}"/>
                </c:ext>
              </c:extLst>
            </c:dLbl>
            <c:dLbl>
              <c:idx val="9"/>
              <c:layout>
                <c:manualLayout>
                  <c:x val="-2.6146712557799184E-2"/>
                  <c:y val="-2.5792834244760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69-4273-BCFC-0134FDF5ABAD}"/>
                </c:ext>
              </c:extLst>
            </c:dLbl>
            <c:dLbl>
              <c:idx val="11"/>
              <c:layout>
                <c:manualLayout>
                  <c:x val="-2.6146712557799184E-2"/>
                  <c:y val="-1.3314465233415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B0-4BC7-BECC-2087357EB44D}"/>
                </c:ext>
              </c:extLst>
            </c:dLbl>
            <c:dLbl>
              <c:idx val="12"/>
              <c:layout>
                <c:manualLayout>
                  <c:x val="-1.7513873083494766E-2"/>
                  <c:y val="2.3966037420147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1-41F1-89B3-6EA25694A49C}"/>
                </c:ext>
              </c:extLst>
            </c:dLbl>
            <c:dLbl>
              <c:idx val="14"/>
              <c:layout>
                <c:manualLayout>
                  <c:x val="-2.189240322086455E-2"/>
                  <c:y val="-2.1303144373464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21-476D-879C-2C00A27A427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Sheet1!$D$44:$R$44</c:f>
              <c:strCache>
                <c:ptCount val="15"/>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pt idx="14">
                  <c:v>Wave 14&amp;15
Aug '24</c:v>
                </c:pt>
              </c:strCache>
            </c:strRef>
          </c:cat>
          <c:val>
            <c:numRef>
              <c:f>Sheet1!$D$53:$R$53</c:f>
              <c:numCache>
                <c:formatCode>0.00</c:formatCode>
                <c:ptCount val="15"/>
                <c:pt idx="0">
                  <c:v>4.0284629731218233</c:v>
                </c:pt>
                <c:pt idx="1">
                  <c:v>4.2186295798935598</c:v>
                </c:pt>
                <c:pt idx="2">
                  <c:v>3.9845541061499401</c:v>
                </c:pt>
                <c:pt idx="3">
                  <c:v>3.78</c:v>
                </c:pt>
                <c:pt idx="4">
                  <c:v>3.5309851870000002</c:v>
                </c:pt>
                <c:pt idx="5">
                  <c:v>4.3732933689999998</c:v>
                </c:pt>
                <c:pt idx="6">
                  <c:v>4.0599999999999996</c:v>
                </c:pt>
                <c:pt idx="7">
                  <c:v>3.7970485979999999</c:v>
                </c:pt>
                <c:pt idx="8" formatCode="General">
                  <c:v>5.12</c:v>
                </c:pt>
                <c:pt idx="9">
                  <c:v>6.34</c:v>
                </c:pt>
                <c:pt idx="10">
                  <c:v>5.88</c:v>
                </c:pt>
                <c:pt idx="11">
                  <c:v>5.6719905910000001</c:v>
                </c:pt>
                <c:pt idx="12" formatCode="General">
                  <c:v>6.58</c:v>
                </c:pt>
                <c:pt idx="13">
                  <c:v>6.93</c:v>
                </c:pt>
                <c:pt idx="14" formatCode="General">
                  <c:v>6.66</c:v>
                </c:pt>
              </c:numCache>
            </c:numRef>
          </c:val>
          <c:smooth val="0"/>
          <c:extLst>
            <c:ext xmlns:c16="http://schemas.microsoft.com/office/drawing/2014/chart" uri="{C3380CC4-5D6E-409C-BE32-E72D297353CC}">
              <c16:uniqueId val="{0000001A-DD67-4626-9E57-3E26C737380D}"/>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layout>
        <c:manualLayout>
          <c:xMode val="edge"/>
          <c:yMode val="edge"/>
          <c:x val="0.87788960060715371"/>
          <c:y val="0.39414591270030147"/>
          <c:w val="0.12211039890421013"/>
          <c:h val="0.480660372314383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11&amp;12</a:t>
            </a:r>
            <a:r>
              <a:rPr lang="en-US" sz="1200" b="1" baseline="0">
                <a:solidFill>
                  <a:schemeClr val="accent4"/>
                </a:solidFill>
                <a:latin typeface="+mj-lt"/>
              </a:rPr>
              <a:t> Dec 2022 &amp; May 2023</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Protection</c:v>
                </c:pt>
                <c:pt idx="4">
                  <c:v>Ease</c:v>
                </c:pt>
                <c:pt idx="5">
                  <c:v>Respect (claims)</c:v>
                </c:pt>
                <c:pt idx="6">
                  <c:v>Control (claims)</c:v>
                </c:pt>
                <c:pt idx="7">
                  <c:v>Price</c:v>
                </c:pt>
                <c:pt idx="8">
                  <c:v>Relationship</c:v>
                </c:pt>
              </c:strCache>
            </c:strRef>
          </c:cat>
          <c:val>
            <c:numRef>
              <c:f>Sheet1!$D$2:$D$10</c:f>
              <c:numCache>
                <c:formatCode>0.00</c:formatCode>
                <c:ptCount val="9"/>
                <c:pt idx="0">
                  <c:v>7.1613600670000004</c:v>
                </c:pt>
                <c:pt idx="1">
                  <c:v>6.9504582370000003</c:v>
                </c:pt>
                <c:pt idx="2">
                  <c:v>6.6786139479999997</c:v>
                </c:pt>
                <c:pt idx="3">
                  <c:v>6.3991533110000001</c:v>
                </c:pt>
                <c:pt idx="4">
                  <c:v>6.3650696739999999</c:v>
                </c:pt>
                <c:pt idx="5">
                  <c:v>6.1175848659999996</c:v>
                </c:pt>
                <c:pt idx="6">
                  <c:v>5.6719905910000001</c:v>
                </c:pt>
                <c:pt idx="7">
                  <c:v>5.6461378809999996</c:v>
                </c:pt>
                <c:pt idx="8">
                  <c:v>5.026582329</c:v>
                </c:pt>
              </c:numCache>
            </c:numRef>
          </c:val>
          <c:extLst>
            <c:ext xmlns:c16="http://schemas.microsoft.com/office/drawing/2014/chart" uri="{C3380CC4-5D6E-409C-BE32-E72D297353CC}">
              <c16:uniqueId val="{00000000-EB37-4D3F-B45F-F64276ABACA9}"/>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10&amp;11 July 2022 &amp; Dec 2022 </a:t>
            </a:r>
          </a:p>
        </c:rich>
      </c:tx>
      <c:overlay val="0"/>
      <c:spPr>
        <a:noFill/>
        <a:ln>
          <a:noFill/>
        </a:ln>
        <a:effectLst/>
      </c:spPr>
    </c:title>
    <c:autoTitleDeleted val="0"/>
    <c:plotArea>
      <c:layout>
        <c:manualLayout>
          <c:layoutTarget val="inner"/>
          <c:xMode val="edge"/>
          <c:yMode val="edge"/>
          <c:x val="0.41054934654543535"/>
          <c:y val="0.15600048869994501"/>
          <c:w val="0.54439450616223584"/>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Control (claims)</c:v>
                </c:pt>
                <c:pt idx="2">
                  <c:v>Speed (claims)</c:v>
                </c:pt>
                <c:pt idx="3">
                  <c:v>Confidence</c:v>
                </c:pt>
                <c:pt idx="4">
                  <c:v>Respect (claims)</c:v>
                </c:pt>
                <c:pt idx="5">
                  <c:v>Ease</c:v>
                </c:pt>
                <c:pt idx="6">
                  <c:v>Protection</c:v>
                </c:pt>
                <c:pt idx="7">
                  <c:v>Price</c:v>
                </c:pt>
                <c:pt idx="8">
                  <c:v>Relationship</c:v>
                </c:pt>
              </c:strCache>
            </c:strRef>
          </c:cat>
          <c:val>
            <c:numRef>
              <c:f>Sheet1!$D$2:$D$10</c:f>
              <c:numCache>
                <c:formatCode>0.00</c:formatCode>
                <c:ptCount val="9"/>
                <c:pt idx="0">
                  <c:v>9.4519219200000002</c:v>
                </c:pt>
                <c:pt idx="1">
                  <c:v>9.1126988200000003</c:v>
                </c:pt>
                <c:pt idx="2">
                  <c:v>8.7653157430000004</c:v>
                </c:pt>
                <c:pt idx="3">
                  <c:v>8.0397553940000002</c:v>
                </c:pt>
                <c:pt idx="4">
                  <c:v>7.9612071039999996</c:v>
                </c:pt>
                <c:pt idx="5">
                  <c:v>6.633888067</c:v>
                </c:pt>
                <c:pt idx="6">
                  <c:v>6.3912561820000002</c:v>
                </c:pt>
                <c:pt idx="7">
                  <c:v>6.2647566340000003</c:v>
                </c:pt>
                <c:pt idx="8">
                  <c:v>4.3894118359999998</c:v>
                </c:pt>
              </c:numCache>
            </c:numRef>
          </c:val>
          <c:extLst>
            <c:ext xmlns:c16="http://schemas.microsoft.com/office/drawing/2014/chart" uri="{C3380CC4-5D6E-409C-BE32-E72D297353CC}">
              <c16:uniqueId val="{00000000-9292-4B4F-A241-F5BBF36140E9}"/>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10&amp;11</a:t>
            </a:r>
            <a:r>
              <a:rPr lang="en-US" sz="1200" b="1" baseline="0">
                <a:solidFill>
                  <a:schemeClr val="accent4"/>
                </a:solidFill>
                <a:latin typeface="+mj-lt"/>
              </a:rPr>
              <a:t> July 2022 &amp; Dec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Speed (claims)</c:v>
                </c:pt>
                <c:pt idx="5">
                  <c:v>Respect (claims)</c:v>
                </c:pt>
                <c:pt idx="6">
                  <c:v>Control (claims)</c:v>
                </c:pt>
                <c:pt idx="7">
                  <c:v>Price</c:v>
                </c:pt>
                <c:pt idx="8">
                  <c:v>Relationship</c:v>
                </c:pt>
              </c:strCache>
            </c:strRef>
          </c:cat>
          <c:val>
            <c:numRef>
              <c:f>Sheet1!$D$2:$D$10</c:f>
              <c:numCache>
                <c:formatCode>0.00</c:formatCode>
                <c:ptCount val="9"/>
                <c:pt idx="0">
                  <c:v>7.4546445830000003</c:v>
                </c:pt>
                <c:pt idx="1">
                  <c:v>6.894206617</c:v>
                </c:pt>
                <c:pt idx="2">
                  <c:v>6.6272663009999997</c:v>
                </c:pt>
                <c:pt idx="3">
                  <c:v>6.4812733390000004</c:v>
                </c:pt>
                <c:pt idx="4">
                  <c:v>6.3718927570000004</c:v>
                </c:pt>
                <c:pt idx="5">
                  <c:v>5.9138307189999999</c:v>
                </c:pt>
                <c:pt idx="6">
                  <c:v>5.8842316700000001</c:v>
                </c:pt>
                <c:pt idx="7">
                  <c:v>5.8047044049999998</c:v>
                </c:pt>
                <c:pt idx="8">
                  <c:v>5.5525859039999999</c:v>
                </c:pt>
              </c:numCache>
            </c:numRef>
          </c:val>
          <c:extLst>
            <c:ext xmlns:c16="http://schemas.microsoft.com/office/drawing/2014/chart" uri="{C3380CC4-5D6E-409C-BE32-E72D297353CC}">
              <c16:uniqueId val="{00000000-56F1-46D9-8AEA-F1BFD7A32144}"/>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8&amp;9 </a:t>
            </a:r>
          </a:p>
        </c:rich>
      </c:tx>
      <c:overlay val="0"/>
      <c:spPr>
        <a:noFill/>
        <a:ln>
          <a:noFill/>
        </a:ln>
        <a:effectLst/>
      </c:spPr>
    </c:title>
    <c:autoTitleDeleted val="0"/>
    <c:plotArea>
      <c:layout>
        <c:manualLayout>
          <c:layoutTarget val="inner"/>
          <c:xMode val="edge"/>
          <c:yMode val="edge"/>
          <c:x val="0.41054934654543535"/>
          <c:y val="0.15600048869994501"/>
          <c:w val="0.5506956018518518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Speed (claims)</c:v>
                </c:pt>
                <c:pt idx="4">
                  <c:v>Price</c:v>
                </c:pt>
                <c:pt idx="5">
                  <c:v>Ease</c:v>
                </c:pt>
                <c:pt idx="6">
                  <c:v>Respect (claims)</c:v>
                </c:pt>
                <c:pt idx="7">
                  <c:v>Control (claims)</c:v>
                </c:pt>
                <c:pt idx="8">
                  <c:v>Relationship</c:v>
                </c:pt>
              </c:strCache>
            </c:strRef>
          </c:cat>
          <c:val>
            <c:numRef>
              <c:f>Sheet1!$D$2:$D$10</c:f>
              <c:numCache>
                <c:formatCode>0.00</c:formatCode>
                <c:ptCount val="9"/>
                <c:pt idx="0">
                  <c:v>9.1577256840000008</c:v>
                </c:pt>
                <c:pt idx="1">
                  <c:v>7.7023138839999996</c:v>
                </c:pt>
                <c:pt idx="2">
                  <c:v>6.3085436389999998</c:v>
                </c:pt>
                <c:pt idx="3">
                  <c:v>6.1729293199999997</c:v>
                </c:pt>
                <c:pt idx="4">
                  <c:v>6.1601879740000003</c:v>
                </c:pt>
                <c:pt idx="5">
                  <c:v>6.1518381450000001</c:v>
                </c:pt>
                <c:pt idx="6">
                  <c:v>5.4690637479999999</c:v>
                </c:pt>
                <c:pt idx="7">
                  <c:v>4.0266083889999997</c:v>
                </c:pt>
                <c:pt idx="8">
                  <c:v>3.9782351450000002</c:v>
                </c:pt>
              </c:numCache>
            </c:numRef>
          </c:val>
          <c:extLst>
            <c:ext xmlns:c16="http://schemas.microsoft.com/office/drawing/2014/chart" uri="{C3380CC4-5D6E-409C-BE32-E72D297353CC}">
              <c16:uniqueId val="{00000000-5EF6-43E8-A1DE-A10355AEC4A1}"/>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a:t>
            </a:r>
            <a:r>
              <a:rPr lang="en-US" sz="1200" b="1" baseline="0">
                <a:solidFill>
                  <a:schemeClr val="accent4"/>
                </a:solidFill>
                <a:latin typeface="+mj-lt"/>
              </a:rPr>
              <a:t> - </a:t>
            </a:r>
            <a:r>
              <a:rPr lang="en-US" sz="1200" b="1">
                <a:solidFill>
                  <a:schemeClr val="accent4"/>
                </a:solidFill>
                <a:latin typeface="+mj-lt"/>
              </a:rPr>
              <a:t>wave 8&amp;9</a:t>
            </a:r>
          </a:p>
        </c:rich>
      </c:tx>
      <c:overlay val="0"/>
      <c:spPr>
        <a:noFill/>
        <a:ln>
          <a:noFill/>
        </a:ln>
        <a:effectLst/>
      </c:spPr>
    </c:title>
    <c:autoTitleDeleted val="0"/>
    <c:plotArea>
      <c:layout>
        <c:manualLayout>
          <c:layoutTarget val="inner"/>
          <c:xMode val="edge"/>
          <c:yMode val="edge"/>
          <c:x val="0.35336740041928721"/>
          <c:y val="0.16326347456818216"/>
          <c:w val="0.56889812789123462"/>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Control (claims)</c:v>
                </c:pt>
                <c:pt idx="5">
                  <c:v>Price</c:v>
                </c:pt>
                <c:pt idx="6">
                  <c:v>Relationship</c:v>
                </c:pt>
                <c:pt idx="7">
                  <c:v>Speed (claims)</c:v>
                </c:pt>
                <c:pt idx="8">
                  <c:v>Respect (claims)</c:v>
                </c:pt>
              </c:strCache>
            </c:strRef>
          </c:cat>
          <c:val>
            <c:numRef>
              <c:f>Sheet1!$D$2:$D$10</c:f>
              <c:numCache>
                <c:formatCode>0.00</c:formatCode>
                <c:ptCount val="9"/>
                <c:pt idx="0">
                  <c:v>7.2419080710000001</c:v>
                </c:pt>
                <c:pt idx="1">
                  <c:v>6.6773481099999996</c:v>
                </c:pt>
                <c:pt idx="2">
                  <c:v>5.856703585</c:v>
                </c:pt>
                <c:pt idx="3">
                  <c:v>5.6911816799999997</c:v>
                </c:pt>
                <c:pt idx="4">
                  <c:v>5.1204033649999996</c:v>
                </c:pt>
                <c:pt idx="5">
                  <c:v>5.0467634070000003</c:v>
                </c:pt>
                <c:pt idx="6">
                  <c:v>4.6275201560000001</c:v>
                </c:pt>
                <c:pt idx="7">
                  <c:v>4.4936238289999997</c:v>
                </c:pt>
                <c:pt idx="8">
                  <c:v>4.3811706600000004</c:v>
                </c:pt>
              </c:numCache>
            </c:numRef>
          </c:val>
          <c:extLst>
            <c:ext xmlns:c16="http://schemas.microsoft.com/office/drawing/2014/chart" uri="{C3380CC4-5D6E-409C-BE32-E72D297353CC}">
              <c16:uniqueId val="{00000000-28BB-4E99-BF0C-039DC0A91423}"/>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7&amp;8 </a:t>
            </a:r>
          </a:p>
        </c:rich>
      </c:tx>
      <c:overlay val="0"/>
      <c:spPr>
        <a:noFill/>
        <a:ln>
          <a:noFill/>
        </a:ln>
        <a:effectLst/>
      </c:spPr>
    </c:title>
    <c:autoTitleDeleted val="0"/>
    <c:plotArea>
      <c:layout>
        <c:manualLayout>
          <c:layoutTarget val="inner"/>
          <c:xMode val="edge"/>
          <c:yMode val="edge"/>
          <c:x val="0.41054934654543535"/>
          <c:y val="0.15600048869994501"/>
          <c:w val="0.4880371873075789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Price</c:v>
                </c:pt>
                <c:pt idx="5">
                  <c:v>Respect (claims)</c:v>
                </c:pt>
                <c:pt idx="6">
                  <c:v>Speed (claims)</c:v>
                </c:pt>
                <c:pt idx="7">
                  <c:v>Relationship</c:v>
                </c:pt>
                <c:pt idx="8">
                  <c:v>Control (claims)</c:v>
                </c:pt>
              </c:strCache>
            </c:strRef>
          </c:cat>
          <c:val>
            <c:numRef>
              <c:f>Sheet1!$D$2:$D$10</c:f>
              <c:numCache>
                <c:formatCode>0.00</c:formatCode>
                <c:ptCount val="9"/>
                <c:pt idx="0">
                  <c:v>8.847707368</c:v>
                </c:pt>
                <c:pt idx="1">
                  <c:v>7.0584083870000001</c:v>
                </c:pt>
                <c:pt idx="2">
                  <c:v>5.8742931729999999</c:v>
                </c:pt>
                <c:pt idx="3">
                  <c:v>5.8581865239999997</c:v>
                </c:pt>
                <c:pt idx="4">
                  <c:v>5.4221660030000001</c:v>
                </c:pt>
                <c:pt idx="5">
                  <c:v>4.3282711440000003</c:v>
                </c:pt>
                <c:pt idx="6">
                  <c:v>4.288829722</c:v>
                </c:pt>
                <c:pt idx="7">
                  <c:v>3.6944713920000001</c:v>
                </c:pt>
                <c:pt idx="8">
                  <c:v>2.5138983819999998</c:v>
                </c:pt>
              </c:numCache>
            </c:numRef>
          </c:val>
          <c:extLst>
            <c:ext xmlns:c16="http://schemas.microsoft.com/office/drawing/2014/chart" uri="{C3380CC4-5D6E-409C-BE32-E72D297353CC}">
              <c16:uniqueId val="{00000000-29D6-4D65-BE38-F86425DE4DEA}"/>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7&amp;8</a:t>
            </a:r>
          </a:p>
        </c:rich>
      </c:tx>
      <c:overlay val="0"/>
      <c:spPr>
        <a:noFill/>
        <a:ln>
          <a:noFill/>
        </a:ln>
        <a:effectLst/>
      </c:spPr>
    </c:title>
    <c:autoTitleDeleted val="0"/>
    <c:plotArea>
      <c:layout>
        <c:manualLayout>
          <c:layoutTarget val="inner"/>
          <c:xMode val="edge"/>
          <c:yMode val="edge"/>
          <c:x val="0.31306097003303446"/>
          <c:y val="0.16326347456818216"/>
          <c:w val="0.56535199830088112"/>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Speed (claims)</c:v>
                </c:pt>
                <c:pt idx="7">
                  <c:v>Respect (claims)</c:v>
                </c:pt>
                <c:pt idx="8">
                  <c:v>Control (claims)</c:v>
                </c:pt>
              </c:strCache>
            </c:strRef>
          </c:cat>
          <c:val>
            <c:numRef>
              <c:f>Sheet1!$D$2:$D$10</c:f>
              <c:numCache>
                <c:formatCode>0.00</c:formatCode>
                <c:ptCount val="9"/>
                <c:pt idx="0">
                  <c:v>6.2349483399999999</c:v>
                </c:pt>
                <c:pt idx="1">
                  <c:v>6.0798925290000003</c:v>
                </c:pt>
                <c:pt idx="2">
                  <c:v>5.4731318629999999</c:v>
                </c:pt>
                <c:pt idx="3">
                  <c:v>5.4115668960000001</c:v>
                </c:pt>
                <c:pt idx="4">
                  <c:v>4.9270879799999996</c:v>
                </c:pt>
                <c:pt idx="5">
                  <c:v>4.3641166340000002</c:v>
                </c:pt>
                <c:pt idx="6">
                  <c:v>4.1014956180000004</c:v>
                </c:pt>
                <c:pt idx="7">
                  <c:v>4.081868837</c:v>
                </c:pt>
                <c:pt idx="8">
                  <c:v>3.7970485979999999</c:v>
                </c:pt>
              </c:numCache>
            </c:numRef>
          </c:val>
          <c:extLst>
            <c:ext xmlns:c16="http://schemas.microsoft.com/office/drawing/2014/chart" uri="{C3380CC4-5D6E-409C-BE32-E72D297353CC}">
              <c16:uniqueId val="{00000000-3BA5-4386-AE3B-1E653471E36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9&amp;10 Dec 2021 &amp; July 2022 </a:t>
            </a:r>
          </a:p>
        </c:rich>
      </c:tx>
      <c:overlay val="0"/>
      <c:spPr>
        <a:noFill/>
        <a:ln>
          <a:noFill/>
        </a:ln>
        <a:effectLst/>
      </c:spPr>
    </c:title>
    <c:autoTitleDeleted val="0"/>
    <c:plotArea>
      <c:layout>
        <c:manualLayout>
          <c:layoutTarget val="inner"/>
          <c:xMode val="edge"/>
          <c:yMode val="edge"/>
          <c:x val="0.41054934654543535"/>
          <c:y val="0.15600048869994501"/>
          <c:w val="0.53528900970470517"/>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Price</c:v>
                </c:pt>
                <c:pt idx="4">
                  <c:v>Control (claims)</c:v>
                </c:pt>
                <c:pt idx="5">
                  <c:v>Ease</c:v>
                </c:pt>
                <c:pt idx="6">
                  <c:v>Protection</c:v>
                </c:pt>
                <c:pt idx="7">
                  <c:v>Respect (claims)</c:v>
                </c:pt>
                <c:pt idx="8">
                  <c:v>Relationship</c:v>
                </c:pt>
              </c:strCache>
            </c:strRef>
          </c:cat>
          <c:val>
            <c:numRef>
              <c:f>Sheet1!$D$2:$D$10</c:f>
              <c:numCache>
                <c:formatCode>0.00</c:formatCode>
                <c:ptCount val="9"/>
                <c:pt idx="0">
                  <c:v>9.2515351490000004</c:v>
                </c:pt>
                <c:pt idx="1">
                  <c:v>7.9354410050000004</c:v>
                </c:pt>
                <c:pt idx="2">
                  <c:v>7.474592908</c:v>
                </c:pt>
                <c:pt idx="3">
                  <c:v>6.3239153119999996</c:v>
                </c:pt>
                <c:pt idx="4">
                  <c:v>6.2749474379999999</c:v>
                </c:pt>
                <c:pt idx="5">
                  <c:v>6.1879612770000003</c:v>
                </c:pt>
                <c:pt idx="6">
                  <c:v>6.0020650580000003</c:v>
                </c:pt>
                <c:pt idx="7">
                  <c:v>5.6737696849999999</c:v>
                </c:pt>
                <c:pt idx="8">
                  <c:v>3.9119421120000002</c:v>
                </c:pt>
              </c:numCache>
            </c:numRef>
          </c:val>
          <c:extLst>
            <c:ext xmlns:c16="http://schemas.microsoft.com/office/drawing/2014/chart" uri="{C3380CC4-5D6E-409C-BE32-E72D297353CC}">
              <c16:uniqueId val="{00000000-2033-4413-8FC2-2448075E6460}"/>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9&amp;10</a:t>
            </a:r>
            <a:r>
              <a:rPr lang="en-US" sz="1200" b="1" baseline="0">
                <a:solidFill>
                  <a:schemeClr val="accent4"/>
                </a:solidFill>
                <a:latin typeface="+mj-lt"/>
              </a:rPr>
              <a:t> Dec 2021 &amp; July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Ease</c:v>
                </c:pt>
                <c:pt idx="4">
                  <c:v>Protection</c:v>
                </c:pt>
                <c:pt idx="5">
                  <c:v>Speed (claims)</c:v>
                </c:pt>
                <c:pt idx="6">
                  <c:v>Price</c:v>
                </c:pt>
                <c:pt idx="7">
                  <c:v>Respect (claims)</c:v>
                </c:pt>
                <c:pt idx="8">
                  <c:v>Relationship</c:v>
                </c:pt>
              </c:strCache>
            </c:strRef>
          </c:cat>
          <c:val>
            <c:numRef>
              <c:f>Sheet1!$D$2:$D$10</c:f>
              <c:numCache>
                <c:formatCode>0.00</c:formatCode>
                <c:ptCount val="9"/>
                <c:pt idx="0">
                  <c:v>7.6223167590000003</c:v>
                </c:pt>
                <c:pt idx="1">
                  <c:v>6.8978002749999998</c:v>
                </c:pt>
                <c:pt idx="2">
                  <c:v>6.344084359</c:v>
                </c:pt>
                <c:pt idx="3">
                  <c:v>6.2853055869999999</c:v>
                </c:pt>
                <c:pt idx="4">
                  <c:v>6.1847020070000003</c:v>
                </c:pt>
                <c:pt idx="5">
                  <c:v>5.5994869200000004</c:v>
                </c:pt>
                <c:pt idx="6">
                  <c:v>5.5537179329999997</c:v>
                </c:pt>
                <c:pt idx="7">
                  <c:v>5.4284531969999996</c:v>
                </c:pt>
                <c:pt idx="8">
                  <c:v>5.3796481690000002</c:v>
                </c:pt>
              </c:numCache>
            </c:numRef>
          </c:val>
          <c:extLst>
            <c:ext xmlns:c16="http://schemas.microsoft.com/office/drawing/2014/chart" uri="{C3380CC4-5D6E-409C-BE32-E72D297353CC}">
              <c16:uniqueId val="{00000000-12B8-4239-A08D-26E0B254F318}"/>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4&amp;5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Ease</c:v>
                </c:pt>
                <c:pt idx="4">
                  <c:v>Protection</c:v>
                </c:pt>
                <c:pt idx="5">
                  <c:v>Speed (claims)</c:v>
                </c:pt>
                <c:pt idx="6">
                  <c:v>Price</c:v>
                </c:pt>
                <c:pt idx="7">
                  <c:v>Control (claims)</c:v>
                </c:pt>
                <c:pt idx="8">
                  <c:v>Relationship</c:v>
                </c:pt>
              </c:strCache>
            </c:strRef>
          </c:cat>
          <c:val>
            <c:numRef>
              <c:f>Sheet1!$D$2:$D$10</c:f>
              <c:numCache>
                <c:formatCode>0.00</c:formatCode>
                <c:ptCount val="9"/>
                <c:pt idx="0">
                  <c:v>9.7282894249999998</c:v>
                </c:pt>
                <c:pt idx="1">
                  <c:v>7.9595228479999998</c:v>
                </c:pt>
                <c:pt idx="2">
                  <c:v>7.5560820739999999</c:v>
                </c:pt>
                <c:pt idx="3">
                  <c:v>6.5935027069999999</c:v>
                </c:pt>
                <c:pt idx="4">
                  <c:v>6.5878249929999999</c:v>
                </c:pt>
                <c:pt idx="5">
                  <c:v>6.2240390919999999</c:v>
                </c:pt>
                <c:pt idx="6">
                  <c:v>5.9609525750000003</c:v>
                </c:pt>
                <c:pt idx="7">
                  <c:v>4.935658943</c:v>
                </c:pt>
                <c:pt idx="8">
                  <c:v>4.2715779649999996</c:v>
                </c:pt>
              </c:numCache>
            </c:numRef>
          </c:val>
          <c:extLst>
            <c:ext xmlns:c16="http://schemas.microsoft.com/office/drawing/2014/chart" uri="{C3380CC4-5D6E-409C-BE32-E72D297353CC}">
              <c16:uniqueId val="{00000000-BF1D-42A1-A5DF-6BDC318EE172}"/>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1">
                <a:solidFill>
                  <a:schemeClr val="accent4"/>
                </a:solidFill>
              </a:rPr>
              <a:t>SME</a:t>
            </a:r>
          </a:p>
        </c:rich>
      </c:tx>
      <c:layout>
        <c:manualLayout>
          <c:xMode val="edge"/>
          <c:yMode val="edge"/>
          <c:x val="0.43046735708382211"/>
          <c:y val="5.6480576619371012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9782600007203162E-3"/>
          <c:y val="1.6376903784677346E-2"/>
          <c:w val="0.84880046228031703"/>
          <c:h val="0.86354599268265997"/>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strCache>
            </c:strRef>
          </c:cat>
          <c:val>
            <c:numRef>
              <c:f>Sheet1!$B$2:$O$2</c:f>
              <c:numCache>
                <c:formatCode>0%</c:formatCode>
                <c:ptCount val="14"/>
                <c:pt idx="0">
                  <c:v>9.1923834537097834E-3</c:v>
                </c:pt>
                <c:pt idx="1">
                  <c:v>1.2909632571996028E-2</c:v>
                </c:pt>
                <c:pt idx="2">
                  <c:v>0.01</c:v>
                </c:pt>
                <c:pt idx="3">
                  <c:v>7.2231139700000002E-3</c:v>
                </c:pt>
                <c:pt idx="4">
                  <c:v>1.066666667E-2</c:v>
                </c:pt>
                <c:pt idx="5">
                  <c:v>1.1960132889999999E-2</c:v>
                </c:pt>
                <c:pt idx="6">
                  <c:v>8.0053368899999991E-3</c:v>
                </c:pt>
                <c:pt idx="7">
                  <c:v>6.6755674200000004E-3</c:v>
                </c:pt>
                <c:pt idx="8">
                  <c:v>7.3431241700000005E-3</c:v>
                </c:pt>
                <c:pt idx="9">
                  <c:v>0.01</c:v>
                </c:pt>
                <c:pt idx="10">
                  <c:v>1.335113485E-2</c:v>
                </c:pt>
                <c:pt idx="11">
                  <c:v>6.6666666699999998E-3</c:v>
                </c:pt>
                <c:pt idx="12">
                  <c:v>7.3333333300000005E-3</c:v>
                </c:pt>
                <c:pt idx="13">
                  <c:v>8.0053368899999991E-3</c:v>
                </c:pt>
              </c:numCache>
            </c:numRef>
          </c:val>
          <c:extLst>
            <c:ext xmlns:c16="http://schemas.microsoft.com/office/drawing/2014/chart" uri="{C3380CC4-5D6E-409C-BE32-E72D297353CC}">
              <c16:uniqueId val="{00000000-79D4-4FFE-9FD6-593C0E6C5582}"/>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strCache>
            </c:strRef>
          </c:cat>
          <c:val>
            <c:numRef>
              <c:f>Sheet1!$B$3:$O$3</c:f>
              <c:numCache>
                <c:formatCode>0%</c:formatCode>
                <c:ptCount val="14"/>
                <c:pt idx="0">
                  <c:v>4.5961917268548917E-3</c:v>
                </c:pt>
                <c:pt idx="1">
                  <c:v>1.2909632571996028E-2</c:v>
                </c:pt>
                <c:pt idx="2">
                  <c:v>0.01</c:v>
                </c:pt>
                <c:pt idx="3">
                  <c:v>1.444622793E-2</c:v>
                </c:pt>
                <c:pt idx="4">
                  <c:v>1.7333333329999999E-2</c:v>
                </c:pt>
                <c:pt idx="5">
                  <c:v>1.4617940199999999E-2</c:v>
                </c:pt>
                <c:pt idx="6">
                  <c:v>1.4676450969999999E-2</c:v>
                </c:pt>
                <c:pt idx="7">
                  <c:v>1.134846462E-2</c:v>
                </c:pt>
                <c:pt idx="8">
                  <c:v>8.0106809099999999E-3</c:v>
                </c:pt>
                <c:pt idx="9">
                  <c:v>0.01</c:v>
                </c:pt>
                <c:pt idx="10">
                  <c:v>1.602136182E-2</c:v>
                </c:pt>
                <c:pt idx="11">
                  <c:v>1.666666667E-2</c:v>
                </c:pt>
                <c:pt idx="12">
                  <c:v>9.3333333300000005E-3</c:v>
                </c:pt>
                <c:pt idx="13">
                  <c:v>8.0053368899999991E-3</c:v>
                </c:pt>
              </c:numCache>
            </c:numRef>
          </c:val>
          <c:extLst>
            <c:ext xmlns:c16="http://schemas.microsoft.com/office/drawing/2014/chart" uri="{C3380CC4-5D6E-409C-BE32-E72D297353CC}">
              <c16:uniqueId val="{00000001-79D4-4FFE-9FD6-593C0E6C5582}"/>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strCache>
            </c:strRef>
          </c:cat>
          <c:val>
            <c:numRef>
              <c:f>Sheet1!$B$4:$O$4</c:f>
              <c:numCache>
                <c:formatCode>0%</c:formatCode>
                <c:ptCount val="14"/>
                <c:pt idx="0">
                  <c:v>2.8890347997373604E-2</c:v>
                </c:pt>
                <c:pt idx="1">
                  <c:v>3.4756703078450843E-2</c:v>
                </c:pt>
                <c:pt idx="2">
                  <c:v>0.04</c:v>
                </c:pt>
                <c:pt idx="3">
                  <c:v>3.9325842700000002E-2</c:v>
                </c:pt>
                <c:pt idx="4">
                  <c:v>4.4000000000000004E-2</c:v>
                </c:pt>
                <c:pt idx="5">
                  <c:v>5.249169435E-2</c:v>
                </c:pt>
                <c:pt idx="6">
                  <c:v>5.1367578390000002E-2</c:v>
                </c:pt>
                <c:pt idx="7">
                  <c:v>3.9385847799999998E-2</c:v>
                </c:pt>
                <c:pt idx="8">
                  <c:v>3.7383177570000002E-2</c:v>
                </c:pt>
                <c:pt idx="9">
                  <c:v>0.04</c:v>
                </c:pt>
                <c:pt idx="10">
                  <c:v>3.2042723629999999E-2</c:v>
                </c:pt>
                <c:pt idx="11">
                  <c:v>2.7333333330000001E-2</c:v>
                </c:pt>
                <c:pt idx="12">
                  <c:v>3.4666666669999999E-2</c:v>
                </c:pt>
                <c:pt idx="13">
                  <c:v>3.4022681790000002E-2</c:v>
                </c:pt>
              </c:numCache>
            </c:numRef>
          </c:val>
          <c:extLst>
            <c:ext xmlns:c16="http://schemas.microsoft.com/office/drawing/2014/chart" uri="{C3380CC4-5D6E-409C-BE32-E72D297353CC}">
              <c16:uniqueId val="{00000002-79D4-4FFE-9FD6-593C0E6C5582}"/>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strCache>
            </c:strRef>
          </c:cat>
          <c:val>
            <c:numRef>
              <c:f>Sheet1!$B$5:$O$5</c:f>
              <c:numCache>
                <c:formatCode>0%</c:formatCode>
                <c:ptCount val="14"/>
                <c:pt idx="0">
                  <c:v>0.13263296126066973</c:v>
                </c:pt>
                <c:pt idx="1">
                  <c:v>0.11618669314796425</c:v>
                </c:pt>
                <c:pt idx="2">
                  <c:v>0.12</c:v>
                </c:pt>
                <c:pt idx="3">
                  <c:v>0.14526484750999999</c:v>
                </c:pt>
                <c:pt idx="4">
                  <c:v>0.16600000000000001</c:v>
                </c:pt>
                <c:pt idx="5">
                  <c:v>0.15215946844</c:v>
                </c:pt>
                <c:pt idx="6">
                  <c:v>0.1400933956</c:v>
                </c:pt>
                <c:pt idx="7">
                  <c:v>0.14218958611999999</c:v>
                </c:pt>
                <c:pt idx="8">
                  <c:v>0.12683578104000001</c:v>
                </c:pt>
                <c:pt idx="9">
                  <c:v>0.11</c:v>
                </c:pt>
                <c:pt idx="10">
                  <c:v>0.12616822429999999</c:v>
                </c:pt>
                <c:pt idx="11">
                  <c:v>0.14400000000000002</c:v>
                </c:pt>
                <c:pt idx="12">
                  <c:v>0.12733333332999999</c:v>
                </c:pt>
                <c:pt idx="13">
                  <c:v>0.11541027352000001</c:v>
                </c:pt>
              </c:numCache>
            </c:numRef>
          </c:val>
          <c:extLst>
            <c:ext xmlns:c16="http://schemas.microsoft.com/office/drawing/2014/chart" uri="{C3380CC4-5D6E-409C-BE32-E72D297353CC}">
              <c16:uniqueId val="{00000003-79D4-4FFE-9FD6-593C0E6C5582}"/>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strCache>
            </c:strRef>
          </c:cat>
          <c:val>
            <c:numRef>
              <c:f>Sheet1!$B$6:$O$6</c:f>
              <c:numCache>
                <c:formatCode>0%</c:formatCode>
                <c:ptCount val="14"/>
                <c:pt idx="0">
                  <c:v>0.21799080761654629</c:v>
                </c:pt>
                <c:pt idx="1">
                  <c:v>0.21747765640516387</c:v>
                </c:pt>
                <c:pt idx="2">
                  <c:v>0.24</c:v>
                </c:pt>
                <c:pt idx="3">
                  <c:v>0.22471910111999999</c:v>
                </c:pt>
                <c:pt idx="4">
                  <c:v>0.21333333332999999</c:v>
                </c:pt>
                <c:pt idx="5">
                  <c:v>0.21661129568000001</c:v>
                </c:pt>
                <c:pt idx="6">
                  <c:v>0.21547698466000001</c:v>
                </c:pt>
                <c:pt idx="7">
                  <c:v>0.22229639519</c:v>
                </c:pt>
                <c:pt idx="8">
                  <c:v>0.20894526034999999</c:v>
                </c:pt>
                <c:pt idx="9">
                  <c:v>0.21</c:v>
                </c:pt>
                <c:pt idx="10">
                  <c:v>0.20427236314999997</c:v>
                </c:pt>
                <c:pt idx="11">
                  <c:v>0.19466666666999999</c:v>
                </c:pt>
                <c:pt idx="12">
                  <c:v>0.22733333333</c:v>
                </c:pt>
                <c:pt idx="13">
                  <c:v>0.2281521014</c:v>
                </c:pt>
              </c:numCache>
            </c:numRef>
          </c:val>
          <c:extLst>
            <c:ext xmlns:c16="http://schemas.microsoft.com/office/drawing/2014/chart" uri="{C3380CC4-5D6E-409C-BE32-E72D297353CC}">
              <c16:uniqueId val="{00000004-79D4-4FFE-9FD6-593C0E6C5582}"/>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strCache>
            </c:strRef>
          </c:cat>
          <c:val>
            <c:numRef>
              <c:f>Sheet1!$B$7:$O$7</c:f>
              <c:numCache>
                <c:formatCode>0%</c:formatCode>
                <c:ptCount val="14"/>
                <c:pt idx="0">
                  <c:v>0.46815495732107681</c:v>
                </c:pt>
                <c:pt idx="1">
                  <c:v>0.45978152929493543</c:v>
                </c:pt>
                <c:pt idx="2">
                  <c:v>0.45</c:v>
                </c:pt>
                <c:pt idx="3">
                  <c:v>0.45987158909000003</c:v>
                </c:pt>
                <c:pt idx="4">
                  <c:v>0.43799999999999994</c:v>
                </c:pt>
                <c:pt idx="5">
                  <c:v>0.43255813954</c:v>
                </c:pt>
                <c:pt idx="6">
                  <c:v>0.44896597731999999</c:v>
                </c:pt>
                <c:pt idx="7">
                  <c:v>0.4526034713</c:v>
                </c:pt>
                <c:pt idx="8">
                  <c:v>0.47530040053999995</c:v>
                </c:pt>
                <c:pt idx="9">
                  <c:v>0.48</c:v>
                </c:pt>
                <c:pt idx="10">
                  <c:v>0.46194926569000005</c:v>
                </c:pt>
                <c:pt idx="11">
                  <c:v>0.46533333333000004</c:v>
                </c:pt>
                <c:pt idx="12">
                  <c:v>0.46666666667000001</c:v>
                </c:pt>
                <c:pt idx="13">
                  <c:v>0.47031354236</c:v>
                </c:pt>
              </c:numCache>
            </c:numRef>
          </c:val>
          <c:extLst>
            <c:ext xmlns:c16="http://schemas.microsoft.com/office/drawing/2014/chart" uri="{C3380CC4-5D6E-409C-BE32-E72D297353CC}">
              <c16:uniqueId val="{00000005-79D4-4FFE-9FD6-593C0E6C5582}"/>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pt idx="13">
                  <c:v>Wave 14&amp;15
Aug '24</c:v>
                </c:pt>
              </c:strCache>
            </c:strRef>
          </c:cat>
          <c:val>
            <c:numRef>
              <c:f>Sheet1!$B$8:$O$8</c:f>
              <c:numCache>
                <c:formatCode>0%</c:formatCode>
                <c:ptCount val="14"/>
                <c:pt idx="0">
                  <c:v>0.13854235062376888</c:v>
                </c:pt>
                <c:pt idx="1">
                  <c:v>0.14597815292949354</c:v>
                </c:pt>
                <c:pt idx="2">
                  <c:v>0.13</c:v>
                </c:pt>
                <c:pt idx="3">
                  <c:v>0.10914927769</c:v>
                </c:pt>
                <c:pt idx="4">
                  <c:v>0.11</c:v>
                </c:pt>
                <c:pt idx="5">
                  <c:v>0.11827242525000001</c:v>
                </c:pt>
                <c:pt idx="6">
                  <c:v>0.12074716477999999</c:v>
                </c:pt>
                <c:pt idx="7">
                  <c:v>0.12550066756</c:v>
                </c:pt>
                <c:pt idx="8">
                  <c:v>0.13618157543000001</c:v>
                </c:pt>
                <c:pt idx="9">
                  <c:v>0.14000000000000001</c:v>
                </c:pt>
                <c:pt idx="10">
                  <c:v>0.14619492656999999</c:v>
                </c:pt>
                <c:pt idx="11">
                  <c:v>0.14533333333000001</c:v>
                </c:pt>
                <c:pt idx="12">
                  <c:v>0.12733333332999999</c:v>
                </c:pt>
                <c:pt idx="13">
                  <c:v>0.13609072715000001</c:v>
                </c:pt>
              </c:numCache>
            </c:numRef>
          </c:val>
          <c:extLst>
            <c:ext xmlns:c16="http://schemas.microsoft.com/office/drawing/2014/chart" uri="{C3380CC4-5D6E-409C-BE32-E72D297353CC}">
              <c16:uniqueId val="{00000006-79D4-4FFE-9FD6-593C0E6C5582}"/>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legend>
      <c:legendPos val="r"/>
      <c:layout>
        <c:manualLayout>
          <c:xMode val="edge"/>
          <c:yMode val="edge"/>
          <c:x val="0.86519245779296228"/>
          <c:y val="0.14804789899963941"/>
          <c:w val="0.13480754220703769"/>
          <c:h val="0.7314234373670542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4&amp;5</a:t>
            </a:r>
          </a:p>
        </c:rich>
      </c:tx>
      <c:overlay val="0"/>
      <c:spPr>
        <a:noFill/>
        <a:ln>
          <a:noFill/>
        </a:ln>
        <a:effectLst/>
      </c:spPr>
    </c:title>
    <c:autoTitleDeleted val="0"/>
    <c:plotArea>
      <c:layout>
        <c:manualLayout>
          <c:layoutTarget val="inner"/>
          <c:xMode val="edge"/>
          <c:yMode val="edge"/>
          <c:x val="0.47065200546723496"/>
          <c:y val="0.16326347456818216"/>
          <c:w val="0.4451266078152421"/>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Speed (claims)</c:v>
                </c:pt>
                <c:pt idx="8">
                  <c:v>Control (claims)</c:v>
                </c:pt>
              </c:strCache>
            </c:strRef>
          </c:cat>
          <c:val>
            <c:numRef>
              <c:f>Sheet1!$D$2:$D$10</c:f>
              <c:numCache>
                <c:formatCode>0.00</c:formatCode>
                <c:ptCount val="9"/>
                <c:pt idx="0">
                  <c:v>6.3630856439999999</c:v>
                </c:pt>
                <c:pt idx="1">
                  <c:v>6.1459446489999996</c:v>
                </c:pt>
                <c:pt idx="2">
                  <c:v>5.76306779</c:v>
                </c:pt>
                <c:pt idx="3">
                  <c:v>5.7473975060000004</c:v>
                </c:pt>
                <c:pt idx="4">
                  <c:v>4.9161867810000004</c:v>
                </c:pt>
                <c:pt idx="5">
                  <c:v>4.6666527689999997</c:v>
                </c:pt>
                <c:pt idx="6">
                  <c:v>4.6254403760000002</c:v>
                </c:pt>
                <c:pt idx="7">
                  <c:v>4.2549343500000001</c:v>
                </c:pt>
                <c:pt idx="8">
                  <c:v>3.5309851870000002</c:v>
                </c:pt>
              </c:numCache>
            </c:numRef>
          </c:val>
          <c:extLst>
            <c:ext xmlns:c16="http://schemas.microsoft.com/office/drawing/2014/chart" uri="{C3380CC4-5D6E-409C-BE32-E72D297353CC}">
              <c16:uniqueId val="{00000000-B8F0-4C17-B37D-DF934134F711}"/>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5&amp;6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Respect (claims)</c:v>
                </c:pt>
                <c:pt idx="6">
                  <c:v>Speed (claims)</c:v>
                </c:pt>
                <c:pt idx="7">
                  <c:v>Control (claims)</c:v>
                </c:pt>
                <c:pt idx="8">
                  <c:v>Relationship</c:v>
                </c:pt>
              </c:strCache>
            </c:strRef>
          </c:cat>
          <c:val>
            <c:numRef>
              <c:f>Sheet1!$D$2:$D$10</c:f>
              <c:numCache>
                <c:formatCode>0.00</c:formatCode>
                <c:ptCount val="9"/>
                <c:pt idx="0">
                  <c:v>9.0427832549999998</c:v>
                </c:pt>
                <c:pt idx="1">
                  <c:v>7.5055323490000001</c:v>
                </c:pt>
                <c:pt idx="2">
                  <c:v>6.141413934</c:v>
                </c:pt>
                <c:pt idx="3">
                  <c:v>5.8434181980000002</c:v>
                </c:pt>
                <c:pt idx="4">
                  <c:v>5.6880977420000001</c:v>
                </c:pt>
                <c:pt idx="5">
                  <c:v>5.282211427</c:v>
                </c:pt>
                <c:pt idx="6">
                  <c:v>5.2244083239999997</c:v>
                </c:pt>
                <c:pt idx="7">
                  <c:v>4.6489145159999996</c:v>
                </c:pt>
                <c:pt idx="8">
                  <c:v>3.86821489</c:v>
                </c:pt>
              </c:numCache>
            </c:numRef>
          </c:val>
          <c:extLst>
            <c:ext xmlns:c16="http://schemas.microsoft.com/office/drawing/2014/chart" uri="{C3380CC4-5D6E-409C-BE32-E72D297353CC}">
              <c16:uniqueId val="{00000000-46D7-4650-AD2F-EC29A7C224C7}"/>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5&amp;6</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Control (claims)</c:v>
                </c:pt>
                <c:pt idx="7">
                  <c:v>Respect (claims)</c:v>
                </c:pt>
                <c:pt idx="8">
                  <c:v>Speed (claims)</c:v>
                </c:pt>
              </c:strCache>
            </c:strRef>
          </c:cat>
          <c:val>
            <c:numRef>
              <c:f>Sheet1!$D$2:$D$10</c:f>
              <c:numCache>
                <c:formatCode>0.00</c:formatCode>
                <c:ptCount val="9"/>
                <c:pt idx="0">
                  <c:v>6.6638616119999998</c:v>
                </c:pt>
                <c:pt idx="1">
                  <c:v>6.0248637839999999</c:v>
                </c:pt>
                <c:pt idx="2">
                  <c:v>5.8268724949999999</c:v>
                </c:pt>
                <c:pt idx="3">
                  <c:v>5.5229058159999997</c:v>
                </c:pt>
                <c:pt idx="4">
                  <c:v>5.0060041200000001</c:v>
                </c:pt>
                <c:pt idx="5">
                  <c:v>4.3941150459999996</c:v>
                </c:pt>
                <c:pt idx="6">
                  <c:v>4.3732933689999998</c:v>
                </c:pt>
                <c:pt idx="7">
                  <c:v>3.978676535</c:v>
                </c:pt>
                <c:pt idx="8">
                  <c:v>3.8457199559999999</c:v>
                </c:pt>
              </c:numCache>
            </c:numRef>
          </c:val>
          <c:extLst>
            <c:ext xmlns:c16="http://schemas.microsoft.com/office/drawing/2014/chart" uri="{C3380CC4-5D6E-409C-BE32-E72D297353CC}">
              <c16:uniqueId val="{00000000-D017-48B0-A49A-60C5FFC6B5F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6&amp;7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(claims)</c:v>
                </c:pt>
                <c:pt idx="6">
                  <c:v>Relationship</c:v>
                </c:pt>
                <c:pt idx="7">
                  <c:v>Control (claims)</c:v>
                </c:pt>
                <c:pt idx="8">
                  <c:v>Respect (claims)</c:v>
                </c:pt>
              </c:strCache>
            </c:strRef>
          </c:cat>
          <c:val>
            <c:numRef>
              <c:f>Sheet1!$D$2:$D$10</c:f>
              <c:numCache>
                <c:formatCode>0.00</c:formatCode>
                <c:ptCount val="9"/>
                <c:pt idx="0">
                  <c:v>8.8868271859999997</c:v>
                </c:pt>
                <c:pt idx="1">
                  <c:v>7.1934878109999998</c:v>
                </c:pt>
                <c:pt idx="2">
                  <c:v>5.676811549</c:v>
                </c:pt>
                <c:pt idx="3">
                  <c:v>5.6722337109999996</c:v>
                </c:pt>
                <c:pt idx="4">
                  <c:v>5.3455641419999997</c:v>
                </c:pt>
                <c:pt idx="5">
                  <c:v>4.4685204709999997</c:v>
                </c:pt>
                <c:pt idx="6">
                  <c:v>3.7085919980000002</c:v>
                </c:pt>
                <c:pt idx="7">
                  <c:v>3.4883192329999999</c:v>
                </c:pt>
                <c:pt idx="8">
                  <c:v>3.4429247329999999</c:v>
                </c:pt>
              </c:numCache>
            </c:numRef>
          </c:val>
          <c:extLst>
            <c:ext xmlns:c16="http://schemas.microsoft.com/office/drawing/2014/chart" uri="{C3380CC4-5D6E-409C-BE32-E72D297353CC}">
              <c16:uniqueId val="{00000000-5271-425F-88E6-25BD4ED4787E}"/>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6&amp;7</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Control (claims)</c:v>
                </c:pt>
                <c:pt idx="8">
                  <c:v>Speed (claims)</c:v>
                </c:pt>
              </c:strCache>
            </c:strRef>
          </c:cat>
          <c:val>
            <c:numRef>
              <c:f>Sheet1!$D$2:$D$10</c:f>
              <c:numCache>
                <c:formatCode>0.00</c:formatCode>
                <c:ptCount val="9"/>
                <c:pt idx="0">
                  <c:v>6.0862686999999998</c:v>
                </c:pt>
                <c:pt idx="1">
                  <c:v>5.849384465</c:v>
                </c:pt>
                <c:pt idx="2">
                  <c:v>5.4884219649999997</c:v>
                </c:pt>
                <c:pt idx="3">
                  <c:v>5.1819687769999998</c:v>
                </c:pt>
                <c:pt idx="4">
                  <c:v>4.8062020409999997</c:v>
                </c:pt>
                <c:pt idx="5">
                  <c:v>4.2742492859999999</c:v>
                </c:pt>
                <c:pt idx="6">
                  <c:v>4.1551588519999996</c:v>
                </c:pt>
                <c:pt idx="7">
                  <c:v>4.0641415199999997</c:v>
                </c:pt>
                <c:pt idx="8">
                  <c:v>3.9922112460000001</c:v>
                </c:pt>
              </c:numCache>
            </c:numRef>
          </c:val>
          <c:extLst>
            <c:ext xmlns:c16="http://schemas.microsoft.com/office/drawing/2014/chart" uri="{C3380CC4-5D6E-409C-BE32-E72D297353CC}">
              <c16:uniqueId val="{00000000-7985-4E84-B91A-E2586CE465CB}"/>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r>
              <a:rPr lang="en-US" sz="1200" b="1">
                <a:solidFill>
                  <a:srgbClr val="008265"/>
                </a:solidFill>
                <a:latin typeface="+mj-lt"/>
              </a:rPr>
              <a:t>Consumer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5781544215686065"/>
          <c:y val="0.161890906787273"/>
          <c:w val="0.47596278452894969"/>
          <c:h val="0.78543055747239565"/>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dLbl>
              <c:idx val="0"/>
              <c:layout>
                <c:manualLayout>
                  <c:x val="-3.0672428584617714E-7"/>
                  <c:y val="1.131249872734389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D9-4481-8C80-0D32BB5006F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9.1024163920261056</c:v>
                </c:pt>
                <c:pt idx="1">
                  <c:v>7.4076100474830628</c:v>
                </c:pt>
                <c:pt idx="2">
                  <c:v>6.6990059526853702</c:v>
                </c:pt>
                <c:pt idx="3">
                  <c:v>5.9318978861544736</c:v>
                </c:pt>
                <c:pt idx="4">
                  <c:v>5.8604162170445049</c:v>
                </c:pt>
                <c:pt idx="5">
                  <c:v>5.4279895029852172</c:v>
                </c:pt>
                <c:pt idx="6">
                  <c:v>4.8365112523519569</c:v>
                </c:pt>
                <c:pt idx="7">
                  <c:v>3.9742387727998949</c:v>
                </c:pt>
                <c:pt idx="8">
                  <c:v>3.4251025987454491</c:v>
                </c:pt>
              </c:numCache>
            </c:numRef>
          </c:val>
          <c:extLst>
            <c:ext xmlns:c16="http://schemas.microsoft.com/office/drawing/2014/chart" uri="{C3380CC4-5D6E-409C-BE32-E72D297353CC}">
              <c16:uniqueId val="{00000001-60D9-4481-8C80-0D32BB5006FA}"/>
            </c:ext>
          </c:extLst>
        </c:ser>
        <c:dLbls>
          <c:dLblPos val="outEnd"/>
          <c:showLegendKey val="0"/>
          <c:showVal val="1"/>
          <c:showCatName val="0"/>
          <c:showSerName val="0"/>
          <c:showPercent val="0"/>
          <c:showBubbleSize val="0"/>
        </c:dLbls>
        <c:gapWidth val="80"/>
        <c:axId val="212917760"/>
        <c:axId val="174244416"/>
      </c:barChart>
      <c:catAx>
        <c:axId val="2129177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4416"/>
        <c:crosses val="autoZero"/>
        <c:auto val="1"/>
        <c:lblAlgn val="ctr"/>
        <c:lblOffset val="100"/>
        <c:noMultiLvlLbl val="0"/>
      </c:catAx>
      <c:valAx>
        <c:axId val="174244416"/>
        <c:scaling>
          <c:orientation val="minMax"/>
        </c:scaling>
        <c:delete val="1"/>
        <c:axPos val="t"/>
        <c:numFmt formatCode="0.00" sourceLinked="1"/>
        <c:majorTickMark val="out"/>
        <c:minorTickMark val="none"/>
        <c:tickLblPos val="nextTo"/>
        <c:crossAx val="2129177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1&amp;2</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7.1886605658228673</c:v>
                </c:pt>
                <c:pt idx="1">
                  <c:v>6.5256904171489953</c:v>
                </c:pt>
                <c:pt idx="2">
                  <c:v>5.999617708538076</c:v>
                </c:pt>
                <c:pt idx="3">
                  <c:v>5.9255912944445637</c:v>
                </c:pt>
                <c:pt idx="4">
                  <c:v>5.4467166188785994</c:v>
                </c:pt>
                <c:pt idx="5">
                  <c:v>5.1732013766562082</c:v>
                </c:pt>
                <c:pt idx="6">
                  <c:v>5.0812198440851972</c:v>
                </c:pt>
                <c:pt idx="7">
                  <c:v>4.7243507725014187</c:v>
                </c:pt>
                <c:pt idx="8">
                  <c:v>4.2186295798935598</c:v>
                </c:pt>
              </c:numCache>
            </c:numRef>
          </c:val>
          <c:extLst>
            <c:ext xmlns:c16="http://schemas.microsoft.com/office/drawing/2014/chart" uri="{C3380CC4-5D6E-409C-BE32-E72D297353CC}">
              <c16:uniqueId val="{00000000-86D9-4854-9273-BD3F9B4BE143}"/>
            </c:ext>
          </c:extLst>
        </c:ser>
        <c:dLbls>
          <c:dLblPos val="outEnd"/>
          <c:showLegendKey val="0"/>
          <c:showVal val="1"/>
          <c:showCatName val="0"/>
          <c:showSerName val="0"/>
          <c:showPercent val="0"/>
          <c:showBubbleSize val="0"/>
        </c:dLbls>
        <c:gapWidth val="80"/>
        <c:axId val="111870464"/>
        <c:axId val="178938432"/>
      </c:barChart>
      <c:catAx>
        <c:axId val="111870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38432"/>
        <c:crosses val="autoZero"/>
        <c:auto val="1"/>
        <c:lblAlgn val="ctr"/>
        <c:lblOffset val="100"/>
        <c:noMultiLvlLbl val="0"/>
      </c:catAx>
      <c:valAx>
        <c:axId val="178938432"/>
        <c:scaling>
          <c:orientation val="minMax"/>
          <c:max val="10"/>
        </c:scaling>
        <c:delete val="1"/>
        <c:axPos val="t"/>
        <c:numFmt formatCode="0.00" sourceLinked="1"/>
        <c:majorTickMark val="out"/>
        <c:minorTickMark val="none"/>
        <c:tickLblPos val="nextTo"/>
        <c:crossAx val="11187046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 – wave 1&amp;2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48355906623783235"/>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9.2892542319328637</c:v>
                </c:pt>
                <c:pt idx="1">
                  <c:v>7.6444255255058442</c:v>
                </c:pt>
                <c:pt idx="2">
                  <c:v>6.6444311506745928</c:v>
                </c:pt>
                <c:pt idx="3">
                  <c:v>6.2735967018661611</c:v>
                </c:pt>
                <c:pt idx="4">
                  <c:v>6.0957066303437273</c:v>
                </c:pt>
                <c:pt idx="5">
                  <c:v>5.640775862911112</c:v>
                </c:pt>
                <c:pt idx="6">
                  <c:v>4.9184862282619441</c:v>
                </c:pt>
                <c:pt idx="7">
                  <c:v>4.1484520083386602</c:v>
                </c:pt>
                <c:pt idx="8">
                  <c:v>3.5913772795174421</c:v>
                </c:pt>
              </c:numCache>
            </c:numRef>
          </c:val>
          <c:extLst>
            <c:ext xmlns:c16="http://schemas.microsoft.com/office/drawing/2014/chart" uri="{C3380CC4-5D6E-409C-BE32-E72D297353CC}">
              <c16:uniqueId val="{00000000-6A0F-4D5F-843C-5F1214A7887A}"/>
            </c:ext>
          </c:extLst>
        </c:ser>
        <c:dLbls>
          <c:dLblPos val="outEnd"/>
          <c:showLegendKey val="0"/>
          <c:showVal val="1"/>
          <c:showCatName val="0"/>
          <c:showSerName val="0"/>
          <c:showPercent val="0"/>
          <c:showBubbleSize val="0"/>
        </c:dLbls>
        <c:gapWidth val="80"/>
        <c:axId val="111869952"/>
        <c:axId val="178940160"/>
      </c:barChart>
      <c:catAx>
        <c:axId val="111869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0160"/>
        <c:crosses val="autoZero"/>
        <c:auto val="1"/>
        <c:lblAlgn val="ctr"/>
        <c:lblOffset val="100"/>
        <c:noMultiLvlLbl val="0"/>
      </c:catAx>
      <c:valAx>
        <c:axId val="178940160"/>
        <c:scaling>
          <c:orientation val="minMax"/>
        </c:scaling>
        <c:delete val="1"/>
        <c:axPos val="t"/>
        <c:numFmt formatCode="0.00" sourceLinked="1"/>
        <c:majorTickMark val="out"/>
        <c:minorTickMark val="none"/>
        <c:tickLblPos val="nextTo"/>
        <c:crossAx val="11186995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Speed (claimed)</c:v>
                </c:pt>
                <c:pt idx="5">
                  <c:v>Price</c:v>
                </c:pt>
                <c:pt idx="6">
                  <c:v>Respect (claimed)</c:v>
                </c:pt>
                <c:pt idx="7">
                  <c:v>Relationship</c:v>
                </c:pt>
                <c:pt idx="8">
                  <c:v>Control (claimed)</c:v>
                </c:pt>
              </c:strCache>
            </c:strRef>
          </c:cat>
          <c:val>
            <c:numRef>
              <c:f>Sheet1!$D$2:$D$10</c:f>
              <c:numCache>
                <c:formatCode>0.00</c:formatCode>
                <c:ptCount val="9"/>
                <c:pt idx="0">
                  <c:v>7.550642459108289</c:v>
                </c:pt>
                <c:pt idx="1">
                  <c:v>6.5833493530071667</c:v>
                </c:pt>
                <c:pt idx="2">
                  <c:v>6.0644546020043508</c:v>
                </c:pt>
                <c:pt idx="3">
                  <c:v>5.9949200021078326</c:v>
                </c:pt>
                <c:pt idx="4">
                  <c:v>5.5286270714467527</c:v>
                </c:pt>
                <c:pt idx="5">
                  <c:v>5.3908648605080964</c:v>
                </c:pt>
                <c:pt idx="6">
                  <c:v>4.3796909492273732</c:v>
                </c:pt>
                <c:pt idx="7">
                  <c:v>4.3533985601064504</c:v>
                </c:pt>
                <c:pt idx="8">
                  <c:v>4.0284629731218233</c:v>
                </c:pt>
              </c:numCache>
            </c:numRef>
          </c:val>
          <c:extLst>
            <c:ext xmlns:c16="http://schemas.microsoft.com/office/drawing/2014/chart" uri="{C3380CC4-5D6E-409C-BE32-E72D297353CC}">
              <c16:uniqueId val="{00000000-6EA6-455E-9224-E83EA5ACBDFD}"/>
            </c:ext>
          </c:extLst>
        </c:ser>
        <c:dLbls>
          <c:dLblPos val="outEnd"/>
          <c:showLegendKey val="0"/>
          <c:showVal val="1"/>
          <c:showCatName val="0"/>
          <c:showSerName val="0"/>
          <c:showPercent val="0"/>
          <c:showBubbleSize val="0"/>
        </c:dLbls>
        <c:gapWidth val="80"/>
        <c:axId val="173871616"/>
        <c:axId val="178941888"/>
      </c:barChart>
      <c:catAx>
        <c:axId val="1738716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1888"/>
        <c:crosses val="autoZero"/>
        <c:auto val="1"/>
        <c:lblAlgn val="ctr"/>
        <c:lblOffset val="100"/>
        <c:noMultiLvlLbl val="0"/>
      </c:catAx>
      <c:valAx>
        <c:axId val="178941888"/>
        <c:scaling>
          <c:orientation val="minMax"/>
          <c:max val="10"/>
        </c:scaling>
        <c:delete val="1"/>
        <c:axPos val="t"/>
        <c:numFmt formatCode="0.00" sourceLinked="1"/>
        <c:majorTickMark val="out"/>
        <c:minorTickMark val="none"/>
        <c:tickLblPos val="nextTo"/>
        <c:crossAx val="17387161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2019/2020 – wave 2&amp;3</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42126000640409861"/>
          <c:y val="0.17198064068870289"/>
          <c:w val="0.52282420749279535"/>
          <c:h val="0.77489419650377878"/>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(claimed)</c:v>
                </c:pt>
                <c:pt idx="3">
                  <c:v>Ease</c:v>
                </c:pt>
                <c:pt idx="4">
                  <c:v>Protection</c:v>
                </c:pt>
                <c:pt idx="5">
                  <c:v>Price</c:v>
                </c:pt>
                <c:pt idx="6">
                  <c:v>Speed (claimed)</c:v>
                </c:pt>
                <c:pt idx="7">
                  <c:v>Relationship</c:v>
                </c:pt>
                <c:pt idx="8">
                  <c:v>Control (claimed)</c:v>
                </c:pt>
              </c:strCache>
            </c:strRef>
          </c:cat>
          <c:val>
            <c:numRef>
              <c:f>Sheet1!$D$2:$D$10</c:f>
              <c:numCache>
                <c:formatCode>0.00</c:formatCode>
                <c:ptCount val="9"/>
                <c:pt idx="0">
                  <c:v>6.8497737749844703</c:v>
                </c:pt>
                <c:pt idx="1">
                  <c:v>6.6079411537519901</c:v>
                </c:pt>
                <c:pt idx="2">
                  <c:v>6.0767016147087398</c:v>
                </c:pt>
                <c:pt idx="3">
                  <c:v>6.0420314584304498</c:v>
                </c:pt>
                <c:pt idx="4">
                  <c:v>5.7455109937270903</c:v>
                </c:pt>
                <c:pt idx="5">
                  <c:v>5.4778804420284404</c:v>
                </c:pt>
                <c:pt idx="6">
                  <c:v>4.9322378283455004</c:v>
                </c:pt>
                <c:pt idx="7">
                  <c:v>4.9091607811757401</c:v>
                </c:pt>
                <c:pt idx="8">
                  <c:v>3.9845541061499401</c:v>
                </c:pt>
              </c:numCache>
            </c:numRef>
          </c:val>
          <c:extLst>
            <c:ext xmlns:c16="http://schemas.microsoft.com/office/drawing/2014/chart" uri="{C3380CC4-5D6E-409C-BE32-E72D297353CC}">
              <c16:uniqueId val="{00000000-4757-411D-850E-EACD7C30B322}"/>
            </c:ext>
          </c:extLst>
        </c:ser>
        <c:dLbls>
          <c:dLblPos val="outEnd"/>
          <c:showLegendKey val="0"/>
          <c:showVal val="1"/>
          <c:showCatName val="0"/>
          <c:showSerName val="0"/>
          <c:showPercent val="0"/>
          <c:showBubbleSize val="0"/>
        </c:dLbls>
        <c:gapWidth val="80"/>
        <c:axId val="173874176"/>
        <c:axId val="178943616"/>
      </c:barChart>
      <c:catAx>
        <c:axId val="1738741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3616"/>
        <c:crosses val="autoZero"/>
        <c:auto val="1"/>
        <c:lblAlgn val="ctr"/>
        <c:lblOffset val="100"/>
        <c:noMultiLvlLbl val="0"/>
      </c:catAx>
      <c:valAx>
        <c:axId val="178943616"/>
        <c:scaling>
          <c:orientation val="minMax"/>
          <c:max val="10"/>
        </c:scaling>
        <c:delete val="1"/>
        <c:axPos val="t"/>
        <c:numFmt formatCode="0.00" sourceLinked="1"/>
        <c:majorTickMark val="out"/>
        <c:minorTickMark val="none"/>
        <c:tickLblPos val="nextTo"/>
        <c:crossAx val="1738741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'1'!$J$13</c:f>
              <c:strCache>
                <c:ptCount val="1"/>
                <c:pt idx="0">
                  <c:v> Performance</c:v>
                </c:pt>
              </c:strCache>
            </c:strRef>
          </c:tx>
          <c:spPr>
            <a:solidFill>
              <a:schemeClr val="accent1">
                <a:alpha val="75000"/>
              </a:schemeClr>
            </a:solidFill>
            <a:ln>
              <a:noFill/>
            </a:ln>
            <a:effectLst/>
          </c:spPr>
          <c:invertIfNegative val="0"/>
          <c:dPt>
            <c:idx val="3"/>
            <c:invertIfNegative val="0"/>
            <c:bubble3D val="0"/>
            <c:spPr>
              <a:solidFill>
                <a:srgbClr val="AB588C"/>
              </a:solidFill>
              <a:ln>
                <a:solidFill>
                  <a:srgbClr val="AB588C"/>
                </a:solidFill>
              </a:ln>
              <a:effectLst/>
            </c:spPr>
            <c:extLst>
              <c:ext xmlns:c16="http://schemas.microsoft.com/office/drawing/2014/chart" uri="{C3380CC4-5D6E-409C-BE32-E72D297353CC}">
                <c16:uniqueId val="{00000003-DBAC-4EBC-AC7F-C7107A022EE9}"/>
              </c:ext>
            </c:extLst>
          </c:dPt>
          <c:dLbls>
            <c:dLbl>
              <c:idx val="0"/>
              <c:layout>
                <c:manualLayout>
                  <c:x val="-2.5787123738465485E-2"/>
                  <c:y val="0.22491504315639191"/>
                </c:manualLayout>
              </c:layout>
              <c:tx>
                <c:rich>
                  <a:bodyPr/>
                  <a:lstStyle/>
                  <a:p>
                    <a:fld id="{B5EE2064-3512-4372-BCA5-8D15F31C0AB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8354211283137187"/>
                      <c:h val="0.13372585613460419"/>
                    </c:manualLayout>
                  </c15:layout>
                  <c15:dlblFieldTable/>
                  <c15:showDataLabelsRange val="1"/>
                </c:ext>
                <c:ext xmlns:c16="http://schemas.microsoft.com/office/drawing/2014/chart" uri="{C3380CC4-5D6E-409C-BE32-E72D297353CC}">
                  <c16:uniqueId val="{00000000-DBAC-4EBC-AC7F-C7107A022EE9}"/>
                </c:ext>
              </c:extLst>
            </c:dLbl>
            <c:dLbl>
              <c:idx val="1"/>
              <c:layout>
                <c:manualLayout>
                  <c:x val="-0.42904406731282241"/>
                  <c:y val="-0.1684108829224347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C29174DE-4D2C-4F6E-ACEB-BCF8222DE9C4}" type="CELLRANGE">
                      <a:rPr lang="en-GB"/>
                      <a:pPr>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9844522968197879"/>
                      <c:h val="0.1672495446265938"/>
                    </c:manualLayout>
                  </c15:layout>
                  <c15:dlblFieldTable/>
                  <c15:showDataLabelsRange val="1"/>
                </c:ext>
                <c:ext xmlns:c16="http://schemas.microsoft.com/office/drawing/2014/chart" uri="{C3380CC4-5D6E-409C-BE32-E72D297353CC}">
                  <c16:uniqueId val="{00000001-DBAC-4EBC-AC7F-C7107A022EE9}"/>
                </c:ext>
              </c:extLst>
            </c:dLbl>
            <c:dLbl>
              <c:idx val="2"/>
              <c:layout>
                <c:manualLayout>
                  <c:x val="-0.46795330818077652"/>
                  <c:y val="0.2394603807974163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2B9F8FE2-D85C-4594-BB22-E2E47B41CE49}" type="CELLRANGE">
                      <a:rPr lang="en-GB"/>
                      <a:pPr>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664310954063604"/>
                      <c:h val="0.15637537111139796"/>
                    </c:manualLayout>
                  </c15:layout>
                  <c15:dlblFieldTable/>
                  <c15:showDataLabelsRange val="1"/>
                </c:ext>
                <c:ext xmlns:c16="http://schemas.microsoft.com/office/drawing/2014/chart" uri="{C3380CC4-5D6E-409C-BE32-E72D297353CC}">
                  <c16:uniqueId val="{00000002-DBAC-4EBC-AC7F-C7107A022EE9}"/>
                </c:ext>
              </c:extLst>
            </c:dLbl>
            <c:dLbl>
              <c:idx val="3"/>
              <c:layout>
                <c:manualLayout>
                  <c:x val="-1.111100174978138E-2"/>
                  <c:y val="-0.240740923009623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C1F1C1C1-762B-4600-9AEE-09C7FDA659CA}" type="CELLRANGE">
                      <a:rPr lang="en-GB"/>
                      <a:pPr>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32829155730533677"/>
                      <c:h val="0.19409740449110524"/>
                    </c:manualLayout>
                  </c15:layout>
                  <c15:dlblFieldTable/>
                  <c15:showDataLabelsRange val="1"/>
                </c:ext>
                <c:ext xmlns:c16="http://schemas.microsoft.com/office/drawing/2014/chart" uri="{C3380CC4-5D6E-409C-BE32-E72D297353CC}">
                  <c16:uniqueId val="{00000003-DBAC-4EBC-AC7F-C7107A022EE9}"/>
                </c:ext>
              </c:extLst>
            </c:dLbl>
            <c:dLbl>
              <c:idx val="4"/>
              <c:layout>
                <c:manualLayout>
                  <c:x val="-0.48686975129835486"/>
                  <c:y val="1.1895025774730728E-2"/>
                </c:manualLayout>
              </c:layout>
              <c:tx>
                <c:rich>
                  <a:bodyPr/>
                  <a:lstStyle/>
                  <a:p>
                    <a:fld id="{6000B7AB-873A-4E3D-A45D-A36446314C4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6458443102642842"/>
                      <c:h val="0.13372585613460419"/>
                    </c:manualLayout>
                  </c15:layout>
                  <c15:dlblFieldTable/>
                  <c15:showDataLabelsRange val="1"/>
                </c:ext>
                <c:ext xmlns:c16="http://schemas.microsoft.com/office/drawing/2014/chart" uri="{C3380CC4-5D6E-409C-BE32-E72D297353CC}">
                  <c16:uniqueId val="{00000004-DBAC-4EBC-AC7F-C7107A022EE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'1'!$I$14:$I$18</c:f>
              <c:numCache>
                <c:formatCode>0.00</c:formatCode>
                <c:ptCount val="5"/>
                <c:pt idx="0">
                  <c:v>7.6823176819999999</c:v>
                </c:pt>
                <c:pt idx="1">
                  <c:v>7.5424575430000003</c:v>
                </c:pt>
                <c:pt idx="2">
                  <c:v>7.2927072930000003</c:v>
                </c:pt>
                <c:pt idx="3">
                  <c:v>8.4515484520000008</c:v>
                </c:pt>
                <c:pt idx="4">
                  <c:v>6.6133866130000003</c:v>
                </c:pt>
              </c:numCache>
            </c:numRef>
          </c:xVal>
          <c:yVal>
            <c:numRef>
              <c:f>'1'!$J$14:$J$18</c:f>
              <c:numCache>
                <c:formatCode>0.00</c:formatCode>
                <c:ptCount val="5"/>
                <c:pt idx="0">
                  <c:v>3.120340788</c:v>
                </c:pt>
                <c:pt idx="1">
                  <c:v>3.6078006500000002</c:v>
                </c:pt>
                <c:pt idx="2">
                  <c:v>3.176100629</c:v>
                </c:pt>
                <c:pt idx="3">
                  <c:v>6.488888889</c:v>
                </c:pt>
                <c:pt idx="4">
                  <c:v>2.9022082020000002</c:v>
                </c:pt>
              </c:numCache>
            </c:numRef>
          </c:yVal>
          <c:bubbleSize>
            <c:numRef>
              <c:f>'1'!$K$14:$K$18</c:f>
              <c:numCache>
                <c:formatCode>0.00</c:formatCode>
                <c:ptCount val="5"/>
                <c:pt idx="0">
                  <c:v>12.244294577</c:v>
                </c:pt>
                <c:pt idx="1">
                  <c:v>11.477114435000001</c:v>
                </c:pt>
                <c:pt idx="2">
                  <c:v>11.409313957</c:v>
                </c:pt>
                <c:pt idx="3">
                  <c:v>10.414208014</c:v>
                </c:pt>
                <c:pt idx="4">
                  <c:v>10.324565025</c:v>
                </c:pt>
              </c:numCache>
            </c:numRef>
          </c:bubbleSize>
          <c:bubble3D val="0"/>
          <c:extLst>
            <c:ext xmlns:c15="http://schemas.microsoft.com/office/drawing/2012/chart" uri="{02D57815-91ED-43cb-92C2-25804820EDAC}">
              <c15:datalabelsRange>
                <c15:f>'1'!$H$14:$H$18</c15:f>
                <c15:dlblRangeCache>
                  <c:ptCount val="5"/>
                  <c:pt idx="0">
                    <c:v>Loyalty: I am able to get a discount for staying with the same company</c:v>
                  </c:pt>
                  <c:pt idx="1">
                    <c:v>Loyalty: My provider takes my loyalty into account when calculating renewal quotes after I have claimed</c:v>
                  </c:pt>
                  <c:pt idx="2">
                    <c:v>Loyalty: The premium doesn't increase because I'm not a new customer anymore</c:v>
                  </c:pt>
                  <c:pt idx="3">
                    <c:v>Confidence: The company handles complaints professionally and fairly</c:v>
                  </c:pt>
                  <c:pt idx="4">
                    <c:v>Loyalty: The insurer provides additional benefits for renewing (e.g. enhanced cover)</c:v>
                  </c:pt>
                </c15:dlblRangeCache>
              </c15:datalabelsRange>
            </c:ext>
            <c:ext xmlns:c16="http://schemas.microsoft.com/office/drawing/2014/chart" uri="{C3380CC4-5D6E-409C-BE32-E72D297353CC}">
              <c16:uniqueId val="{00000005-DBAC-4EBC-AC7F-C7107A022EE9}"/>
            </c:ext>
          </c:extLst>
        </c:ser>
        <c:dLbls>
          <c:showLegendKey val="0"/>
          <c:showVal val="0"/>
          <c:showCatName val="0"/>
          <c:showSerName val="0"/>
          <c:showPercent val="0"/>
          <c:showBubbleSize val="0"/>
        </c:dLbls>
        <c:bubbleScale val="150"/>
        <c:showNegBubbles val="0"/>
        <c:axId val="982342639"/>
        <c:axId val="982340239"/>
      </c:bubbleChart>
      <c:valAx>
        <c:axId val="982342639"/>
        <c:scaling>
          <c:orientation val="minMax"/>
        </c:scaling>
        <c:delete val="1"/>
        <c:axPos val="b"/>
        <c:numFmt formatCode="0.00" sourceLinked="1"/>
        <c:majorTickMark val="none"/>
        <c:minorTickMark val="none"/>
        <c:tickLblPos val="nextTo"/>
        <c:crossAx val="982340239"/>
        <c:crosses val="autoZero"/>
        <c:crossBetween val="midCat"/>
        <c:majorUnit val="1"/>
      </c:valAx>
      <c:valAx>
        <c:axId val="982340239"/>
        <c:scaling>
          <c:orientation val="minMax"/>
          <c:max val="10"/>
        </c:scaling>
        <c:delete val="1"/>
        <c:axPos val="l"/>
        <c:numFmt formatCode="0.00" sourceLinked="1"/>
        <c:majorTickMark val="none"/>
        <c:minorTickMark val="none"/>
        <c:tickLblPos val="nextTo"/>
        <c:crossAx val="982342639"/>
        <c:crossesAt val="0"/>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2019/2020 – wave 2&amp;3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52790377135005462"/>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(claimed)</c:v>
                </c:pt>
                <c:pt idx="3">
                  <c:v>Protection</c:v>
                </c:pt>
                <c:pt idx="4">
                  <c:v>Ease</c:v>
                </c:pt>
                <c:pt idx="5">
                  <c:v>Price</c:v>
                </c:pt>
                <c:pt idx="6">
                  <c:v>Respect (claimed)</c:v>
                </c:pt>
                <c:pt idx="7">
                  <c:v>Relationship</c:v>
                </c:pt>
                <c:pt idx="8">
                  <c:v>Control (claimed)</c:v>
                </c:pt>
              </c:strCache>
            </c:strRef>
          </c:cat>
          <c:val>
            <c:numRef>
              <c:f>Sheet1!$D$2:$D$10</c:f>
              <c:numCache>
                <c:formatCode>0.00</c:formatCode>
                <c:ptCount val="9"/>
                <c:pt idx="0">
                  <c:v>9.992561009890931</c:v>
                </c:pt>
                <c:pt idx="1">
                  <c:v>8.3172500515919836</c:v>
                </c:pt>
                <c:pt idx="2">
                  <c:v>7.1973462401723074</c:v>
                </c:pt>
                <c:pt idx="3">
                  <c:v>7.0781008364889235</c:v>
                </c:pt>
                <c:pt idx="4">
                  <c:v>6.959566638739056</c:v>
                </c:pt>
                <c:pt idx="5">
                  <c:v>6.50970968194527</c:v>
                </c:pt>
                <c:pt idx="6">
                  <c:v>5.6569684884739724</c:v>
                </c:pt>
                <c:pt idx="7">
                  <c:v>4.5622317147605118</c:v>
                </c:pt>
                <c:pt idx="8">
                  <c:v>4.3149627418402119</c:v>
                </c:pt>
              </c:numCache>
            </c:numRef>
          </c:val>
          <c:extLst>
            <c:ext xmlns:c16="http://schemas.microsoft.com/office/drawing/2014/chart" uri="{C3380CC4-5D6E-409C-BE32-E72D297353CC}">
              <c16:uniqueId val="{00000000-6846-4581-8B4D-23D33ED68E3E}"/>
            </c:ext>
          </c:extLst>
        </c:ser>
        <c:dLbls>
          <c:dLblPos val="outEnd"/>
          <c:showLegendKey val="0"/>
          <c:showVal val="1"/>
          <c:showCatName val="0"/>
          <c:showSerName val="0"/>
          <c:showPercent val="0"/>
          <c:showBubbleSize val="0"/>
        </c:dLbls>
        <c:gapWidth val="80"/>
        <c:axId val="111870976"/>
        <c:axId val="178945344"/>
      </c:barChart>
      <c:catAx>
        <c:axId val="111870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5344"/>
        <c:crosses val="autoZero"/>
        <c:auto val="1"/>
        <c:lblAlgn val="ctr"/>
        <c:lblOffset val="100"/>
        <c:noMultiLvlLbl val="0"/>
      </c:catAx>
      <c:valAx>
        <c:axId val="178945344"/>
        <c:scaling>
          <c:orientation val="minMax"/>
        </c:scaling>
        <c:delete val="1"/>
        <c:axPos val="t"/>
        <c:numFmt formatCode="0.00" sourceLinked="1"/>
        <c:majorTickMark val="out"/>
        <c:minorTickMark val="none"/>
        <c:tickLblPos val="nextTo"/>
        <c:crossAx val="1118709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2020 – wave 3&amp;4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Respect (claims)</c:v>
                </c:pt>
                <c:pt idx="4">
                  <c:v>Protection</c:v>
                </c:pt>
                <c:pt idx="5">
                  <c:v>Ease</c:v>
                </c:pt>
                <c:pt idx="6">
                  <c:v>Price</c:v>
                </c:pt>
                <c:pt idx="7">
                  <c:v>Control (claims)</c:v>
                </c:pt>
                <c:pt idx="8">
                  <c:v>Relationship</c:v>
                </c:pt>
              </c:strCache>
            </c:strRef>
          </c:cat>
          <c:val>
            <c:numRef>
              <c:f>Sheet1!$D$2:$D$10</c:f>
              <c:numCache>
                <c:formatCode>0.00</c:formatCode>
                <c:ptCount val="9"/>
                <c:pt idx="0">
                  <c:v>10.354520455999999</c:v>
                </c:pt>
                <c:pt idx="1">
                  <c:v>8.444438431</c:v>
                </c:pt>
                <c:pt idx="2">
                  <c:v>8.2657245390000007</c:v>
                </c:pt>
                <c:pt idx="3">
                  <c:v>7.8362573099999997</c:v>
                </c:pt>
                <c:pt idx="4">
                  <c:v>7.2555999629999999</c:v>
                </c:pt>
                <c:pt idx="5">
                  <c:v>7.1115463759999997</c:v>
                </c:pt>
                <c:pt idx="6">
                  <c:v>6.340591538</c:v>
                </c:pt>
                <c:pt idx="7">
                  <c:v>5.7785776650000003</c:v>
                </c:pt>
                <c:pt idx="8">
                  <c:v>4.7463264499999998</c:v>
                </c:pt>
              </c:numCache>
            </c:numRef>
          </c:val>
          <c:extLst>
            <c:ext xmlns:c16="http://schemas.microsoft.com/office/drawing/2014/chart" uri="{C3380CC4-5D6E-409C-BE32-E72D297353CC}">
              <c16:uniqueId val="{00000000-1F0E-471A-B6FD-FF6831DC85E3}"/>
            </c:ext>
          </c:extLst>
        </c:ser>
        <c:dLbls>
          <c:dLblPos val="outEnd"/>
          <c:showLegendKey val="0"/>
          <c:showVal val="1"/>
          <c:showCatName val="0"/>
          <c:showSerName val="0"/>
          <c:showPercent val="0"/>
          <c:showBubbleSize val="0"/>
        </c:dLbls>
        <c:gapWidth val="80"/>
        <c:axId val="111880704"/>
        <c:axId val="213410944"/>
      </c:barChart>
      <c:catAx>
        <c:axId val="111880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213410944"/>
        <c:crosses val="autoZero"/>
        <c:auto val="1"/>
        <c:lblAlgn val="ctr"/>
        <c:lblOffset val="100"/>
        <c:noMultiLvlLbl val="0"/>
      </c:catAx>
      <c:valAx>
        <c:axId val="213410944"/>
        <c:scaling>
          <c:orientation val="minMax"/>
        </c:scaling>
        <c:delete val="1"/>
        <c:axPos val="t"/>
        <c:numFmt formatCode="0.00" sourceLinked="1"/>
        <c:majorTickMark val="out"/>
        <c:minorTickMark val="none"/>
        <c:tickLblPos val="nextTo"/>
        <c:crossAx val="11188070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2020 – wave 3&amp;4</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Respect (claims)</c:v>
                </c:pt>
                <c:pt idx="5">
                  <c:v>Price</c:v>
                </c:pt>
                <c:pt idx="6">
                  <c:v>Speed (claims)</c:v>
                </c:pt>
                <c:pt idx="7">
                  <c:v>Relationship</c:v>
                </c:pt>
                <c:pt idx="8">
                  <c:v>Control (claims)</c:v>
                </c:pt>
              </c:strCache>
            </c:strRef>
          </c:cat>
          <c:val>
            <c:numRef>
              <c:f>Sheet1!$D$2:$D$10</c:f>
              <c:numCache>
                <c:formatCode>0.00</c:formatCode>
                <c:ptCount val="9"/>
                <c:pt idx="0">
                  <c:v>6.6605615010000001</c:v>
                </c:pt>
                <c:pt idx="1">
                  <c:v>6.6180307650000003</c:v>
                </c:pt>
                <c:pt idx="2">
                  <c:v>5.9555044529999996</c:v>
                </c:pt>
                <c:pt idx="3">
                  <c:v>5.7503113270000004</c:v>
                </c:pt>
                <c:pt idx="4">
                  <c:v>5.4848135349999998</c:v>
                </c:pt>
                <c:pt idx="5">
                  <c:v>5.1361163640000003</c:v>
                </c:pt>
                <c:pt idx="6">
                  <c:v>5.0267149340000001</c:v>
                </c:pt>
                <c:pt idx="7">
                  <c:v>4.6200256419999999</c:v>
                </c:pt>
                <c:pt idx="8">
                  <c:v>3.7820048420000001</c:v>
                </c:pt>
              </c:numCache>
            </c:numRef>
          </c:val>
          <c:extLst>
            <c:ext xmlns:c16="http://schemas.microsoft.com/office/drawing/2014/chart" uri="{C3380CC4-5D6E-409C-BE32-E72D297353CC}">
              <c16:uniqueId val="{00000000-2EA3-4AF6-929A-6A980590037A}"/>
            </c:ext>
          </c:extLst>
        </c:ser>
        <c:dLbls>
          <c:dLblPos val="outEnd"/>
          <c:showLegendKey val="0"/>
          <c:showVal val="1"/>
          <c:showCatName val="0"/>
          <c:showSerName val="0"/>
          <c:showPercent val="0"/>
          <c:showBubbleSize val="0"/>
        </c:dLbls>
        <c:gapWidth val="80"/>
        <c:axId val="213579776"/>
        <c:axId val="213412672"/>
      </c:barChart>
      <c:catAx>
        <c:axId val="213579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213412672"/>
        <c:crosses val="autoZero"/>
        <c:auto val="1"/>
        <c:lblAlgn val="ctr"/>
        <c:lblOffset val="100"/>
        <c:noMultiLvlLbl val="0"/>
      </c:catAx>
      <c:valAx>
        <c:axId val="213412672"/>
        <c:scaling>
          <c:orientation val="minMax"/>
          <c:max val="10"/>
        </c:scaling>
        <c:delete val="1"/>
        <c:axPos val="t"/>
        <c:numFmt formatCode="0.00" sourceLinked="1"/>
        <c:majorTickMark val="out"/>
        <c:minorTickMark val="none"/>
        <c:tickLblPos val="nextTo"/>
        <c:crossAx val="2135797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a:t>Female</a:t>
            </a:r>
          </a:p>
        </c:rich>
      </c:tx>
      <c:layout>
        <c:manualLayout>
          <c:xMode val="edge"/>
          <c:yMode val="edge"/>
          <c:x val="0.48246481747744896"/>
          <c:y val="6.46502705435652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736323148868559"/>
          <c:y val="0.13490093215644858"/>
          <c:w val="0.69979943335612937"/>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Respect (claims)</c:v>
                </c:pt>
                <c:pt idx="6">
                  <c:v>Control (claims)</c:v>
                </c:pt>
                <c:pt idx="7">
                  <c:v>Speed (claims)</c:v>
                </c:pt>
                <c:pt idx="8">
                  <c:v>Relationship</c:v>
                </c:pt>
              </c:strCache>
            </c:strRef>
          </c:cat>
          <c:val>
            <c:numRef>
              <c:f>Sheet1!$D$2:$D$10</c:f>
              <c:numCache>
                <c:formatCode>0.00</c:formatCode>
                <c:ptCount val="9"/>
                <c:pt idx="0">
                  <c:v>10.044636632</c:v>
                </c:pt>
                <c:pt idx="1">
                  <c:v>8.3145109440000002</c:v>
                </c:pt>
                <c:pt idx="2">
                  <c:v>6.9163060219999997</c:v>
                </c:pt>
                <c:pt idx="3">
                  <c:v>6.6872160389999999</c:v>
                </c:pt>
                <c:pt idx="4">
                  <c:v>6.4289434979999998</c:v>
                </c:pt>
                <c:pt idx="5">
                  <c:v>5.7746478870000004</c:v>
                </c:pt>
                <c:pt idx="6">
                  <c:v>5.0584473020000003</c:v>
                </c:pt>
                <c:pt idx="7">
                  <c:v>5.0443050459999998</c:v>
                </c:pt>
                <c:pt idx="8">
                  <c:v>5.0092636749999997</c:v>
                </c:pt>
              </c:numCache>
            </c:numRef>
          </c:val>
          <c:extLst>
            <c:ext xmlns:c16="http://schemas.microsoft.com/office/drawing/2014/chart" uri="{C3380CC4-5D6E-409C-BE32-E72D297353CC}">
              <c16:uniqueId val="{00000000-D1AF-485D-AA1E-B449A7F56880}"/>
            </c:ext>
          </c:extLst>
        </c:ser>
        <c:dLbls>
          <c:showLegendKey val="0"/>
          <c:showVal val="0"/>
          <c:showCatName val="0"/>
          <c:showSerName val="0"/>
          <c:showPercent val="0"/>
          <c:showBubbleSize val="0"/>
        </c:dLbls>
        <c:gapWidth val="182"/>
        <c:axId val="186380800"/>
        <c:axId val="183272576"/>
      </c:barChart>
      <c:catAx>
        <c:axId val="186380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3272576"/>
        <c:crosses val="autoZero"/>
        <c:auto val="1"/>
        <c:lblAlgn val="ctr"/>
        <c:lblOffset val="100"/>
        <c:noMultiLvlLbl val="0"/>
      </c:catAx>
      <c:valAx>
        <c:axId val="183272576"/>
        <c:scaling>
          <c:orientation val="minMax"/>
        </c:scaling>
        <c:delete val="1"/>
        <c:axPos val="t"/>
        <c:numFmt formatCode="0.00" sourceLinked="1"/>
        <c:majorTickMark val="none"/>
        <c:minorTickMark val="none"/>
        <c:tickLblPos val="nextTo"/>
        <c:crossAx val="1863808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1400">
                <a:latin typeface="+mj-lt"/>
              </a:rPr>
              <a:t>Male</a:t>
            </a:r>
          </a:p>
        </c:rich>
      </c:tx>
      <c:layout>
        <c:manualLayout>
          <c:xMode val="edge"/>
          <c:yMode val="edge"/>
          <c:x val="0.48870362833351716"/>
          <c:y val="6.76964804488569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19736323148868559"/>
          <c:y val="0.13490093215644858"/>
          <c:w val="0.77346185990903804"/>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Control (claims)</c:v>
                </c:pt>
                <c:pt idx="4">
                  <c:v>Ease</c:v>
                </c:pt>
                <c:pt idx="5">
                  <c:v>Respect (claims)</c:v>
                </c:pt>
                <c:pt idx="6">
                  <c:v>Price</c:v>
                </c:pt>
                <c:pt idx="7">
                  <c:v>Protection</c:v>
                </c:pt>
                <c:pt idx="8">
                  <c:v>Relationship</c:v>
                </c:pt>
              </c:strCache>
            </c:strRef>
          </c:cat>
          <c:val>
            <c:numRef>
              <c:f>Sheet1!$D$2:$D$10</c:f>
              <c:numCache>
                <c:formatCode>0.00</c:formatCode>
                <c:ptCount val="9"/>
                <c:pt idx="0">
                  <c:v>10.205813321999999</c:v>
                </c:pt>
                <c:pt idx="1">
                  <c:v>8.7347257700000007</c:v>
                </c:pt>
                <c:pt idx="2">
                  <c:v>7.9722729670000003</c:v>
                </c:pt>
                <c:pt idx="3">
                  <c:v>7.6070738899999997</c:v>
                </c:pt>
                <c:pt idx="4">
                  <c:v>7.4847036649999996</c:v>
                </c:pt>
                <c:pt idx="5">
                  <c:v>6.8226363010000002</c:v>
                </c:pt>
                <c:pt idx="6">
                  <c:v>6.7956946079999998</c:v>
                </c:pt>
                <c:pt idx="7">
                  <c:v>6.4025647460000004</c:v>
                </c:pt>
                <c:pt idx="8">
                  <c:v>4.9981756119999998</c:v>
                </c:pt>
              </c:numCache>
            </c:numRef>
          </c:val>
          <c:extLst>
            <c:ext xmlns:c16="http://schemas.microsoft.com/office/drawing/2014/chart" uri="{C3380CC4-5D6E-409C-BE32-E72D297353CC}">
              <c16:uniqueId val="{00000000-156D-4D1A-9519-53976F1981E3}"/>
            </c:ext>
          </c:extLst>
        </c:ser>
        <c:dLbls>
          <c:showLegendKey val="0"/>
          <c:showVal val="0"/>
          <c:showCatName val="0"/>
          <c:showSerName val="0"/>
          <c:showPercent val="0"/>
          <c:showBubbleSize val="0"/>
        </c:dLbls>
        <c:gapWidth val="182"/>
        <c:axId val="186381312"/>
        <c:axId val="183274304"/>
      </c:barChart>
      <c:catAx>
        <c:axId val="186381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crossAx val="183274304"/>
        <c:crosses val="autoZero"/>
        <c:auto val="1"/>
        <c:lblAlgn val="ctr"/>
        <c:lblOffset val="100"/>
        <c:noMultiLvlLbl val="0"/>
      </c:catAx>
      <c:valAx>
        <c:axId val="183274304"/>
        <c:scaling>
          <c:orientation val="minMax"/>
        </c:scaling>
        <c:delete val="1"/>
        <c:axPos val="t"/>
        <c:numFmt formatCode="0.00" sourceLinked="1"/>
        <c:majorTickMark val="none"/>
        <c:minorTickMark val="none"/>
        <c:tickLblPos val="nextTo"/>
        <c:crossAx val="1863813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0.19608</cdr:x>
      <cdr:y>0.10568</cdr:y>
    </cdr:from>
    <cdr:to>
      <cdr:x>0.24286</cdr:x>
      <cdr:y>0.15327</cdr:y>
    </cdr:to>
    <cdr:sp macro="" textlink="">
      <cdr:nvSpPr>
        <cdr:cNvPr id="2" name="TextBox 15">
          <a:extLst xmlns:a="http://schemas.openxmlformats.org/drawingml/2006/main">
            <a:ext uri="{FF2B5EF4-FFF2-40B4-BE49-F238E27FC236}">
              <a16:creationId xmlns:a16="http://schemas.microsoft.com/office/drawing/2014/main" id="{028BF7AF-DCDF-47E7-BE57-6005C6FAF80C}"/>
            </a:ext>
          </a:extLst>
        </cdr:cNvPr>
        <cdr:cNvSpPr txBox="1"/>
      </cdr:nvSpPr>
      <cdr:spPr>
        <a:xfrm xmlns:a="http://schemas.openxmlformats.org/drawingml/2006/main">
          <a:off x="2263346" y="512598"/>
          <a:ext cx="539971"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79%</a:t>
          </a:r>
        </a:p>
      </cdr:txBody>
    </cdr:sp>
  </cdr:relSizeAnchor>
  <cdr:relSizeAnchor xmlns:cdr="http://schemas.openxmlformats.org/drawingml/2006/chartDrawing">
    <cdr:from>
      <cdr:x>0.2583</cdr:x>
      <cdr:y>0.10568</cdr:y>
    </cdr:from>
    <cdr:to>
      <cdr:x>0.30508</cdr:x>
      <cdr:y>0.15327</cdr:y>
    </cdr:to>
    <cdr:sp macro="" textlink="">
      <cdr:nvSpPr>
        <cdr:cNvPr id="3" name="TextBox 15">
          <a:extLst xmlns:a="http://schemas.openxmlformats.org/drawingml/2006/main">
            <a:ext uri="{FF2B5EF4-FFF2-40B4-BE49-F238E27FC236}">
              <a16:creationId xmlns:a16="http://schemas.microsoft.com/office/drawing/2014/main" id="{CDF767B5-95F2-409C-B575-490D561219DA}"/>
            </a:ext>
          </a:extLst>
        </cdr:cNvPr>
        <cdr:cNvSpPr txBox="1"/>
      </cdr:nvSpPr>
      <cdr:spPr>
        <a:xfrm xmlns:a="http://schemas.openxmlformats.org/drawingml/2006/main">
          <a:off x="2981520" y="512598"/>
          <a:ext cx="539972"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rgbClr val="AB588C"/>
              </a:solidFill>
            </a:rPr>
            <a:t>76%</a:t>
          </a:r>
        </a:p>
      </cdr:txBody>
    </cdr:sp>
  </cdr:relSizeAnchor>
  <cdr:relSizeAnchor xmlns:cdr="http://schemas.openxmlformats.org/drawingml/2006/chartDrawing">
    <cdr:from>
      <cdr:x>0.31906</cdr:x>
      <cdr:y>0.1053</cdr:y>
    </cdr:from>
    <cdr:to>
      <cdr:x>0.36584</cdr:x>
      <cdr:y>0.15289</cdr:y>
    </cdr:to>
    <cdr:sp macro="" textlink="">
      <cdr:nvSpPr>
        <cdr:cNvPr id="4" name="TextBox 15">
          <a:extLst xmlns:a="http://schemas.openxmlformats.org/drawingml/2006/main">
            <a:ext uri="{FF2B5EF4-FFF2-40B4-BE49-F238E27FC236}">
              <a16:creationId xmlns:a16="http://schemas.microsoft.com/office/drawing/2014/main" id="{BF2085E4-66BB-4106-B7E1-E26FE43E8A9A}"/>
            </a:ext>
          </a:extLst>
        </cdr:cNvPr>
        <cdr:cNvSpPr txBox="1"/>
      </cdr:nvSpPr>
      <cdr:spPr>
        <a:xfrm xmlns:a="http://schemas.openxmlformats.org/drawingml/2006/main">
          <a:off x="3682805" y="510720"/>
          <a:ext cx="539971"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rgbClr val="AB588C"/>
              </a:solidFill>
            </a:rPr>
            <a:t>77%</a:t>
          </a:r>
        </a:p>
      </cdr:txBody>
    </cdr:sp>
  </cdr:relSizeAnchor>
  <cdr:relSizeAnchor xmlns:cdr="http://schemas.openxmlformats.org/drawingml/2006/chartDrawing">
    <cdr:from>
      <cdr:x>0.43949</cdr:x>
      <cdr:y>0.10568</cdr:y>
    </cdr:from>
    <cdr:to>
      <cdr:x>0.48627</cdr:x>
      <cdr:y>0.15327</cdr:y>
    </cdr:to>
    <cdr:sp macro="" textlink="">
      <cdr:nvSpPr>
        <cdr:cNvPr id="5" name="TextBox 15">
          <a:extLst xmlns:a="http://schemas.openxmlformats.org/drawingml/2006/main">
            <a:ext uri="{FF2B5EF4-FFF2-40B4-BE49-F238E27FC236}">
              <a16:creationId xmlns:a16="http://schemas.microsoft.com/office/drawing/2014/main" id="{5038E747-2567-4840-9BB3-F32B438E4F82}"/>
            </a:ext>
          </a:extLst>
        </cdr:cNvPr>
        <cdr:cNvSpPr txBox="1"/>
      </cdr:nvSpPr>
      <cdr:spPr>
        <a:xfrm xmlns:a="http://schemas.openxmlformats.org/drawingml/2006/main">
          <a:off x="5072934" y="512598"/>
          <a:ext cx="539972"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80%</a:t>
          </a:r>
        </a:p>
      </cdr:txBody>
    </cdr:sp>
  </cdr:relSizeAnchor>
  <cdr:relSizeAnchor xmlns:cdr="http://schemas.openxmlformats.org/drawingml/2006/chartDrawing">
    <cdr:from>
      <cdr:x>0.62095</cdr:x>
      <cdr:y>0.10568</cdr:y>
    </cdr:from>
    <cdr:to>
      <cdr:x>0.66773</cdr:x>
      <cdr:y>0.15327</cdr:y>
    </cdr:to>
    <cdr:sp macro="" textlink="">
      <cdr:nvSpPr>
        <cdr:cNvPr id="6" name="TextBox 15">
          <a:extLst xmlns:a="http://schemas.openxmlformats.org/drawingml/2006/main">
            <a:ext uri="{FF2B5EF4-FFF2-40B4-BE49-F238E27FC236}">
              <a16:creationId xmlns:a16="http://schemas.microsoft.com/office/drawing/2014/main" id="{89F7D160-8BD4-C504-4A95-FD10622B6561}"/>
            </a:ext>
          </a:extLst>
        </cdr:cNvPr>
        <cdr:cNvSpPr txBox="1"/>
      </cdr:nvSpPr>
      <cdr:spPr>
        <a:xfrm xmlns:a="http://schemas.openxmlformats.org/drawingml/2006/main">
          <a:off x="7167502" y="512598"/>
          <a:ext cx="539971"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81%</a:t>
          </a:r>
        </a:p>
      </cdr:txBody>
    </cdr:sp>
  </cdr:relSizeAnchor>
  <cdr:relSizeAnchor xmlns:cdr="http://schemas.openxmlformats.org/drawingml/2006/chartDrawing">
    <cdr:from>
      <cdr:x>0.56105</cdr:x>
      <cdr:y>0.1053</cdr:y>
    </cdr:from>
    <cdr:to>
      <cdr:x>0.60783</cdr:x>
      <cdr:y>0.15289</cdr:y>
    </cdr:to>
    <cdr:sp macro="" textlink="">
      <cdr:nvSpPr>
        <cdr:cNvPr id="7" name="TextBox 15">
          <a:extLst xmlns:a="http://schemas.openxmlformats.org/drawingml/2006/main">
            <a:ext uri="{FF2B5EF4-FFF2-40B4-BE49-F238E27FC236}">
              <a16:creationId xmlns:a16="http://schemas.microsoft.com/office/drawing/2014/main" id="{89F7D160-8BD4-C504-4A95-FD10622B6561}"/>
            </a:ext>
          </a:extLst>
        </cdr:cNvPr>
        <cdr:cNvSpPr txBox="1"/>
      </cdr:nvSpPr>
      <cdr:spPr>
        <a:xfrm xmlns:a="http://schemas.openxmlformats.org/drawingml/2006/main">
          <a:off x="6476022" y="510720"/>
          <a:ext cx="539971"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83%</a:t>
          </a:r>
        </a:p>
      </cdr:txBody>
    </cdr:sp>
  </cdr:relSizeAnchor>
  <cdr:relSizeAnchor xmlns:cdr="http://schemas.openxmlformats.org/drawingml/2006/chartDrawing">
    <cdr:from>
      <cdr:x>0.80419</cdr:x>
      <cdr:y>0.1053</cdr:y>
    </cdr:from>
    <cdr:to>
      <cdr:x>0.85097</cdr:x>
      <cdr:y>0.15765</cdr:y>
    </cdr:to>
    <cdr:sp macro="" textlink="">
      <cdr:nvSpPr>
        <cdr:cNvPr id="8" name="TextBox 15">
          <a:extLst xmlns:a="http://schemas.openxmlformats.org/drawingml/2006/main">
            <a:ext uri="{FF2B5EF4-FFF2-40B4-BE49-F238E27FC236}">
              <a16:creationId xmlns:a16="http://schemas.microsoft.com/office/drawing/2014/main" id="{4C81FF0C-0E61-6E66-DFC1-E664489F36CC}"/>
            </a:ext>
          </a:extLst>
        </cdr:cNvPr>
        <cdr:cNvSpPr txBox="1"/>
      </cdr:nvSpPr>
      <cdr:spPr>
        <a:xfrm xmlns:a="http://schemas.openxmlformats.org/drawingml/2006/main">
          <a:off x="9282590" y="510720"/>
          <a:ext cx="540000" cy="253916"/>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050" b="1" dirty="0">
              <a:solidFill>
                <a:srgbClr val="AB588C"/>
              </a:solidFill>
            </a:rPr>
            <a:t>83%</a:t>
          </a:r>
        </a:p>
      </cdr:txBody>
    </cdr:sp>
  </cdr:relSizeAnchor>
</c:userShapes>
</file>

<file path=ppt/drawings/drawing2.xml><?xml version="1.0" encoding="utf-8"?>
<c:userShapes xmlns:c="http://schemas.openxmlformats.org/drawingml/2006/chart">
  <cdr:relSizeAnchor xmlns:cdr="http://schemas.openxmlformats.org/drawingml/2006/chartDrawing">
    <cdr:from>
      <cdr:x>0.26823</cdr:x>
      <cdr:y>0.02751</cdr:y>
    </cdr:from>
    <cdr:to>
      <cdr:x>0.37763</cdr:x>
      <cdr:y>0.08149</cdr:y>
    </cdr:to>
    <cdr:sp macro="" textlink="">
      <cdr:nvSpPr>
        <cdr:cNvPr id="2" name="TextBox 14"/>
        <cdr:cNvSpPr txBox="1"/>
      </cdr:nvSpPr>
      <cdr:spPr>
        <a:xfrm xmlns:a="http://schemas.openxmlformats.org/drawingml/2006/main">
          <a:off x="3238463" y="134929"/>
          <a:ext cx="1320837" cy="264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b="1" dirty="0"/>
            <a:t>Gender</a:t>
          </a:r>
        </a:p>
      </cdr:txBody>
    </cdr:sp>
  </cdr:relSizeAnchor>
</c:userShapes>
</file>

<file path=ppt/drawings/drawing3.xml><?xml version="1.0" encoding="utf-8"?>
<c:userShapes xmlns:c="http://schemas.openxmlformats.org/drawingml/2006/chart">
  <cdr:relSizeAnchor xmlns:cdr="http://schemas.openxmlformats.org/drawingml/2006/chartDrawing">
    <cdr:from>
      <cdr:x>0.1906</cdr:x>
      <cdr:y>0.11583</cdr:y>
    </cdr:from>
    <cdr:to>
      <cdr:x>0.3</cdr:x>
      <cdr:y>0.16981</cdr:y>
    </cdr:to>
    <cdr:sp macro="" textlink="">
      <cdr:nvSpPr>
        <cdr:cNvPr id="2" name="TextBox 14"/>
        <cdr:cNvSpPr txBox="1"/>
      </cdr:nvSpPr>
      <cdr:spPr>
        <a:xfrm xmlns:a="http://schemas.openxmlformats.org/drawingml/2006/main">
          <a:off x="2323795" y="561274"/>
          <a:ext cx="1333805"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dirty="0"/>
            <a:t>Gender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4" tIns="45699" rIns="91424" bIns="45699"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4" tIns="45699" rIns="91424" bIns="45699"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8055"/>
          </a:xfrm>
          <a:prstGeom prst="rect">
            <a:avLst/>
          </a:prstGeom>
          <a:noFill/>
          <a:ln>
            <a:noFill/>
          </a:ln>
        </p:spPr>
        <p:txBody>
          <a:bodyPr spcFirstLastPara="1" wrap="square" lIns="91424" tIns="45699" rIns="91424" bIns="45699"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200"/>
            </a:pPr>
            <a:fld id="{00000000-1234-1234-1234-123412341234}" type="slidenum">
              <a:rPr lang="en-GB" sz="1200" smtClean="0">
                <a:solidFill>
                  <a:schemeClr val="dk1"/>
                </a:solidFill>
                <a:latin typeface="Calibri"/>
                <a:ea typeface="Calibri"/>
                <a:cs typeface="Calibri"/>
                <a:sym typeface="Calibri"/>
              </a:rPr>
              <a:pPr algn="r">
                <a:buSzPts val="1200"/>
              </a:pPr>
              <a:t>‹#›</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660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notes"/>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noAutofit/>
          </a:bodyPr>
          <a:lstStyle/>
          <a:p>
            <a:pPr marL="0" indent="0"/>
            <a:endParaRPr/>
          </a:p>
        </p:txBody>
      </p:sp>
      <p:sp>
        <p:nvSpPr>
          <p:cNvPr id="239" name="Google Shape;239;p1:notes"/>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400"/>
            </a:pPr>
            <a:fld id="{00000000-1234-1234-1234-123412341234}" type="slidenum">
              <a:rPr lang="en-GB">
                <a:solidFill>
                  <a:srgbClr val="000000"/>
                </a:solidFill>
              </a:rPr>
              <a:pPr algn="r">
                <a:buSzPts val="1400"/>
              </a:pPr>
              <a:t>1</a:t>
            </a:fld>
            <a:endParaRPr>
              <a:solidFill>
                <a:srgbClr val="000000"/>
              </a:solidFill>
            </a:endParaRPr>
          </a:p>
        </p:txBody>
      </p:sp>
    </p:spTree>
    <p:extLst>
      <p:ext uri="{BB962C8B-B14F-4D97-AF65-F5344CB8AC3E}">
        <p14:creationId xmlns:p14="http://schemas.microsoft.com/office/powerpoint/2010/main" val="122753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984447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418259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79515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972344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923319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677359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09506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57397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916100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85206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85437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259683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717427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1683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3891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999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6920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9853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3605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5506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5EFB6-ED42-6355-383A-D6BA58A507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9CDCFECC-C56C-AAE6-ECB2-1B741BFF2A2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66009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F973B-9E28-09FC-5686-C40AF5314EA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6877663B-6433-BA9A-6E50-DDFE9B8F4F4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8503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1980E-A3CF-4787-9F01-30E8C9906FE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49230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21802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01274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729FD-D4E6-15FF-FFFF-13458E63CEAF}"/>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7A89EC9-EFD7-46DA-A091-7FDFD3076BD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18946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00FC-207B-CD86-E6B6-D07079800D3B}"/>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EBB4AF4-8E31-C780-F2C0-CD514A52170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5822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12110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114033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108102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957491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989578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12D68-1CC3-B9C4-5BFF-6FFB23BF1F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F17B1C4-735E-E028-01D5-FF158CEA22F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00655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237A3-4BC4-EBA7-2506-2C4BD88217B3}"/>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4114354-8938-6D9A-6EE0-A1BE8D56950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8086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284526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45337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99213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5903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23516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F00F9-CE74-18EB-3B7C-26E939CBB15A}"/>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3F06C6BB-48B9-1CDE-77B9-93B3CCCA5C0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92381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00730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61785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801669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7391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23716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47816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28013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53080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43983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5EFB6-ED42-6355-383A-D6BA58A507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9CDCFECC-C56C-AAE6-ECB2-1B741BFF2A2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75469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F973B-9E28-09FC-5686-C40AF5314EA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6877663B-6433-BA9A-6E50-DDFE9B8F4F4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47435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194951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33219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729FD-D4E6-15FF-FFFF-13458E63CEAF}"/>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7A89EC9-EFD7-46DA-A091-7FDFD3076BD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59844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00FC-207B-CD86-E6B6-D07079800D3B}"/>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EBB4AF4-8E31-C780-F2C0-CD514A52170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766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B6A87-7CDE-1845-0C24-A041AC922D28}"/>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26F58408-5312-CFCF-F807-6153C51411C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82018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8648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1087833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44145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190009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60991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12D68-1CC3-B9C4-5BFF-6FFB23BF1F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F17B1C4-735E-E028-01D5-FF158CEA22F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18890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284635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50607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171843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1816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71681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20830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944656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9258484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757108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94766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891874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144608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3585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405392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937627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2630930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20172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726058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2771216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311020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775569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556729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247000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91505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7327509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066472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164172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502841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621018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535062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55817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411044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319235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1262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4926330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510051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05959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835829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729850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974544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4032611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102869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1293996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771099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584471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2" descr="graphics1.emf"/>
          <p:cNvPicPr preferRelativeResize="0"/>
          <p:nvPr/>
        </p:nvPicPr>
        <p:blipFill rotWithShape="1">
          <a:blip r:embed="rId2">
            <a:alphaModFix/>
          </a:blip>
          <a:srcRect b="8320"/>
          <a:stretch/>
        </p:blipFill>
        <p:spPr>
          <a:xfrm>
            <a:off x="6681338" y="4181947"/>
            <a:ext cx="5522181" cy="2676055"/>
          </a:xfrm>
          <a:prstGeom prst="rect">
            <a:avLst/>
          </a:prstGeom>
          <a:noFill/>
          <a:ln>
            <a:noFill/>
          </a:ln>
        </p:spPr>
      </p:pic>
      <p:sp>
        <p:nvSpPr>
          <p:cNvPr id="19" name="Google Shape;19;p2"/>
          <p:cNvSpPr txBox="1">
            <a:spLocks noGrp="1"/>
          </p:cNvSpPr>
          <p:nvPr>
            <p:ph type="ctrTitle"/>
          </p:nvPr>
        </p:nvSpPr>
        <p:spPr>
          <a:xfrm>
            <a:off x="2523067" y="1695450"/>
            <a:ext cx="8825167" cy="1890150"/>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2"/>
              </a:buClr>
              <a:buSzPts val="3400"/>
              <a:buFont typeface="Rockwell"/>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523069" y="378037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chemeClr val="dk2"/>
              </a:buClr>
              <a:buSzPts val="1800"/>
              <a:buNone/>
              <a:defRPr sz="1800">
                <a:solidFill>
                  <a:schemeClr val="dk2"/>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2"/>
          <p:cNvPicPr preferRelativeResize="0"/>
          <p:nvPr/>
        </p:nvPicPr>
        <p:blipFill rotWithShape="1">
          <a:blip r:embed="rId3">
            <a:alphaModFix/>
          </a:blip>
          <a:srcRect t="7841"/>
          <a:stretch/>
        </p:blipFill>
        <p:spPr>
          <a:xfrm>
            <a:off x="359092" y="193558"/>
            <a:ext cx="3666643" cy="11627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B1426-8942-4BC9-A51C-7F6C8C0E3D85}" type="datetimeFigureOut">
              <a:rPr lang="en-GB" smtClean="0"/>
              <a:t>14/01/2025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99767-34DB-4447-B48E-4B58A4870ACA}" type="slidenum">
              <a:rPr lang="en-GB" smtClean="0"/>
              <a:t>‹#›</a:t>
            </a:fld>
            <a:endParaRPr lang="en-GB"/>
          </a:p>
        </p:txBody>
      </p:sp>
    </p:spTree>
    <p:extLst>
      <p:ext uri="{BB962C8B-B14F-4D97-AF65-F5344CB8AC3E}">
        <p14:creationId xmlns:p14="http://schemas.microsoft.com/office/powerpoint/2010/main" val="147986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3"/>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1625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227"/>
        <p:cNvGrpSpPr/>
        <p:nvPr/>
      </p:nvGrpSpPr>
      <p:grpSpPr>
        <a:xfrm>
          <a:off x="0" y="0"/>
          <a:ext cx="0" cy="0"/>
          <a:chOff x="0" y="0"/>
          <a:chExt cx="0" cy="0"/>
        </a:xfrm>
      </p:grpSpPr>
      <p:sp>
        <p:nvSpPr>
          <p:cNvPr id="228" name="Google Shape;228;p21"/>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21"/>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30" name="Google Shape;230;p21"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231" name="Google Shape;231;p21"/>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129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ED23-ACB6-46EE-A156-5C843C9CCB26}"/>
              </a:ext>
            </a:extLst>
          </p:cNvPr>
          <p:cNvSpPr>
            <a:spLocks noGrp="1"/>
          </p:cNvSpPr>
          <p:nvPr>
            <p:ph type="title"/>
          </p:nvPr>
        </p:nvSpPr>
        <p:spPr/>
        <p:txBody>
          <a:bodyPr/>
          <a:lstStyle/>
          <a:p>
            <a:r>
              <a:rPr lang="en-US"/>
              <a:t>Click to edit Master title style</a:t>
            </a:r>
            <a:endParaRPr lang="en-GB"/>
          </a:p>
        </p:txBody>
      </p:sp>
      <p:sp>
        <p:nvSpPr>
          <p:cNvPr id="3" name="Chart Placeholder 2">
            <a:extLst>
              <a:ext uri="{FF2B5EF4-FFF2-40B4-BE49-F238E27FC236}">
                <a16:creationId xmlns:a16="http://schemas.microsoft.com/office/drawing/2014/main" id="{90FB5C9B-E2CC-43C7-9645-F99FF9456C90}"/>
              </a:ext>
            </a:extLst>
          </p:cNvPr>
          <p:cNvSpPr>
            <a:spLocks noGrp="1"/>
          </p:cNvSpPr>
          <p:nvPr>
            <p:ph type="chart" idx="1"/>
          </p:nvPr>
        </p:nvSpPr>
        <p:spPr/>
        <p:txBody>
          <a:bodyPr/>
          <a:lstStyle/>
          <a:p>
            <a:endParaRPr lang="en-GB"/>
          </a:p>
        </p:txBody>
      </p:sp>
      <p:sp>
        <p:nvSpPr>
          <p:cNvPr id="4" name="Slide Number Placeholder 3">
            <a:extLst>
              <a:ext uri="{FF2B5EF4-FFF2-40B4-BE49-F238E27FC236}">
                <a16:creationId xmlns:a16="http://schemas.microsoft.com/office/drawing/2014/main" id="{2401A863-13C4-411C-9AF5-F3554FCD07BD}"/>
              </a:ext>
            </a:extLst>
          </p:cNvPr>
          <p:cNvSpPr>
            <a:spLocks noGrp="1"/>
          </p:cNvSpPr>
          <p:nvPr>
            <p:ph type="sldNum" idx="10"/>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5913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 page 1 no Mark">
  <p:cSld name="Logo page 1 no Mark">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9" name="Google Shape;29;p4"/>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4"/>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4"/>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4"/>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4"/>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8" name="Google Shape;38;p4"/>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39" name="Google Shape;39;p4" descr="logo.emf"/>
          <p:cNvPicPr preferRelativeResize="0"/>
          <p:nvPr/>
        </p:nvPicPr>
        <p:blipFill rotWithShape="1">
          <a:blip r:embed="rId2">
            <a:alphaModFix/>
          </a:blip>
          <a:srcRect/>
          <a:stretch/>
        </p:blipFill>
        <p:spPr>
          <a:xfrm>
            <a:off x="10056236" y="6276540"/>
            <a:ext cx="1460499" cy="379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page 1 with Mark">
  <p:cSld name="Logo page 1 with Mark">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4" name="Google Shape;44;p5"/>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5"/>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5"/>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5"/>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5"/>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5"/>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5"/>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5"/>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 page 2 no Mark">
  <p:cSld name="Logo page 2 no Mark">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7" name="Google Shape;57;p6"/>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 name="Google Shape;58;p6"/>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59" name="Google Shape;59;p6"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
        <p:nvSpPr>
          <p:cNvPr id="60" name="Google Shape;60;p6"/>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6"/>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6"/>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6"/>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6"/>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6"/>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6"/>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6"/>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6"/>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6"/>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6"/>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6"/>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6"/>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6"/>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6"/>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6"/>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6"/>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page 2 with Mark">
  <p:cSld name="Logo page 2 with Mark">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1" name="Google Shape;81;p7"/>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7"/>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7"/>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7"/>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7"/>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7"/>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7"/>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7"/>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7"/>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7"/>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7"/>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7"/>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Google Shape;93;p7"/>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7"/>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7"/>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7"/>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7"/>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7"/>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Image and Content">
  <p:cSld name="Title, Image and Content">
    <p:spTree>
      <p:nvGrpSpPr>
        <p:cNvPr id="1" name="Shape 99"/>
        <p:cNvGrpSpPr/>
        <p:nvPr/>
      </p:nvGrpSpPr>
      <p:grpSpPr>
        <a:xfrm>
          <a:off x="0" y="0"/>
          <a:ext cx="0" cy="0"/>
          <a:chOff x="0" y="0"/>
          <a:chExt cx="0" cy="0"/>
        </a:xfrm>
      </p:grpSpPr>
      <p:pic>
        <p:nvPicPr>
          <p:cNvPr id="100" name="Google Shape;100;p8" descr="graphics1_ligtt.emf"/>
          <p:cNvPicPr preferRelativeResize="0"/>
          <p:nvPr/>
        </p:nvPicPr>
        <p:blipFill rotWithShape="1">
          <a:blip r:embed="rId2">
            <a:alphaModFix/>
          </a:blip>
          <a:srcRect r="14556"/>
          <a:stretch/>
        </p:blipFill>
        <p:spPr>
          <a:xfrm rot="10800000">
            <a:off x="-1" y="2714167"/>
            <a:ext cx="6476684" cy="3664692"/>
          </a:xfrm>
          <a:prstGeom prst="rect">
            <a:avLst/>
          </a:prstGeom>
          <a:noFill/>
          <a:ln>
            <a:noFill/>
          </a:ln>
        </p:spPr>
      </p:pic>
      <p:sp>
        <p:nvSpPr>
          <p:cNvPr id="101" name="Google Shape;101;p8"/>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
          <p:cNvSpPr txBox="1">
            <a:spLocks noGrp="1"/>
          </p:cNvSpPr>
          <p:nvPr>
            <p:ph type="body" idx="1"/>
          </p:nvPr>
        </p:nvSpPr>
        <p:spPr>
          <a:xfrm>
            <a:off x="6197517" y="1713137"/>
            <a:ext cx="5268315" cy="3895851"/>
          </a:xfrm>
          <a:prstGeom prst="rect">
            <a:avLst/>
          </a:prstGeom>
          <a:noFill/>
          <a:ln>
            <a:noFill/>
          </a:ln>
        </p:spPr>
        <p:txBody>
          <a:bodyPr spcFirstLastPara="1" wrap="square" lIns="0" tIns="0" rIns="0" bIns="0" anchor="t" anchorCtr="0"/>
          <a:lstStyle>
            <a:lvl1pPr marL="457200" lvl="0" indent="-330200" algn="l">
              <a:lnSpc>
                <a:spcPct val="112500"/>
              </a:lnSpc>
              <a:spcBef>
                <a:spcPts val="0"/>
              </a:spcBef>
              <a:spcAft>
                <a:spcPts val="0"/>
              </a:spcAft>
              <a:buClr>
                <a:schemeClr val="dk2"/>
              </a:buClr>
              <a:buSzPts val="1600"/>
              <a:buFont typeface="Arial"/>
              <a:buChar char="•"/>
              <a:defRPr sz="1600">
                <a:latin typeface="Arial"/>
                <a:ea typeface="Arial"/>
                <a:cs typeface="Arial"/>
                <a:sym typeface="Arial"/>
              </a:defRPr>
            </a:lvl1pPr>
            <a:lvl2pPr marL="914400" lvl="1"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2pPr>
            <a:lvl3pPr marL="1371600" lvl="2"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3pPr>
            <a:lvl4pPr marL="1828800" lvl="3"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4pPr>
            <a:lvl5pPr marL="2286000" lvl="4"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8"/>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8"/>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5" name="Google Shape;105;p8"/>
          <p:cNvSpPr>
            <a:spLocks noGrp="1"/>
          </p:cNvSpPr>
          <p:nvPr>
            <p:ph type="pic" idx="2"/>
          </p:nvPr>
        </p:nvSpPr>
        <p:spPr>
          <a:xfrm>
            <a:off x="672697" y="1757124"/>
            <a:ext cx="5328991" cy="3703356"/>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06" name="Google Shape;106;p8"/>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07" name="Google Shape;107;p8" descr="logo.emf"/>
          <p:cNvPicPr preferRelativeResize="0"/>
          <p:nvPr/>
        </p:nvPicPr>
        <p:blipFill rotWithShape="1">
          <a:blip r:embed="rId3">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othe content">
  <p:cSld name="Title and othe content">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9"/>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13" name="Google Shape;113;p9"/>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14" name="Google Shape;114;p9"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115"/>
        <p:cNvGrpSpPr/>
        <p:nvPr/>
      </p:nvGrpSpPr>
      <p:grpSpPr>
        <a:xfrm>
          <a:off x="0" y="0"/>
          <a:ext cx="0" cy="0"/>
          <a:chOff x="0" y="0"/>
          <a:chExt cx="0" cy="0"/>
        </a:xfrm>
      </p:grpSpPr>
      <p:sp>
        <p:nvSpPr>
          <p:cNvPr id="116" name="Google Shape;116;p10"/>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0"/>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18" name="Google Shape;118;p10"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119" name="Google Shape;119;p10"/>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content">
  <p:cSld name="Title &amp; conten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1"/>
          <p:cNvSpPr txBox="1"/>
          <p:nvPr/>
        </p:nvSpPr>
        <p:spPr>
          <a:xfrm>
            <a:off x="5711957" y="6541314"/>
            <a:ext cx="674192"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GB" sz="700" b="1" i="0" u="none" strike="noStrike" cap="none">
                <a:solidFill>
                  <a:srgbClr val="7F7F7F"/>
                </a:solidFill>
                <a:latin typeface="Arial"/>
                <a:ea typeface="Arial"/>
                <a:cs typeface="Arial"/>
                <a:sym typeface="Arial"/>
              </a:rPr>
              <a:t>‹#›</a:t>
            </a:fld>
            <a:endParaRPr sz="700" b="1" i="0" u="none" strike="noStrike" cap="none">
              <a:solidFill>
                <a:srgbClr val="7F7F7F"/>
              </a:solidFill>
              <a:latin typeface="Arial"/>
              <a:ea typeface="Arial"/>
              <a:cs typeface="Arial"/>
              <a:sym typeface="Arial"/>
            </a:endParaRPr>
          </a:p>
        </p:txBody>
      </p:sp>
      <p:sp>
        <p:nvSpPr>
          <p:cNvPr id="122" name="Google Shape;122;p11"/>
          <p:cNvSpPr txBox="1"/>
          <p:nvPr/>
        </p:nvSpPr>
        <p:spPr>
          <a:xfrm>
            <a:off x="9552384" y="6453336"/>
            <a:ext cx="2304256"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 name="Google Shape;123;p11"/>
          <p:cNvSpPr/>
          <p:nvPr/>
        </p:nvSpPr>
        <p:spPr>
          <a:xfrm>
            <a:off x="335360" y="6453336"/>
            <a:ext cx="3552395" cy="3693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graphics1_ligtt.emf"/>
          <p:cNvPicPr preferRelativeResize="0"/>
          <p:nvPr/>
        </p:nvPicPr>
        <p:blipFill rotWithShape="1">
          <a:blip r:embed="rId12">
            <a:alphaModFix/>
          </a:blip>
          <a:srcRect r="3568"/>
          <a:stretch/>
        </p:blipFill>
        <p:spPr>
          <a:xfrm>
            <a:off x="4882270" y="-235692"/>
            <a:ext cx="7309733" cy="3664692"/>
          </a:xfrm>
          <a:prstGeom prst="rect">
            <a:avLst/>
          </a:prstGeom>
          <a:noFill/>
          <a:ln>
            <a:noFill/>
          </a:ln>
        </p:spPr>
      </p:pic>
      <p:sp>
        <p:nvSpPr>
          <p:cNvPr id="11" name="Google Shape;11;p1"/>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marR="0" lvl="0" algn="l" rtl="0">
              <a:lnSpc>
                <a:spcPct val="133333"/>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5" name="Google Shape;15;p1"/>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2"/>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2"/>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200" b="0" i="0" u="none" strike="noStrike" cap="none">
                <a:solidFill>
                  <a:srgbClr val="000000"/>
                </a:solidFill>
                <a:latin typeface="Arial"/>
                <a:ea typeface="Arial"/>
                <a:cs typeface="Arial"/>
                <a:sym typeface="Arial"/>
              </a:defRPr>
            </a:lvl1pPr>
            <a:lvl2pPr marL="0" marR="0" lvl="1" indent="0" algn="l" rtl="0">
              <a:spcBef>
                <a:spcPts val="0"/>
              </a:spcBef>
              <a:buNone/>
              <a:defRPr sz="1200" b="0" i="0" u="none" strike="noStrike" cap="none">
                <a:solidFill>
                  <a:srgbClr val="000000"/>
                </a:solidFill>
                <a:latin typeface="Arial"/>
                <a:ea typeface="Arial"/>
                <a:cs typeface="Arial"/>
                <a:sym typeface="Arial"/>
              </a:defRPr>
            </a:lvl2pPr>
            <a:lvl3pPr marL="0" marR="0" lvl="2" indent="0" algn="l" rtl="0">
              <a:spcBef>
                <a:spcPts val="0"/>
              </a:spcBef>
              <a:buNone/>
              <a:defRPr sz="1200" b="0" i="0" u="none" strike="noStrike" cap="none">
                <a:solidFill>
                  <a:srgbClr val="000000"/>
                </a:solidFill>
                <a:latin typeface="Arial"/>
                <a:ea typeface="Arial"/>
                <a:cs typeface="Arial"/>
                <a:sym typeface="Arial"/>
              </a:defRPr>
            </a:lvl3pPr>
            <a:lvl4pPr marL="0" marR="0" lvl="3" indent="0" algn="l" rtl="0">
              <a:spcBef>
                <a:spcPts val="0"/>
              </a:spcBef>
              <a:buNone/>
              <a:defRPr sz="1200" b="0" i="0" u="none" strike="noStrike" cap="none">
                <a:solidFill>
                  <a:srgbClr val="000000"/>
                </a:solidFill>
                <a:latin typeface="Arial"/>
                <a:ea typeface="Arial"/>
                <a:cs typeface="Arial"/>
                <a:sym typeface="Arial"/>
              </a:defRPr>
            </a:lvl4pPr>
            <a:lvl5pPr marL="0" marR="0" lvl="4" indent="0" algn="l" rtl="0">
              <a:spcBef>
                <a:spcPts val="0"/>
              </a:spcBef>
              <a:buNone/>
              <a:defRPr sz="1200" b="0" i="0" u="none" strike="noStrike" cap="none">
                <a:solidFill>
                  <a:srgbClr val="000000"/>
                </a:solidFill>
                <a:latin typeface="Arial"/>
                <a:ea typeface="Arial"/>
                <a:cs typeface="Arial"/>
                <a:sym typeface="Arial"/>
              </a:defRPr>
            </a:lvl5pPr>
            <a:lvl6pPr marL="0" marR="0" lvl="5" indent="0" algn="l" rtl="0">
              <a:spcBef>
                <a:spcPts val="0"/>
              </a:spcBef>
              <a:buNone/>
              <a:defRPr sz="1200" b="0" i="0" u="none" strike="noStrike" cap="none">
                <a:solidFill>
                  <a:srgbClr val="000000"/>
                </a:solidFill>
                <a:latin typeface="Arial"/>
                <a:ea typeface="Arial"/>
                <a:cs typeface="Arial"/>
                <a:sym typeface="Arial"/>
              </a:defRPr>
            </a:lvl6pPr>
            <a:lvl7pPr marL="0" marR="0" lvl="6" indent="0" algn="l" rtl="0">
              <a:spcBef>
                <a:spcPts val="0"/>
              </a:spcBef>
              <a:buNone/>
              <a:defRPr sz="1200" b="0" i="0" u="none" strike="noStrike" cap="none">
                <a:solidFill>
                  <a:srgbClr val="000000"/>
                </a:solidFill>
                <a:latin typeface="Arial"/>
                <a:ea typeface="Arial"/>
                <a:cs typeface="Arial"/>
                <a:sym typeface="Arial"/>
              </a:defRPr>
            </a:lvl7pPr>
            <a:lvl8pPr marL="0" marR="0" lvl="7" indent="0" algn="l" rtl="0">
              <a:spcBef>
                <a:spcPts val="0"/>
              </a:spcBef>
              <a:buNone/>
              <a:defRPr sz="1200" b="0" i="0" u="none" strike="noStrike" cap="none">
                <a:solidFill>
                  <a:srgbClr val="000000"/>
                </a:solidFill>
                <a:latin typeface="Arial"/>
                <a:ea typeface="Arial"/>
                <a:cs typeface="Arial"/>
                <a:sym typeface="Arial"/>
              </a:defRPr>
            </a:lvl8pPr>
            <a:lvl9pPr marL="0" marR="0" lvl="8" indent="0" algn="l" rtl="0">
              <a:spcBef>
                <a:spcPts val="0"/>
              </a:spcBef>
              <a:buNone/>
              <a:defRPr sz="1200" b="0" i="0" u="none" strike="noStrike" cap="none">
                <a:solidFill>
                  <a:srgbClr val="000000"/>
                </a:solidFill>
                <a:latin typeface="Arial"/>
                <a:ea typeface="Arial"/>
                <a:cs typeface="Arial"/>
                <a:sym typeface="Arial"/>
              </a:defRPr>
            </a:lvl9pPr>
          </a:lstStyle>
          <a:p>
            <a:fld id="{00000000-1234-1234-1234-123412341234}" type="slidenum">
              <a:rPr lang="en-GB"/>
              <a:pPr/>
              <a:t>‹#›</a:t>
            </a:fld>
            <a:endParaRPr/>
          </a:p>
        </p:txBody>
      </p:sp>
      <p:pic>
        <p:nvPicPr>
          <p:cNvPr id="130" name="Google Shape;130;p12" descr="logo.emf"/>
          <p:cNvPicPr preferRelativeResize="0"/>
          <p:nvPr/>
        </p:nvPicPr>
        <p:blipFill rotWithShape="1">
          <a:blip r:embed="rId5">
            <a:alphaModFix/>
          </a:blip>
          <a:srcRect/>
          <a:stretch/>
        </p:blipFill>
        <p:spPr>
          <a:xfrm>
            <a:off x="10056236" y="6276540"/>
            <a:ext cx="1460499" cy="379072"/>
          </a:xfrm>
          <a:prstGeom prst="rect">
            <a:avLst/>
          </a:prstGeom>
          <a:noFill/>
          <a:ln>
            <a:noFill/>
          </a:ln>
        </p:spPr>
      </p:pic>
    </p:spTree>
    <p:extLst>
      <p:ext uri="{BB962C8B-B14F-4D97-AF65-F5344CB8AC3E}">
        <p14:creationId xmlns:p14="http://schemas.microsoft.com/office/powerpoint/2010/main" val="2066566107"/>
      </p:ext>
    </p:extLst>
  </p:cSld>
  <p:clrMap bg1="lt1" tx1="dk1" bg2="dk2" tx2="lt2" accent1="accent1" accent2="accent2" accent3="accent3" accent4="accent4" accent5="accent5" accent6="accent6" hlink="hlink" folHlink="folHlink"/>
  <p:sldLayoutIdLst>
    <p:sldLayoutId id="2147483671" r:id="rId1"/>
    <p:sldLayoutId id="2147483679" r:id="rId2"/>
    <p:sldLayoutId id="214748368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1.xml"/><Relationship Id="rId1" Type="http://schemas.openxmlformats.org/officeDocument/2006/relationships/themeOverride" Target="../theme/themeOverride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chart" Target="../charts/chart22.xml"/><Relationship Id="rId4" Type="http://schemas.openxmlformats.org/officeDocument/2006/relationships/chart" Target="../charts/char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chart" Target="../charts/char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chart" Target="../charts/chart28.xml"/></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chart" Target="../charts/chart31.xml"/><Relationship Id="rId4" Type="http://schemas.openxmlformats.org/officeDocument/2006/relationships/chart" Target="../charts/chart30.xml"/></Relationships>
</file>

<file path=ppt/slides/_rels/slide4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chart" Target="../charts/chart3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6.xml"/><Relationship Id="rId1" Type="http://schemas.openxmlformats.org/officeDocument/2006/relationships/slideLayout" Target="../slideLayouts/slideLayout11.xml"/><Relationship Id="rId5" Type="http://schemas.openxmlformats.org/officeDocument/2006/relationships/chart" Target="../charts/chart42.xml"/><Relationship Id="rId4" Type="http://schemas.openxmlformats.org/officeDocument/2006/relationships/chart" Target="../charts/chart4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_rels/slide69.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chart" Target="../charts/chart43.xml"/><Relationship Id="rId7" Type="http://schemas.openxmlformats.org/officeDocument/2006/relationships/chart" Target="../charts/chart47.xml"/><Relationship Id="rId2" Type="http://schemas.openxmlformats.org/officeDocument/2006/relationships/notesSlide" Target="../notesSlides/notesSlide63.xml"/><Relationship Id="rId1" Type="http://schemas.openxmlformats.org/officeDocument/2006/relationships/slideLayout" Target="../slideLayouts/slideLayout11.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4.xml"/><Relationship Id="rId1" Type="http://schemas.openxmlformats.org/officeDocument/2006/relationships/slideLayout" Target="../slideLayouts/slideLayout11.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71.xml.rels><?xml version="1.0" encoding="UTF-8" standalone="yes"?>
<Relationships xmlns="http://schemas.openxmlformats.org/package/2006/relationships"><Relationship Id="rId8" Type="http://schemas.openxmlformats.org/officeDocument/2006/relationships/chart" Target="../charts/chart58.xml"/><Relationship Id="rId3" Type="http://schemas.openxmlformats.org/officeDocument/2006/relationships/chart" Target="../charts/chart53.xml"/><Relationship Id="rId7" Type="http://schemas.openxmlformats.org/officeDocument/2006/relationships/chart" Target="../charts/chart57.xml"/><Relationship Id="rId2" Type="http://schemas.openxmlformats.org/officeDocument/2006/relationships/notesSlide" Target="../notesSlides/notesSlide65.xml"/><Relationship Id="rId1" Type="http://schemas.openxmlformats.org/officeDocument/2006/relationships/slideLayout" Target="../slideLayouts/slideLayout11.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72.xml.rels><?xml version="1.0" encoding="UTF-8" standalone="yes"?>
<Relationships xmlns="http://schemas.openxmlformats.org/package/2006/relationships"><Relationship Id="rId8" Type="http://schemas.openxmlformats.org/officeDocument/2006/relationships/chart" Target="../charts/chart64.xml"/><Relationship Id="rId3" Type="http://schemas.openxmlformats.org/officeDocument/2006/relationships/chart" Target="../charts/chart59.xml"/><Relationship Id="rId7" Type="http://schemas.openxmlformats.org/officeDocument/2006/relationships/chart" Target="../charts/chart63.xml"/><Relationship Id="rId2" Type="http://schemas.openxmlformats.org/officeDocument/2006/relationships/notesSlide" Target="../notesSlides/notesSlide66.xml"/><Relationship Id="rId1" Type="http://schemas.openxmlformats.org/officeDocument/2006/relationships/slideLayout" Target="../slideLayouts/slideLayout11.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73.xml.rels><?xml version="1.0" encoding="UTF-8" standalone="yes"?>
<Relationships xmlns="http://schemas.openxmlformats.org/package/2006/relationships"><Relationship Id="rId8" Type="http://schemas.openxmlformats.org/officeDocument/2006/relationships/chart" Target="../charts/chart70.xml"/><Relationship Id="rId3" Type="http://schemas.openxmlformats.org/officeDocument/2006/relationships/chart" Target="../charts/chart65.xml"/><Relationship Id="rId7" Type="http://schemas.openxmlformats.org/officeDocument/2006/relationships/chart" Target="../charts/chart69.xml"/><Relationship Id="rId2" Type="http://schemas.openxmlformats.org/officeDocument/2006/relationships/notesSlide" Target="../notesSlides/notesSlide67.xml"/><Relationship Id="rId1" Type="http://schemas.openxmlformats.org/officeDocument/2006/relationships/slideLayout" Target="../slideLayouts/slideLayout11.xml"/><Relationship Id="rId6" Type="http://schemas.openxmlformats.org/officeDocument/2006/relationships/chart" Target="../charts/chart68.xml"/><Relationship Id="rId5" Type="http://schemas.openxmlformats.org/officeDocument/2006/relationships/chart" Target="../charts/chart67.xml"/><Relationship Id="rId10" Type="http://schemas.openxmlformats.org/officeDocument/2006/relationships/chart" Target="../charts/chart72.xml"/><Relationship Id="rId4" Type="http://schemas.openxmlformats.org/officeDocument/2006/relationships/chart" Target="../charts/chart66.xml"/><Relationship Id="rId9" Type="http://schemas.openxmlformats.org/officeDocument/2006/relationships/chart" Target="../charts/chart7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1.xml"/><Relationship Id="rId1" Type="http://schemas.openxmlformats.org/officeDocument/2006/relationships/themeOverride" Target="../theme/themeOverride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23"/>
          <p:cNvGrpSpPr/>
          <p:nvPr/>
        </p:nvGrpSpPr>
        <p:grpSpPr>
          <a:xfrm>
            <a:off x="1288025" y="2274318"/>
            <a:ext cx="8596442" cy="892590"/>
            <a:chOff x="78881" y="0"/>
            <a:chExt cx="8367950" cy="1259972"/>
          </a:xfrm>
        </p:grpSpPr>
        <p:sp>
          <p:nvSpPr>
            <p:cNvPr id="242" name="Google Shape;242;p2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3"/>
            <p:cNvSpPr/>
            <p:nvPr/>
          </p:nvSpPr>
          <p:spPr>
            <a:xfrm>
              <a:off x="222897" y="139498"/>
              <a:ext cx="8079918" cy="1120474"/>
            </a:xfrm>
            <a:prstGeom prst="rect">
              <a:avLst/>
            </a:prstGeom>
            <a:noFill/>
            <a:ln>
              <a:noFill/>
            </a:ln>
          </p:spPr>
          <p:txBody>
            <a:bodyPr spcFirstLastPara="1" wrap="square" lIns="45700" tIns="45700" rIns="45700" bIns="455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1" i="0" u="none" strike="noStrike" cap="none">
                  <a:solidFill>
                    <a:srgbClr val="008265"/>
                  </a:solidFill>
                  <a:latin typeface="Rockwell" panose="02060603020205020403" pitchFamily="18" charset="0"/>
                  <a:cs typeface="Calibri Light" panose="020F0302020204030204" pitchFamily="34" charset="0"/>
                  <a:sym typeface="Arial"/>
                </a:rPr>
                <a:t>Chartered Insurance Institute</a:t>
              </a:r>
              <a:endParaRPr sz="1400" b="1" i="0" u="none" strike="noStrike" cap="none">
                <a:solidFill>
                  <a:srgbClr val="000000"/>
                </a:solidFill>
                <a:latin typeface="Rockwell" panose="02060603020205020403" pitchFamily="18" charset="0"/>
                <a:cs typeface="Calibri Light" panose="020F0302020204030204" pitchFamily="34" charset="0"/>
                <a:sym typeface="Arial"/>
              </a:endParaRPr>
            </a:p>
            <a:p>
              <a:pPr marL="0" marR="0" lvl="0" indent="0" algn="l" rtl="0">
                <a:lnSpc>
                  <a:spcPct val="90000"/>
                </a:lnSpc>
                <a:spcBef>
                  <a:spcPts val="1260"/>
                </a:spcBef>
                <a:spcAft>
                  <a:spcPts val="0"/>
                </a:spcAft>
                <a:buClr>
                  <a:srgbClr val="000000"/>
                </a:buClr>
                <a:buSzPts val="1800"/>
                <a:buFont typeface="Arial"/>
                <a:buNone/>
              </a:pPr>
              <a:r>
                <a:rPr lang="en-GB" sz="2400" b="1" i="0" u="none" strike="noStrike" cap="none">
                  <a:solidFill>
                    <a:srgbClr val="008265"/>
                  </a:solidFill>
                  <a:latin typeface="Rockwell" panose="02060603020205020403" pitchFamily="18" charset="0"/>
                  <a:cs typeface="Calibri Light" panose="020F0302020204030204" pitchFamily="34" charset="0"/>
                  <a:sym typeface="Arial"/>
                </a:rPr>
                <a:t>Trust in the </a:t>
              </a:r>
              <a:r>
                <a:rPr lang="en-GB" sz="2400" b="1">
                  <a:solidFill>
                    <a:srgbClr val="008265"/>
                  </a:solidFill>
                  <a:latin typeface="Rockwell" panose="02060603020205020403" pitchFamily="18" charset="0"/>
                  <a:cs typeface="Calibri Light" panose="020F0302020204030204" pitchFamily="34" charset="0"/>
                </a:rPr>
                <a:t>Insurance sector</a:t>
              </a:r>
              <a:endParaRPr sz="2400" b="1" i="0" u="none" strike="noStrike" cap="none">
                <a:solidFill>
                  <a:srgbClr val="008265"/>
                </a:solidFill>
                <a:latin typeface="Rockwell" panose="02060603020205020403" pitchFamily="18" charset="0"/>
                <a:cs typeface="Calibri Light" panose="020F0302020204030204" pitchFamily="34" charset="0"/>
                <a:sym typeface="Arial"/>
              </a:endParaRPr>
            </a:p>
          </p:txBody>
        </p:sp>
      </p:grpSp>
      <p:sp>
        <p:nvSpPr>
          <p:cNvPr id="244" name="Google Shape;244;p23"/>
          <p:cNvSpPr txBox="1">
            <a:spLocks noGrp="1"/>
          </p:cNvSpPr>
          <p:nvPr>
            <p:ph type="subTitle" idx="1"/>
          </p:nvPr>
        </p:nvSpPr>
        <p:spPr>
          <a:xfrm>
            <a:off x="1456712" y="5114656"/>
            <a:ext cx="6921744" cy="75267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000"/>
              <a:buNone/>
            </a:pPr>
            <a:r>
              <a:rPr lang="en-GB" sz="2000" b="1">
                <a:latin typeface="Rockwell" panose="02060603020205020403" pitchFamily="18" charset="0"/>
                <a:cs typeface="Calibri Light" panose="020F0302020204030204" pitchFamily="34" charset="0"/>
              </a:rPr>
              <a:t>Consumer &amp; SME survey analysis</a:t>
            </a:r>
          </a:p>
          <a:p>
            <a:pPr marL="0" lvl="0" indent="0" algn="l" rtl="0">
              <a:lnSpc>
                <a:spcPct val="120000"/>
              </a:lnSpc>
              <a:spcBef>
                <a:spcPts val="0"/>
              </a:spcBef>
              <a:spcAft>
                <a:spcPts val="0"/>
              </a:spcAft>
              <a:buClr>
                <a:schemeClr val="dk2"/>
              </a:buClr>
              <a:buSzPts val="2000"/>
              <a:buNone/>
            </a:pPr>
            <a:r>
              <a:rPr lang="en-GB" sz="2000" b="1">
                <a:latin typeface="Rockwell" panose="02060603020205020403" pitchFamily="18" charset="0"/>
                <a:cs typeface="Calibri Light" panose="020F0302020204030204" pitchFamily="34" charset="0"/>
              </a:rPr>
              <a:t>October 2024</a:t>
            </a:r>
          </a:p>
          <a:p>
            <a:pPr marL="0" lvl="0" indent="0" algn="l" rtl="0">
              <a:lnSpc>
                <a:spcPct val="120000"/>
              </a:lnSpc>
              <a:spcBef>
                <a:spcPts val="0"/>
              </a:spcBef>
              <a:spcAft>
                <a:spcPts val="0"/>
              </a:spcAft>
              <a:buClr>
                <a:schemeClr val="dk2"/>
              </a:buClr>
              <a:buSzPts val="2000"/>
              <a:buNone/>
            </a:pPr>
            <a:r>
              <a:rPr lang="en-GB" sz="2000" b="1">
                <a:latin typeface="Rockwell" panose="02060603020205020403" pitchFamily="18" charset="0"/>
                <a:cs typeface="Calibri Light" panose="020F0302020204030204" pitchFamily="34" charset="0"/>
              </a:rPr>
              <a:t>Waves 14 &amp; 15 (March 2024 &amp; August 2024)</a:t>
            </a:r>
            <a:endParaRPr sz="2000" b="1">
              <a:latin typeface="Rockwell" panose="02060603020205020403" pitchFamily="18" charset="0"/>
              <a:cs typeface="Calibri Light" panose="020F0302020204030204" pitchFamily="34" charset="0"/>
              <a:sym typeface="Arial"/>
            </a:endParaRPr>
          </a:p>
        </p:txBody>
      </p:sp>
      <p:pic>
        <p:nvPicPr>
          <p:cNvPr id="6" name="Picture 2" descr="ÎÏÎ¿ÏÎ­Î»ÎµÏÎ¼Î± ÎµÎ¹ÎºÏÎ½Î±Ï Î³Î¹Î± chartered insurance institu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661" y="160573"/>
            <a:ext cx="1869470" cy="1188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D707BABD-1C10-4E74-B5E6-3490A9081EBA}"/>
              </a:ext>
            </a:extLst>
          </p:cNvPr>
          <p:cNvGraphicFramePr/>
          <p:nvPr>
            <p:extLst>
              <p:ext uri="{D42A27DB-BD31-4B8C-83A1-F6EECF244321}">
                <p14:modId xmlns:p14="http://schemas.microsoft.com/office/powerpoint/2010/main" val="3126789194"/>
              </p:ext>
            </p:extLst>
          </p:nvPr>
        </p:nvGraphicFramePr>
        <p:xfrm>
          <a:off x="47545" y="1431589"/>
          <a:ext cx="11985959" cy="4726613"/>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01545" y="165524"/>
            <a:ext cx="11831959"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 satisfaction with the policy held, wave on wave comparison</a:t>
            </a:r>
          </a:p>
          <a:p>
            <a:pPr>
              <a:buClr>
                <a:srgbClr val="FFFFFF"/>
              </a:buClr>
              <a:buSzPts val="1500"/>
            </a:pPr>
            <a:endParaRPr lang="en-GB" sz="1600">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sz="1600">
                <a:solidFill>
                  <a:schemeClr val="bg2"/>
                </a:solidFill>
                <a:latin typeface="+mj-lt"/>
                <a:cs typeface="Calibri Light" panose="020F0302020204030204" pitchFamily="34" charset="0"/>
              </a:rPr>
              <a:t>84% of Consumers are satisfied with their policy, similar to the last wave</a:t>
            </a:r>
          </a:p>
          <a:p>
            <a:pPr marL="285750" indent="-285750">
              <a:buClr>
                <a:schemeClr val="bg2"/>
              </a:buClr>
              <a:buSzPts val="1500"/>
              <a:buFont typeface="Arial" panose="020B0604020202020204" pitchFamily="34" charset="0"/>
              <a:buChar char="•"/>
            </a:pPr>
            <a:r>
              <a:rPr lang="en-GB" sz="1600">
                <a:solidFill>
                  <a:schemeClr val="bg2"/>
                </a:solidFill>
                <a:latin typeface="+mj-lt"/>
                <a:cs typeface="Calibri Light" panose="020F0302020204030204" pitchFamily="34" charset="0"/>
              </a:rPr>
              <a:t>14% report being extremely satisfied, the lowest level since the Trust Index began</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60"/>
            <a:ext cx="10172700" cy="30315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that hold at least one (motor, travel, buildings and/or contents) insurance policy. </a:t>
            </a:r>
            <a:r>
              <a:rPr lang="en-GB" sz="800">
                <a:solidFill>
                  <a:schemeClr val="tx1"/>
                </a:solidFill>
                <a:latin typeface="Arial" panose="020B0604020202020204" pitchFamily="34" charset="0"/>
                <a:cs typeface="Arial" panose="020B0604020202020204" pitchFamily="34" charset="0"/>
                <a:sym typeface="Corbel"/>
              </a:rPr>
              <a:t>Wave 14&amp;15 (2024): Consumer n=1,001</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
        <p:nvSpPr>
          <p:cNvPr id="11" name="TextBox 15">
            <a:extLst>
              <a:ext uri="{FF2B5EF4-FFF2-40B4-BE49-F238E27FC236}">
                <a16:creationId xmlns:a16="http://schemas.microsoft.com/office/drawing/2014/main" id="{588C878E-EF30-4B50-8EE0-176BDA0C40D4}"/>
              </a:ext>
            </a:extLst>
          </p:cNvPr>
          <p:cNvSpPr txBox="1"/>
          <p:nvPr/>
        </p:nvSpPr>
        <p:spPr>
          <a:xfrm>
            <a:off x="151252" y="1833352"/>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13" name="TextBox 15">
            <a:extLst>
              <a:ext uri="{FF2B5EF4-FFF2-40B4-BE49-F238E27FC236}">
                <a16:creationId xmlns:a16="http://schemas.microsoft.com/office/drawing/2014/main" id="{EEFC2259-2E8B-46E6-83C9-E49C72EB8CC8}"/>
              </a:ext>
            </a:extLst>
          </p:cNvPr>
          <p:cNvSpPr txBox="1"/>
          <p:nvPr/>
        </p:nvSpPr>
        <p:spPr>
          <a:xfrm>
            <a:off x="6256668" y="1806247"/>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86%</a:t>
            </a:r>
          </a:p>
        </p:txBody>
      </p:sp>
      <p:sp>
        <p:nvSpPr>
          <p:cNvPr id="18" name="TextBox 15">
            <a:extLst>
              <a:ext uri="{FF2B5EF4-FFF2-40B4-BE49-F238E27FC236}">
                <a16:creationId xmlns:a16="http://schemas.microsoft.com/office/drawing/2014/main" id="{2A45C688-C7A3-F563-1540-B5731504EDB4}"/>
              </a:ext>
            </a:extLst>
          </p:cNvPr>
          <p:cNvSpPr txBox="1"/>
          <p:nvPr/>
        </p:nvSpPr>
        <p:spPr>
          <a:xfrm>
            <a:off x="892712" y="1833352"/>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19" name="TextBox 15">
            <a:extLst>
              <a:ext uri="{FF2B5EF4-FFF2-40B4-BE49-F238E27FC236}">
                <a16:creationId xmlns:a16="http://schemas.microsoft.com/office/drawing/2014/main" id="{BB191FF9-5273-BAF8-EA24-53CA7CC03505}"/>
              </a:ext>
            </a:extLst>
          </p:cNvPr>
          <p:cNvSpPr txBox="1"/>
          <p:nvPr/>
        </p:nvSpPr>
        <p:spPr>
          <a:xfrm>
            <a:off x="1679892" y="1836971"/>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20" name="TextBox 15">
            <a:extLst>
              <a:ext uri="{FF2B5EF4-FFF2-40B4-BE49-F238E27FC236}">
                <a16:creationId xmlns:a16="http://schemas.microsoft.com/office/drawing/2014/main" id="{8DE7F49E-E457-17CB-10D7-90CCE3981CE9}"/>
              </a:ext>
            </a:extLst>
          </p:cNvPr>
          <p:cNvSpPr txBox="1"/>
          <p:nvPr/>
        </p:nvSpPr>
        <p:spPr>
          <a:xfrm>
            <a:off x="2430496" y="1836971"/>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82%</a:t>
            </a:r>
          </a:p>
        </p:txBody>
      </p:sp>
      <p:sp>
        <p:nvSpPr>
          <p:cNvPr id="21" name="TextBox 15">
            <a:extLst>
              <a:ext uri="{FF2B5EF4-FFF2-40B4-BE49-F238E27FC236}">
                <a16:creationId xmlns:a16="http://schemas.microsoft.com/office/drawing/2014/main" id="{56D5A827-4409-3197-9263-9F2B46D3A777}"/>
              </a:ext>
            </a:extLst>
          </p:cNvPr>
          <p:cNvSpPr txBox="1"/>
          <p:nvPr/>
        </p:nvSpPr>
        <p:spPr>
          <a:xfrm>
            <a:off x="3208532" y="1834607"/>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22" name="TextBox 15">
            <a:extLst>
              <a:ext uri="{FF2B5EF4-FFF2-40B4-BE49-F238E27FC236}">
                <a16:creationId xmlns:a16="http://schemas.microsoft.com/office/drawing/2014/main" id="{B7281FCA-1ADC-D76C-EC04-79BA431E0AB1}"/>
              </a:ext>
            </a:extLst>
          </p:cNvPr>
          <p:cNvSpPr txBox="1"/>
          <p:nvPr/>
        </p:nvSpPr>
        <p:spPr>
          <a:xfrm>
            <a:off x="3949992" y="1820523"/>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83%</a:t>
            </a:r>
          </a:p>
        </p:txBody>
      </p:sp>
      <p:sp>
        <p:nvSpPr>
          <p:cNvPr id="23" name="TextBox 15">
            <a:extLst>
              <a:ext uri="{FF2B5EF4-FFF2-40B4-BE49-F238E27FC236}">
                <a16:creationId xmlns:a16="http://schemas.microsoft.com/office/drawing/2014/main" id="{21BD1625-2A8D-7794-7EE0-6EA6FD761B58}"/>
              </a:ext>
            </a:extLst>
          </p:cNvPr>
          <p:cNvSpPr txBox="1"/>
          <p:nvPr/>
        </p:nvSpPr>
        <p:spPr>
          <a:xfrm>
            <a:off x="4718884" y="1813385"/>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82%</a:t>
            </a:r>
          </a:p>
        </p:txBody>
      </p:sp>
      <p:sp>
        <p:nvSpPr>
          <p:cNvPr id="24" name="TextBox 15">
            <a:extLst>
              <a:ext uri="{FF2B5EF4-FFF2-40B4-BE49-F238E27FC236}">
                <a16:creationId xmlns:a16="http://schemas.microsoft.com/office/drawing/2014/main" id="{494DD713-4A23-1B00-69CC-8D9667A4E8C4}"/>
              </a:ext>
            </a:extLst>
          </p:cNvPr>
          <p:cNvSpPr txBox="1"/>
          <p:nvPr/>
        </p:nvSpPr>
        <p:spPr>
          <a:xfrm>
            <a:off x="5496920" y="1805610"/>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85%</a:t>
            </a:r>
          </a:p>
        </p:txBody>
      </p:sp>
      <p:sp>
        <p:nvSpPr>
          <p:cNvPr id="2" name="TextBox 15">
            <a:extLst>
              <a:ext uri="{FF2B5EF4-FFF2-40B4-BE49-F238E27FC236}">
                <a16:creationId xmlns:a16="http://schemas.microsoft.com/office/drawing/2014/main" id="{B0EA9D8B-4857-4BB9-BBA8-F3A86DA1D02A}"/>
              </a:ext>
            </a:extLst>
          </p:cNvPr>
          <p:cNvSpPr txBox="1"/>
          <p:nvPr/>
        </p:nvSpPr>
        <p:spPr>
          <a:xfrm>
            <a:off x="7016416" y="1815135"/>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85%</a:t>
            </a:r>
          </a:p>
        </p:txBody>
      </p:sp>
      <p:sp>
        <p:nvSpPr>
          <p:cNvPr id="3" name="TextBox 15">
            <a:extLst>
              <a:ext uri="{FF2B5EF4-FFF2-40B4-BE49-F238E27FC236}">
                <a16:creationId xmlns:a16="http://schemas.microsoft.com/office/drawing/2014/main" id="{C1F5D162-8C95-9AF0-19B5-10A51B4BC1FF}"/>
              </a:ext>
            </a:extLst>
          </p:cNvPr>
          <p:cNvSpPr txBox="1"/>
          <p:nvPr/>
        </p:nvSpPr>
        <p:spPr>
          <a:xfrm>
            <a:off x="7776164" y="1815135"/>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83%</a:t>
            </a:r>
          </a:p>
        </p:txBody>
      </p:sp>
      <p:sp>
        <p:nvSpPr>
          <p:cNvPr id="4" name="TextBox 15">
            <a:extLst>
              <a:ext uri="{FF2B5EF4-FFF2-40B4-BE49-F238E27FC236}">
                <a16:creationId xmlns:a16="http://schemas.microsoft.com/office/drawing/2014/main" id="{2D1FBA43-3912-BEC6-3110-0C9E48CC2103}"/>
              </a:ext>
            </a:extLst>
          </p:cNvPr>
          <p:cNvSpPr txBox="1"/>
          <p:nvPr/>
        </p:nvSpPr>
        <p:spPr>
          <a:xfrm>
            <a:off x="8526767" y="1818034"/>
            <a:ext cx="576000" cy="230832"/>
          </a:xfrm>
          <a:prstGeom prst="rect">
            <a:avLst/>
          </a:prstGeom>
          <a:noFill/>
          <a:ln>
            <a:solidFill>
              <a:srgbClr val="008265"/>
            </a:solidFill>
          </a:ln>
        </p:spPr>
        <p:txBody>
          <a:bodyPr wrap="square" rtlCol="0">
            <a:spAutoFit/>
          </a:bodyPr>
          <a:lstStyle>
            <a:defPPr marR="0" lvl="0" algn="l" rtl="0">
              <a:lnSpc>
                <a:spcPct val="100000"/>
              </a:lnSpc>
              <a:spcBef>
                <a:spcPts val="0"/>
              </a:spcBef>
              <a:spcAft>
                <a:spcPts val="0"/>
              </a:spcAft>
            </a:defPPr>
            <a:lvl1pPr marL="0" indent="0" algn="ctr">
              <a:defRPr sz="900" b="1">
                <a:solidFill>
                  <a:srgbClr val="008265"/>
                </a:solidFill>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a:t>86%</a:t>
            </a:r>
          </a:p>
        </p:txBody>
      </p:sp>
      <p:sp>
        <p:nvSpPr>
          <p:cNvPr id="5" name="TextBox 15">
            <a:extLst>
              <a:ext uri="{FF2B5EF4-FFF2-40B4-BE49-F238E27FC236}">
                <a16:creationId xmlns:a16="http://schemas.microsoft.com/office/drawing/2014/main" id="{D6E1CBEF-9B39-398F-5F83-8F1DFC5735E7}"/>
              </a:ext>
            </a:extLst>
          </p:cNvPr>
          <p:cNvSpPr txBox="1"/>
          <p:nvPr/>
        </p:nvSpPr>
        <p:spPr>
          <a:xfrm>
            <a:off x="9300959" y="1824130"/>
            <a:ext cx="576000" cy="261610"/>
          </a:xfrm>
          <a:prstGeom prst="rect">
            <a:avLst/>
          </a:prstGeom>
          <a:noFill/>
          <a:ln>
            <a:solidFill>
              <a:srgbClr val="008265"/>
            </a:solidFill>
          </a:ln>
        </p:spPr>
        <p:txBody>
          <a:bodyPr wrap="square" rtlCol="0">
            <a:spAutoFit/>
          </a:bodyPr>
          <a:lstStyle>
            <a:defPPr marR="0" lvl="0" algn="l" rtl="0">
              <a:lnSpc>
                <a:spcPct val="100000"/>
              </a:lnSpc>
              <a:spcBef>
                <a:spcPts val="0"/>
              </a:spcBef>
              <a:spcAft>
                <a:spcPts val="0"/>
              </a:spcAft>
              <a:defRPr/>
            </a:defPPr>
            <a:lvl1pPr marL="0" indent="0" algn="ctr">
              <a:defRPr sz="900" b="1">
                <a:solidFill>
                  <a:srgbClr val="008265"/>
                </a:solidFill>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a:t>85%</a:t>
            </a:r>
          </a:p>
        </p:txBody>
      </p:sp>
      <p:sp>
        <p:nvSpPr>
          <p:cNvPr id="6" name="TextBox 15">
            <a:extLst>
              <a:ext uri="{FF2B5EF4-FFF2-40B4-BE49-F238E27FC236}">
                <a16:creationId xmlns:a16="http://schemas.microsoft.com/office/drawing/2014/main" id="{4ECB7629-5553-03A9-2BCA-31F63B5F2707}"/>
              </a:ext>
            </a:extLst>
          </p:cNvPr>
          <p:cNvSpPr txBox="1"/>
          <p:nvPr/>
        </p:nvSpPr>
        <p:spPr>
          <a:xfrm>
            <a:off x="10042419" y="1820523"/>
            <a:ext cx="576000" cy="261610"/>
          </a:xfrm>
          <a:prstGeom prst="rect">
            <a:avLst/>
          </a:prstGeom>
          <a:noFill/>
          <a:ln>
            <a:solidFill>
              <a:srgbClr val="008265"/>
            </a:solidFill>
          </a:ln>
        </p:spPr>
        <p:txBody>
          <a:bodyPr wrap="square" rtlCol="0">
            <a:spAutoFit/>
          </a:bodyPr>
          <a:lstStyle>
            <a:defPPr marR="0" lvl="0" algn="l" rtl="0">
              <a:lnSpc>
                <a:spcPct val="100000"/>
              </a:lnSpc>
              <a:spcBef>
                <a:spcPts val="0"/>
              </a:spcBef>
              <a:spcAft>
                <a:spcPts val="0"/>
              </a:spcAft>
              <a:defRPr/>
            </a:defPPr>
            <a:lvl1pPr marL="0" indent="0" algn="ctr">
              <a:defRPr sz="900" b="1">
                <a:solidFill>
                  <a:srgbClr val="008265"/>
                </a:solidFill>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a:t>84%</a:t>
            </a:r>
          </a:p>
        </p:txBody>
      </p:sp>
    </p:spTree>
    <p:extLst>
      <p:ext uri="{BB962C8B-B14F-4D97-AF65-F5344CB8AC3E}">
        <p14:creationId xmlns:p14="http://schemas.microsoft.com/office/powerpoint/2010/main" val="31748830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55 or older years old</a:t>
            </a:r>
          </a:p>
        </p:txBody>
      </p:sp>
      <p:graphicFrame>
        <p:nvGraphicFramePr>
          <p:cNvPr id="4" name="Table 3"/>
          <p:cNvGraphicFramePr>
            <a:graphicFrameLocks noGrp="1"/>
          </p:cNvGraphicFramePr>
          <p:nvPr>
            <p:extLst>
              <p:ext uri="{D42A27DB-BD31-4B8C-83A1-F6EECF244321}">
                <p14:modId xmlns:p14="http://schemas.microsoft.com/office/powerpoint/2010/main" val="460112253"/>
              </p:ext>
            </p:extLst>
          </p:nvPr>
        </p:nvGraphicFramePr>
        <p:xfrm>
          <a:off x="1896011" y="1200522"/>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55 or older n=250/9*  * Small base, indicative only.</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528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n=1,116/217, Ethnic minorities n=354/142</a:t>
            </a: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ethnicity</a:t>
            </a:r>
          </a:p>
        </p:txBody>
      </p:sp>
      <p:graphicFrame>
        <p:nvGraphicFramePr>
          <p:cNvPr id="4" name="Table 3"/>
          <p:cNvGraphicFramePr>
            <a:graphicFrameLocks noGrp="1"/>
          </p:cNvGraphicFramePr>
          <p:nvPr>
            <p:extLst>
              <p:ext uri="{D42A27DB-BD31-4B8C-83A1-F6EECF244321}">
                <p14:modId xmlns:p14="http://schemas.microsoft.com/office/powerpoint/2010/main" val="2399085990"/>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4610905"/>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074857" y="997045"/>
            <a:ext cx="1890888" cy="307777"/>
          </a:xfrm>
          <a:prstGeom prst="rect">
            <a:avLst/>
          </a:prstGeom>
          <a:noFill/>
        </p:spPr>
        <p:txBody>
          <a:bodyPr wrap="square" rtlCol="0">
            <a:spAutoFit/>
          </a:bodyPr>
          <a:lstStyle/>
          <a:p>
            <a:r>
              <a:rPr lang="en-GB" b="1">
                <a:solidFill>
                  <a:srgbClr val="008265"/>
                </a:solidFill>
              </a:rPr>
              <a:t>Ethnic minorities</a:t>
            </a:r>
          </a:p>
        </p:txBody>
      </p:sp>
    </p:spTree>
    <p:extLst>
      <p:ext uri="{BB962C8B-B14F-4D97-AF65-F5344CB8AC3E}">
        <p14:creationId xmlns:p14="http://schemas.microsoft.com/office/powerpoint/2010/main" val="12604240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2673475802"/>
              </p:ext>
            </p:extLst>
          </p:nvPr>
        </p:nvGraphicFramePr>
        <p:xfrm>
          <a:off x="1929877" y="997835"/>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n=1,116/217</a:t>
            </a: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3893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3985282135"/>
              </p:ext>
            </p:extLst>
          </p:nvPr>
        </p:nvGraphicFramePr>
        <p:xfrm>
          <a:off x="1881302" y="1213107"/>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Ethnic minorities n=354/142</a:t>
            </a: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939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664562"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n=272/33*, 6-20 employees n=503/135,  More than 20 employees n=724/198.   *Small base, indicative only</a:t>
            </a: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number of employees</a:t>
            </a:r>
          </a:p>
        </p:txBody>
      </p:sp>
      <p:graphicFrame>
        <p:nvGraphicFramePr>
          <p:cNvPr id="4" name="Table 3"/>
          <p:cNvGraphicFramePr>
            <a:graphicFrameLocks noGrp="1"/>
          </p:cNvGraphicFramePr>
          <p:nvPr>
            <p:extLst>
              <p:ext uri="{D42A27DB-BD31-4B8C-83A1-F6EECF244321}">
                <p14:modId xmlns:p14="http://schemas.microsoft.com/office/powerpoint/2010/main" val="3272727700"/>
              </p:ext>
            </p:extLst>
          </p:nvPr>
        </p:nvGraphicFramePr>
        <p:xfrm>
          <a:off x="8088488" y="1551015"/>
          <a:ext cx="3764849" cy="3956756"/>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801511">
                  <a:extLst>
                    <a:ext uri="{9D8B030D-6E8A-4147-A177-3AD203B41FA5}">
                      <a16:colId xmlns:a16="http://schemas.microsoft.com/office/drawing/2014/main" val="20001"/>
                    </a:ext>
                  </a:extLst>
                </a:gridCol>
                <a:gridCol w="880534">
                  <a:extLst>
                    <a:ext uri="{9D8B030D-6E8A-4147-A177-3AD203B41FA5}">
                      <a16:colId xmlns:a16="http://schemas.microsoft.com/office/drawing/2014/main" val="20002"/>
                    </a:ext>
                  </a:extLst>
                </a:gridCol>
                <a:gridCol w="883825">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1-5</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More than 20</a:t>
            </a:r>
          </a:p>
        </p:txBody>
      </p:sp>
      <p:graphicFrame>
        <p:nvGraphicFramePr>
          <p:cNvPr id="12" name="Table 11"/>
          <p:cNvGraphicFramePr>
            <a:graphicFrameLocks noGrp="1"/>
          </p:cNvGraphicFramePr>
          <p:nvPr>
            <p:extLst>
              <p:ext uri="{D42A27DB-BD31-4B8C-83A1-F6EECF244321}">
                <p14:modId xmlns:p14="http://schemas.microsoft.com/office/powerpoint/2010/main" val="3636002019"/>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58423">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92292">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87160023"/>
              </p:ext>
            </p:extLst>
          </p:nvPr>
        </p:nvGraphicFramePr>
        <p:xfrm>
          <a:off x="282222" y="1551014"/>
          <a:ext cx="3764849" cy="3956755"/>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795866">
                  <a:extLst>
                    <a:ext uri="{9D8B030D-6E8A-4147-A177-3AD203B41FA5}">
                      <a16:colId xmlns:a16="http://schemas.microsoft.com/office/drawing/2014/main" val="20001"/>
                    </a:ext>
                  </a:extLst>
                </a:gridCol>
                <a:gridCol w="829734">
                  <a:extLst>
                    <a:ext uri="{9D8B030D-6E8A-4147-A177-3AD203B41FA5}">
                      <a16:colId xmlns:a16="http://schemas.microsoft.com/office/drawing/2014/main" val="20002"/>
                    </a:ext>
                  </a:extLst>
                </a:gridCol>
                <a:gridCol w="9402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46179">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887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887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887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8872">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87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405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405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405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405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6-20</a:t>
            </a:r>
          </a:p>
        </p:txBody>
      </p:sp>
    </p:spTree>
    <p:extLst>
      <p:ext uri="{BB962C8B-B14F-4D97-AF65-F5344CB8AC3E}">
        <p14:creationId xmlns:p14="http://schemas.microsoft.com/office/powerpoint/2010/main" val="12208179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1-5 employees </a:t>
            </a:r>
          </a:p>
        </p:txBody>
      </p:sp>
      <p:graphicFrame>
        <p:nvGraphicFramePr>
          <p:cNvPr id="4" name="Table 3"/>
          <p:cNvGraphicFramePr>
            <a:graphicFrameLocks noGrp="1"/>
          </p:cNvGraphicFramePr>
          <p:nvPr>
            <p:extLst>
              <p:ext uri="{D42A27DB-BD31-4B8C-83A1-F6EECF244321}">
                <p14:modId xmlns:p14="http://schemas.microsoft.com/office/powerpoint/2010/main" val="3178211680"/>
              </p:ext>
            </p:extLst>
          </p:nvPr>
        </p:nvGraphicFramePr>
        <p:xfrm>
          <a:off x="1881302" y="1219271"/>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n=272/33*. *Small base, indicative only</a:t>
            </a: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3185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6-20 employees </a:t>
            </a:r>
          </a:p>
        </p:txBody>
      </p:sp>
      <p:graphicFrame>
        <p:nvGraphicFramePr>
          <p:cNvPr id="4" name="Table 3"/>
          <p:cNvGraphicFramePr>
            <a:graphicFrameLocks noGrp="1"/>
          </p:cNvGraphicFramePr>
          <p:nvPr>
            <p:extLst>
              <p:ext uri="{D42A27DB-BD31-4B8C-83A1-F6EECF244321}">
                <p14:modId xmlns:p14="http://schemas.microsoft.com/office/powerpoint/2010/main" val="1435268644"/>
              </p:ext>
            </p:extLst>
          </p:nvPr>
        </p:nvGraphicFramePr>
        <p:xfrm>
          <a:off x="1881302" y="1292129"/>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6-20 employees n=503/135</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3227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More than 20 employees </a:t>
            </a:r>
          </a:p>
        </p:txBody>
      </p:sp>
      <p:graphicFrame>
        <p:nvGraphicFramePr>
          <p:cNvPr id="4" name="Table 3"/>
          <p:cNvGraphicFramePr>
            <a:graphicFrameLocks noGrp="1"/>
          </p:cNvGraphicFramePr>
          <p:nvPr>
            <p:extLst>
              <p:ext uri="{D42A27DB-BD31-4B8C-83A1-F6EECF244321}">
                <p14:modId xmlns:p14="http://schemas.microsoft.com/office/powerpoint/2010/main" val="417171794"/>
              </p:ext>
            </p:extLst>
          </p:nvPr>
        </p:nvGraphicFramePr>
        <p:xfrm>
          <a:off x="1881302" y="1196174"/>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not asked lots of unnecessary questions about myself when applied for a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More than 20 employees n=724/198</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734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0" y="6533555"/>
            <a:ext cx="10167042"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Motor n=347, Employers’ Liability n=382, Buildings and/or Contents n=464, Business interruption n=306.</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15504" y="146243"/>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1901844591"/>
              </p:ext>
            </p:extLst>
          </p:nvPr>
        </p:nvGraphicFramePr>
        <p:xfrm>
          <a:off x="415504" y="1008569"/>
          <a:ext cx="3764849" cy="2765638"/>
        </p:xfrm>
        <a:graphic>
          <a:graphicData uri="http://schemas.openxmlformats.org/drawingml/2006/table">
            <a:tbl>
              <a:tblPr firstRow="1" bandRow="1">
                <a:tableStyleId>{6E62EB93-AAC6-4EBA-99E5-D1D4B1179FDE}</a:tableStyleId>
              </a:tblPr>
              <a:tblGrid>
                <a:gridCol w="345501">
                  <a:extLst>
                    <a:ext uri="{9D8B030D-6E8A-4147-A177-3AD203B41FA5}">
                      <a16:colId xmlns:a16="http://schemas.microsoft.com/office/drawing/2014/main" val="20000"/>
                    </a:ext>
                  </a:extLst>
                </a:gridCol>
                <a:gridCol w="835378">
                  <a:extLst>
                    <a:ext uri="{9D8B030D-6E8A-4147-A177-3AD203B41FA5}">
                      <a16:colId xmlns:a16="http://schemas.microsoft.com/office/drawing/2014/main" val="20001"/>
                    </a:ext>
                  </a:extLst>
                </a:gridCol>
                <a:gridCol w="869245">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1430" y="646704"/>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2381" y="626373"/>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1160746658"/>
              </p:ext>
            </p:extLst>
          </p:nvPr>
        </p:nvGraphicFramePr>
        <p:xfrm>
          <a:off x="4250904" y="1008567"/>
          <a:ext cx="3764849" cy="2765638"/>
        </p:xfrm>
        <a:graphic>
          <a:graphicData uri="http://schemas.openxmlformats.org/drawingml/2006/table">
            <a:tbl>
              <a:tblPr firstRow="1" bandRow="1">
                <a:tableStyleId>{6E62EB93-AAC6-4EBA-99E5-D1D4B1179FDE}</a:tableStyleId>
              </a:tblPr>
              <a:tblGrid>
                <a:gridCol w="370901">
                  <a:extLst>
                    <a:ext uri="{9D8B030D-6E8A-4147-A177-3AD203B41FA5}">
                      <a16:colId xmlns:a16="http://schemas.microsoft.com/office/drawing/2014/main" val="20000"/>
                    </a:ext>
                  </a:extLst>
                </a:gridCol>
                <a:gridCol w="852312">
                  <a:extLst>
                    <a:ext uri="{9D8B030D-6E8A-4147-A177-3AD203B41FA5}">
                      <a16:colId xmlns:a16="http://schemas.microsoft.com/office/drawing/2014/main" val="20001"/>
                    </a:ext>
                  </a:extLst>
                </a:gridCol>
                <a:gridCol w="824088">
                  <a:extLst>
                    <a:ext uri="{9D8B030D-6E8A-4147-A177-3AD203B41FA5}">
                      <a16:colId xmlns:a16="http://schemas.microsoft.com/office/drawing/2014/main" val="20002"/>
                    </a:ext>
                  </a:extLst>
                </a:gridCol>
                <a:gridCol w="879814">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89814065"/>
              </p:ext>
            </p:extLst>
          </p:nvPr>
        </p:nvGraphicFramePr>
        <p:xfrm>
          <a:off x="8086304" y="1008567"/>
          <a:ext cx="3764849" cy="2765638"/>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520285" y="62637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A6BAF882-41A6-498D-87BC-C570146C2172}"/>
              </a:ext>
            </a:extLst>
          </p:cNvPr>
          <p:cNvSpPr txBox="1"/>
          <p:nvPr/>
        </p:nvSpPr>
        <p:spPr>
          <a:xfrm>
            <a:off x="2095314" y="5003135"/>
            <a:ext cx="2147381"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68B64966-8E30-480A-8346-56E76ADF5002}"/>
              </a:ext>
            </a:extLst>
          </p:cNvPr>
          <p:cNvGraphicFramePr>
            <a:graphicFrameLocks noGrp="1"/>
          </p:cNvGraphicFramePr>
          <p:nvPr>
            <p:extLst>
              <p:ext uri="{D42A27DB-BD31-4B8C-83A1-F6EECF244321}">
                <p14:modId xmlns:p14="http://schemas.microsoft.com/office/powerpoint/2010/main" val="4008191524"/>
              </p:ext>
            </p:extLst>
          </p:nvPr>
        </p:nvGraphicFramePr>
        <p:xfrm>
          <a:off x="4246800" y="3848621"/>
          <a:ext cx="3764849" cy="2691220"/>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8801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83038">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83038">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30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83038">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83038">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88015">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178101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1587755596"/>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could remove cover elements I don’t need protection for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Motor n=347.</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36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73153"/>
            <a:ext cx="5936491" cy="441621"/>
          </a:xfrm>
        </p:spPr>
        <p:txBody>
          <a:bodyPr/>
          <a:lstStyle/>
          <a:p>
            <a:r>
              <a:rPr lang="en-GB" sz="2400" b="1" dirty="0">
                <a:solidFill>
                  <a:schemeClr val="bg2"/>
                </a:solidFill>
                <a:latin typeface="Rockwell" panose="02060603020205020403" pitchFamily="18" charset="0"/>
                <a:ea typeface="Arial"/>
                <a:cs typeface="Calibri Light" panose="020F0302020204030204" pitchFamily="34" charset="0"/>
              </a:rPr>
              <a:t>Key </a:t>
            </a:r>
            <a:r>
              <a:rPr lang="en-GB" sz="2400" b="1" dirty="0">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155448" y="459909"/>
            <a:ext cx="11832335" cy="5785443"/>
          </a:xfrm>
        </p:spPr>
        <p:txBody>
          <a:bodyPr/>
          <a:lstStyle/>
          <a:p>
            <a:pPr marL="514350" indent="-285750">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SME Performance ratings for each theme have seen slight improvements compared to the previous wave.   Coupled with modest changes in stated Importance this means that the Opportunity scores for enhancing trust with SMEs remain largely consistent with the last wave; the biggest change is a small fall of 0.45 points (on a scale of -30 to +30) for Speed in relation to claims. </a:t>
            </a:r>
          </a:p>
          <a:p>
            <a:pPr marL="514350" indent="-285750">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In wave 14&amp;15, the range in Opportunity scores is just 1.46 points (on a scale of -30 to +30).  The highest opportunity score to improve trust is for Loyalty (7.13) and the lowest is Relationship (5.67).</a:t>
            </a:r>
          </a:p>
          <a:p>
            <a:pPr marL="514350" indent="-285750">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In comparison to the Consumer research, where the Loyalty and Confidence themes require the most focus, improvements are required across a broader range of themes to increase SMEs’ trust.</a:t>
            </a:r>
          </a:p>
          <a:p>
            <a:pPr marL="228600" indent="0">
              <a:buSzPct val="100000"/>
            </a:pPr>
            <a:endParaRPr lang="en-GB" sz="1200" dirty="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To increase trust levels of SMEs, the following key actions are recommended:</a:t>
            </a:r>
          </a:p>
          <a:p>
            <a:pPr marL="228600" indent="0">
              <a:buSzPct val="100000"/>
            </a:pPr>
            <a:r>
              <a:rPr lang="en-GB" sz="1200" dirty="0">
                <a:solidFill>
                  <a:schemeClr val="tx1"/>
                </a:solidFill>
                <a:latin typeface="+mn-lt"/>
                <a:cs typeface="Calibri Light" panose="020F0302020204030204" pitchFamily="34" charset="0"/>
              </a:rPr>
              <a:t> </a:t>
            </a:r>
          </a:p>
          <a:p>
            <a:pPr marL="971550" lvl="1" indent="-285750" fontAlgn="b">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Rockwell"/>
              </a:rPr>
              <a:t>Offer discounts for SMEs who stay with the same company (Loyalty)</a:t>
            </a:r>
          </a:p>
          <a:p>
            <a:pPr marL="971550" lvl="1" indent="-285750" fontAlgn="b">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Rockwell"/>
              </a:rPr>
              <a:t>Assess SMEs’ risk individually, rather than using generic assumptions (Confidence)</a:t>
            </a:r>
          </a:p>
          <a:p>
            <a:pPr marL="971550" lvl="1" indent="-285750" fontAlgn="b">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Rockwell"/>
              </a:rPr>
              <a:t>Answer SMEs’ questions quickly and clearly (Ease)</a:t>
            </a:r>
          </a:p>
          <a:p>
            <a:pPr marL="971550" lvl="1" indent="-285750" fontAlgn="b">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Rockwell"/>
              </a:rPr>
              <a:t>Take loyalty into account when calculating renewal quotes following a claim (Loyalty)</a:t>
            </a:r>
          </a:p>
          <a:p>
            <a:pPr marL="971550" lvl="1" indent="-285750" fontAlgn="b">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Rockwell"/>
              </a:rPr>
              <a:t>Ensure policy documents are easy to read with little or no small print (Ease)</a:t>
            </a:r>
          </a:p>
          <a:p>
            <a:pPr marL="971550" lvl="1" indent="-285750" fontAlgn="b">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sym typeface="Rockwell"/>
            </a:endParaRPr>
          </a:p>
          <a:p>
            <a:pPr marL="514350" indent="-285750" fontAlgn="b">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sym typeface="Rockwell"/>
            </a:endParaRPr>
          </a:p>
          <a:p>
            <a:pPr marL="514350" indent="-285750">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83% of SMEs are satisfied with their policy, slightly higher than the previous wave (82%).</a:t>
            </a:r>
          </a:p>
          <a:p>
            <a:pPr marL="514350" indent="-285750">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Loyalty and Confidence are the greatest opportunities to improve trust with SMEs employing 1-5 or 6-20 employees, as they were in the previous wave; for larger SMEs (more than 20 employees) it is Ease and Control (claims) </a:t>
            </a:r>
          </a:p>
          <a:p>
            <a:pPr marL="514350" indent="-285750">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SMEs that employ 1-5 people have significantly lower satisfaction (77% satisfied) with their insurance policy than those who employ more than 20 people (87%).</a:t>
            </a:r>
          </a:p>
          <a:p>
            <a:pPr marL="514350" indent="-285750">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24% of SMEs made a claim in the past year, consistent with the previous wave, though this figure drops to just 12% for those employing only 1-5 people.</a:t>
            </a:r>
          </a:p>
          <a:p>
            <a:pPr marL="514350" indent="-285750">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For SMEs who have made a claim and perceive the financial value of their claim as 8-10 (high) the biggest opportunities to improve trust are the Confidence and three claims related themes</a:t>
            </a:r>
          </a:p>
          <a:p>
            <a:pPr marL="228600" indent="0">
              <a:buSzPct val="100000"/>
            </a:pPr>
            <a:endParaRPr lang="en-GB" sz="1200" dirty="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Larger SMEs (more than 20 employees) are more likely to purchase insurance directly from a provider or through an insurance broker, while SMEs with only 1-5 employees tend to favour price comparison sites.</a:t>
            </a:r>
          </a:p>
          <a:p>
            <a:pPr marL="514350" indent="-285750">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73% of SMEs report their current level of financial well-being as good or very good, an increase from 69% in the previous wave and 66% a year ago. Only 4% report their financial well-being as poor or very poor.</a:t>
            </a:r>
            <a:endParaRPr lang="en-GB" sz="1200" b="1" dirty="0">
              <a:solidFill>
                <a:schemeClr val="bg2"/>
              </a:solidFill>
              <a:latin typeface="+mn-lt"/>
              <a:cs typeface="Calibri Light" panose="020F0302020204030204" pitchFamily="34" charset="0"/>
            </a:endParaRPr>
          </a:p>
          <a:p>
            <a:pPr>
              <a:buSzPct val="100000"/>
              <a:buFont typeface="Arial" panose="020B0604020202020204" pitchFamily="34" charset="0"/>
              <a:buChar char="•"/>
            </a:pPr>
            <a:endParaRPr lang="en-GB" sz="1200" dirty="0">
              <a:latin typeface="+mn-lt"/>
            </a:endParaRPr>
          </a:p>
        </p:txBody>
      </p:sp>
    </p:spTree>
    <p:extLst>
      <p:ext uri="{BB962C8B-B14F-4D97-AF65-F5344CB8AC3E}">
        <p14:creationId xmlns:p14="http://schemas.microsoft.com/office/powerpoint/2010/main" val="11334903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employers’ liability</a:t>
            </a:r>
          </a:p>
          <a:p>
            <a:endParaRPr lang="en-GB" sz="2000" b="1">
              <a:solidFill>
                <a:schemeClr val="bg2"/>
              </a:solidFill>
              <a:latin typeface="Rockwell" panose="02060603020205020403" pitchFamily="18" charset="0"/>
              <a:cs typeface="Calibri Light" panose="020F03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80369513"/>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Employers’ Liability n=382.</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7537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3071237002"/>
              </p:ext>
            </p:extLst>
          </p:nvPr>
        </p:nvGraphicFramePr>
        <p:xfrm>
          <a:off x="1881302" y="1271974"/>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Buildings and/or Contents n=464.</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097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business interruption</a:t>
            </a:r>
          </a:p>
        </p:txBody>
      </p:sp>
      <p:graphicFrame>
        <p:nvGraphicFramePr>
          <p:cNvPr id="4" name="Table 3"/>
          <p:cNvGraphicFramePr>
            <a:graphicFrameLocks noGrp="1"/>
          </p:cNvGraphicFramePr>
          <p:nvPr>
            <p:extLst>
              <p:ext uri="{D42A27DB-BD31-4B8C-83A1-F6EECF244321}">
                <p14:modId xmlns:p14="http://schemas.microsoft.com/office/powerpoint/2010/main" val="852812261"/>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could remove cover elements I don’t need protection for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get rewarded for having multiple products or policies with my insurer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only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Business Interruption n=306.</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5865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n=102, Employers’ liability n=75, Buildings/Contents n=129, Business Interruption n=50.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3717748767"/>
              </p:ext>
            </p:extLst>
          </p:nvPr>
        </p:nvGraphicFramePr>
        <p:xfrm>
          <a:off x="422143" y="1778338"/>
          <a:ext cx="3764849" cy="1579634"/>
        </p:xfrm>
        <a:graphic>
          <a:graphicData uri="http://schemas.openxmlformats.org/drawingml/2006/table">
            <a:tbl>
              <a:tblPr firstRow="1" bandRow="1">
                <a:tableStyleId>{6E62EB93-AAC6-4EBA-99E5-D1D4B1179FDE}</a:tableStyleId>
              </a:tblPr>
              <a:tblGrid>
                <a:gridCol w="379368">
                  <a:extLst>
                    <a:ext uri="{9D8B030D-6E8A-4147-A177-3AD203B41FA5}">
                      <a16:colId xmlns:a16="http://schemas.microsoft.com/office/drawing/2014/main" val="20000"/>
                    </a:ext>
                  </a:extLst>
                </a:gridCol>
                <a:gridCol w="773289">
                  <a:extLst>
                    <a:ext uri="{9D8B030D-6E8A-4147-A177-3AD203B41FA5}">
                      <a16:colId xmlns:a16="http://schemas.microsoft.com/office/drawing/2014/main" val="20001"/>
                    </a:ext>
                  </a:extLst>
                </a:gridCol>
                <a:gridCol w="886178">
                  <a:extLst>
                    <a:ext uri="{9D8B030D-6E8A-4147-A177-3AD203B41FA5}">
                      <a16:colId xmlns:a16="http://schemas.microsoft.com/office/drawing/2014/main" val="20002"/>
                    </a:ext>
                  </a:extLst>
                </a:gridCol>
                <a:gridCol w="8882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068069" y="1416473"/>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1396142"/>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3217964439"/>
              </p:ext>
            </p:extLst>
          </p:nvPr>
        </p:nvGraphicFramePr>
        <p:xfrm>
          <a:off x="4257543" y="17783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52855">
                  <a:extLst>
                    <a:ext uri="{9D8B030D-6E8A-4147-A177-3AD203B41FA5}">
                      <a16:colId xmlns:a16="http://schemas.microsoft.com/office/drawing/2014/main" val="20001"/>
                    </a:ext>
                  </a:extLst>
                </a:gridCol>
                <a:gridCol w="846667">
                  <a:extLst>
                    <a:ext uri="{9D8B030D-6E8A-4147-A177-3AD203B41FA5}">
                      <a16:colId xmlns:a16="http://schemas.microsoft.com/office/drawing/2014/main" val="20002"/>
                    </a:ext>
                  </a:extLst>
                </a:gridCol>
                <a:gridCol w="9136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06041359"/>
              </p:ext>
            </p:extLst>
          </p:nvPr>
        </p:nvGraphicFramePr>
        <p:xfrm>
          <a:off x="8092943" y="17783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5394375" y="139614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DF41CAB0-72D4-4C90-B231-0E2363703045}"/>
              </a:ext>
            </a:extLst>
          </p:cNvPr>
          <p:cNvSpPr txBox="1"/>
          <p:nvPr/>
        </p:nvSpPr>
        <p:spPr>
          <a:xfrm>
            <a:off x="5241955" y="3648171"/>
            <a:ext cx="2043307"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FC6B8452-02B5-4E40-9355-A36BB33F5BD3}"/>
              </a:ext>
            </a:extLst>
          </p:cNvPr>
          <p:cNvGraphicFramePr>
            <a:graphicFrameLocks noGrp="1"/>
          </p:cNvGraphicFramePr>
          <p:nvPr>
            <p:extLst>
              <p:ext uri="{D42A27DB-BD31-4B8C-83A1-F6EECF244321}">
                <p14:modId xmlns:p14="http://schemas.microsoft.com/office/powerpoint/2010/main" val="2579156645"/>
              </p:ext>
            </p:extLst>
          </p:nvPr>
        </p:nvGraphicFramePr>
        <p:xfrm>
          <a:off x="4257543" y="4030365"/>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19338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3584861663"/>
              </p:ext>
            </p:extLst>
          </p:nvPr>
        </p:nvGraphicFramePr>
        <p:xfrm>
          <a:off x="1504499" y="785508"/>
          <a:ext cx="9063277" cy="5327591"/>
        </p:xfrm>
        <a:graphic>
          <a:graphicData uri="http://schemas.openxmlformats.org/drawingml/2006/table">
            <a:tbl>
              <a:tblPr firstRow="1" bandRow="1">
                <a:tableStyleId>{6E62EB93-AAC6-4EBA-99E5-D1D4B1179FDE}</a:tableStyleId>
              </a:tblPr>
              <a:tblGrid>
                <a:gridCol w="651236">
                  <a:extLst>
                    <a:ext uri="{9D8B030D-6E8A-4147-A177-3AD203B41FA5}">
                      <a16:colId xmlns:a16="http://schemas.microsoft.com/office/drawing/2014/main" val="20000"/>
                    </a:ext>
                  </a:extLst>
                </a:gridCol>
                <a:gridCol w="1078893">
                  <a:extLst>
                    <a:ext uri="{9D8B030D-6E8A-4147-A177-3AD203B41FA5}">
                      <a16:colId xmlns:a16="http://schemas.microsoft.com/office/drawing/2014/main" val="20001"/>
                    </a:ext>
                  </a:extLst>
                </a:gridCol>
                <a:gridCol w="2801510">
                  <a:extLst>
                    <a:ext uri="{9D8B030D-6E8A-4147-A177-3AD203B41FA5}">
                      <a16:colId xmlns:a16="http://schemas.microsoft.com/office/drawing/2014/main" val="20002"/>
                    </a:ext>
                  </a:extLst>
                </a:gridCol>
                <a:gridCol w="1510546">
                  <a:extLst>
                    <a:ext uri="{9D8B030D-6E8A-4147-A177-3AD203B41FA5}">
                      <a16:colId xmlns:a16="http://schemas.microsoft.com/office/drawing/2014/main" val="20003"/>
                    </a:ext>
                  </a:extLst>
                </a:gridCol>
                <a:gridCol w="1510546">
                  <a:extLst>
                    <a:ext uri="{9D8B030D-6E8A-4147-A177-3AD203B41FA5}">
                      <a16:colId xmlns:a16="http://schemas.microsoft.com/office/drawing/2014/main" val="20004"/>
                    </a:ext>
                  </a:extLst>
                </a:gridCol>
                <a:gridCol w="1510546">
                  <a:extLst>
                    <a:ext uri="{9D8B030D-6E8A-4147-A177-3AD203B41FA5}">
                      <a16:colId xmlns:a16="http://schemas.microsoft.com/office/drawing/2014/main" val="20005"/>
                    </a:ext>
                  </a:extLst>
                </a:gridCol>
              </a:tblGrid>
              <a:tr h="41371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052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052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052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238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052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052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052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052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6238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052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n=102,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716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employers’ liability</a:t>
            </a:r>
          </a:p>
        </p:txBody>
      </p:sp>
      <p:graphicFrame>
        <p:nvGraphicFramePr>
          <p:cNvPr id="4" name="Table 3"/>
          <p:cNvGraphicFramePr>
            <a:graphicFrameLocks noGrp="1"/>
          </p:cNvGraphicFramePr>
          <p:nvPr>
            <p:extLst>
              <p:ext uri="{D42A27DB-BD31-4B8C-83A1-F6EECF244321}">
                <p14:modId xmlns:p14="http://schemas.microsoft.com/office/powerpoint/2010/main" val="1846184383"/>
              </p:ext>
            </p:extLst>
          </p:nvPr>
        </p:nvGraphicFramePr>
        <p:xfrm>
          <a:off x="1527077" y="777658"/>
          <a:ext cx="9028034" cy="5475423"/>
        </p:xfrm>
        <a:graphic>
          <a:graphicData uri="http://schemas.openxmlformats.org/drawingml/2006/table">
            <a:tbl>
              <a:tblPr firstRow="1" bandRow="1">
                <a:tableStyleId>{6E62EB93-AAC6-4EBA-99E5-D1D4B1179FDE}</a:tableStyleId>
              </a:tblPr>
              <a:tblGrid>
                <a:gridCol w="648703">
                  <a:extLst>
                    <a:ext uri="{9D8B030D-6E8A-4147-A177-3AD203B41FA5}">
                      <a16:colId xmlns:a16="http://schemas.microsoft.com/office/drawing/2014/main" val="20000"/>
                    </a:ext>
                  </a:extLst>
                </a:gridCol>
                <a:gridCol w="1074698">
                  <a:extLst>
                    <a:ext uri="{9D8B030D-6E8A-4147-A177-3AD203B41FA5}">
                      <a16:colId xmlns:a16="http://schemas.microsoft.com/office/drawing/2014/main" val="20001"/>
                    </a:ext>
                  </a:extLst>
                </a:gridCol>
                <a:gridCol w="2790617">
                  <a:extLst>
                    <a:ext uri="{9D8B030D-6E8A-4147-A177-3AD203B41FA5}">
                      <a16:colId xmlns:a16="http://schemas.microsoft.com/office/drawing/2014/main" val="20002"/>
                    </a:ext>
                  </a:extLst>
                </a:gridCol>
                <a:gridCol w="1504672">
                  <a:extLst>
                    <a:ext uri="{9D8B030D-6E8A-4147-A177-3AD203B41FA5}">
                      <a16:colId xmlns:a16="http://schemas.microsoft.com/office/drawing/2014/main" val="20003"/>
                    </a:ext>
                  </a:extLst>
                </a:gridCol>
                <a:gridCol w="1504672">
                  <a:extLst>
                    <a:ext uri="{9D8B030D-6E8A-4147-A177-3AD203B41FA5}">
                      <a16:colId xmlns:a16="http://schemas.microsoft.com/office/drawing/2014/main" val="20004"/>
                    </a:ext>
                  </a:extLst>
                </a:gridCol>
                <a:gridCol w="1504672">
                  <a:extLst>
                    <a:ext uri="{9D8B030D-6E8A-4147-A177-3AD203B41FA5}">
                      <a16:colId xmlns:a16="http://schemas.microsoft.com/office/drawing/2014/main" val="20005"/>
                    </a:ext>
                  </a:extLst>
                </a:gridCol>
              </a:tblGrid>
              <a:tr h="410800">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4735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4735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659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4735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4735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532977">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4735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5707">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735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575707">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Employers’ liability n=75,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536382"/>
      </p:ext>
    </p:extLst>
  </p:cSld>
  <p:clrMapOvr>
    <a:overrideClrMapping bg1="lt1" tx1="dk1" bg2="dk2" tx2="lt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2931438057"/>
              </p:ext>
            </p:extLst>
          </p:nvPr>
        </p:nvGraphicFramePr>
        <p:xfrm>
          <a:off x="1582146" y="903109"/>
          <a:ext cx="8905232" cy="5368974"/>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185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578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578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578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926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578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5782">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5782">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1588">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5782">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5782">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Buildings/Contents n=129.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854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business interruption</a:t>
            </a:r>
          </a:p>
        </p:txBody>
      </p:sp>
      <p:graphicFrame>
        <p:nvGraphicFramePr>
          <p:cNvPr id="6" name="Table 5"/>
          <p:cNvGraphicFramePr>
            <a:graphicFrameLocks noGrp="1"/>
          </p:cNvGraphicFramePr>
          <p:nvPr>
            <p:extLst>
              <p:ext uri="{D42A27DB-BD31-4B8C-83A1-F6EECF244321}">
                <p14:modId xmlns:p14="http://schemas.microsoft.com/office/powerpoint/2010/main" val="1827741850"/>
              </p:ext>
            </p:extLst>
          </p:nvPr>
        </p:nvGraphicFramePr>
        <p:xfrm>
          <a:off x="1582146" y="903111"/>
          <a:ext cx="8905232" cy="5397261"/>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22017">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956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9564">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956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956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956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956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664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6329">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956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956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M</a:t>
            </a:r>
            <a:r>
              <a:rPr lang="en-GB" sz="800">
                <a:solidFill>
                  <a:schemeClr val="tx1"/>
                </a:solidFill>
                <a:latin typeface="Arial" panose="020B0604020202020204" pitchFamily="34" charset="0"/>
                <a:ea typeface="Corbel"/>
                <a:cs typeface="Arial" panose="020B0604020202020204" pitchFamily="34" charset="0"/>
                <a:sym typeface="Corbel"/>
              </a:rPr>
              <a:t>arch 2024 &amp; August 2024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Business Interruption n=50.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11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96968"/>
            <a:ext cx="5936491"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377033" y="722811"/>
            <a:ext cx="11256167" cy="4600309"/>
          </a:xfrm>
        </p:spPr>
        <p:txBody>
          <a:bodyPr/>
          <a:lstStyle/>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endParaRPr lang="en-GB" sz="1600">
              <a:solidFill>
                <a:schemeClr val="tx1"/>
              </a:solidFill>
              <a:latin typeface="+mj-lt"/>
              <a:cs typeface="Calibri Light" panose="020F0302020204030204" pitchFamily="34" charset="0"/>
            </a:endParaRPr>
          </a:p>
          <a:p>
            <a:endParaRPr lang="en-GB" sz="1600" b="1">
              <a:solidFill>
                <a:schemeClr val="bg2"/>
              </a:solidFill>
              <a:latin typeface="+mj-lt"/>
              <a:cs typeface="Calibri Light" panose="020F0302020204030204" pitchFamily="34" charset="0"/>
            </a:endParaRPr>
          </a:p>
          <a:p>
            <a:endParaRPr lang="en-GB" sz="1600"/>
          </a:p>
        </p:txBody>
      </p:sp>
      <p:graphicFrame>
        <p:nvGraphicFramePr>
          <p:cNvPr id="4" name="Table 3">
            <a:extLst>
              <a:ext uri="{FF2B5EF4-FFF2-40B4-BE49-F238E27FC236}">
                <a16:creationId xmlns:a16="http://schemas.microsoft.com/office/drawing/2014/main" id="{7E088366-B6A2-449C-B379-1C6B560EC145}"/>
              </a:ext>
            </a:extLst>
          </p:cNvPr>
          <p:cNvGraphicFramePr>
            <a:graphicFrameLocks noGrp="1"/>
          </p:cNvGraphicFramePr>
          <p:nvPr>
            <p:extLst>
              <p:ext uri="{D42A27DB-BD31-4B8C-83A1-F6EECF244321}">
                <p14:modId xmlns:p14="http://schemas.microsoft.com/office/powerpoint/2010/main" val="2272132184"/>
              </p:ext>
            </p:extLst>
          </p:nvPr>
        </p:nvGraphicFramePr>
        <p:xfrm>
          <a:off x="464305" y="1274489"/>
          <a:ext cx="4821795" cy="1969770"/>
        </p:xfrm>
        <a:graphic>
          <a:graphicData uri="http://schemas.openxmlformats.org/drawingml/2006/table">
            <a:tbl>
              <a:tblPr/>
              <a:tblGrid>
                <a:gridCol w="1205449">
                  <a:extLst>
                    <a:ext uri="{9D8B030D-6E8A-4147-A177-3AD203B41FA5}">
                      <a16:colId xmlns:a16="http://schemas.microsoft.com/office/drawing/2014/main" val="4100435957"/>
                    </a:ext>
                  </a:extLst>
                </a:gridCol>
                <a:gridCol w="1349314">
                  <a:extLst>
                    <a:ext uri="{9D8B030D-6E8A-4147-A177-3AD203B41FA5}">
                      <a16:colId xmlns:a16="http://schemas.microsoft.com/office/drawing/2014/main" val="916215117"/>
                    </a:ext>
                  </a:extLst>
                </a:gridCol>
                <a:gridCol w="1203119">
                  <a:extLst>
                    <a:ext uri="{9D8B030D-6E8A-4147-A177-3AD203B41FA5}">
                      <a16:colId xmlns:a16="http://schemas.microsoft.com/office/drawing/2014/main" val="1230720913"/>
                    </a:ext>
                  </a:extLst>
                </a:gridCol>
                <a:gridCol w="1063913">
                  <a:extLst>
                    <a:ext uri="{9D8B030D-6E8A-4147-A177-3AD203B41FA5}">
                      <a16:colId xmlns:a16="http://schemas.microsoft.com/office/drawing/2014/main" val="1937850964"/>
                    </a:ext>
                  </a:extLst>
                </a:gridCol>
              </a:tblGrid>
              <a:tr h="323850">
                <a:tc>
                  <a:txBody>
                    <a:bodyPr/>
                    <a:lstStyle/>
                    <a:p>
                      <a:pPr algn="r" fontAlgn="b"/>
                      <a:r>
                        <a:rPr lang="en-GB"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14&amp;15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13&amp;14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856567273"/>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222358"/>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344914"/>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052292"/>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981518"/>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326351"/>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76122"/>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216532"/>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727106"/>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772514"/>
                  </a:ext>
                </a:extLst>
              </a:tr>
            </a:tbl>
          </a:graphicData>
        </a:graphic>
      </p:graphicFrame>
      <p:graphicFrame>
        <p:nvGraphicFramePr>
          <p:cNvPr id="5" name="Table 4">
            <a:extLst>
              <a:ext uri="{FF2B5EF4-FFF2-40B4-BE49-F238E27FC236}">
                <a16:creationId xmlns:a16="http://schemas.microsoft.com/office/drawing/2014/main" id="{6A4A10AD-E800-4007-AF0C-A194683FFB0C}"/>
              </a:ext>
            </a:extLst>
          </p:cNvPr>
          <p:cNvGraphicFramePr>
            <a:graphicFrameLocks noGrp="1"/>
          </p:cNvGraphicFramePr>
          <p:nvPr>
            <p:extLst>
              <p:ext uri="{D42A27DB-BD31-4B8C-83A1-F6EECF244321}">
                <p14:modId xmlns:p14="http://schemas.microsoft.com/office/powerpoint/2010/main" val="3302544624"/>
              </p:ext>
            </p:extLst>
          </p:nvPr>
        </p:nvGraphicFramePr>
        <p:xfrm>
          <a:off x="6392636" y="1274489"/>
          <a:ext cx="4919250" cy="1969770"/>
        </p:xfrm>
        <a:graphic>
          <a:graphicData uri="http://schemas.openxmlformats.org/drawingml/2006/table">
            <a:tbl>
              <a:tblPr/>
              <a:tblGrid>
                <a:gridCol w="1229813">
                  <a:extLst>
                    <a:ext uri="{9D8B030D-6E8A-4147-A177-3AD203B41FA5}">
                      <a16:colId xmlns:a16="http://schemas.microsoft.com/office/drawing/2014/main" val="2513559309"/>
                    </a:ext>
                  </a:extLst>
                </a:gridCol>
                <a:gridCol w="1417964">
                  <a:extLst>
                    <a:ext uri="{9D8B030D-6E8A-4147-A177-3AD203B41FA5}">
                      <a16:colId xmlns:a16="http://schemas.microsoft.com/office/drawing/2014/main" val="284212194"/>
                    </a:ext>
                  </a:extLst>
                </a:gridCol>
                <a:gridCol w="1220048">
                  <a:extLst>
                    <a:ext uri="{9D8B030D-6E8A-4147-A177-3AD203B41FA5}">
                      <a16:colId xmlns:a16="http://schemas.microsoft.com/office/drawing/2014/main" val="1349277287"/>
                    </a:ext>
                  </a:extLst>
                </a:gridCol>
                <a:gridCol w="1051425">
                  <a:extLst>
                    <a:ext uri="{9D8B030D-6E8A-4147-A177-3AD203B41FA5}">
                      <a16:colId xmlns:a16="http://schemas.microsoft.com/office/drawing/2014/main" val="1696347108"/>
                    </a:ext>
                  </a:extLst>
                </a:gridCol>
              </a:tblGrid>
              <a:tr h="323850">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14&amp;15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13&amp;14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2663326600"/>
                  </a:ext>
                </a:extLst>
              </a:tr>
              <a:tr h="161925">
                <a:tc>
                  <a:txBody>
                    <a:bodyPr/>
                    <a:lstStyle/>
                    <a:p>
                      <a:pPr algn="ctr" fontAlgn="b"/>
                      <a:r>
                        <a:rPr lang="en-GB" sz="1100" b="1" i="0" u="none" strike="noStrike">
                          <a:solidFill>
                            <a:srgbClr val="000000"/>
                          </a:solidFill>
                          <a:effectLst/>
                          <a:latin typeface="+mn-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n-lt"/>
                        </a:rPr>
                        <a:t>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349506"/>
                  </a:ext>
                </a:extLst>
              </a:tr>
              <a:tr h="161925">
                <a:tc>
                  <a:txBody>
                    <a:bodyPr/>
                    <a:lstStyle/>
                    <a:p>
                      <a:pPr algn="ctr" fontAlgn="b"/>
                      <a:r>
                        <a:rPr lang="en-GB" sz="1100" b="1" i="0" u="none" strike="noStrike">
                          <a:solidFill>
                            <a:srgbClr val="000000"/>
                          </a:solidFill>
                          <a:effectLst/>
                          <a:latin typeface="+mn-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n-lt"/>
                        </a:rPr>
                        <a:t>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164499"/>
                  </a:ext>
                </a:extLst>
              </a:tr>
              <a:tr h="161925">
                <a:tc>
                  <a:txBody>
                    <a:bodyPr/>
                    <a:lstStyle/>
                    <a:p>
                      <a:pPr algn="ctr" fontAlgn="b"/>
                      <a:r>
                        <a:rPr lang="en-GB" sz="1100" b="1" i="0" u="none" strike="noStrike">
                          <a:solidFill>
                            <a:srgbClr val="000000"/>
                          </a:solidFill>
                          <a:effectLst/>
                          <a:latin typeface="+mn-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n-lt"/>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903260"/>
                  </a:ext>
                </a:extLst>
              </a:tr>
              <a:tr h="161925">
                <a:tc>
                  <a:txBody>
                    <a:bodyPr/>
                    <a:lstStyle/>
                    <a:p>
                      <a:pPr algn="ctr" fontAlgn="b"/>
                      <a:r>
                        <a:rPr lang="en-GB" sz="1100" b="1" i="0" u="none" strike="noStrike">
                          <a:solidFill>
                            <a:srgbClr val="000000"/>
                          </a:solidFill>
                          <a:effectLst/>
                          <a:latin typeface="+mn-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n-lt"/>
                        </a:rPr>
                        <a:t>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575530"/>
                  </a:ext>
                </a:extLst>
              </a:tr>
              <a:tr h="161925">
                <a:tc>
                  <a:txBody>
                    <a:bodyPr/>
                    <a:lstStyle/>
                    <a:p>
                      <a:pPr algn="ctr" fontAlgn="b"/>
                      <a:r>
                        <a:rPr lang="en-GB" sz="1100" b="1" i="0" u="none" strike="noStrike">
                          <a:solidFill>
                            <a:srgbClr val="000000"/>
                          </a:solidFill>
                          <a:effectLst/>
                          <a:latin typeface="+mn-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n-lt"/>
                        </a:rPr>
                        <a:t>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154352"/>
                  </a:ext>
                </a:extLst>
              </a:tr>
              <a:tr h="161925">
                <a:tc>
                  <a:txBody>
                    <a:bodyPr/>
                    <a:lstStyle/>
                    <a:p>
                      <a:pPr algn="ctr" fontAlgn="b"/>
                      <a:r>
                        <a:rPr lang="en-GB" sz="1100" b="1" i="0" u="none" strike="noStrike">
                          <a:solidFill>
                            <a:srgbClr val="000000"/>
                          </a:solidFill>
                          <a:effectLst/>
                          <a:latin typeface="+mn-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n-lt"/>
                        </a:rPr>
                        <a:t>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463201"/>
                  </a:ext>
                </a:extLst>
              </a:tr>
              <a:tr h="161925">
                <a:tc>
                  <a:txBody>
                    <a:bodyPr/>
                    <a:lstStyle/>
                    <a:p>
                      <a:pPr algn="ctr" fontAlgn="b"/>
                      <a:r>
                        <a:rPr lang="en-GB" sz="1100" b="1" i="0" u="none" strike="noStrike">
                          <a:solidFill>
                            <a:srgbClr val="000000"/>
                          </a:solidFill>
                          <a:effectLst/>
                          <a:latin typeface="+mn-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n-lt"/>
                        </a:rPr>
                        <a:t>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186061"/>
                  </a:ext>
                </a:extLst>
              </a:tr>
              <a:tr h="161925">
                <a:tc>
                  <a:txBody>
                    <a:bodyPr/>
                    <a:lstStyle/>
                    <a:p>
                      <a:pPr algn="ctr" fontAlgn="b"/>
                      <a:r>
                        <a:rPr lang="en-GB" sz="1100" b="1" i="0" u="none" strike="noStrike">
                          <a:solidFill>
                            <a:srgbClr val="000000"/>
                          </a:solidFill>
                          <a:effectLst/>
                          <a:latin typeface="+mn-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n-lt"/>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62972"/>
                  </a:ext>
                </a:extLst>
              </a:tr>
              <a:tr h="0">
                <a:tc>
                  <a:txBody>
                    <a:bodyPr/>
                    <a:lstStyle/>
                    <a:p>
                      <a:pPr algn="ctr" fontAlgn="b"/>
                      <a:r>
                        <a:rPr lang="en-GB" sz="1100" b="1" i="0" u="none" strike="noStrike">
                          <a:solidFill>
                            <a:srgbClr val="000000"/>
                          </a:solidFill>
                          <a:effectLst/>
                          <a:latin typeface="+mn-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B050"/>
                          </a:solidFill>
                          <a:effectLst/>
                          <a:latin typeface="+mn-lt"/>
                        </a:rPr>
                        <a:t>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180816"/>
                  </a:ext>
                </a:extLst>
              </a:tr>
            </a:tbl>
          </a:graphicData>
        </a:graphic>
      </p:graphicFrame>
      <p:graphicFrame>
        <p:nvGraphicFramePr>
          <p:cNvPr id="6" name="Table 5">
            <a:extLst>
              <a:ext uri="{FF2B5EF4-FFF2-40B4-BE49-F238E27FC236}">
                <a16:creationId xmlns:a16="http://schemas.microsoft.com/office/drawing/2014/main" id="{DCD7043D-9C09-4F2E-B987-00EDF9A40F54}"/>
              </a:ext>
            </a:extLst>
          </p:cNvPr>
          <p:cNvGraphicFramePr>
            <a:graphicFrameLocks noGrp="1"/>
          </p:cNvGraphicFramePr>
          <p:nvPr>
            <p:extLst>
              <p:ext uri="{D42A27DB-BD31-4B8C-83A1-F6EECF244321}">
                <p14:modId xmlns:p14="http://schemas.microsoft.com/office/powerpoint/2010/main" val="4125188674"/>
              </p:ext>
            </p:extLst>
          </p:nvPr>
        </p:nvGraphicFramePr>
        <p:xfrm>
          <a:off x="348338" y="4098811"/>
          <a:ext cx="5704116" cy="2085603"/>
        </p:xfrm>
        <a:graphic>
          <a:graphicData uri="http://schemas.openxmlformats.org/drawingml/2006/table">
            <a:tbl>
              <a:tblPr/>
              <a:tblGrid>
                <a:gridCol w="1426029">
                  <a:extLst>
                    <a:ext uri="{9D8B030D-6E8A-4147-A177-3AD203B41FA5}">
                      <a16:colId xmlns:a16="http://schemas.microsoft.com/office/drawing/2014/main" val="3618808802"/>
                    </a:ext>
                  </a:extLst>
                </a:gridCol>
                <a:gridCol w="1426029">
                  <a:extLst>
                    <a:ext uri="{9D8B030D-6E8A-4147-A177-3AD203B41FA5}">
                      <a16:colId xmlns:a16="http://schemas.microsoft.com/office/drawing/2014/main" val="897037600"/>
                    </a:ext>
                  </a:extLst>
                </a:gridCol>
                <a:gridCol w="1589318">
                  <a:extLst>
                    <a:ext uri="{9D8B030D-6E8A-4147-A177-3AD203B41FA5}">
                      <a16:colId xmlns:a16="http://schemas.microsoft.com/office/drawing/2014/main" val="2989576348"/>
                    </a:ext>
                  </a:extLst>
                </a:gridCol>
                <a:gridCol w="1262740">
                  <a:extLst>
                    <a:ext uri="{9D8B030D-6E8A-4147-A177-3AD203B41FA5}">
                      <a16:colId xmlns:a16="http://schemas.microsoft.com/office/drawing/2014/main" val="3422868749"/>
                    </a:ext>
                  </a:extLst>
                </a:gridCol>
              </a:tblGrid>
              <a:tr h="491118">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14&amp;15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13&amp;14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692207416"/>
                  </a:ext>
                </a:extLst>
              </a:tr>
              <a:tr h="128196">
                <a:tc>
                  <a:txBody>
                    <a:bodyPr/>
                    <a:lstStyle/>
                    <a:p>
                      <a:pPr algn="ctr" fontAlgn="b"/>
                      <a:r>
                        <a:rPr lang="en-GB" sz="1100" b="1" i="0" u="none" strike="noStrike">
                          <a:solidFill>
                            <a:srgbClr val="000000"/>
                          </a:solidFill>
                          <a:effectLst/>
                          <a:latin typeface="+mn-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011151"/>
                  </a:ext>
                </a:extLst>
              </a:tr>
              <a:tr h="161925">
                <a:tc>
                  <a:txBody>
                    <a:bodyPr/>
                    <a:lstStyle/>
                    <a:p>
                      <a:pPr algn="ctr" fontAlgn="b"/>
                      <a:r>
                        <a:rPr lang="en-GB" sz="1100" b="1" i="0" u="none" strike="noStrike">
                          <a:solidFill>
                            <a:srgbClr val="000000"/>
                          </a:solidFill>
                          <a:effectLst/>
                          <a:latin typeface="+mn-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15296"/>
                  </a:ext>
                </a:extLst>
              </a:tr>
              <a:tr h="161925">
                <a:tc>
                  <a:txBody>
                    <a:bodyPr/>
                    <a:lstStyle/>
                    <a:p>
                      <a:pPr algn="ctr" fontAlgn="b"/>
                      <a:r>
                        <a:rPr lang="en-GB" sz="1100" b="1" i="0" u="none" strike="noStrike">
                          <a:solidFill>
                            <a:srgbClr val="000000"/>
                          </a:solidFill>
                          <a:effectLst/>
                          <a:latin typeface="+mn-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913631"/>
                  </a:ext>
                </a:extLst>
              </a:tr>
              <a:tr h="161925">
                <a:tc>
                  <a:txBody>
                    <a:bodyPr/>
                    <a:lstStyle/>
                    <a:p>
                      <a:pPr algn="ctr" fontAlgn="b"/>
                      <a:r>
                        <a:rPr lang="en-GB" sz="1100" b="1" i="0" u="none" strike="noStrike">
                          <a:solidFill>
                            <a:srgbClr val="000000"/>
                          </a:solidFill>
                          <a:effectLst/>
                          <a:latin typeface="+mn-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14530"/>
                  </a:ext>
                </a:extLst>
              </a:tr>
              <a:tr h="161925">
                <a:tc>
                  <a:txBody>
                    <a:bodyPr/>
                    <a:lstStyle/>
                    <a:p>
                      <a:pPr algn="ctr" fontAlgn="b"/>
                      <a:r>
                        <a:rPr lang="en-GB" sz="1100" b="1" i="0" u="none" strike="noStrike">
                          <a:solidFill>
                            <a:srgbClr val="000000"/>
                          </a:solidFill>
                          <a:effectLst/>
                          <a:latin typeface="+mn-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15624"/>
                  </a:ext>
                </a:extLst>
              </a:tr>
              <a:tr h="161925">
                <a:tc>
                  <a:txBody>
                    <a:bodyPr/>
                    <a:lstStyle/>
                    <a:p>
                      <a:pPr algn="ctr" fontAlgn="b"/>
                      <a:r>
                        <a:rPr lang="en-GB" sz="1100" b="1" i="0" u="none" strike="noStrike">
                          <a:solidFill>
                            <a:srgbClr val="000000"/>
                          </a:solidFill>
                          <a:effectLst/>
                          <a:latin typeface="+mn-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539033"/>
                  </a:ext>
                </a:extLst>
              </a:tr>
              <a:tr h="161925">
                <a:tc>
                  <a:txBody>
                    <a:bodyPr/>
                    <a:lstStyle/>
                    <a:p>
                      <a:pPr algn="ctr" fontAlgn="b"/>
                      <a:r>
                        <a:rPr lang="en-GB" sz="1100" b="1" i="0" u="none" strike="noStrike">
                          <a:solidFill>
                            <a:srgbClr val="000000"/>
                          </a:solidFill>
                          <a:effectLst/>
                          <a:latin typeface="+mn-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115390"/>
                  </a:ext>
                </a:extLst>
              </a:tr>
              <a:tr h="161925">
                <a:tc>
                  <a:txBody>
                    <a:bodyPr/>
                    <a:lstStyle/>
                    <a:p>
                      <a:pPr algn="ctr" fontAlgn="b"/>
                      <a:r>
                        <a:rPr lang="en-GB" sz="1100" b="1" i="0" u="none" strike="noStrike">
                          <a:solidFill>
                            <a:srgbClr val="000000"/>
                          </a:solidFill>
                          <a:effectLst/>
                          <a:latin typeface="+mn-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006446"/>
                  </a:ext>
                </a:extLst>
              </a:tr>
              <a:tr h="161925">
                <a:tc>
                  <a:txBody>
                    <a:bodyPr/>
                    <a:lstStyle/>
                    <a:p>
                      <a:pPr algn="ctr" fontAlgn="b"/>
                      <a:r>
                        <a:rPr lang="en-GB" sz="1100" b="1" i="0" u="none" strike="noStrike">
                          <a:solidFill>
                            <a:srgbClr val="000000"/>
                          </a:solidFill>
                          <a:effectLst/>
                          <a:latin typeface="+mn-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032476"/>
                  </a:ext>
                </a:extLst>
              </a:tr>
            </a:tbl>
          </a:graphicData>
        </a:graphic>
      </p:graphicFrame>
      <p:sp>
        <p:nvSpPr>
          <p:cNvPr id="8" name="TextBox 7">
            <a:extLst>
              <a:ext uri="{FF2B5EF4-FFF2-40B4-BE49-F238E27FC236}">
                <a16:creationId xmlns:a16="http://schemas.microsoft.com/office/drawing/2014/main" id="{56C097F0-293A-4A37-9863-516337CE3ED8}"/>
              </a:ext>
            </a:extLst>
          </p:cNvPr>
          <p:cNvSpPr txBox="1"/>
          <p:nvPr/>
        </p:nvSpPr>
        <p:spPr>
          <a:xfrm>
            <a:off x="6392636" y="3807137"/>
            <a:ext cx="5188846" cy="2677656"/>
          </a:xfrm>
          <a:prstGeom prst="rect">
            <a:avLst/>
          </a:prstGeom>
          <a:noFill/>
        </p:spPr>
        <p:txBody>
          <a:bodyPr wrap="square">
            <a:spAutoFit/>
          </a:bodyPr>
          <a:lstStyle/>
          <a:p>
            <a:pPr marL="514350" indent="-285750">
              <a:buSzPts val="1500"/>
              <a:buFont typeface="Arial" panose="020B0604020202020204" pitchFamily="34" charset="0"/>
              <a:buChar char="•"/>
            </a:pPr>
            <a:r>
              <a:rPr lang="en-GB">
                <a:solidFill>
                  <a:schemeClr val="tx1"/>
                </a:solidFill>
                <a:latin typeface="+mj-lt"/>
                <a:cs typeface="Calibri Light" panose="020F0302020204030204" pitchFamily="34" charset="0"/>
              </a:rPr>
              <a:t>The Importance of all nine themes to SMEs is comparable to that of waves 13 and 14, with variations of only 0.31 points</a:t>
            </a:r>
          </a:p>
          <a:p>
            <a:pPr marL="514350" indent="-285750">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514350" indent="-285750">
              <a:buSzPts val="1500"/>
              <a:buFont typeface="Arial" panose="020B0604020202020204" pitchFamily="34" charset="0"/>
              <a:buChar char="•"/>
            </a:pPr>
            <a:r>
              <a:rPr lang="en-GB">
                <a:solidFill>
                  <a:schemeClr val="tx1"/>
                </a:solidFill>
                <a:latin typeface="+mj-lt"/>
                <a:cs typeface="Calibri Light" panose="020F0302020204030204" pitchFamily="34" charset="0"/>
              </a:rPr>
              <a:t>Performance ratings for each theme have seen slight improvements compared to the previous wave</a:t>
            </a:r>
          </a:p>
          <a:p>
            <a:pPr marL="228600">
              <a:buSzPts val="1500"/>
            </a:pPr>
            <a:endParaRPr lang="en-GB">
              <a:solidFill>
                <a:schemeClr val="tx1"/>
              </a:solidFill>
              <a:latin typeface="+mj-lt"/>
              <a:cs typeface="Calibri Light" panose="020F0302020204030204" pitchFamily="34" charset="0"/>
            </a:endParaRPr>
          </a:p>
          <a:p>
            <a:pPr marL="514350" indent="-285750">
              <a:buSzPts val="1500"/>
              <a:buFont typeface="Arial" panose="020B0604020202020204" pitchFamily="34" charset="0"/>
              <a:buChar char="•"/>
            </a:pPr>
            <a:r>
              <a:rPr lang="en-GB">
                <a:solidFill>
                  <a:schemeClr val="tx1"/>
                </a:solidFill>
                <a:latin typeface="+mj-lt"/>
                <a:cs typeface="Calibri Light" panose="020F0302020204030204" pitchFamily="34" charset="0"/>
              </a:rPr>
              <a:t>These modest changes in Importance and Performance indicate that the Opportunity scores for enhancing trust with SMEs remain largely consistent with the last wave, the biggest change is a small drop of 0.45 points for Speed in relation to claims</a:t>
            </a:r>
          </a:p>
        </p:txBody>
      </p:sp>
      <p:sp>
        <p:nvSpPr>
          <p:cNvPr id="7" name="TextBox 6">
            <a:extLst>
              <a:ext uri="{FF2B5EF4-FFF2-40B4-BE49-F238E27FC236}">
                <a16:creationId xmlns:a16="http://schemas.microsoft.com/office/drawing/2014/main" id="{85EEBF65-2ADC-4189-92B6-5A1A535B0772}"/>
              </a:ext>
            </a:extLst>
          </p:cNvPr>
          <p:cNvSpPr txBox="1"/>
          <p:nvPr/>
        </p:nvSpPr>
        <p:spPr>
          <a:xfrm>
            <a:off x="1358537" y="840367"/>
            <a:ext cx="2880954" cy="307777"/>
          </a:xfrm>
          <a:prstGeom prst="rect">
            <a:avLst/>
          </a:prstGeom>
          <a:noFill/>
        </p:spPr>
        <p:txBody>
          <a:bodyPr wrap="square" rtlCol="0">
            <a:spAutoFit/>
          </a:bodyPr>
          <a:lstStyle/>
          <a:p>
            <a:r>
              <a:rPr lang="en-GB" b="1">
                <a:solidFill>
                  <a:schemeClr val="bg2"/>
                </a:solidFill>
              </a:rPr>
              <a:t>Importance scores </a:t>
            </a:r>
            <a:r>
              <a:rPr lang="en-GB" b="1">
                <a:solidFill>
                  <a:srgbClr val="008265"/>
                </a:solidFill>
              </a:rPr>
              <a:t>(-10 to +10) </a:t>
            </a:r>
          </a:p>
        </p:txBody>
      </p:sp>
      <p:sp>
        <p:nvSpPr>
          <p:cNvPr id="10" name="TextBox 9">
            <a:extLst>
              <a:ext uri="{FF2B5EF4-FFF2-40B4-BE49-F238E27FC236}">
                <a16:creationId xmlns:a16="http://schemas.microsoft.com/office/drawing/2014/main" id="{2DCD0D28-73E8-4A04-AF9B-8C613E5948F9}"/>
              </a:ext>
            </a:extLst>
          </p:cNvPr>
          <p:cNvSpPr txBox="1"/>
          <p:nvPr/>
        </p:nvSpPr>
        <p:spPr>
          <a:xfrm>
            <a:off x="7572120" y="840367"/>
            <a:ext cx="2994280" cy="307777"/>
          </a:xfrm>
          <a:prstGeom prst="rect">
            <a:avLst/>
          </a:prstGeom>
          <a:noFill/>
        </p:spPr>
        <p:txBody>
          <a:bodyPr wrap="squar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2AE78D42-CBFF-45FE-BC69-C6A6092DFB83}"/>
              </a:ext>
            </a:extLst>
          </p:cNvPr>
          <p:cNvSpPr txBox="1"/>
          <p:nvPr/>
        </p:nvSpPr>
        <p:spPr>
          <a:xfrm>
            <a:off x="1354179" y="3653249"/>
            <a:ext cx="3143930" cy="307777"/>
          </a:xfrm>
          <a:prstGeom prst="rect">
            <a:avLst/>
          </a:prstGeom>
          <a:noFill/>
        </p:spPr>
        <p:txBody>
          <a:bodyPr wrap="square" rtlCol="0">
            <a:spAutoFit/>
          </a:bodyPr>
          <a:lstStyle/>
          <a:p>
            <a:r>
              <a:rPr lang="en-GB" b="1">
                <a:solidFill>
                  <a:schemeClr val="bg2"/>
                </a:solidFill>
              </a:rPr>
              <a:t>Opportunity scores (-30 to +30) </a:t>
            </a:r>
          </a:p>
        </p:txBody>
      </p:sp>
    </p:spTree>
    <p:extLst>
      <p:ext uri="{BB962C8B-B14F-4D97-AF65-F5344CB8AC3E}">
        <p14:creationId xmlns:p14="http://schemas.microsoft.com/office/powerpoint/2010/main" val="279469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62" name="Chart 6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288835881"/>
              </p:ext>
            </p:extLst>
          </p:nvPr>
        </p:nvGraphicFramePr>
        <p:xfrm>
          <a:off x="603453" y="1481397"/>
          <a:ext cx="6240067" cy="4763955"/>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00000000-0008-0000-0200-00000E000000}"/>
              </a:ext>
            </a:extLst>
          </p:cNvPr>
          <p:cNvGrpSpPr/>
          <p:nvPr/>
        </p:nvGrpSpPr>
        <p:grpSpPr>
          <a:xfrm>
            <a:off x="574829" y="457533"/>
            <a:ext cx="6247799" cy="7742782"/>
            <a:chOff x="21148" y="90670"/>
            <a:chExt cx="5925393" cy="8484582"/>
          </a:xfrm>
        </p:grpSpPr>
        <p:grpSp>
          <p:nvGrpSpPr>
            <p:cNvPr id="26" name="Group 25">
              <a:extLst>
                <a:ext uri="{FF2B5EF4-FFF2-40B4-BE49-F238E27FC236}">
                  <a16:creationId xmlns:a16="http://schemas.microsoft.com/office/drawing/2014/main" id="{00000000-0008-0000-0200-000003000000}"/>
                </a:ext>
              </a:extLst>
            </p:cNvPr>
            <p:cNvGrpSpPr/>
            <p:nvPr/>
          </p:nvGrpSpPr>
          <p:grpSpPr>
            <a:xfrm>
              <a:off x="101105" y="90670"/>
              <a:ext cx="5604688" cy="8484582"/>
              <a:chOff x="102131" y="88806"/>
              <a:chExt cx="5661572" cy="8310123"/>
            </a:xfrm>
          </p:grpSpPr>
          <p:cxnSp>
            <p:nvCxnSpPr>
              <p:cNvPr id="46" name="Straight Connector 45">
                <a:extLst>
                  <a:ext uri="{FF2B5EF4-FFF2-40B4-BE49-F238E27FC236}">
                    <a16:creationId xmlns:a16="http://schemas.microsoft.com/office/drawing/2014/main" id="{00000000-0008-0000-0200-000006000000}"/>
                  </a:ext>
                </a:extLst>
              </p:cNvPr>
              <p:cNvCxnSpPr/>
              <p:nvPr/>
            </p:nvCxnSpPr>
            <p:spPr bwMode="auto">
              <a:xfrm flipV="1">
                <a:off x="359799" y="2211116"/>
                <a:ext cx="5344080" cy="236664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Arc 46">
                <a:extLst>
                  <a:ext uri="{FF2B5EF4-FFF2-40B4-BE49-F238E27FC236}">
                    <a16:creationId xmlns:a16="http://schemas.microsoft.com/office/drawing/2014/main" id="{00000000-0008-0000-0200-000004000000}"/>
                  </a:ext>
                </a:extLst>
              </p:cNvPr>
              <p:cNvSpPr/>
              <p:nvPr/>
            </p:nvSpPr>
            <p:spPr bwMode="auto">
              <a:xfrm rot="1971248">
                <a:off x="102131" y="88806"/>
                <a:ext cx="1989574" cy="2393005"/>
              </a:xfrm>
              <a:prstGeom prst="arc">
                <a:avLst>
                  <a:gd name="adj1" fmla="val 19506465"/>
                  <a:gd name="adj2" fmla="val 1531647"/>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48" name="Straight Connector 47">
                <a:extLst>
                  <a:ext uri="{FF2B5EF4-FFF2-40B4-BE49-F238E27FC236}">
                    <a16:creationId xmlns:a16="http://schemas.microsoft.com/office/drawing/2014/main" id="{00000000-0008-0000-0200-000005000000}"/>
                  </a:ext>
                </a:extLst>
              </p:cNvPr>
              <p:cNvCxnSpPr/>
              <p:nvPr/>
            </p:nvCxnSpPr>
            <p:spPr bwMode="auto">
              <a:xfrm flipV="1">
                <a:off x="1922305" y="3439942"/>
                <a:ext cx="3841398" cy="17096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000000-0008-0000-0200-000007000000}"/>
                  </a:ext>
                </a:extLst>
              </p:cNvPr>
              <p:cNvCxnSpPr>
                <a:cxnSpLocks/>
                <a:endCxn id="47" idx="2"/>
              </p:cNvCxnSpPr>
              <p:nvPr/>
            </p:nvCxnSpPr>
            <p:spPr bwMode="auto">
              <a:xfrm flipV="1">
                <a:off x="385248" y="2246228"/>
                <a:ext cx="1239731" cy="780699"/>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00000000-0008-0000-0200-000008000000}"/>
                  </a:ext>
                </a:extLst>
              </p:cNvPr>
              <p:cNvSpPr/>
              <p:nvPr/>
            </p:nvSpPr>
            <p:spPr bwMode="auto">
              <a:xfrm rot="13569347">
                <a:off x="1136456" y="5154759"/>
                <a:ext cx="3658035" cy="2830305"/>
              </a:xfrm>
              <a:prstGeom prst="arc">
                <a:avLst>
                  <a:gd name="adj1" fmla="val 20156051"/>
                  <a:gd name="adj2" fmla="val 327170"/>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grpSp>
        <p:sp>
          <p:nvSpPr>
            <p:cNvPr id="27" name="TextBox 20">
              <a:extLst>
                <a:ext uri="{FF2B5EF4-FFF2-40B4-BE49-F238E27FC236}">
                  <a16:creationId xmlns:a16="http://schemas.microsoft.com/office/drawing/2014/main" id="{00000000-0008-0000-0200-00001B000000}"/>
                </a:ext>
              </a:extLst>
            </p:cNvPr>
            <p:cNvSpPr txBox="1"/>
            <p:nvPr/>
          </p:nvSpPr>
          <p:spPr>
            <a:xfrm>
              <a:off x="2594236" y="6063039"/>
              <a:ext cx="1313669"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Importance</a:t>
              </a:r>
            </a:p>
          </p:txBody>
        </p:sp>
        <p:sp>
          <p:nvSpPr>
            <p:cNvPr id="28" name="TextBox 21">
              <a:extLst>
                <a:ext uri="{FF2B5EF4-FFF2-40B4-BE49-F238E27FC236}">
                  <a16:creationId xmlns:a16="http://schemas.microsoft.com/office/drawing/2014/main" id="{00000000-0008-0000-0200-00001C000000}"/>
                </a:ext>
              </a:extLst>
            </p:cNvPr>
            <p:cNvSpPr txBox="1"/>
            <p:nvPr/>
          </p:nvSpPr>
          <p:spPr>
            <a:xfrm rot="16200000">
              <a:off x="-481346" y="3367361"/>
              <a:ext cx="1287058"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Performance</a:t>
              </a:r>
            </a:p>
          </p:txBody>
        </p:sp>
        <p:sp>
          <p:nvSpPr>
            <p:cNvPr id="41" name="TextBox 22">
              <a:extLst>
                <a:ext uri="{FF2B5EF4-FFF2-40B4-BE49-F238E27FC236}">
                  <a16:creationId xmlns:a16="http://schemas.microsoft.com/office/drawing/2014/main" id="{00000000-0008-0000-0200-00001D000000}"/>
                </a:ext>
              </a:extLst>
            </p:cNvPr>
            <p:cNvSpPr txBox="1"/>
            <p:nvPr/>
          </p:nvSpPr>
          <p:spPr>
            <a:xfrm>
              <a:off x="266978" y="6077135"/>
              <a:ext cx="552012"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2" name="TextBox 23">
              <a:extLst>
                <a:ext uri="{FF2B5EF4-FFF2-40B4-BE49-F238E27FC236}">
                  <a16:creationId xmlns:a16="http://schemas.microsoft.com/office/drawing/2014/main" id="{00000000-0008-0000-0200-00001E000000}"/>
                </a:ext>
              </a:extLst>
            </p:cNvPr>
            <p:cNvSpPr txBox="1"/>
            <p:nvPr/>
          </p:nvSpPr>
          <p:spPr>
            <a:xfrm>
              <a:off x="5346601" y="6036499"/>
              <a:ext cx="599940"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sp>
          <p:nvSpPr>
            <p:cNvPr id="43" name="TextBox 24">
              <a:extLst>
                <a:ext uri="{FF2B5EF4-FFF2-40B4-BE49-F238E27FC236}">
                  <a16:creationId xmlns:a16="http://schemas.microsoft.com/office/drawing/2014/main" id="{00000000-0008-0000-0200-00001F000000}"/>
                </a:ext>
              </a:extLst>
            </p:cNvPr>
            <p:cNvSpPr txBox="1"/>
            <p:nvPr/>
          </p:nvSpPr>
          <p:spPr>
            <a:xfrm rot="16200000">
              <a:off x="-123057" y="5554108"/>
              <a:ext cx="557779"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4" name="TextBox 25">
              <a:extLst>
                <a:ext uri="{FF2B5EF4-FFF2-40B4-BE49-F238E27FC236}">
                  <a16:creationId xmlns:a16="http://schemas.microsoft.com/office/drawing/2014/main" id="{00000000-0008-0000-0200-000020000000}"/>
                </a:ext>
              </a:extLst>
            </p:cNvPr>
            <p:cNvSpPr txBox="1"/>
            <p:nvPr/>
          </p:nvSpPr>
          <p:spPr>
            <a:xfrm rot="16200000">
              <a:off x="-189308" y="1244695"/>
              <a:ext cx="744576"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grpSp>
      <p:sp>
        <p:nvSpPr>
          <p:cNvPr id="3" name="TextBox 2"/>
          <p:cNvSpPr txBox="1"/>
          <p:nvPr/>
        </p:nvSpPr>
        <p:spPr>
          <a:xfrm>
            <a:off x="422143" y="15356"/>
            <a:ext cx="11549428" cy="1261884"/>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Overall SME themes - wave 14&amp;15</a:t>
            </a: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All themes are closely grouped for Opportunity scores however the lower performance rating for Loyalty means it has the largest Opportunity score and remains a key priority</a:t>
            </a: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Most other themes are in the "maintain and streamline” section, so any changes Insurance providers take that affect the SME experience must be carefully considered to avoid negatively impacting performance.</a:t>
            </a:r>
          </a:p>
        </p:txBody>
      </p:sp>
      <p:sp>
        <p:nvSpPr>
          <p:cNvPr id="29" name="TextBox 28">
            <a:extLst>
              <a:ext uri="{FF2B5EF4-FFF2-40B4-BE49-F238E27FC236}">
                <a16:creationId xmlns:a16="http://schemas.microsoft.com/office/drawing/2014/main" id="{D025FA55-99EE-4DD9-A728-3603FA6A1FB0}"/>
              </a:ext>
            </a:extLst>
          </p:cNvPr>
          <p:cNvSpPr txBox="1"/>
          <p:nvPr/>
        </p:nvSpPr>
        <p:spPr>
          <a:xfrm>
            <a:off x="5182187" y="3481175"/>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0" name="TextBox 29">
            <a:extLst>
              <a:ext uri="{FF2B5EF4-FFF2-40B4-BE49-F238E27FC236}">
                <a16:creationId xmlns:a16="http://schemas.microsoft.com/office/drawing/2014/main" id="{4B9757CF-561A-466E-ADF7-F472B3DD9BCF}"/>
              </a:ext>
            </a:extLst>
          </p:cNvPr>
          <p:cNvSpPr txBox="1"/>
          <p:nvPr/>
        </p:nvSpPr>
        <p:spPr>
          <a:xfrm>
            <a:off x="4509788" y="1605841"/>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31" name="TextBox 30">
            <a:extLst>
              <a:ext uri="{FF2B5EF4-FFF2-40B4-BE49-F238E27FC236}">
                <a16:creationId xmlns:a16="http://schemas.microsoft.com/office/drawing/2014/main" id="{BDF558C7-C94D-4E65-AFA6-CF775109F237}"/>
              </a:ext>
            </a:extLst>
          </p:cNvPr>
          <p:cNvSpPr txBox="1"/>
          <p:nvPr/>
        </p:nvSpPr>
        <p:spPr>
          <a:xfrm>
            <a:off x="1125058" y="181251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32" name="TextBox 31">
            <a:extLst>
              <a:ext uri="{FF2B5EF4-FFF2-40B4-BE49-F238E27FC236}">
                <a16:creationId xmlns:a16="http://schemas.microsoft.com/office/drawing/2014/main" id="{8DA05B54-20BD-43E3-ADE6-9CA9387639E9}"/>
              </a:ext>
            </a:extLst>
          </p:cNvPr>
          <p:cNvSpPr txBox="1"/>
          <p:nvPr/>
        </p:nvSpPr>
        <p:spPr>
          <a:xfrm>
            <a:off x="4698840" y="4709217"/>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33" name="TextBox 4"/>
          <p:cNvSpPr txBox="1"/>
          <p:nvPr/>
        </p:nvSpPr>
        <p:spPr>
          <a:xfrm>
            <a:off x="1054024" y="6103384"/>
            <a:ext cx="5238935"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40"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n=1,499/366</a:t>
            </a:r>
            <a:endParaRPr lang="en-GB" sz="800">
              <a:latin typeface="Arial" panose="020B0604020202020204" pitchFamily="34" charset="0"/>
              <a:cs typeface="Arial" panose="020B0604020202020204" pitchFamily="34" charset="0"/>
            </a:endParaRPr>
          </a:p>
        </p:txBody>
      </p:sp>
      <p:sp>
        <p:nvSpPr>
          <p:cNvPr id="18" name="Rectangle 17"/>
          <p:cNvSpPr/>
          <p:nvPr/>
        </p:nvSpPr>
        <p:spPr>
          <a:xfrm>
            <a:off x="7218281" y="1497405"/>
            <a:ext cx="4399716" cy="3693319"/>
          </a:xfrm>
          <a:prstGeom prst="rect">
            <a:avLst/>
          </a:prstGeom>
        </p:spPr>
        <p:txBody>
          <a:bodyPr wrap="square">
            <a:spAutoFit/>
          </a:bodyPr>
          <a:lstStyle/>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Confidence and Ease are the 2</a:t>
            </a:r>
            <a:r>
              <a:rPr lang="en-GB" sz="1300" baseline="30000">
                <a:solidFill>
                  <a:schemeClr val="tx1"/>
                </a:solidFill>
                <a:latin typeface="+mj-lt"/>
                <a:cs typeface="Calibri Light" panose="020F0302020204030204" pitchFamily="34" charset="0"/>
              </a:rPr>
              <a:t>nd</a:t>
            </a:r>
            <a:r>
              <a:rPr lang="en-GB" sz="1300">
                <a:solidFill>
                  <a:schemeClr val="tx1"/>
                </a:solidFill>
                <a:latin typeface="+mj-lt"/>
                <a:cs typeface="Calibri Light" panose="020F0302020204030204" pitchFamily="34" charset="0"/>
              </a:rPr>
              <a:t> and 3</a:t>
            </a:r>
            <a:r>
              <a:rPr lang="en-GB" sz="1300" baseline="30000">
                <a:solidFill>
                  <a:schemeClr val="tx1"/>
                </a:solidFill>
                <a:latin typeface="+mj-lt"/>
                <a:cs typeface="Calibri Light" panose="020F0302020204030204" pitchFamily="34" charset="0"/>
              </a:rPr>
              <a:t>rd</a:t>
            </a:r>
            <a:r>
              <a:rPr lang="en-GB" sz="1300">
                <a:solidFill>
                  <a:schemeClr val="tx1"/>
                </a:solidFill>
                <a:latin typeface="+mj-lt"/>
                <a:cs typeface="Calibri Light" panose="020F0302020204030204" pitchFamily="34" charset="0"/>
              </a:rPr>
              <a:t> largest Opportunity scores</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In wave 14&amp;15, the range in opportunity scores is just 1.46 points (on a scale of -30 to +30).  The highest opportunity score is for Loyalty (7.13) and the lowest is Relationship (5.67) </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In contrast to the Consumer research, where improvements to performance in the Loyalty and Confidence themes alone will lead to improvements in Consumer Trust, improvements are required across a broader range of themes to increase SME trust</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a:buClr>
                <a:schemeClr val="tx1"/>
              </a:buClr>
              <a:buSzPts val="1500"/>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p:txBody>
      </p:sp>
    </p:spTree>
    <p:extLst>
      <p:ext uri="{BB962C8B-B14F-4D97-AF65-F5344CB8AC3E}">
        <p14:creationId xmlns:p14="http://schemas.microsoft.com/office/powerpoint/2010/main" val="81439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175974" y="82296"/>
            <a:ext cx="11769013" cy="1454277"/>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SMEs Wave on wave comparison – Opportunity scores: </a:t>
            </a: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The Opportunity Scores are more closely grouped than ever before, just 1.46 points separate the Loyalty and Relationship themes</a:t>
            </a:r>
          </a:p>
          <a:p>
            <a:pPr marL="285750" indent="-285750">
              <a:buClr>
                <a:schemeClr val="bg2"/>
              </a:buClr>
              <a:buSzPts val="1500"/>
              <a:buFont typeface="Arial" panose="020B0604020202020204" pitchFamily="34" charset="0"/>
              <a:buChar char="•"/>
            </a:pPr>
            <a:endParaRPr lang="en-GB">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Opportunity scores for Ease and Relationship themes have risen to their highest levels since 2019 meaning there is an increased need to improve performance across both themes to avoid a fall in trust </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SMEs that hold at least one (motor, employers’ liability, buildings and/or contents or business interruption) insurance policy /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a:t>
            </a:r>
          </a:p>
          <a:p>
            <a:r>
              <a:rPr lang="en-GB" sz="800">
                <a:solidFill>
                  <a:schemeClr val="tx1"/>
                </a:solidFill>
                <a:latin typeface="Arial" panose="020B0604020202020204" pitchFamily="34" charset="0"/>
                <a:ea typeface="Corbel"/>
                <a:cs typeface="Arial" panose="020B0604020202020204" pitchFamily="34" charset="0"/>
                <a:sym typeface="Corbel"/>
              </a:rPr>
              <a:t>Wave 14&amp;15: 1,499/366</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25C0014-5801-49A2-BE09-B42CFA7D5FEF}"/>
              </a:ext>
            </a:extLst>
          </p:cNvPr>
          <p:cNvGraphicFramePr>
            <a:graphicFrameLocks/>
          </p:cNvGraphicFramePr>
          <p:nvPr>
            <p:extLst>
              <p:ext uri="{D42A27DB-BD31-4B8C-83A1-F6EECF244321}">
                <p14:modId xmlns:p14="http://schemas.microsoft.com/office/powerpoint/2010/main" val="4241934726"/>
              </p:ext>
            </p:extLst>
          </p:nvPr>
        </p:nvGraphicFramePr>
        <p:xfrm>
          <a:off x="170335" y="1536573"/>
          <a:ext cx="11769014" cy="4769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88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773064" y="1800429"/>
            <a:ext cx="3355676" cy="3816603"/>
          </a:xfrm>
          <a:prstGeom prst="rect">
            <a:avLst/>
          </a:prstGeom>
          <a:noFill/>
          <a:ln>
            <a:noFill/>
          </a:ln>
        </p:spPr>
        <p:txBody>
          <a:bodyPr spcFirstLastPara="1" wrap="square" lIns="0" tIns="0" rIns="0" bIns="0" anchor="t" anchorCtr="0">
            <a:noAutofit/>
          </a:bodyPr>
          <a:lstStyle/>
          <a:p>
            <a:pPr>
              <a:buClrTx/>
              <a:buSzPts val="1500"/>
            </a:pPr>
            <a:r>
              <a:rPr lang="en-GB" sz="1300" b="1">
                <a:solidFill>
                  <a:schemeClr val="tx1"/>
                </a:solidFill>
                <a:cs typeface="Calibri Light" panose="020F0302020204030204" pitchFamily="34" charset="0"/>
              </a:rPr>
              <a:t>The remaining opportunities to focus on to improve trust are:</a:t>
            </a:r>
          </a:p>
          <a:p>
            <a:pPr marL="285750" marR="0" indent="-285750" rtl="0" fontAlgn="b">
              <a:spcBef>
                <a:spcPts val="0"/>
              </a:spcBef>
              <a:spcAft>
                <a:spcPts val="0"/>
              </a:spcAft>
              <a:buFont typeface="Arial" panose="020B0604020202020204" pitchFamily="34" charset="0"/>
              <a:buChar char="•"/>
            </a:pPr>
            <a:endParaRPr lang="en-GB" sz="1300">
              <a:solidFill>
                <a:schemeClr val="tx1"/>
              </a:solidFill>
              <a:cs typeface="Calibri Light" panose="020F0302020204030204" pitchFamily="34" charset="0"/>
            </a:endParaRPr>
          </a:p>
          <a:p>
            <a:pPr marL="285750" marR="0" indent="-285750" rtl="0" fontAlgn="b">
              <a:spcBef>
                <a:spcPts val="0"/>
              </a:spcBef>
              <a:spcAft>
                <a:spcPts val="0"/>
              </a:spcAft>
              <a:buFont typeface="Arial" panose="020B0604020202020204" pitchFamily="34" charset="0"/>
              <a:buChar char="•"/>
            </a:pPr>
            <a:endParaRPr lang="en-GB" sz="1300">
              <a:solidFill>
                <a:schemeClr val="tx1"/>
              </a:solidFill>
              <a:cs typeface="Calibri Light" panose="020F0302020204030204" pitchFamily="34" charset="0"/>
            </a:endParaRP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Answering questions quickly and clearly</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Taking their loyalty into account when calculating renewal quotes after a claim</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Ensuring policy documents are easy to read with little or no small print</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Not having dual pricing for new / existing customers </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Making it easy for a SME to compare to policies from other providers</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Explaining the policy clearly</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Ensuring SMEs know what to do in order to make a claim</a:t>
            </a:r>
          </a:p>
          <a:p>
            <a:pPr marL="285750" marR="0" indent="-285750" rtl="0" fontAlgn="b">
              <a:spcBef>
                <a:spcPts val="0"/>
              </a:spcBef>
              <a:spcAft>
                <a:spcPts val="0"/>
              </a:spcAft>
              <a:buFont typeface="Arial" panose="020B0604020202020204" pitchFamily="34" charset="0"/>
              <a:buChar char="•"/>
            </a:pPr>
            <a:r>
              <a:rPr lang="en-GB" sz="1300">
                <a:solidFill>
                  <a:schemeClr val="tx1"/>
                </a:solidFill>
                <a:cs typeface="Calibri Light" panose="020F0302020204030204" pitchFamily="34" charset="0"/>
              </a:rPr>
              <a:t>Handling complaints professionally and fairly</a:t>
            </a:r>
          </a:p>
          <a:p>
            <a:pPr marL="285750" indent="-285750">
              <a:buClrTx/>
              <a:buSzPts val="1500"/>
              <a:buFont typeface="Arial" panose="020B0604020202020204" pitchFamily="34" charset="0"/>
              <a:buChar char="•"/>
            </a:pPr>
            <a:endParaRPr lang="en-GB" sz="1300">
              <a:solidFill>
                <a:schemeClr val="tx1"/>
              </a:solidFill>
              <a:cs typeface="Calibri Light" panose="020F0302020204030204" pitchFamily="34" charset="0"/>
            </a:endParaRPr>
          </a:p>
          <a:p>
            <a:pPr marL="285750" indent="-285750">
              <a:buClr>
                <a:srgbClr val="FFFFFF"/>
              </a:buClr>
              <a:buSzPts val="1500"/>
              <a:buFont typeface="Arial" panose="020B0604020202020204" pitchFamily="34" charset="0"/>
              <a:buChar char="•"/>
            </a:pPr>
            <a:endParaRPr lang="en-GB" sz="1300">
              <a:solidFill>
                <a:schemeClr val="tx1"/>
              </a:solidFill>
              <a:cs typeface="Calibri Light" panose="020F0302020204030204" pitchFamily="34" charset="0"/>
            </a:endParaRPr>
          </a:p>
          <a:p>
            <a:pPr>
              <a:buClr>
                <a:srgbClr val="FFFFFF"/>
              </a:buClr>
              <a:buSzPts val="1500"/>
            </a:pPr>
            <a:endParaRPr lang="en-GB" sz="1300">
              <a:solidFill>
                <a:schemeClr val="tx1"/>
              </a:solidFill>
              <a:cs typeface="Calibri Light" panose="020F0302020204030204" pitchFamily="34" charset="0"/>
            </a:endParaRPr>
          </a:p>
        </p:txBody>
      </p:sp>
      <p:sp>
        <p:nvSpPr>
          <p:cNvPr id="3" name="TextBox 2"/>
          <p:cNvSpPr txBox="1"/>
          <p:nvPr/>
        </p:nvSpPr>
        <p:spPr>
          <a:xfrm>
            <a:off x="422143" y="289187"/>
            <a:ext cx="11227990" cy="830997"/>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Top 10 opportunities for SMEs – wave 14&amp;15</a:t>
            </a:r>
          </a:p>
          <a:p>
            <a:r>
              <a:rPr lang="en-GB">
                <a:solidFill>
                  <a:srgbClr val="008265"/>
                </a:solidFill>
                <a:latin typeface="+mj-lt"/>
                <a:cs typeface="Calibri Light" panose="020F0302020204030204" pitchFamily="34" charset="0"/>
              </a:rPr>
              <a:t>Providing SMEs with a discount for staying with the same company is the highest opportunity to improve trust with SMEs followed by assessing their risk individually rather than using generic assumptions</a:t>
            </a:r>
          </a:p>
        </p:txBody>
      </p:sp>
      <p:graphicFrame>
        <p:nvGraphicFramePr>
          <p:cNvPr id="4" name="Table 3"/>
          <p:cNvGraphicFramePr>
            <a:graphicFrameLocks noGrp="1"/>
          </p:cNvGraphicFramePr>
          <p:nvPr>
            <p:extLst>
              <p:ext uri="{D42A27DB-BD31-4B8C-83A1-F6EECF244321}">
                <p14:modId xmlns:p14="http://schemas.microsoft.com/office/powerpoint/2010/main" val="273861295"/>
              </p:ext>
            </p:extLst>
          </p:nvPr>
        </p:nvGraphicFramePr>
        <p:xfrm>
          <a:off x="218658" y="1489685"/>
          <a:ext cx="8309671" cy="47329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999990">
                  <a:extLst>
                    <a:ext uri="{9D8B030D-6E8A-4147-A177-3AD203B41FA5}">
                      <a16:colId xmlns:a16="http://schemas.microsoft.com/office/drawing/2014/main" val="20002"/>
                    </a:ext>
                  </a:extLst>
                </a:gridCol>
                <a:gridCol w="1190445">
                  <a:extLst>
                    <a:ext uri="{9D8B030D-6E8A-4147-A177-3AD203B41FA5}">
                      <a16:colId xmlns:a16="http://schemas.microsoft.com/office/drawing/2014/main" val="20003"/>
                    </a:ext>
                  </a:extLst>
                </a:gridCol>
                <a:gridCol w="1190445">
                  <a:extLst>
                    <a:ext uri="{9D8B030D-6E8A-4147-A177-3AD203B41FA5}">
                      <a16:colId xmlns:a16="http://schemas.microsoft.com/office/drawing/2014/main" val="20004"/>
                    </a:ext>
                  </a:extLst>
                </a:gridCol>
                <a:gridCol w="1342521">
                  <a:extLst>
                    <a:ext uri="{9D8B030D-6E8A-4147-A177-3AD203B41FA5}">
                      <a16:colId xmlns:a16="http://schemas.microsoft.com/office/drawing/2014/main" val="20005"/>
                    </a:ext>
                  </a:extLst>
                </a:gridCol>
              </a:tblGrid>
              <a:tr h="396705">
                <a:tc>
                  <a:txBody>
                    <a:bodyPr/>
                    <a:lstStyle/>
                    <a:p>
                      <a:endParaRPr lang="en-GB" sz="11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cs typeface="Arial" panose="020B0604020202020204" pitchFamily="34" charset="0"/>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92D1B3"/>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92D1B3"/>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92D1B3"/>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cs typeface="Arial" panose="020B0604020202020204" pitchFamily="34" charset="0"/>
                        </a:rPr>
                        <a:t>Confidence</a:t>
                      </a:r>
                      <a:r>
                        <a:rPr lang="en-GB" sz="11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8245">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15ADD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cs typeface="Arial" panose="020B0604020202020204" pitchFamily="34" charset="0"/>
                        </a:rPr>
                        <a:t>Confidence</a:t>
                      </a:r>
                      <a:r>
                        <a:rPr lang="en-GB" sz="11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n=1,499/366</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62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01545" y="279824"/>
            <a:ext cx="11831959" cy="121979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SME satisfaction with the policy held, wave on wave comparison</a:t>
            </a:r>
          </a:p>
          <a:p>
            <a:pPr>
              <a:buClr>
                <a:srgbClr val="FFFFFF"/>
              </a:buClr>
              <a:buSzPts val="1500"/>
            </a:pPr>
            <a:endParaRPr lang="en-GB" sz="2000" b="1">
              <a:solidFill>
                <a:schemeClr val="bg2"/>
              </a:solidFill>
              <a:latin typeface="Rockwell" panose="02060603020205020403" pitchFamily="18" charset="0"/>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sz="1600">
                <a:solidFill>
                  <a:schemeClr val="bg2"/>
                </a:solidFill>
                <a:latin typeface="+mj-lt"/>
                <a:cs typeface="Calibri Light" panose="020F0302020204030204" pitchFamily="34" charset="0"/>
              </a:rPr>
              <a:t>83% of SMEs are satisfied with their policy, slightly higher than the previous wave </a:t>
            </a:r>
          </a:p>
          <a:p>
            <a:pPr marL="285750" indent="-285750">
              <a:buClr>
                <a:schemeClr val="bg2"/>
              </a:buClr>
              <a:buSzPts val="1500"/>
              <a:buFont typeface="Arial" panose="020B0604020202020204" pitchFamily="34" charset="0"/>
              <a:buChar char="•"/>
            </a:pPr>
            <a:r>
              <a:rPr lang="en-GB" sz="1600">
                <a:solidFill>
                  <a:schemeClr val="bg2"/>
                </a:solidFill>
                <a:latin typeface="+mj-lt"/>
                <a:cs typeface="Calibri Light" panose="020F0302020204030204" pitchFamily="34" charset="0"/>
              </a:rPr>
              <a:t>5% are dissatisfied, consistent with waves 12&amp;13 and 13&amp;14</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60"/>
            <a:ext cx="10172700" cy="30315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SMEs that hold at least one (motor, buildings and/or contents, employers liability, business interruption) insurance policy. </a:t>
            </a:r>
            <a:r>
              <a:rPr lang="en-GB" sz="800">
                <a:solidFill>
                  <a:schemeClr val="tx1"/>
                </a:solidFill>
                <a:latin typeface="Arial" panose="020B0604020202020204" pitchFamily="34" charset="0"/>
                <a:cs typeface="Arial" panose="020B0604020202020204" pitchFamily="34" charset="0"/>
                <a:sym typeface="Corbel"/>
              </a:rPr>
              <a:t>Wave 14&amp;15 (2024): SMEs n=1,499.  Satisfaction % are rounded</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2743895416"/>
              </p:ext>
            </p:extLst>
          </p:nvPr>
        </p:nvGraphicFramePr>
        <p:xfrm>
          <a:off x="201545" y="1414908"/>
          <a:ext cx="11542780" cy="485034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072362" y="1929032"/>
            <a:ext cx="540000" cy="230832"/>
          </a:xfrm>
          <a:prstGeom prst="rect">
            <a:avLst/>
          </a:prstGeom>
          <a:noFill/>
          <a:ln>
            <a:solidFill>
              <a:srgbClr val="008265"/>
            </a:solidFill>
          </a:ln>
        </p:spPr>
        <p:txBody>
          <a:bodyPr wrap="square" rtlCol="0">
            <a:spAutoFit/>
          </a:bodyPr>
          <a:lstStyle/>
          <a:p>
            <a:pPr algn="ctr"/>
            <a:r>
              <a:rPr lang="en-GB" sz="900" b="1">
                <a:solidFill>
                  <a:srgbClr val="AB588C"/>
                </a:solidFill>
              </a:rPr>
              <a:t>82%</a:t>
            </a:r>
          </a:p>
        </p:txBody>
      </p:sp>
      <p:sp>
        <p:nvSpPr>
          <p:cNvPr id="15" name="TextBox 14"/>
          <p:cNvSpPr txBox="1"/>
          <p:nvPr/>
        </p:nvSpPr>
        <p:spPr>
          <a:xfrm>
            <a:off x="374063" y="1927506"/>
            <a:ext cx="540000" cy="230832"/>
          </a:xfrm>
          <a:prstGeom prst="rect">
            <a:avLst/>
          </a:prstGeom>
          <a:noFill/>
          <a:ln>
            <a:solidFill>
              <a:srgbClr val="008265"/>
            </a:solidFill>
          </a:ln>
        </p:spPr>
        <p:txBody>
          <a:bodyPr wrap="square" rtlCol="0">
            <a:spAutoFit/>
          </a:bodyPr>
          <a:lstStyle/>
          <a:p>
            <a:pPr algn="ctr"/>
            <a:r>
              <a:rPr lang="en-GB" sz="900" b="1">
                <a:solidFill>
                  <a:srgbClr val="AB588C"/>
                </a:solidFill>
              </a:rPr>
              <a:t>82%</a:t>
            </a:r>
          </a:p>
        </p:txBody>
      </p:sp>
      <p:sp>
        <p:nvSpPr>
          <p:cNvPr id="16" name="TextBox 15"/>
          <p:cNvSpPr txBox="1"/>
          <p:nvPr/>
        </p:nvSpPr>
        <p:spPr>
          <a:xfrm>
            <a:off x="1776981" y="1927506"/>
            <a:ext cx="540000" cy="230832"/>
          </a:xfrm>
          <a:prstGeom prst="rect">
            <a:avLst/>
          </a:prstGeom>
          <a:noFill/>
          <a:ln>
            <a:solidFill>
              <a:srgbClr val="008265"/>
            </a:solidFill>
          </a:ln>
        </p:spPr>
        <p:txBody>
          <a:bodyPr wrap="square" rtlCol="0">
            <a:spAutoFit/>
          </a:bodyPr>
          <a:lstStyle/>
          <a:p>
            <a:pPr algn="ctr"/>
            <a:r>
              <a:rPr lang="en-GB" sz="900" b="1">
                <a:solidFill>
                  <a:srgbClr val="AB588C"/>
                </a:solidFill>
              </a:rPr>
              <a:t>82%</a:t>
            </a:r>
          </a:p>
        </p:txBody>
      </p:sp>
      <p:sp>
        <p:nvSpPr>
          <p:cNvPr id="12" name="TextBox 15">
            <a:extLst>
              <a:ext uri="{FF2B5EF4-FFF2-40B4-BE49-F238E27FC236}">
                <a16:creationId xmlns:a16="http://schemas.microsoft.com/office/drawing/2014/main" id="{5038E747-2567-4840-9BB3-F32B438E4F82}"/>
              </a:ext>
            </a:extLst>
          </p:cNvPr>
          <p:cNvSpPr txBox="1"/>
          <p:nvPr/>
        </p:nvSpPr>
        <p:spPr>
          <a:xfrm>
            <a:off x="4573014" y="1927506"/>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79%</a:t>
            </a:r>
          </a:p>
        </p:txBody>
      </p:sp>
      <p:sp>
        <p:nvSpPr>
          <p:cNvPr id="25" name="TextBox 15">
            <a:extLst>
              <a:ext uri="{FF2B5EF4-FFF2-40B4-BE49-F238E27FC236}">
                <a16:creationId xmlns:a16="http://schemas.microsoft.com/office/drawing/2014/main" id="{89F7D160-8BD4-C504-4A95-FD10622B6561}"/>
              </a:ext>
            </a:extLst>
          </p:cNvPr>
          <p:cNvSpPr txBox="1"/>
          <p:nvPr/>
        </p:nvSpPr>
        <p:spPr>
          <a:xfrm>
            <a:off x="5991926" y="1927506"/>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82%</a:t>
            </a:r>
          </a:p>
        </p:txBody>
      </p:sp>
      <p:sp>
        <p:nvSpPr>
          <p:cNvPr id="5" name="TextBox 15">
            <a:extLst>
              <a:ext uri="{FF2B5EF4-FFF2-40B4-BE49-F238E27FC236}">
                <a16:creationId xmlns:a16="http://schemas.microsoft.com/office/drawing/2014/main" id="{FD8E3DC3-2AA9-6388-14E9-94DDD4603212}"/>
              </a:ext>
            </a:extLst>
          </p:cNvPr>
          <p:cNvSpPr txBox="1"/>
          <p:nvPr/>
        </p:nvSpPr>
        <p:spPr>
          <a:xfrm>
            <a:off x="8065223" y="1925628"/>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81%</a:t>
            </a:r>
          </a:p>
        </p:txBody>
      </p:sp>
      <p:sp>
        <p:nvSpPr>
          <p:cNvPr id="8" name="TextBox 15">
            <a:extLst>
              <a:ext uri="{FF2B5EF4-FFF2-40B4-BE49-F238E27FC236}">
                <a16:creationId xmlns:a16="http://schemas.microsoft.com/office/drawing/2014/main" id="{4C81FF0C-0E61-6E66-DFC1-E664489F36CC}"/>
              </a:ext>
            </a:extLst>
          </p:cNvPr>
          <p:cNvSpPr txBox="1"/>
          <p:nvPr/>
        </p:nvSpPr>
        <p:spPr>
          <a:xfrm>
            <a:off x="8777741" y="1925628"/>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82%</a:t>
            </a:r>
          </a:p>
        </p:txBody>
      </p:sp>
    </p:spTree>
    <p:extLst>
      <p:ext uri="{BB962C8B-B14F-4D97-AF65-F5344CB8AC3E}">
        <p14:creationId xmlns:p14="http://schemas.microsoft.com/office/powerpoint/2010/main" val="18346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survey </a:t>
            </a:r>
          </a:p>
        </p:txBody>
      </p:sp>
      <p:sp>
        <p:nvSpPr>
          <p:cNvPr id="4" name="Subtitle 3"/>
          <p:cNvSpPr>
            <a:spLocks noGrp="1"/>
          </p:cNvSpPr>
          <p:nvPr>
            <p:ph type="subTitle" idx="1"/>
          </p:nvPr>
        </p:nvSpPr>
        <p:spPr>
          <a:xfrm>
            <a:off x="1953717" y="2888644"/>
            <a:ext cx="6308564" cy="752677"/>
          </a:xfrm>
        </p:spPr>
        <p:txBody>
          <a:bodyPr/>
          <a:lstStyle/>
          <a:p>
            <a:r>
              <a:rPr lang="en-GB">
                <a:latin typeface="Rockwell" panose="02060603020205020403" pitchFamily="18" charset="0"/>
                <a:cs typeface="Calibri Light" panose="020F0302020204030204" pitchFamily="34" charset="0"/>
              </a:rPr>
              <a:t>March 2024 &amp; August 2024, wave 14&amp;15 data</a:t>
            </a:r>
          </a:p>
        </p:txBody>
      </p:sp>
    </p:spTree>
    <p:extLst>
      <p:ext uri="{BB962C8B-B14F-4D97-AF65-F5344CB8AC3E}">
        <p14:creationId xmlns:p14="http://schemas.microsoft.com/office/powerpoint/2010/main" val="1127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DD870B7-A6CC-B72F-280D-109B2351924C}"/>
              </a:ext>
            </a:extLst>
          </p:cNvPr>
          <p:cNvGraphicFramePr>
            <a:graphicFrameLocks/>
          </p:cNvGraphicFramePr>
          <p:nvPr>
            <p:extLst>
              <p:ext uri="{D42A27DB-BD31-4B8C-83A1-F6EECF244321}">
                <p14:modId xmlns:p14="http://schemas.microsoft.com/office/powerpoint/2010/main" val="3368023008"/>
              </p:ext>
            </p:extLst>
          </p:nvPr>
        </p:nvGraphicFramePr>
        <p:xfrm>
          <a:off x="1207008" y="1599501"/>
          <a:ext cx="6025895" cy="421478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4539709" y="3080280"/>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 name="TextBox 2"/>
          <p:cNvSpPr txBox="1"/>
          <p:nvPr/>
        </p:nvSpPr>
        <p:spPr>
          <a:xfrm>
            <a:off x="284983" y="94864"/>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 Top 5 factors that would improve trust with Consumers - wave 14&amp;15</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742650" y="2157784"/>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2008490" y="159950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438057" y="4179664"/>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380031" y="6143786"/>
            <a:ext cx="631935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a:latin typeface="Calibri Light" panose="020F0302020204030204" pitchFamily="34" charset="0"/>
                <a:cs typeface="Calibri Light" panose="020F0302020204030204" pitchFamily="34" charset="0"/>
              </a:rPr>
              <a:t>*The size of each theme bubble denotes the relative opportunity score in each case. </a:t>
            </a:r>
          </a:p>
          <a:p>
            <a:pPr algn="ctr"/>
            <a:r>
              <a:rPr lang="en-GB" sz="1000">
                <a:latin typeface="Calibri Light" panose="020F0302020204030204" pitchFamily="34" charset="0"/>
                <a:cs typeface="Calibri Light" panose="020F0302020204030204" pitchFamily="34" charset="0"/>
              </a:rPr>
              <a:t>The bigger the bubble the greater the opportunity to deliver improved service and opportunity to improve trust levels.</a:t>
            </a:r>
          </a:p>
        </p:txBody>
      </p:sp>
      <p:sp>
        <p:nvSpPr>
          <p:cNvPr id="31" name="Google Shape;554;p52">
            <a:extLst>
              <a:ext uri="{FF2B5EF4-FFF2-40B4-BE49-F238E27FC236}">
                <a16:creationId xmlns:a16="http://schemas.microsoft.com/office/drawing/2014/main" id="{59A45DC8-C252-41E7-A50B-0F54B9CB0DA3}"/>
              </a:ext>
            </a:extLst>
          </p:cNvPr>
          <p:cNvSpPr txBox="1"/>
          <p:nvPr/>
        </p:nvSpPr>
        <p:spPr>
          <a:xfrm>
            <a:off x="8048774" y="2663198"/>
            <a:ext cx="3795643" cy="3679262"/>
          </a:xfrm>
          <a:prstGeom prst="rect">
            <a:avLst/>
          </a:prstGeom>
          <a:noFill/>
          <a:ln>
            <a:noFill/>
          </a:ln>
        </p:spPr>
        <p:txBody>
          <a:bodyPr spcFirstLastPara="1" wrap="square" lIns="0" tIns="0" rIns="0" bIns="0" anchor="t" anchorCtr="0">
            <a:noAutofit/>
          </a:bodyPr>
          <a:lstStyle/>
          <a:p>
            <a:pPr>
              <a:buClr>
                <a:schemeClr val="tx1"/>
              </a:buClr>
              <a:buSzPts val="1500"/>
            </a:pPr>
            <a:r>
              <a:rPr lang="en-GB">
                <a:solidFill>
                  <a:schemeClr val="tx1"/>
                </a:solidFill>
                <a:latin typeface="+mj-lt"/>
                <a:cs typeface="Calibri Light" panose="020F0302020204030204" pitchFamily="34" charset="0"/>
              </a:rPr>
              <a:t>The remaining 2 opportunities in the top 5 are:</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Handling Consumers’ complaints professionally and fairly</a:t>
            </a:r>
          </a:p>
          <a:p>
            <a:pPr>
              <a:buClr>
                <a:schemeClr val="tx1"/>
              </a:buClr>
              <a:buSzPts val="1500"/>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Providing additional benefits for renewing (e.g. enhanced cover)</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a:lnSpc>
                <a:spcPct val="150000"/>
              </a:lnSpc>
              <a:buClr>
                <a:srgbClr val="FFFFFF"/>
              </a:buClr>
              <a:buSzPts val="1500"/>
            </a:pPr>
            <a:endParaRPr lang="en-GB">
              <a:solidFill>
                <a:schemeClr val="tx1"/>
              </a:solidFill>
              <a:cs typeface="Calibri Light" panose="020F0302020204030204" pitchFamily="34" charset="0"/>
            </a:endParaRPr>
          </a:p>
        </p:txBody>
      </p:sp>
      <p:sp>
        <p:nvSpPr>
          <p:cNvPr id="36" name="Google Shape;281;p26">
            <a:extLst>
              <a:ext uri="{FF2B5EF4-FFF2-40B4-BE49-F238E27FC236}">
                <a16:creationId xmlns:a16="http://schemas.microsoft.com/office/drawing/2014/main" id="{6BA30E1E-56C4-493B-8992-B93B1A6F3097}"/>
              </a:ext>
            </a:extLst>
          </p:cNvPr>
          <p:cNvSpPr txBox="1"/>
          <p:nvPr/>
        </p:nvSpPr>
        <p:spPr>
          <a:xfrm>
            <a:off x="1880" y="6589421"/>
            <a:ext cx="10303407"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n= 1,001/144</a:t>
            </a:r>
            <a:endParaRPr lang="en-GB" sz="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BE86205-0630-4282-BBB5-6FC61D0F6770}"/>
              </a:ext>
            </a:extLst>
          </p:cNvPr>
          <p:cNvSpPr txBox="1"/>
          <p:nvPr/>
        </p:nvSpPr>
        <p:spPr>
          <a:xfrm>
            <a:off x="409300" y="442905"/>
            <a:ext cx="11651635" cy="1077218"/>
          </a:xfrm>
          <a:prstGeom prst="rect">
            <a:avLst/>
          </a:prstGeom>
          <a:noFill/>
        </p:spPr>
        <p:txBody>
          <a:bodyPr wrap="square">
            <a:spAutoFit/>
          </a:bodyPr>
          <a:lstStyle/>
          <a:p>
            <a:pPr marL="285750" indent="-285750">
              <a:buFont typeface="Arial" panose="020B0604020202020204" pitchFamily="34" charset="0"/>
              <a:buChar char="•"/>
            </a:pPr>
            <a:r>
              <a:rPr lang="en-GB" sz="1600">
                <a:solidFill>
                  <a:srgbClr val="008265"/>
                </a:solidFill>
                <a:latin typeface="+mj-lt"/>
                <a:cs typeface="Calibri Light" panose="020F0302020204030204" pitchFamily="34" charset="0"/>
              </a:rPr>
              <a:t>The top 3 opportunities to improve trust with Consumers are the same as the previous wave</a:t>
            </a:r>
          </a:p>
          <a:p>
            <a:pPr marL="285750" indent="-285750">
              <a:buFont typeface="Arial" panose="020B0604020202020204" pitchFamily="34" charset="0"/>
              <a:buChar char="•"/>
            </a:pPr>
            <a:r>
              <a:rPr lang="en-GB" sz="1600">
                <a:solidFill>
                  <a:srgbClr val="008265"/>
                </a:solidFill>
                <a:latin typeface="+mj-lt"/>
                <a:cs typeface="Calibri Light" panose="020F0302020204030204" pitchFamily="34" charset="0"/>
              </a:rPr>
              <a:t>They are: Providing Consumers with a discount for staying with the same company; Loyalty to an organisation to be considered at the renewal stage following a claim; and premiums not to increase because they are no longer a new customer</a:t>
            </a:r>
            <a:endParaRPr lang="en-GB" sz="1600">
              <a:solidFill>
                <a:srgbClr val="008265"/>
              </a:solidFill>
            </a:endParaRPr>
          </a:p>
        </p:txBody>
      </p:sp>
    </p:spTree>
    <p:extLst>
      <p:ext uri="{BB962C8B-B14F-4D97-AF65-F5344CB8AC3E}">
        <p14:creationId xmlns:p14="http://schemas.microsoft.com/office/powerpoint/2010/main" val="177915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090827" y="2332487"/>
            <a:ext cx="3937695" cy="2980177"/>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Both genders would have a higher level of trust in the Insurance sector if they received discounts for staying with the same company, premiums did not increase as they were no longer new customers, and their loyalty was recognised during the renewal process after a claim</a:t>
            </a:r>
          </a:p>
          <a:p>
            <a:pPr marL="285750" indent="-2857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Furthermore, both men and women highly value insurers managing their complaints in a professional and fair manner. While current performance in this area is better than many other Trust Index measures, its high stated importance score presents an opportunity for further improvement in trust. Enhancing complaint handling will boost trust levels among both genders.</a:t>
            </a:r>
          </a:p>
        </p:txBody>
      </p:sp>
      <p:sp>
        <p:nvSpPr>
          <p:cNvPr id="3" name="TextBox 2"/>
          <p:cNvSpPr txBox="1"/>
          <p:nvPr/>
        </p:nvSpPr>
        <p:spPr>
          <a:xfrm>
            <a:off x="294127" y="605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gender - wave 14&amp;15 </a:t>
            </a:r>
          </a:p>
        </p:txBody>
      </p:sp>
      <p:graphicFrame>
        <p:nvGraphicFramePr>
          <p:cNvPr id="9" name="Chart 8"/>
          <p:cNvGraphicFramePr/>
          <p:nvPr>
            <p:extLst>
              <p:ext uri="{D42A27DB-BD31-4B8C-83A1-F6EECF244321}">
                <p14:modId xmlns:p14="http://schemas.microsoft.com/office/powerpoint/2010/main" val="2586367910"/>
              </p:ext>
            </p:extLst>
          </p:nvPr>
        </p:nvGraphicFramePr>
        <p:xfrm>
          <a:off x="163478" y="1253705"/>
          <a:ext cx="4350175" cy="4169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739413533"/>
              </p:ext>
            </p:extLst>
          </p:nvPr>
        </p:nvGraphicFramePr>
        <p:xfrm>
          <a:off x="4086818" y="1234667"/>
          <a:ext cx="3937695" cy="4169168"/>
        </p:xfrm>
        <a:graphic>
          <a:graphicData uri="http://schemas.openxmlformats.org/drawingml/2006/chart">
            <c:chart xmlns:c="http://schemas.openxmlformats.org/drawingml/2006/chart" xmlns:r="http://schemas.openxmlformats.org/officeDocument/2006/relationships" r:id="rId4"/>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Female n=516/72,  Male n=483/72</a:t>
            </a:r>
            <a:endParaRPr lang="en-GB" sz="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10087"/>
            <a:ext cx="11556033" cy="1077218"/>
          </a:xfrm>
          <a:prstGeom prst="rect">
            <a:avLst/>
          </a:prstGeom>
          <a:noFill/>
        </p:spPr>
        <p:txBody>
          <a:bodyPr wrap="square">
            <a:spAutoFit/>
          </a:bodyPr>
          <a:lstStyle/>
          <a:p>
            <a:r>
              <a:rPr lang="en-GB" sz="1600">
                <a:solidFill>
                  <a:srgbClr val="008265"/>
                </a:solidFill>
                <a:latin typeface="+mn-lt"/>
                <a:cs typeface="Calibri Light" panose="020F0302020204030204" pitchFamily="34" charset="0"/>
              </a:rPr>
              <a:t>Overall, enhancing performance in the Loyalty theme would boost Trust levels among both female and male consumers. </a:t>
            </a:r>
          </a:p>
          <a:p>
            <a:r>
              <a:rPr lang="en-GB" sz="1600">
                <a:solidFill>
                  <a:srgbClr val="008265"/>
                </a:solidFill>
                <a:latin typeface="+mn-lt"/>
                <a:cs typeface="Calibri Light" panose="020F0302020204030204" pitchFamily="34" charset="0"/>
              </a:rPr>
              <a:t>The performance ratings for women have declined most significantly in the Speed, Respect, and Control claim themes compared to the previous wave. Additionally, the importance placed on these claim-related experiences has also decreased. As a result, the opportunity to enhance trust with women by improving the claims experience has diminished this wave.</a:t>
            </a:r>
          </a:p>
        </p:txBody>
      </p:sp>
    </p:spTree>
    <p:extLst>
      <p:ext uri="{BB962C8B-B14F-4D97-AF65-F5344CB8AC3E}">
        <p14:creationId xmlns:p14="http://schemas.microsoft.com/office/powerpoint/2010/main" val="409711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494301"/>
            <a:ext cx="5190284"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Contents</a:t>
            </a:r>
            <a:endParaRPr lang="en-GB" sz="2400" b="1">
              <a:solidFill>
                <a:schemeClr val="bg2"/>
              </a:solidFill>
              <a:latin typeface="Rockwell" panose="02060603020205020403" pitchFamily="18" charset="0"/>
              <a:ea typeface="Arial"/>
              <a:cs typeface="Calibri Light" panose="020F0302020204030204" pitchFamily="34" charset="0"/>
              <a:sym typeface="Arial"/>
            </a:endParaRPr>
          </a:p>
        </p:txBody>
      </p:sp>
      <p:sp>
        <p:nvSpPr>
          <p:cNvPr id="2" name="Text Placeholder 1"/>
          <p:cNvSpPr>
            <a:spLocks noGrp="1"/>
          </p:cNvSpPr>
          <p:nvPr>
            <p:ph type="body" idx="1"/>
          </p:nvPr>
        </p:nvSpPr>
        <p:spPr>
          <a:xfrm>
            <a:off x="1673514" y="1296212"/>
            <a:ext cx="7211683" cy="3534580"/>
          </a:xfrm>
        </p:spPr>
        <p:txBody>
          <a:bodyPr/>
          <a:lstStyle/>
          <a:p>
            <a:pPr marL="228600" indent="0">
              <a:lnSpc>
                <a:spcPct val="250000"/>
              </a:lnSpc>
            </a:pPr>
            <a:r>
              <a:rPr lang="en-GB" sz="1800" dirty="0">
                <a:solidFill>
                  <a:schemeClr val="tx1"/>
                </a:solidFill>
                <a:latin typeface="+mj-lt"/>
                <a:ea typeface="Arial"/>
                <a:cs typeface="Calibri Light" panose="020F0302020204030204" pitchFamily="34" charset="0"/>
                <a:sym typeface="Arial"/>
              </a:rPr>
              <a:t>Background &amp; methodology		Slides 3 - 4</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Key findings				Slides 5 - 16</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Consumer survey			Slides 17 - 41</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SME survey				Slides 42 - 66</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Appendix data				Slides 67 - 117</a:t>
            </a:r>
            <a:endParaRPr lang="en-GB" sz="1800" dirty="0"/>
          </a:p>
        </p:txBody>
      </p:sp>
    </p:spTree>
    <p:extLst>
      <p:ext uri="{BB962C8B-B14F-4D97-AF65-F5344CB8AC3E}">
        <p14:creationId xmlns:p14="http://schemas.microsoft.com/office/powerpoint/2010/main" val="304735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9119941" y="3677108"/>
            <a:ext cx="2802575" cy="1521745"/>
          </a:xfrm>
          <a:prstGeom prst="rect">
            <a:avLst/>
          </a:prstGeom>
          <a:noFill/>
          <a:ln>
            <a:noFill/>
          </a:ln>
        </p:spPr>
        <p:txBody>
          <a:bodyPr spcFirstLastPara="1" wrap="square" lIns="0" tIns="0" rIns="0" bIns="0" anchor="t" anchorCtr="0">
            <a:noAutofit/>
          </a:bodyPr>
          <a:lstStyle/>
          <a:p>
            <a:pPr>
              <a:buClr>
                <a:srgbClr val="FFFFFF"/>
              </a:buClr>
              <a:buSzPts val="1500"/>
            </a:pPr>
            <a:endParaRPr lang="en-GB">
              <a:solidFill>
                <a:schemeClr val="tx1"/>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4888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n=852/95, Ethnic minorities: n=147/49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170315"/>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ethnicity - wave 14&amp;15</a:t>
            </a:r>
          </a:p>
        </p:txBody>
      </p:sp>
      <p:graphicFrame>
        <p:nvGraphicFramePr>
          <p:cNvPr id="6" name="Chart 5"/>
          <p:cNvGraphicFramePr/>
          <p:nvPr>
            <p:extLst>
              <p:ext uri="{D42A27DB-BD31-4B8C-83A1-F6EECF244321}">
                <p14:modId xmlns:p14="http://schemas.microsoft.com/office/powerpoint/2010/main" val="1654319968"/>
              </p:ext>
            </p:extLst>
          </p:nvPr>
        </p:nvGraphicFramePr>
        <p:xfrm>
          <a:off x="65872" y="1495241"/>
          <a:ext cx="4439905" cy="4763515"/>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814816" y="2072429"/>
            <a:ext cx="3219872" cy="3740982"/>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For Ethnic minority Consumers enhancing performance levels for complaint handling and informing them about the claims process before they purchase insurance will increase their trust levels</a:t>
            </a:r>
          </a:p>
          <a:p>
            <a:pPr>
              <a:buClrTx/>
              <a:buSzPts val="1500"/>
            </a:pPr>
            <a:r>
              <a:rPr lang="en-GB" sz="1300">
                <a:solidFill>
                  <a:schemeClr val="tx1"/>
                </a:solidFill>
                <a:latin typeface="+mj-lt"/>
                <a:cs typeface="Calibri Light" panose="020F0302020204030204" pitchFamily="34" charset="0"/>
              </a:rPr>
              <a:t> </a:t>
            </a: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Although the sample of Ethnic minority consumers who made a claim in the past 12 months is still small, there has been a decline in the importance score assigned to claims-related themes. This suggests that there is less urgency to enhance performance in the areas of Respect and Speed compared to the previous wave.</a:t>
            </a:r>
          </a:p>
        </p:txBody>
      </p:sp>
      <p:graphicFrame>
        <p:nvGraphicFramePr>
          <p:cNvPr id="18" name="Chart 17"/>
          <p:cNvGraphicFramePr/>
          <p:nvPr>
            <p:extLst>
              <p:ext uri="{D42A27DB-BD31-4B8C-83A1-F6EECF244321}">
                <p14:modId xmlns:p14="http://schemas.microsoft.com/office/powerpoint/2010/main" val="560322056"/>
              </p:ext>
            </p:extLst>
          </p:nvPr>
        </p:nvGraphicFramePr>
        <p:xfrm>
          <a:off x="4505777" y="1459030"/>
          <a:ext cx="4445571" cy="47387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73DA2D3-1F24-4072-A3F4-302FFAFE196E}"/>
              </a:ext>
            </a:extLst>
          </p:cNvPr>
          <p:cNvSpPr txBox="1"/>
          <p:nvPr/>
        </p:nvSpPr>
        <p:spPr>
          <a:xfrm>
            <a:off x="452839" y="591209"/>
            <a:ext cx="11469677" cy="784830"/>
          </a:xfrm>
          <a:prstGeom prst="rect">
            <a:avLst/>
          </a:prstGeom>
          <a:noFill/>
        </p:spPr>
        <p:txBody>
          <a:bodyPr wrap="square">
            <a:spAutoFit/>
          </a:bodyPr>
          <a:lstStyle/>
          <a:p>
            <a:r>
              <a:rPr lang="en-GB" sz="1500">
                <a:solidFill>
                  <a:srgbClr val="008265"/>
                </a:solidFill>
                <a:latin typeface="+mj-lt"/>
                <a:cs typeface="Calibri Light" panose="020F0302020204030204" pitchFamily="34" charset="0"/>
              </a:rPr>
              <a:t>At an overall level, there is a greater opportunity to increase trust levels in the Insurance sector amongst White/ White British Consumers.   They wish to be rewarded with discounts for their Loyalty, premiums not to increase once they are no longer a new customer and their loyalty to be considered when calculating renewal quotes after a claim</a:t>
            </a:r>
          </a:p>
        </p:txBody>
      </p:sp>
    </p:spTree>
    <p:extLst>
      <p:ext uri="{BB962C8B-B14F-4D97-AF65-F5344CB8AC3E}">
        <p14:creationId xmlns:p14="http://schemas.microsoft.com/office/powerpoint/2010/main" val="3292747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197602" y="1727148"/>
            <a:ext cx="5550261" cy="4207308"/>
          </a:xfrm>
          <a:prstGeom prst="rect">
            <a:avLst/>
          </a:prstGeom>
          <a:noFill/>
          <a:ln>
            <a:noFill/>
          </a:ln>
        </p:spPr>
        <p:txBody>
          <a:bodyPr spcFirstLastPara="1" wrap="square" lIns="0" tIns="0" rIns="0" bIns="0" anchor="t" anchorCtr="0">
            <a:noAutofit/>
          </a:bodyPr>
          <a:lstStyle/>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55+ year olds want a discount for staying with the same company, premiums not to increase once they are no longer a new customer and loyalty being taken into account at renewal after a claim  </a:t>
            </a:r>
          </a:p>
          <a:p>
            <a:pPr marL="171450" indent="-1714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Discounting the claims themes due to the low sample for 55+, the opportunities to improve trust with this older generation is consistent with March 2024, after the Loyalty theme, Confidence, Price and Ease are key opportunities</a:t>
            </a:r>
          </a:p>
          <a:p>
            <a:pPr marL="171450" indent="-1714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Loyalty, Confidence and Ease are also key for 35–54-year-olds.  Performance is currently lowest for Loyalty.  35–54-year-olds, like the older age group, want a discount for staying with the same company, premiums not to increase once they are no longer a new customer and loyalty being considered at renewal after a claim  </a:t>
            </a:r>
          </a:p>
          <a:p>
            <a:pPr marL="171450" indent="-1714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The 18-34 age group continue to have lower opportunity scores than average, like they have since the Trust Index began in 2019.   Although the need to improve trust levels is not as pressing as it is for older consumers, younger people would still trust the sector more if they got a discount for staying with the same company, the people they deal with during a claim show compassion and their complaints are handled professionally and fairly.  </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 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18-34 n=288/96, 35-54 n=335/32*, 55 or older n=378/16*   *low base indicative only</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age - wave 14&amp;15</a:t>
            </a:r>
          </a:p>
        </p:txBody>
      </p:sp>
      <p:sp>
        <p:nvSpPr>
          <p:cNvPr id="5" name="TextBox 4"/>
          <p:cNvSpPr txBox="1"/>
          <p:nvPr/>
        </p:nvSpPr>
        <p:spPr>
          <a:xfrm>
            <a:off x="548256" y="5533002"/>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70534419"/>
              </p:ext>
            </p:extLst>
          </p:nvPr>
        </p:nvGraphicFramePr>
        <p:xfrm>
          <a:off x="1116988" y="2028926"/>
          <a:ext cx="4308679" cy="2800147"/>
        </p:xfrm>
        <a:graphic>
          <a:graphicData uri="http://schemas.openxmlformats.org/drawingml/2006/table">
            <a:tbl>
              <a:tblPr/>
              <a:tblGrid>
                <a:gridCol w="1106681">
                  <a:extLst>
                    <a:ext uri="{9D8B030D-6E8A-4147-A177-3AD203B41FA5}">
                      <a16:colId xmlns:a16="http://schemas.microsoft.com/office/drawing/2014/main" val="20000"/>
                    </a:ext>
                  </a:extLst>
                </a:gridCol>
                <a:gridCol w="1077170">
                  <a:extLst>
                    <a:ext uri="{9D8B030D-6E8A-4147-A177-3AD203B41FA5}">
                      <a16:colId xmlns:a16="http://schemas.microsoft.com/office/drawing/2014/main" val="20001"/>
                    </a:ext>
                  </a:extLst>
                </a:gridCol>
                <a:gridCol w="708276">
                  <a:extLst>
                    <a:ext uri="{9D8B030D-6E8A-4147-A177-3AD203B41FA5}">
                      <a16:colId xmlns:a16="http://schemas.microsoft.com/office/drawing/2014/main" val="20002"/>
                    </a:ext>
                  </a:extLst>
                </a:gridCol>
                <a:gridCol w="708276">
                  <a:extLst>
                    <a:ext uri="{9D8B030D-6E8A-4147-A177-3AD203B41FA5}">
                      <a16:colId xmlns:a16="http://schemas.microsoft.com/office/drawing/2014/main" val="20003"/>
                    </a:ext>
                  </a:extLst>
                </a:gridCol>
                <a:gridCol w="708276">
                  <a:extLst>
                    <a:ext uri="{9D8B030D-6E8A-4147-A177-3AD203B41FA5}">
                      <a16:colId xmlns:a16="http://schemas.microsoft.com/office/drawing/2014/main" val="20004"/>
                    </a:ext>
                  </a:extLst>
                </a:gridCol>
              </a:tblGrid>
              <a:tr h="291834">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260404">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260404">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260404">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3"/>
                  </a:ext>
                </a:extLst>
              </a:tr>
              <a:tr h="260404">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260404">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260404">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60404">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60404">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60404">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584775"/>
          </a:xfrm>
          <a:prstGeom prst="rect">
            <a:avLst/>
          </a:prstGeom>
          <a:noFill/>
        </p:spPr>
        <p:txBody>
          <a:bodyPr wrap="square">
            <a:spAutoFit/>
          </a:bodyPr>
          <a:lstStyle/>
          <a:p>
            <a:r>
              <a:rPr lang="en-GB" sz="1600">
                <a:solidFill>
                  <a:srgbClr val="008265"/>
                </a:solidFill>
                <a:latin typeface="+mj-lt"/>
                <a:cs typeface="Calibri Light" panose="020F0302020204030204" pitchFamily="34" charset="0"/>
              </a:rPr>
              <a:t>Boosting trust among consumers aged 55 and older is essential. Enhancing performance in the Loyalty theme is crucial for increasing trust within this demographic, with the current performance rating at 0.98 (on a scale of -10 to +10)</a:t>
            </a:r>
            <a:endParaRPr lang="en-GB" sz="1600">
              <a:latin typeface="+mj-lt"/>
              <a:cs typeface="Calibri Light" panose="020F0302020204030204" pitchFamily="34" charset="0"/>
            </a:endParaRPr>
          </a:p>
        </p:txBody>
      </p:sp>
    </p:spTree>
    <p:extLst>
      <p:ext uri="{BB962C8B-B14F-4D97-AF65-F5344CB8AC3E}">
        <p14:creationId xmlns:p14="http://schemas.microsoft.com/office/powerpoint/2010/main" val="244277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408526172"/>
              </p:ext>
            </p:extLst>
          </p:nvPr>
        </p:nvGraphicFramePr>
        <p:xfrm>
          <a:off x="0" y="2321121"/>
          <a:ext cx="12073467" cy="4904708"/>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59260" y="-122832"/>
            <a:ext cx="11623136" cy="1123244"/>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Consumers Overall satisfaction with the policy held – wave 14&amp;15:</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18-34 n=288, 35-54 n=335, 55 or older n=378, Male n=483, Female n=516, White/ White British n=852, Ethnic minorities n=147, Motor n=455, Travel n=261, Buildings and/or Contents n=285, Total n=1,001.</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84151" y="2276824"/>
            <a:ext cx="27559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6718301" y="2276824"/>
            <a:ext cx="28575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940051" y="2276820"/>
            <a:ext cx="18986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901701" y="2462432"/>
            <a:ext cx="1320800" cy="261610"/>
          </a:xfrm>
          <a:prstGeom prst="rect">
            <a:avLst/>
          </a:prstGeom>
          <a:noFill/>
        </p:spPr>
        <p:txBody>
          <a:bodyPr wrap="square" rtlCol="0">
            <a:spAutoFit/>
          </a:bodyPr>
          <a:lstStyle/>
          <a:p>
            <a:pPr algn="ctr"/>
            <a:r>
              <a:rPr lang="en-GB" sz="1100" b="1"/>
              <a:t>Age</a:t>
            </a:r>
          </a:p>
        </p:txBody>
      </p:sp>
      <p:sp>
        <p:nvSpPr>
          <p:cNvPr id="24" name="TextBox 14"/>
          <p:cNvSpPr txBox="1"/>
          <p:nvPr/>
        </p:nvSpPr>
        <p:spPr>
          <a:xfrm>
            <a:off x="5118101" y="2456375"/>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Ethnicity</a:t>
            </a:r>
            <a:endParaRPr lang="en-GB" sz="1100" b="1"/>
          </a:p>
        </p:txBody>
      </p:sp>
      <p:sp>
        <p:nvSpPr>
          <p:cNvPr id="26" name="TextBox 14"/>
          <p:cNvSpPr txBox="1"/>
          <p:nvPr/>
        </p:nvSpPr>
        <p:spPr>
          <a:xfrm>
            <a:off x="7294492" y="2456375"/>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Policy type held</a:t>
            </a:r>
            <a:endParaRPr lang="en-GB" sz="1100" b="1"/>
          </a:p>
        </p:txBody>
      </p:sp>
      <p:sp>
        <p:nvSpPr>
          <p:cNvPr id="29" name="Rounded Rectangle 28"/>
          <p:cNvSpPr/>
          <p:nvPr/>
        </p:nvSpPr>
        <p:spPr>
          <a:xfrm>
            <a:off x="4838700" y="2276820"/>
            <a:ext cx="187960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091C467B-8FF6-4E60-8BC7-039F9C5D13F7}"/>
              </a:ext>
            </a:extLst>
          </p:cNvPr>
          <p:cNvSpPr txBox="1"/>
          <p:nvPr/>
        </p:nvSpPr>
        <p:spPr>
          <a:xfrm>
            <a:off x="209004" y="520263"/>
            <a:ext cx="11982996" cy="1169551"/>
          </a:xfrm>
          <a:prstGeom prst="rect">
            <a:avLst/>
          </a:prstGeom>
          <a:noFill/>
        </p:spPr>
        <p:txBody>
          <a:bodyPr wrap="square">
            <a:spAutoFit/>
          </a:bodyPr>
          <a:lstStyle/>
          <a:p>
            <a:pPr marL="285750" indent="-285750">
              <a:buClrTx/>
              <a:buSzPts val="1500"/>
              <a:buFont typeface="Arial" panose="020B0604020202020204" pitchFamily="34" charset="0"/>
              <a:buChar char="•"/>
            </a:pPr>
            <a:r>
              <a:rPr lang="en-GB" sz="1400">
                <a:solidFill>
                  <a:schemeClr val="bg2"/>
                </a:solidFill>
                <a:latin typeface="+mj-lt"/>
                <a:cs typeface="Calibri Light" panose="020F0302020204030204" pitchFamily="34" charset="0"/>
              </a:rPr>
              <a:t>Overall Consumer satisfaction is 84%, just 1 percentage point lower than the previous wave (March 2024)</a:t>
            </a:r>
            <a:endParaRPr lang="en-GB">
              <a:solidFill>
                <a:schemeClr val="bg2"/>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bg2"/>
                </a:solidFill>
                <a:latin typeface="+mj-lt"/>
                <a:cs typeface="Calibri Light" panose="020F0302020204030204" pitchFamily="34" charset="0"/>
              </a:rPr>
              <a:t>Consistent with previous waves consumers aged 18-34 have lower satisfaction than older age groups although satisfaction has increased 3 percentage points for 18–34-year-olds and fallen by the same amount for those aged 55+.</a:t>
            </a:r>
          </a:p>
          <a:p>
            <a:pPr marL="285750" indent="-285750">
              <a:buClrTx/>
              <a:buSzPts val="1500"/>
              <a:buFont typeface="Arial" panose="020B0604020202020204" pitchFamily="34" charset="0"/>
              <a:buChar char="•"/>
            </a:pPr>
            <a:r>
              <a:rPr lang="en-GB">
                <a:solidFill>
                  <a:schemeClr val="bg2"/>
                </a:solidFill>
                <a:latin typeface="+mj-lt"/>
                <a:cs typeface="Calibri Light" panose="020F0302020204030204" pitchFamily="34" charset="0"/>
              </a:rPr>
              <a:t>Satisfaction with the different policy types is similar to Wave 13&amp;14, each policy type is only up or down 1 percentage point</a:t>
            </a:r>
          </a:p>
          <a:p>
            <a:pPr marL="285750" indent="-285750">
              <a:buClrTx/>
              <a:buSzPts val="1500"/>
              <a:buFont typeface="Arial" panose="020B0604020202020204" pitchFamily="34" charset="0"/>
              <a:buChar char="•"/>
            </a:pPr>
            <a:endParaRPr lang="en-GB" sz="1400">
              <a:solidFill>
                <a:schemeClr val="bg2"/>
              </a:solidFill>
              <a:latin typeface="+mj-lt"/>
              <a:cs typeface="Calibri Light" panose="020F0302020204030204" pitchFamily="34" charset="0"/>
            </a:endParaRPr>
          </a:p>
        </p:txBody>
      </p:sp>
    </p:spTree>
    <p:extLst>
      <p:ext uri="{BB962C8B-B14F-4D97-AF65-F5344CB8AC3E}">
        <p14:creationId xmlns:p14="http://schemas.microsoft.com/office/powerpoint/2010/main" val="357428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Claims </a:t>
            </a:r>
          </a:p>
        </p:txBody>
      </p:sp>
      <p:sp>
        <p:nvSpPr>
          <p:cNvPr id="4" name="Subtitle 3"/>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March 2024 &amp; August 2024 Wave 14&amp;15 data</a:t>
            </a:r>
          </a:p>
        </p:txBody>
      </p:sp>
    </p:spTree>
    <p:extLst>
      <p:ext uri="{BB962C8B-B14F-4D97-AF65-F5344CB8AC3E}">
        <p14:creationId xmlns:p14="http://schemas.microsoft.com/office/powerpoint/2010/main" val="117933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8EB015CB-9A6E-D6ED-F0C3-D90586EA51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E1C957-D845-A83C-5529-65840AFBC6CF}"/>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 claimed in last 12 months - wave 14&amp;15 </a:t>
            </a:r>
          </a:p>
        </p:txBody>
      </p:sp>
      <p:sp>
        <p:nvSpPr>
          <p:cNvPr id="7" name="Google Shape;281;p26">
            <a:extLst>
              <a:ext uri="{FF2B5EF4-FFF2-40B4-BE49-F238E27FC236}">
                <a16:creationId xmlns:a16="http://schemas.microsoft.com/office/drawing/2014/main" id="{55A89E85-3FC2-0B7C-0CC1-58875F4E9A68}"/>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All consumers who held </a:t>
            </a:r>
            <a:r>
              <a:rPr lang="en-GB" sz="800">
                <a:latin typeface="Arial" panose="020B0604020202020204" pitchFamily="34" charset="0"/>
                <a:ea typeface="Corbel"/>
                <a:cs typeface="Arial" panose="020B0604020202020204" pitchFamily="34" charset="0"/>
                <a:sym typeface="Corbel"/>
              </a:rPr>
              <a:t>policy type</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 Claimed on an insurance policy in the previous 12 months (motor, travel, buildings and/or contents) Motor n=</a:t>
            </a:r>
            <a:r>
              <a:rPr lang="en-GB" sz="800">
                <a:latin typeface="Arial" panose="020B0604020202020204" pitchFamily="34" charset="0"/>
                <a:ea typeface="Corbel"/>
                <a:cs typeface="Arial" panose="020B0604020202020204" pitchFamily="34" charset="0"/>
                <a:sym typeface="Corbel"/>
              </a:rPr>
              <a:t>77</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Travel n=</a:t>
            </a:r>
            <a:r>
              <a:rPr lang="en-GB" sz="800">
                <a:latin typeface="Arial" panose="020B0604020202020204" pitchFamily="34" charset="0"/>
                <a:ea typeface="Corbel"/>
                <a:cs typeface="Arial" panose="020B0604020202020204" pitchFamily="34" charset="0"/>
                <a:sym typeface="Corbel"/>
              </a:rPr>
              <a:t>49</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Buildings and/or Contents n=</a:t>
            </a:r>
            <a:r>
              <a:rPr lang="en-GB" sz="800">
                <a:latin typeface="Arial" panose="020B0604020202020204" pitchFamily="34" charset="0"/>
                <a:ea typeface="Corbel"/>
                <a:cs typeface="Arial" panose="020B0604020202020204" pitchFamily="34" charset="0"/>
                <a:sym typeface="Corbel"/>
              </a:rPr>
              <a:t>55</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Total n=1,001/144.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B8C66D62-35F2-8170-B451-10F5FAE3D4C6}"/>
              </a:ext>
            </a:extLst>
          </p:cNvPr>
          <p:cNvSpPr txBox="1"/>
          <p:nvPr/>
        </p:nvSpPr>
        <p:spPr>
          <a:xfrm>
            <a:off x="420617" y="529788"/>
            <a:ext cx="11556033"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14% of Consumers had </a:t>
            </a:r>
            <a:r>
              <a:rPr lang="en-GB" sz="1600">
                <a:solidFill>
                  <a:srgbClr val="008265"/>
                </a:solidFill>
                <a:cs typeface="Calibri Light" panose="020F0302020204030204" pitchFamily="34" charset="0"/>
              </a:rPr>
              <a:t>made a claim in the last year, down from the previous wave when it was 17% and wave 12&amp;13, when 19% of Consumers had claimed in the past 12 months</a:t>
            </a:r>
          </a:p>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lang="en-GB" sz="1600">
                <a:solidFill>
                  <a:srgbClr val="008265"/>
                </a:solidFill>
                <a:cs typeface="Calibri Light" panose="020F0302020204030204" pitchFamily="34" charset="0"/>
              </a:rPr>
              <a:t>53</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 of the 144 Consumers who had made a claim reported it being on their Motor policy, down from 67% in the previous wave. 38% of claimants stated it was on a Buildings and/or Contents policy and 34% cited it was on a Travel policy</a:t>
            </a:r>
          </a:p>
        </p:txBody>
      </p:sp>
      <p:sp>
        <p:nvSpPr>
          <p:cNvPr id="6" name="TextBox 5">
            <a:extLst>
              <a:ext uri="{FF2B5EF4-FFF2-40B4-BE49-F238E27FC236}">
                <a16:creationId xmlns:a16="http://schemas.microsoft.com/office/drawing/2014/main" id="{EE5C06DC-A8A4-42B3-ED6D-36EC507664D3}"/>
              </a:ext>
            </a:extLst>
          </p:cNvPr>
          <p:cNvSpPr txBox="1"/>
          <p:nvPr/>
        </p:nvSpPr>
        <p:spPr>
          <a:xfrm>
            <a:off x="2555887" y="5575736"/>
            <a:ext cx="635461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Respondents are asked if they have claimed on a policy in the previous 12 months and are then asked which policy they have claimed on, they are allowed to select multiple options.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9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For the purpose of the Importance &amp; Performance questions, one of the policies they have claimed on is randomly selected for respondents to answer the various claims statements about</a:t>
            </a:r>
          </a:p>
        </p:txBody>
      </p:sp>
      <p:graphicFrame>
        <p:nvGraphicFramePr>
          <p:cNvPr id="4" name="Diagramm0">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721707672"/>
              </p:ext>
            </p:extLst>
          </p:nvPr>
        </p:nvGraphicFramePr>
        <p:xfrm>
          <a:off x="294127" y="2020824"/>
          <a:ext cx="5809495" cy="3328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0">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633604325"/>
              </p:ext>
            </p:extLst>
          </p:nvPr>
        </p:nvGraphicFramePr>
        <p:xfrm>
          <a:off x="6198633" y="2043594"/>
          <a:ext cx="5928360" cy="3282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6736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4F0AB5D6-53B5-E8E9-16DC-B1F225CF91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988132-7B51-E263-ED3C-E7C57046A23D}"/>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 claimed in last 12 months – Opportunity Themes</a:t>
            </a:r>
          </a:p>
        </p:txBody>
      </p:sp>
      <p:sp>
        <p:nvSpPr>
          <p:cNvPr id="7" name="Google Shape;281;p26">
            <a:extLst>
              <a:ext uri="{FF2B5EF4-FFF2-40B4-BE49-F238E27FC236}">
                <a16:creationId xmlns:a16="http://schemas.microsoft.com/office/drawing/2014/main" id="{02634683-16D9-3A33-95C8-71EBAAB5CA24}"/>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t>
            </a:r>
            <a:r>
              <a:rPr lang="en-GB" sz="800">
                <a:solidFill>
                  <a:schemeClr val="tx1"/>
                </a:solidFill>
                <a:latin typeface="Arial" panose="020B0604020202020204" pitchFamily="34" charset="0"/>
                <a:ea typeface="Corbel"/>
                <a:cs typeface="Arial" panose="020B0604020202020204" pitchFamily="34" charset="0"/>
                <a:sym typeface="Corbel"/>
              </a:rPr>
              <a:t>All Consumers that hold at least one (motor, travel,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a:solidFill>
                  <a:schemeClr val="tx1"/>
                </a:solidFill>
                <a:latin typeface="Arial" panose="020B0604020202020204" pitchFamily="34" charset="0"/>
                <a:ea typeface="Corbel"/>
                <a:cs typeface="Arial" panose="020B0604020202020204" pitchFamily="34" charset="0"/>
                <a:sym typeface="Corbel"/>
              </a:rPr>
              <a:t>Consumer n=1,001  Claimed / Not Claimed 144 / 857</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0B1E1E10-DC2C-935D-2BD9-990DE25C1C35}"/>
              </a:ext>
            </a:extLst>
          </p:cNvPr>
          <p:cNvSpPr txBox="1"/>
          <p:nvPr/>
        </p:nvSpPr>
        <p:spPr>
          <a:xfrm>
            <a:off x="420617" y="446663"/>
            <a:ext cx="11556033" cy="13234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Consumers who have made a claim placed a similar level of importance across all 9 themes, the difference between the most important theme (Loyalty) and least important (Relationship) is just 1.46 points (on a scale of -10 to +10). For contrast the gap between highest importance and lowest for Consumers who have not claimed is 3.61 points</a:t>
            </a:r>
          </a:p>
          <a:p>
            <a:pPr marR="0" lvl="0" algn="l" defTabSz="914400" rtl="0" eaLnBrk="1" fontAlgn="auto" latinLnBrk="0" hangingPunct="1">
              <a:lnSpc>
                <a:spcPct val="100000"/>
              </a:lnSpc>
              <a:spcBef>
                <a:spcPts val="0"/>
              </a:spcBef>
              <a:spcAft>
                <a:spcPts val="0"/>
              </a:spcAft>
              <a:buClr>
                <a:schemeClr val="bg2"/>
              </a:buClr>
              <a:buSzTx/>
              <a:tabLst/>
              <a:defRPr/>
            </a:pPr>
            <a:endPar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Claimants also give a significantly higher performance score for Loyalty compared to those who have not made a claim</a:t>
            </a:r>
          </a:p>
        </p:txBody>
      </p:sp>
      <p:graphicFrame>
        <p:nvGraphicFramePr>
          <p:cNvPr id="4" name="Table 3">
            <a:extLst>
              <a:ext uri="{FF2B5EF4-FFF2-40B4-BE49-F238E27FC236}">
                <a16:creationId xmlns:a16="http://schemas.microsoft.com/office/drawing/2014/main" id="{0AFD4919-3FA8-0A56-A854-396FD7D0B81C}"/>
              </a:ext>
            </a:extLst>
          </p:cNvPr>
          <p:cNvGraphicFramePr>
            <a:graphicFrameLocks noGrp="1"/>
          </p:cNvGraphicFramePr>
          <p:nvPr>
            <p:extLst>
              <p:ext uri="{D42A27DB-BD31-4B8C-83A1-F6EECF244321}">
                <p14:modId xmlns:p14="http://schemas.microsoft.com/office/powerpoint/2010/main" val="2297053543"/>
              </p:ext>
            </p:extLst>
          </p:nvPr>
        </p:nvGraphicFramePr>
        <p:xfrm>
          <a:off x="640080" y="2062043"/>
          <a:ext cx="10882036" cy="4176955"/>
        </p:xfrm>
        <a:graphic>
          <a:graphicData uri="http://schemas.openxmlformats.org/drawingml/2006/table">
            <a:tbl>
              <a:tblPr/>
              <a:tblGrid>
                <a:gridCol w="1686266">
                  <a:extLst>
                    <a:ext uri="{9D8B030D-6E8A-4147-A177-3AD203B41FA5}">
                      <a16:colId xmlns:a16="http://schemas.microsoft.com/office/drawing/2014/main" val="20000"/>
                    </a:ext>
                  </a:extLst>
                </a:gridCol>
                <a:gridCol w="1641300">
                  <a:extLst>
                    <a:ext uri="{9D8B030D-6E8A-4147-A177-3AD203B41FA5}">
                      <a16:colId xmlns:a16="http://schemas.microsoft.com/office/drawing/2014/main" val="20001"/>
                    </a:ext>
                  </a:extLst>
                </a:gridCol>
                <a:gridCol w="1079210">
                  <a:extLst>
                    <a:ext uri="{9D8B030D-6E8A-4147-A177-3AD203B41FA5}">
                      <a16:colId xmlns:a16="http://schemas.microsoft.com/office/drawing/2014/main" val="20002"/>
                    </a:ext>
                  </a:extLst>
                </a:gridCol>
                <a:gridCol w="1079210">
                  <a:extLst>
                    <a:ext uri="{9D8B030D-6E8A-4147-A177-3AD203B41FA5}">
                      <a16:colId xmlns:a16="http://schemas.microsoft.com/office/drawing/2014/main" val="20003"/>
                    </a:ext>
                  </a:extLst>
                </a:gridCol>
                <a:gridCol w="1079210">
                  <a:extLst>
                    <a:ext uri="{9D8B030D-6E8A-4147-A177-3AD203B41FA5}">
                      <a16:colId xmlns:a16="http://schemas.microsoft.com/office/drawing/2014/main" val="20004"/>
                    </a:ext>
                  </a:extLst>
                </a:gridCol>
                <a:gridCol w="1079210">
                  <a:extLst>
                    <a:ext uri="{9D8B030D-6E8A-4147-A177-3AD203B41FA5}">
                      <a16:colId xmlns:a16="http://schemas.microsoft.com/office/drawing/2014/main" val="1912742464"/>
                    </a:ext>
                  </a:extLst>
                </a:gridCol>
                <a:gridCol w="1079210">
                  <a:extLst>
                    <a:ext uri="{9D8B030D-6E8A-4147-A177-3AD203B41FA5}">
                      <a16:colId xmlns:a16="http://schemas.microsoft.com/office/drawing/2014/main" val="1301910433"/>
                    </a:ext>
                  </a:extLst>
                </a:gridCol>
                <a:gridCol w="1079210">
                  <a:extLst>
                    <a:ext uri="{9D8B030D-6E8A-4147-A177-3AD203B41FA5}">
                      <a16:colId xmlns:a16="http://schemas.microsoft.com/office/drawing/2014/main" val="3744559626"/>
                    </a:ext>
                  </a:extLst>
                </a:gridCol>
                <a:gridCol w="1079210">
                  <a:extLst>
                    <a:ext uri="{9D8B030D-6E8A-4147-A177-3AD203B41FA5}">
                      <a16:colId xmlns:a16="http://schemas.microsoft.com/office/drawing/2014/main" val="1729927554"/>
                    </a:ext>
                  </a:extLst>
                </a:gridCol>
              </a:tblGrid>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a:solidFill>
                            <a:srgbClr val="FFFFFF"/>
                          </a:solidFill>
                          <a:effectLst/>
                          <a:latin typeface="+mj-lt"/>
                        </a:rPr>
                        <a:t>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a:solidFill>
                            <a:srgbClr val="FFFFFF"/>
                          </a:solidFill>
                          <a:effectLst/>
                          <a:latin typeface="+mj-lt"/>
                        </a:rPr>
                        <a:t>Have not 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ADD0"/>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cap="none">
                          <a:solidFill>
                            <a:srgbClr val="FFFFFF"/>
                          </a:solidFill>
                          <a:effectLst/>
                          <a:latin typeface="+mn-lt"/>
                          <a:ea typeface="+mn-ea"/>
                          <a:cs typeface="+mn-cs"/>
                          <a:sym typeface="Arial"/>
                        </a:rPr>
                        <a:t>All respondents</a:t>
                      </a:r>
                    </a:p>
                    <a:p>
                      <a:pPr algn="ctr" rtl="0" fontAlgn="b"/>
                      <a:r>
                        <a:rPr lang="en-GB" sz="1200" b="1" i="0" u="none" strike="noStrike" cap="none">
                          <a:solidFill>
                            <a:srgbClr val="FFFFFF"/>
                          </a:solidFill>
                          <a:effectLst/>
                          <a:latin typeface="+mn-lt"/>
                          <a:ea typeface="+mn-ea"/>
                          <a:cs typeface="+mn-cs"/>
                          <a:sym typeface="Arial"/>
                        </a:rPr>
                        <a:t>Opportunity Score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ADD0"/>
                    </a:solidFill>
                  </a:tcPr>
                </a:tc>
                <a:extLst>
                  <a:ext uri="{0D108BD9-81ED-4DB2-BD59-A6C34878D82A}">
                    <a16:rowId xmlns:a16="http://schemas.microsoft.com/office/drawing/2014/main" val="1649155001"/>
                  </a:ext>
                </a:extLst>
              </a:tr>
              <a:tr h="371569">
                <a:tc>
                  <a:txBody>
                    <a:bodyPr/>
                    <a:lstStyle/>
                    <a:p>
                      <a:pPr algn="ctr" fontAlgn="b"/>
                      <a:r>
                        <a:rPr lang="en-GB" sz="1200" b="1"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1569">
                <a:tc>
                  <a:txBody>
                    <a:bodyPr/>
                    <a:lstStyle/>
                    <a:p>
                      <a:pPr algn="ctr" fontAlgn="b"/>
                      <a:r>
                        <a:rPr lang="en-GB" sz="1200" b="1"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1569">
                <a:tc>
                  <a:txBody>
                    <a:bodyPr/>
                    <a:lstStyle/>
                    <a:p>
                      <a:pPr algn="ctr" fontAlgn="b"/>
                      <a:r>
                        <a:rPr lang="en-GB" sz="1200" b="1"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1569">
                <a:tc>
                  <a:txBody>
                    <a:bodyPr/>
                    <a:lstStyle/>
                    <a:p>
                      <a:pPr algn="ctr" fontAlgn="b"/>
                      <a:r>
                        <a:rPr lang="en-GB" sz="1200" b="1"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1569">
                <a:tc>
                  <a:txBody>
                    <a:bodyPr/>
                    <a:lstStyle/>
                    <a:p>
                      <a:pPr algn="ctr" fontAlgn="b"/>
                      <a:r>
                        <a:rPr lang="en-GB" sz="1200" b="1"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10.88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1569">
                <a:tc>
                  <a:txBody>
                    <a:bodyPr/>
                    <a:lstStyle/>
                    <a:p>
                      <a:pPr algn="ctr" fontAlgn="b"/>
                      <a:r>
                        <a:rPr lang="en-GB" sz="1200" b="1"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71569">
                <a:tc>
                  <a:txBody>
                    <a:bodyPr/>
                    <a:lstStyle/>
                    <a:p>
                      <a:pPr algn="ctr" fontAlgn="b"/>
                      <a:r>
                        <a:rPr lang="en-GB" sz="1200" b="1"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71569">
                <a:tc>
                  <a:txBody>
                    <a:bodyPr/>
                    <a:lstStyle/>
                    <a:p>
                      <a:pPr algn="ctr" fontAlgn="b"/>
                      <a:r>
                        <a:rPr lang="en-GB" sz="1200" b="1"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71569">
                <a:tc>
                  <a:txBody>
                    <a:bodyPr/>
                    <a:lstStyle/>
                    <a:p>
                      <a:pPr algn="ctr" fontAlgn="b"/>
                      <a:r>
                        <a:rPr lang="en-GB" sz="1200" b="1" i="0" u="none" strike="noStrike">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rPr>
                        <a:t>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86963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 perceived monetary value of claim - wave 14&amp;15 </a:t>
            </a: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All consumers who had made a claim on an insurance policy in the previous 12 months (motor, travel, buildings and/or contents) insurance policy: n=</a:t>
            </a:r>
            <a:r>
              <a:rPr lang="en-GB" sz="800">
                <a:latin typeface="Arial" panose="020B0604020202020204" pitchFamily="34" charset="0"/>
                <a:ea typeface="Corbel"/>
                <a:cs typeface="Arial" panose="020B0604020202020204" pitchFamily="34" charset="0"/>
                <a:sym typeface="Corbel"/>
              </a:rPr>
              <a:t>144</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1-4 (low) n=</a:t>
            </a:r>
            <a:r>
              <a:rPr lang="en-GB" sz="800">
                <a:latin typeface="Arial" panose="020B0604020202020204" pitchFamily="34" charset="0"/>
                <a:ea typeface="Corbel"/>
                <a:cs typeface="Arial" panose="020B0604020202020204" pitchFamily="34" charset="0"/>
                <a:sym typeface="Corbel"/>
              </a:rPr>
              <a:t>15</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5-7 n=</a:t>
            </a:r>
            <a:r>
              <a:rPr lang="en-GB" sz="800">
                <a:latin typeface="Arial" panose="020B0604020202020204" pitchFamily="34" charset="0"/>
                <a:ea typeface="Corbel"/>
                <a:cs typeface="Arial" panose="020B0604020202020204" pitchFamily="34" charset="0"/>
                <a:sym typeface="Corbel"/>
              </a:rPr>
              <a:t>65</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8-10 (high) n=61. *low sample</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a:solidFill>
                  <a:srgbClr val="008265"/>
                </a:solidFill>
                <a:cs typeface="Calibri Light" panose="020F0302020204030204" pitchFamily="34" charset="0"/>
              </a:rPr>
              <a:t>43% of Consumers who had made a claim in the previous 12 months reported that it was of high monetary value, 13 percentage points lower than the last wave. 46% deemed it as of average monetary value (5-7), up from 32% in March 2024</a:t>
            </a:r>
            <a:endPar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endParaRPr>
          </a:p>
        </p:txBody>
      </p:sp>
      <p:sp>
        <p:nvSpPr>
          <p:cNvPr id="6" name="TextBox 5">
            <a:extLst>
              <a:ext uri="{FF2B5EF4-FFF2-40B4-BE49-F238E27FC236}">
                <a16:creationId xmlns:a16="http://schemas.microsoft.com/office/drawing/2014/main" id="{FA60A0D7-2F98-D101-571E-C29436CAE8E4}"/>
              </a:ext>
            </a:extLst>
          </p:cNvPr>
          <p:cNvSpPr txBox="1"/>
          <p:nvPr/>
        </p:nvSpPr>
        <p:spPr>
          <a:xfrm>
            <a:off x="3048000" y="5810250"/>
            <a:ext cx="6096000" cy="369332"/>
          </a:xfrm>
          <a:prstGeom prst="rect">
            <a:avLst/>
          </a:prstGeom>
          <a:noFill/>
        </p:spPr>
        <p:txBody>
          <a:bodyPr wrap="square">
            <a:spAutoFit/>
          </a:bodyPr>
          <a:lstStyle/>
          <a:p>
            <a:r>
              <a:rPr lang="en-GB" sz="900"/>
              <a:t>From your perspective what was the financial value of your claim?  Please indicate based on a scale of 1 being a very low monetary value and 10 being a very high monetary value.</a:t>
            </a:r>
          </a:p>
        </p:txBody>
      </p:sp>
      <p:graphicFrame>
        <p:nvGraphicFramePr>
          <p:cNvPr id="4" name="Diagramm0">
            <a:extLst>
              <a:ext uri="{FF2B5EF4-FFF2-40B4-BE49-F238E27FC236}">
                <a16:creationId xmlns:a16="http://schemas.microsoft.com/office/drawing/2014/main" id="{C5108D7C-139B-4575-86F3-20D2F3F5CE37}"/>
              </a:ext>
            </a:extLst>
          </p:cNvPr>
          <p:cNvGraphicFramePr>
            <a:graphicFrameLocks/>
          </p:cNvGraphicFramePr>
          <p:nvPr>
            <p:extLst>
              <p:ext uri="{D42A27DB-BD31-4B8C-83A1-F6EECF244321}">
                <p14:modId xmlns:p14="http://schemas.microsoft.com/office/powerpoint/2010/main" val="958399359"/>
              </p:ext>
            </p:extLst>
          </p:nvPr>
        </p:nvGraphicFramePr>
        <p:xfrm>
          <a:off x="1828800" y="1047750"/>
          <a:ext cx="8534400" cy="4762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74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484838" y="1610814"/>
            <a:ext cx="5446144" cy="4303557"/>
          </a:xfrm>
          <a:prstGeom prst="rect">
            <a:avLst/>
          </a:prstGeom>
          <a:noFill/>
          <a:ln>
            <a:noFill/>
          </a:ln>
        </p:spPr>
        <p:txBody>
          <a:bodyPr spcFirstLastPara="1" wrap="square" lIns="0" tIns="0" rIns="0" bIns="0" anchor="t" anchorCtr="0">
            <a:noAutofit/>
          </a:bodyPr>
          <a:lstStyle/>
          <a:p>
            <a:pPr marR="0" lvl="0" algn="l" defTabSz="914400" rtl="0" eaLnBrk="1" fontAlgn="auto" latinLnBrk="0" hangingPunct="1">
              <a:lnSpc>
                <a:spcPct val="100000"/>
              </a:lnSpc>
              <a:spcBef>
                <a:spcPts val="0"/>
              </a:spcBef>
              <a:spcAft>
                <a:spcPts val="0"/>
              </a:spcAft>
              <a:buClrTx/>
              <a:buSzPts val="1500"/>
              <a:tabLst/>
              <a:defRPr/>
            </a:pPr>
            <a:r>
              <a:rPr lang="en-GB" sz="1200">
                <a:cs typeface="Calibri Light" panose="020F0302020204030204" pitchFamily="34" charset="0"/>
              </a:rPr>
              <a:t>The opportunity to improve trust amongst Consumers with a high perceived claim value (8-10) is highest for these 5 statements:</a:t>
            </a:r>
          </a:p>
          <a:p>
            <a:pPr marR="0" lvl="0" algn="l" defTabSz="914400" rtl="0" eaLnBrk="1" fontAlgn="auto" latinLnBrk="0" hangingPunct="1">
              <a:lnSpc>
                <a:spcPct val="100000"/>
              </a:lnSpc>
              <a:spcBef>
                <a:spcPts val="0"/>
              </a:spcBef>
              <a:spcAft>
                <a:spcPts val="0"/>
              </a:spcAft>
              <a:buClrTx/>
              <a:buSzPts val="1500"/>
              <a:tabLst/>
              <a:defRPr/>
            </a:pPr>
            <a:endParaRPr lang="en-GB" sz="1200">
              <a:cs typeface="Calibri Light" panose="020F0302020204030204" pitchFamily="34" charset="0"/>
            </a:endParaRPr>
          </a:p>
          <a:p>
            <a:pPr marL="228600" lvl="5" indent="-228600">
              <a:buClrTx/>
              <a:buSzPct val="100000"/>
              <a:buFont typeface="+mj-lt"/>
              <a:buAutoNum type="arabicPeriod"/>
            </a:pPr>
            <a:r>
              <a:rPr lang="en-GB" sz="1200">
                <a:cs typeface="Calibri Light" panose="020F0302020204030204" pitchFamily="34" charset="0"/>
              </a:rPr>
              <a:t>Respect (claims): The people you deal with show compassion</a:t>
            </a:r>
          </a:p>
          <a:p>
            <a:pPr marL="228600" lvl="5" indent="-228600">
              <a:buClrTx/>
              <a:buSzPct val="100000"/>
              <a:buFont typeface="+mj-lt"/>
              <a:buAutoNum type="arabicPeriod"/>
            </a:pPr>
            <a:r>
              <a:rPr lang="en-GB" sz="1200">
                <a:cs typeface="Calibri Light" panose="020F0302020204030204" pitchFamily="34" charset="0"/>
              </a:rPr>
              <a:t>Confidence: I know what the policy covers and excludes</a:t>
            </a:r>
          </a:p>
          <a:p>
            <a:pPr marL="228600" lvl="5" indent="-228600">
              <a:buClrTx/>
              <a:buSzPct val="100000"/>
              <a:buFont typeface="+mj-lt"/>
              <a:buAutoNum type="arabicPeriod"/>
            </a:pPr>
            <a:r>
              <a:rPr lang="en-GB" sz="1200">
                <a:cs typeface="Calibri Light" panose="020F0302020204030204" pitchFamily="34" charset="0"/>
              </a:rPr>
              <a:t>Ease: The provider makes it easy to compare to policies from other providers</a:t>
            </a:r>
          </a:p>
          <a:p>
            <a:pPr marL="228600" lvl="5" indent="-228600">
              <a:buClrTx/>
              <a:buSzPct val="100000"/>
              <a:buFont typeface="+mj-lt"/>
              <a:buAutoNum type="arabicPeriod"/>
            </a:pPr>
            <a:r>
              <a:rPr lang="en-GB" sz="1200">
                <a:cs typeface="Calibri Light" panose="020F0302020204030204" pitchFamily="34" charset="0"/>
              </a:rPr>
              <a:t>Ease: I am able to buy through a price comparison website</a:t>
            </a:r>
          </a:p>
          <a:p>
            <a:pPr marL="228600" lvl="5" indent="-228600">
              <a:buClrTx/>
              <a:buSzPct val="100000"/>
              <a:buFont typeface="+mj-lt"/>
              <a:buAutoNum type="arabicPeriod"/>
            </a:pPr>
            <a:r>
              <a:rPr lang="en-GB" sz="1200">
                <a:cs typeface="Calibri Light" panose="020F0302020204030204" pitchFamily="34" charset="0"/>
              </a:rPr>
              <a:t>Confidence: The policy is explained clearly</a:t>
            </a:r>
          </a:p>
          <a:p>
            <a:pPr lvl="5">
              <a:buClrTx/>
              <a:buSzPts val="1500"/>
            </a:pPr>
            <a:endParaRPr lang="en-GB" sz="1200">
              <a:cs typeface="Calibri Light" panose="020F0302020204030204" pitchFamily="34" charset="0"/>
            </a:endParaRPr>
          </a:p>
          <a:p>
            <a:pPr lvl="5">
              <a:buClrTx/>
              <a:buSzPts val="1500"/>
            </a:pPr>
            <a:endParaRPr lang="en-GB" sz="1200">
              <a:cs typeface="Calibri Light" panose="020F0302020204030204" pitchFamily="34" charset="0"/>
            </a:endParaRPr>
          </a:p>
          <a:p>
            <a:pPr marR="0" lvl="0" algn="l" defTabSz="914400" rtl="0" eaLnBrk="1" fontAlgn="auto" latinLnBrk="0" hangingPunct="1">
              <a:lnSpc>
                <a:spcPct val="100000"/>
              </a:lnSpc>
              <a:spcBef>
                <a:spcPts val="0"/>
              </a:spcBef>
              <a:spcAft>
                <a:spcPts val="0"/>
              </a:spcAft>
              <a:buClrTx/>
              <a:buSzPts val="1500"/>
              <a:tabLst/>
              <a:defRPr/>
            </a:pPr>
            <a:r>
              <a:rPr lang="en-GB" sz="1200">
                <a:cs typeface="Calibri Light" panose="020F0302020204030204" pitchFamily="34" charset="0"/>
              </a:rPr>
              <a:t>Consumers who stated the financial value of their claim as average (5-7) have lower opportunity scores on average across all themes</a:t>
            </a:r>
          </a:p>
          <a:p>
            <a:pPr marR="0" lvl="0" algn="l" defTabSz="914400" rtl="0" eaLnBrk="1" fontAlgn="auto" latinLnBrk="0" hangingPunct="1">
              <a:lnSpc>
                <a:spcPct val="100000"/>
              </a:lnSpc>
              <a:spcBef>
                <a:spcPts val="0"/>
              </a:spcBef>
              <a:spcAft>
                <a:spcPts val="0"/>
              </a:spcAft>
              <a:buClrTx/>
              <a:buSzPts val="1500"/>
              <a:tabLst/>
              <a:defRPr/>
            </a:pPr>
            <a:endParaRPr lang="en-GB" sz="1200">
              <a:cs typeface="Calibri Light" panose="020F0302020204030204" pitchFamily="34" charset="0"/>
            </a:endParaRPr>
          </a:p>
          <a:p>
            <a:pPr marR="0" lvl="0" algn="l" defTabSz="914400" rtl="0" eaLnBrk="1" fontAlgn="auto" latinLnBrk="0" hangingPunct="1">
              <a:lnSpc>
                <a:spcPct val="100000"/>
              </a:lnSpc>
              <a:spcBef>
                <a:spcPts val="0"/>
              </a:spcBef>
              <a:spcAft>
                <a:spcPts val="0"/>
              </a:spcAft>
              <a:buClrTx/>
              <a:buSzPts val="1500"/>
              <a:tabLst/>
              <a:defRPr/>
            </a:pPr>
            <a:r>
              <a:rPr lang="en-GB" sz="1200">
                <a:cs typeface="Calibri Light" panose="020F0302020204030204" pitchFamily="34" charset="0"/>
              </a:rPr>
              <a:t>The opportunity to improve trust amongst Consumers with an average perceived claim value (5-7) is highest for these 5 statements:</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lang="en-GB" sz="1200">
              <a:cs typeface="Calibri Light" panose="020F0302020204030204" pitchFamily="34" charset="0"/>
            </a:endParaRP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Confidence: The company handles complaints professionally and fairly</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Speed (claims): It is clear what I need to do to claim</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Ease: I am able to get all my insurance from the same company in one policy</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Respect (claims): The people you deal with show compassion</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Control (claims): Repairs or replacement items are completed/ delivered at a time to suit me</a:t>
            </a:r>
          </a:p>
          <a:p>
            <a:pPr marL="0" marR="0" lvl="0" indent="0" algn="l" defTabSz="914400" rtl="0" eaLnBrk="1" fontAlgn="auto" latinLnBrk="0" hangingPunct="1">
              <a:lnSpc>
                <a:spcPct val="100000"/>
              </a:lnSpc>
              <a:spcBef>
                <a:spcPts val="0"/>
              </a:spcBef>
              <a:spcAft>
                <a:spcPts val="0"/>
              </a:spcAft>
              <a:buClr>
                <a:srgbClr val="FFFFFF"/>
              </a:buClr>
              <a:buSzPts val="1500"/>
              <a:buFont typeface="Arial"/>
              <a:buNone/>
              <a:tabLst/>
              <a:defRPr/>
            </a:pPr>
            <a:endParaRPr kumimoji="0" lang="en-GB" sz="12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p:txBody>
      </p:sp>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Opportunity themes by perceived value of claim - wave 14&amp;15</a:t>
            </a:r>
          </a:p>
        </p:txBody>
      </p:sp>
      <p:graphicFrame>
        <p:nvGraphicFramePr>
          <p:cNvPr id="7" name="Table 6"/>
          <p:cNvGraphicFramePr>
            <a:graphicFrameLocks noGrp="1"/>
          </p:cNvGraphicFramePr>
          <p:nvPr>
            <p:extLst>
              <p:ext uri="{D42A27DB-BD31-4B8C-83A1-F6EECF244321}">
                <p14:modId xmlns:p14="http://schemas.microsoft.com/office/powerpoint/2010/main" val="1580970795"/>
              </p:ext>
            </p:extLst>
          </p:nvPr>
        </p:nvGraphicFramePr>
        <p:xfrm>
          <a:off x="548256" y="1433613"/>
          <a:ext cx="5607512" cy="4169233"/>
        </p:xfrm>
        <a:graphic>
          <a:graphicData uri="http://schemas.openxmlformats.org/drawingml/2006/table">
            <a:tbl>
              <a:tblPr/>
              <a:tblGrid>
                <a:gridCol w="1440285">
                  <a:extLst>
                    <a:ext uri="{9D8B030D-6E8A-4147-A177-3AD203B41FA5}">
                      <a16:colId xmlns:a16="http://schemas.microsoft.com/office/drawing/2014/main" val="20000"/>
                    </a:ext>
                  </a:extLst>
                </a:gridCol>
                <a:gridCol w="1401878">
                  <a:extLst>
                    <a:ext uri="{9D8B030D-6E8A-4147-A177-3AD203B41FA5}">
                      <a16:colId xmlns:a16="http://schemas.microsoft.com/office/drawing/2014/main" val="20001"/>
                    </a:ext>
                  </a:extLst>
                </a:gridCol>
                <a:gridCol w="921783">
                  <a:extLst>
                    <a:ext uri="{9D8B030D-6E8A-4147-A177-3AD203B41FA5}">
                      <a16:colId xmlns:a16="http://schemas.microsoft.com/office/drawing/2014/main" val="20002"/>
                    </a:ext>
                  </a:extLst>
                </a:gridCol>
                <a:gridCol w="921783">
                  <a:extLst>
                    <a:ext uri="{9D8B030D-6E8A-4147-A177-3AD203B41FA5}">
                      <a16:colId xmlns:a16="http://schemas.microsoft.com/office/drawing/2014/main" val="20003"/>
                    </a:ext>
                  </a:extLst>
                </a:gridCol>
                <a:gridCol w="921783">
                  <a:extLst>
                    <a:ext uri="{9D8B030D-6E8A-4147-A177-3AD203B41FA5}">
                      <a16:colId xmlns:a16="http://schemas.microsoft.com/office/drawing/2014/main" val="20004"/>
                    </a:ext>
                  </a:extLst>
                </a:gridCol>
              </a:tblGrid>
              <a:tr h="533399">
                <a:tc>
                  <a:txBody>
                    <a:bodyPr/>
                    <a:lstStyle/>
                    <a:p>
                      <a:pPr algn="l" fontAlgn="b"/>
                      <a:endParaRPr lang="en-GB" sz="1200" b="0" i="0" u="none" strike="noStrike" dirty="0">
                        <a:solidFill>
                          <a:srgbClr val="000000"/>
                        </a:solidFill>
                        <a:effectLst/>
                        <a:latin typeface="+mj-lt"/>
                      </a:endParaRPr>
                    </a:p>
                  </a:txBody>
                  <a:tcPr marL="6350" marR="6350" marT="6350"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dirty="0">
                          <a:solidFill>
                            <a:srgbClr val="FFFFFF"/>
                          </a:solidFill>
                          <a:effectLst/>
                          <a:latin typeface="+mj-lt"/>
                        </a:rPr>
                        <a:t>Consumers who have claimed in the past 12 months (perceived financial value of claim)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dirty="0">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dirty="0">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3904154400"/>
                  </a:ext>
                </a:extLst>
              </a:tr>
              <a:tr h="4002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dirty="0">
                          <a:solidFill>
                            <a:srgbClr val="FFFFFF"/>
                          </a:solidFill>
                          <a:effectLst/>
                          <a:latin typeface="+mj-lt"/>
                        </a:rPr>
                        <a:t>1-4 (low)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8-10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57114">
                <a:tc>
                  <a:txBody>
                    <a:bodyPr/>
                    <a:lstStyle/>
                    <a:p>
                      <a:pPr algn="ctr" fontAlgn="b"/>
                      <a:r>
                        <a:rPr lang="en-GB" sz="1100" b="1"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57114">
                <a:tc>
                  <a:txBody>
                    <a:bodyPr/>
                    <a:lstStyle/>
                    <a:p>
                      <a:pPr algn="ctr" fontAlgn="b"/>
                      <a:r>
                        <a:rPr lang="en-GB" sz="1100" b="1"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2"/>
                  </a:ext>
                </a:extLst>
              </a:tr>
              <a:tr h="357114">
                <a:tc>
                  <a:txBody>
                    <a:bodyPr/>
                    <a:lstStyle/>
                    <a:p>
                      <a:pPr algn="ctr" fontAlgn="b"/>
                      <a:r>
                        <a:rPr lang="en-GB" sz="1100" b="1"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57114">
                <a:tc>
                  <a:txBody>
                    <a:bodyPr/>
                    <a:lstStyle/>
                    <a:p>
                      <a:pPr algn="ctr" fontAlgn="b"/>
                      <a:r>
                        <a:rPr lang="en-GB" sz="1100" b="1"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57114">
                <a:tc>
                  <a:txBody>
                    <a:bodyPr/>
                    <a:lstStyle/>
                    <a:p>
                      <a:pPr algn="ctr" fontAlgn="b"/>
                      <a:r>
                        <a:rPr lang="en-GB" sz="1100" b="1"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357114">
                <a:tc>
                  <a:txBody>
                    <a:bodyPr/>
                    <a:lstStyle/>
                    <a:p>
                      <a:pPr algn="ctr" fontAlgn="b"/>
                      <a:r>
                        <a:rPr lang="en-GB" sz="1100" b="1"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357114">
                <a:tc>
                  <a:txBody>
                    <a:bodyPr/>
                    <a:lstStyle/>
                    <a:p>
                      <a:pPr algn="ctr" fontAlgn="b"/>
                      <a:r>
                        <a:rPr lang="en-GB" sz="1100" b="1"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57114">
                <a:tc>
                  <a:txBody>
                    <a:bodyPr/>
                    <a:lstStyle/>
                    <a:p>
                      <a:pPr algn="ctr" fontAlgn="b"/>
                      <a:r>
                        <a:rPr lang="en-GB" sz="1100" b="1"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57114">
                <a:tc>
                  <a:txBody>
                    <a:bodyPr/>
                    <a:lstStyle/>
                    <a:p>
                      <a:pPr algn="ctr" fontAlgn="b"/>
                      <a:r>
                        <a:rPr lang="en-GB" sz="1100" b="1" i="0" u="none" strike="noStrike" dirty="0">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bl>
          </a:graphicData>
        </a:graphic>
      </p:graphicFrame>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Consumers who have made a claim, and perceive the financial value of their claim as 8-10 (high), have a higher opportunity score than the overall Consumer average for 6 of the themes, the exceptions are Loyalty, Confidence and Protection.</a:t>
            </a:r>
            <a:endParaRPr kumimoji="0" lang="en-GB" sz="16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p:txBody>
      </p:sp>
      <p:sp>
        <p:nvSpPr>
          <p:cNvPr id="2" name="Google Shape;281;p26">
            <a:extLst>
              <a:ext uri="{FF2B5EF4-FFF2-40B4-BE49-F238E27FC236}">
                <a16:creationId xmlns:a16="http://schemas.microsoft.com/office/drawing/2014/main" id="{57022757-C4E9-D4E1-2A79-072CDCD00843}"/>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All consumers: n=1,001. Consumers who had made a claim on an insurance policy in the previous 12 months (motor, travel, buildings and/or contents) insurance policy: n=</a:t>
            </a:r>
            <a:r>
              <a:rPr lang="en-GB" sz="800">
                <a:latin typeface="Arial" panose="020B0604020202020204" pitchFamily="34" charset="0"/>
                <a:ea typeface="Corbel"/>
                <a:cs typeface="Arial" panose="020B0604020202020204" pitchFamily="34" charset="0"/>
                <a:sym typeface="Corbel"/>
              </a:rPr>
              <a:t>144</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1-4 (low) n=</a:t>
            </a:r>
            <a:r>
              <a:rPr lang="en-GB" sz="800">
                <a:latin typeface="Arial" panose="020B0604020202020204" pitchFamily="34" charset="0"/>
                <a:ea typeface="Corbel"/>
                <a:cs typeface="Arial" panose="020B0604020202020204" pitchFamily="34" charset="0"/>
                <a:sym typeface="Corbel"/>
              </a:rPr>
              <a:t>15</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5-7 n=</a:t>
            </a:r>
            <a:r>
              <a:rPr lang="en-GB" sz="800">
                <a:latin typeface="Arial" panose="020B0604020202020204" pitchFamily="34" charset="0"/>
                <a:ea typeface="Corbel"/>
                <a:cs typeface="Arial" panose="020B0604020202020204" pitchFamily="34" charset="0"/>
                <a:sym typeface="Corbel"/>
              </a:rPr>
              <a:t>65</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8-10 (high) n=61. *low sample shown for completeness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37494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D84F9BC-51C2-0437-B0C3-72ADA0372396}"/>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62EF5C9B-DF29-EAB8-6452-A8D7732F890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F8F6B334-F39D-AB23-47C1-7A3F734DF861}"/>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6E094AD9-B68D-0690-F458-893413DD1B9B}"/>
              </a:ext>
            </a:extLst>
          </p:cNvPr>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Purchase Channels </a:t>
            </a:r>
          </a:p>
        </p:txBody>
      </p:sp>
      <p:sp>
        <p:nvSpPr>
          <p:cNvPr id="4" name="Subtitle 3">
            <a:extLst>
              <a:ext uri="{FF2B5EF4-FFF2-40B4-BE49-F238E27FC236}">
                <a16:creationId xmlns:a16="http://schemas.microsoft.com/office/drawing/2014/main" id="{BB193668-4A5E-D4B9-6DF3-C71AD70C10F1}"/>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March 2024 &amp; August 2024 Wave 14&amp;15 data</a:t>
            </a:r>
          </a:p>
        </p:txBody>
      </p:sp>
    </p:spTree>
    <p:extLst>
      <p:ext uri="{BB962C8B-B14F-4D97-AF65-F5344CB8AC3E}">
        <p14:creationId xmlns:p14="http://schemas.microsoft.com/office/powerpoint/2010/main" val="3340242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A491A54-B981-668B-B22A-45BE8E3F4B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5AA8DC-D9C9-1B8A-F329-B6C44923CF03}"/>
              </a:ext>
            </a:extLst>
          </p:cNvPr>
          <p:cNvSpPr txBox="1"/>
          <p:nvPr/>
        </p:nvSpPr>
        <p:spPr>
          <a:xfrm>
            <a:off x="53731" y="88668"/>
            <a:ext cx="1201634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“Who did you buy your insurance with or arrange it through?”  Wave 14&amp;15 (March 2024 &amp; August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a:solidFill>
                  <a:srgbClr val="008265"/>
                </a:solidFill>
                <a:latin typeface="Arial" panose="020B0604020202020204" pitchFamily="34" charset="0"/>
                <a:cs typeface="Arial" panose="020B0604020202020204" pitchFamily="34" charset="0"/>
              </a:rPr>
              <a:t>Price comparison sites and buying directly from a provider are the most popular methods for purchasing insurance, the number of consumers who purchased from a price comparison site has increased by 5 percentage points compared to the previous wave</a:t>
            </a:r>
            <a:endParaRPr kumimoji="0" lang="en-GB"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07A87FB4-605F-850D-9533-8E6DB915D165}"/>
              </a:ext>
            </a:extLst>
          </p:cNvPr>
          <p:cNvSpPr txBox="1"/>
          <p:nvPr/>
        </p:nvSpPr>
        <p:spPr>
          <a:xfrm>
            <a:off x="323893" y="3778800"/>
            <a:ext cx="30168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cs typeface="Calibri Light" panose="020F0302020204030204" pitchFamily="34" charset="0"/>
              </a:rPr>
              <a:t>Wave 13&amp;14</a:t>
            </a:r>
            <a:endParaRPr kumimoji="0" lang="en-GB" sz="1000" b="0" i="0" u="none" strike="noStrike" kern="0" cap="none" spc="0" normalizeH="0" baseline="0" noProof="0">
              <a:ln>
                <a:noFill/>
              </a:ln>
              <a:solidFill>
                <a:srgbClr val="008265"/>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03DEABEA-74B5-E6D2-9137-36202A9648B3}"/>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4" name="Chart 3">
            <a:extLst>
              <a:ext uri="{FF2B5EF4-FFF2-40B4-BE49-F238E27FC236}">
                <a16:creationId xmlns:a16="http://schemas.microsoft.com/office/drawing/2014/main" id="{9A3A20F7-BB2F-E8C2-C2F9-82243F6A606B}"/>
              </a:ext>
            </a:extLst>
          </p:cNvPr>
          <p:cNvGraphicFramePr>
            <a:graphicFrameLocks/>
          </p:cNvGraphicFramePr>
          <p:nvPr>
            <p:extLst>
              <p:ext uri="{D42A27DB-BD31-4B8C-83A1-F6EECF244321}">
                <p14:modId xmlns:p14="http://schemas.microsoft.com/office/powerpoint/2010/main" val="1168145213"/>
              </p:ext>
            </p:extLst>
          </p:nvPr>
        </p:nvGraphicFramePr>
        <p:xfrm>
          <a:off x="390144" y="3831726"/>
          <a:ext cx="508804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7ED19E5-8CEC-B567-E30F-3049BC811A8D}"/>
              </a:ext>
            </a:extLst>
          </p:cNvPr>
          <p:cNvGraphicFramePr>
            <a:graphicFrameLocks/>
          </p:cNvGraphicFramePr>
          <p:nvPr>
            <p:extLst>
              <p:ext uri="{D42A27DB-BD31-4B8C-83A1-F6EECF244321}">
                <p14:modId xmlns:p14="http://schemas.microsoft.com/office/powerpoint/2010/main" val="1728076486"/>
              </p:ext>
            </p:extLst>
          </p:nvPr>
        </p:nvGraphicFramePr>
        <p:xfrm>
          <a:off x="5478192" y="4127310"/>
          <a:ext cx="6591888" cy="263384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5C3B282-4958-8AA1-20A6-BB3799274C08}"/>
              </a:ext>
            </a:extLst>
          </p:cNvPr>
          <p:cNvSpPr txBox="1"/>
          <p:nvPr/>
        </p:nvSpPr>
        <p:spPr>
          <a:xfrm>
            <a:off x="5542069" y="3766608"/>
            <a:ext cx="30168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cs typeface="Calibri Light" panose="020F0302020204030204" pitchFamily="34" charset="0"/>
              </a:rPr>
              <a:t>Wave 13&amp;14</a:t>
            </a:r>
            <a:endParaRPr kumimoji="0" lang="en-GB" sz="1000" b="0" i="0" u="none" strike="noStrike" kern="0" cap="none" spc="0" normalizeH="0" baseline="0" noProof="0">
              <a:ln>
                <a:noFill/>
              </a:ln>
              <a:solidFill>
                <a:srgbClr val="008265"/>
              </a:solidFill>
              <a:effectLst/>
              <a:uLnTx/>
              <a:uFillTx/>
              <a:latin typeface="Arial"/>
              <a:cs typeface="Arial"/>
              <a:sym typeface="Arial"/>
            </a:endParaRPr>
          </a:p>
        </p:txBody>
      </p:sp>
      <p:graphicFrame>
        <p:nvGraphicFramePr>
          <p:cNvPr id="10" name="Chart 9">
            <a:extLst>
              <a:ext uri="{FF2B5EF4-FFF2-40B4-BE49-F238E27FC236}">
                <a16:creationId xmlns:a16="http://schemas.microsoft.com/office/drawing/2014/main" id="{4138B195-CFF9-8C1C-8118-C11D4DA4208C}"/>
              </a:ext>
            </a:extLst>
          </p:cNvPr>
          <p:cNvGraphicFramePr>
            <a:graphicFrameLocks/>
          </p:cNvGraphicFramePr>
          <p:nvPr>
            <p:extLst>
              <p:ext uri="{D42A27DB-BD31-4B8C-83A1-F6EECF244321}">
                <p14:modId xmlns:p14="http://schemas.microsoft.com/office/powerpoint/2010/main" val="2268182747"/>
              </p:ext>
            </p:extLst>
          </p:nvPr>
        </p:nvGraphicFramePr>
        <p:xfrm>
          <a:off x="323892" y="902292"/>
          <a:ext cx="4632155"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E0EC1627-7FFC-72FC-384E-A2DB9BEEDE90}"/>
              </a:ext>
            </a:extLst>
          </p:cNvPr>
          <p:cNvGraphicFramePr>
            <a:graphicFrameLocks/>
          </p:cNvGraphicFramePr>
          <p:nvPr>
            <p:extLst>
              <p:ext uri="{D42A27DB-BD31-4B8C-83A1-F6EECF244321}">
                <p14:modId xmlns:p14="http://schemas.microsoft.com/office/powerpoint/2010/main" val="3435833595"/>
              </p:ext>
            </p:extLst>
          </p:nvPr>
        </p:nvGraphicFramePr>
        <p:xfrm>
          <a:off x="5478192" y="1035601"/>
          <a:ext cx="6655387"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8808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4003" y="162688"/>
            <a:ext cx="11227990" cy="523220"/>
          </a:xfrm>
          <a:prstGeom prst="rect">
            <a:avLst/>
          </a:prstGeom>
          <a:noFill/>
        </p:spPr>
        <p:txBody>
          <a:bodyPr wrap="square" rtlCol="0">
            <a:spAutoFit/>
          </a:bodyPr>
          <a:lstStyle/>
          <a:p>
            <a:r>
              <a:rPr lang="en-GB" sz="2800" b="1">
                <a:solidFill>
                  <a:schemeClr val="bg2"/>
                </a:solidFill>
                <a:latin typeface="Rockwell" panose="02060603020205020403" pitchFamily="18" charset="0"/>
                <a:cs typeface="Calibri Light" panose="020F0302020204030204" pitchFamily="34" charset="0"/>
              </a:rPr>
              <a:t>Background and methodology</a:t>
            </a:r>
            <a:endParaRPr lang="en-GB" sz="2800">
              <a:latin typeface="Rockwell" panose="020606030202050204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129" y="3414833"/>
            <a:ext cx="5048632" cy="2920657"/>
          </a:xfrm>
          <a:prstGeom prst="rect">
            <a:avLst/>
          </a:prstGeom>
        </p:spPr>
      </p:pic>
      <p:sp>
        <p:nvSpPr>
          <p:cNvPr id="5" name="Rectangle 4"/>
          <p:cNvSpPr/>
          <p:nvPr/>
        </p:nvSpPr>
        <p:spPr>
          <a:xfrm>
            <a:off x="319235" y="1070478"/>
            <a:ext cx="5048632" cy="4300665"/>
          </a:xfrm>
          <a:prstGeom prst="rect">
            <a:avLst/>
          </a:prstGeom>
        </p:spPr>
        <p:txBody>
          <a:bodyPr wrap="square">
            <a:spAutoFit/>
          </a:bodyPr>
          <a:lstStyle/>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As part of the Institute of Customer Service/CII Trust in Insurance tracker, 1,000 consumers and 1,500 SME employees, who are involved in the insurance buying decisions, were surveyed</a:t>
            </a:r>
          </a:p>
          <a:p>
            <a:pPr marL="171450" indent="-171450">
              <a:lnSpc>
                <a:spcPct val="114000"/>
              </a:lnSpc>
              <a:spcAft>
                <a:spcPts val="600"/>
              </a:spcAft>
              <a:buFont typeface="Arial" panose="020B0604020202020204" pitchFamily="34" charset="0"/>
              <a:buChar char="•"/>
            </a:pPr>
            <a:endParaRPr lang="en-GB">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For this report we have analysed the combined data sets from data collected in March 2024 and August 2024</a:t>
            </a:r>
          </a:p>
          <a:p>
            <a:pPr marL="171450" indent="-171450">
              <a:lnSpc>
                <a:spcPct val="114000"/>
              </a:lnSpc>
              <a:spcAft>
                <a:spcPts val="600"/>
              </a:spcAft>
              <a:buFont typeface="Arial" panose="020B0604020202020204" pitchFamily="34" charset="0"/>
              <a:buChar char="•"/>
            </a:pPr>
            <a:endParaRPr lang="en-GB">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Consumer participants who hold at least a Motor, Travel         or Buildings / Contents policy</a:t>
            </a:r>
          </a:p>
          <a:p>
            <a:pPr>
              <a:lnSpc>
                <a:spcPct val="114000"/>
              </a:lnSpc>
              <a:spcAft>
                <a:spcPts val="600"/>
              </a:spcAft>
            </a:pPr>
            <a:endParaRPr lang="en-GB">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SME participants who hold at least a Motor, Employers’ liability, Buildings / Contents or a Business Interruption policy</a:t>
            </a:r>
          </a:p>
          <a:p>
            <a:pPr marL="171450" indent="-171450">
              <a:lnSpc>
                <a:spcPct val="114000"/>
              </a:lnSpc>
              <a:spcAft>
                <a:spcPts val="600"/>
              </a:spcAft>
              <a:buFont typeface="Arial" panose="020B0604020202020204" pitchFamily="34" charset="0"/>
              <a:buChar char="•"/>
            </a:pPr>
            <a:endParaRPr lang="en-GB">
              <a:solidFill>
                <a:schemeClr val="bg2">
                  <a:lumMod val="25000"/>
                </a:schemeClr>
              </a:solidFill>
              <a:latin typeface="Calibri Light" panose="020F0302020204030204" pitchFamily="34" charset="0"/>
              <a:cs typeface="Calibri Light" panose="020F0302020204030204" pitchFamily="34" charset="0"/>
            </a:endParaRPr>
          </a:p>
        </p:txBody>
      </p:sp>
      <p:sp>
        <p:nvSpPr>
          <p:cNvPr id="4" name="TextBox 3"/>
          <p:cNvSpPr txBox="1"/>
          <p:nvPr/>
        </p:nvSpPr>
        <p:spPr>
          <a:xfrm>
            <a:off x="5747999" y="1438486"/>
            <a:ext cx="6275894" cy="1944763"/>
          </a:xfrm>
          <a:prstGeom prst="rect">
            <a:avLst/>
          </a:prstGeom>
          <a:noFill/>
        </p:spPr>
        <p:txBody>
          <a:bodyPr wrap="square" rtlCol="0">
            <a:spAutoFit/>
          </a:bodyPr>
          <a:lstStyle/>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research asked customers to rate  “importance”  and their current insurers’  “performance” on 49 statements* across 9 themes. These responses have been used to create “opportunity” scores</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Importance / Performance scores can take values from -10 to +10, while opportunity scores from -30 to +30. </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higher the opportunity score, the </a:t>
            </a:r>
            <a:r>
              <a:rPr lang="en-GB">
                <a:cs typeface="Calibri Light" panose="020F0302020204030204" pitchFamily="34" charset="0"/>
              </a:rPr>
              <a:t>greater the opportunity to deliver improved service and increase levels of trust. </a:t>
            </a:r>
            <a:endParaRPr lang="en-GB">
              <a:solidFill>
                <a:schemeClr val="bg2">
                  <a:lumMod val="25000"/>
                </a:schemeClr>
              </a:solidFill>
              <a:cs typeface="Calibri Light" panose="020F0302020204030204" pitchFamily="34" charset="0"/>
            </a:endParaRPr>
          </a:p>
        </p:txBody>
      </p:sp>
      <p:sp>
        <p:nvSpPr>
          <p:cNvPr id="6" name="TextBox 5"/>
          <p:cNvSpPr txBox="1"/>
          <p:nvPr/>
        </p:nvSpPr>
        <p:spPr>
          <a:xfrm>
            <a:off x="5939502" y="917168"/>
            <a:ext cx="5043368" cy="338554"/>
          </a:xfrm>
          <a:prstGeom prst="rect">
            <a:avLst/>
          </a:prstGeom>
          <a:noFill/>
        </p:spPr>
        <p:txBody>
          <a:bodyPr wrap="none" rtlCol="0">
            <a:spAutoFit/>
          </a:bodyPr>
          <a:lstStyle/>
          <a:p>
            <a:r>
              <a:rPr lang="en-GB" sz="1600" b="1">
                <a:solidFill>
                  <a:schemeClr val="bg2"/>
                </a:solidFill>
              </a:rPr>
              <a:t>Importance, performance and opportunity scores </a:t>
            </a:r>
          </a:p>
        </p:txBody>
      </p:sp>
      <p:sp>
        <p:nvSpPr>
          <p:cNvPr id="2" name="TextBox 1">
            <a:extLst>
              <a:ext uri="{FF2B5EF4-FFF2-40B4-BE49-F238E27FC236}">
                <a16:creationId xmlns:a16="http://schemas.microsoft.com/office/drawing/2014/main" id="{68D5F02B-F759-1E92-363C-36667F440430}"/>
              </a:ext>
            </a:extLst>
          </p:cNvPr>
          <p:cNvSpPr txBox="1"/>
          <p:nvPr/>
        </p:nvSpPr>
        <p:spPr>
          <a:xfrm>
            <a:off x="685799" y="6263640"/>
            <a:ext cx="6099049" cy="338554"/>
          </a:xfrm>
          <a:prstGeom prst="rect">
            <a:avLst/>
          </a:prstGeom>
          <a:noFill/>
        </p:spPr>
        <p:txBody>
          <a:bodyPr wrap="square" rtlCol="0">
            <a:spAutoFit/>
          </a:bodyPr>
          <a:lstStyle/>
          <a:p>
            <a:r>
              <a:rPr lang="en-GB" sz="800"/>
              <a:t>* SMEs are asked to rate across 50 statements, additional to what Consumers are asked, SMEs are also asked to rate importance and performance of their insurance cover being of the right level for their business to continue to trade </a:t>
            </a:r>
          </a:p>
        </p:txBody>
      </p:sp>
    </p:spTree>
    <p:extLst>
      <p:ext uri="{BB962C8B-B14F-4D97-AF65-F5344CB8AC3E}">
        <p14:creationId xmlns:p14="http://schemas.microsoft.com/office/powerpoint/2010/main" val="102163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112000" y="-33277"/>
            <a:ext cx="1201294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Theme scores for Consumers – Policy Provider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The </a:t>
            </a:r>
            <a:r>
              <a:rPr lang="en-GB" sz="1600">
                <a:solidFill>
                  <a:srgbClr val="008265"/>
                </a:solidFill>
                <a:latin typeface="Arial" panose="020B0604020202020204" pitchFamily="34" charset="0"/>
                <a:cs typeface="Arial" panose="020B0604020202020204" pitchFamily="34" charset="0"/>
              </a:rPr>
              <a:t>highest opportunities to increase trust with </a:t>
            </a:r>
            <a:r>
              <a:rPr kumimoji="0" lang="en-GB" sz="160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Consumers who purchase direct from the provider and through a price comparison site are the Loyalty and Confidence themes.  The Confidence theme is also key, alongside Ease for Insurance brokers</a:t>
            </a:r>
          </a:p>
        </p:txBody>
      </p:sp>
      <p:graphicFrame>
        <p:nvGraphicFramePr>
          <p:cNvPr id="4" name="Table 3"/>
          <p:cNvGraphicFramePr>
            <a:graphicFrameLocks noGrp="1"/>
          </p:cNvGraphicFramePr>
          <p:nvPr>
            <p:extLst>
              <p:ext uri="{D42A27DB-BD31-4B8C-83A1-F6EECF244321}">
                <p14:modId xmlns:p14="http://schemas.microsoft.com/office/powerpoint/2010/main" val="308836407"/>
              </p:ext>
            </p:extLst>
          </p:nvPr>
        </p:nvGraphicFramePr>
        <p:xfrm>
          <a:off x="112000" y="1180495"/>
          <a:ext cx="3533125" cy="2631358"/>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288112">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99401">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2.49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10.41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04368">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99401">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04368">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09119">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01992">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3.71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01992">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04368">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09119">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3.74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2.87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50" b="0" i="0" u="none" strike="noStrike">
                          <a:solidFill>
                            <a:srgbClr val="000000"/>
                          </a:solidFill>
                          <a:effectLst/>
                          <a:latin typeface="Arial" panose="020B0604020202020204" pitchFamily="34" charset="0"/>
                          <a:cs typeface="Arial" panose="020B0604020202020204" pitchFamily="34" charset="0"/>
                        </a:rPr>
                        <a:t>4.62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347472" y="903646"/>
            <a:ext cx="29357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Purchased direct from provider</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sp>
        <p:nvSpPr>
          <p:cNvPr id="8" name="TextBox 7"/>
          <p:cNvSpPr txBox="1"/>
          <p:nvPr/>
        </p:nvSpPr>
        <p:spPr>
          <a:xfrm>
            <a:off x="8326361" y="903646"/>
            <a:ext cx="35239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Purchased through insurance broker</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sp>
        <p:nvSpPr>
          <p:cNvPr id="14" name="TextBox 13"/>
          <p:cNvSpPr txBox="1"/>
          <p:nvPr/>
        </p:nvSpPr>
        <p:spPr>
          <a:xfrm>
            <a:off x="4223752" y="903646"/>
            <a:ext cx="35331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Purchased from price comparison site</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All consumers who hold at least one (motor, travel, buildings and/or contents) insurance policy/ who have claimed on at least one insurance policy in the last 12 months: Direct from provider n=</a:t>
            </a:r>
            <a:r>
              <a:rPr lang="en-GB" sz="800">
                <a:latin typeface="Arial" panose="020B0604020202020204" pitchFamily="34" charset="0"/>
                <a:ea typeface="Corbel"/>
                <a:cs typeface="Arial" panose="020B0604020202020204" pitchFamily="34" charset="0"/>
                <a:sym typeface="Corbel"/>
              </a:rPr>
              <a:t>322/38*</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Price comparison site n=</a:t>
            </a:r>
            <a:r>
              <a:rPr lang="en-GB" sz="800">
                <a:latin typeface="Arial" panose="020B0604020202020204" pitchFamily="34" charset="0"/>
                <a:ea typeface="Corbel"/>
                <a:cs typeface="Arial" panose="020B0604020202020204" pitchFamily="34" charset="0"/>
                <a:sym typeface="Corbel"/>
              </a:rPr>
              <a:t>441/29</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a:t>
            </a:r>
            <a:r>
              <a:rPr lang="en-GB" sz="800">
                <a:latin typeface="Arial" panose="020B0604020202020204" pitchFamily="34" charset="0"/>
                <a:ea typeface="Corbel"/>
                <a:cs typeface="Arial" panose="020B0604020202020204" pitchFamily="34" charset="0"/>
                <a:sym typeface="Corbel"/>
              </a:rPr>
              <a:t>,</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Broker n= 61/19*, Bank or Building Society n= 89/23*, Another channel n= 78/33*  *Low sample, just shown for completeness</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5" name="Table 4">
            <a:extLst>
              <a:ext uri="{FF2B5EF4-FFF2-40B4-BE49-F238E27FC236}">
                <a16:creationId xmlns:a16="http://schemas.microsoft.com/office/drawing/2014/main" id="{207053F2-B517-01B1-1916-9E54BDC90EC9}"/>
              </a:ext>
            </a:extLst>
          </p:cNvPr>
          <p:cNvGraphicFramePr>
            <a:graphicFrameLocks noGrp="1"/>
          </p:cNvGraphicFramePr>
          <p:nvPr>
            <p:extLst>
              <p:ext uri="{D42A27DB-BD31-4B8C-83A1-F6EECF244321}">
                <p14:modId xmlns:p14="http://schemas.microsoft.com/office/powerpoint/2010/main" val="818426488"/>
              </p:ext>
            </p:extLst>
          </p:nvPr>
        </p:nvGraphicFramePr>
        <p:xfrm>
          <a:off x="4159744" y="1177449"/>
          <a:ext cx="3533125" cy="2636086"/>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317473">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72080">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2.69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11.39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62663">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9.02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20561">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180466">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62663">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62663">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20561">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20561">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80466">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3.07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D27BF437-C68E-4531-8ADB-2EA072679861}"/>
              </a:ext>
            </a:extLst>
          </p:cNvPr>
          <p:cNvGraphicFramePr>
            <a:graphicFrameLocks noGrp="1"/>
          </p:cNvGraphicFramePr>
          <p:nvPr>
            <p:extLst>
              <p:ext uri="{D42A27DB-BD31-4B8C-83A1-F6EECF244321}">
                <p14:modId xmlns:p14="http://schemas.microsoft.com/office/powerpoint/2010/main" val="3833745165"/>
              </p:ext>
            </p:extLst>
          </p:nvPr>
        </p:nvGraphicFramePr>
        <p:xfrm>
          <a:off x="8198344" y="1174400"/>
          <a:ext cx="3533125" cy="2648251"/>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323371">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86449">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86449">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84598">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26517">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26517">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84598">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26517">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95536">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95536">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685888F8-4D02-561C-F3DD-3020C58249D1}"/>
              </a:ext>
            </a:extLst>
          </p:cNvPr>
          <p:cNvGraphicFramePr>
            <a:graphicFrameLocks noGrp="1"/>
          </p:cNvGraphicFramePr>
          <p:nvPr>
            <p:extLst>
              <p:ext uri="{D42A27DB-BD31-4B8C-83A1-F6EECF244321}">
                <p14:modId xmlns:p14="http://schemas.microsoft.com/office/powerpoint/2010/main" val="2758213452"/>
              </p:ext>
            </p:extLst>
          </p:nvPr>
        </p:nvGraphicFramePr>
        <p:xfrm>
          <a:off x="2065768" y="3853831"/>
          <a:ext cx="3533125" cy="2693441"/>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318721">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94716">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2.76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8.92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97216">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94716">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97216">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21821">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97246">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97246">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3.37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21821">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21821">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9" name="TextBox 8">
            <a:extLst>
              <a:ext uri="{FF2B5EF4-FFF2-40B4-BE49-F238E27FC236}">
                <a16:creationId xmlns:a16="http://schemas.microsoft.com/office/drawing/2014/main" id="{57C207F5-A6C6-2178-ABC3-91F51721182E}"/>
              </a:ext>
            </a:extLst>
          </p:cNvPr>
          <p:cNvSpPr txBox="1"/>
          <p:nvPr/>
        </p:nvSpPr>
        <p:spPr>
          <a:xfrm>
            <a:off x="209536" y="4826600"/>
            <a:ext cx="185623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Purchased through bank or building society</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graphicFrame>
        <p:nvGraphicFramePr>
          <p:cNvPr id="11" name="Table 10">
            <a:extLst>
              <a:ext uri="{FF2B5EF4-FFF2-40B4-BE49-F238E27FC236}">
                <a16:creationId xmlns:a16="http://schemas.microsoft.com/office/drawing/2014/main" id="{0EFEDB96-ADF2-1B83-F552-2F62D050D75F}"/>
              </a:ext>
            </a:extLst>
          </p:cNvPr>
          <p:cNvGraphicFramePr>
            <a:graphicFrameLocks noGrp="1"/>
          </p:cNvGraphicFramePr>
          <p:nvPr>
            <p:extLst>
              <p:ext uri="{D42A27DB-BD31-4B8C-83A1-F6EECF244321}">
                <p14:modId xmlns:p14="http://schemas.microsoft.com/office/powerpoint/2010/main" val="3357272522"/>
              </p:ext>
            </p:extLst>
          </p:nvPr>
        </p:nvGraphicFramePr>
        <p:xfrm>
          <a:off x="6095224" y="3850782"/>
          <a:ext cx="3533125" cy="2697183"/>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314335">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70725">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17393">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63283">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30833">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70725">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17393">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17393">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70725">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63283">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050" b="0" i="0" u="none" strike="noStrike" cap="none">
                          <a:solidFill>
                            <a:srgbClr val="000000"/>
                          </a:solidFill>
                          <a:effectLst/>
                          <a:latin typeface="Arial" panose="020B0604020202020204" pitchFamily="34" charset="0"/>
                          <a:cs typeface="Arial" panose="020B0604020202020204" pitchFamily="34" charset="0"/>
                          <a:sym typeface="Arial"/>
                        </a:rPr>
                        <a:t>4.83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5" name="TextBox 14">
            <a:extLst>
              <a:ext uri="{FF2B5EF4-FFF2-40B4-BE49-F238E27FC236}">
                <a16:creationId xmlns:a16="http://schemas.microsoft.com/office/drawing/2014/main" id="{6C8BC5B1-A2A3-DE96-6BF3-97E7499D1160}"/>
              </a:ext>
            </a:extLst>
          </p:cNvPr>
          <p:cNvSpPr txBox="1"/>
          <p:nvPr/>
        </p:nvSpPr>
        <p:spPr>
          <a:xfrm>
            <a:off x="9844264" y="4832696"/>
            <a:ext cx="185623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Purchased through another channel (retailer, employer)</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spTree>
    <p:extLst>
      <p:ext uri="{BB962C8B-B14F-4D97-AF65-F5344CB8AC3E}">
        <p14:creationId xmlns:p14="http://schemas.microsoft.com/office/powerpoint/2010/main" val="3690653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Direct Providers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2793239273"/>
              </p:ext>
            </p:extLst>
          </p:nvPr>
        </p:nvGraphicFramePr>
        <p:xfrm>
          <a:off x="1941165" y="947506"/>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Direct from provider n=</a:t>
            </a:r>
            <a:r>
              <a:rPr lang="en-GB" sz="800">
                <a:latin typeface="Arial" panose="020B0604020202020204" pitchFamily="34" charset="0"/>
                <a:ea typeface="Corbel"/>
                <a:cs typeface="Arial" panose="020B0604020202020204" pitchFamily="34" charset="0"/>
                <a:sym typeface="Corbel"/>
              </a:rPr>
              <a:t>322/38</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*Low sample, just shown for completeness</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917272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Price Comparison Sites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608616954"/>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13.52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Price comparison site n=</a:t>
            </a:r>
            <a:r>
              <a:rPr lang="en-GB" sz="800">
                <a:latin typeface="Arial" panose="020B0604020202020204" pitchFamily="34" charset="0"/>
                <a:ea typeface="Corbel"/>
                <a:cs typeface="Arial" panose="020B0604020202020204" pitchFamily="34" charset="0"/>
                <a:sym typeface="Corbel"/>
              </a:rPr>
              <a:t>441/29</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*Low sample, just shown for completeness</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76504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Insurance Brokers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2807246314"/>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could buy my insurance in any way that suited me (e.g. online, mobile, telephone, broker)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Insurance Broker n=61/19*  *Low sample, just shown for completeness</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655980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Banks and Building Societies to increase trust when providing insurance</a:t>
            </a:r>
          </a:p>
        </p:txBody>
      </p:sp>
      <p:graphicFrame>
        <p:nvGraphicFramePr>
          <p:cNvPr id="4" name="Table 3"/>
          <p:cNvGraphicFramePr>
            <a:graphicFrameLocks noGrp="1"/>
          </p:cNvGraphicFramePr>
          <p:nvPr>
            <p:extLst>
              <p:ext uri="{D42A27DB-BD31-4B8C-83A1-F6EECF244321}">
                <p14:modId xmlns:p14="http://schemas.microsoft.com/office/powerpoint/2010/main" val="3548658187"/>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Bank or Building Society n= 89/23*   *Low sample, just shown for completeness</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008122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A5F6B125-97C8-FC4E-453E-8A54510C86C5}"/>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5B87E6DE-9B68-FB3D-F8D8-604D7D5A7F9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BA802D42-6D54-19ED-5866-1C27119F20C7}"/>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0CDD5F33-B028-2292-0A65-EA8E3D9FE9E8}"/>
              </a:ext>
            </a:extLst>
          </p:cNvPr>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Financial Well-Being </a:t>
            </a:r>
          </a:p>
        </p:txBody>
      </p:sp>
      <p:sp>
        <p:nvSpPr>
          <p:cNvPr id="4" name="Subtitle 3">
            <a:extLst>
              <a:ext uri="{FF2B5EF4-FFF2-40B4-BE49-F238E27FC236}">
                <a16:creationId xmlns:a16="http://schemas.microsoft.com/office/drawing/2014/main" id="{D7D5BEF5-4A3D-15F0-F6A7-4AF21037F24C}"/>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March 2024 &amp; August 2024 Wave 14&amp;15 data</a:t>
            </a:r>
          </a:p>
        </p:txBody>
      </p:sp>
    </p:spTree>
    <p:extLst>
      <p:ext uri="{BB962C8B-B14F-4D97-AF65-F5344CB8AC3E}">
        <p14:creationId xmlns:p14="http://schemas.microsoft.com/office/powerpoint/2010/main" val="1012193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75681" y="6467102"/>
            <a:ext cx="112279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“Please describe your current level of financial well-being?”  Wave 14 &amp; 15 (March 2024 &amp; August 2024) Very poor/ poor n=118, Average n=</a:t>
            </a:r>
            <a:r>
              <a:rPr lang="en-GB" sz="900">
                <a:latin typeface="Arial" panose="020B0604020202020204" pitchFamily="34" charset="0"/>
                <a:cs typeface="Arial" panose="020B0604020202020204" pitchFamily="34" charset="0"/>
              </a:rPr>
              <a:t>405</a:t>
            </a:r>
            <a:r>
              <a:rPr kumimoji="0" lang="en-GB" sz="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Good/ very good n=469</a:t>
            </a:r>
          </a:p>
        </p:txBody>
      </p:sp>
      <p:sp>
        <p:nvSpPr>
          <p:cNvPr id="16" name="TextBox 15">
            <a:extLst>
              <a:ext uri="{FF2B5EF4-FFF2-40B4-BE49-F238E27FC236}">
                <a16:creationId xmlns:a16="http://schemas.microsoft.com/office/drawing/2014/main" id="{FA2013AD-A650-1260-F468-D3C3BACAECAC}"/>
              </a:ext>
            </a:extLst>
          </p:cNvPr>
          <p:cNvSpPr txBox="1"/>
          <p:nvPr/>
        </p:nvSpPr>
        <p:spPr>
          <a:xfrm>
            <a:off x="2069211" y="5291991"/>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Consumers Wave 14&amp;15 Overall: n=1,001</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A60F6C0F-9352-EA26-BCE3-3576EC36E2FE}"/>
              </a:ext>
            </a:extLst>
          </p:cNvPr>
          <p:cNvSpPr txBox="1"/>
          <p:nvPr/>
        </p:nvSpPr>
        <p:spPr>
          <a:xfrm>
            <a:off x="7430940" y="3764190"/>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Consumers by gender. Male: 483, Female: 516 </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sp>
        <p:nvSpPr>
          <p:cNvPr id="25" name="TextBox 24">
            <a:extLst>
              <a:ext uri="{FF2B5EF4-FFF2-40B4-BE49-F238E27FC236}">
                <a16:creationId xmlns:a16="http://schemas.microsoft.com/office/drawing/2014/main" id="{64F73BD4-F404-0FBC-64E8-37B1E4D6F693}"/>
              </a:ext>
            </a:extLst>
          </p:cNvPr>
          <p:cNvSpPr txBox="1"/>
          <p:nvPr/>
        </p:nvSpPr>
        <p:spPr>
          <a:xfrm>
            <a:off x="7033970" y="6198789"/>
            <a:ext cx="3152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Consumers claimed in the past year. Yes: 144, No: 857</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sp>
        <p:nvSpPr>
          <p:cNvPr id="26" name="TextBox 25">
            <a:extLst>
              <a:ext uri="{FF2B5EF4-FFF2-40B4-BE49-F238E27FC236}">
                <a16:creationId xmlns:a16="http://schemas.microsoft.com/office/drawing/2014/main" id="{145C4DD6-1242-7A1F-0DF8-82E1B0BDC4EB}"/>
              </a:ext>
            </a:extLst>
          </p:cNvPr>
          <p:cNvSpPr txBox="1"/>
          <p:nvPr/>
        </p:nvSpPr>
        <p:spPr>
          <a:xfrm>
            <a:off x="161405" y="113899"/>
            <a:ext cx="11925819"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b="1">
                <a:solidFill>
                  <a:srgbClr val="008265"/>
                </a:solidFill>
                <a:latin typeface="Rockwell" panose="02060603020205020403" pitchFamily="18" charset="0"/>
                <a:cs typeface="Calibri Light" panose="020F0302020204030204" pitchFamily="34" charset="0"/>
              </a:rPr>
              <a:t>47</a:t>
            </a: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 of Consumers report having a good or very good level of financial well-being, </a:t>
            </a:r>
            <a:r>
              <a:rPr lang="en-GB" sz="2000" b="1">
                <a:solidFill>
                  <a:srgbClr val="008265"/>
                </a:solidFill>
                <a:latin typeface="Rockwell" panose="02060603020205020403" pitchFamily="18" charset="0"/>
                <a:cs typeface="Calibri Light" panose="020F0302020204030204" pitchFamily="34" charset="0"/>
              </a:rPr>
              <a:t>40</a:t>
            </a: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 report it as average</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lang="en-GB">
                <a:solidFill>
                  <a:srgbClr val="008265"/>
                </a:solidFill>
                <a:latin typeface="Arial" panose="020B0604020202020204" pitchFamily="34" charset="0"/>
                <a:cs typeface="Arial" panose="020B0604020202020204" pitchFamily="34" charset="0"/>
              </a:rPr>
              <a:t>From the 144 consumers who have made a claim in the past year, 65% of them report that they have good, or very good financial well-being compared to 44% of the 857 of consumers who had not claimed</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lang="en-GB">
                <a:solidFill>
                  <a:srgbClr val="008265"/>
                </a:solidFill>
                <a:latin typeface="Arial" panose="020B0604020202020204" pitchFamily="34" charset="0"/>
                <a:cs typeface="Arial" panose="020B0604020202020204" pitchFamily="34" charset="0"/>
              </a:rPr>
              <a:t>53% of males report having good or very good financial well-being compared to 42% of females</a:t>
            </a:r>
            <a:endParaRPr kumimoji="0" lang="en-GB" sz="14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endParaRPr>
          </a:p>
        </p:txBody>
      </p:sp>
      <p:graphicFrame>
        <p:nvGraphicFramePr>
          <p:cNvPr id="4" name="Chart 3">
            <a:extLst>
              <a:ext uri="{FF2B5EF4-FFF2-40B4-BE49-F238E27FC236}">
                <a16:creationId xmlns:a16="http://schemas.microsoft.com/office/drawing/2014/main" id="{CF92E03A-747B-61EE-E21A-FBCD25DFBA65}"/>
              </a:ext>
            </a:extLst>
          </p:cNvPr>
          <p:cNvGraphicFramePr>
            <a:graphicFrameLocks/>
          </p:cNvGraphicFramePr>
          <p:nvPr>
            <p:extLst>
              <p:ext uri="{D42A27DB-BD31-4B8C-83A1-F6EECF244321}">
                <p14:modId xmlns:p14="http://schemas.microsoft.com/office/powerpoint/2010/main" val="4039117750"/>
              </p:ext>
            </p:extLst>
          </p:nvPr>
        </p:nvGraphicFramePr>
        <p:xfrm>
          <a:off x="957625" y="256954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4BB6DF9-9F51-9252-63FD-EE084E1F47EA}"/>
              </a:ext>
            </a:extLst>
          </p:cNvPr>
          <p:cNvGraphicFramePr>
            <a:graphicFrameLocks/>
          </p:cNvGraphicFramePr>
          <p:nvPr>
            <p:extLst>
              <p:ext uri="{D42A27DB-BD31-4B8C-83A1-F6EECF244321}">
                <p14:modId xmlns:p14="http://schemas.microsoft.com/office/powerpoint/2010/main" val="3816305356"/>
              </p:ext>
            </p:extLst>
          </p:nvPr>
        </p:nvGraphicFramePr>
        <p:xfrm>
          <a:off x="6290440" y="1831143"/>
          <a:ext cx="4572000" cy="20009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11B1097F-D665-4B61-6C2D-AAB5E889F3A2}"/>
              </a:ext>
            </a:extLst>
          </p:cNvPr>
          <p:cNvGraphicFramePr>
            <a:graphicFrameLocks/>
          </p:cNvGraphicFramePr>
          <p:nvPr>
            <p:extLst>
              <p:ext uri="{D42A27DB-BD31-4B8C-83A1-F6EECF244321}">
                <p14:modId xmlns:p14="http://schemas.microsoft.com/office/powerpoint/2010/main" val="837296897"/>
              </p:ext>
            </p:extLst>
          </p:nvPr>
        </p:nvGraphicFramePr>
        <p:xfrm>
          <a:off x="6324335" y="3995021"/>
          <a:ext cx="4572000" cy="23091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4408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11831" y="3004"/>
            <a:ext cx="1122799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Theme scores for Consumers – By current level of financial well-being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On average there is a higher opportunity </a:t>
            </a:r>
            <a:r>
              <a:rPr lang="en-GB" sz="1600">
                <a:solidFill>
                  <a:srgbClr val="008265"/>
                </a:solidFill>
                <a:latin typeface="Arial" panose="020B0604020202020204" pitchFamily="34" charset="0"/>
                <a:cs typeface="Arial" panose="020B0604020202020204" pitchFamily="34" charset="0"/>
              </a:rPr>
              <a:t>to improve trust with Consumers with poor / very poor financial well-being.  Increasing performance for the Loyalty theme is an opportunity to improve trust for consumers regardless of their financial well-being levels</a:t>
            </a:r>
            <a:endParaRPr kumimoji="0" lang="en-GB" sz="160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246260926"/>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0.83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12.50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11.16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9.38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2.06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422143" y="1189152"/>
            <a:ext cx="34646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a:solidFill>
                  <a:srgbClr val="008265"/>
                </a:solidFill>
              </a:rPr>
              <a:t>Poor / very poor financial well-being</a:t>
            </a:r>
            <a:endParaRPr kumimoji="0" lang="en-GB" sz="1400" b="1" i="0" u="none" strike="noStrike" kern="0" cap="none" spc="0" normalizeH="0" baseline="0" noProof="0">
              <a:ln>
                <a:noFill/>
              </a:ln>
              <a:solidFill>
                <a:srgbClr val="008265"/>
              </a:solidFill>
              <a:effectLst/>
              <a:uLnTx/>
              <a:uFillTx/>
              <a:latin typeface="Arial"/>
              <a:cs typeface="Arial"/>
              <a:sym typeface="Arial"/>
            </a:endParaRPr>
          </a:p>
        </p:txBody>
      </p:sp>
      <p:sp>
        <p:nvSpPr>
          <p:cNvPr id="8" name="TextBox 7"/>
          <p:cNvSpPr txBox="1"/>
          <p:nvPr/>
        </p:nvSpPr>
        <p:spPr>
          <a:xfrm>
            <a:off x="8485632" y="1168821"/>
            <a:ext cx="34324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8265"/>
                </a:solidFill>
                <a:effectLst/>
                <a:uLnTx/>
                <a:uFillTx/>
                <a:latin typeface="Arial"/>
                <a:cs typeface="Arial"/>
                <a:sym typeface="Arial"/>
              </a:rPr>
              <a:t>Good / very good financial well-being</a:t>
            </a:r>
          </a:p>
        </p:txBody>
      </p:sp>
      <p:graphicFrame>
        <p:nvGraphicFramePr>
          <p:cNvPr id="12" name="Table 11"/>
          <p:cNvGraphicFramePr>
            <a:graphicFrameLocks noGrp="1"/>
          </p:cNvGraphicFramePr>
          <p:nvPr>
            <p:extLst>
              <p:ext uri="{D42A27DB-BD31-4B8C-83A1-F6EECF244321}">
                <p14:modId xmlns:p14="http://schemas.microsoft.com/office/powerpoint/2010/main" val="2747583575"/>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2.70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9.88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309130827"/>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4736592" y="1168822"/>
            <a:ext cx="31312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8265"/>
                </a:solidFill>
                <a:effectLst/>
                <a:uLnTx/>
                <a:uFillTx/>
                <a:latin typeface="Arial"/>
                <a:cs typeface="Arial"/>
                <a:sym typeface="Arial"/>
              </a:rPr>
              <a:t>Average financial well-being</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All consumers who hold at least one (motor, travel, buildings and/or contents) insurance policy/ who have claimed on at least one insurance policy in the last 12 months: poor / very poor n=118/8*, average n=</a:t>
            </a:r>
            <a:r>
              <a:rPr lang="en-GB" sz="800" dirty="0">
                <a:latin typeface="Arial" panose="020B0604020202020204" pitchFamily="34" charset="0"/>
                <a:ea typeface="Corbel"/>
                <a:cs typeface="Arial" panose="020B0604020202020204" pitchFamily="34" charset="0"/>
                <a:sym typeface="Corbel"/>
              </a:rPr>
              <a:t>405</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/42, good / very good n= </a:t>
            </a:r>
            <a:r>
              <a:rPr lang="en-GB" sz="800" dirty="0">
                <a:latin typeface="Arial" panose="020B0604020202020204" pitchFamily="34" charset="0"/>
                <a:ea typeface="Corbel"/>
                <a:cs typeface="Arial" panose="020B0604020202020204" pitchFamily="34" charset="0"/>
                <a:sym typeface="Corbel"/>
              </a:rPr>
              <a:t>469</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/94   *Low sample, just shown for completeness</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233407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Consumers with poor / very poor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919380364"/>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13.54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13.22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Poor / very poor financial well-being n=118/8</a:t>
            </a:r>
            <a:r>
              <a:rPr lang="en-GB" sz="800">
                <a:latin typeface="Arial" panose="020B0604020202020204" pitchFamily="34" charset="0"/>
                <a:ea typeface="Corbel"/>
                <a:cs typeface="Arial" panose="020B0604020202020204" pitchFamily="34" charset="0"/>
                <a:sym typeface="Corbel"/>
              </a:rPr>
              <a:t>*   </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*Claims related opportunity statements removed from the table due to low sample</a:t>
            </a:r>
            <a:r>
              <a:rPr lang="en-GB" sz="800">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073834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Consumers with average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254991778"/>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average financial well-being n=405/42</a:t>
            </a:r>
            <a:r>
              <a:rPr lang="en-GB" sz="800">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43476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86" y="-124958"/>
            <a:ext cx="10794748" cy="883122"/>
          </a:xfrm>
        </p:spPr>
        <p:txBody>
          <a:bodyPr/>
          <a:lstStyle/>
          <a:p>
            <a:r>
              <a:rPr lang="en-GB" sz="3200" b="1">
                <a:solidFill>
                  <a:schemeClr val="bg2"/>
                </a:solidFill>
                <a:latin typeface="Rockwell" panose="02060603020205020403" pitchFamily="18" charset="0"/>
              </a:rPr>
              <a:t>The 9 importance and opportunity themes </a:t>
            </a:r>
            <a:endParaRPr lang="en-GB"/>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847840279"/>
              </p:ext>
            </p:extLst>
          </p:nvPr>
        </p:nvGraphicFramePr>
        <p:xfrm>
          <a:off x="567255" y="736598"/>
          <a:ext cx="11184477" cy="5443217"/>
        </p:xfrm>
        <a:graphic>
          <a:graphicData uri="http://schemas.openxmlformats.org/drawingml/2006/table">
            <a:tbl>
              <a:tblPr firstRow="1" bandRow="1">
                <a:tableStyleId>{6E62EB93-AAC6-4EBA-99E5-D1D4B1179FDE}</a:tableStyleId>
              </a:tblPr>
              <a:tblGrid>
                <a:gridCol w="1574812">
                  <a:extLst>
                    <a:ext uri="{9D8B030D-6E8A-4147-A177-3AD203B41FA5}">
                      <a16:colId xmlns:a16="http://schemas.microsoft.com/office/drawing/2014/main" val="20000"/>
                    </a:ext>
                  </a:extLst>
                </a:gridCol>
                <a:gridCol w="9609665">
                  <a:extLst>
                    <a:ext uri="{9D8B030D-6E8A-4147-A177-3AD203B41FA5}">
                      <a16:colId xmlns:a16="http://schemas.microsoft.com/office/drawing/2014/main" val="20001"/>
                    </a:ext>
                  </a:extLst>
                </a:gridCol>
              </a:tblGrid>
              <a:tr h="429257">
                <a:tc>
                  <a:txBody>
                    <a:bodyPr/>
                    <a:lstStyle/>
                    <a:p>
                      <a:r>
                        <a:rPr lang="en-GB"/>
                        <a:t>Theme</a:t>
                      </a:r>
                    </a:p>
                  </a:txBody>
                  <a:tcPr/>
                </a:tc>
                <a:tc>
                  <a:txBody>
                    <a:bodyPr/>
                    <a:lstStyle/>
                    <a:p>
                      <a:r>
                        <a:rPr lang="en-GB"/>
                        <a:t>Description </a:t>
                      </a:r>
                    </a:p>
                  </a:txBody>
                  <a:tcPr/>
                </a:tc>
                <a:extLst>
                  <a:ext uri="{0D108BD9-81ED-4DB2-BD59-A6C34878D82A}">
                    <a16:rowId xmlns:a16="http://schemas.microsoft.com/office/drawing/2014/main" val="10000"/>
                  </a:ext>
                </a:extLst>
              </a:tr>
              <a:tr h="429257">
                <a:tc>
                  <a:txBody>
                    <a:bodyPr/>
                    <a:lstStyle/>
                    <a:p>
                      <a:r>
                        <a:rPr lang="en-GB"/>
                        <a:t>Loyalty</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A reward  in the shape of a discount, additional benefits, not paying more than new customers or multi-products discounts for example, for renewing a policy with the same provider</a:t>
                      </a:r>
                    </a:p>
                  </a:txBody>
                  <a:tcPr/>
                </a:tc>
                <a:extLst>
                  <a:ext uri="{0D108BD9-81ED-4DB2-BD59-A6C34878D82A}">
                    <a16:rowId xmlns:a16="http://schemas.microsoft.com/office/drawing/2014/main" val="10001"/>
                  </a:ext>
                </a:extLst>
              </a:tr>
              <a:tr h="429257">
                <a:tc>
                  <a:txBody>
                    <a:bodyPr/>
                    <a:lstStyle/>
                    <a:p>
                      <a:r>
                        <a:rPr lang="en-GB"/>
                        <a:t>Confidence</a:t>
                      </a:r>
                    </a:p>
                    <a:p>
                      <a:endParaRPr lang="en-GB"/>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Confidence in their understanding of the policy, the claims process, percentage of claims paid out on, in the brand, and customer complaints being handled professionally</a:t>
                      </a:r>
                      <a:endParaRPr lang="en-GB" sz="1300"/>
                    </a:p>
                  </a:txBody>
                  <a:tcPr/>
                </a:tc>
                <a:extLst>
                  <a:ext uri="{0D108BD9-81ED-4DB2-BD59-A6C34878D82A}">
                    <a16:rowId xmlns:a16="http://schemas.microsoft.com/office/drawing/2014/main" val="10002"/>
                  </a:ext>
                </a:extLst>
              </a:tr>
              <a:tr h="429257">
                <a:tc>
                  <a:txBody>
                    <a:bodyPr/>
                    <a:lstStyle/>
                    <a:p>
                      <a:r>
                        <a:rPr lang="en-GB"/>
                        <a:t>Ease </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The customer can get all of their insurance from provider in one policy, their questions are answered clearly and quickly, the documentation is easy to read, able to purchase it through a price comparison site or able to buy insurance through a multitude of channels, </a:t>
                      </a:r>
                      <a:r>
                        <a:rPr lang="en-GB" sz="1300" b="0" i="0" u="none" strike="noStrike" cap="none" err="1">
                          <a:solidFill>
                            <a:schemeClr val="bg2">
                              <a:lumMod val="25000"/>
                            </a:schemeClr>
                          </a:solidFill>
                          <a:latin typeface="Arial"/>
                          <a:ea typeface="Arial"/>
                          <a:cs typeface="Calibri Light" panose="020F0302020204030204" pitchFamily="34" charset="0"/>
                          <a:sym typeface="Arial"/>
                        </a:rPr>
                        <a:t>i.e</a:t>
                      </a:r>
                      <a:r>
                        <a:rPr lang="en-GB" sz="1300" b="0" i="0" u="none" strike="noStrike" cap="none">
                          <a:solidFill>
                            <a:schemeClr val="bg2">
                              <a:lumMod val="25000"/>
                            </a:schemeClr>
                          </a:solidFill>
                          <a:latin typeface="Arial"/>
                          <a:ea typeface="Arial"/>
                          <a:cs typeface="Calibri Light" panose="020F0302020204030204" pitchFamily="34" charset="0"/>
                          <a:sym typeface="Arial"/>
                        </a:rPr>
                        <a:t> website, mobile, broker</a:t>
                      </a:r>
                    </a:p>
                  </a:txBody>
                  <a:tcPr/>
                </a:tc>
                <a:extLst>
                  <a:ext uri="{0D108BD9-81ED-4DB2-BD59-A6C34878D82A}">
                    <a16:rowId xmlns:a16="http://schemas.microsoft.com/office/drawing/2014/main" val="10003"/>
                  </a:ext>
                </a:extLst>
              </a:tr>
              <a:tr h="429257">
                <a:tc>
                  <a:txBody>
                    <a:bodyPr/>
                    <a:lstStyle/>
                    <a:p>
                      <a:r>
                        <a:rPr lang="en-GB"/>
                        <a:t>Protection</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An understanding by providers why something of little financial value may still be important, ability to add or remove cover elements to suit needs and that the insurance cover is at the right level for a business to continue to trade or has ideas of how to cover sentimental items</a:t>
                      </a:r>
                      <a:endParaRPr lang="en-GB" sz="1300"/>
                    </a:p>
                  </a:txBody>
                  <a:tcPr/>
                </a:tc>
                <a:extLst>
                  <a:ext uri="{0D108BD9-81ED-4DB2-BD59-A6C34878D82A}">
                    <a16:rowId xmlns:a16="http://schemas.microsoft.com/office/drawing/2014/main" val="10004"/>
                  </a:ext>
                </a:extLst>
              </a:tr>
              <a:tr h="429257">
                <a:tc>
                  <a:txBody>
                    <a:bodyPr/>
                    <a:lstStyle/>
                    <a:p>
                      <a:r>
                        <a:rPr lang="en-GB"/>
                        <a:t>Price</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Measures a range of price related statements such as the price being reasonable for the level of cover, the price simply being the cheapest quote, willingness to pay more to go with a recognised brand, if a provider will match a competitor’s quote and whether or not there are promotional discounts for new customers</a:t>
                      </a:r>
                      <a:endParaRPr lang="en-GB" sz="1300"/>
                    </a:p>
                  </a:txBody>
                  <a:tcPr/>
                </a:tc>
                <a:extLst>
                  <a:ext uri="{0D108BD9-81ED-4DB2-BD59-A6C34878D82A}">
                    <a16:rowId xmlns:a16="http://schemas.microsoft.com/office/drawing/2014/main" val="10005"/>
                  </a:ext>
                </a:extLst>
              </a:tr>
              <a:tr h="429257">
                <a:tc>
                  <a:txBody>
                    <a:bodyPr/>
                    <a:lstStyle/>
                    <a:p>
                      <a:r>
                        <a:rPr lang="en-GB"/>
                        <a:t>Relationship</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obtains advice from insurer, has a range of meaningful interactions with provider throughout the year, customer has a sense the insurer knows them and what is important to them</a:t>
                      </a:r>
                      <a:endParaRPr lang="en-GB" sz="1300"/>
                    </a:p>
                  </a:txBody>
                  <a:tcPr/>
                </a:tc>
                <a:extLst>
                  <a:ext uri="{0D108BD9-81ED-4DB2-BD59-A6C34878D82A}">
                    <a16:rowId xmlns:a16="http://schemas.microsoft.com/office/drawing/2014/main" val="10006"/>
                  </a:ext>
                </a:extLst>
              </a:tr>
              <a:tr h="429257">
                <a:tc>
                  <a:txBody>
                    <a:bodyPr/>
                    <a:lstStyle/>
                    <a:p>
                      <a:r>
                        <a:rPr lang="en-GB"/>
                        <a:t>Speed (claims)</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Provider offers immediate and effective assistance, customer can get through to insurer quickly at any time and does not get asked needless questions</a:t>
                      </a:r>
                      <a:endParaRPr lang="en-GB" sz="1300"/>
                    </a:p>
                  </a:txBody>
                  <a:tcPr/>
                </a:tc>
                <a:extLst>
                  <a:ext uri="{0D108BD9-81ED-4DB2-BD59-A6C34878D82A}">
                    <a16:rowId xmlns:a16="http://schemas.microsoft.com/office/drawing/2014/main" val="10007"/>
                  </a:ext>
                </a:extLst>
              </a:tr>
              <a:tr h="429257">
                <a:tc>
                  <a:txBody>
                    <a:bodyPr/>
                    <a:lstStyle/>
                    <a:p>
                      <a:r>
                        <a:rPr lang="en-GB"/>
                        <a:t>Respect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Insurance company does not try to avoid pay out, shows compassion and does not require customer to provide lots of receipts/pictures to prove claim is genuine</a:t>
                      </a:r>
                      <a:endParaRPr lang="en-GB" sz="1300"/>
                    </a:p>
                  </a:txBody>
                  <a:tcPr/>
                </a:tc>
                <a:extLst>
                  <a:ext uri="{0D108BD9-81ED-4DB2-BD59-A6C34878D82A}">
                    <a16:rowId xmlns:a16="http://schemas.microsoft.com/office/drawing/2014/main" val="10008"/>
                  </a:ext>
                </a:extLst>
              </a:tr>
              <a:tr h="429257">
                <a:tc>
                  <a:txBody>
                    <a:bodyPr/>
                    <a:lstStyle/>
                    <a:p>
                      <a:r>
                        <a:rPr lang="en-GB"/>
                        <a:t>Control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can choose the suppliers, whether it is a financial, repair or replacement settlement and repairs are carried out at a time convenient</a:t>
                      </a:r>
                      <a:endParaRPr lang="en-GB" sz="130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78998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Consumers with good / very good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3187171353"/>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Good / very good financial well-being n=469/94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614534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F017F66E-8345-CDC3-92EE-DF781A94DA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74D7EC-5AD3-8038-F881-FA0B613AFDC6}"/>
              </a:ext>
            </a:extLst>
          </p:cNvPr>
          <p:cNvSpPr txBox="1"/>
          <p:nvPr/>
        </p:nvSpPr>
        <p:spPr>
          <a:xfrm>
            <a:off x="53731" y="88668"/>
            <a:ext cx="12016349"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“Who did you buy your insurance with or arrange it through?”  Wave 14&amp;15 (March 2024 &amp; August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solidFill>
                  <a:srgbClr val="008265"/>
                </a:solidFill>
                <a:latin typeface="Arial" panose="020B0604020202020204" pitchFamily="34" charset="0"/>
                <a:cs typeface="Arial" panose="020B0604020202020204" pitchFamily="34" charset="0"/>
              </a:rPr>
              <a:t>Consumers who report poor financial well-being are more likely to have purchased their insurance via a </a:t>
            </a:r>
            <a:r>
              <a:rPr lang="en-GB" sz="1600">
                <a:solidFill>
                  <a:srgbClr val="008265"/>
                </a:solidFill>
                <a:latin typeface="Arial" panose="020B0604020202020204" pitchFamily="34" charset="0"/>
                <a:cs typeface="Arial" panose="020B0604020202020204" pitchFamily="34" charset="0"/>
              </a:rPr>
              <a:t>price comparison site.</a:t>
            </a:r>
            <a:endParaRPr lang="en-GB" sz="1600" dirty="0">
              <a:solidFill>
                <a:srgbClr val="00826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600" dirty="0">
              <a:solidFill>
                <a:srgbClr val="008265"/>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solidFill>
                  <a:srgbClr val="008265"/>
                </a:solidFill>
                <a:latin typeface="Arial" panose="020B0604020202020204" pitchFamily="34" charset="0"/>
                <a:cs typeface="Arial" panose="020B0604020202020204" pitchFamily="34" charset="0"/>
              </a:rPr>
              <a:t>Consumers with average and good/ very good financial well-being have similar purchasing channel behaviour, the only slight difference is for price comparison sites, 7 percentage points higher for those with average financial well-being</a:t>
            </a:r>
            <a:endParaRPr kumimoji="0" lang="en-GB" sz="160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endParaRPr>
          </a:p>
        </p:txBody>
      </p:sp>
      <p:sp>
        <p:nvSpPr>
          <p:cNvPr id="2" name="Rectangle 1">
            <a:extLst>
              <a:ext uri="{FF2B5EF4-FFF2-40B4-BE49-F238E27FC236}">
                <a16:creationId xmlns:a16="http://schemas.microsoft.com/office/drawing/2014/main" id="{0FABDE4C-F22B-7384-E2DE-E5A54676E4E0}"/>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8" name="Chart 7">
            <a:extLst>
              <a:ext uri="{FF2B5EF4-FFF2-40B4-BE49-F238E27FC236}">
                <a16:creationId xmlns:a16="http://schemas.microsoft.com/office/drawing/2014/main" id="{8D421C1E-1673-789A-484C-95C64DB1F64C}"/>
              </a:ext>
            </a:extLst>
          </p:cNvPr>
          <p:cNvGraphicFramePr>
            <a:graphicFrameLocks/>
          </p:cNvGraphicFramePr>
          <p:nvPr>
            <p:extLst>
              <p:ext uri="{D42A27DB-BD31-4B8C-83A1-F6EECF244321}">
                <p14:modId xmlns:p14="http://schemas.microsoft.com/office/powerpoint/2010/main" val="1479144825"/>
              </p:ext>
            </p:extLst>
          </p:nvPr>
        </p:nvGraphicFramePr>
        <p:xfrm>
          <a:off x="1216723" y="1457419"/>
          <a:ext cx="9436037" cy="4726097"/>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281;p26">
            <a:extLst>
              <a:ext uri="{FF2B5EF4-FFF2-40B4-BE49-F238E27FC236}">
                <a16:creationId xmlns:a16="http://schemas.microsoft.com/office/drawing/2014/main" id="{FD34470E-5069-CD9B-D5B5-1F8807C8222E}"/>
              </a:ext>
            </a:extLst>
          </p:cNvPr>
          <p:cNvSpPr txBox="1"/>
          <p:nvPr/>
        </p:nvSpPr>
        <p:spPr>
          <a:xfrm>
            <a:off x="0" y="6272185"/>
            <a:ext cx="12070080" cy="58581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All consumers who hold at least one (motor, travel, buildings and/or contents) insurance policy</a:t>
            </a:r>
            <a:r>
              <a:rPr lang="en-GB" sz="800" dirty="0">
                <a:latin typeface="Arial" panose="020B0604020202020204" pitchFamily="34" charset="0"/>
                <a:ea typeface="Corbel"/>
                <a:cs typeface="Arial" panose="020B0604020202020204" pitchFamily="34" charset="0"/>
                <a:sym typeface="Corbel"/>
              </a:rPr>
              <a:t> purchase channel / financial well-being</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a:t>
            </a:r>
            <a:r>
              <a:rPr lang="en-GB" sz="800" dirty="0">
                <a:latin typeface="Arial" panose="020B0604020202020204" pitchFamily="34" charset="0"/>
                <a:ea typeface="Corbel"/>
                <a:cs typeface="Arial" panose="020B0604020202020204" pitchFamily="34" charset="0"/>
                <a:sym typeface="Corbel"/>
              </a:rPr>
              <a:t>P</a:t>
            </a:r>
            <a:r>
              <a:rPr kumimoji="0" lang="en-GB" sz="800" b="0" i="0" u="none" strike="noStrike" kern="0" cap="none" spc="0" normalizeH="0" baseline="0" noProof="0" dirty="0" err="1">
                <a:ln>
                  <a:noFill/>
                </a:ln>
                <a:solidFill>
                  <a:srgbClr val="000000"/>
                </a:solidFill>
                <a:effectLst/>
                <a:uLnTx/>
                <a:uFillTx/>
                <a:latin typeface="Arial" panose="020B0604020202020204" pitchFamily="34" charset="0"/>
                <a:ea typeface="Corbel"/>
                <a:cs typeface="Arial" panose="020B0604020202020204" pitchFamily="34" charset="0"/>
                <a:sym typeface="Corbel"/>
              </a:rPr>
              <a:t>oor</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 very poor total n=118, </a:t>
            </a:r>
            <a:r>
              <a:rPr lang="en-GB" sz="800" dirty="0">
                <a:latin typeface="Arial" panose="020B0604020202020204" pitchFamily="34" charset="0"/>
                <a:ea typeface="Corbel"/>
                <a:cs typeface="Arial" panose="020B0604020202020204" pitchFamily="34" charset="0"/>
                <a:sym typeface="Corbel"/>
              </a:rPr>
              <a:t> price comparison site n=68, direct from provider n=31*, bank or building society n=8*,  other n=1*, insurance broker n=6*, don’t know n=0*.  A</a:t>
            </a:r>
            <a:r>
              <a:rPr kumimoji="0" lang="en-GB" sz="800" b="0" i="0" u="none" strike="noStrike" kern="0" cap="none" spc="0" normalizeH="0" baseline="0" noProof="0" dirty="0" err="1">
                <a:ln>
                  <a:noFill/>
                </a:ln>
                <a:solidFill>
                  <a:srgbClr val="000000"/>
                </a:solidFill>
                <a:effectLst/>
                <a:uLnTx/>
                <a:uFillTx/>
                <a:latin typeface="Arial" panose="020B0604020202020204" pitchFamily="34" charset="0"/>
                <a:ea typeface="Corbel"/>
                <a:cs typeface="Arial" panose="020B0604020202020204" pitchFamily="34" charset="0"/>
                <a:sym typeface="Corbel"/>
              </a:rPr>
              <a:t>verage</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total  n=</a:t>
            </a:r>
            <a:r>
              <a:rPr lang="en-GB" sz="800" dirty="0">
                <a:latin typeface="Arial" panose="020B0604020202020204" pitchFamily="34" charset="0"/>
                <a:ea typeface="Corbel"/>
                <a:cs typeface="Arial" panose="020B0604020202020204" pitchFamily="34" charset="0"/>
                <a:sym typeface="Corbel"/>
              </a:rPr>
              <a:t>405, price comparison site n=187, direct from provider n=134, bank or building society n=30*,  other n=9*, insurance broker n=22*, don’t know n=6*.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Good / very good total n= </a:t>
            </a:r>
            <a:r>
              <a:rPr lang="en-GB" sz="800" dirty="0">
                <a:latin typeface="Arial" panose="020B0604020202020204" pitchFamily="34" charset="0"/>
                <a:ea typeface="Corbel"/>
                <a:cs typeface="Arial" panose="020B0604020202020204" pitchFamily="34" charset="0"/>
                <a:sym typeface="Corbel"/>
              </a:rPr>
              <a:t>469, price comparison site n=185, direct from provider n=154, bank or building society n=49,  other n=6*, insurance broker n=32*, don’t know n=3*</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*Low sample, just shown for completeness</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765756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survey </a:t>
            </a:r>
          </a:p>
        </p:txBody>
      </p:sp>
      <p:sp>
        <p:nvSpPr>
          <p:cNvPr id="4" name="Subtitle 3"/>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March 2024 &amp; August 2024 Wave 14&amp;15 data</a:t>
            </a:r>
          </a:p>
        </p:txBody>
      </p:sp>
    </p:spTree>
    <p:extLst>
      <p:ext uri="{BB962C8B-B14F-4D97-AF65-F5344CB8AC3E}">
        <p14:creationId xmlns:p14="http://schemas.microsoft.com/office/powerpoint/2010/main" val="1068876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765803A-829D-B25F-838A-2C87D8DD50E3}"/>
              </a:ext>
            </a:extLst>
          </p:cNvPr>
          <p:cNvGraphicFramePr>
            <a:graphicFrameLocks/>
          </p:cNvGraphicFramePr>
          <p:nvPr>
            <p:extLst>
              <p:ext uri="{D42A27DB-BD31-4B8C-83A1-F6EECF244321}">
                <p14:modId xmlns:p14="http://schemas.microsoft.com/office/powerpoint/2010/main" val="3700120775"/>
              </p:ext>
            </p:extLst>
          </p:nvPr>
        </p:nvGraphicFramePr>
        <p:xfrm>
          <a:off x="1183447" y="1524673"/>
          <a:ext cx="6049457" cy="426226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5239078" y="322287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 name="TextBox 2"/>
          <p:cNvSpPr txBox="1"/>
          <p:nvPr/>
        </p:nvSpPr>
        <p:spPr>
          <a:xfrm>
            <a:off x="422143" y="180551"/>
            <a:ext cx="11227990" cy="830997"/>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Top 5 factors that would improve trust with SMEs – wave 14&amp;15</a:t>
            </a:r>
          </a:p>
          <a:p>
            <a:pPr>
              <a:buSzPts val="1500"/>
            </a:pPr>
            <a:r>
              <a:rPr lang="en-GB">
                <a:solidFill>
                  <a:schemeClr val="bg2"/>
                </a:solidFill>
                <a:latin typeface="+mn-lt"/>
                <a:cs typeface="Calibri Light" panose="020F0302020204030204" pitchFamily="34" charset="0"/>
              </a:rPr>
              <a:t>Providing SMEs with a discount for staying loyal to the same company and assessing their risk individually rather than using generic assumptions are the highest opportunities to improve trust. </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792146" y="2247345"/>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758437" y="175476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386265" y="4686996"/>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090232" y="6132926"/>
            <a:ext cx="6442252"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33" name="Rectangle 32"/>
          <p:cNvSpPr/>
          <p:nvPr/>
        </p:nvSpPr>
        <p:spPr>
          <a:xfrm>
            <a:off x="7754050" y="1754766"/>
            <a:ext cx="4234750" cy="2893100"/>
          </a:xfrm>
          <a:prstGeom prst="rect">
            <a:avLst/>
          </a:prstGeom>
        </p:spPr>
        <p:txBody>
          <a:bodyPr wrap="square">
            <a:spAutoFit/>
          </a:bodyPr>
          <a:lstStyle/>
          <a:p>
            <a:pPr marL="285750" indent="-285750" algn="ctr">
              <a:buClr>
                <a:srgbClr val="FFFFFF"/>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Answering SMEs questions quickly and clearly is a further key opportunity to improve trust</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Taking loyalty into account when calculating renewal following a claim is the next highest opportunity</a:t>
            </a:r>
          </a:p>
          <a:p>
            <a:pPr>
              <a:buClr>
                <a:schemeClr val="tx1"/>
              </a:buClr>
              <a:buSzPts val="1500"/>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Ensuring policy documents are easy to read, with little or no small print is the fifth highest opportunity for increasing trust levels with SMEs</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p:txBody>
      </p:sp>
      <p:sp>
        <p:nvSpPr>
          <p:cNvPr id="34"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n=1,499/366</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000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 who have claimed on at least one insurance policy in the last 12 months: Female n=754/189 , Male n=742/174.</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166164" y="89019"/>
            <a:ext cx="11738922" cy="249299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SMEs Overall opportunity scores by gender – wave 14&amp;15</a:t>
            </a:r>
          </a:p>
          <a:p>
            <a:r>
              <a:rPr lang="en-GB">
                <a:solidFill>
                  <a:srgbClr val="008265"/>
                </a:solidFill>
                <a:latin typeface="+mj-lt"/>
                <a:cs typeface="Calibri Light" panose="020F0302020204030204" pitchFamily="34" charset="0"/>
              </a:rPr>
              <a:t>At an overall level, the average of all opportunity scores for females and males is only separated by 0.16 points (on a scale of -30 to +30) so the overall need to improve trust with SME decision makers / influencers is not specific to a gender in this wave. </a:t>
            </a:r>
          </a:p>
          <a:p>
            <a:endParaRPr lang="en-GB">
              <a:solidFill>
                <a:srgbClr val="008265"/>
              </a:solidFill>
              <a:latin typeface="+mj-lt"/>
              <a:cs typeface="Calibri Light" panose="020F0302020204030204" pitchFamily="34" charset="0"/>
            </a:endParaRPr>
          </a:p>
          <a:p>
            <a:r>
              <a:rPr lang="en-GB">
                <a:solidFill>
                  <a:srgbClr val="008265"/>
                </a:solidFill>
                <a:latin typeface="+mj-lt"/>
                <a:cs typeface="Calibri Light" panose="020F0302020204030204" pitchFamily="34" charset="0"/>
              </a:rPr>
              <a:t>Speed (claims) and Loyalty are the highest opportunities to improve trust with female decision makers / influencers and Confidence and Loyalty are for male ones.</a:t>
            </a:r>
          </a:p>
          <a:p>
            <a:endParaRPr lang="en-GB">
              <a:solidFill>
                <a:srgbClr val="008265"/>
              </a:solidFill>
              <a:latin typeface="+mj-lt"/>
              <a:cs typeface="Calibri Light" panose="020F0302020204030204" pitchFamily="34" charset="0"/>
            </a:endParaRPr>
          </a:p>
          <a:p>
            <a:endParaRPr lang="en-GB">
              <a:solidFill>
                <a:srgbClr val="008265"/>
              </a:solidFill>
              <a:latin typeface="+mj-lt"/>
              <a:cs typeface="Calibri Light" panose="020F0302020204030204" pitchFamily="34" charset="0"/>
            </a:endParaRPr>
          </a:p>
          <a:p>
            <a:r>
              <a:rPr lang="en-GB">
                <a:solidFill>
                  <a:srgbClr val="008265"/>
                </a:solidFill>
                <a:latin typeface="+mj-lt"/>
                <a:cs typeface="Calibri Light" panose="020F0302020204030204" pitchFamily="34" charset="0"/>
              </a:rPr>
              <a:t>  </a:t>
            </a:r>
          </a:p>
          <a:p>
            <a:endParaRPr lang="en-GB" sz="2400"/>
          </a:p>
        </p:txBody>
      </p:sp>
      <p:graphicFrame>
        <p:nvGraphicFramePr>
          <p:cNvPr id="12" name="Chart 11"/>
          <p:cNvGraphicFramePr/>
          <p:nvPr>
            <p:extLst>
              <p:ext uri="{D42A27DB-BD31-4B8C-83A1-F6EECF244321}">
                <p14:modId xmlns:p14="http://schemas.microsoft.com/office/powerpoint/2010/main" val="575876904"/>
              </p:ext>
            </p:extLst>
          </p:nvPr>
        </p:nvGraphicFramePr>
        <p:xfrm>
          <a:off x="286914" y="1592677"/>
          <a:ext cx="4440361" cy="4169168"/>
        </p:xfrm>
        <a:graphic>
          <a:graphicData uri="http://schemas.openxmlformats.org/drawingml/2006/chart">
            <c:chart xmlns:c="http://schemas.openxmlformats.org/drawingml/2006/chart" xmlns:r="http://schemas.openxmlformats.org/officeDocument/2006/relationships" r:id="rId3"/>
          </a:graphicData>
        </a:graphic>
      </p:graphicFrame>
      <p:sp>
        <p:nvSpPr>
          <p:cNvPr id="14" name="Google Shape;554;p52">
            <a:extLst>
              <a:ext uri="{FF2B5EF4-FFF2-40B4-BE49-F238E27FC236}">
                <a16:creationId xmlns:a16="http://schemas.microsoft.com/office/drawing/2014/main" id="{59A45DC8-C252-41E7-A50B-0F54B9CB0DA3}"/>
              </a:ext>
            </a:extLst>
          </p:cNvPr>
          <p:cNvSpPr txBox="1"/>
          <p:nvPr/>
        </p:nvSpPr>
        <p:spPr>
          <a:xfrm>
            <a:off x="8166542" y="1384615"/>
            <a:ext cx="3859293" cy="4990276"/>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To increase trust with Females they specifically want to know what to do in order to make a claim, their questions to be answered quickly/clearly and to get a discount for staying loyal to a company</a:t>
            </a:r>
          </a:p>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Compared to the previous wave, females report that performance for the Relationship and Respect themes (in relation to claims) has improved the most</a:t>
            </a:r>
          </a:p>
          <a:p>
            <a:pPr>
              <a:buClrTx/>
              <a:buSzPts val="1500"/>
            </a:pPr>
            <a:r>
              <a:rPr lang="en-GB">
                <a:solidFill>
                  <a:schemeClr val="tx1"/>
                </a:solidFill>
                <a:latin typeface="+mj-lt"/>
                <a:cs typeface="Calibri Light" panose="020F0302020204030204" pitchFamily="34" charset="0"/>
              </a:rPr>
              <a:t> </a:t>
            </a: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Males report that performance has improved the most for the Speed and Respect themes (in relation to claims), both themes’ performance has increased by 0.75 points (on a scale of -10 to +10)</a:t>
            </a:r>
          </a:p>
          <a:p>
            <a:pPr>
              <a:buClrTx/>
              <a:buSzPts val="1500"/>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To increase trust with Males they want an insurer to assess their risk individually without using generic assumptions, their insurer to handle complaints professionally and for their provider to make it easy to compare to policies from other providers</a:t>
            </a:r>
          </a:p>
        </p:txBody>
      </p:sp>
      <p:graphicFrame>
        <p:nvGraphicFramePr>
          <p:cNvPr id="7" name="Chart 6"/>
          <p:cNvGraphicFramePr/>
          <p:nvPr>
            <p:extLst>
              <p:ext uri="{D42A27DB-BD31-4B8C-83A1-F6EECF244321}">
                <p14:modId xmlns:p14="http://schemas.microsoft.com/office/powerpoint/2010/main" val="1249241288"/>
              </p:ext>
            </p:extLst>
          </p:nvPr>
        </p:nvGraphicFramePr>
        <p:xfrm>
          <a:off x="4399690" y="1592677"/>
          <a:ext cx="4440361" cy="42913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0377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5847273" y="1114089"/>
            <a:ext cx="5796471" cy="4704909"/>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The single biggest opportunities to improve trust with 18-34 year olds is ensuring they know what to do to make a claim, assessing their risks individually rather than using generic assumptions and their loyalty to be taken into account following a claim at the renewal stage</a:t>
            </a:r>
          </a:p>
          <a:p>
            <a:pPr>
              <a:buClrTx/>
              <a:buSzPts val="1500"/>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The 35-54 age group within SMEs trust can be improved by not having dual pricing for customers, making it easy to compare </a:t>
            </a:r>
            <a:r>
              <a:rPr lang="en-GB" err="1">
                <a:solidFill>
                  <a:schemeClr val="tx1"/>
                </a:solidFill>
                <a:latin typeface="+mj-lt"/>
                <a:cs typeface="Calibri Light" panose="020F0302020204030204" pitchFamily="34" charset="0"/>
              </a:rPr>
              <a:t>olicies</a:t>
            </a:r>
            <a:r>
              <a:rPr lang="en-GB">
                <a:solidFill>
                  <a:schemeClr val="tx1"/>
                </a:solidFill>
                <a:latin typeface="+mj-lt"/>
                <a:cs typeface="Calibri Light" panose="020F0302020204030204" pitchFamily="34" charset="0"/>
              </a:rPr>
              <a:t> between providers and their questions to be answered quickly and clearly</a:t>
            </a:r>
          </a:p>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Giving over 55’s a discount for staying with the same company, matching a cheaper price from a competitor’s quote and assessing their risks individually rather than using generic assumptions would increase trust levels for those in this age group working within SMEs</a:t>
            </a:r>
          </a:p>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a:buClr>
                <a:schemeClr val="tx1"/>
              </a:buClr>
              <a:buSzPts val="1500"/>
            </a:pPr>
            <a:endParaRPr lang="en-GB">
              <a:solidFill>
                <a:schemeClr val="tx1"/>
              </a:solidFill>
              <a:latin typeface="+mj-lt"/>
              <a:cs typeface="Calibri Light" panose="020F0302020204030204" pitchFamily="34" charset="0"/>
            </a:endParaRPr>
          </a:p>
        </p:txBody>
      </p:sp>
      <p:sp>
        <p:nvSpPr>
          <p:cNvPr id="3" name="TextBox 2"/>
          <p:cNvSpPr txBox="1"/>
          <p:nvPr/>
        </p:nvSpPr>
        <p:spPr>
          <a:xfrm>
            <a:off x="233278" y="66727"/>
            <a:ext cx="11227990" cy="1046440"/>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SMEs Opportunity themes by age – wave 14&amp;15</a:t>
            </a:r>
          </a:p>
          <a:p>
            <a:r>
              <a:rPr lang="en-GB">
                <a:solidFill>
                  <a:srgbClr val="008265"/>
                </a:solidFill>
                <a:latin typeface="+mj-lt"/>
                <a:cs typeface="Calibri Light" panose="020F0302020204030204" pitchFamily="34" charset="0"/>
              </a:rPr>
              <a:t>Decision makers / influencers in the older age groups place a higher stated importance on insurance than those age 18-34.  However, there is an additional opportunity to increase trust amongst this younger age group compared to older ones by improving performance for the Relationship, Speed and Respect themes</a:t>
            </a:r>
          </a:p>
        </p:txBody>
      </p:sp>
      <p:sp>
        <p:nvSpPr>
          <p:cNvPr id="5" name="TextBox 4"/>
          <p:cNvSpPr txBox="1"/>
          <p:nvPr/>
        </p:nvSpPr>
        <p:spPr>
          <a:xfrm>
            <a:off x="548256" y="5373026"/>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8878"/>
            <a:ext cx="9155091" cy="349122"/>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n=592/236, 35-54 n=657/121, 55 or older n=250/9* (*low sample, shown for completeness only).</a:t>
            </a:r>
            <a:endParaRPr lang="en-GB" sz="80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54213708"/>
              </p:ext>
            </p:extLst>
          </p:nvPr>
        </p:nvGraphicFramePr>
        <p:xfrm>
          <a:off x="699024" y="1250195"/>
          <a:ext cx="4708602" cy="3795165"/>
        </p:xfrm>
        <a:graphic>
          <a:graphicData uri="http://schemas.openxmlformats.org/drawingml/2006/table">
            <a:tbl>
              <a:tblPr firstRow="1" bandRow="1"/>
              <a:tblGrid>
                <a:gridCol w="1162010">
                  <a:extLst>
                    <a:ext uri="{9D8B030D-6E8A-4147-A177-3AD203B41FA5}">
                      <a16:colId xmlns:a16="http://schemas.microsoft.com/office/drawing/2014/main" val="20000"/>
                    </a:ext>
                  </a:extLst>
                </a:gridCol>
                <a:gridCol w="1062592">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tblGrid>
              <a:tr h="412641">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1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8.13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10.56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4.86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1399756" y="5822032"/>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0" name="Rectangle 9"/>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2" name="Rectangle 11"/>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Tree>
    <p:extLst>
      <p:ext uri="{BB962C8B-B14F-4D97-AF65-F5344CB8AC3E}">
        <p14:creationId xmlns:p14="http://schemas.microsoft.com/office/powerpoint/2010/main" val="2067014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19765" y="108004"/>
            <a:ext cx="11227990" cy="1384995"/>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SMEs Opportunity themes by ethnicity – wave 14&amp;15</a:t>
            </a:r>
          </a:p>
          <a:p>
            <a:r>
              <a:rPr lang="en-GB" sz="1600">
                <a:solidFill>
                  <a:srgbClr val="008265"/>
                </a:solidFill>
                <a:latin typeface="+mj-lt"/>
                <a:cs typeface="Calibri Light" panose="020F0302020204030204" pitchFamily="34" charset="0"/>
              </a:rPr>
              <a:t>Compared to the previous wave the opportunity scores to improve trust of White/ White British are similar, the biggest change is an increase of 0.50 (on a scale of -30 to +30) for Ease due to a small increase in the importance attributed to it. Amongst Ethnic minority decision makers / influencers the Respect and Speed claim themes are key opportunities to improve trust</a:t>
            </a:r>
          </a:p>
        </p:txBody>
      </p:sp>
      <p:graphicFrame>
        <p:nvGraphicFramePr>
          <p:cNvPr id="6" name="Chart 5"/>
          <p:cNvGraphicFramePr/>
          <p:nvPr>
            <p:extLst>
              <p:ext uri="{D42A27DB-BD31-4B8C-83A1-F6EECF244321}">
                <p14:modId xmlns:p14="http://schemas.microsoft.com/office/powerpoint/2010/main" val="920631270"/>
              </p:ext>
            </p:extLst>
          </p:nvPr>
        </p:nvGraphicFramePr>
        <p:xfrm>
          <a:off x="-54864" y="1424159"/>
          <a:ext cx="4075331" cy="4738750"/>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171535" y="1754808"/>
            <a:ext cx="3910620" cy="4995188"/>
          </a:xfrm>
          <a:prstGeom prst="rect">
            <a:avLst/>
          </a:prstGeom>
          <a:noFill/>
          <a:ln>
            <a:noFill/>
          </a:ln>
        </p:spPr>
        <p:txBody>
          <a:bodyPr spcFirstLastPara="1" wrap="square" lIns="0" tIns="0" rIns="0" bIns="0" anchor="t" anchorCtr="0">
            <a:noAutofit/>
          </a:bodyPr>
          <a:lstStyle/>
          <a:p>
            <a:pPr>
              <a:buClrTx/>
              <a:buSzPts val="1500"/>
            </a:pPr>
            <a:endParaRPr lang="en-GB" sz="1200">
              <a:solidFill>
                <a:schemeClr val="tx1"/>
              </a:solidFill>
              <a:latin typeface="+mj-lt"/>
              <a:cs typeface="Calibri Light" panose="020F0302020204030204" pitchFamily="34" charset="0"/>
            </a:endParaRPr>
          </a:p>
          <a:p>
            <a:pPr>
              <a:buClrTx/>
              <a:buSzPts val="1500"/>
            </a:pPr>
            <a:endParaRPr lang="en-GB" sz="1200">
              <a:solidFill>
                <a:schemeClr val="tx1"/>
              </a:solidFill>
              <a:latin typeface="+mj-lt"/>
              <a:cs typeface="Calibri Light" panose="020F0302020204030204" pitchFamily="34" charset="0"/>
            </a:endParaRPr>
          </a:p>
          <a:p>
            <a:pPr>
              <a:buClr>
                <a:srgbClr val="FFFFFF"/>
              </a:buClr>
              <a:buSzPts val="1500"/>
            </a:pPr>
            <a:r>
              <a:rPr lang="en-GB" sz="1200" b="1">
                <a:solidFill>
                  <a:schemeClr val="tx1"/>
                </a:solidFill>
                <a:latin typeface="+mj-lt"/>
                <a:cs typeface="Calibri Light" panose="020F0302020204030204" pitchFamily="34" charset="0"/>
              </a:rPr>
              <a:t>19% </a:t>
            </a:r>
            <a:r>
              <a:rPr lang="en-GB" sz="1200">
                <a:solidFill>
                  <a:schemeClr val="tx1"/>
                </a:solidFill>
                <a:latin typeface="+mj-lt"/>
                <a:cs typeface="Calibri Light" panose="020F0302020204030204" pitchFamily="34" charset="0"/>
              </a:rPr>
              <a:t>of White/ White British decision makers / influencers report having made a claim on a policy in the past 12 months compared to </a:t>
            </a:r>
            <a:r>
              <a:rPr lang="en-GB" sz="1200" b="1">
                <a:solidFill>
                  <a:schemeClr val="tx1"/>
                </a:solidFill>
                <a:latin typeface="+mj-lt"/>
                <a:cs typeface="Calibri Light" panose="020F0302020204030204" pitchFamily="34" charset="0"/>
              </a:rPr>
              <a:t>40% </a:t>
            </a:r>
            <a:r>
              <a:rPr lang="en-GB" sz="1200">
                <a:solidFill>
                  <a:schemeClr val="tx1"/>
                </a:solidFill>
                <a:latin typeface="+mj-lt"/>
                <a:cs typeface="Calibri Light" panose="020F0302020204030204" pitchFamily="34" charset="0"/>
              </a:rPr>
              <a:t>of Ethnic minority decision makers / influencers at SMEs</a:t>
            </a:r>
          </a:p>
          <a:p>
            <a:pPr>
              <a:buClr>
                <a:srgbClr val="FFFFFF"/>
              </a:buClr>
              <a:buSzPts val="1500"/>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lumMod val="95000"/>
                    <a:lumOff val="5000"/>
                  </a:schemeClr>
                </a:solidFill>
                <a:latin typeface="+mj-lt"/>
                <a:cs typeface="Calibri Light" panose="020F0302020204030204" pitchFamily="34" charset="0"/>
              </a:rPr>
              <a:t>Although the performance that Ethnic minorities rate both the Speed (7.02) and Respect (6.47) themes has increased (by 1.34 and 1.89 points respectively on a scale of -10 to +10) they are the highest opportunities to increase trust due to the higher levels of stated importance over other themes</a:t>
            </a:r>
          </a:p>
          <a:p>
            <a:pPr marL="171450" indent="-171450">
              <a:buClr>
                <a:schemeClr val="tx1"/>
              </a:buClr>
              <a:buSzPts val="1500"/>
              <a:buFont typeface="Arial" panose="020B0604020202020204" pitchFamily="34" charset="0"/>
              <a:buChar char="•"/>
            </a:pPr>
            <a:endParaRPr lang="en-GB" sz="1200">
              <a:solidFill>
                <a:schemeClr val="tx1">
                  <a:lumMod val="95000"/>
                  <a:lumOff val="5000"/>
                </a:schemeClr>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lumMod val="95000"/>
                    <a:lumOff val="5000"/>
                  </a:schemeClr>
                </a:solidFill>
                <a:latin typeface="+mj-lt"/>
                <a:cs typeface="Calibri Light" panose="020F0302020204030204" pitchFamily="34" charset="0"/>
              </a:rPr>
              <a:t>The Respect theme is the biggest difference between White / White British and Ethnic minorities as an opportunity to increase trust, 1.28 points higher for Ethnic minorities</a:t>
            </a:r>
          </a:p>
          <a:p>
            <a:pPr marL="171450" indent="-171450">
              <a:buClr>
                <a:schemeClr val="tx1"/>
              </a:buClr>
              <a:buSzPts val="1500"/>
              <a:buFont typeface="Arial" panose="020B0604020202020204" pitchFamily="34" charset="0"/>
              <a:buChar char="•"/>
            </a:pPr>
            <a:endParaRPr lang="en-GB" sz="1200">
              <a:solidFill>
                <a:schemeClr val="tx1">
                  <a:lumMod val="95000"/>
                  <a:lumOff val="5000"/>
                </a:schemeClr>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lumMod val="95000"/>
                    <a:lumOff val="5000"/>
                  </a:schemeClr>
                </a:solidFill>
                <a:latin typeface="+mj-lt"/>
                <a:cs typeface="Calibri Light" panose="020F0302020204030204" pitchFamily="34" charset="0"/>
              </a:rPr>
              <a:t>In contrast, Loyalty is the biggest opportunity score for White / White British, 0.95 points higher than Ethnic minorities</a:t>
            </a:r>
          </a:p>
          <a:p>
            <a:pPr>
              <a:buClr>
                <a:srgbClr val="FFFFFF"/>
              </a:buClr>
              <a:buSzPts val="1500"/>
            </a:pPr>
            <a:endParaRPr lang="en-GB" sz="1200">
              <a:solidFill>
                <a:schemeClr val="tx1"/>
              </a:solidFill>
              <a:latin typeface="+mj-lt"/>
              <a:cs typeface="Calibri Light" panose="020F0302020204030204" pitchFamily="34" charset="0"/>
            </a:endParaRP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489757"/>
            <a:ext cx="8679664" cy="368243"/>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n=1,116/217, Ethnic minorities n=354/142.</a:t>
            </a:r>
            <a:endParaRPr lang="en-GB" sz="80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3832065770"/>
              </p:ext>
            </p:extLst>
          </p:nvPr>
        </p:nvGraphicFramePr>
        <p:xfrm>
          <a:off x="3904488" y="1424159"/>
          <a:ext cx="4142564" cy="4738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1659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n=272/33*  *low sample, 6-20 employees n= 503/135, More than 20 employees n=724/198.</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248219" y="112471"/>
            <a:ext cx="11712132" cy="1508105"/>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SMEs Opportunity themes by number of employees – wave 14&amp;15</a:t>
            </a:r>
          </a:p>
          <a:p>
            <a:r>
              <a:rPr lang="en-GB" sz="1600">
                <a:solidFill>
                  <a:srgbClr val="008265"/>
                </a:solidFill>
                <a:latin typeface="+mj-lt"/>
                <a:cs typeface="Calibri Light" panose="020F0302020204030204" pitchFamily="34" charset="0"/>
              </a:rPr>
              <a:t>Loyalty and Confidence are the greatest opportunities to improve trust with SMEs employing 1-5 or 6-20 employees as they were in the previous wave. For larger SMEs it is the Ease and Control claims related themes but the other Opportunity Scores are closely grouped</a:t>
            </a:r>
          </a:p>
          <a:p>
            <a:endParaRPr lang="en-GB" sz="2400"/>
          </a:p>
        </p:txBody>
      </p:sp>
      <p:graphicFrame>
        <p:nvGraphicFramePr>
          <p:cNvPr id="6" name="Chart 5"/>
          <p:cNvGraphicFramePr/>
          <p:nvPr>
            <p:extLst>
              <p:ext uri="{D42A27DB-BD31-4B8C-83A1-F6EECF244321}">
                <p14:modId xmlns:p14="http://schemas.microsoft.com/office/powerpoint/2010/main" val="3617765600"/>
              </p:ext>
            </p:extLst>
          </p:nvPr>
        </p:nvGraphicFramePr>
        <p:xfrm>
          <a:off x="425998" y="942178"/>
          <a:ext cx="3549076" cy="4013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25998" y="4780490"/>
            <a:ext cx="11534353" cy="1292662"/>
          </a:xfrm>
          <a:prstGeom prst="rect">
            <a:avLst/>
          </a:prstGeom>
          <a:noFill/>
        </p:spPr>
        <p:txBody>
          <a:bodyPr wrap="square" rtlCol="0">
            <a:spAutoFit/>
          </a:bodyPr>
          <a:lstStyle/>
          <a:p>
            <a:pPr marL="285750" indent="-285750">
              <a:buFont typeface="Arial" panose="020B0604020202020204" pitchFamily="34" charset="0"/>
              <a:buChar char="•"/>
            </a:pPr>
            <a:r>
              <a:rPr lang="en-GB" sz="1300">
                <a:solidFill>
                  <a:schemeClr val="tx1"/>
                </a:solidFill>
                <a:latin typeface="+mj-lt"/>
                <a:cs typeface="Calibri Light" panose="020F0302020204030204" pitchFamily="34" charset="0"/>
              </a:rPr>
              <a:t>SMEs employing 1-5 people specifically don’t want the price they pay to increase because they are no longer a new customer and want to receive a discount for staying loyal to the same company, the same key opportunities as the previous wave.  The key opportunities to increase trust at SMEs employing 6-20 people is to ensure they know what to do to make claim and their loyalty is taken into account at renewal following a claim</a:t>
            </a:r>
          </a:p>
          <a:p>
            <a:endParaRPr lang="en-GB" sz="1300">
              <a:solidFill>
                <a:schemeClr val="tx1"/>
              </a:solidFill>
              <a:latin typeface="+mj-lt"/>
              <a:cs typeface="Calibri Light" panose="020F0302020204030204" pitchFamily="34" charset="0"/>
            </a:endParaRPr>
          </a:p>
          <a:p>
            <a:pPr marL="285750" indent="-285750">
              <a:buFont typeface="Arial" panose="020B0604020202020204" pitchFamily="34" charset="0"/>
              <a:buChar char="•"/>
            </a:pPr>
            <a:r>
              <a:rPr lang="en-GB" sz="1300">
                <a:solidFill>
                  <a:schemeClr val="tx1"/>
                </a:solidFill>
                <a:latin typeface="+mj-lt"/>
                <a:cs typeface="Calibri Light" panose="020F0302020204030204" pitchFamily="34" charset="0"/>
              </a:rPr>
              <a:t>SMEs that employ more than 20 people want policy documents to be easy to read with little or no small print, the relationship to mean they can go to their insurer for advice and that their provider makes it easy to compare policies from other providers</a:t>
            </a:r>
          </a:p>
        </p:txBody>
      </p:sp>
      <p:graphicFrame>
        <p:nvGraphicFramePr>
          <p:cNvPr id="11" name="Chart 10"/>
          <p:cNvGraphicFramePr/>
          <p:nvPr>
            <p:extLst>
              <p:ext uri="{D42A27DB-BD31-4B8C-83A1-F6EECF244321}">
                <p14:modId xmlns:p14="http://schemas.microsoft.com/office/powerpoint/2010/main" val="1951606680"/>
              </p:ext>
            </p:extLst>
          </p:nvPr>
        </p:nvGraphicFramePr>
        <p:xfrm>
          <a:off x="3975074" y="942178"/>
          <a:ext cx="3474314" cy="4013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372291974"/>
              </p:ext>
            </p:extLst>
          </p:nvPr>
        </p:nvGraphicFramePr>
        <p:xfrm>
          <a:off x="7524150" y="942178"/>
          <a:ext cx="3474314" cy="4013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3596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534959"/>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332635" y="126633"/>
            <a:ext cx="11859363" cy="2120853"/>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SMEs Overall satisfaction with the policy held – wave 14&amp;15: </a:t>
            </a:r>
          </a:p>
          <a:p>
            <a:pPr>
              <a:buClr>
                <a:srgbClr val="FFFFFF"/>
              </a:buClr>
              <a:buSzPts val="1500"/>
            </a:pPr>
            <a:r>
              <a:rPr lang="en-GB" sz="1600">
                <a:solidFill>
                  <a:srgbClr val="008265"/>
                </a:solidFill>
                <a:latin typeface="+mj-lt"/>
                <a:cs typeface="Calibri Light" panose="020F0302020204030204" pitchFamily="34" charset="0"/>
              </a:rPr>
              <a:t>SME Overall satisfaction is 83%, a small increase of 1 percentage point compared to wave 13&amp;14</a:t>
            </a:r>
          </a:p>
          <a:p>
            <a:pPr>
              <a:buClr>
                <a:srgbClr val="FFFFFF"/>
              </a:buClr>
              <a:buSzPts val="1500"/>
            </a:pPr>
            <a:endParaRPr lang="en-GB" sz="16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a:solidFill>
                  <a:schemeClr val="bg2"/>
                </a:solidFill>
                <a:latin typeface="+mj-lt"/>
                <a:cs typeface="Calibri Light" panose="020F0302020204030204" pitchFamily="34" charset="0"/>
              </a:rPr>
              <a:t>SMEs that employ 1-5 people have significantly lower satisfaction with their insurance policy than those who employ more than 20 people</a:t>
            </a:r>
          </a:p>
          <a:p>
            <a:pPr marL="171450" indent="-171450">
              <a:buClrTx/>
              <a:buSzPts val="1500"/>
              <a:buFont typeface="Arial" panose="020B0604020202020204" pitchFamily="34" charset="0"/>
              <a:buChar char="•"/>
            </a:pPr>
            <a:r>
              <a:rPr lang="en-GB">
                <a:solidFill>
                  <a:schemeClr val="bg2"/>
                </a:solidFill>
                <a:latin typeface="+mj-lt"/>
                <a:cs typeface="Calibri Light" panose="020F0302020204030204" pitchFamily="34" charset="0"/>
              </a:rPr>
              <a:t>Satisfaction by policy type held has improved for each policy except Employers’ Liability, which is slightly lower than the last wave, by 1 percentage point</a:t>
            </a:r>
          </a:p>
          <a:p>
            <a:pPr marL="171450" indent="-171450">
              <a:buClrTx/>
              <a:buSzPts val="1500"/>
              <a:buFont typeface="Arial" panose="020B0604020202020204" pitchFamily="34" charset="0"/>
              <a:buChar char="•"/>
            </a:pPr>
            <a:r>
              <a:rPr lang="en-GB">
                <a:solidFill>
                  <a:schemeClr val="bg2"/>
                </a:solidFill>
                <a:latin typeface="+mj-lt"/>
                <a:cs typeface="Calibri Light" panose="020F0302020204030204" pitchFamily="34" charset="0"/>
              </a:rPr>
              <a:t>Decision makers / influencers aged 18-34 (8% dissatisfied) and SMEs employing 6-20 people (7% dissatisfied) have the largest proportion of dissatisfaction across all sub-groups</a:t>
            </a:r>
          </a:p>
          <a:p>
            <a:pPr>
              <a:buClrTx/>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299171"/>
            <a:ext cx="9963187" cy="43219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All SMEs that hold at least one (motor, travel, buildings and/or contents, business interruption) insurance policy: 18-34 n=592, 35-54 n=657 , 55 or older n=250, Male n=742, Female n=754, White/ White British n=1,116 , Ethnic minorities n=354, 1-5 employees n=272, 6-20 employees n=503, More than 20 employees n=724, Motor n=347, Employers’ Liability n=382, Buildings and/or Contents n=464, Business Interruption n=306 Total n=1,499.</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1872309185"/>
              </p:ext>
            </p:extLst>
          </p:nvPr>
        </p:nvGraphicFramePr>
        <p:xfrm>
          <a:off x="1" y="1885611"/>
          <a:ext cx="12191999" cy="4845755"/>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126749" y="2247487"/>
            <a:ext cx="2136587"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Rounded Rectangle 18"/>
          <p:cNvSpPr/>
          <p:nvPr/>
        </p:nvSpPr>
        <p:spPr>
          <a:xfrm>
            <a:off x="5228552" y="2247487"/>
            <a:ext cx="2358252"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7586804" y="2247487"/>
            <a:ext cx="3041964"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263338" y="2247487"/>
            <a:ext cx="149886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450331" y="2399744"/>
            <a:ext cx="1320800" cy="261610"/>
          </a:xfrm>
          <a:prstGeom prst="rect">
            <a:avLst/>
          </a:prstGeom>
          <a:noFill/>
        </p:spPr>
        <p:txBody>
          <a:bodyPr wrap="square" rtlCol="0">
            <a:spAutoFit/>
          </a:bodyPr>
          <a:lstStyle/>
          <a:p>
            <a:pPr algn="ctr"/>
            <a:r>
              <a:rPr lang="en-GB" sz="1100"/>
              <a:t>Age</a:t>
            </a:r>
          </a:p>
        </p:txBody>
      </p:sp>
      <p:sp>
        <p:nvSpPr>
          <p:cNvPr id="24" name="TextBox 14"/>
          <p:cNvSpPr txBox="1"/>
          <p:nvPr/>
        </p:nvSpPr>
        <p:spPr>
          <a:xfrm>
            <a:off x="3803125" y="2399744"/>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Ethnicity</a:t>
            </a:r>
            <a:endParaRPr lang="en-GB" sz="1100"/>
          </a:p>
        </p:txBody>
      </p:sp>
      <p:sp>
        <p:nvSpPr>
          <p:cNvPr id="25" name="TextBox 14"/>
          <p:cNvSpPr txBox="1"/>
          <p:nvPr/>
        </p:nvSpPr>
        <p:spPr>
          <a:xfrm>
            <a:off x="5555119"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Number of employees</a:t>
            </a:r>
            <a:endParaRPr lang="en-GB" sz="1100"/>
          </a:p>
        </p:txBody>
      </p:sp>
      <p:sp>
        <p:nvSpPr>
          <p:cNvPr id="26" name="TextBox 14"/>
          <p:cNvSpPr txBox="1"/>
          <p:nvPr/>
        </p:nvSpPr>
        <p:spPr>
          <a:xfrm>
            <a:off x="8101497"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Policy type held</a:t>
            </a:r>
            <a:endParaRPr lang="en-GB" sz="1100"/>
          </a:p>
        </p:txBody>
      </p:sp>
      <p:sp>
        <p:nvSpPr>
          <p:cNvPr id="29" name="Rounded Rectangle 28"/>
          <p:cNvSpPr/>
          <p:nvPr/>
        </p:nvSpPr>
        <p:spPr>
          <a:xfrm>
            <a:off x="3762201" y="2247487"/>
            <a:ext cx="14663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9967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Claims </a:t>
            </a:r>
          </a:p>
        </p:txBody>
      </p:sp>
      <p:sp>
        <p:nvSpPr>
          <p:cNvPr id="4" name="Subtitle 3"/>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March 2024 &amp; August 2024 Wave 14&amp;15 data</a:t>
            </a:r>
          </a:p>
        </p:txBody>
      </p:sp>
    </p:spTree>
    <p:extLst>
      <p:ext uri="{BB962C8B-B14F-4D97-AF65-F5344CB8AC3E}">
        <p14:creationId xmlns:p14="http://schemas.microsoft.com/office/powerpoint/2010/main" val="340794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53790"/>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sp>
        <p:nvSpPr>
          <p:cNvPr id="2" name="Text Placeholder 1"/>
          <p:cNvSpPr>
            <a:spLocks noGrp="1"/>
          </p:cNvSpPr>
          <p:nvPr>
            <p:ph type="body" idx="1"/>
          </p:nvPr>
        </p:nvSpPr>
        <p:spPr>
          <a:xfrm>
            <a:off x="440120" y="644186"/>
            <a:ext cx="11333869" cy="6042366"/>
          </a:xfrm>
        </p:spPr>
        <p:txBody>
          <a:bodyPr/>
          <a:lstStyle/>
          <a:p>
            <a:pPr marL="514350"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Loyalty remains the key theme to enhance Trust in the Insurance sector with Consumers, followed closely by the themes of Confidence and Ease.</a:t>
            </a:r>
          </a:p>
          <a:p>
            <a:pPr marL="514350" indent="-285750">
              <a:buClr>
                <a:srgbClr val="008265"/>
              </a:buClr>
              <a:buSzPct val="100000"/>
              <a:buFont typeface="Arial" panose="020B0604020202020204" pitchFamily="34" charset="0"/>
              <a:buChar char="•"/>
            </a:pPr>
            <a:endParaRPr lang="en-GB" sz="13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To increase trust among Consumers, the following key actions are recommended:</a:t>
            </a:r>
          </a:p>
          <a:p>
            <a:pPr marL="514350" indent="-285750">
              <a:buClr>
                <a:srgbClr val="008265"/>
              </a:buClr>
              <a:buSzPct val="100000"/>
              <a:buFont typeface="Arial" panose="020B0604020202020204" pitchFamily="34" charset="0"/>
              <a:buChar char="•"/>
            </a:pPr>
            <a:endParaRPr lang="en-GB" sz="1300" dirty="0">
              <a:solidFill>
                <a:schemeClr val="tx1"/>
              </a:solidFill>
              <a:latin typeface="+mn-lt"/>
              <a:cs typeface="Calibri Light" panose="020F0302020204030204" pitchFamily="34" charset="0"/>
            </a:endParaRPr>
          </a:p>
          <a:p>
            <a:pPr marL="971550" lvl="1"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Offer discounts for customers who stay with the same company.</a:t>
            </a:r>
          </a:p>
          <a:p>
            <a:pPr marL="971550" lvl="1"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Recognise customer Loyalty at renewal after a claim.</a:t>
            </a:r>
          </a:p>
          <a:p>
            <a:pPr marL="971550" lvl="1"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Ensure premiums do not increase simply because a customer is no longer new.</a:t>
            </a:r>
          </a:p>
          <a:p>
            <a:pPr marL="971550" lvl="1"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Handle complaints in a professional and fair manner.</a:t>
            </a:r>
          </a:p>
          <a:p>
            <a:pPr marL="971550" lvl="1"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Provide additional benefits for renewing policies, such as enhanced coverage.</a:t>
            </a:r>
          </a:p>
          <a:p>
            <a:pPr marL="514350" indent="-285750">
              <a:buClr>
                <a:srgbClr val="008265"/>
              </a:buClr>
              <a:buSzPct val="100000"/>
              <a:buFont typeface="Arial" panose="020B0604020202020204" pitchFamily="34" charset="0"/>
              <a:buChar char="•"/>
            </a:pPr>
            <a:endParaRPr lang="en-GB" sz="13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Currently, 84% of Consumers are satisfied with their policies, similar to the previous wave (85%). However, only 14% report being extremely satisfied, marking the lowest level since the Trust Index began in 2019.</a:t>
            </a:r>
          </a:p>
          <a:p>
            <a:pPr marL="514350" indent="-285750">
              <a:buClr>
                <a:srgbClr val="008265"/>
              </a:buClr>
              <a:buSzPct val="100000"/>
              <a:buFont typeface="Arial" panose="020B0604020202020204" pitchFamily="34" charset="0"/>
              <a:buChar char="•"/>
            </a:pPr>
            <a:endParaRPr lang="en-GB" sz="13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In the past year, 14% of Consumers made a claim, down from 17% in the last wave and 19% in waves 12 &amp; 13.</a:t>
            </a:r>
          </a:p>
          <a:p>
            <a:pPr marL="514350" indent="-285750">
              <a:buClr>
                <a:srgbClr val="008265"/>
              </a:buClr>
              <a:buSzPct val="100000"/>
              <a:buFont typeface="Arial" panose="020B0604020202020204" pitchFamily="34" charset="0"/>
              <a:buChar char="•"/>
            </a:pPr>
            <a:endParaRPr lang="en-GB" sz="13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For Consumers who have made a claim, the opportunity to improve trust is highest across the three claims related themes: Speed, Respect and Control.  In contrast to those who have not made a claim, the performance rating given by claimants to the Loyalty theme is significantly higher.</a:t>
            </a:r>
          </a:p>
          <a:p>
            <a:pPr marL="514350" indent="-285750">
              <a:buClr>
                <a:srgbClr val="008265"/>
              </a:buClr>
              <a:buSzPct val="100000"/>
              <a:buFont typeface="Arial" panose="020B0604020202020204" pitchFamily="34" charset="0"/>
              <a:buChar char="•"/>
            </a:pPr>
            <a:endParaRPr lang="en-GB" sz="13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Of those who claimed in the last year, 43% reported their claim as having high monetary value, a decrease of 13 percentage points compared to the previous wave. The potential to increase trust is greater among Consumers who perceive their claims as high in value, particularly in 6 of the 9 Trust Index themes; the exceptions are Loyalty, Confidence, and Protection.</a:t>
            </a:r>
          </a:p>
          <a:p>
            <a:pPr marL="514350" indent="-285750">
              <a:buClr>
                <a:srgbClr val="008265"/>
              </a:buClr>
              <a:buSzPct val="100000"/>
              <a:buFont typeface="Arial" panose="020B0604020202020204" pitchFamily="34" charset="0"/>
              <a:buChar char="•"/>
            </a:pPr>
            <a:endParaRPr lang="en-GB" sz="13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Price comparison websites and buying direct from providers are the most common methods for purchasing insurance, with the percentage of Consumers using price comparison sites increasing by 5 points since the last wave to 44% in this wave.</a:t>
            </a:r>
          </a:p>
          <a:p>
            <a:pPr marL="514350" indent="-285750">
              <a:buClr>
                <a:srgbClr val="008265"/>
              </a:buClr>
              <a:buSzPct val="100000"/>
              <a:buFont typeface="Arial" panose="020B0604020202020204" pitchFamily="34" charset="0"/>
              <a:buChar char="•"/>
            </a:pPr>
            <a:endParaRPr lang="en-GB" sz="13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300" dirty="0">
                <a:solidFill>
                  <a:schemeClr val="tx1"/>
                </a:solidFill>
                <a:latin typeface="+mn-lt"/>
                <a:cs typeface="Calibri Light" panose="020F0302020204030204" pitchFamily="34" charset="0"/>
              </a:rPr>
              <a:t>Overall, 47% of Consumers report having a good or very good level of financial well-being, while 40% describe it as average. Among the Consumers who have made a claim in the past year, 65% report good or very good financial well-being, compared to only 44% of the Consumers who did not claim.</a:t>
            </a:r>
            <a:endParaRPr lang="en-GB" sz="1300" dirty="0">
              <a:solidFill>
                <a:schemeClr val="tx1"/>
              </a:solidFill>
              <a:latin typeface="+mn-lt"/>
              <a:cs typeface="Calibri Light" panose="020F0302020204030204" pitchFamily="34" charset="0"/>
              <a:sym typeface="Arial"/>
            </a:endParaRPr>
          </a:p>
          <a:p>
            <a:pPr marL="228600" indent="0">
              <a:buClr>
                <a:srgbClr val="008265"/>
              </a:buClr>
              <a:buSzPct val="100000"/>
            </a:pPr>
            <a:endParaRPr lang="en-GB" sz="1300" dirty="0">
              <a:solidFill>
                <a:schemeClr val="tx1"/>
              </a:solidFill>
              <a:latin typeface="+mn-lt"/>
              <a:cs typeface="Calibri Light" panose="020F0302020204030204" pitchFamily="34" charset="0"/>
              <a:sym typeface="Arial"/>
            </a:endParaRPr>
          </a:p>
          <a:p>
            <a:pPr marL="514350" indent="-285750">
              <a:buClr>
                <a:srgbClr val="008265"/>
              </a:buClr>
              <a:buSzPct val="100000"/>
              <a:buFont typeface="Arial" panose="020B0604020202020204" pitchFamily="34" charset="0"/>
              <a:buChar char="•"/>
            </a:pPr>
            <a:endParaRPr lang="en-GB" sz="1300" dirty="0">
              <a:solidFill>
                <a:schemeClr val="tx1"/>
              </a:solidFill>
              <a:latin typeface="+mn-lt"/>
              <a:cs typeface="Calibri Light" panose="020F0302020204030204" pitchFamily="34" charset="0"/>
              <a:sym typeface="Arial"/>
            </a:endParaRPr>
          </a:p>
        </p:txBody>
      </p:sp>
    </p:spTree>
    <p:extLst>
      <p:ext uri="{BB962C8B-B14F-4D97-AF65-F5344CB8AC3E}">
        <p14:creationId xmlns:p14="http://schemas.microsoft.com/office/powerpoint/2010/main" val="294923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8EB015CB-9A6E-D6ED-F0C3-D90586EA51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E1C957-D845-A83C-5529-65840AFBC6CF}"/>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SMEs – claimed in last 12 months - wave 14&amp;15 </a:t>
            </a:r>
          </a:p>
        </p:txBody>
      </p:sp>
      <p:sp>
        <p:nvSpPr>
          <p:cNvPr id="8" name="TextBox 7">
            <a:extLst>
              <a:ext uri="{FF2B5EF4-FFF2-40B4-BE49-F238E27FC236}">
                <a16:creationId xmlns:a16="http://schemas.microsoft.com/office/drawing/2014/main" id="{B8C66D62-35F2-8170-B451-10F5FAE3D4C6}"/>
              </a:ext>
            </a:extLst>
          </p:cNvPr>
          <p:cNvSpPr txBox="1"/>
          <p:nvPr/>
        </p:nvSpPr>
        <p:spPr>
          <a:xfrm>
            <a:off x="420617" y="446663"/>
            <a:ext cx="11679019"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24% of SMEs had made a claim in the last year, the same proportion as the last wave. This falls to just 12% of SMEs who employ only 1-5 people</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Of the 366 SMEs who had made a claim 51% reported </a:t>
            </a:r>
            <a:r>
              <a:rPr lang="en-GB" sz="1600">
                <a:solidFill>
                  <a:srgbClr val="008265"/>
                </a:solidFill>
                <a:cs typeface="Calibri Light" panose="020F0302020204030204" pitchFamily="34" charset="0"/>
              </a:rPr>
              <a:t>a</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 Building and/or Contents claim, followed by </a:t>
            </a:r>
            <a:r>
              <a:rPr lang="en-GB" sz="1600">
                <a:solidFill>
                  <a:srgbClr val="008265"/>
                </a:solidFill>
                <a:cs typeface="Calibri Light" panose="020F0302020204030204" pitchFamily="34" charset="0"/>
              </a:rPr>
              <a:t>42</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 Motor, </a:t>
            </a:r>
            <a:r>
              <a:rPr lang="en-GB" sz="1600">
                <a:solidFill>
                  <a:srgbClr val="008265"/>
                </a:solidFill>
                <a:cs typeface="Calibri Light" panose="020F0302020204030204" pitchFamily="34" charset="0"/>
              </a:rPr>
              <a:t>36</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 Employers’ Liability and </a:t>
            </a:r>
            <a:r>
              <a:rPr lang="en-GB" sz="1600">
                <a:solidFill>
                  <a:srgbClr val="008265"/>
                </a:solidFill>
                <a:cs typeface="Calibri Light" panose="020F0302020204030204" pitchFamily="34" charset="0"/>
              </a:rPr>
              <a:t>25</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 of those who had made a claim cited it was Business Interruption</a:t>
            </a:r>
          </a:p>
        </p:txBody>
      </p:sp>
      <p:sp>
        <p:nvSpPr>
          <p:cNvPr id="6" name="TextBox 5">
            <a:extLst>
              <a:ext uri="{FF2B5EF4-FFF2-40B4-BE49-F238E27FC236}">
                <a16:creationId xmlns:a16="http://schemas.microsoft.com/office/drawing/2014/main" id="{EE5C06DC-A8A4-42B3-ED6D-36EC507664D3}"/>
              </a:ext>
            </a:extLst>
          </p:cNvPr>
          <p:cNvSpPr txBox="1"/>
          <p:nvPr/>
        </p:nvSpPr>
        <p:spPr>
          <a:xfrm>
            <a:off x="2555887" y="5575736"/>
            <a:ext cx="635461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Respondents are asked if they have claimed on a policy in the previous 12 months and are then asked which policy they have claimed on, they are allowed to select multiple options.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9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For the purpose of the Importance &amp; Performance questions, one of the policies they have claimed on is randomly selected for respondents to answer the various claims statements about</a:t>
            </a:r>
          </a:p>
        </p:txBody>
      </p:sp>
      <p:sp>
        <p:nvSpPr>
          <p:cNvPr id="10" name="Google Shape;281;p26">
            <a:extLst>
              <a:ext uri="{FF2B5EF4-FFF2-40B4-BE49-F238E27FC236}">
                <a16:creationId xmlns:a16="http://schemas.microsoft.com/office/drawing/2014/main" id="{634A0449-6FB1-D8C4-89E6-8B6477F53E63}"/>
              </a:ext>
            </a:extLst>
          </p:cNvPr>
          <p:cNvSpPr txBox="1"/>
          <p:nvPr/>
        </p:nvSpPr>
        <p:spPr>
          <a:xfrm>
            <a:off x="1" y="6508878"/>
            <a:ext cx="10113818" cy="349122"/>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Total number of SMEs/who have claimed n=1,499/366.  Motor n=155, Employers’ liability n=132, Buildings/Contents n=188, Business Interruption n=90. </a:t>
            </a:r>
            <a:endParaRPr lang="en-GB" sz="800">
              <a:latin typeface="Arial" panose="020B0604020202020204" pitchFamily="34" charset="0"/>
              <a:cs typeface="Arial" panose="020B0604020202020204" pitchFamily="34" charset="0"/>
            </a:endParaRPr>
          </a:p>
        </p:txBody>
      </p:sp>
      <p:graphicFrame>
        <p:nvGraphicFramePr>
          <p:cNvPr id="2" name="Diagramm0">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960760706"/>
              </p:ext>
            </p:extLst>
          </p:nvPr>
        </p:nvGraphicFramePr>
        <p:xfrm>
          <a:off x="92364" y="2053288"/>
          <a:ext cx="6256588" cy="3374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0">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791712011"/>
              </p:ext>
            </p:extLst>
          </p:nvPr>
        </p:nvGraphicFramePr>
        <p:xfrm>
          <a:off x="6696132" y="2053288"/>
          <a:ext cx="5328227" cy="2939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9277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4F0AB5D6-53B5-E8E9-16DC-B1F225CF91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988132-7B51-E263-ED3C-E7C57046A23D}"/>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SMEs – claimed in last 12 months – Opportunity Themes</a:t>
            </a:r>
          </a:p>
        </p:txBody>
      </p:sp>
      <p:sp>
        <p:nvSpPr>
          <p:cNvPr id="8" name="TextBox 7">
            <a:extLst>
              <a:ext uri="{FF2B5EF4-FFF2-40B4-BE49-F238E27FC236}">
                <a16:creationId xmlns:a16="http://schemas.microsoft.com/office/drawing/2014/main" id="{0B1E1E10-DC2C-935D-2BD9-990DE25C1C35}"/>
              </a:ext>
            </a:extLst>
          </p:cNvPr>
          <p:cNvSpPr txBox="1"/>
          <p:nvPr/>
        </p:nvSpPr>
        <p:spPr>
          <a:xfrm>
            <a:off x="420617" y="446663"/>
            <a:ext cx="11556033" cy="13234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SMEs who have claimed place a higher level of stated importance on the claims themes than on all </a:t>
            </a:r>
            <a:r>
              <a:rPr lang="en-GB" sz="1600">
                <a:solidFill>
                  <a:srgbClr val="008265"/>
                </a:solidFill>
                <a:cs typeface="Calibri Light" panose="020F0302020204030204" pitchFamily="34" charset="0"/>
              </a:rPr>
              <a:t>the other themes such as Loyalty and Price. </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There is a marked difference in the opportunity to improve trust with SMEs, who have not made a claim, in the Loyalty</a:t>
            </a:r>
            <a:r>
              <a:rPr lang="en-GB" sz="1600">
                <a:solidFill>
                  <a:srgbClr val="008265"/>
                </a:solidFill>
                <a:cs typeface="Calibri Light" panose="020F0302020204030204" pitchFamily="34" charset="0"/>
              </a:rPr>
              <a:t> </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theme – the difference in opportunity score is 2 points higher.  The non-claiming SMEs specifically want the premium not to increase as they are no longer a new customer and to be given a discount for staying with the same company</a:t>
            </a:r>
          </a:p>
        </p:txBody>
      </p:sp>
      <p:graphicFrame>
        <p:nvGraphicFramePr>
          <p:cNvPr id="4" name="Table 3">
            <a:extLst>
              <a:ext uri="{FF2B5EF4-FFF2-40B4-BE49-F238E27FC236}">
                <a16:creationId xmlns:a16="http://schemas.microsoft.com/office/drawing/2014/main" id="{0AFD4919-3FA8-0A56-A854-396FD7D0B81C}"/>
              </a:ext>
            </a:extLst>
          </p:cNvPr>
          <p:cNvGraphicFramePr>
            <a:graphicFrameLocks noGrp="1"/>
          </p:cNvGraphicFramePr>
          <p:nvPr>
            <p:extLst>
              <p:ext uri="{D42A27DB-BD31-4B8C-83A1-F6EECF244321}">
                <p14:modId xmlns:p14="http://schemas.microsoft.com/office/powerpoint/2010/main" val="1769104837"/>
              </p:ext>
            </p:extLst>
          </p:nvPr>
        </p:nvGraphicFramePr>
        <p:xfrm>
          <a:off x="640080" y="2016323"/>
          <a:ext cx="10882036" cy="4176955"/>
        </p:xfrm>
        <a:graphic>
          <a:graphicData uri="http://schemas.openxmlformats.org/drawingml/2006/table">
            <a:tbl>
              <a:tblPr/>
              <a:tblGrid>
                <a:gridCol w="1686266">
                  <a:extLst>
                    <a:ext uri="{9D8B030D-6E8A-4147-A177-3AD203B41FA5}">
                      <a16:colId xmlns:a16="http://schemas.microsoft.com/office/drawing/2014/main" val="20000"/>
                    </a:ext>
                  </a:extLst>
                </a:gridCol>
                <a:gridCol w="1641300">
                  <a:extLst>
                    <a:ext uri="{9D8B030D-6E8A-4147-A177-3AD203B41FA5}">
                      <a16:colId xmlns:a16="http://schemas.microsoft.com/office/drawing/2014/main" val="20001"/>
                    </a:ext>
                  </a:extLst>
                </a:gridCol>
                <a:gridCol w="1079210">
                  <a:extLst>
                    <a:ext uri="{9D8B030D-6E8A-4147-A177-3AD203B41FA5}">
                      <a16:colId xmlns:a16="http://schemas.microsoft.com/office/drawing/2014/main" val="20002"/>
                    </a:ext>
                  </a:extLst>
                </a:gridCol>
                <a:gridCol w="1079210">
                  <a:extLst>
                    <a:ext uri="{9D8B030D-6E8A-4147-A177-3AD203B41FA5}">
                      <a16:colId xmlns:a16="http://schemas.microsoft.com/office/drawing/2014/main" val="20003"/>
                    </a:ext>
                  </a:extLst>
                </a:gridCol>
                <a:gridCol w="1079210">
                  <a:extLst>
                    <a:ext uri="{9D8B030D-6E8A-4147-A177-3AD203B41FA5}">
                      <a16:colId xmlns:a16="http://schemas.microsoft.com/office/drawing/2014/main" val="20004"/>
                    </a:ext>
                  </a:extLst>
                </a:gridCol>
                <a:gridCol w="1079210">
                  <a:extLst>
                    <a:ext uri="{9D8B030D-6E8A-4147-A177-3AD203B41FA5}">
                      <a16:colId xmlns:a16="http://schemas.microsoft.com/office/drawing/2014/main" val="1912742464"/>
                    </a:ext>
                  </a:extLst>
                </a:gridCol>
                <a:gridCol w="1079210">
                  <a:extLst>
                    <a:ext uri="{9D8B030D-6E8A-4147-A177-3AD203B41FA5}">
                      <a16:colId xmlns:a16="http://schemas.microsoft.com/office/drawing/2014/main" val="1301910433"/>
                    </a:ext>
                  </a:extLst>
                </a:gridCol>
                <a:gridCol w="1079210">
                  <a:extLst>
                    <a:ext uri="{9D8B030D-6E8A-4147-A177-3AD203B41FA5}">
                      <a16:colId xmlns:a16="http://schemas.microsoft.com/office/drawing/2014/main" val="3744559626"/>
                    </a:ext>
                  </a:extLst>
                </a:gridCol>
                <a:gridCol w="1079210">
                  <a:extLst>
                    <a:ext uri="{9D8B030D-6E8A-4147-A177-3AD203B41FA5}">
                      <a16:colId xmlns:a16="http://schemas.microsoft.com/office/drawing/2014/main" val="1729927554"/>
                    </a:ext>
                  </a:extLst>
                </a:gridCol>
              </a:tblGrid>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a:solidFill>
                            <a:srgbClr val="FFFFFF"/>
                          </a:solidFill>
                          <a:effectLst/>
                          <a:latin typeface="+mj-lt"/>
                        </a:rPr>
                        <a:t>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588C"/>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a:solidFill>
                            <a:srgbClr val="FFFFFF"/>
                          </a:solidFill>
                          <a:effectLst/>
                          <a:latin typeface="+mj-lt"/>
                        </a:rPr>
                        <a:t>Have not 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ADD0"/>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cap="none">
                          <a:solidFill>
                            <a:srgbClr val="FFFFFF"/>
                          </a:solidFill>
                          <a:effectLst/>
                          <a:latin typeface="+mn-lt"/>
                          <a:ea typeface="+mn-ea"/>
                          <a:cs typeface="+mn-cs"/>
                          <a:sym typeface="Arial"/>
                        </a:rPr>
                        <a:t>All respondents</a:t>
                      </a:r>
                    </a:p>
                    <a:p>
                      <a:pPr algn="ctr" rtl="0" fontAlgn="b"/>
                      <a:r>
                        <a:rPr lang="en-GB" sz="1200" b="1" i="0" u="none" strike="noStrike" cap="none">
                          <a:solidFill>
                            <a:srgbClr val="FFFFFF"/>
                          </a:solidFill>
                          <a:effectLst/>
                          <a:latin typeface="+mn-lt"/>
                          <a:ea typeface="+mn-ea"/>
                          <a:cs typeface="+mn-cs"/>
                          <a:sym typeface="Arial"/>
                        </a:rPr>
                        <a:t>Opportunity Score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588C"/>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ADD0"/>
                    </a:solidFill>
                  </a:tcPr>
                </a:tc>
                <a:extLst>
                  <a:ext uri="{0D108BD9-81ED-4DB2-BD59-A6C34878D82A}">
                    <a16:rowId xmlns:a16="http://schemas.microsoft.com/office/drawing/2014/main" val="1649155001"/>
                  </a:ext>
                </a:extLst>
              </a:tr>
              <a:tr h="371569">
                <a:tc>
                  <a:txBody>
                    <a:bodyPr/>
                    <a:lstStyle/>
                    <a:p>
                      <a:pPr algn="ctr" fontAlgn="b"/>
                      <a:r>
                        <a:rPr lang="en-GB" sz="1100" b="1"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1569">
                <a:tc>
                  <a:txBody>
                    <a:bodyPr/>
                    <a:lstStyle/>
                    <a:p>
                      <a:pPr algn="ctr" fontAlgn="b"/>
                      <a:r>
                        <a:rPr lang="en-GB" sz="1100" b="1"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1569">
                <a:tc>
                  <a:txBody>
                    <a:bodyPr/>
                    <a:lstStyle/>
                    <a:p>
                      <a:pPr algn="ctr" fontAlgn="b"/>
                      <a:r>
                        <a:rPr lang="en-GB" sz="1100" b="1"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1569">
                <a:tc>
                  <a:txBody>
                    <a:bodyPr/>
                    <a:lstStyle/>
                    <a:p>
                      <a:pPr algn="ctr" fontAlgn="b"/>
                      <a:r>
                        <a:rPr lang="en-GB" sz="1100" b="1" i="0" u="none" strike="noStrike">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1569">
                <a:tc>
                  <a:txBody>
                    <a:bodyPr/>
                    <a:lstStyle/>
                    <a:p>
                      <a:pPr algn="ctr" fontAlgn="b"/>
                      <a:r>
                        <a:rPr lang="en-GB" sz="1100" b="1"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rPr>
                        <a:t>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1569">
                <a:tc>
                  <a:txBody>
                    <a:bodyPr/>
                    <a:lstStyle/>
                    <a:p>
                      <a:pPr algn="ctr" fontAlgn="b"/>
                      <a:r>
                        <a:rPr lang="en-GB" sz="1100" b="1"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rPr>
                        <a:t>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71569">
                <a:tc>
                  <a:txBody>
                    <a:bodyPr/>
                    <a:lstStyle/>
                    <a:p>
                      <a:pPr algn="ctr" fontAlgn="b"/>
                      <a:r>
                        <a:rPr lang="en-GB" sz="1100" b="1"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rPr>
                        <a:t>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71569">
                <a:tc>
                  <a:txBody>
                    <a:bodyPr/>
                    <a:lstStyle/>
                    <a:p>
                      <a:pPr algn="ctr" fontAlgn="b"/>
                      <a:r>
                        <a:rPr lang="en-GB" sz="1100" b="1"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rPr>
                        <a:t>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71569">
                <a:tc>
                  <a:txBody>
                    <a:bodyPr/>
                    <a:lstStyle/>
                    <a:p>
                      <a:pPr algn="ctr" fontAlgn="b"/>
                      <a:r>
                        <a:rPr lang="en-GB" sz="1100" b="1"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rPr>
                        <a:t>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mn-cs"/>
                          <a:sym typeface="Arial"/>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arial" panose="020B0604020202020204" pitchFamily="34" charset="0"/>
                          <a:ea typeface="+mn-ea"/>
                          <a:cs typeface="+mn-cs"/>
                          <a:sym typeface="Arial"/>
                        </a:rPr>
                        <a:t>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Google Shape;281;p26">
            <a:extLst>
              <a:ext uri="{FF2B5EF4-FFF2-40B4-BE49-F238E27FC236}">
                <a16:creationId xmlns:a16="http://schemas.microsoft.com/office/drawing/2014/main" id="{799DA1C8-65F4-37C0-B555-21E1E456D0CF}"/>
              </a:ext>
            </a:extLst>
          </p:cNvPr>
          <p:cNvSpPr txBox="1"/>
          <p:nvPr/>
        </p:nvSpPr>
        <p:spPr>
          <a:xfrm>
            <a:off x="1" y="6508878"/>
            <a:ext cx="10113818" cy="349122"/>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Total number of SMEs/who have claimed/have not claimed n=1,499/366/1,133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215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SMEs – perceived monetary value of claim - wave 14&amp;15</a:t>
            </a: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All SMEs who had made a claim on an insurance policy in the previous 12 months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policy: n=366,  1-4 (low) n=60, 5-7 n=</a:t>
            </a:r>
            <a:r>
              <a:rPr lang="en-GB" sz="800">
                <a:latin typeface="Arial" panose="020B0604020202020204" pitchFamily="34" charset="0"/>
                <a:ea typeface="Corbel"/>
                <a:cs typeface="Arial" panose="020B0604020202020204" pitchFamily="34" charset="0"/>
                <a:sym typeface="Corbel"/>
              </a:rPr>
              <a:t>148</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8-10 (high) n=</a:t>
            </a:r>
            <a:r>
              <a:rPr lang="en-GB" sz="800">
                <a:latin typeface="Arial" panose="020B0604020202020204" pitchFamily="34" charset="0"/>
                <a:ea typeface="Corbel"/>
                <a:cs typeface="Arial" panose="020B0604020202020204" pitchFamily="34" charset="0"/>
                <a:sym typeface="Corbel"/>
              </a:rPr>
              <a:t>148</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42% of SMEs, who had made a claim in the previous 12 months, reported that it was a high monetary value claim, </a:t>
            </a:r>
            <a:r>
              <a:rPr lang="en-GB" sz="1600">
                <a:solidFill>
                  <a:srgbClr val="008265"/>
                </a:solidFill>
                <a:cs typeface="Calibri Light" panose="020F0302020204030204" pitchFamily="34" charset="0"/>
              </a:rPr>
              <a:t>42</a:t>
            </a:r>
            <a:r>
              <a:rPr kumimoji="0" lang="en-GB" sz="16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 deemed it as of average monetary value (5-7) and 17% perceived it as low in financial value (1-4).  All similar to the previous two waves</a:t>
            </a:r>
          </a:p>
        </p:txBody>
      </p:sp>
      <p:sp>
        <p:nvSpPr>
          <p:cNvPr id="6" name="TextBox 5">
            <a:extLst>
              <a:ext uri="{FF2B5EF4-FFF2-40B4-BE49-F238E27FC236}">
                <a16:creationId xmlns:a16="http://schemas.microsoft.com/office/drawing/2014/main" id="{FA60A0D7-2F98-D101-571E-C29436CAE8E4}"/>
              </a:ext>
            </a:extLst>
          </p:cNvPr>
          <p:cNvSpPr txBox="1"/>
          <p:nvPr/>
        </p:nvSpPr>
        <p:spPr>
          <a:xfrm>
            <a:off x="3150633" y="566981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From your perspective what was the financial value of your claim?  Please indicate based on a scale of 1 being a very low monetary value and 10 being a very high monetary value.</a:t>
            </a:r>
          </a:p>
        </p:txBody>
      </p:sp>
      <p:graphicFrame>
        <p:nvGraphicFramePr>
          <p:cNvPr id="2" name="Chart 1">
            <a:extLst>
              <a:ext uri="{FF2B5EF4-FFF2-40B4-BE49-F238E27FC236}">
                <a16:creationId xmlns:a16="http://schemas.microsoft.com/office/drawing/2014/main" id="{99E64AC5-ED78-621F-5B6E-79AC84989969}"/>
              </a:ext>
            </a:extLst>
          </p:cNvPr>
          <p:cNvGraphicFramePr>
            <a:graphicFrameLocks/>
          </p:cNvGraphicFramePr>
          <p:nvPr>
            <p:extLst>
              <p:ext uri="{D42A27DB-BD31-4B8C-83A1-F6EECF244321}">
                <p14:modId xmlns:p14="http://schemas.microsoft.com/office/powerpoint/2010/main" val="1061475591"/>
              </p:ext>
            </p:extLst>
          </p:nvPr>
        </p:nvGraphicFramePr>
        <p:xfrm>
          <a:off x="3066473" y="1938528"/>
          <a:ext cx="6095999" cy="3593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1420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484838" y="1089606"/>
            <a:ext cx="5521234" cy="5276194"/>
          </a:xfrm>
          <a:prstGeom prst="rect">
            <a:avLst/>
          </a:prstGeom>
          <a:noFill/>
          <a:ln>
            <a:noFill/>
          </a:ln>
        </p:spPr>
        <p:txBody>
          <a:bodyPr spcFirstLastPara="1" wrap="square" lIns="0" tIns="0" rIns="0" bIns="0" anchor="t" anchorCtr="0">
            <a:noAutofit/>
          </a:bodyPr>
          <a:lstStyle/>
          <a:p>
            <a:pPr marR="0" lvl="0" algn="l" defTabSz="914400" rtl="0" eaLnBrk="1" fontAlgn="auto" latinLnBrk="0" hangingPunct="1">
              <a:lnSpc>
                <a:spcPct val="100000"/>
              </a:lnSpc>
              <a:spcBef>
                <a:spcPts val="0"/>
              </a:spcBef>
              <a:spcAft>
                <a:spcPts val="0"/>
              </a:spcAft>
              <a:buClrTx/>
              <a:buSzPts val="1500"/>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The opportunity to improve trust amongst SMEs with a high perceived claim value (8-10) is highest for these 5 statements:</a:t>
            </a:r>
          </a:p>
          <a:p>
            <a:pPr marL="0" marR="0" lvl="0" indent="0" algn="l" defTabSz="914400" rtl="0" eaLnBrk="1" fontAlgn="auto" latinLnBrk="0" hangingPunct="1">
              <a:lnSpc>
                <a:spcPct val="100000"/>
              </a:lnSpc>
              <a:spcBef>
                <a:spcPts val="0"/>
              </a:spcBef>
              <a:spcAft>
                <a:spcPts val="0"/>
              </a:spcAft>
              <a:buClrTx/>
              <a:buSzPts val="1500"/>
              <a:buFont typeface="Arial"/>
              <a:buNone/>
              <a:tabLst/>
              <a:defRPr/>
            </a:pPr>
            <a:endPar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Control (claims): I have a choice in how the claim is settled (e.g. financial settlement, repair or replacement)</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Confidence: The insurer assesses my risk individually, rather than using generic assumptions</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Speed (claims): My claim is settled quickly</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Speed (claims): I am offered immediate assistance and advice</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Ease: I am able to buy through a price comparison website</a:t>
            </a:r>
          </a:p>
          <a:p>
            <a:pPr marR="0" lvl="5" algn="l" defTabSz="914400" rtl="0" eaLnBrk="1" fontAlgn="auto" latinLnBrk="0" hangingPunct="1">
              <a:lnSpc>
                <a:spcPct val="100000"/>
              </a:lnSpc>
              <a:spcBef>
                <a:spcPts val="0"/>
              </a:spcBef>
              <a:spcAft>
                <a:spcPts val="0"/>
              </a:spcAft>
              <a:buClrTx/>
              <a:buSzPct val="100000"/>
              <a:tabLst/>
              <a:defRPr/>
            </a:pPr>
            <a:endPar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R="0" lvl="0" algn="l" defTabSz="914400" rtl="0" eaLnBrk="1" fontAlgn="auto" latinLnBrk="0" hangingPunct="1">
              <a:lnSpc>
                <a:spcPct val="100000"/>
              </a:lnSpc>
              <a:spcBef>
                <a:spcPts val="0"/>
              </a:spcBef>
              <a:spcAft>
                <a:spcPts val="0"/>
              </a:spcAft>
              <a:buClrTx/>
              <a:buSzPts val="1500"/>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The opportunity to improve trust amongst SMEs with an average perceived claim value (5-7) is highest for these 5 statements:</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Speed (claims): It is clear what I need to do to claim</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Control (claims): I have a choice in how the claim is settled (e.g. financial settlement, repair or replacement)</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Respect (claims): The insurance company does not try to avoid paying out</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Confidence: I know the company pays out quickly and worries about paperwork later</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Loyalty: My provider takes my loyalty into account when calculating renewal quotes after I have claimed</a:t>
            </a:r>
          </a:p>
          <a:p>
            <a:pPr marR="0" lvl="0" algn="l" defTabSz="914400" rtl="0" eaLnBrk="1" fontAlgn="auto" latinLnBrk="0" hangingPunct="1">
              <a:lnSpc>
                <a:spcPct val="100000"/>
              </a:lnSpc>
              <a:spcBef>
                <a:spcPts val="0"/>
              </a:spcBef>
              <a:spcAft>
                <a:spcPts val="0"/>
              </a:spcAft>
              <a:buClrTx/>
              <a:buSzPts val="1500"/>
              <a:tabLst/>
              <a:defRPr/>
            </a:pPr>
            <a:endPar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a:buClrTx/>
              <a:buSzPts val="1500"/>
            </a:pPr>
            <a:r>
              <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The opportunity to improve trust amongst SMEs with a low perceived claim value (1-4) is highest for these 5 statements:</a:t>
            </a:r>
          </a:p>
          <a:p>
            <a:pPr marR="0" lvl="0" algn="l" defTabSz="914400" rtl="0" eaLnBrk="1" fontAlgn="auto" latinLnBrk="0" hangingPunct="1">
              <a:lnSpc>
                <a:spcPct val="100000"/>
              </a:lnSpc>
              <a:spcBef>
                <a:spcPts val="0"/>
              </a:spcBef>
              <a:spcAft>
                <a:spcPts val="0"/>
              </a:spcAft>
              <a:buClrTx/>
              <a:buSzPts val="1500"/>
              <a:tabLst/>
              <a:defRPr/>
            </a:pPr>
            <a:endParaRPr kumimoji="0" lang="en-GB" sz="11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228600" lvl="5" indent="-228600">
              <a:buClrTx/>
              <a:buSzPct val="100000"/>
              <a:buFont typeface="+mj-lt"/>
              <a:buAutoNum type="arabicPeriod"/>
            </a:pPr>
            <a:r>
              <a:rPr lang="en-GB" sz="1100">
                <a:cs typeface="Calibri Light" panose="020F0302020204030204" pitchFamily="34" charset="0"/>
              </a:rPr>
              <a:t>Control (claims): Repairs or replacement items are completed/ delivered at a time to suit me</a:t>
            </a:r>
          </a:p>
          <a:p>
            <a:pPr marL="228600" lvl="5" indent="-228600">
              <a:buClrTx/>
              <a:buSzPct val="100000"/>
              <a:buFont typeface="+mj-lt"/>
              <a:buAutoNum type="arabicPeriod"/>
            </a:pPr>
            <a:r>
              <a:rPr lang="en-GB" sz="1100">
                <a:cs typeface="Calibri Light" panose="020F0302020204030204" pitchFamily="34" charset="0"/>
              </a:rPr>
              <a:t>Respect (claims): The people you deal with show compassion</a:t>
            </a:r>
          </a:p>
          <a:p>
            <a:pPr marL="228600" lvl="5" indent="-228600">
              <a:buClrTx/>
              <a:buSzPct val="100000"/>
              <a:buFont typeface="+mj-lt"/>
              <a:buAutoNum type="arabicPeriod"/>
            </a:pPr>
            <a:r>
              <a:rPr lang="en-GB" sz="1100">
                <a:cs typeface="Calibri Light" panose="020F0302020204030204" pitchFamily="34" charset="0"/>
              </a:rPr>
              <a:t>Relationship: I am able to go to my insurer for advice</a:t>
            </a:r>
          </a:p>
          <a:p>
            <a:pPr marL="228600" lvl="5" indent="-228600">
              <a:buClrTx/>
              <a:buSzPct val="100000"/>
              <a:buFont typeface="+mj-lt"/>
              <a:buAutoNum type="arabicPeriod"/>
            </a:pPr>
            <a:r>
              <a:rPr lang="en-GB" sz="1100">
                <a:cs typeface="Calibri Light" panose="020F0302020204030204" pitchFamily="34" charset="0"/>
              </a:rPr>
              <a:t>Confidence: The policy is explained clearly</a:t>
            </a:r>
          </a:p>
          <a:p>
            <a:pPr marL="228600" lvl="5" indent="-228600">
              <a:buClrTx/>
              <a:buSzPct val="100000"/>
              <a:buFont typeface="+mj-lt"/>
              <a:buAutoNum type="arabicPeriod"/>
            </a:pPr>
            <a:r>
              <a:rPr lang="en-GB" sz="1100">
                <a:cs typeface="Calibri Light" panose="020F0302020204030204" pitchFamily="34" charset="0"/>
              </a:rPr>
              <a:t>Speed (claims): I am not asked needless questions about my claim</a:t>
            </a:r>
          </a:p>
        </p:txBody>
      </p:sp>
      <p:sp>
        <p:nvSpPr>
          <p:cNvPr id="3" name="TextBox 2"/>
          <p:cNvSpPr txBox="1"/>
          <p:nvPr/>
        </p:nvSpPr>
        <p:spPr>
          <a:xfrm>
            <a:off x="422143" y="69731"/>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SMEs Opportunity themes by perceived value of claim - wave 14&amp;15</a:t>
            </a:r>
          </a:p>
        </p:txBody>
      </p:sp>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446223"/>
            <a:ext cx="113257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For SMEs who have made a claim and perceive the financial value of their claim as 8-10 (high) the </a:t>
            </a:r>
            <a:r>
              <a:rPr lang="en-GB" sz="1600" dirty="0">
                <a:solidFill>
                  <a:srgbClr val="008265"/>
                </a:solidFill>
                <a:cs typeface="Calibri Light" panose="020F0302020204030204" pitchFamily="34" charset="0"/>
              </a:rPr>
              <a:t>biggest </a:t>
            </a: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opportunities to improve trust are the Confidence and three claims related themes</a:t>
            </a:r>
            <a:endParaRPr kumimoji="0" lang="en-GB" sz="16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p:txBody>
      </p:sp>
      <p:sp>
        <p:nvSpPr>
          <p:cNvPr id="2" name="Google Shape;281;p26">
            <a:extLst>
              <a:ext uri="{FF2B5EF4-FFF2-40B4-BE49-F238E27FC236}">
                <a16:creationId xmlns:a16="http://schemas.microsoft.com/office/drawing/2014/main" id="{57022757-C4E9-D4E1-2A79-072CDCD00843}"/>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All SMEs: n=1,499. SMEs who had made a claim on an insurance policy in the previous 12 months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policy: n=366,  1-4 (low) n=60, 5-7 n=</a:t>
            </a:r>
            <a:r>
              <a:rPr lang="en-GB" sz="800">
                <a:latin typeface="Arial" panose="020B0604020202020204" pitchFamily="34" charset="0"/>
                <a:ea typeface="Corbel"/>
                <a:cs typeface="Arial" panose="020B0604020202020204" pitchFamily="34" charset="0"/>
                <a:sym typeface="Corbel"/>
              </a:rPr>
              <a:t>148</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8-10 (high) n=</a:t>
            </a:r>
            <a:r>
              <a:rPr lang="en-GB" sz="800">
                <a:latin typeface="Arial" panose="020B0604020202020204" pitchFamily="34" charset="0"/>
                <a:ea typeface="Corbel"/>
                <a:cs typeface="Arial" panose="020B0604020202020204" pitchFamily="34" charset="0"/>
                <a:sym typeface="Corbel"/>
              </a:rPr>
              <a:t>148</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4" name="Table 3">
            <a:extLst>
              <a:ext uri="{FF2B5EF4-FFF2-40B4-BE49-F238E27FC236}">
                <a16:creationId xmlns:a16="http://schemas.microsoft.com/office/drawing/2014/main" id="{4018BA58-9D02-FC06-B001-CD5090AE792E}"/>
              </a:ext>
            </a:extLst>
          </p:cNvPr>
          <p:cNvGraphicFramePr>
            <a:graphicFrameLocks noGrp="1"/>
          </p:cNvGraphicFramePr>
          <p:nvPr>
            <p:extLst>
              <p:ext uri="{D42A27DB-BD31-4B8C-83A1-F6EECF244321}">
                <p14:modId xmlns:p14="http://schemas.microsoft.com/office/powerpoint/2010/main" val="1926085"/>
              </p:ext>
            </p:extLst>
          </p:nvPr>
        </p:nvGraphicFramePr>
        <p:xfrm>
          <a:off x="605900" y="1404541"/>
          <a:ext cx="5372593" cy="4153798"/>
        </p:xfrm>
        <a:graphic>
          <a:graphicData uri="http://schemas.openxmlformats.org/drawingml/2006/table">
            <a:tbl>
              <a:tblPr firstRow="1" bandRow="1"/>
              <a:tblGrid>
                <a:gridCol w="1325872">
                  <a:extLst>
                    <a:ext uri="{9D8B030D-6E8A-4147-A177-3AD203B41FA5}">
                      <a16:colId xmlns:a16="http://schemas.microsoft.com/office/drawing/2014/main" val="20000"/>
                    </a:ext>
                  </a:extLst>
                </a:gridCol>
                <a:gridCol w="1212435">
                  <a:extLst>
                    <a:ext uri="{9D8B030D-6E8A-4147-A177-3AD203B41FA5}">
                      <a16:colId xmlns:a16="http://schemas.microsoft.com/office/drawing/2014/main" val="20001"/>
                    </a:ext>
                  </a:extLst>
                </a:gridCol>
                <a:gridCol w="944762">
                  <a:extLst>
                    <a:ext uri="{9D8B030D-6E8A-4147-A177-3AD203B41FA5}">
                      <a16:colId xmlns:a16="http://schemas.microsoft.com/office/drawing/2014/main" val="20002"/>
                    </a:ext>
                  </a:extLst>
                </a:gridCol>
                <a:gridCol w="944762">
                  <a:extLst>
                    <a:ext uri="{9D8B030D-6E8A-4147-A177-3AD203B41FA5}">
                      <a16:colId xmlns:a16="http://schemas.microsoft.com/office/drawing/2014/main" val="20003"/>
                    </a:ext>
                  </a:extLst>
                </a:gridCol>
                <a:gridCol w="944762">
                  <a:extLst>
                    <a:ext uri="{9D8B030D-6E8A-4147-A177-3AD203B41FA5}">
                      <a16:colId xmlns:a16="http://schemas.microsoft.com/office/drawing/2014/main" val="20004"/>
                    </a:ext>
                  </a:extLst>
                </a:gridCol>
              </a:tblGrid>
              <a:tr h="407345">
                <a:tc>
                  <a:txBody>
                    <a:bodyPr/>
                    <a:lstStyle/>
                    <a:p>
                      <a:pPr algn="l" fontAlgn="t"/>
                      <a:endParaRPr lang="en-GB" sz="1100" b="0" i="0" u="none" strike="noStrike" dirty="0">
                        <a:solidFill>
                          <a:srgbClr val="000000"/>
                        </a:solidFill>
                        <a:effectLst/>
                        <a:latin typeface="+mj-lt"/>
                      </a:endParaRPr>
                    </a:p>
                  </a:txBody>
                  <a:tcPr marL="635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GB" sz="1100" b="1" i="0" u="none" strike="noStrike" dirty="0">
                        <a:solidFill>
                          <a:srgbClr val="FFFFFF"/>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050" b="1" i="0" u="none" strike="noStrike" dirty="0">
                          <a:solidFill>
                            <a:srgbClr val="FFFFFF"/>
                          </a:solidFill>
                          <a:effectLst/>
                          <a:latin typeface="+mj-lt"/>
                        </a:rPr>
                        <a:t>SMEs who have claimed in the past 12 months (perceived financial value of claim)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dirty="0">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2409133689"/>
                  </a:ext>
                </a:extLst>
              </a:tr>
              <a:tr h="407345">
                <a:tc>
                  <a:txBody>
                    <a:bodyPr/>
                    <a:lstStyle/>
                    <a:p>
                      <a:pPr algn="l" fontAlgn="t"/>
                      <a:endParaRPr lang="en-GB" sz="1100" b="0" i="0" u="none" strike="noStrike">
                        <a:solidFill>
                          <a:srgbClr val="000000"/>
                        </a:solidFill>
                        <a:effectLst/>
                        <a:latin typeface="+mj-lt"/>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100" b="1" i="0" u="none" strike="noStrike" dirty="0">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dirty="0">
                          <a:solidFill>
                            <a:srgbClr val="FFFFFF"/>
                          </a:solidFill>
                          <a:effectLst/>
                          <a:latin typeface="+mj-lt"/>
                        </a:rPr>
                        <a:t>1-4 (low)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8-10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1012">
                <a:tc>
                  <a:txBody>
                    <a:bodyPr/>
                    <a:lstStyle/>
                    <a:p>
                      <a:pPr algn="ctr" fontAlgn="b"/>
                      <a:r>
                        <a:rPr lang="en-GB" sz="1100" b="1"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71012">
                <a:tc>
                  <a:txBody>
                    <a:bodyPr/>
                    <a:lstStyle/>
                    <a:p>
                      <a:pPr algn="ctr" fontAlgn="b"/>
                      <a:r>
                        <a:rPr lang="en-GB" sz="1100" b="1"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71012">
                <a:tc>
                  <a:txBody>
                    <a:bodyPr/>
                    <a:lstStyle/>
                    <a:p>
                      <a:pPr algn="ctr" fontAlgn="b"/>
                      <a:r>
                        <a:rPr lang="en-GB" sz="1100" b="1"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71012">
                <a:tc>
                  <a:txBody>
                    <a:bodyPr/>
                    <a:lstStyle/>
                    <a:p>
                      <a:pPr algn="ctr" fontAlgn="b"/>
                      <a:r>
                        <a:rPr lang="en-GB" sz="1100" b="1"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7.41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mn-lt"/>
                        </a:rPr>
                        <a:t>7.39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71012">
                <a:tc>
                  <a:txBody>
                    <a:bodyPr/>
                    <a:lstStyle/>
                    <a:p>
                      <a:pPr algn="ctr" fontAlgn="b"/>
                      <a:r>
                        <a:rPr lang="en-GB" sz="1100" b="1"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mn-lt"/>
                        </a:rPr>
                        <a:t>7.48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371012">
                <a:tc>
                  <a:txBody>
                    <a:bodyPr/>
                    <a:lstStyle/>
                    <a:p>
                      <a:pPr algn="ctr" fontAlgn="b"/>
                      <a:r>
                        <a:rPr lang="en-GB" sz="1100" b="1"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dirty="0">
                          <a:solidFill>
                            <a:srgbClr val="000000"/>
                          </a:solidFill>
                          <a:effectLst/>
                          <a:latin typeface="arial" panose="020B0604020202020204" pitchFamily="34" charset="0"/>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a:solidFill>
                            <a:srgbClr val="000000"/>
                          </a:solidFill>
                          <a:effectLst/>
                          <a:latin typeface="+mn-lt"/>
                        </a:rPr>
                        <a:t>7.41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371012">
                <a:tc>
                  <a:txBody>
                    <a:bodyPr/>
                    <a:lstStyle/>
                    <a:p>
                      <a:pPr algn="ctr" fontAlgn="b"/>
                      <a:r>
                        <a:rPr lang="en-GB" sz="1100" b="1"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71012">
                <a:tc>
                  <a:txBody>
                    <a:bodyPr/>
                    <a:lstStyle/>
                    <a:p>
                      <a:pPr algn="ctr" fontAlgn="b"/>
                      <a:r>
                        <a:rPr lang="en-GB" sz="1100" b="1"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71012">
                <a:tc>
                  <a:txBody>
                    <a:bodyPr/>
                    <a:lstStyle/>
                    <a:p>
                      <a:pPr algn="ctr" fontAlgn="b"/>
                      <a:r>
                        <a:rPr lang="en-GB" sz="1100" b="1" i="0" u="none" strike="noStrike">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1" i="0" u="none" strike="noStrike">
                          <a:solidFill>
                            <a:srgbClr val="000000"/>
                          </a:solidFill>
                          <a:effectLst/>
                          <a:latin typeface="arial" panose="020B0604020202020204" pitchFamily="34" charset="0"/>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mn-lt"/>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mn-lt"/>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69386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D84F9BC-51C2-0437-B0C3-72ADA0372396}"/>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62EF5C9B-DF29-EAB8-6452-A8D7732F890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F8F6B334-F39D-AB23-47C1-7A3F734DF861}"/>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6E094AD9-B68D-0690-F458-893413DD1B9B}"/>
              </a:ext>
            </a:extLst>
          </p:cNvPr>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Purchase Channels </a:t>
            </a:r>
          </a:p>
        </p:txBody>
      </p:sp>
      <p:sp>
        <p:nvSpPr>
          <p:cNvPr id="4" name="Subtitle 3">
            <a:extLst>
              <a:ext uri="{FF2B5EF4-FFF2-40B4-BE49-F238E27FC236}">
                <a16:creationId xmlns:a16="http://schemas.microsoft.com/office/drawing/2014/main" id="{BB193668-4A5E-D4B9-6DF3-C71AD70C10F1}"/>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March 2024 &amp; August 2024 Wave 14&amp;15 data</a:t>
            </a:r>
          </a:p>
        </p:txBody>
      </p:sp>
    </p:spTree>
    <p:extLst>
      <p:ext uri="{BB962C8B-B14F-4D97-AF65-F5344CB8AC3E}">
        <p14:creationId xmlns:p14="http://schemas.microsoft.com/office/powerpoint/2010/main" val="3909455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A491A54-B981-668B-B22A-45BE8E3F4B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5AA8DC-D9C9-1B8A-F329-B6C44923CF03}"/>
              </a:ext>
            </a:extLst>
          </p:cNvPr>
          <p:cNvSpPr txBox="1"/>
          <p:nvPr/>
        </p:nvSpPr>
        <p:spPr>
          <a:xfrm>
            <a:off x="0" y="88668"/>
            <a:ext cx="121920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“Who did you buy your insurance with or arrange it through?”  Wave 14 &amp; 15 (March 2024 &amp; August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Buying directly from a provider followed by price comparison sites and an insurance broker are the most popular methods for purchasing insurance for SMEs overall.  Larger SMEs (more than 20 employees) are more likely to have purchased either direct from a provider or from an insurance </a:t>
            </a:r>
            <a:r>
              <a:rPr lang="en-GB" sz="1600">
                <a:solidFill>
                  <a:srgbClr val="008265"/>
                </a:solidFill>
                <a:latin typeface="Arial" panose="020B0604020202020204" pitchFamily="34" charset="0"/>
                <a:cs typeface="Arial" panose="020B0604020202020204" pitchFamily="34" charset="0"/>
              </a:rPr>
              <a:t>b</a:t>
            </a:r>
            <a:r>
              <a:rPr kumimoji="0" lang="en-GB" sz="1600" b="0" i="0" u="none" strike="noStrike" kern="0" cap="none" spc="0" normalizeH="0" baseline="0" noProof="0" err="1">
                <a:ln>
                  <a:noFill/>
                </a:ln>
                <a:solidFill>
                  <a:srgbClr val="008265"/>
                </a:solidFill>
                <a:effectLst/>
                <a:uLnTx/>
                <a:uFillTx/>
                <a:latin typeface="Arial" panose="020B0604020202020204" pitchFamily="34" charset="0"/>
                <a:cs typeface="Arial" panose="020B0604020202020204" pitchFamily="34" charset="0"/>
                <a:sym typeface="Arial"/>
              </a:rPr>
              <a:t>roker</a:t>
            </a:r>
            <a:r>
              <a:rPr kumimoji="0" lang="en-GB" sz="16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 than SMEs with only 1 – 5 employees who prefer price comparison sites</a:t>
            </a:r>
            <a:endParaRPr kumimoji="0" lang="en-GB" sz="14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07A87FB4-605F-850D-9533-8E6DB915D165}"/>
              </a:ext>
            </a:extLst>
          </p:cNvPr>
          <p:cNvSpPr txBox="1"/>
          <p:nvPr/>
        </p:nvSpPr>
        <p:spPr>
          <a:xfrm>
            <a:off x="323893" y="3968886"/>
            <a:ext cx="30168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AB588C"/>
                </a:solidFill>
                <a:effectLst/>
                <a:uLnTx/>
                <a:uFillTx/>
                <a:latin typeface="Arial"/>
                <a:cs typeface="Calibri Light" panose="020F0302020204030204" pitchFamily="34" charset="0"/>
                <a:sym typeface="Arial"/>
              </a:rPr>
              <a:t>Wave 13&amp;14</a:t>
            </a:r>
            <a:endParaRPr kumimoji="0" lang="en-GB" sz="1000" b="0" i="0" u="none" strike="noStrike" kern="0" cap="none" spc="0" normalizeH="0" baseline="0" noProof="0">
              <a:ln>
                <a:noFill/>
              </a:ln>
              <a:solidFill>
                <a:srgbClr val="AB588C"/>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03DEABEA-74B5-E6D2-9137-36202A9648B3}"/>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25C3B282-4958-8AA1-20A6-BB3799274C08}"/>
              </a:ext>
            </a:extLst>
          </p:cNvPr>
          <p:cNvSpPr txBox="1"/>
          <p:nvPr/>
        </p:nvSpPr>
        <p:spPr>
          <a:xfrm>
            <a:off x="5331756" y="3956694"/>
            <a:ext cx="45719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AB588C"/>
                </a:solidFill>
                <a:effectLst/>
                <a:uLnTx/>
                <a:uFillTx/>
                <a:latin typeface="Arial"/>
                <a:cs typeface="Calibri Light" panose="020F0302020204030204" pitchFamily="34" charset="0"/>
                <a:sym typeface="Arial"/>
              </a:rPr>
              <a:t>Wave 13&amp;14</a:t>
            </a:r>
            <a:endParaRPr kumimoji="0" lang="en-GB" sz="1000" b="0" i="0" u="none" strike="noStrike" kern="0" cap="none" spc="0" normalizeH="0" baseline="0" noProof="0">
              <a:ln>
                <a:noFill/>
              </a:ln>
              <a:solidFill>
                <a:srgbClr val="AB588C"/>
              </a:solidFill>
              <a:effectLst/>
              <a:uLnTx/>
              <a:uFillTx/>
              <a:latin typeface="Arial"/>
              <a:cs typeface="Arial"/>
              <a:sym typeface="Arial"/>
            </a:endParaRPr>
          </a:p>
        </p:txBody>
      </p:sp>
      <p:graphicFrame>
        <p:nvGraphicFramePr>
          <p:cNvPr id="13" name="Chart 12">
            <a:extLst>
              <a:ext uri="{FF2B5EF4-FFF2-40B4-BE49-F238E27FC236}">
                <a16:creationId xmlns:a16="http://schemas.microsoft.com/office/drawing/2014/main" id="{2FB06757-EA2C-E516-DA03-F3D5C8BE5A31}"/>
              </a:ext>
            </a:extLst>
          </p:cNvPr>
          <p:cNvGraphicFramePr>
            <a:graphicFrameLocks/>
          </p:cNvGraphicFramePr>
          <p:nvPr>
            <p:extLst>
              <p:ext uri="{D42A27DB-BD31-4B8C-83A1-F6EECF244321}">
                <p14:modId xmlns:p14="http://schemas.microsoft.com/office/powerpoint/2010/main" val="3931739721"/>
              </p:ext>
            </p:extLst>
          </p:nvPr>
        </p:nvGraphicFramePr>
        <p:xfrm>
          <a:off x="316992" y="405118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664122BC-9110-1F49-3E66-90F98A4A333D}"/>
              </a:ext>
            </a:extLst>
          </p:cNvPr>
          <p:cNvGraphicFramePr>
            <a:graphicFrameLocks/>
          </p:cNvGraphicFramePr>
          <p:nvPr>
            <p:extLst>
              <p:ext uri="{D42A27DB-BD31-4B8C-83A1-F6EECF244321}">
                <p14:modId xmlns:p14="http://schemas.microsoft.com/office/powerpoint/2010/main" val="3602944664"/>
              </p:ext>
            </p:extLst>
          </p:nvPr>
        </p:nvGraphicFramePr>
        <p:xfrm>
          <a:off x="5295180" y="4122774"/>
          <a:ext cx="650972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3DCB7731-2048-50DB-479D-70298B7B18F1}"/>
              </a:ext>
            </a:extLst>
          </p:cNvPr>
          <p:cNvGraphicFramePr>
            <a:graphicFrameLocks/>
          </p:cNvGraphicFramePr>
          <p:nvPr>
            <p:extLst>
              <p:ext uri="{D42A27DB-BD31-4B8C-83A1-F6EECF244321}">
                <p14:modId xmlns:p14="http://schemas.microsoft.com/office/powerpoint/2010/main" val="950985311"/>
              </p:ext>
            </p:extLst>
          </p:nvPr>
        </p:nvGraphicFramePr>
        <p:xfrm>
          <a:off x="549444" y="1134246"/>
          <a:ext cx="4339548"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59B62D66-A1C1-BB59-D616-DB1B7D31BAEB}"/>
              </a:ext>
            </a:extLst>
          </p:cNvPr>
          <p:cNvGraphicFramePr>
            <a:graphicFrameLocks/>
          </p:cNvGraphicFramePr>
          <p:nvPr>
            <p:extLst>
              <p:ext uri="{D42A27DB-BD31-4B8C-83A1-F6EECF244321}">
                <p14:modId xmlns:p14="http://schemas.microsoft.com/office/powerpoint/2010/main" val="3044853468"/>
              </p:ext>
            </p:extLst>
          </p:nvPr>
        </p:nvGraphicFramePr>
        <p:xfrm>
          <a:off x="5295180" y="1216542"/>
          <a:ext cx="6347376" cy="285253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43216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312311" y="3299"/>
            <a:ext cx="1122799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Theme scores for SME – Policy Provider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Overall, the average opportunity score, or need to improve trust, is highest for Direct Providers. 32% of SMEs purchased their insurance direct from a provider.</a:t>
            </a:r>
          </a:p>
        </p:txBody>
      </p:sp>
      <p:graphicFrame>
        <p:nvGraphicFramePr>
          <p:cNvPr id="4" name="Table 3"/>
          <p:cNvGraphicFramePr>
            <a:graphicFrameLocks noGrp="1"/>
          </p:cNvGraphicFramePr>
          <p:nvPr>
            <p:extLst>
              <p:ext uri="{D42A27DB-BD31-4B8C-83A1-F6EECF244321}">
                <p14:modId xmlns:p14="http://schemas.microsoft.com/office/powerpoint/2010/main" val="3321699429"/>
              </p:ext>
            </p:extLst>
          </p:nvPr>
        </p:nvGraphicFramePr>
        <p:xfrm>
          <a:off x="1459151" y="961868"/>
          <a:ext cx="4322905" cy="2491946"/>
        </p:xfrm>
        <a:graphic>
          <a:graphicData uri="http://schemas.openxmlformats.org/drawingml/2006/table">
            <a:tbl>
              <a:tblPr firstRow="1" bandRow="1">
                <a:tableStyleId>{6E62EB93-AAC6-4EBA-99E5-D1D4B1179FDE}</a:tableStyleId>
              </a:tblPr>
              <a:tblGrid>
                <a:gridCol w="353859">
                  <a:extLst>
                    <a:ext uri="{9D8B030D-6E8A-4147-A177-3AD203B41FA5}">
                      <a16:colId xmlns:a16="http://schemas.microsoft.com/office/drawing/2014/main" val="20000"/>
                    </a:ext>
                  </a:extLst>
                </a:gridCol>
                <a:gridCol w="1006921">
                  <a:extLst>
                    <a:ext uri="{9D8B030D-6E8A-4147-A177-3AD203B41FA5}">
                      <a16:colId xmlns:a16="http://schemas.microsoft.com/office/drawing/2014/main" val="20001"/>
                    </a:ext>
                  </a:extLst>
                </a:gridCol>
                <a:gridCol w="906229">
                  <a:extLst>
                    <a:ext uri="{9D8B030D-6E8A-4147-A177-3AD203B41FA5}">
                      <a16:colId xmlns:a16="http://schemas.microsoft.com/office/drawing/2014/main" val="20002"/>
                    </a:ext>
                  </a:extLst>
                </a:gridCol>
                <a:gridCol w="1093986">
                  <a:extLst>
                    <a:ext uri="{9D8B030D-6E8A-4147-A177-3AD203B41FA5}">
                      <a16:colId xmlns:a16="http://schemas.microsoft.com/office/drawing/2014/main" val="20003"/>
                    </a:ext>
                  </a:extLst>
                </a:gridCol>
                <a:gridCol w="961910">
                  <a:extLst>
                    <a:ext uri="{9D8B030D-6E8A-4147-A177-3AD203B41FA5}">
                      <a16:colId xmlns:a16="http://schemas.microsoft.com/office/drawing/2014/main" val="20004"/>
                    </a:ext>
                  </a:extLst>
                </a:gridCol>
              </a:tblGrid>
              <a:tr h="289048">
                <a:tc>
                  <a:txBody>
                    <a:bodyPr/>
                    <a:lstStyle/>
                    <a:p>
                      <a:pPr algn="ctr"/>
                      <a:endParaRPr lang="en-GB" sz="900">
                        <a:latin typeface="Arial" panose="020B0604020202020204" pitchFamily="34" charset="0"/>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900" b="1" i="0" u="none" strike="noStrike" cap="none">
                          <a:solidFill>
                            <a:schemeClr val="bg1"/>
                          </a:solidFill>
                          <a:effectLst/>
                          <a:latin typeface="Arial" panose="020B0604020202020204" pitchFamily="34" charset="0"/>
                          <a:ea typeface="Arial"/>
                          <a:cs typeface="Arial" panose="020B0604020202020204" pitchFamily="34" charset="0"/>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Arial" panose="020B0604020202020204" pitchFamily="34" charset="0"/>
                          <a:cs typeface="Arial" panose="020B0604020202020204" pitchFamily="34" charset="0"/>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Arial" panose="020B0604020202020204" pitchFamily="34" charset="0"/>
                          <a:cs typeface="Arial" panose="020B0604020202020204" pitchFamily="34" charset="0"/>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Arial" panose="020B0604020202020204" pitchFamily="34" charset="0"/>
                          <a:cs typeface="Arial" panose="020B0604020202020204" pitchFamily="34" charset="0"/>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85237">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91997">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91997">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82748">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94265">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87644">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91997">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82748">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94265">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335619" y="1927697"/>
            <a:ext cx="1123532" cy="646331"/>
          </a:xfrm>
          <a:prstGeom prst="rect">
            <a:avLst/>
          </a:prstGeom>
          <a:noFill/>
        </p:spPr>
        <p:txBody>
          <a:bodyPr wrap="square" rtlCol="0">
            <a:spAutoFit/>
          </a:bodyPr>
          <a:lstStyle>
            <a:defPPr marR="0" lvl="0" algn="l" rtl="0">
              <a:lnSpc>
                <a:spcPct val="100000"/>
              </a:lnSpc>
              <a:spcBef>
                <a:spcPts val="0"/>
              </a:spcBef>
              <a:spcAft>
                <a:spcPts val="0"/>
              </a:spcAft>
            </a:defPPr>
            <a:lvl1pPr marL="0" indent="0" algn="ctr" defTabSz="914400" eaLnBrk="1" fontAlgn="auto" latinLnBrk="0" hangingPunct="1">
              <a:buSzTx/>
              <a:buNone/>
              <a:tabLst/>
              <a:defRPr kumimoji="0" sz="1200" b="1" kern="0" spc="0" normalizeH="0" baseline="0">
                <a:ln>
                  <a:noFill/>
                </a:ln>
                <a:solidFill>
                  <a:srgbClr val="008265"/>
                </a:solidFill>
                <a:effectLst/>
                <a:uLnTx/>
                <a:uFillTx/>
              </a:defRPr>
            </a:lvl1pPr>
          </a:lstStyle>
          <a:p>
            <a:r>
              <a:rPr lang="en-GB"/>
              <a:t>Purchased direct from provider</a:t>
            </a:r>
          </a:p>
        </p:txBody>
      </p:sp>
      <p:sp>
        <p:nvSpPr>
          <p:cNvPr id="8" name="TextBox 7"/>
          <p:cNvSpPr txBox="1"/>
          <p:nvPr/>
        </p:nvSpPr>
        <p:spPr>
          <a:xfrm>
            <a:off x="259249" y="4528726"/>
            <a:ext cx="12762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a:ln>
                  <a:noFill/>
                </a:ln>
                <a:solidFill>
                  <a:srgbClr val="008265"/>
                </a:solidFill>
                <a:effectLst/>
                <a:uLnTx/>
                <a:uFillTx/>
                <a:latin typeface="Arial"/>
                <a:cs typeface="Arial"/>
                <a:sym typeface="Arial"/>
              </a:rPr>
              <a:t>Purchased through insurance broker</a:t>
            </a:r>
          </a:p>
        </p:txBody>
      </p:sp>
      <p:sp>
        <p:nvSpPr>
          <p:cNvPr id="14" name="TextBox 13"/>
          <p:cNvSpPr txBox="1"/>
          <p:nvPr/>
        </p:nvSpPr>
        <p:spPr>
          <a:xfrm>
            <a:off x="5919216" y="1987220"/>
            <a:ext cx="1578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a:ln>
                  <a:noFill/>
                </a:ln>
                <a:solidFill>
                  <a:srgbClr val="008265"/>
                </a:solidFill>
                <a:effectLst/>
                <a:uLnTx/>
                <a:uFillTx/>
                <a:latin typeface="Arial"/>
                <a:cs typeface="Arial"/>
                <a:sym typeface="Arial"/>
              </a:rPr>
              <a:t>Purchased from price comparison site</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who have claimed on at least one insurance policy in the last 12 months: Direct from provider n=484/102, Price comparison site n=383/60, Insurance Broker n= 370/87, Bank or Building Society n= 150/68</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5" name="Table 4">
            <a:extLst>
              <a:ext uri="{FF2B5EF4-FFF2-40B4-BE49-F238E27FC236}">
                <a16:creationId xmlns:a16="http://schemas.microsoft.com/office/drawing/2014/main" id="{207053F2-B517-01B1-1916-9E54BDC90EC9}"/>
              </a:ext>
            </a:extLst>
          </p:cNvPr>
          <p:cNvGraphicFramePr>
            <a:graphicFrameLocks noGrp="1"/>
          </p:cNvGraphicFramePr>
          <p:nvPr>
            <p:extLst>
              <p:ext uri="{D42A27DB-BD31-4B8C-83A1-F6EECF244321}">
                <p14:modId xmlns:p14="http://schemas.microsoft.com/office/powerpoint/2010/main" val="1648169196"/>
              </p:ext>
            </p:extLst>
          </p:nvPr>
        </p:nvGraphicFramePr>
        <p:xfrm>
          <a:off x="7463711" y="967136"/>
          <a:ext cx="4322905" cy="2486677"/>
        </p:xfrm>
        <a:graphic>
          <a:graphicData uri="http://schemas.openxmlformats.org/drawingml/2006/table">
            <a:tbl>
              <a:tblPr firstRow="1" bandRow="1">
                <a:tableStyleId>{6E62EB93-AAC6-4EBA-99E5-D1D4B1179FDE}</a:tableStyleId>
              </a:tblPr>
              <a:tblGrid>
                <a:gridCol w="353858">
                  <a:extLst>
                    <a:ext uri="{9D8B030D-6E8A-4147-A177-3AD203B41FA5}">
                      <a16:colId xmlns:a16="http://schemas.microsoft.com/office/drawing/2014/main" val="20000"/>
                    </a:ext>
                  </a:extLst>
                </a:gridCol>
                <a:gridCol w="1101532">
                  <a:extLst>
                    <a:ext uri="{9D8B030D-6E8A-4147-A177-3AD203B41FA5}">
                      <a16:colId xmlns:a16="http://schemas.microsoft.com/office/drawing/2014/main" val="20001"/>
                    </a:ext>
                  </a:extLst>
                </a:gridCol>
                <a:gridCol w="883853">
                  <a:extLst>
                    <a:ext uri="{9D8B030D-6E8A-4147-A177-3AD203B41FA5}">
                      <a16:colId xmlns:a16="http://schemas.microsoft.com/office/drawing/2014/main" val="20002"/>
                    </a:ext>
                  </a:extLst>
                </a:gridCol>
                <a:gridCol w="1021752">
                  <a:extLst>
                    <a:ext uri="{9D8B030D-6E8A-4147-A177-3AD203B41FA5}">
                      <a16:colId xmlns:a16="http://schemas.microsoft.com/office/drawing/2014/main" val="20003"/>
                    </a:ext>
                  </a:extLst>
                </a:gridCol>
                <a:gridCol w="961910">
                  <a:extLst>
                    <a:ext uri="{9D8B030D-6E8A-4147-A177-3AD203B41FA5}">
                      <a16:colId xmlns:a16="http://schemas.microsoft.com/office/drawing/2014/main" val="20004"/>
                    </a:ext>
                  </a:extLst>
                </a:gridCol>
              </a:tblGrid>
              <a:tr h="335213">
                <a:tc>
                  <a:txBody>
                    <a:bodyPr/>
                    <a:lstStyle/>
                    <a:p>
                      <a:pPr algn="ctr"/>
                      <a:endParaRPr lang="en-GB" sz="1100">
                        <a:latin typeface="Arial" panose="020B0604020202020204" pitchFamily="34" charset="0"/>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900" b="1" i="0" u="none" strike="noStrike" cap="none">
                          <a:solidFill>
                            <a:schemeClr val="bg1"/>
                          </a:solidFill>
                          <a:effectLst/>
                          <a:latin typeface="Arial" panose="020B0604020202020204" pitchFamily="34" charset="0"/>
                          <a:ea typeface="Arial"/>
                          <a:cs typeface="Arial" panose="020B0604020202020204" pitchFamily="34" charset="0"/>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Arial" panose="020B0604020202020204" pitchFamily="34" charset="0"/>
                          <a:cs typeface="Arial" panose="020B0604020202020204" pitchFamily="34" charset="0"/>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Arial" panose="020B0604020202020204" pitchFamily="34" charset="0"/>
                          <a:cs typeface="Arial" panose="020B0604020202020204" pitchFamily="34" charset="0"/>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Arial" panose="020B0604020202020204" pitchFamily="34" charset="0"/>
                          <a:cs typeface="Arial" panose="020B0604020202020204" pitchFamily="34" charset="0"/>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90583">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58336">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1482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2273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53875">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4292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17613">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5292">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25292">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4.94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D27BF437-C68E-4531-8ADB-2EA072679861}"/>
              </a:ext>
            </a:extLst>
          </p:cNvPr>
          <p:cNvGraphicFramePr>
            <a:graphicFrameLocks noGrp="1"/>
          </p:cNvGraphicFramePr>
          <p:nvPr>
            <p:extLst>
              <p:ext uri="{D42A27DB-BD31-4B8C-83A1-F6EECF244321}">
                <p14:modId xmlns:p14="http://schemas.microsoft.com/office/powerpoint/2010/main" val="173671996"/>
              </p:ext>
            </p:extLst>
          </p:nvPr>
        </p:nvGraphicFramePr>
        <p:xfrm>
          <a:off x="1459151" y="3566945"/>
          <a:ext cx="4319857" cy="2605034"/>
        </p:xfrm>
        <a:graphic>
          <a:graphicData uri="http://schemas.openxmlformats.org/drawingml/2006/table">
            <a:tbl>
              <a:tblPr firstRow="1" bandRow="1">
                <a:tableStyleId>{6E62EB93-AAC6-4EBA-99E5-D1D4B1179FDE}</a:tableStyleId>
              </a:tblPr>
              <a:tblGrid>
                <a:gridCol w="353110">
                  <a:extLst>
                    <a:ext uri="{9D8B030D-6E8A-4147-A177-3AD203B41FA5}">
                      <a16:colId xmlns:a16="http://schemas.microsoft.com/office/drawing/2014/main" val="20000"/>
                    </a:ext>
                  </a:extLst>
                </a:gridCol>
                <a:gridCol w="1058266">
                  <a:extLst>
                    <a:ext uri="{9D8B030D-6E8A-4147-A177-3AD203B41FA5}">
                      <a16:colId xmlns:a16="http://schemas.microsoft.com/office/drawing/2014/main" val="20001"/>
                    </a:ext>
                  </a:extLst>
                </a:gridCol>
                <a:gridCol w="893148">
                  <a:extLst>
                    <a:ext uri="{9D8B030D-6E8A-4147-A177-3AD203B41FA5}">
                      <a16:colId xmlns:a16="http://schemas.microsoft.com/office/drawing/2014/main" val="20002"/>
                    </a:ext>
                  </a:extLst>
                </a:gridCol>
                <a:gridCol w="1049362">
                  <a:extLst>
                    <a:ext uri="{9D8B030D-6E8A-4147-A177-3AD203B41FA5}">
                      <a16:colId xmlns:a16="http://schemas.microsoft.com/office/drawing/2014/main" val="20003"/>
                    </a:ext>
                  </a:extLst>
                </a:gridCol>
                <a:gridCol w="965971">
                  <a:extLst>
                    <a:ext uri="{9D8B030D-6E8A-4147-A177-3AD203B41FA5}">
                      <a16:colId xmlns:a16="http://schemas.microsoft.com/office/drawing/2014/main" val="20004"/>
                    </a:ext>
                  </a:extLst>
                </a:gridCol>
              </a:tblGrid>
              <a:tr h="298769">
                <a:tc>
                  <a:txBody>
                    <a:bodyPr/>
                    <a:lstStyle/>
                    <a:p>
                      <a:pPr algn="ctr"/>
                      <a:endParaRPr lang="en-GB" sz="1100">
                        <a:latin typeface="Arial" panose="020B0604020202020204" pitchFamily="34" charset="0"/>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900" b="1" i="0" u="none" strike="noStrike" cap="none">
                          <a:solidFill>
                            <a:schemeClr val="bg1"/>
                          </a:solidFill>
                          <a:effectLst/>
                          <a:latin typeface="Arial" panose="020B0604020202020204" pitchFamily="34" charset="0"/>
                          <a:ea typeface="Arial"/>
                          <a:cs typeface="Arial" panose="020B0604020202020204" pitchFamily="34" charset="0"/>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Arial" panose="020B0604020202020204" pitchFamily="34" charset="0"/>
                          <a:cs typeface="Arial" panose="020B0604020202020204" pitchFamily="34" charset="0"/>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Arial" panose="020B0604020202020204" pitchFamily="34" charset="0"/>
                          <a:cs typeface="Arial" panose="020B0604020202020204" pitchFamily="34" charset="0"/>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Arial" panose="020B0604020202020204" pitchFamily="34" charset="0"/>
                          <a:cs typeface="Arial" panose="020B0604020202020204" pitchFamily="34" charset="0"/>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90059">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84007">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8087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01817">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01817">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8087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8087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92976">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92976">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685888F8-4D02-561C-F3DD-3020C58249D1}"/>
              </a:ext>
            </a:extLst>
          </p:cNvPr>
          <p:cNvGraphicFramePr>
            <a:graphicFrameLocks noGrp="1"/>
          </p:cNvGraphicFramePr>
          <p:nvPr>
            <p:extLst>
              <p:ext uri="{D42A27DB-BD31-4B8C-83A1-F6EECF244321}">
                <p14:modId xmlns:p14="http://schemas.microsoft.com/office/powerpoint/2010/main" val="41081047"/>
              </p:ext>
            </p:extLst>
          </p:nvPr>
        </p:nvGraphicFramePr>
        <p:xfrm>
          <a:off x="7463710" y="3566945"/>
          <a:ext cx="4313761" cy="2626847"/>
        </p:xfrm>
        <a:graphic>
          <a:graphicData uri="http://schemas.openxmlformats.org/drawingml/2006/table">
            <a:tbl>
              <a:tblPr firstRow="1" bandRow="1">
                <a:tableStyleId>{6E62EB93-AAC6-4EBA-99E5-D1D4B1179FDE}</a:tableStyleId>
              </a:tblPr>
              <a:tblGrid>
                <a:gridCol w="353110">
                  <a:extLst>
                    <a:ext uri="{9D8B030D-6E8A-4147-A177-3AD203B41FA5}">
                      <a16:colId xmlns:a16="http://schemas.microsoft.com/office/drawing/2014/main" val="20000"/>
                    </a:ext>
                  </a:extLst>
                </a:gridCol>
                <a:gridCol w="1098580">
                  <a:extLst>
                    <a:ext uri="{9D8B030D-6E8A-4147-A177-3AD203B41FA5}">
                      <a16:colId xmlns:a16="http://schemas.microsoft.com/office/drawing/2014/main" val="20001"/>
                    </a:ext>
                  </a:extLst>
                </a:gridCol>
                <a:gridCol w="877824">
                  <a:extLst>
                    <a:ext uri="{9D8B030D-6E8A-4147-A177-3AD203B41FA5}">
                      <a16:colId xmlns:a16="http://schemas.microsoft.com/office/drawing/2014/main" val="20002"/>
                    </a:ext>
                  </a:extLst>
                </a:gridCol>
                <a:gridCol w="1024372">
                  <a:extLst>
                    <a:ext uri="{9D8B030D-6E8A-4147-A177-3AD203B41FA5}">
                      <a16:colId xmlns:a16="http://schemas.microsoft.com/office/drawing/2014/main" val="20003"/>
                    </a:ext>
                  </a:extLst>
                </a:gridCol>
                <a:gridCol w="959875">
                  <a:extLst>
                    <a:ext uri="{9D8B030D-6E8A-4147-A177-3AD203B41FA5}">
                      <a16:colId xmlns:a16="http://schemas.microsoft.com/office/drawing/2014/main" val="20004"/>
                    </a:ext>
                  </a:extLst>
                </a:gridCol>
              </a:tblGrid>
              <a:tr h="300318">
                <a:tc>
                  <a:txBody>
                    <a:bodyPr/>
                    <a:lstStyle/>
                    <a:p>
                      <a:pPr algn="ctr"/>
                      <a:endParaRPr lang="en-GB" sz="1050">
                        <a:latin typeface="+mn-lt"/>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900" b="1" i="0" u="none" strike="noStrike" cap="none">
                          <a:solidFill>
                            <a:schemeClr val="bg1"/>
                          </a:solidFill>
                          <a:effectLst/>
                          <a:latin typeface="+mn-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mn-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mn-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900" b="1" i="0" u="none" strike="noStrike">
                          <a:solidFill>
                            <a:schemeClr val="bg1"/>
                          </a:solidFill>
                          <a:effectLst/>
                          <a:latin typeface="+mn-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03382">
                <a:tc>
                  <a:txBody>
                    <a:bodyPr/>
                    <a:lstStyle/>
                    <a:p>
                      <a:pPr algn="ctr" fontAlgn="b"/>
                      <a:r>
                        <a:rPr lang="en-GB" sz="1000" b="0" i="0" u="none" strike="noStrike">
                          <a:solidFill>
                            <a:srgbClr val="000000"/>
                          </a:solidFill>
                          <a:effectLst/>
                          <a:latin typeface="+mn-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82466">
                <a:tc>
                  <a:txBody>
                    <a:bodyPr/>
                    <a:lstStyle/>
                    <a:p>
                      <a:pPr algn="ctr" fontAlgn="b"/>
                      <a:r>
                        <a:rPr lang="en-GB" sz="1000" b="0" i="0" u="none" strike="noStrike">
                          <a:solidFill>
                            <a:srgbClr val="000000"/>
                          </a:solidFill>
                          <a:effectLst/>
                          <a:latin typeface="+mn-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03382">
                <a:tc>
                  <a:txBody>
                    <a:bodyPr/>
                    <a:lstStyle/>
                    <a:p>
                      <a:pPr algn="ctr" fontAlgn="b"/>
                      <a:r>
                        <a:rPr lang="en-GB" sz="1000" b="0" i="0" u="none" strike="noStrike">
                          <a:solidFill>
                            <a:srgbClr val="000000"/>
                          </a:solidFill>
                          <a:effectLst/>
                          <a:latin typeface="+mn-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82466">
                <a:tc>
                  <a:txBody>
                    <a:bodyPr/>
                    <a:lstStyle/>
                    <a:p>
                      <a:pPr algn="ctr" fontAlgn="b"/>
                      <a:r>
                        <a:rPr lang="en-GB" sz="1000" b="0" i="0" u="none" strike="noStrike">
                          <a:solidFill>
                            <a:srgbClr val="000000"/>
                          </a:solidFill>
                          <a:effectLst/>
                          <a:latin typeface="+mn-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94071">
                <a:tc>
                  <a:txBody>
                    <a:bodyPr/>
                    <a:lstStyle/>
                    <a:p>
                      <a:pPr algn="ctr" fontAlgn="b"/>
                      <a:r>
                        <a:rPr lang="en-GB" sz="1000" b="0" i="0" u="none" strike="noStrike">
                          <a:solidFill>
                            <a:srgbClr val="000000"/>
                          </a:solidFill>
                          <a:effectLst/>
                          <a:latin typeface="+mn-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87457">
                <a:tc>
                  <a:txBody>
                    <a:bodyPr/>
                    <a:lstStyle/>
                    <a:p>
                      <a:pPr algn="ctr" fontAlgn="b"/>
                      <a:r>
                        <a:rPr lang="en-GB" sz="1000" b="0" i="0" u="none" strike="noStrike">
                          <a:solidFill>
                            <a:srgbClr val="000000"/>
                          </a:solidFill>
                          <a:effectLst/>
                          <a:latin typeface="+mn-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87457">
                <a:tc>
                  <a:txBody>
                    <a:bodyPr/>
                    <a:lstStyle/>
                    <a:p>
                      <a:pPr algn="ctr" fontAlgn="b"/>
                      <a:r>
                        <a:rPr lang="en-GB" sz="1000" b="0" i="0" u="none" strike="noStrike">
                          <a:solidFill>
                            <a:srgbClr val="000000"/>
                          </a:solidFill>
                          <a:effectLst/>
                          <a:latin typeface="+mn-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82466">
                <a:tc>
                  <a:txBody>
                    <a:bodyPr/>
                    <a:lstStyle/>
                    <a:p>
                      <a:pPr algn="ctr" fontAlgn="b"/>
                      <a:r>
                        <a:rPr lang="en-GB" sz="1000" b="0" i="0" u="none" strike="noStrike">
                          <a:solidFill>
                            <a:srgbClr val="000000"/>
                          </a:solidFill>
                          <a:effectLst/>
                          <a:latin typeface="+mn-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03382">
                <a:tc>
                  <a:txBody>
                    <a:bodyPr/>
                    <a:lstStyle/>
                    <a:p>
                      <a:pPr algn="ctr" fontAlgn="b"/>
                      <a:r>
                        <a:rPr lang="en-GB" sz="1000" b="0" i="0" u="none" strike="noStrike">
                          <a:solidFill>
                            <a:srgbClr val="000000"/>
                          </a:solidFill>
                          <a:effectLst/>
                          <a:latin typeface="+mn-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9" name="TextBox 8">
            <a:extLst>
              <a:ext uri="{FF2B5EF4-FFF2-40B4-BE49-F238E27FC236}">
                <a16:creationId xmlns:a16="http://schemas.microsoft.com/office/drawing/2014/main" id="{57C207F5-A6C6-2178-ABC3-91F51721182E}"/>
              </a:ext>
            </a:extLst>
          </p:cNvPr>
          <p:cNvSpPr txBox="1"/>
          <p:nvPr/>
        </p:nvSpPr>
        <p:spPr>
          <a:xfrm>
            <a:off x="5780532" y="4621060"/>
            <a:ext cx="18562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a:ln>
                  <a:noFill/>
                </a:ln>
                <a:solidFill>
                  <a:srgbClr val="008265"/>
                </a:solidFill>
                <a:effectLst/>
                <a:uLnTx/>
                <a:uFillTx/>
                <a:latin typeface="Arial"/>
                <a:cs typeface="Arial"/>
                <a:sym typeface="Arial"/>
              </a:rPr>
              <a:t>Purchased through bank or building society</a:t>
            </a:r>
          </a:p>
        </p:txBody>
      </p:sp>
    </p:spTree>
    <p:extLst>
      <p:ext uri="{BB962C8B-B14F-4D97-AF65-F5344CB8AC3E}">
        <p14:creationId xmlns:p14="http://schemas.microsoft.com/office/powerpoint/2010/main" val="2052355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Direct Providers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3525795316"/>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Direct from provider n=484/102</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4226441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Price Comparison Sites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1328027336"/>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not asked lots of unnecessary questions about myself when applied for a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able to buy my insurance through a price comparison website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Price comparison site n=</a:t>
            </a:r>
            <a:r>
              <a:rPr lang="en-GB" sz="800">
                <a:latin typeface="Arial" panose="020B0604020202020204" pitchFamily="34" charset="0"/>
                <a:ea typeface="Corbel"/>
                <a:cs typeface="Arial" panose="020B0604020202020204" pitchFamily="34" charset="0"/>
                <a:sym typeface="Corbel"/>
              </a:rPr>
              <a:t>383/60</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396034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Insurance Brokers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1608683933"/>
              </p:ext>
            </p:extLst>
          </p:nvPr>
        </p:nvGraphicFramePr>
        <p:xfrm>
          <a:off x="1941165" y="947506"/>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Insurance Broker n= 370/87</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156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67568"/>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graphicFrame>
        <p:nvGraphicFramePr>
          <p:cNvPr id="4" name="Table 3">
            <a:extLst>
              <a:ext uri="{FF2B5EF4-FFF2-40B4-BE49-F238E27FC236}">
                <a16:creationId xmlns:a16="http://schemas.microsoft.com/office/drawing/2014/main" id="{F4E1533C-536F-4256-B38A-58CD19E28843}"/>
              </a:ext>
            </a:extLst>
          </p:cNvPr>
          <p:cNvGraphicFramePr>
            <a:graphicFrameLocks noGrp="1"/>
          </p:cNvGraphicFramePr>
          <p:nvPr>
            <p:extLst>
              <p:ext uri="{D42A27DB-BD31-4B8C-83A1-F6EECF244321}">
                <p14:modId xmlns:p14="http://schemas.microsoft.com/office/powerpoint/2010/main" val="4268475489"/>
              </p:ext>
            </p:extLst>
          </p:nvPr>
        </p:nvGraphicFramePr>
        <p:xfrm>
          <a:off x="664605" y="1051699"/>
          <a:ext cx="5086497" cy="2276717"/>
        </p:xfrm>
        <a:graphic>
          <a:graphicData uri="http://schemas.openxmlformats.org/drawingml/2006/table">
            <a:tbl>
              <a:tblPr/>
              <a:tblGrid>
                <a:gridCol w="1502074">
                  <a:extLst>
                    <a:ext uri="{9D8B030D-6E8A-4147-A177-3AD203B41FA5}">
                      <a16:colId xmlns:a16="http://schemas.microsoft.com/office/drawing/2014/main" val="2284982274"/>
                    </a:ext>
                  </a:extLst>
                </a:gridCol>
                <a:gridCol w="1265604">
                  <a:extLst>
                    <a:ext uri="{9D8B030D-6E8A-4147-A177-3AD203B41FA5}">
                      <a16:colId xmlns:a16="http://schemas.microsoft.com/office/drawing/2014/main" val="1108067568"/>
                    </a:ext>
                  </a:extLst>
                </a:gridCol>
                <a:gridCol w="1228855">
                  <a:extLst>
                    <a:ext uri="{9D8B030D-6E8A-4147-A177-3AD203B41FA5}">
                      <a16:colId xmlns:a16="http://schemas.microsoft.com/office/drawing/2014/main" val="1751816803"/>
                    </a:ext>
                  </a:extLst>
                </a:gridCol>
                <a:gridCol w="1089964">
                  <a:extLst>
                    <a:ext uri="{9D8B030D-6E8A-4147-A177-3AD203B41FA5}">
                      <a16:colId xmlns:a16="http://schemas.microsoft.com/office/drawing/2014/main" val="2678700150"/>
                    </a:ext>
                  </a:extLst>
                </a:gridCol>
              </a:tblGrid>
              <a:tr h="401066">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cap="none">
                          <a:solidFill>
                            <a:schemeClr val="bg1"/>
                          </a:solidFill>
                          <a:effectLst/>
                          <a:latin typeface="+mn-lt"/>
                          <a:ea typeface="+mn-ea"/>
                          <a:cs typeface="+mn-cs"/>
                          <a:sym typeface="Arial"/>
                        </a:rPr>
                        <a:t>Wave 14&amp;15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cap="none">
                          <a:solidFill>
                            <a:schemeClr val="bg1"/>
                          </a:solidFill>
                          <a:effectLst/>
                          <a:latin typeface="+mn-lt"/>
                          <a:ea typeface="+mn-ea"/>
                          <a:cs typeface="+mn-cs"/>
                          <a:sym typeface="Arial"/>
                        </a:rPr>
                        <a:t>Wave 13&amp;14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n-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94891765"/>
                  </a:ext>
                </a:extLst>
              </a:tr>
              <a:tr h="211443">
                <a:tc>
                  <a:txBody>
                    <a:bodyPr/>
                    <a:lstStyle/>
                    <a:p>
                      <a:pPr algn="ctr" fontAlgn="b"/>
                      <a:r>
                        <a:rPr lang="en-GB" sz="1100" b="1" i="0" u="none" strike="noStrike">
                          <a:solidFill>
                            <a:srgbClr val="000000"/>
                          </a:solidFill>
                          <a:effectLst/>
                          <a:latin typeface="+mn-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986866"/>
                  </a:ext>
                </a:extLst>
              </a:tr>
              <a:tr h="189335">
                <a:tc>
                  <a:txBody>
                    <a:bodyPr/>
                    <a:lstStyle/>
                    <a:p>
                      <a:pPr algn="ctr" fontAlgn="b"/>
                      <a:r>
                        <a:rPr lang="en-GB" sz="1100" b="1" i="0" u="none" strike="noStrike">
                          <a:solidFill>
                            <a:srgbClr val="000000"/>
                          </a:solidFill>
                          <a:effectLst/>
                          <a:latin typeface="+mn-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354477"/>
                  </a:ext>
                </a:extLst>
              </a:tr>
              <a:tr h="189335">
                <a:tc>
                  <a:txBody>
                    <a:bodyPr/>
                    <a:lstStyle/>
                    <a:p>
                      <a:pPr algn="ctr" fontAlgn="b"/>
                      <a:r>
                        <a:rPr lang="en-GB" sz="1100" b="1" i="0" u="none" strike="noStrike">
                          <a:solidFill>
                            <a:srgbClr val="000000"/>
                          </a:solidFill>
                          <a:effectLst/>
                          <a:latin typeface="+mn-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267530"/>
                  </a:ext>
                </a:extLst>
              </a:tr>
              <a:tr h="189335">
                <a:tc>
                  <a:txBody>
                    <a:bodyPr/>
                    <a:lstStyle/>
                    <a:p>
                      <a:pPr algn="ctr" fontAlgn="b"/>
                      <a:r>
                        <a:rPr lang="en-GB" sz="1100" b="1" i="0" u="none" strike="noStrike">
                          <a:solidFill>
                            <a:srgbClr val="000000"/>
                          </a:solidFill>
                          <a:effectLst/>
                          <a:latin typeface="+mn-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092210"/>
                  </a:ext>
                </a:extLst>
              </a:tr>
              <a:tr h="189335">
                <a:tc>
                  <a:txBody>
                    <a:bodyPr/>
                    <a:lstStyle/>
                    <a:p>
                      <a:pPr algn="ctr" fontAlgn="b"/>
                      <a:r>
                        <a:rPr lang="en-GB" sz="1100" b="1" i="0" u="none" strike="noStrike">
                          <a:solidFill>
                            <a:srgbClr val="000000"/>
                          </a:solidFill>
                          <a:effectLst/>
                          <a:latin typeface="+mn-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411241"/>
                  </a:ext>
                </a:extLst>
              </a:tr>
              <a:tr h="239356">
                <a:tc>
                  <a:txBody>
                    <a:bodyPr/>
                    <a:lstStyle/>
                    <a:p>
                      <a:pPr algn="ctr" fontAlgn="b"/>
                      <a:r>
                        <a:rPr lang="en-GB" sz="1100" b="1" i="0" u="none" strike="noStrike">
                          <a:solidFill>
                            <a:srgbClr val="000000"/>
                          </a:solidFill>
                          <a:effectLst/>
                          <a:latin typeface="+mn-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590902"/>
                  </a:ext>
                </a:extLst>
              </a:tr>
              <a:tr h="210312">
                <a:tc>
                  <a:txBody>
                    <a:bodyPr/>
                    <a:lstStyle/>
                    <a:p>
                      <a:pPr algn="ctr" fontAlgn="b"/>
                      <a:r>
                        <a:rPr lang="en-GB" sz="1100" b="1" i="0" u="none" strike="noStrike">
                          <a:solidFill>
                            <a:srgbClr val="000000"/>
                          </a:solidFill>
                          <a:effectLst/>
                          <a:latin typeface="+mn-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282475"/>
                  </a:ext>
                </a:extLst>
              </a:tr>
              <a:tr h="237744">
                <a:tc>
                  <a:txBody>
                    <a:bodyPr/>
                    <a:lstStyle/>
                    <a:p>
                      <a:pPr algn="ctr" fontAlgn="b"/>
                      <a:r>
                        <a:rPr lang="en-GB" sz="1100" b="1" i="0" u="none" strike="noStrike">
                          <a:solidFill>
                            <a:srgbClr val="000000"/>
                          </a:solidFill>
                          <a:effectLst/>
                          <a:latin typeface="+mn-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229885"/>
                  </a:ext>
                </a:extLst>
              </a:tr>
              <a:tr h="219456">
                <a:tc>
                  <a:txBody>
                    <a:bodyPr/>
                    <a:lstStyle/>
                    <a:p>
                      <a:pPr algn="ctr" fontAlgn="b"/>
                      <a:r>
                        <a:rPr lang="en-GB" sz="1100" b="1" i="0" u="none" strike="noStrike">
                          <a:solidFill>
                            <a:srgbClr val="000000"/>
                          </a:solidFill>
                          <a:effectLst/>
                          <a:latin typeface="+mn-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079692"/>
                  </a:ext>
                </a:extLst>
              </a:tr>
            </a:tbl>
          </a:graphicData>
        </a:graphic>
      </p:graphicFrame>
      <p:graphicFrame>
        <p:nvGraphicFramePr>
          <p:cNvPr id="5" name="Table 4">
            <a:extLst>
              <a:ext uri="{FF2B5EF4-FFF2-40B4-BE49-F238E27FC236}">
                <a16:creationId xmlns:a16="http://schemas.microsoft.com/office/drawing/2014/main" id="{4FC1F15C-35F0-4884-B1FC-CA8E9A23841B}"/>
              </a:ext>
            </a:extLst>
          </p:cNvPr>
          <p:cNvGraphicFramePr>
            <a:graphicFrameLocks noGrp="1"/>
          </p:cNvGraphicFramePr>
          <p:nvPr>
            <p:extLst>
              <p:ext uri="{D42A27DB-BD31-4B8C-83A1-F6EECF244321}">
                <p14:modId xmlns:p14="http://schemas.microsoft.com/office/powerpoint/2010/main" val="4139932759"/>
              </p:ext>
            </p:extLst>
          </p:nvPr>
        </p:nvGraphicFramePr>
        <p:xfrm>
          <a:off x="6440898" y="1051700"/>
          <a:ext cx="4740909" cy="2276717"/>
        </p:xfrm>
        <a:graphic>
          <a:graphicData uri="http://schemas.openxmlformats.org/drawingml/2006/table">
            <a:tbl>
              <a:tblPr/>
              <a:tblGrid>
                <a:gridCol w="1422944">
                  <a:extLst>
                    <a:ext uri="{9D8B030D-6E8A-4147-A177-3AD203B41FA5}">
                      <a16:colId xmlns:a16="http://schemas.microsoft.com/office/drawing/2014/main" val="3153298738"/>
                    </a:ext>
                  </a:extLst>
                </a:gridCol>
                <a:gridCol w="1184366">
                  <a:extLst>
                    <a:ext uri="{9D8B030D-6E8A-4147-A177-3AD203B41FA5}">
                      <a16:colId xmlns:a16="http://schemas.microsoft.com/office/drawing/2014/main" val="2270872254"/>
                    </a:ext>
                  </a:extLst>
                </a:gridCol>
                <a:gridCol w="1071152">
                  <a:extLst>
                    <a:ext uri="{9D8B030D-6E8A-4147-A177-3AD203B41FA5}">
                      <a16:colId xmlns:a16="http://schemas.microsoft.com/office/drawing/2014/main" val="3899655978"/>
                    </a:ext>
                  </a:extLst>
                </a:gridCol>
                <a:gridCol w="1062447">
                  <a:extLst>
                    <a:ext uri="{9D8B030D-6E8A-4147-A177-3AD203B41FA5}">
                      <a16:colId xmlns:a16="http://schemas.microsoft.com/office/drawing/2014/main" val="4225614854"/>
                    </a:ext>
                  </a:extLst>
                </a:gridCol>
              </a:tblGrid>
              <a:tr h="389799">
                <a:tc>
                  <a:txBody>
                    <a:bodyPr/>
                    <a:lstStyle/>
                    <a:p>
                      <a:pPr marR="0" algn="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mn-lt"/>
                          <a:ea typeface="+mn-ea"/>
                          <a:cs typeface="+mn-cs"/>
                          <a:sym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Wave 14&amp;15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Wave 13&amp;14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94176516"/>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2.97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506931"/>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694543"/>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152529"/>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FF0000"/>
                          </a:solidFill>
                          <a:effectLst/>
                          <a:latin typeface="+mn-lt"/>
                          <a:ea typeface="+mn-ea"/>
                          <a:cs typeface="+mn-cs"/>
                          <a:sym typeface="Arial"/>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360059"/>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994144"/>
                  </a:ext>
                </a:extLst>
              </a:tr>
              <a:tr h="23551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FF0000"/>
                          </a:solidFill>
                          <a:effectLst/>
                          <a:latin typeface="+mn-lt"/>
                          <a:ea typeface="+mn-ea"/>
                          <a:cs typeface="+mn-cs"/>
                          <a:sym typeface="Arial"/>
                        </a:rPr>
                        <a:t>-0.46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412760"/>
                  </a:ext>
                </a:extLst>
              </a:tr>
              <a:tr h="221548">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FF0000"/>
                          </a:solidFill>
                          <a:effectLst/>
                          <a:latin typeface="+mn-lt"/>
                          <a:ea typeface="+mn-ea"/>
                          <a:cs typeface="+mn-cs"/>
                          <a:sym typeface="Arial"/>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772687"/>
                  </a:ext>
                </a:extLst>
              </a:tr>
              <a:tr h="230779">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FF0000"/>
                          </a:solidFill>
                          <a:effectLst/>
                          <a:latin typeface="+mn-lt"/>
                          <a:ea typeface="+mn-ea"/>
                          <a:cs typeface="+mn-cs"/>
                          <a:sym typeface="Arial"/>
                        </a:rPr>
                        <a:t>-0.77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21419"/>
                  </a:ext>
                </a:extLst>
              </a:tr>
              <a:tr h="19984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B050"/>
                          </a:solidFill>
                          <a:effectLst/>
                          <a:latin typeface="+mn-lt"/>
                          <a:ea typeface="+mn-ea"/>
                          <a:cs typeface="+mn-cs"/>
                          <a:sym typeface="Arial"/>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726237"/>
                  </a:ext>
                </a:extLst>
              </a:tr>
            </a:tbl>
          </a:graphicData>
        </a:graphic>
      </p:graphicFrame>
      <p:graphicFrame>
        <p:nvGraphicFramePr>
          <p:cNvPr id="7" name="Table 6">
            <a:extLst>
              <a:ext uri="{FF2B5EF4-FFF2-40B4-BE49-F238E27FC236}">
                <a16:creationId xmlns:a16="http://schemas.microsoft.com/office/drawing/2014/main" id="{EA8768E3-8455-48C5-870B-29640DD7EA9E}"/>
              </a:ext>
            </a:extLst>
          </p:cNvPr>
          <p:cNvGraphicFramePr>
            <a:graphicFrameLocks noGrp="1"/>
          </p:cNvGraphicFramePr>
          <p:nvPr>
            <p:extLst>
              <p:ext uri="{D42A27DB-BD31-4B8C-83A1-F6EECF244321}">
                <p14:modId xmlns:p14="http://schemas.microsoft.com/office/powerpoint/2010/main" val="1215439514"/>
              </p:ext>
            </p:extLst>
          </p:nvPr>
        </p:nvGraphicFramePr>
        <p:xfrm>
          <a:off x="672786" y="4278527"/>
          <a:ext cx="5913121" cy="2276715"/>
        </p:xfrm>
        <a:graphic>
          <a:graphicData uri="http://schemas.openxmlformats.org/drawingml/2006/table">
            <a:tbl>
              <a:tblPr/>
              <a:tblGrid>
                <a:gridCol w="1556609">
                  <a:extLst>
                    <a:ext uri="{9D8B030D-6E8A-4147-A177-3AD203B41FA5}">
                      <a16:colId xmlns:a16="http://schemas.microsoft.com/office/drawing/2014/main" val="3114668473"/>
                    </a:ext>
                  </a:extLst>
                </a:gridCol>
                <a:gridCol w="1567543">
                  <a:extLst>
                    <a:ext uri="{9D8B030D-6E8A-4147-A177-3AD203B41FA5}">
                      <a16:colId xmlns:a16="http://schemas.microsoft.com/office/drawing/2014/main" val="1242652036"/>
                    </a:ext>
                  </a:extLst>
                </a:gridCol>
                <a:gridCol w="1569372">
                  <a:extLst>
                    <a:ext uri="{9D8B030D-6E8A-4147-A177-3AD203B41FA5}">
                      <a16:colId xmlns:a16="http://schemas.microsoft.com/office/drawing/2014/main" val="1835702345"/>
                    </a:ext>
                  </a:extLst>
                </a:gridCol>
                <a:gridCol w="1219597">
                  <a:extLst>
                    <a:ext uri="{9D8B030D-6E8A-4147-A177-3AD203B41FA5}">
                      <a16:colId xmlns:a16="http://schemas.microsoft.com/office/drawing/2014/main" val="802542245"/>
                    </a:ext>
                  </a:extLst>
                </a:gridCol>
              </a:tblGrid>
              <a:tr h="531651">
                <a:tc>
                  <a:txBody>
                    <a:bodyPr/>
                    <a:lstStyle/>
                    <a:p>
                      <a:pPr algn="r" fontAlgn="b"/>
                      <a:r>
                        <a:rPr lang="en-GB" sz="1200" b="0" i="0" u="none" strike="noStrike">
                          <a:solidFill>
                            <a:srgbClr val="000000"/>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chemeClr val="bg1"/>
                          </a:solidFill>
                          <a:effectLst/>
                          <a:latin typeface="+mj-lt"/>
                        </a:rPr>
                        <a:t>Wave 14&amp;15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mj-lt"/>
                        </a:rPr>
                        <a:t>Wave 13&amp;14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j-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56269638"/>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10.59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71265"/>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584865"/>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005498"/>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056026"/>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766892"/>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344567"/>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043636"/>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726313"/>
                  </a:ext>
                </a:extLst>
              </a:tr>
              <a:tr h="193896">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662876"/>
                  </a:ext>
                </a:extLst>
              </a:tr>
            </a:tbl>
          </a:graphicData>
        </a:graphic>
      </p:graphicFrame>
      <p:sp>
        <p:nvSpPr>
          <p:cNvPr id="8" name="TextBox 7">
            <a:extLst>
              <a:ext uri="{FF2B5EF4-FFF2-40B4-BE49-F238E27FC236}">
                <a16:creationId xmlns:a16="http://schemas.microsoft.com/office/drawing/2014/main" id="{C345C1AB-9373-4D7D-BDE5-7D0AA84B39A7}"/>
              </a:ext>
            </a:extLst>
          </p:cNvPr>
          <p:cNvSpPr txBox="1"/>
          <p:nvPr/>
        </p:nvSpPr>
        <p:spPr>
          <a:xfrm>
            <a:off x="6674699" y="4330779"/>
            <a:ext cx="5282245" cy="1815882"/>
          </a:xfrm>
          <a:prstGeom prst="rect">
            <a:avLst/>
          </a:prstGeom>
          <a:noFill/>
        </p:spPr>
        <p:txBody>
          <a:bodyPr wrap="square">
            <a:spAutoFit/>
          </a:bodyPr>
          <a:lstStyle/>
          <a:p>
            <a:pPr marL="514350" lvl="0" indent="-285750">
              <a:buClr>
                <a:srgbClr val="008265"/>
              </a:buClr>
              <a:buFont typeface="Arial" panose="020B0604020202020204" pitchFamily="34" charset="0"/>
              <a:buChar char="•"/>
            </a:pPr>
            <a:r>
              <a:rPr lang="en-GB" sz="1400">
                <a:solidFill>
                  <a:schemeClr val="tx1"/>
                </a:solidFill>
                <a:latin typeface="+mj-lt"/>
                <a:cs typeface="Calibri Light" panose="020F0302020204030204" pitchFamily="34" charset="0"/>
                <a:sym typeface="Arial"/>
              </a:rPr>
              <a:t>Despite a slight decrease in the opportunity score, Loyalty remains the key opportunity to increase Trust with Consumers, followed by the Confidence and Ease themes</a:t>
            </a:r>
          </a:p>
          <a:p>
            <a:pPr marL="514350" lvl="0" indent="-285750">
              <a:buClr>
                <a:srgbClr val="008265"/>
              </a:buClr>
              <a:buFont typeface="Arial" panose="020B0604020202020204" pitchFamily="34" charset="0"/>
              <a:buChar char="•"/>
            </a:pPr>
            <a:endParaRPr lang="en-GB" sz="1400">
              <a:solidFill>
                <a:schemeClr val="tx1"/>
              </a:solidFill>
              <a:latin typeface="+mj-lt"/>
              <a:cs typeface="Calibri Light" panose="020F0302020204030204" pitchFamily="34" charset="0"/>
              <a:sym typeface="Arial"/>
            </a:endParaRPr>
          </a:p>
          <a:p>
            <a:pPr marL="514350" lvl="0" indent="-285750">
              <a:buClr>
                <a:srgbClr val="008265"/>
              </a:buClr>
              <a:buFont typeface="Arial" panose="020B0604020202020204" pitchFamily="34" charset="0"/>
              <a:buChar char="•"/>
            </a:pPr>
            <a:r>
              <a:rPr lang="en-GB" sz="1400">
                <a:solidFill>
                  <a:schemeClr val="tx1"/>
                </a:solidFill>
                <a:latin typeface="+mj-lt"/>
                <a:cs typeface="Calibri Light" panose="020F0302020204030204" pitchFamily="34" charset="0"/>
                <a:sym typeface="Arial"/>
              </a:rPr>
              <a:t>Performance has fallen for the three claims themes (Respect, Speed and Control) but because they are of lower importance to Consumers they are not as urgent a priority in this wave</a:t>
            </a:r>
          </a:p>
        </p:txBody>
      </p:sp>
      <p:sp>
        <p:nvSpPr>
          <p:cNvPr id="6" name="TextBox 5">
            <a:extLst>
              <a:ext uri="{FF2B5EF4-FFF2-40B4-BE49-F238E27FC236}">
                <a16:creationId xmlns:a16="http://schemas.microsoft.com/office/drawing/2014/main" id="{F3EB37D0-16C9-4D70-9B24-C7D8A31BD155}"/>
              </a:ext>
            </a:extLst>
          </p:cNvPr>
          <p:cNvSpPr txBox="1"/>
          <p:nvPr/>
        </p:nvSpPr>
        <p:spPr>
          <a:xfrm>
            <a:off x="1593673" y="679263"/>
            <a:ext cx="2872902" cy="307777"/>
          </a:xfrm>
          <a:prstGeom prst="rect">
            <a:avLst/>
          </a:prstGeom>
          <a:noFill/>
        </p:spPr>
        <p:txBody>
          <a:bodyPr wrap="none" rtlCol="0">
            <a:spAutoFit/>
          </a:bodyPr>
          <a:lstStyle/>
          <a:p>
            <a:r>
              <a:rPr lang="en-GB" b="1">
                <a:solidFill>
                  <a:schemeClr val="bg2"/>
                </a:solidFill>
              </a:rPr>
              <a:t>Importance scores  (-10 to +10) </a:t>
            </a:r>
          </a:p>
        </p:txBody>
      </p:sp>
      <p:sp>
        <p:nvSpPr>
          <p:cNvPr id="10" name="TextBox 9">
            <a:extLst>
              <a:ext uri="{FF2B5EF4-FFF2-40B4-BE49-F238E27FC236}">
                <a16:creationId xmlns:a16="http://schemas.microsoft.com/office/drawing/2014/main" id="{2C70124B-B83C-4829-A4B0-E2E2E0B41D28}"/>
              </a:ext>
            </a:extLst>
          </p:cNvPr>
          <p:cNvSpPr txBox="1"/>
          <p:nvPr/>
        </p:nvSpPr>
        <p:spPr>
          <a:xfrm>
            <a:off x="7404481" y="674905"/>
            <a:ext cx="3004349" cy="307777"/>
          </a:xfrm>
          <a:prstGeom prst="rect">
            <a:avLst/>
          </a:prstGeom>
          <a:noFill/>
        </p:spPr>
        <p:txBody>
          <a:bodyPr wrap="non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DCA5D543-C128-4F9B-A7BE-31B9231230FE}"/>
              </a:ext>
            </a:extLst>
          </p:cNvPr>
          <p:cNvSpPr txBox="1"/>
          <p:nvPr/>
        </p:nvSpPr>
        <p:spPr>
          <a:xfrm>
            <a:off x="1746073" y="3818715"/>
            <a:ext cx="2880917" cy="307777"/>
          </a:xfrm>
          <a:prstGeom prst="rect">
            <a:avLst/>
          </a:prstGeom>
          <a:noFill/>
        </p:spPr>
        <p:txBody>
          <a:bodyPr wrap="none" rtlCol="0">
            <a:spAutoFit/>
          </a:bodyPr>
          <a:lstStyle/>
          <a:p>
            <a:r>
              <a:rPr lang="en-GB" b="1">
                <a:solidFill>
                  <a:schemeClr val="bg2"/>
                </a:solidFill>
              </a:rPr>
              <a:t>Opportunity scores </a:t>
            </a:r>
            <a:r>
              <a:rPr lang="en-GB" b="1">
                <a:solidFill>
                  <a:srgbClr val="008265"/>
                </a:solidFill>
              </a:rPr>
              <a:t>(-30 to +30</a:t>
            </a:r>
            <a:r>
              <a:rPr lang="en-GB" b="1">
                <a:solidFill>
                  <a:schemeClr val="bg2"/>
                </a:solidFill>
              </a:rPr>
              <a:t>) </a:t>
            </a:r>
          </a:p>
        </p:txBody>
      </p:sp>
    </p:spTree>
    <p:extLst>
      <p:ext uri="{BB962C8B-B14F-4D97-AF65-F5344CB8AC3E}">
        <p14:creationId xmlns:p14="http://schemas.microsoft.com/office/powerpoint/2010/main" val="1280668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Banks and Building Societies to increase trust when providing insurance</a:t>
            </a:r>
          </a:p>
        </p:txBody>
      </p:sp>
      <p:graphicFrame>
        <p:nvGraphicFramePr>
          <p:cNvPr id="4" name="Table 3"/>
          <p:cNvGraphicFramePr>
            <a:graphicFrameLocks noGrp="1"/>
          </p:cNvGraphicFramePr>
          <p:nvPr>
            <p:extLst>
              <p:ext uri="{D42A27DB-BD31-4B8C-83A1-F6EECF244321}">
                <p14:modId xmlns:p14="http://schemas.microsoft.com/office/powerpoint/2010/main" val="2986407775"/>
              </p:ext>
            </p:extLst>
          </p:nvPr>
        </p:nvGraphicFramePr>
        <p:xfrm>
          <a:off x="1941165" y="947506"/>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Bank or Building Society n= 150/68</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809063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A5F6B125-97C8-FC4E-453E-8A54510C86C5}"/>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5B87E6DE-9B68-FB3D-F8D8-604D7D5A7F9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BA802D42-6D54-19ED-5866-1C27119F20C7}"/>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0CDD5F33-B028-2292-0A65-EA8E3D9FE9E8}"/>
              </a:ext>
            </a:extLst>
          </p:cNvPr>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Financial Well-Being </a:t>
            </a:r>
          </a:p>
        </p:txBody>
      </p:sp>
      <p:sp>
        <p:nvSpPr>
          <p:cNvPr id="4" name="Subtitle 3">
            <a:extLst>
              <a:ext uri="{FF2B5EF4-FFF2-40B4-BE49-F238E27FC236}">
                <a16:creationId xmlns:a16="http://schemas.microsoft.com/office/drawing/2014/main" id="{D7D5BEF5-4A3D-15F0-F6A7-4AF21037F24C}"/>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March 2024 and August 2024 Wave 14&amp;15 data</a:t>
            </a:r>
          </a:p>
        </p:txBody>
      </p:sp>
    </p:spTree>
    <p:extLst>
      <p:ext uri="{BB962C8B-B14F-4D97-AF65-F5344CB8AC3E}">
        <p14:creationId xmlns:p14="http://schemas.microsoft.com/office/powerpoint/2010/main" val="4268281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2" name="Rectangle 1">
            <a:extLst>
              <a:ext uri="{FF2B5EF4-FFF2-40B4-BE49-F238E27FC236}">
                <a16:creationId xmlns:a16="http://schemas.microsoft.com/office/drawing/2014/main" id="{E89981A8-8ED5-270F-2AFD-D36ECEF2288D}"/>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B632BD91-9DC4-09CF-9221-2015420E4D02}"/>
              </a:ext>
            </a:extLst>
          </p:cNvPr>
          <p:cNvSpPr txBox="1"/>
          <p:nvPr/>
        </p:nvSpPr>
        <p:spPr>
          <a:xfrm>
            <a:off x="203892" y="6444502"/>
            <a:ext cx="1122799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“Please describe the business’ current level of financial well-being”  Wave 14 &amp; 15 (March 2024 &amp; August 2024)</a:t>
            </a:r>
          </a:p>
        </p:txBody>
      </p:sp>
      <p:sp>
        <p:nvSpPr>
          <p:cNvPr id="11" name="TextBox 10">
            <a:extLst>
              <a:ext uri="{FF2B5EF4-FFF2-40B4-BE49-F238E27FC236}">
                <a16:creationId xmlns:a16="http://schemas.microsoft.com/office/drawing/2014/main" id="{CD574AE2-5470-92E0-46CF-3EE843E5D46C}"/>
              </a:ext>
            </a:extLst>
          </p:cNvPr>
          <p:cNvSpPr txBox="1"/>
          <p:nvPr/>
        </p:nvSpPr>
        <p:spPr>
          <a:xfrm>
            <a:off x="7962284" y="6281255"/>
            <a:ext cx="29337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SMEs claimed in the past year. Yes: 366, No: 1,133</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71ECA3A3-31BA-A65C-DE15-A51C36EB63E9}"/>
              </a:ext>
            </a:extLst>
          </p:cNvPr>
          <p:cNvSpPr txBox="1"/>
          <p:nvPr/>
        </p:nvSpPr>
        <p:spPr>
          <a:xfrm>
            <a:off x="7401584" y="3749511"/>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SMEs by number of employees. 1-5: 272,  6-20: </a:t>
            </a:r>
            <a:r>
              <a:rPr lang="en-GB" sz="900">
                <a:cs typeface="Calibri Light" panose="020F0302020204030204" pitchFamily="34" charset="0"/>
              </a:rPr>
              <a:t>503</a:t>
            </a: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  more than 20: </a:t>
            </a:r>
            <a:r>
              <a:rPr lang="en-GB" sz="900">
                <a:cs typeface="Calibri Light" panose="020F0302020204030204" pitchFamily="34" charset="0"/>
              </a:rPr>
              <a:t>724</a:t>
            </a: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40873823-24F1-0091-F881-374AA85BD6C1}"/>
              </a:ext>
            </a:extLst>
          </p:cNvPr>
          <p:cNvSpPr txBox="1"/>
          <p:nvPr/>
        </p:nvSpPr>
        <p:spPr>
          <a:xfrm>
            <a:off x="2295568" y="5151468"/>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SMEs Wave 14&amp;15 Overall: n=1,499</a:t>
            </a:r>
            <a:endParaRPr kumimoji="0" lang="en-GB" sz="9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7204D895-10CF-48B2-3056-943269434A34}"/>
              </a:ext>
            </a:extLst>
          </p:cNvPr>
          <p:cNvSpPr txBox="1"/>
          <p:nvPr/>
        </p:nvSpPr>
        <p:spPr>
          <a:xfrm>
            <a:off x="161406" y="113899"/>
            <a:ext cx="1178039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b="1">
                <a:solidFill>
                  <a:srgbClr val="008265"/>
                </a:solidFill>
                <a:latin typeface="Rockwell" panose="02060603020205020403" pitchFamily="18" charset="0"/>
                <a:cs typeface="Calibri Light" panose="020F0302020204030204" pitchFamily="34" charset="0"/>
              </a:rPr>
              <a:t>73</a:t>
            </a: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 of SMEs report their business’ current level of financial well-being as good or very good, up from 69% in the previous wave and 66% a year ago</a:t>
            </a:r>
            <a:r>
              <a:rPr lang="en-GB" sz="2000" b="1">
                <a:solidFill>
                  <a:srgbClr val="008265"/>
                </a:solidFill>
                <a:latin typeface="Rockwell" panose="02060603020205020403" pitchFamily="18" charset="0"/>
                <a:cs typeface="Calibri Light" panose="020F0302020204030204" pitchFamily="34" charset="0"/>
              </a:rPr>
              <a:t>.</a:t>
            </a: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 Just 4% report it as poor or very poor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SMEs with only 1-5 employees are less likely than larger businesses to report that their business’ level of financial well-being as good or very good, 59% versus 79% of SMEs with more than 20 employees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77% of SMEs who have made a claim in the past year report that their business has good or very good financial well-being compared to </a:t>
            </a:r>
            <a:r>
              <a:rPr lang="en-GB">
                <a:solidFill>
                  <a:srgbClr val="008265"/>
                </a:solidFill>
                <a:latin typeface="Arial" panose="020B0604020202020204" pitchFamily="34" charset="0"/>
                <a:cs typeface="Arial" panose="020B0604020202020204" pitchFamily="34" charset="0"/>
              </a:rPr>
              <a:t>72</a:t>
            </a:r>
            <a:r>
              <a:rPr kumimoji="0" lang="en-GB" sz="14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 of SMEs who had not made a claim</a:t>
            </a:r>
          </a:p>
        </p:txBody>
      </p:sp>
      <p:graphicFrame>
        <p:nvGraphicFramePr>
          <p:cNvPr id="6" name="Chart 5">
            <a:extLst>
              <a:ext uri="{FF2B5EF4-FFF2-40B4-BE49-F238E27FC236}">
                <a16:creationId xmlns:a16="http://schemas.microsoft.com/office/drawing/2014/main" id="{6343A572-5494-226F-B595-973B15E56BEE}"/>
              </a:ext>
            </a:extLst>
          </p:cNvPr>
          <p:cNvGraphicFramePr>
            <a:graphicFrameLocks/>
          </p:cNvGraphicFramePr>
          <p:nvPr>
            <p:extLst>
              <p:ext uri="{D42A27DB-BD31-4B8C-83A1-F6EECF244321}">
                <p14:modId xmlns:p14="http://schemas.microsoft.com/office/powerpoint/2010/main" val="1767994055"/>
              </p:ext>
            </p:extLst>
          </p:nvPr>
        </p:nvGraphicFramePr>
        <p:xfrm>
          <a:off x="847345" y="231794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AA3C135-8AB2-6E76-E494-FAC10C650EDF}"/>
              </a:ext>
            </a:extLst>
          </p:cNvPr>
          <p:cNvGraphicFramePr>
            <a:graphicFrameLocks/>
          </p:cNvGraphicFramePr>
          <p:nvPr>
            <p:extLst>
              <p:ext uri="{D42A27DB-BD31-4B8C-83A1-F6EECF244321}">
                <p14:modId xmlns:p14="http://schemas.microsoft.com/office/powerpoint/2010/main" val="3721439564"/>
              </p:ext>
            </p:extLst>
          </p:nvPr>
        </p:nvGraphicFramePr>
        <p:xfrm>
          <a:off x="6964680" y="1798601"/>
          <a:ext cx="4572000" cy="1950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11B1097F-D665-4B61-6C2D-AAB5E889F3A2}"/>
              </a:ext>
            </a:extLst>
          </p:cNvPr>
          <p:cNvGraphicFramePr>
            <a:graphicFrameLocks/>
          </p:cNvGraphicFramePr>
          <p:nvPr>
            <p:extLst>
              <p:ext uri="{D42A27DB-BD31-4B8C-83A1-F6EECF244321}">
                <p14:modId xmlns:p14="http://schemas.microsoft.com/office/powerpoint/2010/main" val="2343489485"/>
              </p:ext>
            </p:extLst>
          </p:nvPr>
        </p:nvGraphicFramePr>
        <p:xfrm>
          <a:off x="6964680" y="4010495"/>
          <a:ext cx="4572000" cy="23861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0428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103981" y="0"/>
            <a:ext cx="11867873"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Theme scores for SME – By business’ current level of financial well-being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SMEs with good / very good financial well-being place the highest stated importance at an overall level on </a:t>
            </a:r>
            <a:r>
              <a:rPr lang="en-GB" sz="1600">
                <a:solidFill>
                  <a:srgbClr val="008265"/>
                </a:solidFill>
                <a:latin typeface="Arial" panose="020B0604020202020204" pitchFamily="34" charset="0"/>
                <a:cs typeface="Arial" panose="020B0604020202020204" pitchFamily="34" charset="0"/>
              </a:rPr>
              <a:t>all 9 themes in the trust index, the opportunity to improve trust is therefore highest amongst businesses with a better current level of financial well-being.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However, </a:t>
            </a:r>
            <a:r>
              <a:rPr lang="en-GB" sz="1600">
                <a:solidFill>
                  <a:srgbClr val="008265"/>
                </a:solidFill>
                <a:latin typeface="Arial" panose="020B0604020202020204" pitchFamily="34" charset="0"/>
                <a:cs typeface="Arial" panose="020B0604020202020204" pitchFamily="34" charset="0"/>
              </a:rPr>
              <a:t>trust could be improved with SMEs (with poor financial well-being) by improving performance for Loyalty measures</a:t>
            </a:r>
            <a:r>
              <a:rPr kumimoji="0" lang="en-GB" sz="1600" b="0" i="0" u="none" strike="noStrike" kern="0" cap="none" spc="0" normalizeH="0" baseline="0" noProof="0">
                <a:ln>
                  <a:noFill/>
                </a:ln>
                <a:solidFill>
                  <a:srgbClr val="008265"/>
                </a:solidFill>
                <a:effectLst/>
                <a:uLnTx/>
                <a:uFillTx/>
                <a:latin typeface="Arial" panose="020B0604020202020204" pitchFamily="34" charset="0"/>
                <a:cs typeface="Arial" panose="020B0604020202020204" pitchFamily="34" charset="0"/>
                <a:sym typeface="Arial"/>
              </a:rPr>
              <a:t> </a:t>
            </a:r>
          </a:p>
        </p:txBody>
      </p:sp>
      <p:graphicFrame>
        <p:nvGraphicFramePr>
          <p:cNvPr id="4" name="Table 3"/>
          <p:cNvGraphicFramePr>
            <a:graphicFrameLocks noGrp="1"/>
          </p:cNvGraphicFramePr>
          <p:nvPr>
            <p:extLst>
              <p:ext uri="{D42A27DB-BD31-4B8C-83A1-F6EECF244321}">
                <p14:modId xmlns:p14="http://schemas.microsoft.com/office/powerpoint/2010/main" val="1637326568"/>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0.10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2.75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0.08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0.77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0.59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-0.70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422143" y="1189152"/>
            <a:ext cx="34646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8265"/>
                </a:solidFill>
                <a:effectLst/>
                <a:uLnTx/>
                <a:uFillTx/>
                <a:latin typeface="Arial"/>
                <a:cs typeface="Arial"/>
                <a:sym typeface="Arial"/>
              </a:rPr>
              <a:t>Poor / very poor financial well-being</a:t>
            </a:r>
          </a:p>
        </p:txBody>
      </p:sp>
      <p:sp>
        <p:nvSpPr>
          <p:cNvPr id="8" name="TextBox 7"/>
          <p:cNvSpPr txBox="1"/>
          <p:nvPr/>
        </p:nvSpPr>
        <p:spPr>
          <a:xfrm>
            <a:off x="8485632" y="1168821"/>
            <a:ext cx="34324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8265"/>
                </a:solidFill>
                <a:effectLst/>
                <a:uLnTx/>
                <a:uFillTx/>
                <a:latin typeface="Arial"/>
                <a:cs typeface="Arial"/>
                <a:sym typeface="Arial"/>
              </a:rPr>
              <a:t>Good / very good financial well-being</a:t>
            </a:r>
          </a:p>
        </p:txBody>
      </p:sp>
      <p:graphicFrame>
        <p:nvGraphicFramePr>
          <p:cNvPr id="12" name="Table 11"/>
          <p:cNvGraphicFramePr>
            <a:graphicFrameLocks noGrp="1"/>
          </p:cNvGraphicFramePr>
          <p:nvPr>
            <p:extLst>
              <p:ext uri="{D42A27DB-BD31-4B8C-83A1-F6EECF244321}">
                <p14:modId xmlns:p14="http://schemas.microsoft.com/office/powerpoint/2010/main" val="798112957"/>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029688447"/>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4736592" y="1168822"/>
            <a:ext cx="31312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8265"/>
                </a:solidFill>
                <a:effectLst/>
                <a:uLnTx/>
                <a:uFillTx/>
                <a:latin typeface="Arial"/>
                <a:cs typeface="Arial"/>
                <a:sym typeface="Arial"/>
              </a:rPr>
              <a:t>Average financial well-being</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who have claimed on at least one insurance policy in the last 12 months : poor / very poor n=61/18*, average n=329/68, good / very good n= </a:t>
            </a:r>
            <a:r>
              <a:rPr lang="en-GB" sz="800">
                <a:latin typeface="Arial" panose="020B0604020202020204" pitchFamily="34" charset="0"/>
                <a:ea typeface="Corbel"/>
                <a:cs typeface="Arial" panose="020B0604020202020204" pitchFamily="34" charset="0"/>
                <a:sym typeface="Corbel"/>
              </a:rPr>
              <a:t>1,093/280.  </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*Low sample, just shown for completeness</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214799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SMEs with poor / very poor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2851006612"/>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There was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Poor / very poor financial well-being n=61/18* *Low sample, just shown for completeness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590253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SMEs with average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2829788311"/>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average financial well-being n=329/68</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3766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SMEs with good / very good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164875684"/>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Good / very good financial well-being n=1,093/280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34191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2463733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81741" y="387432"/>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Sample characteristics for both surveys - waves 14 &amp; 15 (March 2024 &amp; August 2024)</a:t>
            </a:r>
          </a:p>
        </p:txBody>
      </p:sp>
      <p:sp>
        <p:nvSpPr>
          <p:cNvPr id="4" name="Rectangle 3"/>
          <p:cNvSpPr/>
          <p:nvPr/>
        </p:nvSpPr>
        <p:spPr>
          <a:xfrm>
            <a:off x="9639738" y="1981138"/>
            <a:ext cx="1549959" cy="7631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Gender</a:t>
            </a:r>
            <a:endParaRPr lang="en-GB" sz="1100">
              <a:solidFill>
                <a:schemeClr val="tx1"/>
              </a:solidFill>
              <a:latin typeface="+mj-lt"/>
            </a:endParaRPr>
          </a:p>
          <a:p>
            <a:pPr algn="ctr"/>
            <a:r>
              <a:rPr lang="en-GB" sz="1100">
                <a:solidFill>
                  <a:schemeClr val="tx1"/>
                </a:solidFill>
                <a:latin typeface="+mj-lt"/>
              </a:rPr>
              <a:t>Females 52%</a:t>
            </a:r>
          </a:p>
          <a:p>
            <a:pPr algn="ctr"/>
            <a:r>
              <a:rPr lang="en-GB" sz="1100">
                <a:solidFill>
                  <a:schemeClr val="tx1"/>
                </a:solidFill>
                <a:latin typeface="+mj-lt"/>
              </a:rPr>
              <a:t>Males 48%</a:t>
            </a:r>
          </a:p>
        </p:txBody>
      </p:sp>
      <p:pic>
        <p:nvPicPr>
          <p:cNvPr id="6" name="Picture 5"/>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281274" y="1630711"/>
            <a:ext cx="637395" cy="637395"/>
          </a:xfrm>
          <a:prstGeom prst="rect">
            <a:avLst/>
          </a:prstGeom>
        </p:spPr>
      </p:pic>
      <p:sp>
        <p:nvSpPr>
          <p:cNvPr id="7" name="TextBox 6"/>
          <p:cNvSpPr txBox="1"/>
          <p:nvPr/>
        </p:nvSpPr>
        <p:spPr>
          <a:xfrm>
            <a:off x="634806" y="1001167"/>
            <a:ext cx="2582504" cy="307777"/>
          </a:xfrm>
          <a:prstGeom prst="rect">
            <a:avLst/>
          </a:prstGeom>
          <a:noFill/>
        </p:spPr>
        <p:txBody>
          <a:bodyPr wrap="square" rtlCol="0">
            <a:spAutoFit/>
          </a:bodyPr>
          <a:lstStyle/>
          <a:p>
            <a:r>
              <a:rPr lang="en-GB" b="1">
                <a:solidFill>
                  <a:srgbClr val="008265"/>
                </a:solidFill>
                <a:latin typeface="+mj-lt"/>
                <a:cs typeface="Calibri Light" panose="020F0302020204030204" pitchFamily="34" charset="0"/>
              </a:rPr>
              <a:t>Consumer n=1,001</a:t>
            </a:r>
            <a:endParaRPr lang="en-GB" sz="1000">
              <a:solidFill>
                <a:srgbClr val="008265"/>
              </a:solidFill>
              <a:latin typeface="+mj-lt"/>
            </a:endParaRPr>
          </a:p>
        </p:txBody>
      </p:sp>
      <p:sp>
        <p:nvSpPr>
          <p:cNvPr id="19" name="TextBox 18"/>
          <p:cNvSpPr txBox="1"/>
          <p:nvPr/>
        </p:nvSpPr>
        <p:spPr>
          <a:xfrm>
            <a:off x="689961" y="3486272"/>
            <a:ext cx="1960678" cy="307777"/>
          </a:xfrm>
          <a:prstGeom prst="rect">
            <a:avLst/>
          </a:prstGeom>
          <a:noFill/>
        </p:spPr>
        <p:txBody>
          <a:bodyPr wrap="square" rtlCol="0">
            <a:spAutoFit/>
          </a:bodyPr>
          <a:lstStyle/>
          <a:p>
            <a:r>
              <a:rPr lang="en-GB" b="1">
                <a:solidFill>
                  <a:srgbClr val="AB588C"/>
                </a:solidFill>
                <a:latin typeface="+mj-lt"/>
                <a:cs typeface="Calibri Light" panose="020F0302020204030204" pitchFamily="34" charset="0"/>
              </a:rPr>
              <a:t>SME n=1,499</a:t>
            </a:r>
            <a:endParaRPr lang="en-GB">
              <a:solidFill>
                <a:srgbClr val="AB588C"/>
              </a:solidFill>
              <a:latin typeface="+mj-lt"/>
            </a:endParaRPr>
          </a:p>
        </p:txBody>
      </p:sp>
      <p:sp>
        <p:nvSpPr>
          <p:cNvPr id="22" name="Rectangle 21"/>
          <p:cNvSpPr/>
          <p:nvPr/>
        </p:nvSpPr>
        <p:spPr>
          <a:xfrm>
            <a:off x="7100588" y="4098798"/>
            <a:ext cx="1915387" cy="1341784"/>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Age</a:t>
            </a:r>
          </a:p>
          <a:p>
            <a:pPr algn="ctr"/>
            <a:r>
              <a:rPr lang="en-GB" sz="1100">
                <a:solidFill>
                  <a:schemeClr val="tx1"/>
                </a:solidFill>
                <a:latin typeface="+mj-lt"/>
              </a:rPr>
              <a:t>18-24 10%</a:t>
            </a:r>
          </a:p>
          <a:p>
            <a:pPr algn="ctr"/>
            <a:r>
              <a:rPr lang="en-GB" sz="1100">
                <a:solidFill>
                  <a:schemeClr val="tx1"/>
                </a:solidFill>
                <a:latin typeface="+mj-lt"/>
              </a:rPr>
              <a:t>25-34 29%</a:t>
            </a:r>
          </a:p>
          <a:p>
            <a:pPr algn="ctr"/>
            <a:r>
              <a:rPr lang="en-GB" sz="1100">
                <a:solidFill>
                  <a:schemeClr val="tx1"/>
                </a:solidFill>
                <a:latin typeface="+mj-lt"/>
              </a:rPr>
              <a:t>35-44 27%</a:t>
            </a:r>
          </a:p>
          <a:p>
            <a:pPr algn="ctr"/>
            <a:r>
              <a:rPr lang="en-GB" sz="1100">
                <a:solidFill>
                  <a:schemeClr val="tx1"/>
                </a:solidFill>
                <a:latin typeface="+mj-lt"/>
              </a:rPr>
              <a:t>45-54 17%</a:t>
            </a:r>
          </a:p>
          <a:p>
            <a:pPr algn="ctr"/>
            <a:r>
              <a:rPr lang="en-GB" sz="1100">
                <a:solidFill>
                  <a:schemeClr val="tx1"/>
                </a:solidFill>
                <a:latin typeface="+mj-lt"/>
              </a:rPr>
              <a:t>55-64 12% </a:t>
            </a:r>
          </a:p>
          <a:p>
            <a:pPr algn="ctr"/>
            <a:r>
              <a:rPr lang="en-GB" sz="1100">
                <a:solidFill>
                  <a:schemeClr val="tx1"/>
                </a:solidFill>
                <a:latin typeface="+mj-lt"/>
              </a:rPr>
              <a:t>65 or older 4%</a:t>
            </a:r>
          </a:p>
        </p:txBody>
      </p:sp>
      <p:sp>
        <p:nvSpPr>
          <p:cNvPr id="23" name="Rectangle 22"/>
          <p:cNvSpPr/>
          <p:nvPr/>
        </p:nvSpPr>
        <p:spPr>
          <a:xfrm>
            <a:off x="599524" y="1529081"/>
            <a:ext cx="3309113" cy="1784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policies held</a:t>
            </a:r>
            <a:endParaRPr lang="en-GB" sz="1100">
              <a:solidFill>
                <a:schemeClr val="tx1"/>
              </a:solidFill>
              <a:latin typeface="+mj-lt"/>
            </a:endParaRPr>
          </a:p>
          <a:p>
            <a:pPr algn="ctr"/>
            <a:r>
              <a:rPr lang="en-GB" sz="1100">
                <a:solidFill>
                  <a:schemeClr val="tx1"/>
                </a:solidFill>
                <a:latin typeface="+mj-lt"/>
              </a:rPr>
              <a:t>Motor 81%</a:t>
            </a:r>
          </a:p>
          <a:p>
            <a:pPr algn="ctr"/>
            <a:r>
              <a:rPr lang="en-GB" sz="1100">
                <a:solidFill>
                  <a:schemeClr val="tx1"/>
                </a:solidFill>
                <a:latin typeface="+mj-lt"/>
              </a:rPr>
              <a:t>Travel 49%</a:t>
            </a:r>
          </a:p>
          <a:p>
            <a:pPr algn="ctr"/>
            <a:r>
              <a:rPr lang="en-GB" sz="1100">
                <a:solidFill>
                  <a:schemeClr val="tx1"/>
                </a:solidFill>
                <a:latin typeface="+mj-lt"/>
              </a:rPr>
              <a:t>Buildings / Contents 79%</a:t>
            </a:r>
          </a:p>
          <a:p>
            <a:pPr algn="ctr"/>
            <a:endParaRPr lang="en-GB" sz="1100">
              <a:solidFill>
                <a:schemeClr val="tx1"/>
              </a:solidFill>
              <a:latin typeface="+mj-lt"/>
            </a:endParaRPr>
          </a:p>
          <a:p>
            <a:pPr algn="ctr"/>
            <a:r>
              <a:rPr lang="en-GB" sz="1100" b="1">
                <a:solidFill>
                  <a:schemeClr val="tx1"/>
                </a:solidFill>
                <a:latin typeface="+mj-lt"/>
              </a:rPr>
              <a:t>14% have claimed on at least one of the below</a:t>
            </a:r>
            <a:r>
              <a:rPr lang="en-GB" sz="1100">
                <a:solidFill>
                  <a:schemeClr val="tx1"/>
                </a:solidFill>
                <a:latin typeface="+mj-lt"/>
              </a:rPr>
              <a:t>:</a:t>
            </a:r>
          </a:p>
          <a:p>
            <a:pPr algn="ctr"/>
            <a:r>
              <a:rPr lang="en-GB" sz="1100">
                <a:solidFill>
                  <a:schemeClr val="tx1"/>
                </a:solidFill>
                <a:latin typeface="+mj-lt"/>
              </a:rPr>
              <a:t>53% of claimants - Motor</a:t>
            </a:r>
          </a:p>
          <a:p>
            <a:pPr algn="ctr"/>
            <a:r>
              <a:rPr lang="en-GB" sz="1100">
                <a:solidFill>
                  <a:schemeClr val="tx1"/>
                </a:solidFill>
                <a:latin typeface="+mj-lt"/>
              </a:rPr>
              <a:t>34% of claimants - Travel</a:t>
            </a:r>
          </a:p>
          <a:p>
            <a:pPr algn="ctr"/>
            <a:r>
              <a:rPr lang="en-GB" sz="1100">
                <a:solidFill>
                  <a:schemeClr val="tx1"/>
                </a:solidFill>
                <a:latin typeface="+mj-lt"/>
              </a:rPr>
              <a:t>38</a:t>
            </a:r>
            <a:r>
              <a:rPr lang="en-GB" sz="1100">
                <a:solidFill>
                  <a:schemeClr val="tx1"/>
                </a:solidFill>
              </a:rPr>
              <a:t>% of claimants - Buildings/Contents </a:t>
            </a:r>
          </a:p>
        </p:txBody>
      </p:sp>
      <p:sp>
        <p:nvSpPr>
          <p:cNvPr id="25" name="Rectangle 24"/>
          <p:cNvSpPr/>
          <p:nvPr/>
        </p:nvSpPr>
        <p:spPr>
          <a:xfrm>
            <a:off x="671855" y="3794049"/>
            <a:ext cx="3291909" cy="1831809"/>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policies held</a:t>
            </a:r>
            <a:endParaRPr lang="en-GB" sz="1100">
              <a:solidFill>
                <a:schemeClr val="tx1"/>
              </a:solidFill>
              <a:latin typeface="+mj-lt"/>
            </a:endParaRPr>
          </a:p>
          <a:p>
            <a:pPr algn="ctr"/>
            <a:r>
              <a:rPr lang="en-GB" sz="1100">
                <a:solidFill>
                  <a:schemeClr val="tx1"/>
                </a:solidFill>
                <a:latin typeface="+mj-lt"/>
              </a:rPr>
              <a:t>Motor 64%</a:t>
            </a:r>
          </a:p>
          <a:p>
            <a:pPr algn="ctr"/>
            <a:r>
              <a:rPr lang="en-GB" sz="1100">
                <a:solidFill>
                  <a:schemeClr val="tx1"/>
                </a:solidFill>
                <a:latin typeface="+mj-lt"/>
              </a:rPr>
              <a:t>Employers’ liability 59%</a:t>
            </a:r>
          </a:p>
          <a:p>
            <a:pPr algn="ctr"/>
            <a:r>
              <a:rPr lang="en-GB" sz="1100">
                <a:solidFill>
                  <a:schemeClr val="tx1"/>
                </a:solidFill>
                <a:latin typeface="+mj-lt"/>
              </a:rPr>
              <a:t>Buildings / Contents 81%</a:t>
            </a:r>
          </a:p>
          <a:p>
            <a:pPr algn="ctr"/>
            <a:r>
              <a:rPr lang="en-GB" sz="1100">
                <a:solidFill>
                  <a:schemeClr val="tx1"/>
                </a:solidFill>
                <a:latin typeface="+mj-lt"/>
              </a:rPr>
              <a:t>Business interruption 22%</a:t>
            </a:r>
          </a:p>
          <a:p>
            <a:pPr algn="ctr"/>
            <a:endParaRPr lang="en-GB" sz="1100">
              <a:solidFill>
                <a:schemeClr val="tx1"/>
              </a:solidFill>
              <a:latin typeface="+mj-lt"/>
            </a:endParaRPr>
          </a:p>
          <a:p>
            <a:pPr algn="ctr"/>
            <a:r>
              <a:rPr lang="en-GB" sz="1100" b="1">
                <a:solidFill>
                  <a:schemeClr val="tx1"/>
                </a:solidFill>
                <a:latin typeface="+mj-lt"/>
              </a:rPr>
              <a:t>24% have claimed on at least one of the below</a:t>
            </a:r>
            <a:r>
              <a:rPr lang="en-GB" sz="1100">
                <a:solidFill>
                  <a:schemeClr val="tx1"/>
                </a:solidFill>
                <a:latin typeface="+mj-lt"/>
              </a:rPr>
              <a:t>:</a:t>
            </a:r>
          </a:p>
          <a:p>
            <a:pPr algn="ctr"/>
            <a:r>
              <a:rPr lang="en-GB" sz="1100">
                <a:solidFill>
                  <a:schemeClr val="tx1"/>
                </a:solidFill>
                <a:latin typeface="+mj-lt"/>
              </a:rPr>
              <a:t>42% of claimants - Motor</a:t>
            </a:r>
          </a:p>
          <a:p>
            <a:pPr algn="ctr"/>
            <a:r>
              <a:rPr lang="en-GB" sz="1100">
                <a:solidFill>
                  <a:schemeClr val="tx1"/>
                </a:solidFill>
                <a:latin typeface="+mj-lt"/>
              </a:rPr>
              <a:t>36% of claimants - Employers’ liability </a:t>
            </a:r>
          </a:p>
          <a:p>
            <a:pPr algn="ctr"/>
            <a:r>
              <a:rPr lang="en-GB" sz="1100">
                <a:solidFill>
                  <a:schemeClr val="tx1"/>
                </a:solidFill>
                <a:latin typeface="+mj-lt"/>
              </a:rPr>
              <a:t>51% of claimants - Buildings/ Contents </a:t>
            </a:r>
          </a:p>
          <a:p>
            <a:pPr algn="ctr"/>
            <a:r>
              <a:rPr lang="en-GB" sz="1100">
                <a:solidFill>
                  <a:schemeClr val="tx1"/>
                </a:solidFill>
                <a:latin typeface="+mj-lt"/>
              </a:rPr>
              <a:t>25% of claimants - Business interruption </a:t>
            </a:r>
          </a:p>
        </p:txBody>
      </p:sp>
      <p:sp>
        <p:nvSpPr>
          <p:cNvPr id="26" name="Rectangle 25"/>
          <p:cNvSpPr/>
          <p:nvPr/>
        </p:nvSpPr>
        <p:spPr>
          <a:xfrm>
            <a:off x="9833037" y="4634321"/>
            <a:ext cx="1549959" cy="763117"/>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Gender</a:t>
            </a:r>
            <a:endParaRPr lang="en-GB" sz="1100">
              <a:solidFill>
                <a:schemeClr val="tx1"/>
              </a:solidFill>
              <a:latin typeface="+mj-lt"/>
            </a:endParaRPr>
          </a:p>
          <a:p>
            <a:pPr algn="ctr"/>
            <a:r>
              <a:rPr lang="en-GB" sz="1100">
                <a:solidFill>
                  <a:schemeClr val="tx1"/>
                </a:solidFill>
                <a:latin typeface="+mj-lt"/>
              </a:rPr>
              <a:t>Females 50%</a:t>
            </a:r>
          </a:p>
          <a:p>
            <a:pPr algn="ctr"/>
            <a:r>
              <a:rPr lang="en-GB" sz="1100">
                <a:solidFill>
                  <a:schemeClr val="tx1"/>
                </a:solidFill>
                <a:latin typeface="+mj-lt"/>
              </a:rPr>
              <a:t>Males 50%</a:t>
            </a:r>
          </a:p>
        </p:txBody>
      </p:sp>
      <p:pic>
        <p:nvPicPr>
          <p:cNvPr id="27" name="Picture 26"/>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514339" y="4358802"/>
            <a:ext cx="637395" cy="637395"/>
          </a:xfrm>
          <a:prstGeom prst="rect">
            <a:avLst/>
          </a:prstGeom>
        </p:spPr>
      </p:pic>
      <p:sp>
        <p:nvSpPr>
          <p:cNvPr id="28" name="Rectangle 27"/>
          <p:cNvSpPr/>
          <p:nvPr/>
        </p:nvSpPr>
        <p:spPr>
          <a:xfrm>
            <a:off x="4135814" y="1653389"/>
            <a:ext cx="2397475" cy="15086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Ethnicity</a:t>
            </a:r>
          </a:p>
          <a:p>
            <a:pPr algn="ctr"/>
            <a:r>
              <a:rPr lang="en-GB" sz="1100">
                <a:solidFill>
                  <a:schemeClr val="tx1"/>
                </a:solidFill>
                <a:latin typeface="+mj-lt"/>
              </a:rPr>
              <a:t>White/ White British 85%</a:t>
            </a:r>
          </a:p>
          <a:p>
            <a:pPr algn="ctr"/>
            <a:r>
              <a:rPr lang="en-GB" sz="1100">
                <a:solidFill>
                  <a:schemeClr val="tx1"/>
                </a:solidFill>
                <a:latin typeface="+mj-lt"/>
              </a:rPr>
              <a:t>Asian/ Asian British 6%</a:t>
            </a:r>
          </a:p>
          <a:p>
            <a:pPr algn="ctr"/>
            <a:r>
              <a:rPr lang="en-GB" sz="1100">
                <a:solidFill>
                  <a:schemeClr val="tx1"/>
                </a:solidFill>
                <a:latin typeface="+mj-lt"/>
              </a:rPr>
              <a:t>Black/ Black British 5%</a:t>
            </a:r>
          </a:p>
          <a:p>
            <a:pPr algn="ctr"/>
            <a:r>
              <a:rPr lang="en-GB" sz="1100">
                <a:solidFill>
                  <a:schemeClr val="tx1"/>
                </a:solidFill>
                <a:latin typeface="+mj-lt"/>
              </a:rPr>
              <a:t>Mixed/ multiple ethnic groups 3%</a:t>
            </a:r>
            <a:br>
              <a:rPr lang="en-GB" sz="1100">
                <a:solidFill>
                  <a:schemeClr val="tx1"/>
                </a:solidFill>
                <a:latin typeface="+mj-lt"/>
              </a:rPr>
            </a:br>
            <a:r>
              <a:rPr lang="en-GB" sz="1100">
                <a:solidFill>
                  <a:schemeClr val="tx1"/>
                </a:solidFill>
                <a:latin typeface="+mj-lt"/>
              </a:rPr>
              <a:t>Other ethnic background 1%</a:t>
            </a:r>
          </a:p>
        </p:txBody>
      </p:sp>
      <p:pic>
        <p:nvPicPr>
          <p:cNvPr id="29"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1" y="1453575"/>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160261" y="4086648"/>
            <a:ext cx="2397475" cy="1376389"/>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Ethnicity</a:t>
            </a:r>
          </a:p>
          <a:p>
            <a:pPr algn="ctr"/>
            <a:r>
              <a:rPr lang="en-GB" sz="1100">
                <a:solidFill>
                  <a:schemeClr val="tx1"/>
                </a:solidFill>
                <a:latin typeface="+mj-lt"/>
              </a:rPr>
              <a:t>White/ White British 74%</a:t>
            </a:r>
          </a:p>
          <a:p>
            <a:pPr algn="ctr"/>
            <a:r>
              <a:rPr lang="en-GB" sz="1100">
                <a:solidFill>
                  <a:schemeClr val="tx1"/>
                </a:solidFill>
                <a:latin typeface="+mj-lt"/>
              </a:rPr>
              <a:t>Asian/ Asian British 9%</a:t>
            </a:r>
          </a:p>
          <a:p>
            <a:pPr algn="ctr"/>
            <a:r>
              <a:rPr lang="en-GB" sz="1100">
                <a:solidFill>
                  <a:schemeClr val="tx1"/>
                </a:solidFill>
                <a:latin typeface="+mj-lt"/>
              </a:rPr>
              <a:t>Black/ Black British 11%</a:t>
            </a:r>
          </a:p>
          <a:p>
            <a:pPr algn="ctr"/>
            <a:r>
              <a:rPr lang="en-GB" sz="1100">
                <a:solidFill>
                  <a:schemeClr val="tx1"/>
                </a:solidFill>
                <a:latin typeface="+mj-lt"/>
              </a:rPr>
              <a:t>Mixed / multiple ethnic groups 3%</a:t>
            </a:r>
          </a:p>
          <a:p>
            <a:pPr algn="ctr"/>
            <a:r>
              <a:rPr lang="en-GB" sz="1100">
                <a:solidFill>
                  <a:schemeClr val="tx1"/>
                </a:solidFill>
                <a:latin typeface="+mj-lt"/>
              </a:rPr>
              <a:t>Other ethnic background 2%</a:t>
            </a:r>
          </a:p>
        </p:txBody>
      </p:sp>
      <p:pic>
        <p:nvPicPr>
          <p:cNvPr id="31"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0" y="3772302"/>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6426" y="5714841"/>
            <a:ext cx="3529388" cy="960681"/>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buying decisions</a:t>
            </a:r>
            <a:endParaRPr lang="en-GB" sz="1100">
              <a:solidFill>
                <a:schemeClr val="tx1"/>
              </a:solidFill>
              <a:latin typeface="+mj-lt"/>
            </a:endParaRPr>
          </a:p>
          <a:p>
            <a:pPr algn="ctr"/>
            <a:r>
              <a:rPr lang="en-GB" sz="1100">
                <a:solidFill>
                  <a:schemeClr val="tx1"/>
                </a:solidFill>
                <a:latin typeface="+mj-lt"/>
              </a:rPr>
              <a:t>Sole decision maker 42%</a:t>
            </a:r>
          </a:p>
          <a:p>
            <a:pPr algn="ctr"/>
            <a:r>
              <a:rPr lang="en-GB" sz="1100">
                <a:solidFill>
                  <a:schemeClr val="tx1"/>
                </a:solidFill>
                <a:latin typeface="+mj-lt"/>
              </a:rPr>
              <a:t>Joint decision maker 35%</a:t>
            </a:r>
          </a:p>
          <a:p>
            <a:pPr algn="ctr"/>
            <a:r>
              <a:rPr lang="en-GB" sz="1100">
                <a:solidFill>
                  <a:schemeClr val="tx1"/>
                </a:solidFill>
                <a:latin typeface="+mj-lt"/>
              </a:rPr>
              <a:t>Influencer, but I do not make the final decision 23%</a:t>
            </a:r>
          </a:p>
        </p:txBody>
      </p:sp>
      <p:pic>
        <p:nvPicPr>
          <p:cNvPr id="34"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4023978"/>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282187" y="5770914"/>
            <a:ext cx="1798521" cy="848534"/>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Number of employees</a:t>
            </a:r>
            <a:endParaRPr lang="en-GB" sz="1100">
              <a:solidFill>
                <a:schemeClr val="tx1"/>
              </a:solidFill>
              <a:latin typeface="+mj-lt"/>
            </a:endParaRPr>
          </a:p>
          <a:p>
            <a:pPr algn="ctr"/>
            <a:r>
              <a:rPr lang="en-GB" sz="1100">
                <a:solidFill>
                  <a:schemeClr val="tx1"/>
                </a:solidFill>
                <a:latin typeface="+mj-lt"/>
              </a:rPr>
              <a:t>1-5 18%</a:t>
            </a:r>
          </a:p>
          <a:p>
            <a:pPr algn="ctr"/>
            <a:r>
              <a:rPr lang="en-GB" sz="1100">
                <a:solidFill>
                  <a:schemeClr val="tx1"/>
                </a:solidFill>
                <a:latin typeface="+mj-lt"/>
              </a:rPr>
              <a:t>6-20 34%</a:t>
            </a:r>
          </a:p>
          <a:p>
            <a:pPr algn="ctr"/>
            <a:r>
              <a:rPr lang="en-GB" sz="1100">
                <a:solidFill>
                  <a:schemeClr val="tx1"/>
                </a:solidFill>
                <a:latin typeface="+mj-lt"/>
              </a:rPr>
              <a:t>20 or more 48%</a:t>
            </a:r>
          </a:p>
        </p:txBody>
      </p:sp>
      <p:sp>
        <p:nvSpPr>
          <p:cNvPr id="37" name="Rectangle 36"/>
          <p:cNvSpPr/>
          <p:nvPr/>
        </p:nvSpPr>
        <p:spPr>
          <a:xfrm>
            <a:off x="7108937" y="1708968"/>
            <a:ext cx="1915387" cy="13417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Age</a:t>
            </a:r>
          </a:p>
          <a:p>
            <a:pPr algn="ctr"/>
            <a:r>
              <a:rPr lang="en-GB" sz="1100">
                <a:solidFill>
                  <a:schemeClr val="tx1"/>
                </a:solidFill>
                <a:latin typeface="+mj-lt"/>
              </a:rPr>
              <a:t>18-24 11%</a:t>
            </a:r>
          </a:p>
          <a:p>
            <a:pPr algn="ctr"/>
            <a:r>
              <a:rPr lang="en-GB" sz="1100">
                <a:solidFill>
                  <a:schemeClr val="tx1"/>
                </a:solidFill>
                <a:latin typeface="+mj-lt"/>
              </a:rPr>
              <a:t>25-34 17%</a:t>
            </a:r>
          </a:p>
          <a:p>
            <a:pPr algn="ctr"/>
            <a:r>
              <a:rPr lang="en-GB" sz="1100">
                <a:solidFill>
                  <a:schemeClr val="tx1"/>
                </a:solidFill>
                <a:latin typeface="+mj-lt"/>
              </a:rPr>
              <a:t>35-44 17%</a:t>
            </a:r>
          </a:p>
          <a:p>
            <a:pPr algn="ctr"/>
            <a:r>
              <a:rPr lang="en-GB" sz="1100">
                <a:solidFill>
                  <a:schemeClr val="tx1"/>
                </a:solidFill>
                <a:latin typeface="+mj-lt"/>
              </a:rPr>
              <a:t>45-54 17%</a:t>
            </a:r>
          </a:p>
          <a:p>
            <a:pPr algn="ctr"/>
            <a:r>
              <a:rPr lang="en-GB" sz="1100">
                <a:solidFill>
                  <a:schemeClr val="tx1"/>
                </a:solidFill>
                <a:latin typeface="+mj-lt"/>
              </a:rPr>
              <a:t>55-64 17% </a:t>
            </a:r>
          </a:p>
          <a:p>
            <a:pPr algn="ctr"/>
            <a:r>
              <a:rPr lang="en-GB" sz="1100">
                <a:solidFill>
                  <a:schemeClr val="tx1"/>
                </a:solidFill>
                <a:latin typeface="+mj-lt"/>
              </a:rPr>
              <a:t>65 or older 21%</a:t>
            </a:r>
          </a:p>
        </p:txBody>
      </p:sp>
      <p:pic>
        <p:nvPicPr>
          <p:cNvPr id="1030"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1492939"/>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6476824" y="5573847"/>
            <a:ext cx="3441846" cy="1179153"/>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Top 5 represented sectors</a:t>
            </a:r>
            <a:endParaRPr lang="en-GB" sz="1100">
              <a:solidFill>
                <a:schemeClr val="tx1"/>
              </a:solidFill>
              <a:latin typeface="+mj-lt"/>
            </a:endParaRPr>
          </a:p>
          <a:p>
            <a:pPr algn="ctr"/>
            <a:r>
              <a:rPr lang="en-GB" sz="1100">
                <a:solidFill>
                  <a:schemeClr val="tx1"/>
                </a:solidFill>
                <a:latin typeface="+mj-lt"/>
              </a:rPr>
              <a:t>Construction 15%</a:t>
            </a:r>
          </a:p>
          <a:p>
            <a:pPr algn="ctr"/>
            <a:r>
              <a:rPr lang="en-GB" sz="1100">
                <a:solidFill>
                  <a:schemeClr val="tx1"/>
                </a:solidFill>
                <a:latin typeface="+mj-lt"/>
              </a:rPr>
              <a:t>Wholesale or retail trade 10%</a:t>
            </a:r>
          </a:p>
          <a:p>
            <a:pPr algn="ctr"/>
            <a:r>
              <a:rPr lang="en-GB" sz="1100">
                <a:solidFill>
                  <a:schemeClr val="tx1"/>
                </a:solidFill>
                <a:latin typeface="+mj-lt"/>
              </a:rPr>
              <a:t>Education 10%</a:t>
            </a:r>
          </a:p>
          <a:p>
            <a:pPr algn="ctr"/>
            <a:r>
              <a:rPr lang="en-GB" sz="1100">
                <a:solidFill>
                  <a:schemeClr val="tx1"/>
                </a:solidFill>
                <a:latin typeface="+mj-lt"/>
              </a:rPr>
              <a:t>Professional, scientific or technical services  8%</a:t>
            </a:r>
          </a:p>
          <a:p>
            <a:pPr algn="ctr"/>
            <a:r>
              <a:rPr lang="en-GB" sz="1100">
                <a:solidFill>
                  <a:schemeClr val="tx1"/>
                </a:solidFill>
                <a:latin typeface="+mj-lt"/>
              </a:rPr>
              <a:t>Healthcare 8%</a:t>
            </a:r>
          </a:p>
        </p:txBody>
      </p:sp>
    </p:spTree>
    <p:extLst>
      <p:ext uri="{BB962C8B-B14F-4D97-AF65-F5344CB8AC3E}">
        <p14:creationId xmlns:p14="http://schemas.microsoft.com/office/powerpoint/2010/main" val="20725618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38428" y="62734"/>
            <a:ext cx="11977372"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  </a:t>
            </a:r>
          </a:p>
          <a:p>
            <a:pPr>
              <a:buClr>
                <a:srgbClr val="FFFFFF"/>
              </a:buClr>
              <a:buSzPts val="1500"/>
            </a:pPr>
            <a:r>
              <a:rPr lang="en-GB">
                <a:solidFill>
                  <a:schemeClr val="bg2"/>
                </a:solidFill>
                <a:latin typeface="+mj-lt"/>
                <a:cs typeface="Calibri Light" panose="020F0302020204030204" pitchFamily="34" charset="0"/>
              </a:rPr>
              <a:t>Compared to the previous wave, the importance attributed to the claims themes by Consumers has fallen, this has led to a decrease in their Opportunity scores, most notably Respect, which is 1.75 points lower than the last wave.  </a:t>
            </a:r>
          </a:p>
          <a:p>
            <a:pPr>
              <a:buClr>
                <a:srgbClr val="FFFFFF"/>
              </a:buClr>
              <a:buSzPts val="1500"/>
            </a:pPr>
            <a:r>
              <a:rPr lang="en-GB">
                <a:solidFill>
                  <a:schemeClr val="bg2"/>
                </a:solidFill>
                <a:latin typeface="+mj-lt"/>
                <a:cs typeface="Calibri Light" panose="020F0302020204030204" pitchFamily="34" charset="0"/>
              </a:rPr>
              <a:t>For SMEs, the themes have become even closer as opportunities to improve trust, just 1.46 points (on a scale of -30 to +30) separate all nine.</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a:t>
            </a:r>
          </a:p>
          <a:p>
            <a:r>
              <a:rPr lang="pt-BR" sz="800">
                <a:solidFill>
                  <a:schemeClr val="tx1"/>
                </a:solidFill>
                <a:latin typeface="Arial" panose="020B0604020202020204" pitchFamily="34" charset="0"/>
                <a:ea typeface="Corbel"/>
                <a:cs typeface="Arial" panose="020B0604020202020204" pitchFamily="34" charset="0"/>
                <a:sym typeface="Corbel"/>
              </a:rPr>
              <a:t>Wave 12&amp;13 (2023): Consumer n=1,000, SMEs n=1,500, Wave 13&amp;14 (2024): Consumer n=1,000, SMEs n=1,500, Wave 14&amp;15 (2024): Consumer n=1,001, SMEs n=1,499</a:t>
            </a:r>
            <a:endParaRPr lang="en-GB" sz="800">
              <a:solidFill>
                <a:schemeClr val="tx1"/>
              </a:solidFill>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D9AC59A7-DD76-6E68-E3DA-095A92D55C0C}"/>
              </a:ext>
            </a:extLst>
          </p:cNvPr>
          <p:cNvGraphicFramePr/>
          <p:nvPr>
            <p:extLst>
              <p:ext uri="{D42A27DB-BD31-4B8C-83A1-F6EECF244321}">
                <p14:modId xmlns:p14="http://schemas.microsoft.com/office/powerpoint/2010/main" val="4315319"/>
              </p:ext>
            </p:extLst>
          </p:nvPr>
        </p:nvGraphicFramePr>
        <p:xfrm>
          <a:off x="-364236" y="1164976"/>
          <a:ext cx="5257419"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D7C24B0-95FA-84E6-EDF7-AAD42F7D8C13}"/>
              </a:ext>
            </a:extLst>
          </p:cNvPr>
          <p:cNvGraphicFramePr/>
          <p:nvPr>
            <p:extLst>
              <p:ext uri="{D42A27DB-BD31-4B8C-83A1-F6EECF244321}">
                <p14:modId xmlns:p14="http://schemas.microsoft.com/office/powerpoint/2010/main" val="1813783689"/>
              </p:ext>
            </p:extLst>
          </p:nvPr>
        </p:nvGraphicFramePr>
        <p:xfrm>
          <a:off x="-105900" y="3770513"/>
          <a:ext cx="4104357"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D736E806-12D9-6356-C7B4-F01EFEE03F1A}"/>
              </a:ext>
            </a:extLst>
          </p:cNvPr>
          <p:cNvGraphicFramePr/>
          <p:nvPr>
            <p:extLst>
              <p:ext uri="{D42A27DB-BD31-4B8C-83A1-F6EECF244321}">
                <p14:modId xmlns:p14="http://schemas.microsoft.com/office/powerpoint/2010/main" val="2079945652"/>
              </p:ext>
            </p:extLst>
          </p:nvPr>
        </p:nvGraphicFramePr>
        <p:xfrm>
          <a:off x="3509391" y="1171072"/>
          <a:ext cx="5257419"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9D74ED09-5417-7C0C-E1FA-5A8879DA9F65}"/>
              </a:ext>
            </a:extLst>
          </p:cNvPr>
          <p:cNvGraphicFramePr/>
          <p:nvPr>
            <p:extLst>
              <p:ext uri="{D42A27DB-BD31-4B8C-83A1-F6EECF244321}">
                <p14:modId xmlns:p14="http://schemas.microsoft.com/office/powerpoint/2010/main" val="2073577869"/>
              </p:ext>
            </p:extLst>
          </p:nvPr>
        </p:nvGraphicFramePr>
        <p:xfrm>
          <a:off x="3767727" y="3776609"/>
          <a:ext cx="4104357"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Chart 1">
            <a:extLst>
              <a:ext uri="{FF2B5EF4-FFF2-40B4-BE49-F238E27FC236}">
                <a16:creationId xmlns:a16="http://schemas.microsoft.com/office/drawing/2014/main" id="{8D9B8546-B243-5B9D-7907-B52C5F1D5168}"/>
              </a:ext>
            </a:extLst>
          </p:cNvPr>
          <p:cNvGraphicFramePr/>
          <p:nvPr>
            <p:extLst>
              <p:ext uri="{D42A27DB-BD31-4B8C-83A1-F6EECF244321}">
                <p14:modId xmlns:p14="http://schemas.microsoft.com/office/powerpoint/2010/main" val="1582543320"/>
              </p:ext>
            </p:extLst>
          </p:nvPr>
        </p:nvGraphicFramePr>
        <p:xfrm>
          <a:off x="7507258" y="1161344"/>
          <a:ext cx="5257419"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Chart 2">
            <a:extLst>
              <a:ext uri="{FF2B5EF4-FFF2-40B4-BE49-F238E27FC236}">
                <a16:creationId xmlns:a16="http://schemas.microsoft.com/office/drawing/2014/main" id="{0A165C55-29DC-4302-C049-45CA05C6CE8D}"/>
              </a:ext>
            </a:extLst>
          </p:cNvPr>
          <p:cNvGraphicFramePr/>
          <p:nvPr>
            <p:extLst>
              <p:ext uri="{D42A27DB-BD31-4B8C-83A1-F6EECF244321}">
                <p14:modId xmlns:p14="http://schemas.microsoft.com/office/powerpoint/2010/main" val="228349024"/>
              </p:ext>
            </p:extLst>
          </p:nvPr>
        </p:nvGraphicFramePr>
        <p:xfrm>
          <a:off x="7765594" y="3766881"/>
          <a:ext cx="4104357"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4982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327AC90A-0600-384B-FEA2-7C39C01F84CC}"/>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840950287"/>
              </p:ext>
            </p:extLst>
          </p:nvPr>
        </p:nvGraphicFramePr>
        <p:xfrm>
          <a:off x="860328" y="1508745"/>
          <a:ext cx="6511704" cy="46557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5DB220B-2390-B60C-B139-F94E83A2E8E3}"/>
              </a:ext>
            </a:extLst>
          </p:cNvPr>
          <p:cNvSpPr txBox="1"/>
          <p:nvPr/>
        </p:nvSpPr>
        <p:spPr>
          <a:xfrm>
            <a:off x="422143" y="4415"/>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Overall Consumer themes - wave 14&amp;15 (March 2024 &amp; August 2024)</a:t>
            </a:r>
            <a:endParaRPr lang="en-GB" sz="2000" b="1">
              <a:solidFill>
                <a:srgbClr val="FF0000"/>
              </a:solidFill>
              <a:latin typeface="Rockwell" panose="02060603020205020403" pitchFamily="18" charset="0"/>
              <a:cs typeface="Calibri Light" panose="020F0302020204030204" pitchFamily="34" charset="0"/>
            </a:endParaRPr>
          </a:p>
        </p:txBody>
      </p:sp>
      <p:sp>
        <p:nvSpPr>
          <p:cNvPr id="17" name="TextBox 16">
            <a:extLst>
              <a:ext uri="{FF2B5EF4-FFF2-40B4-BE49-F238E27FC236}">
                <a16:creationId xmlns:a16="http://schemas.microsoft.com/office/drawing/2014/main" id="{5A5BA37D-AAC3-136C-D6A2-C54CADC6BC07}"/>
              </a:ext>
            </a:extLst>
          </p:cNvPr>
          <p:cNvSpPr txBox="1"/>
          <p:nvPr/>
        </p:nvSpPr>
        <p:spPr>
          <a:xfrm>
            <a:off x="5804780" y="3038715"/>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18" name="TextBox 17">
            <a:extLst>
              <a:ext uri="{FF2B5EF4-FFF2-40B4-BE49-F238E27FC236}">
                <a16:creationId xmlns:a16="http://schemas.microsoft.com/office/drawing/2014/main" id="{2EF4B994-3769-9DC6-A11A-4E8303048D51}"/>
              </a:ext>
            </a:extLst>
          </p:cNvPr>
          <p:cNvSpPr txBox="1"/>
          <p:nvPr/>
        </p:nvSpPr>
        <p:spPr>
          <a:xfrm>
            <a:off x="4062113" y="190097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20" name="TextBox 19">
            <a:extLst>
              <a:ext uri="{FF2B5EF4-FFF2-40B4-BE49-F238E27FC236}">
                <a16:creationId xmlns:a16="http://schemas.microsoft.com/office/drawing/2014/main" id="{1C6E82B7-BD34-702E-E2FE-017355ABCC9C}"/>
              </a:ext>
            </a:extLst>
          </p:cNvPr>
          <p:cNvSpPr txBox="1"/>
          <p:nvPr/>
        </p:nvSpPr>
        <p:spPr>
          <a:xfrm>
            <a:off x="5162526" y="4699483"/>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19" name="TextBox 18">
            <a:extLst>
              <a:ext uri="{FF2B5EF4-FFF2-40B4-BE49-F238E27FC236}">
                <a16:creationId xmlns:a16="http://schemas.microsoft.com/office/drawing/2014/main" id="{57A2ECF0-670C-C53E-8DD0-70B9E46A8786}"/>
              </a:ext>
            </a:extLst>
          </p:cNvPr>
          <p:cNvSpPr txBox="1"/>
          <p:nvPr/>
        </p:nvSpPr>
        <p:spPr>
          <a:xfrm>
            <a:off x="1637987" y="180325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1" name="TextBox 20">
            <a:extLst>
              <a:ext uri="{FF2B5EF4-FFF2-40B4-BE49-F238E27FC236}">
                <a16:creationId xmlns:a16="http://schemas.microsoft.com/office/drawing/2014/main" id="{08823A8A-1C2D-6EA1-5D5E-FD02205CF531}"/>
              </a:ext>
            </a:extLst>
          </p:cNvPr>
          <p:cNvSpPr txBox="1"/>
          <p:nvPr/>
        </p:nvSpPr>
        <p:spPr>
          <a:xfrm>
            <a:off x="3607951" y="5825149"/>
            <a:ext cx="1313669" cy="307777"/>
          </a:xfrm>
          <a:prstGeom prst="rect">
            <a:avLst/>
          </a:prstGeom>
          <a:noFill/>
        </p:spPr>
        <p:txBody>
          <a:bodyPr wrap="square" rtlCol="0">
            <a:spAutoFit/>
          </a:bodyPr>
          <a:lstStyle/>
          <a:p>
            <a:r>
              <a:rPr lang="en-GB" b="1"/>
              <a:t>Importance</a:t>
            </a:r>
          </a:p>
        </p:txBody>
      </p:sp>
      <p:sp>
        <p:nvSpPr>
          <p:cNvPr id="22" name="TextBox 21">
            <a:extLst>
              <a:ext uri="{FF2B5EF4-FFF2-40B4-BE49-F238E27FC236}">
                <a16:creationId xmlns:a16="http://schemas.microsoft.com/office/drawing/2014/main" id="{F57A106B-D229-1116-CC6D-FCC6BA16BC7B}"/>
              </a:ext>
            </a:extLst>
          </p:cNvPr>
          <p:cNvSpPr txBox="1"/>
          <p:nvPr/>
        </p:nvSpPr>
        <p:spPr>
          <a:xfrm rot="16200000">
            <a:off x="222604" y="3445431"/>
            <a:ext cx="1411286" cy="307777"/>
          </a:xfrm>
          <a:prstGeom prst="rect">
            <a:avLst/>
          </a:prstGeom>
          <a:noFill/>
        </p:spPr>
        <p:txBody>
          <a:bodyPr wrap="square" rtlCol="0">
            <a:spAutoFit/>
          </a:bodyPr>
          <a:lstStyle/>
          <a:p>
            <a:r>
              <a:rPr lang="en-GB" b="1"/>
              <a:t>Performance</a:t>
            </a:r>
          </a:p>
        </p:txBody>
      </p:sp>
      <p:sp>
        <p:nvSpPr>
          <p:cNvPr id="23" name="TextBox 22">
            <a:extLst>
              <a:ext uri="{FF2B5EF4-FFF2-40B4-BE49-F238E27FC236}">
                <a16:creationId xmlns:a16="http://schemas.microsoft.com/office/drawing/2014/main" id="{D8E2C857-36AA-735D-E920-F98C2D74C578}"/>
              </a:ext>
            </a:extLst>
          </p:cNvPr>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a:extLst>
              <a:ext uri="{FF2B5EF4-FFF2-40B4-BE49-F238E27FC236}">
                <a16:creationId xmlns:a16="http://schemas.microsoft.com/office/drawing/2014/main" id="{BB49C51F-6AD2-5FB2-FBA7-814EC2B77141}"/>
              </a:ext>
            </a:extLst>
          </p:cNvPr>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a:extLst>
              <a:ext uri="{FF2B5EF4-FFF2-40B4-BE49-F238E27FC236}">
                <a16:creationId xmlns:a16="http://schemas.microsoft.com/office/drawing/2014/main" id="{BE7F4D5F-91CC-10C0-BFF5-A7788F45A5BC}"/>
              </a:ext>
            </a:extLst>
          </p:cNvPr>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a:extLst>
              <a:ext uri="{FF2B5EF4-FFF2-40B4-BE49-F238E27FC236}">
                <a16:creationId xmlns:a16="http://schemas.microsoft.com/office/drawing/2014/main" id="{1054D78A-BB50-FFB5-5B6B-4B76D7501E3D}"/>
              </a:ext>
            </a:extLst>
          </p:cNvPr>
          <p:cNvSpPr txBox="1"/>
          <p:nvPr/>
        </p:nvSpPr>
        <p:spPr>
          <a:xfrm rot="16200000">
            <a:off x="576754" y="1550211"/>
            <a:ext cx="719176" cy="307777"/>
          </a:xfrm>
          <a:prstGeom prst="rect">
            <a:avLst/>
          </a:prstGeom>
          <a:noFill/>
        </p:spPr>
        <p:txBody>
          <a:bodyPr wrap="square" rtlCol="0">
            <a:spAutoFit/>
          </a:bodyPr>
          <a:lstStyle/>
          <a:p>
            <a:r>
              <a:rPr lang="en-GB"/>
              <a:t>High</a:t>
            </a:r>
          </a:p>
        </p:txBody>
      </p:sp>
      <p:sp>
        <p:nvSpPr>
          <p:cNvPr id="28" name="TextBox 4">
            <a:extLst>
              <a:ext uri="{FF2B5EF4-FFF2-40B4-BE49-F238E27FC236}">
                <a16:creationId xmlns:a16="http://schemas.microsoft.com/office/drawing/2014/main" id="{36E1CC7D-C9A7-CBEE-E692-2CB7DD2E4F8B}"/>
              </a:ext>
            </a:extLst>
          </p:cNvPr>
          <p:cNvSpPr txBox="1"/>
          <p:nvPr/>
        </p:nvSpPr>
        <p:spPr>
          <a:xfrm>
            <a:off x="984259" y="6132926"/>
            <a:ext cx="5870518"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a:t>
            </a:r>
            <a:r>
              <a:rPr lang="en-GB" sz="1050" i="1"/>
              <a:t>bigger the bubble</a:t>
            </a:r>
            <a:r>
              <a:rPr lang="en-GB" sz="1050"/>
              <a:t> the </a:t>
            </a:r>
            <a:r>
              <a:rPr lang="en-GB" sz="1050" i="1"/>
              <a:t>greater the opportunity </a:t>
            </a:r>
            <a:r>
              <a:rPr lang="en-GB" sz="1050"/>
              <a:t>to deliver improved service and increase trust.</a:t>
            </a:r>
          </a:p>
        </p:txBody>
      </p:sp>
      <p:sp>
        <p:nvSpPr>
          <p:cNvPr id="51" name="Google Shape;281;p26">
            <a:extLst>
              <a:ext uri="{FF2B5EF4-FFF2-40B4-BE49-F238E27FC236}">
                <a16:creationId xmlns:a16="http://schemas.microsoft.com/office/drawing/2014/main" id="{B727FA8F-0304-437C-8217-0645EAB7599C}"/>
              </a:ext>
            </a:extLst>
          </p:cNvPr>
          <p:cNvSpPr txBox="1"/>
          <p:nvPr/>
        </p:nvSpPr>
        <p:spPr>
          <a:xfrm>
            <a:off x="0" y="6571779"/>
            <a:ext cx="10201458"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n=1,001/144</a:t>
            </a:r>
            <a:endParaRPr lang="en-GB" sz="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C1339AF-9CF9-0E88-8375-96A97606FDD8}"/>
              </a:ext>
            </a:extLst>
          </p:cNvPr>
          <p:cNvSpPr txBox="1"/>
          <p:nvPr/>
        </p:nvSpPr>
        <p:spPr>
          <a:xfrm>
            <a:off x="456086" y="416423"/>
            <a:ext cx="11464205" cy="1046440"/>
          </a:xfrm>
          <a:prstGeom prst="rect">
            <a:avLst/>
          </a:prstGeom>
          <a:noFill/>
        </p:spPr>
        <p:txBody>
          <a:bodyPr wrap="square">
            <a:spAutoFit/>
          </a:bodyPr>
          <a:lstStyle/>
          <a:p>
            <a:pPr>
              <a:buClr>
                <a:srgbClr val="008265"/>
              </a:buClr>
            </a:pPr>
            <a:r>
              <a:rPr lang="en-GB" sz="1600">
                <a:solidFill>
                  <a:schemeClr val="bg2"/>
                </a:solidFill>
                <a:latin typeface="+mj-lt"/>
                <a:cs typeface="Calibri Light" panose="020F0302020204030204" pitchFamily="34" charset="0"/>
              </a:rPr>
              <a:t>While improving performance for the Ease, Price, Protection, Speed, Control and Respect themes presents an opportunity to boost Consumer trust, current focus should be on the statements related to Loyalty and Confidence given they have the largest Opportunity scores when importance and performance are combined.</a:t>
            </a:r>
          </a:p>
          <a:p>
            <a:pPr marL="285750" indent="-285750">
              <a:buClr>
                <a:srgbClr val="008265"/>
              </a:buClr>
              <a:buFont typeface="Arial" panose="020B0604020202020204" pitchFamily="34" charset="0"/>
              <a:buChar char="•"/>
            </a:pPr>
            <a:endParaRPr lang="en-GB">
              <a:solidFill>
                <a:schemeClr val="bg2"/>
              </a:solidFill>
              <a:latin typeface="+mj-lt"/>
              <a:cs typeface="Calibri Light" panose="020F0302020204030204" pitchFamily="34" charset="0"/>
            </a:endParaRPr>
          </a:p>
        </p:txBody>
      </p:sp>
      <p:sp>
        <p:nvSpPr>
          <p:cNvPr id="2" name="TextBox 1">
            <a:extLst>
              <a:ext uri="{FF2B5EF4-FFF2-40B4-BE49-F238E27FC236}">
                <a16:creationId xmlns:a16="http://schemas.microsoft.com/office/drawing/2014/main" id="{F6F1A321-5238-7010-AD81-A415DDC3EF00}"/>
              </a:ext>
            </a:extLst>
          </p:cNvPr>
          <p:cNvSpPr txBox="1"/>
          <p:nvPr/>
        </p:nvSpPr>
        <p:spPr>
          <a:xfrm>
            <a:off x="7525950" y="1693871"/>
            <a:ext cx="4480122" cy="2862322"/>
          </a:xfrm>
          <a:prstGeom prst="rect">
            <a:avLst/>
          </a:prstGeom>
          <a:noFill/>
        </p:spPr>
        <p:txBody>
          <a:bodyPr wrap="square" rtlCol="0">
            <a:spAutoFit/>
          </a:bodyPr>
          <a:lstStyle/>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a:buClrTx/>
              <a:buSzPts val="1500"/>
            </a:pPr>
            <a:r>
              <a:rPr lang="en-GB" sz="1200">
                <a:solidFill>
                  <a:schemeClr val="tx1"/>
                </a:solidFill>
                <a:latin typeface="+mj-lt"/>
                <a:cs typeface="Calibri Light" panose="020F0302020204030204" pitchFamily="34" charset="0"/>
              </a:rPr>
              <a:t>Key actions that will improve trust with Consumers are:</a:t>
            </a: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lvl="2"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Giving them a discount for staying with the same company</a:t>
            </a:r>
          </a:p>
          <a:p>
            <a:pPr marL="171450" lvl="2"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Loyalty to the organisation to be considered at renewal following a claim</a:t>
            </a:r>
          </a:p>
          <a:p>
            <a:pPr marL="171450" lvl="2"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Premiums not to increase because they are no longer a new customer</a:t>
            </a:r>
          </a:p>
          <a:p>
            <a:pPr marL="171450" lvl="2"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Handling their complaints professionally and fairly</a:t>
            </a:r>
          </a:p>
          <a:p>
            <a:pPr marL="171450" lvl="2"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Providing Consumers with additional benefits for renewing (e.g. enhanced cover).</a:t>
            </a:r>
          </a:p>
          <a:p>
            <a:pPr marL="171450" lvl="2"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lvl="2"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p:txBody>
      </p:sp>
      <p:cxnSp>
        <p:nvCxnSpPr>
          <p:cNvPr id="5" name="Straight Connector 4">
            <a:extLst>
              <a:ext uri="{FF2B5EF4-FFF2-40B4-BE49-F238E27FC236}">
                <a16:creationId xmlns:a16="http://schemas.microsoft.com/office/drawing/2014/main" id="{97CCD150-FE84-41CB-3FB2-10F0F2E473A0}"/>
              </a:ext>
            </a:extLst>
          </p:cNvPr>
          <p:cNvCxnSpPr>
            <a:cxnSpLocks/>
          </p:cNvCxnSpPr>
          <p:nvPr/>
        </p:nvCxnSpPr>
        <p:spPr bwMode="auto">
          <a:xfrm flipV="1">
            <a:off x="3841704" y="3538396"/>
            <a:ext cx="3446064" cy="151243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738FEA70-5ED4-D5BD-5E32-5FCB93EBCCE9}"/>
              </a:ext>
            </a:extLst>
          </p:cNvPr>
          <p:cNvSpPr/>
          <p:nvPr/>
        </p:nvSpPr>
        <p:spPr bwMode="auto">
          <a:xfrm rot="13569347">
            <a:off x="3046751" y="5170845"/>
            <a:ext cx="3734829" cy="2801868"/>
          </a:xfrm>
          <a:prstGeom prst="arc">
            <a:avLst>
              <a:gd name="adj1" fmla="val 20428176"/>
              <a:gd name="adj2" fmla="val 549942"/>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8" name="Straight Connector 7">
            <a:extLst>
              <a:ext uri="{FF2B5EF4-FFF2-40B4-BE49-F238E27FC236}">
                <a16:creationId xmlns:a16="http://schemas.microsoft.com/office/drawing/2014/main" id="{FB846E60-03D3-6AFB-8D27-54BEE402F55C}"/>
              </a:ext>
            </a:extLst>
          </p:cNvPr>
          <p:cNvCxnSpPr>
            <a:cxnSpLocks/>
          </p:cNvCxnSpPr>
          <p:nvPr/>
        </p:nvCxnSpPr>
        <p:spPr bwMode="auto">
          <a:xfrm flipV="1">
            <a:off x="1271016" y="2252217"/>
            <a:ext cx="6016752" cy="263982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1C2689-D6BB-5A6F-5F5E-915E0ACC78B7}"/>
              </a:ext>
            </a:extLst>
          </p:cNvPr>
          <p:cNvCxnSpPr>
            <a:cxnSpLocks/>
          </p:cNvCxnSpPr>
          <p:nvPr/>
        </p:nvCxnSpPr>
        <p:spPr bwMode="auto">
          <a:xfrm flipV="1">
            <a:off x="1271016" y="1623436"/>
            <a:ext cx="3118104" cy="1718796"/>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535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38428" y="62734"/>
            <a:ext cx="11977372"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a:t>
            </a:r>
          </a:p>
          <a:p>
            <a:r>
              <a:rPr lang="pt-BR" sz="800">
                <a:solidFill>
                  <a:schemeClr val="tx1"/>
                </a:solidFill>
                <a:latin typeface="Arial" panose="020B0604020202020204" pitchFamily="34" charset="0"/>
                <a:ea typeface="Corbel"/>
                <a:cs typeface="Arial" panose="020B0604020202020204" pitchFamily="34" charset="0"/>
                <a:sym typeface="Corbel"/>
              </a:rPr>
              <a:t>Wave 10 &amp; 11 (2022): Consumer n=1,001 SMEs n=1,497.  Wave 11 &amp; 12 (2023): Consumer n=1,000, SMEs n=1,498.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0A1A72A6-1D12-9634-F28A-E2D035A6738A}"/>
              </a:ext>
            </a:extLst>
          </p:cNvPr>
          <p:cNvGraphicFramePr/>
          <p:nvPr>
            <p:extLst>
              <p:ext uri="{D42A27DB-BD31-4B8C-83A1-F6EECF244321}">
                <p14:modId xmlns:p14="http://schemas.microsoft.com/office/powerpoint/2010/main" val="2837535122"/>
              </p:ext>
            </p:extLst>
          </p:nvPr>
        </p:nvGraphicFramePr>
        <p:xfrm>
          <a:off x="6195441" y="1164976"/>
          <a:ext cx="5257419"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814108F-468F-075A-7A19-798FC626A69D}"/>
              </a:ext>
            </a:extLst>
          </p:cNvPr>
          <p:cNvGraphicFramePr/>
          <p:nvPr>
            <p:extLst>
              <p:ext uri="{D42A27DB-BD31-4B8C-83A1-F6EECF244321}">
                <p14:modId xmlns:p14="http://schemas.microsoft.com/office/powerpoint/2010/main" val="1012342105"/>
              </p:ext>
            </p:extLst>
          </p:nvPr>
        </p:nvGraphicFramePr>
        <p:xfrm>
          <a:off x="6453777" y="3770513"/>
          <a:ext cx="4104357"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5A35CDFD-CB47-124B-2C93-CC20520F476C}"/>
              </a:ext>
            </a:extLst>
          </p:cNvPr>
          <p:cNvGraphicFramePr/>
          <p:nvPr>
            <p:extLst>
              <p:ext uri="{D42A27DB-BD31-4B8C-83A1-F6EECF244321}">
                <p14:modId xmlns:p14="http://schemas.microsoft.com/office/powerpoint/2010/main" val="3326953571"/>
              </p:ext>
            </p:extLst>
          </p:nvPr>
        </p:nvGraphicFramePr>
        <p:xfrm>
          <a:off x="782193" y="1171072"/>
          <a:ext cx="4537378"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90C7CB5D-C673-8AE1-109F-03ADAAD996FE}"/>
              </a:ext>
            </a:extLst>
          </p:cNvPr>
          <p:cNvGraphicFramePr/>
          <p:nvPr>
            <p:extLst>
              <p:ext uri="{D42A27DB-BD31-4B8C-83A1-F6EECF244321}">
                <p14:modId xmlns:p14="http://schemas.microsoft.com/office/powerpoint/2010/main" val="1918382455"/>
              </p:ext>
            </p:extLst>
          </p:nvPr>
        </p:nvGraphicFramePr>
        <p:xfrm>
          <a:off x="1040529" y="3776609"/>
          <a:ext cx="4187952" cy="26296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884890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290828" y="178427"/>
            <a:ext cx="11614479" cy="556865"/>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2000" b="1">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381318" y="6537914"/>
            <a:ext cx="9028645"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7&amp;8 (2021): Consumer n=999 SMEs n=1,499. </a:t>
            </a:r>
            <a:r>
              <a:rPr lang="pt-BR" sz="800">
                <a:solidFill>
                  <a:schemeClr val="tx1"/>
                </a:solidFill>
                <a:latin typeface="Arial" panose="020B0604020202020204" pitchFamily="34" charset="0"/>
                <a:ea typeface="Corbel"/>
                <a:cs typeface="Arial" panose="020B0604020202020204" pitchFamily="34" charset="0"/>
                <a:sym typeface="Corbel"/>
              </a:rPr>
              <a:t>Wave 8&amp;9 (2021): Consumer n=999 SMEs n=1,498.  Wave 9&amp;10 (2022): Consumer n=1,001 SMEs n=1,498,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59D70937-398D-4F46-845A-53CEBF885931}"/>
              </a:ext>
            </a:extLst>
          </p:cNvPr>
          <p:cNvGraphicFramePr/>
          <p:nvPr>
            <p:extLst>
              <p:ext uri="{D42A27DB-BD31-4B8C-83A1-F6EECF244321}">
                <p14:modId xmlns:p14="http://schemas.microsoft.com/office/powerpoint/2010/main" val="1969454385"/>
              </p:ext>
            </p:extLst>
          </p:nvPr>
        </p:nvGraphicFramePr>
        <p:xfrm>
          <a:off x="3377057" y="973866"/>
          <a:ext cx="4522760"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9C5E106F-0DF8-48A4-AA48-C5B344544568}"/>
              </a:ext>
            </a:extLst>
          </p:cNvPr>
          <p:cNvGraphicFramePr/>
          <p:nvPr>
            <p:extLst>
              <p:ext uri="{D42A27DB-BD31-4B8C-83A1-F6EECF244321}">
                <p14:modId xmlns:p14="http://schemas.microsoft.com/office/powerpoint/2010/main" val="1566600522"/>
              </p:ext>
            </p:extLst>
          </p:nvPr>
        </p:nvGraphicFramePr>
        <p:xfrm>
          <a:off x="3600554" y="3720319"/>
          <a:ext cx="4522760"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943DDB32-1DE4-1263-1EAD-E97970EB539E}"/>
              </a:ext>
            </a:extLst>
          </p:cNvPr>
          <p:cNvGraphicFramePr/>
          <p:nvPr>
            <p:extLst>
              <p:ext uri="{D42A27DB-BD31-4B8C-83A1-F6EECF244321}">
                <p14:modId xmlns:p14="http://schemas.microsoft.com/office/powerpoint/2010/main" val="279553338"/>
              </p:ext>
            </p:extLst>
          </p:nvPr>
        </p:nvGraphicFramePr>
        <p:xfrm>
          <a:off x="-329184" y="976947"/>
          <a:ext cx="4224528"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9249225D-56F6-0D7F-A366-141D2C436469}"/>
              </a:ext>
            </a:extLst>
          </p:cNvPr>
          <p:cNvGraphicFramePr/>
          <p:nvPr>
            <p:extLst>
              <p:ext uri="{D42A27DB-BD31-4B8C-83A1-F6EECF244321}">
                <p14:modId xmlns:p14="http://schemas.microsoft.com/office/powerpoint/2010/main" val="1675091489"/>
              </p:ext>
            </p:extLst>
          </p:nvPr>
        </p:nvGraphicFramePr>
        <p:xfrm>
          <a:off x="192545" y="3745379"/>
          <a:ext cx="422452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a:extLst>
              <a:ext uri="{FF2B5EF4-FFF2-40B4-BE49-F238E27FC236}">
                <a16:creationId xmlns:a16="http://schemas.microsoft.com/office/drawing/2014/main" id="{FBFC2F57-BE07-DADD-DC5F-E3E94F09A2E2}"/>
              </a:ext>
            </a:extLst>
          </p:cNvPr>
          <p:cNvGraphicFramePr/>
          <p:nvPr>
            <p:extLst>
              <p:ext uri="{D42A27DB-BD31-4B8C-83A1-F6EECF244321}">
                <p14:modId xmlns:p14="http://schemas.microsoft.com/office/powerpoint/2010/main" val="4111028322"/>
              </p:ext>
            </p:extLst>
          </p:nvPr>
        </p:nvGraphicFramePr>
        <p:xfrm>
          <a:off x="7909681" y="973866"/>
          <a:ext cx="4121609"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Chart 4">
            <a:extLst>
              <a:ext uri="{FF2B5EF4-FFF2-40B4-BE49-F238E27FC236}">
                <a16:creationId xmlns:a16="http://schemas.microsoft.com/office/drawing/2014/main" id="{360A21A9-30F1-B1AD-814A-2AB7CC80A66F}"/>
              </a:ext>
            </a:extLst>
          </p:cNvPr>
          <p:cNvGraphicFramePr/>
          <p:nvPr>
            <p:extLst>
              <p:ext uri="{D42A27DB-BD31-4B8C-83A1-F6EECF244321}">
                <p14:modId xmlns:p14="http://schemas.microsoft.com/office/powerpoint/2010/main" val="2808612622"/>
              </p:ext>
            </p:extLst>
          </p:nvPr>
        </p:nvGraphicFramePr>
        <p:xfrm>
          <a:off x="8303078" y="3720318"/>
          <a:ext cx="3696377"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20137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28400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4&amp;5 (2020): Consumer n=997 SMEs n= 1,246  Wave 5&amp;6 (2020): Consumer n=1,002  SMEs n= 1,500.  Wave 6&amp;7 (2021): Consumer n=1,005  SMEs n= 1,505.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3" name="Chart 12"/>
          <p:cNvGraphicFramePr/>
          <p:nvPr/>
        </p:nvGraphicFramePr>
        <p:xfrm>
          <a:off x="307623" y="976672"/>
          <a:ext cx="3557795"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394714" y="3834343"/>
          <a:ext cx="2865068"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0D3FA58-E758-4B98-8A34-AFA9F09BDBC9}"/>
              </a:ext>
            </a:extLst>
          </p:cNvPr>
          <p:cNvGraphicFramePr/>
          <p:nvPr>
            <p:extLst>
              <p:ext uri="{D42A27DB-BD31-4B8C-83A1-F6EECF244321}">
                <p14:modId xmlns:p14="http://schemas.microsoft.com/office/powerpoint/2010/main" val="716941845"/>
              </p:ext>
            </p:extLst>
          </p:nvPr>
        </p:nvGraphicFramePr>
        <p:xfrm>
          <a:off x="4102951" y="962812"/>
          <a:ext cx="3556800"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E91A0603-916B-4EFD-AD2E-CE0F146FE45A}"/>
              </a:ext>
            </a:extLst>
          </p:cNvPr>
          <p:cNvGraphicFramePr/>
          <p:nvPr>
            <p:extLst>
              <p:ext uri="{D42A27DB-BD31-4B8C-83A1-F6EECF244321}">
                <p14:modId xmlns:p14="http://schemas.microsoft.com/office/powerpoint/2010/main" val="3910396641"/>
              </p:ext>
            </p:extLst>
          </p:nvPr>
        </p:nvGraphicFramePr>
        <p:xfrm>
          <a:off x="4236476" y="3824555"/>
          <a:ext cx="286506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6FEA3AF4-53E2-4F3B-A733-CDDE41253C16}"/>
              </a:ext>
            </a:extLst>
          </p:cNvPr>
          <p:cNvGraphicFramePr/>
          <p:nvPr>
            <p:extLst>
              <p:ext uri="{D42A27DB-BD31-4B8C-83A1-F6EECF244321}">
                <p14:modId xmlns:p14="http://schemas.microsoft.com/office/powerpoint/2010/main" val="2224119367"/>
              </p:ext>
            </p:extLst>
          </p:nvPr>
        </p:nvGraphicFramePr>
        <p:xfrm>
          <a:off x="8572490" y="948952"/>
          <a:ext cx="3374623"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122818BB-C018-4F1E-B826-3CC3B2FCCD36}"/>
              </a:ext>
            </a:extLst>
          </p:cNvPr>
          <p:cNvGraphicFramePr/>
          <p:nvPr>
            <p:extLst>
              <p:ext uri="{D42A27DB-BD31-4B8C-83A1-F6EECF244321}">
                <p14:modId xmlns:p14="http://schemas.microsoft.com/office/powerpoint/2010/main" val="2528857209"/>
              </p:ext>
            </p:extLst>
          </p:nvPr>
        </p:nvGraphicFramePr>
        <p:xfrm>
          <a:off x="8630888" y="3796835"/>
          <a:ext cx="2865068"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927219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648643"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 (2019): Consumer n=1,002, SMEs n=1,016. Wave 1&amp;2 (2019): Consumer n=1,503, SMEs n=1,523. Wave 2&amp;3 (2019/2020): Consumer n=1,000, SMEs n=1,007.  Wave 3&amp;4 (2020): Consumer n=1,000 SMEs n= 1,000</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6" name="Chart 25"/>
          <p:cNvGraphicFramePr/>
          <p:nvPr>
            <p:extLst>
              <p:ext uri="{D42A27DB-BD31-4B8C-83A1-F6EECF244321}">
                <p14:modId xmlns:p14="http://schemas.microsoft.com/office/powerpoint/2010/main" val="1931300818"/>
              </p:ext>
            </p:extLst>
          </p:nvPr>
        </p:nvGraphicFramePr>
        <p:xfrm>
          <a:off x="28175" y="1127606"/>
          <a:ext cx="3260257" cy="2651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extLst>
              <p:ext uri="{D42A27DB-BD31-4B8C-83A1-F6EECF244321}">
                <p14:modId xmlns:p14="http://schemas.microsoft.com/office/powerpoint/2010/main" val="2799144910"/>
              </p:ext>
            </p:extLst>
          </p:nvPr>
        </p:nvGraphicFramePr>
        <p:xfrm>
          <a:off x="2767833" y="3908275"/>
          <a:ext cx="3121355"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772681823"/>
              </p:ext>
            </p:extLst>
          </p:nvPr>
        </p:nvGraphicFramePr>
        <p:xfrm>
          <a:off x="3288432" y="1075848"/>
          <a:ext cx="2577530" cy="26519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2902456981"/>
              </p:ext>
            </p:extLst>
          </p:nvPr>
        </p:nvGraphicFramePr>
        <p:xfrm>
          <a:off x="98066" y="3908275"/>
          <a:ext cx="3121355"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1213168144"/>
              </p:ext>
            </p:extLst>
          </p:nvPr>
        </p:nvGraphicFramePr>
        <p:xfrm>
          <a:off x="5718480" y="3908275"/>
          <a:ext cx="3121355" cy="262963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p:extLst>
              <p:ext uri="{D42A27DB-BD31-4B8C-83A1-F6EECF244321}">
                <p14:modId xmlns:p14="http://schemas.microsoft.com/office/powerpoint/2010/main" val="795738452"/>
              </p:ext>
            </p:extLst>
          </p:nvPr>
        </p:nvGraphicFramePr>
        <p:xfrm>
          <a:off x="5590011" y="1041342"/>
          <a:ext cx="3442281" cy="26519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p:nvPr>
            <p:extLst>
              <p:ext uri="{D42A27DB-BD31-4B8C-83A1-F6EECF244321}">
                <p14:modId xmlns:p14="http://schemas.microsoft.com/office/powerpoint/2010/main" val="4204058792"/>
              </p:ext>
            </p:extLst>
          </p:nvPr>
        </p:nvGraphicFramePr>
        <p:xfrm>
          <a:off x="8419381" y="1054821"/>
          <a:ext cx="3692106" cy="26596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p:cNvGraphicFramePr/>
          <p:nvPr>
            <p:extLst>
              <p:ext uri="{D42A27DB-BD31-4B8C-83A1-F6EECF244321}">
                <p14:modId xmlns:p14="http://schemas.microsoft.com/office/powerpoint/2010/main" val="3175264492"/>
              </p:ext>
            </p:extLst>
          </p:nvPr>
        </p:nvGraphicFramePr>
        <p:xfrm>
          <a:off x="8531524" y="3829015"/>
          <a:ext cx="3053751" cy="26296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02850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Consumers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gender</a:t>
            </a:r>
          </a:p>
        </p:txBody>
      </p:sp>
      <p:graphicFrame>
        <p:nvGraphicFramePr>
          <p:cNvPr id="4" name="Table 3"/>
          <p:cNvGraphicFramePr>
            <a:graphicFrameLocks noGrp="1"/>
          </p:cNvGraphicFramePr>
          <p:nvPr>
            <p:extLst>
              <p:ext uri="{D42A27DB-BD31-4B8C-83A1-F6EECF244321}">
                <p14:modId xmlns:p14="http://schemas.microsoft.com/office/powerpoint/2010/main" val="4142876032"/>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2.81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10.04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6950438"/>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10.21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
        <p:nvSpPr>
          <p:cNvPr id="9"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Female n=516/72, Male n=483/72.</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5888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Females</a:t>
            </a:r>
          </a:p>
        </p:txBody>
      </p:sp>
      <p:graphicFrame>
        <p:nvGraphicFramePr>
          <p:cNvPr id="4" name="Table 3"/>
          <p:cNvGraphicFramePr>
            <a:graphicFrameLocks noGrp="1"/>
          </p:cNvGraphicFramePr>
          <p:nvPr>
            <p:extLst>
              <p:ext uri="{D42A27DB-BD31-4B8C-83A1-F6EECF244321}">
                <p14:modId xmlns:p14="http://schemas.microsoft.com/office/powerpoint/2010/main" val="2142736066"/>
              </p:ext>
            </p:extLst>
          </p:nvPr>
        </p:nvGraphicFramePr>
        <p:xfrm>
          <a:off x="1941165" y="1191380"/>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0.85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a:latin typeface="Arial" panose="020B0604020202020204" pitchFamily="34" charset="0"/>
                <a:ea typeface="Corbel"/>
                <a:cs typeface="Arial" panose="020B0604020202020204" pitchFamily="34" charset="0"/>
                <a:sym typeface="Corbel"/>
              </a:rPr>
              <a:t>Female n=516/72</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4682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Males</a:t>
            </a:r>
          </a:p>
        </p:txBody>
      </p:sp>
      <p:graphicFrame>
        <p:nvGraphicFramePr>
          <p:cNvPr id="4" name="Table 3"/>
          <p:cNvGraphicFramePr>
            <a:graphicFrameLocks noGrp="1"/>
          </p:cNvGraphicFramePr>
          <p:nvPr>
            <p:extLst>
              <p:ext uri="{D42A27DB-BD31-4B8C-83A1-F6EECF244321}">
                <p14:modId xmlns:p14="http://schemas.microsoft.com/office/powerpoint/2010/main" val="794603198"/>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a:latin typeface="Arial" panose="020B0604020202020204" pitchFamily="34" charset="0"/>
                <a:ea typeface="Corbel"/>
                <a:cs typeface="Arial" panose="020B0604020202020204" pitchFamily="34" charset="0"/>
                <a:sym typeface="Corbel"/>
              </a:rPr>
              <a:t>Male n=483/72.</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6838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Age</a:t>
            </a:r>
          </a:p>
        </p:txBody>
      </p:sp>
      <p:graphicFrame>
        <p:nvGraphicFramePr>
          <p:cNvPr id="4" name="Table 3"/>
          <p:cNvGraphicFramePr>
            <a:graphicFrameLocks noGrp="1"/>
          </p:cNvGraphicFramePr>
          <p:nvPr>
            <p:extLst>
              <p:ext uri="{D42A27DB-BD31-4B8C-83A1-F6EECF244321}">
                <p14:modId xmlns:p14="http://schemas.microsoft.com/office/powerpoint/2010/main" val="3206471516"/>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201016876"/>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4664379"/>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0.98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35-54</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n=288/96, 35-54 n=335/32, 55 or older n= 378/16*   *Low sample, just shown for completeness</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7685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1494634566"/>
              </p:ext>
            </p:extLst>
          </p:nvPr>
        </p:nvGraphicFramePr>
        <p:xfrm>
          <a:off x="1941165" y="1006629"/>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43774" y="650704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M</a:t>
            </a:r>
            <a:r>
              <a:rPr lang="en-GB" sz="800">
                <a:solidFill>
                  <a:schemeClr val="tx1"/>
                </a:solidFill>
                <a:latin typeface="Arial" panose="020B0604020202020204" pitchFamily="34" charset="0"/>
                <a:ea typeface="Corbel"/>
                <a:cs typeface="Arial" panose="020B0604020202020204" pitchFamily="34" charset="0"/>
                <a:sym typeface="Corbel"/>
              </a:rPr>
              <a:t>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n=288/96</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88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Rectangle 2">
            <a:extLst>
              <a:ext uri="{FF2B5EF4-FFF2-40B4-BE49-F238E27FC236}">
                <a16:creationId xmlns:a16="http://schemas.microsoft.com/office/drawing/2014/main" id="{9E3815CF-130B-7C27-0E97-2EC711360745}"/>
              </a:ext>
            </a:extLst>
          </p:cNvPr>
          <p:cNvSpPr/>
          <p:nvPr/>
        </p:nvSpPr>
        <p:spPr>
          <a:xfrm>
            <a:off x="10086975" y="6429375"/>
            <a:ext cx="1628775" cy="409575"/>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 y="6537914"/>
            <a:ext cx="10224655"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that hold at least one (motor, travel,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14&amp;15 (2024): Consumer n=1,001 / 144</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82403074-E8A7-E4C1-8752-F8884A5BEB05}"/>
              </a:ext>
            </a:extLst>
          </p:cNvPr>
          <p:cNvGraphicFramePr>
            <a:graphicFrameLocks/>
          </p:cNvGraphicFramePr>
          <p:nvPr>
            <p:extLst>
              <p:ext uri="{D42A27DB-BD31-4B8C-83A1-F6EECF244321}">
                <p14:modId xmlns:p14="http://schemas.microsoft.com/office/powerpoint/2010/main" val="3135020910"/>
              </p:ext>
            </p:extLst>
          </p:nvPr>
        </p:nvGraphicFramePr>
        <p:xfrm>
          <a:off x="-1" y="1698720"/>
          <a:ext cx="12088368" cy="4839194"/>
        </p:xfrm>
        <a:graphic>
          <a:graphicData uri="http://schemas.openxmlformats.org/drawingml/2006/chart">
            <c:chart xmlns:c="http://schemas.openxmlformats.org/drawingml/2006/chart" xmlns:r="http://schemas.openxmlformats.org/officeDocument/2006/relationships" r:id="rId3"/>
          </a:graphicData>
        </a:graphic>
      </p:graphicFrame>
      <p:sp>
        <p:nvSpPr>
          <p:cNvPr id="49" name="Google Shape;554;p52">
            <a:extLst>
              <a:ext uri="{FF2B5EF4-FFF2-40B4-BE49-F238E27FC236}">
                <a16:creationId xmlns:a16="http://schemas.microsoft.com/office/drawing/2014/main" id="{59A45DC8-C252-41E7-A50B-0F54B9CB0DA3}"/>
              </a:ext>
            </a:extLst>
          </p:cNvPr>
          <p:cNvSpPr txBox="1"/>
          <p:nvPr/>
        </p:nvSpPr>
        <p:spPr>
          <a:xfrm>
            <a:off x="186255" y="85777"/>
            <a:ext cx="12005745" cy="1981148"/>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 Wave on wave comparison – Opportunity scores: </a:t>
            </a:r>
          </a:p>
          <a:p>
            <a:pPr marL="285750" indent="-285750">
              <a:buClr>
                <a:schemeClr val="bg2"/>
              </a:buClr>
              <a:buSzPts val="1500"/>
              <a:buFont typeface="Arial" panose="020B0604020202020204" pitchFamily="34" charset="0"/>
              <a:buChar char="•"/>
            </a:pPr>
            <a:endParaRPr lang="en-GB">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The opportunity to boost consumer trust in the insurance sector continues to be driven by the necessity to improve performance for Loyalty</a:t>
            </a:r>
          </a:p>
          <a:p>
            <a:pPr>
              <a:buClr>
                <a:schemeClr val="bg2"/>
              </a:buClr>
              <a:buSzPts val="1500"/>
            </a:pPr>
            <a:endParaRPr lang="en-GB">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Confidence is the next highest opportunity, and is at its highest ever level</a:t>
            </a:r>
          </a:p>
          <a:p>
            <a:pPr>
              <a:buClr>
                <a:schemeClr val="bg2"/>
              </a:buClr>
              <a:buSzPts val="1500"/>
            </a:pPr>
            <a:endParaRPr lang="en-GB">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The themes of Ease, Price, Protection, Speed, Control, and Respect are closely ranked, with differences of less than 1 point on a scale of -30 to +30. </a:t>
            </a:r>
          </a:p>
        </p:txBody>
      </p:sp>
    </p:spTree>
    <p:extLst>
      <p:ext uri="{BB962C8B-B14F-4D97-AF65-F5344CB8AC3E}">
        <p14:creationId xmlns:p14="http://schemas.microsoft.com/office/powerpoint/2010/main" val="23318939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1555898543"/>
              </p:ext>
            </p:extLst>
          </p:nvPr>
        </p:nvGraphicFramePr>
        <p:xfrm>
          <a:off x="1941165" y="1084263"/>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1028814">
                  <a:extLst>
                    <a:ext uri="{9D8B030D-6E8A-4147-A177-3AD203B41FA5}">
                      <a16:colId xmlns:a16="http://schemas.microsoft.com/office/drawing/2014/main" val="20001"/>
                    </a:ext>
                  </a:extLst>
                </a:gridCol>
                <a:gridCol w="252893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35-54 n=335/32</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3040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55 or older</a:t>
            </a:r>
          </a:p>
        </p:txBody>
      </p:sp>
      <p:graphicFrame>
        <p:nvGraphicFramePr>
          <p:cNvPr id="4" name="Table 3"/>
          <p:cNvGraphicFramePr>
            <a:graphicFrameLocks noGrp="1"/>
          </p:cNvGraphicFramePr>
          <p:nvPr>
            <p:extLst>
              <p:ext uri="{D42A27DB-BD31-4B8C-83A1-F6EECF244321}">
                <p14:modId xmlns:p14="http://schemas.microsoft.com/office/powerpoint/2010/main" val="1390404300"/>
              </p:ext>
            </p:extLst>
          </p:nvPr>
        </p:nvGraphicFramePr>
        <p:xfrm>
          <a:off x="1881302" y="1015519"/>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14.17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13.65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0.11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55 or older n=378/16* Small base, indicative only</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304095"/>
      </p:ext>
    </p:extLst>
  </p:cSld>
  <p:clrMapOvr>
    <a:overrideClrMapping bg1="lt1" tx1="dk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ethnicity</a:t>
            </a:r>
          </a:p>
        </p:txBody>
      </p:sp>
      <p:graphicFrame>
        <p:nvGraphicFramePr>
          <p:cNvPr id="4" name="Table 3"/>
          <p:cNvGraphicFramePr>
            <a:graphicFrameLocks noGrp="1"/>
          </p:cNvGraphicFramePr>
          <p:nvPr>
            <p:extLst>
              <p:ext uri="{D42A27DB-BD31-4B8C-83A1-F6EECF244321}">
                <p14:modId xmlns:p14="http://schemas.microsoft.com/office/powerpoint/2010/main" val="532340382"/>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3780165"/>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126613" y="997045"/>
            <a:ext cx="1890888" cy="307777"/>
          </a:xfrm>
          <a:prstGeom prst="rect">
            <a:avLst/>
          </a:prstGeom>
          <a:noFill/>
        </p:spPr>
        <p:txBody>
          <a:bodyPr wrap="square" rtlCol="0">
            <a:spAutoFit/>
          </a:bodyPr>
          <a:lstStyle/>
          <a:p>
            <a:r>
              <a:rPr lang="en-GB" b="1">
                <a:solidFill>
                  <a:srgbClr val="008265"/>
                </a:solidFill>
              </a:rPr>
              <a:t>Ethnic minorities</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n=852/95, Ethnic minorities: n=147/49</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4583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3371774062"/>
              </p:ext>
            </p:extLst>
          </p:nvPr>
        </p:nvGraphicFramePr>
        <p:xfrm>
          <a:off x="1941165" y="1170523"/>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13.24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0.91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n=852/95.</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818078"/>
      </p:ext>
    </p:extLst>
  </p:cSld>
  <p:clrMapOvr>
    <a:overrideClrMapping bg1="lt1" tx1="dk1" bg2="dk2" tx2="lt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4000826157"/>
              </p:ext>
            </p:extLst>
          </p:nvPr>
        </p:nvGraphicFramePr>
        <p:xfrm>
          <a:off x="1941165" y="1136019"/>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all my insurance from my provider in one policy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Ethnic minorities: n=147/49.</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4894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3957985956"/>
              </p:ext>
            </p:extLst>
          </p:nvPr>
        </p:nvGraphicFramePr>
        <p:xfrm>
          <a:off x="422143" y="1868647"/>
          <a:ext cx="3764849" cy="2765638"/>
        </p:xfrm>
        <a:graphic>
          <a:graphicData uri="http://schemas.openxmlformats.org/drawingml/2006/table">
            <a:tbl>
              <a:tblPr firstRow="1" bandRow="1">
                <a:tableStyleId>{6E62EB93-AAC6-4EBA-99E5-D1D4B1179FDE}</a:tableStyleId>
              </a:tblPr>
              <a:tblGrid>
                <a:gridCol w="362435">
                  <a:extLst>
                    <a:ext uri="{9D8B030D-6E8A-4147-A177-3AD203B41FA5}">
                      <a16:colId xmlns:a16="http://schemas.microsoft.com/office/drawing/2014/main" val="20000"/>
                    </a:ext>
                  </a:extLst>
                </a:gridCol>
                <a:gridCol w="829733">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80533">
                  <a:extLst>
                    <a:ext uri="{9D8B030D-6E8A-4147-A177-3AD203B41FA5}">
                      <a16:colId xmlns:a16="http://schemas.microsoft.com/office/drawing/2014/main" val="20003"/>
                    </a:ext>
                  </a:extLst>
                </a:gridCol>
                <a:gridCol w="82854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3.30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10.34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3.99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3.02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8069" y="1506782"/>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1486451"/>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2467038343"/>
              </p:ext>
            </p:extLst>
          </p:nvPr>
        </p:nvGraphicFramePr>
        <p:xfrm>
          <a:off x="4257543" y="1868645"/>
          <a:ext cx="3764849" cy="2765638"/>
        </p:xfrm>
        <a:graphic>
          <a:graphicData uri="http://schemas.openxmlformats.org/drawingml/2006/table">
            <a:tbl>
              <a:tblPr firstRow="1" bandRow="1">
                <a:tableStyleId>{6E62EB93-AAC6-4EBA-99E5-D1D4B1179FDE}</a:tableStyleId>
              </a:tblPr>
              <a:tblGrid>
                <a:gridCol w="325746">
                  <a:extLst>
                    <a:ext uri="{9D8B030D-6E8A-4147-A177-3AD203B41FA5}">
                      <a16:colId xmlns:a16="http://schemas.microsoft.com/office/drawing/2014/main" val="20000"/>
                    </a:ext>
                  </a:extLst>
                </a:gridCol>
                <a:gridCol w="857955">
                  <a:extLst>
                    <a:ext uri="{9D8B030D-6E8A-4147-A177-3AD203B41FA5}">
                      <a16:colId xmlns:a16="http://schemas.microsoft.com/office/drawing/2014/main" val="20001"/>
                    </a:ext>
                  </a:extLst>
                </a:gridCol>
                <a:gridCol w="835378">
                  <a:extLst>
                    <a:ext uri="{9D8B030D-6E8A-4147-A177-3AD203B41FA5}">
                      <a16:colId xmlns:a16="http://schemas.microsoft.com/office/drawing/2014/main" val="20002"/>
                    </a:ext>
                  </a:extLst>
                </a:gridCol>
                <a:gridCol w="908036">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19546413"/>
              </p:ext>
            </p:extLst>
          </p:nvPr>
        </p:nvGraphicFramePr>
        <p:xfrm>
          <a:off x="8092943" y="1868645"/>
          <a:ext cx="3764849" cy="2765638"/>
        </p:xfrm>
        <a:graphic>
          <a:graphicData uri="http://schemas.openxmlformats.org/drawingml/2006/table">
            <a:tbl>
              <a:tblPr firstRow="1" bandRow="1">
                <a:tableStyleId>{6E62EB93-AAC6-4EBA-99E5-D1D4B1179FDE}</a:tableStyleId>
              </a:tblPr>
              <a:tblGrid>
                <a:gridCol w="328568">
                  <a:extLst>
                    <a:ext uri="{9D8B030D-6E8A-4147-A177-3AD203B41FA5}">
                      <a16:colId xmlns:a16="http://schemas.microsoft.com/office/drawing/2014/main" val="20000"/>
                    </a:ext>
                  </a:extLst>
                </a:gridCol>
                <a:gridCol w="846667">
                  <a:extLst>
                    <a:ext uri="{9D8B030D-6E8A-4147-A177-3AD203B41FA5}">
                      <a16:colId xmlns:a16="http://schemas.microsoft.com/office/drawing/2014/main" val="20001"/>
                    </a:ext>
                  </a:extLst>
                </a:gridCol>
                <a:gridCol w="829733">
                  <a:extLst>
                    <a:ext uri="{9D8B030D-6E8A-4147-A177-3AD203B41FA5}">
                      <a16:colId xmlns:a16="http://schemas.microsoft.com/office/drawing/2014/main" val="20002"/>
                    </a:ext>
                  </a:extLst>
                </a:gridCol>
                <a:gridCol w="9221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2.19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10.29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3.83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2.76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911935" y="1486452"/>
            <a:ext cx="1890888" cy="307777"/>
          </a:xfrm>
          <a:prstGeom prst="rect">
            <a:avLst/>
          </a:prstGeom>
          <a:noFill/>
        </p:spPr>
        <p:txBody>
          <a:bodyPr wrap="square" rtlCol="0">
            <a:spAutoFit/>
          </a:bodyPr>
          <a:lstStyle/>
          <a:p>
            <a:r>
              <a:rPr lang="en-GB" b="1">
                <a:solidFill>
                  <a:srgbClr val="008265"/>
                </a:solidFill>
              </a:rPr>
              <a:t>Travel</a:t>
            </a: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a:t>
            </a:r>
            <a:r>
              <a:rPr lang="en-GB" sz="800">
                <a:solidFill>
                  <a:schemeClr val="tx1"/>
                </a:solidFill>
                <a:latin typeface="Arial" panose="020B0604020202020204" pitchFamily="34" charset="0"/>
                <a:ea typeface="Corbel"/>
                <a:cs typeface="Arial" panose="020B0604020202020204" pitchFamily="34" charset="0"/>
                <a:sym typeface="Corbel"/>
              </a:rPr>
              <a:t>Motor n=455, Travel n=261, Buildings and/or Contents n=285, Total n=1,001.</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9080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3985118596"/>
              </p:ext>
            </p:extLst>
          </p:nvPr>
        </p:nvGraphicFramePr>
        <p:xfrm>
          <a:off x="1881302" y="1099967"/>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Motor n=455</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810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travel</a:t>
            </a:r>
          </a:p>
        </p:txBody>
      </p:sp>
      <p:graphicFrame>
        <p:nvGraphicFramePr>
          <p:cNvPr id="4" name="Table 3"/>
          <p:cNvGraphicFramePr>
            <a:graphicFrameLocks noGrp="1"/>
          </p:cNvGraphicFramePr>
          <p:nvPr>
            <p:extLst>
              <p:ext uri="{D42A27DB-BD31-4B8C-83A1-F6EECF244321}">
                <p14:modId xmlns:p14="http://schemas.microsoft.com/office/powerpoint/2010/main" val="2696750279"/>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Travel n=261</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9599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106864329"/>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13.06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-0.15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Buildings and/or Contents n=285</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00663"/>
      </p:ext>
    </p:extLst>
  </p:cSld>
  <p:clrMapOvr>
    <a:overrideClrMapping bg1="lt1" tx1="dk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n=61, Travel n=37, Buildings/Contents n=43.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3928912819"/>
              </p:ext>
            </p:extLst>
          </p:nvPr>
        </p:nvGraphicFramePr>
        <p:xfrm>
          <a:off x="422143" y="1569223"/>
          <a:ext cx="3764849" cy="1579634"/>
        </p:xfrm>
        <a:graphic>
          <a:graphicData uri="http://schemas.openxmlformats.org/drawingml/2006/table">
            <a:tbl>
              <a:tblPr firstRow="1" bandRow="1">
                <a:tableStyleId>{6E62EB93-AAC6-4EBA-99E5-D1D4B1179FDE}</a:tableStyleId>
              </a:tblPr>
              <a:tblGrid>
                <a:gridCol w="396301">
                  <a:extLst>
                    <a:ext uri="{9D8B030D-6E8A-4147-A177-3AD203B41FA5}">
                      <a16:colId xmlns:a16="http://schemas.microsoft.com/office/drawing/2014/main" val="20000"/>
                    </a:ext>
                  </a:extLst>
                </a:gridCol>
                <a:gridCol w="818970">
                  <a:extLst>
                    <a:ext uri="{9D8B030D-6E8A-4147-A177-3AD203B41FA5}">
                      <a16:colId xmlns:a16="http://schemas.microsoft.com/office/drawing/2014/main" val="20001"/>
                    </a:ext>
                  </a:extLst>
                </a:gridCol>
                <a:gridCol w="834853">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333502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0819240"/>
                  </a:ext>
                </a:extLst>
              </a:tr>
            </a:tbl>
          </a:graphicData>
        </a:graphic>
      </p:graphicFrame>
      <p:sp>
        <p:nvSpPr>
          <p:cNvPr id="2" name="TextBox 1"/>
          <p:cNvSpPr txBox="1"/>
          <p:nvPr/>
        </p:nvSpPr>
        <p:spPr>
          <a:xfrm>
            <a:off x="2068069" y="1207358"/>
            <a:ext cx="1890888" cy="307777"/>
          </a:xfrm>
          <a:prstGeom prst="rect">
            <a:avLst/>
          </a:prstGeom>
          <a:noFill/>
        </p:spPr>
        <p:txBody>
          <a:bodyPr wrap="square" rtlCol="0">
            <a:spAutoFit/>
          </a:bodyPr>
          <a:lstStyle/>
          <a:p>
            <a:r>
              <a:rPr lang="en-GB" b="1">
                <a:solidFill>
                  <a:srgbClr val="008265"/>
                </a:solidFill>
                <a:latin typeface="+mj-lt"/>
              </a:rPr>
              <a:t>Motor</a:t>
            </a:r>
          </a:p>
        </p:txBody>
      </p:sp>
      <p:sp>
        <p:nvSpPr>
          <p:cNvPr id="8" name="TextBox 7"/>
          <p:cNvSpPr txBox="1"/>
          <p:nvPr/>
        </p:nvSpPr>
        <p:spPr>
          <a:xfrm>
            <a:off x="9139020" y="1187027"/>
            <a:ext cx="1890888" cy="307777"/>
          </a:xfrm>
          <a:prstGeom prst="rect">
            <a:avLst/>
          </a:prstGeom>
          <a:noFill/>
        </p:spPr>
        <p:txBody>
          <a:bodyPr wrap="square" rtlCol="0">
            <a:spAutoFit/>
          </a:bodyPr>
          <a:lstStyle/>
          <a:p>
            <a:r>
              <a:rPr lang="en-GB" b="1">
                <a:solidFill>
                  <a:srgbClr val="008265"/>
                </a:solidFill>
                <a:latin typeface="+mj-lt"/>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2978420771"/>
              </p:ext>
            </p:extLst>
          </p:nvPr>
        </p:nvGraphicFramePr>
        <p:xfrm>
          <a:off x="42575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4944">
                  <a:extLst>
                    <a:ext uri="{9D8B030D-6E8A-4147-A177-3AD203B41FA5}">
                      <a16:colId xmlns:a16="http://schemas.microsoft.com/office/drawing/2014/main" val="20001"/>
                    </a:ext>
                  </a:extLst>
                </a:gridCol>
                <a:gridCol w="795867">
                  <a:extLst>
                    <a:ext uri="{9D8B030D-6E8A-4147-A177-3AD203B41FA5}">
                      <a16:colId xmlns:a16="http://schemas.microsoft.com/office/drawing/2014/main" val="20002"/>
                    </a:ext>
                  </a:extLst>
                </a:gridCol>
                <a:gridCol w="9023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0592134"/>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4033922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25074682"/>
              </p:ext>
            </p:extLst>
          </p:nvPr>
        </p:nvGraphicFramePr>
        <p:xfrm>
          <a:off x="80929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7897">
                  <a:extLst>
                    <a:ext uri="{9D8B030D-6E8A-4147-A177-3AD203B41FA5}">
                      <a16:colId xmlns:a16="http://schemas.microsoft.com/office/drawing/2014/main" val="20001"/>
                    </a:ext>
                  </a:extLst>
                </a:gridCol>
                <a:gridCol w="818314">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25852617"/>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96017843"/>
                  </a:ext>
                </a:extLst>
              </a:tr>
            </a:tbl>
          </a:graphicData>
        </a:graphic>
      </p:graphicFrame>
      <p:sp>
        <p:nvSpPr>
          <p:cNvPr id="14" name="TextBox 13"/>
          <p:cNvSpPr txBox="1"/>
          <p:nvPr/>
        </p:nvSpPr>
        <p:spPr>
          <a:xfrm>
            <a:off x="5911935" y="1187028"/>
            <a:ext cx="1890888" cy="307777"/>
          </a:xfrm>
          <a:prstGeom prst="rect">
            <a:avLst/>
          </a:prstGeom>
          <a:noFill/>
        </p:spPr>
        <p:txBody>
          <a:bodyPr wrap="square" rtlCol="0">
            <a:spAutoFit/>
          </a:bodyPr>
          <a:lstStyle/>
          <a:p>
            <a:r>
              <a:rPr lang="en-GB" b="1">
                <a:solidFill>
                  <a:srgbClr val="008265"/>
                </a:solidFill>
                <a:latin typeface="+mj-lt"/>
              </a:rPr>
              <a:t>Travel</a:t>
            </a:r>
          </a:p>
        </p:txBody>
      </p:sp>
    </p:spTree>
    <p:extLst>
      <p:ext uri="{BB962C8B-B14F-4D97-AF65-F5344CB8AC3E}">
        <p14:creationId xmlns:p14="http://schemas.microsoft.com/office/powerpoint/2010/main" val="393725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84E47D50-35CE-B3DC-1373-6338F952DE48}"/>
            </a:ext>
          </a:extLst>
        </p:cNvPr>
        <p:cNvGrpSpPr/>
        <p:nvPr/>
      </p:nvGrpSpPr>
      <p:grpSpPr>
        <a:xfrm>
          <a:off x="0" y="0"/>
          <a:ext cx="0" cy="0"/>
          <a:chOff x="0" y="0"/>
          <a:chExt cx="0" cy="0"/>
        </a:xfrm>
      </p:grpSpPr>
      <p:sp>
        <p:nvSpPr>
          <p:cNvPr id="49" name="Google Shape;554;p52">
            <a:extLst>
              <a:ext uri="{FF2B5EF4-FFF2-40B4-BE49-F238E27FC236}">
                <a16:creationId xmlns:a16="http://schemas.microsoft.com/office/drawing/2014/main" id="{8996661A-870C-C013-7021-24D26DB47B55}"/>
              </a:ext>
            </a:extLst>
          </p:cNvPr>
          <p:cNvSpPr txBox="1"/>
          <p:nvPr/>
        </p:nvSpPr>
        <p:spPr>
          <a:xfrm>
            <a:off x="8950806" y="1610423"/>
            <a:ext cx="3020788" cy="3879809"/>
          </a:xfrm>
          <a:prstGeom prst="rect">
            <a:avLst/>
          </a:prstGeom>
          <a:noFill/>
          <a:ln>
            <a:noFill/>
          </a:ln>
        </p:spPr>
        <p:txBody>
          <a:bodyPr spcFirstLastPara="1" wrap="square" lIns="0" tIns="0" rIns="0" bIns="0" anchor="t" anchorCtr="0">
            <a:noAutofit/>
          </a:bodyPr>
          <a:lstStyle/>
          <a:p>
            <a:pPr marL="171450" marR="0" lvl="0" indent="-171450" algn="l" defTabSz="914400" rtl="0" eaLnBrk="1" fontAlgn="auto" latinLnBrk="0" hangingPunct="1">
              <a:lnSpc>
                <a:spcPct val="100000"/>
              </a:lnSpc>
              <a:spcBef>
                <a:spcPts val="0"/>
              </a:spcBef>
              <a:spcAft>
                <a:spcPts val="0"/>
              </a:spcAft>
              <a:buClr>
                <a:srgbClr val="FFFFFF"/>
              </a:buClr>
              <a:buSzPts val="1500"/>
              <a:buFont typeface="Arial" panose="020B0604020202020204" pitchFamily="34" charset="0"/>
              <a:buChar char="•"/>
              <a:tabLst/>
              <a:defRPr/>
            </a:pPr>
            <a:endParaRPr kumimoji="0" lang="en-GB" sz="10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All Top 10 statements’ stated importance and performance scores are similar to wave 13&amp;14, all less than 0.5 points change</a:t>
            </a: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100">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The only statement that did not feature in the previous wave’s Top 10 is: The policy was explained clearly, this was the 14</a:t>
            </a:r>
            <a:r>
              <a:rPr kumimoji="0" lang="en-GB" sz="1100" b="0" i="0" u="none" strike="noStrike" kern="0" cap="none" spc="0" normalizeH="0" baseline="3000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th</a:t>
            </a: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highest Opportunity Score in last wave</a:t>
            </a:r>
          </a:p>
          <a:p>
            <a:pPr marR="0" lvl="0" algn="l" defTabSz="914400" rtl="0" eaLnBrk="1" fontAlgn="b" latinLnBrk="0" hangingPunct="1">
              <a:lnSpc>
                <a:spcPct val="100000"/>
              </a:lnSpc>
              <a:spcBef>
                <a:spcPts val="0"/>
              </a:spcBef>
              <a:spcAft>
                <a:spcPts val="0"/>
              </a:spcAft>
              <a:buClr>
                <a:srgbClr val="000000"/>
              </a:buClr>
              <a:buSzTx/>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100">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Other statements that have a </a:t>
            </a:r>
            <a:r>
              <a:rPr kumimoji="0" lang="en-GB" sz="1100" b="0" i="0" u="sng"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high</a:t>
            </a: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stated </a:t>
            </a:r>
            <a:r>
              <a:rPr kumimoji="0" lang="en-GB" sz="1100" b="0" i="0" u="sng"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importance</a:t>
            </a: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for Consumers but are </a:t>
            </a:r>
            <a:r>
              <a:rPr kumimoji="0" lang="en-GB" sz="1100" b="0" i="0" u="sng"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not key opportunities</a:t>
            </a: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a:t>
            </a:r>
            <a:r>
              <a:rPr lang="en-GB" sz="1100">
                <a:latin typeface="Arial" panose="020B0604020202020204" pitchFamily="34" charset="0"/>
                <a:ea typeface="Arial" panose="020B0604020202020204" pitchFamily="34" charset="0"/>
                <a:cs typeface="Arial" panose="020B0604020202020204" pitchFamily="34" charset="0"/>
              </a:rPr>
              <a:t>due to a high level of current performance are:</a:t>
            </a: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100">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a:latin typeface="Arial" panose="020B0604020202020204" pitchFamily="34" charset="0"/>
                <a:ea typeface="Arial" panose="020B0604020202020204" pitchFamily="34" charset="0"/>
                <a:cs typeface="Arial" panose="020B0604020202020204" pitchFamily="34" charset="0"/>
              </a:rPr>
              <a:t>Knowing what the policy covers and excludes</a:t>
            </a: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a:latin typeface="Arial" panose="020B0604020202020204" pitchFamily="34" charset="0"/>
                <a:ea typeface="Arial" panose="020B0604020202020204" pitchFamily="34" charset="0"/>
                <a:cs typeface="Arial" panose="020B0604020202020204" pitchFamily="34" charset="0"/>
              </a:rPr>
              <a:t>Questions are answered quickly and clearly</a:t>
            </a: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a:latin typeface="Arial" panose="020B0604020202020204" pitchFamily="34" charset="0"/>
                <a:ea typeface="Arial" panose="020B0604020202020204" pitchFamily="34" charset="0"/>
                <a:cs typeface="Arial" panose="020B0604020202020204" pitchFamily="34" charset="0"/>
              </a:rPr>
              <a:t>Consumer understands the discount or no claims bonus</a:t>
            </a: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100">
                <a:latin typeface="Arial" panose="020B0604020202020204" pitchFamily="34" charset="0"/>
                <a:ea typeface="Arial" panose="020B0604020202020204" pitchFamily="34" charset="0"/>
                <a:cs typeface="Arial" panose="020B0604020202020204" pitchFamily="34" charset="0"/>
              </a:rPr>
              <a:t>The Consumer feeling that the price paid is reasonable for the level of cover they get</a:t>
            </a:r>
          </a:p>
          <a:p>
            <a:pPr marL="171450" lvl="3" indent="-171450" fontAlgn="b">
              <a:buFont typeface="Arial" panose="020B0604020202020204" pitchFamily="34" charset="0"/>
              <a:buChar char="•"/>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100">
              <a:latin typeface="Arial" panose="020B0604020202020204" pitchFamily="34" charset="0"/>
              <a:ea typeface="Arial" panose="020B0604020202020204" pitchFamily="34" charset="0"/>
              <a:cs typeface="Arial" panose="020B0604020202020204" pitchFamily="34" charset="0"/>
            </a:endParaRPr>
          </a:p>
          <a:p>
            <a:pPr marR="0" lvl="0" algn="l" defTabSz="914400" rtl="0" eaLnBrk="1" fontAlgn="b" latinLnBrk="0" hangingPunct="1">
              <a:lnSpc>
                <a:spcPct val="100000"/>
              </a:lnSpc>
              <a:spcBef>
                <a:spcPts val="0"/>
              </a:spcBef>
              <a:spcAft>
                <a:spcPts val="0"/>
              </a:spcAft>
              <a:buClr>
                <a:srgbClr val="000000"/>
              </a:buClr>
              <a:buSzTx/>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100">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R="0" lvl="0" algn="l" defTabSz="914400" rtl="0" eaLnBrk="1" fontAlgn="b" latinLnBrk="0" hangingPunct="1">
              <a:lnSpc>
                <a:spcPct val="100000"/>
              </a:lnSpc>
              <a:spcBef>
                <a:spcPts val="0"/>
              </a:spcBef>
              <a:spcAft>
                <a:spcPts val="0"/>
              </a:spcAft>
              <a:buClr>
                <a:srgbClr val="000000"/>
              </a:buClr>
              <a:buSzTx/>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p:sp>
        <p:nvSpPr>
          <p:cNvPr id="3" name="TextBox 2">
            <a:extLst>
              <a:ext uri="{FF2B5EF4-FFF2-40B4-BE49-F238E27FC236}">
                <a16:creationId xmlns:a16="http://schemas.microsoft.com/office/drawing/2014/main" id="{676D8D2D-7E64-ED96-115A-7E38705D09E1}"/>
              </a:ext>
            </a:extLst>
          </p:cNvPr>
          <p:cNvSpPr txBox="1"/>
          <p:nvPr/>
        </p:nvSpPr>
        <p:spPr>
          <a:xfrm>
            <a:off x="422143" y="263060"/>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improve trust with Consumers - wave 14&amp;15</a:t>
            </a:r>
          </a:p>
        </p:txBody>
      </p:sp>
      <p:graphicFrame>
        <p:nvGraphicFramePr>
          <p:cNvPr id="4" name="Table 3">
            <a:extLst>
              <a:ext uri="{FF2B5EF4-FFF2-40B4-BE49-F238E27FC236}">
                <a16:creationId xmlns:a16="http://schemas.microsoft.com/office/drawing/2014/main" id="{CC1A595F-476C-9A3B-F59C-02AA5890A740}"/>
              </a:ext>
            </a:extLst>
          </p:cNvPr>
          <p:cNvGraphicFramePr>
            <a:graphicFrameLocks noGrp="1"/>
          </p:cNvGraphicFramePr>
          <p:nvPr>
            <p:extLst>
              <p:ext uri="{D42A27DB-BD31-4B8C-83A1-F6EECF244321}">
                <p14:modId xmlns:p14="http://schemas.microsoft.com/office/powerpoint/2010/main" val="3316974025"/>
              </p:ext>
            </p:extLst>
          </p:nvPr>
        </p:nvGraphicFramePr>
        <p:xfrm>
          <a:off x="220406" y="1489685"/>
          <a:ext cx="8528615" cy="4716705"/>
        </p:xfrm>
        <a:graphic>
          <a:graphicData uri="http://schemas.openxmlformats.org/drawingml/2006/table">
            <a:tbl>
              <a:tblPr firstRow="1" bandRow="1">
                <a:tableStyleId>{6E62EB93-AAC6-4EBA-99E5-D1D4B1179FDE}</a:tableStyleId>
              </a:tblPr>
              <a:tblGrid>
                <a:gridCol w="641767">
                  <a:extLst>
                    <a:ext uri="{9D8B030D-6E8A-4147-A177-3AD203B41FA5}">
                      <a16:colId xmlns:a16="http://schemas.microsoft.com/office/drawing/2014/main" val="20000"/>
                    </a:ext>
                  </a:extLst>
                </a:gridCol>
                <a:gridCol w="1058067">
                  <a:extLst>
                    <a:ext uri="{9D8B030D-6E8A-4147-A177-3AD203B41FA5}">
                      <a16:colId xmlns:a16="http://schemas.microsoft.com/office/drawing/2014/main" val="20001"/>
                    </a:ext>
                  </a:extLst>
                </a:gridCol>
                <a:gridCol w="3465576">
                  <a:extLst>
                    <a:ext uri="{9D8B030D-6E8A-4147-A177-3AD203B41FA5}">
                      <a16:colId xmlns:a16="http://schemas.microsoft.com/office/drawing/2014/main" val="20002"/>
                    </a:ext>
                  </a:extLst>
                </a:gridCol>
                <a:gridCol w="978408">
                  <a:extLst>
                    <a:ext uri="{9D8B030D-6E8A-4147-A177-3AD203B41FA5}">
                      <a16:colId xmlns:a16="http://schemas.microsoft.com/office/drawing/2014/main" val="20003"/>
                    </a:ext>
                  </a:extLst>
                </a:gridCol>
                <a:gridCol w="1133047">
                  <a:extLst>
                    <a:ext uri="{9D8B030D-6E8A-4147-A177-3AD203B41FA5}">
                      <a16:colId xmlns:a16="http://schemas.microsoft.com/office/drawing/2014/main" val="20004"/>
                    </a:ext>
                  </a:extLst>
                </a:gridCol>
                <a:gridCol w="1251750">
                  <a:extLst>
                    <a:ext uri="{9D8B030D-6E8A-4147-A177-3AD203B41FA5}">
                      <a16:colId xmlns:a16="http://schemas.microsoft.com/office/drawing/2014/main" val="20005"/>
                    </a:ext>
                  </a:extLst>
                </a:gridCol>
              </a:tblGrid>
              <a:tr h="396705">
                <a:tc>
                  <a:txBody>
                    <a:bodyPr/>
                    <a:lstStyle/>
                    <a:p>
                      <a:endParaRPr lang="en-GB">
                        <a:latin typeface="+mj-lt"/>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p>
                      <a:pPr algn="ctr" fontAlgn="b"/>
                      <a:r>
                        <a:rPr lang="en-GB" sz="1100" b="1" i="0" u="none" strike="noStrike">
                          <a:solidFill>
                            <a:schemeClr val="bg1"/>
                          </a:solidFill>
                          <a:effectLst/>
                          <a:latin typeface="+mj-lt"/>
                        </a:rPr>
                        <a:t>(-10 to +10)</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p>
                      <a:pPr algn="ctr" fontAlgn="b"/>
                      <a:r>
                        <a:rPr lang="en-GB" sz="1100" b="1" i="0" u="none" strike="noStrike">
                          <a:solidFill>
                            <a:schemeClr val="bg1"/>
                          </a:solidFill>
                          <a:effectLst/>
                          <a:latin typeface="+mj-lt"/>
                        </a:rPr>
                        <a:t>(-10 to +10)</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p>
                      <a:pPr algn="ctr" fontAlgn="b"/>
                      <a:r>
                        <a:rPr lang="en-GB" sz="1100" b="1" i="0" u="none" strike="noStrike">
                          <a:solidFill>
                            <a:schemeClr val="bg1"/>
                          </a:solidFill>
                          <a:effectLst/>
                          <a:latin typeface="+mj-lt"/>
                        </a:rPr>
                        <a:t>(-30 to +30)</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F5A03D"/>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3" name="Google Shape;281;p26">
            <a:extLst>
              <a:ext uri="{FF2B5EF4-FFF2-40B4-BE49-F238E27FC236}">
                <a16:creationId xmlns:a16="http://schemas.microsoft.com/office/drawing/2014/main" id="{AF72D3F7-944E-B5D6-BF21-D16F1B767590}"/>
              </a:ext>
            </a:extLst>
          </p:cNvPr>
          <p:cNvSpPr txBox="1"/>
          <p:nvPr/>
        </p:nvSpPr>
        <p:spPr>
          <a:xfrm>
            <a:off x="0" y="6535170"/>
            <a:ext cx="10201458" cy="3228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March 2024 &amp; August 2024 data. All consumers who hold at least one (motor, travel, buildings and/or contents) insurance policy/ who have claimed on at least one insurance policy in the last 12 months n=1,001/144.</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702C9CCB-5745-A44B-63FC-F777D16D2B52}"/>
              </a:ext>
            </a:extLst>
          </p:cNvPr>
          <p:cNvSpPr txBox="1"/>
          <p:nvPr/>
        </p:nvSpPr>
        <p:spPr>
          <a:xfrm>
            <a:off x="496388" y="758423"/>
            <a:ext cx="1129501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8265"/>
                </a:solidFill>
                <a:effectLst/>
                <a:uLnTx/>
                <a:uFillTx/>
                <a:latin typeface="Arial"/>
                <a:cs typeface="Calibri Light" panose="020F0302020204030204" pitchFamily="34" charset="0"/>
                <a:sym typeface="Arial"/>
              </a:rPr>
              <a:t>Loyalty and Confidence measures dominate the Top 10, the top 3 remain the same as they were in the previous wave</a:t>
            </a:r>
          </a:p>
        </p:txBody>
      </p:sp>
    </p:spTree>
    <p:extLst>
      <p:ext uri="{BB962C8B-B14F-4D97-AF65-F5344CB8AC3E}">
        <p14:creationId xmlns:p14="http://schemas.microsoft.com/office/powerpoint/2010/main" val="36409146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Claim themes Opportunities for Consumers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641974359"/>
              </p:ext>
            </p:extLst>
          </p:nvPr>
        </p:nvGraphicFramePr>
        <p:xfrm>
          <a:off x="1275643" y="773965"/>
          <a:ext cx="8536001" cy="5259285"/>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469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337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426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337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337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337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337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337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337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337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337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9179814"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n=61.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3597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Claim themes Opportunities for Consumers – claimed on travel</a:t>
            </a:r>
          </a:p>
        </p:txBody>
      </p:sp>
      <p:graphicFrame>
        <p:nvGraphicFramePr>
          <p:cNvPr id="7" name="Table 6"/>
          <p:cNvGraphicFramePr>
            <a:graphicFrameLocks noGrp="1"/>
          </p:cNvGraphicFramePr>
          <p:nvPr>
            <p:extLst>
              <p:ext uri="{D42A27DB-BD31-4B8C-83A1-F6EECF244321}">
                <p14:modId xmlns:p14="http://schemas.microsoft.com/office/powerpoint/2010/main" val="874961116"/>
              </p:ext>
            </p:extLst>
          </p:nvPr>
        </p:nvGraphicFramePr>
        <p:xfrm>
          <a:off x="1275643" y="773965"/>
          <a:ext cx="8536001" cy="5110724"/>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17651">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481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4214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481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481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481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481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481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481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481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481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Travel n=37,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587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Claim themes Opportunities for Consumers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2444795283"/>
              </p:ext>
            </p:extLst>
          </p:nvPr>
        </p:nvGraphicFramePr>
        <p:xfrm>
          <a:off x="1275643" y="773965"/>
          <a:ext cx="8536001" cy="5339146"/>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8398">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740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907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740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740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740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740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740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740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740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740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March 2024 &amp; August 2024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Buildings/Contents n=43.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8611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SMEs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n=754/189, Male: 742/174.</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gender</a:t>
            </a:r>
          </a:p>
        </p:txBody>
      </p:sp>
      <p:graphicFrame>
        <p:nvGraphicFramePr>
          <p:cNvPr id="4" name="Table 3"/>
          <p:cNvGraphicFramePr>
            <a:graphicFrameLocks noGrp="1"/>
          </p:cNvGraphicFramePr>
          <p:nvPr>
            <p:extLst>
              <p:ext uri="{D42A27DB-BD31-4B8C-83A1-F6EECF244321}">
                <p14:modId xmlns:p14="http://schemas.microsoft.com/office/powerpoint/2010/main" val="3379820668"/>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52079330"/>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Tree>
    <p:extLst>
      <p:ext uri="{BB962C8B-B14F-4D97-AF65-F5344CB8AC3E}">
        <p14:creationId xmlns:p14="http://schemas.microsoft.com/office/powerpoint/2010/main" val="22898699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Females</a:t>
            </a:r>
          </a:p>
        </p:txBody>
      </p:sp>
      <p:graphicFrame>
        <p:nvGraphicFramePr>
          <p:cNvPr id="4" name="Table 3"/>
          <p:cNvGraphicFramePr>
            <a:graphicFrameLocks noGrp="1"/>
          </p:cNvGraphicFramePr>
          <p:nvPr>
            <p:extLst>
              <p:ext uri="{D42A27DB-BD31-4B8C-83A1-F6EECF244321}">
                <p14:modId xmlns:p14="http://schemas.microsoft.com/office/powerpoint/2010/main" val="1072441226"/>
              </p:ext>
            </p:extLst>
          </p:nvPr>
        </p:nvGraphicFramePr>
        <p:xfrm>
          <a:off x="1941165" y="118489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n=754/189</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7405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Males</a:t>
            </a:r>
          </a:p>
        </p:txBody>
      </p:sp>
      <p:graphicFrame>
        <p:nvGraphicFramePr>
          <p:cNvPr id="4" name="Table 3"/>
          <p:cNvGraphicFramePr>
            <a:graphicFrameLocks noGrp="1"/>
          </p:cNvGraphicFramePr>
          <p:nvPr>
            <p:extLst>
              <p:ext uri="{D42A27DB-BD31-4B8C-83A1-F6EECF244321}">
                <p14:modId xmlns:p14="http://schemas.microsoft.com/office/powerpoint/2010/main" val="1878509735"/>
              </p:ext>
            </p:extLst>
          </p:nvPr>
        </p:nvGraphicFramePr>
        <p:xfrm>
          <a:off x="1881302" y="1200651"/>
          <a:ext cx="8309671" cy="4785413"/>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84968">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Arial (Headings)"/>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Male: 742/174</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0061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n=592/236  35-54 n=657/121,  55 or older n=250/9*  *Small base, indicative only</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age</a:t>
            </a:r>
          </a:p>
        </p:txBody>
      </p:sp>
      <p:graphicFrame>
        <p:nvGraphicFramePr>
          <p:cNvPr id="4" name="Table 3"/>
          <p:cNvGraphicFramePr>
            <a:graphicFrameLocks noGrp="1"/>
          </p:cNvGraphicFramePr>
          <p:nvPr>
            <p:extLst>
              <p:ext uri="{D42A27DB-BD31-4B8C-83A1-F6EECF244321}">
                <p14:modId xmlns:p14="http://schemas.microsoft.com/office/powerpoint/2010/main" val="3490151293"/>
              </p:ext>
            </p:extLst>
          </p:nvPr>
        </p:nvGraphicFramePr>
        <p:xfrm>
          <a:off x="349955" y="1551017"/>
          <a:ext cx="3764849" cy="3956756"/>
        </p:xfrm>
        <a:graphic>
          <a:graphicData uri="http://schemas.openxmlformats.org/drawingml/2006/table">
            <a:tbl>
              <a:tblPr firstRow="1" bandRow="1">
                <a:tableStyleId>{6E62EB93-AAC6-4EBA-99E5-D1D4B1179FDE}</a:tableStyleId>
              </a:tblPr>
              <a:tblGrid>
                <a:gridCol w="344312">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906403">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latin typeface="Arial (Headings)"/>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latin typeface="Arial (Headings)"/>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3436263970"/>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latin typeface="Arial (Headings)"/>
              </a:rPr>
              <a:t>35-54</a:t>
            </a:r>
          </a:p>
        </p:txBody>
      </p:sp>
      <p:graphicFrame>
        <p:nvGraphicFramePr>
          <p:cNvPr id="5" name="Table 4">
            <a:extLst>
              <a:ext uri="{FF2B5EF4-FFF2-40B4-BE49-F238E27FC236}">
                <a16:creationId xmlns:a16="http://schemas.microsoft.com/office/drawing/2014/main" id="{0E8B3A8E-F119-87E3-1E18-7D961E095797}"/>
              </a:ext>
            </a:extLst>
          </p:cNvPr>
          <p:cNvGraphicFramePr>
            <a:graphicFrameLocks noGrp="1"/>
          </p:cNvGraphicFramePr>
          <p:nvPr>
            <p:extLst>
              <p:ext uri="{D42A27DB-BD31-4B8C-83A1-F6EECF244321}">
                <p14:modId xmlns:p14="http://schemas.microsoft.com/office/powerpoint/2010/main" val="42159878"/>
              </p:ext>
            </p:extLst>
          </p:nvPr>
        </p:nvGraphicFramePr>
        <p:xfrm>
          <a:off x="8039602" y="1555935"/>
          <a:ext cx="3764849" cy="395675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744">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39363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14292803"/>
                  </a:ext>
                </a:extLst>
              </a:tr>
              <a:tr h="39363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35810179"/>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17363235"/>
                  </a:ext>
                </a:extLst>
              </a:tr>
            </a:tbl>
          </a:graphicData>
        </a:graphic>
      </p:graphicFrame>
    </p:spTree>
    <p:extLst>
      <p:ext uri="{BB962C8B-B14F-4D97-AF65-F5344CB8AC3E}">
        <p14:creationId xmlns:p14="http://schemas.microsoft.com/office/powerpoint/2010/main" val="2372620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2372270425"/>
              </p:ext>
            </p:extLst>
          </p:nvPr>
        </p:nvGraphicFramePr>
        <p:xfrm>
          <a:off x="1918589" y="1180255"/>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n=592/236</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5429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4260704589"/>
              </p:ext>
            </p:extLst>
          </p:nvPr>
        </p:nvGraphicFramePr>
        <p:xfrm>
          <a:off x="1881302" y="120964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March 2024 &amp; August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35-54 n=657/121</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114571"/>
      </p:ext>
    </p:extLst>
  </p:cSld>
  <p:clrMapOvr>
    <a:masterClrMapping/>
  </p:clrMapOvr>
</p:sld>
</file>

<file path=ppt/theme/theme1.xml><?xml version="1.0" encoding="utf-8"?>
<a:theme xmlns:a="http://schemas.openxmlformats.org/drawingml/2006/main" name="1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2.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3.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4.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678DB9336289438FBAE4A1AB5A3E00" ma:contentTypeVersion="18" ma:contentTypeDescription="Create a new document." ma:contentTypeScope="" ma:versionID="49d83a4be13bbc3551bfc440f06d0047">
  <xsd:schema xmlns:xsd="http://www.w3.org/2001/XMLSchema" xmlns:xs="http://www.w3.org/2001/XMLSchema" xmlns:p="http://schemas.microsoft.com/office/2006/metadata/properties" xmlns:ns2="dd376980-a4e1-4fd8-aff1-a97f0b035b5f" xmlns:ns3="fa7f30be-cfe5-449f-a5ad-53e8f8977787" targetNamespace="http://schemas.microsoft.com/office/2006/metadata/properties" ma:root="true" ma:fieldsID="28d1d9b88554837c599613d982ff2dc7" ns2:_="" ns3:_="">
    <xsd:import namespace="dd376980-a4e1-4fd8-aff1-a97f0b035b5f"/>
    <xsd:import namespace="fa7f30be-cfe5-449f-a5ad-53e8f8977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76980-a4e1-4fd8-aff1-a97f0b035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78c983-70e1-4d19-aa21-d2ba636a15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7f30be-cfe5-449f-a5ad-53e8f89777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602e060-28e5-46ce-a089-4dce914eb31d}" ma:internalName="TaxCatchAll" ma:showField="CatchAllData" ma:web="fa7f30be-cfe5-449f-a5ad-53e8f8977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376980-a4e1-4fd8-aff1-a97f0b035b5f">
      <Terms xmlns="http://schemas.microsoft.com/office/infopath/2007/PartnerControls"/>
    </lcf76f155ced4ddcb4097134ff3c332f>
    <TaxCatchAll xmlns="fa7f30be-cfe5-449f-a5ad-53e8f89777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56AC1E-7A44-4B44-8725-13E0E4C12641}">
  <ds:schemaRefs>
    <ds:schemaRef ds:uri="dd376980-a4e1-4fd8-aff1-a97f0b035b5f"/>
    <ds:schemaRef ds:uri="fa7f30be-cfe5-449f-a5ad-53e8f89777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E6EA8B-EFD5-49E9-B2F7-1E3FCC38E0A4}">
  <ds:schemaRefs>
    <ds:schemaRef ds:uri="dd376980-a4e1-4fd8-aff1-a97f0b035b5f"/>
    <ds:schemaRef ds:uri="fa7f30be-cfe5-449f-a5ad-53e8f89777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AE3DA2-172E-4C28-BD7C-C6C553E932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25542</Words>
  <Application>Microsoft Office PowerPoint</Application>
  <PresentationFormat>Widescreen</PresentationFormat>
  <Paragraphs>6474</Paragraphs>
  <Slides>117</Slides>
  <Notes>111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117</vt:i4>
      </vt:variant>
    </vt:vector>
  </HeadingPairs>
  <TitlesOfParts>
    <vt:vector size="125" baseType="lpstr">
      <vt:lpstr>Calibri</vt:lpstr>
      <vt:lpstr>Arial (Headings)</vt:lpstr>
      <vt:lpstr>Rockwell</vt:lpstr>
      <vt:lpstr>arial</vt:lpstr>
      <vt:lpstr>arial</vt:lpstr>
      <vt:lpstr>Calibri Light</vt:lpstr>
      <vt:lpstr>1_Office Theme</vt:lpstr>
      <vt:lpstr>3_Office Theme</vt:lpstr>
      <vt:lpstr>PowerPoint Presentation</vt:lpstr>
      <vt:lpstr>Contents</vt:lpstr>
      <vt:lpstr>PowerPoint Presentation</vt:lpstr>
      <vt:lpstr>The 9 importance and opportunity themes </vt:lpstr>
      <vt:lpstr>Key findings – Consumers</vt:lpstr>
      <vt:lpstr>Key findings – Consumers</vt:lpstr>
      <vt:lpstr>PowerPoint Presentation</vt:lpstr>
      <vt:lpstr>PowerPoint Presentation</vt:lpstr>
      <vt:lpstr>PowerPoint Presentation</vt:lpstr>
      <vt:lpstr>PowerPoint Presentation</vt:lpstr>
      <vt:lpstr>Key findings – SME market</vt:lpstr>
      <vt:lpstr>Key findings – SME market</vt:lpstr>
      <vt:lpstr>PowerPoint Presentation</vt:lpstr>
      <vt:lpstr>PowerPoint Presentation</vt:lpstr>
      <vt:lpstr>PowerPoint Presentation</vt:lpstr>
      <vt:lpstr>PowerPoint Presentation</vt:lpstr>
      <vt:lpstr>Consumer survey </vt:lpstr>
      <vt:lpstr>PowerPoint Presentation</vt:lpstr>
      <vt:lpstr>PowerPoint Presentation</vt:lpstr>
      <vt:lpstr>PowerPoint Presentation</vt:lpstr>
      <vt:lpstr>PowerPoint Presentation</vt:lpstr>
      <vt:lpstr>PowerPoint Presentation</vt:lpstr>
      <vt:lpstr>Consumer Claims </vt:lpstr>
      <vt:lpstr>PowerPoint Presentation</vt:lpstr>
      <vt:lpstr>PowerPoint Presentation</vt:lpstr>
      <vt:lpstr>PowerPoint Presentation</vt:lpstr>
      <vt:lpstr>PowerPoint Presentation</vt:lpstr>
      <vt:lpstr>Consumer Purchase Channels </vt:lpstr>
      <vt:lpstr>PowerPoint Presentation</vt:lpstr>
      <vt:lpstr>PowerPoint Presentation</vt:lpstr>
      <vt:lpstr>PowerPoint Presentation</vt:lpstr>
      <vt:lpstr>PowerPoint Presentation</vt:lpstr>
      <vt:lpstr>PowerPoint Presentation</vt:lpstr>
      <vt:lpstr>PowerPoint Presentation</vt:lpstr>
      <vt:lpstr>Consumer Financial Well-Being </vt:lpstr>
      <vt:lpstr>PowerPoint Presentation</vt:lpstr>
      <vt:lpstr>PowerPoint Presentation</vt:lpstr>
      <vt:lpstr>PowerPoint Presentation</vt:lpstr>
      <vt:lpstr>PowerPoint Presentation</vt:lpstr>
      <vt:lpstr>PowerPoint Presentation</vt:lpstr>
      <vt:lpstr>PowerPoint Presentation</vt:lpstr>
      <vt:lpstr>SME survey </vt:lpstr>
      <vt:lpstr>PowerPoint Presentation</vt:lpstr>
      <vt:lpstr>PowerPoint Presentation</vt:lpstr>
      <vt:lpstr>PowerPoint Presentation</vt:lpstr>
      <vt:lpstr>PowerPoint Presentation</vt:lpstr>
      <vt:lpstr>PowerPoint Presentation</vt:lpstr>
      <vt:lpstr>PowerPoint Presentation</vt:lpstr>
      <vt:lpstr>SME Claims </vt:lpstr>
      <vt:lpstr>PowerPoint Presentation</vt:lpstr>
      <vt:lpstr>PowerPoint Presentation</vt:lpstr>
      <vt:lpstr>PowerPoint Presentation</vt:lpstr>
      <vt:lpstr>PowerPoint Presentation</vt:lpstr>
      <vt:lpstr>SME Purchase Channels </vt:lpstr>
      <vt:lpstr>PowerPoint Presentation</vt:lpstr>
      <vt:lpstr>PowerPoint Presentation</vt:lpstr>
      <vt:lpstr>PowerPoint Presentation</vt:lpstr>
      <vt:lpstr>PowerPoint Presentation</vt:lpstr>
      <vt:lpstr>PowerPoint Presentation</vt:lpstr>
      <vt:lpstr>PowerPoint Presentation</vt:lpstr>
      <vt:lpstr>SME Financial Well-Being </vt:lpstr>
      <vt:lpstr>PowerPoint Presentation</vt:lpstr>
      <vt:lpstr>PowerPoint Presentation</vt:lpstr>
      <vt:lpstr>PowerPoint Presentation</vt:lpstr>
      <vt:lpstr>PowerPoint Presentation</vt:lpstr>
      <vt:lpstr>PowerPoint Presentation</vt:lpstr>
      <vt:lpstr>Appendix </vt:lpstr>
      <vt:lpstr>PowerPoint Presentation</vt:lpstr>
      <vt:lpstr>PowerPoint Presentation</vt:lpstr>
      <vt:lpstr>PowerPoint Presentation</vt:lpstr>
      <vt:lpstr>PowerPoint Presentation</vt:lpstr>
      <vt:lpstr>PowerPoint Presentation</vt:lpstr>
      <vt:lpstr>PowerPoint Presentation</vt:lpstr>
      <vt:lpstr>Appendix - Consumers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 SMEs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Institute of Customer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CII Trust Index</dc:subject>
  <dc:creator>Luke Fisher</dc:creator>
  <cp:lastModifiedBy>Chris Shadforth</cp:lastModifiedBy>
  <cp:revision>2</cp:revision>
  <cp:lastPrinted>2023-06-27T15:11:19Z</cp:lastPrinted>
  <dcterms:modified xsi:type="dcterms:W3CDTF">2025-01-14T13:35:23Z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1339200</vt:r8>
  </property>
  <property fmtid="{D5CDD505-2E9C-101B-9397-08002B2CF9AE}" pid="3" name="ContentTypeId">
    <vt:lpwstr>0x0101007D678DB9336289438FBAE4A1AB5A3E00</vt:lpwstr>
  </property>
  <property fmtid="{D5CDD505-2E9C-101B-9397-08002B2CF9AE}" pid="4" name="MediaServiceImageTags">
    <vt:lpwstr/>
  </property>
</Properties>
</file>