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notesSlides/notesSlide15.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3.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5.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6.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7.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8.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9.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20.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21.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2.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23.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2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39.xml" ContentType="application/vnd.openxmlformats-officedocument.presentationml.notesSlide+xml"/>
  <Override PartName="/ppt/charts/chart25.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6.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27.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8.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42.xml" ContentType="application/vnd.openxmlformats-officedocument.presentationml.notesSlide+xml"/>
  <Override PartName="/ppt/charts/chart29.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30.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31.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43.xml" ContentType="application/vnd.openxmlformats-officedocument.presentationml.notesSlide+xml"/>
  <Override PartName="/ppt/charts/chart32.xml" ContentType="application/vnd.openxmlformats-officedocument.drawingml.chart+xml"/>
  <Override PartName="/ppt/charts/style28.xml" ContentType="application/vnd.ms-office.chartstyle+xml"/>
  <Override PartName="/ppt/charts/colors28.xml" ContentType="application/vnd.ms-office.chartcolorstyle+xml"/>
  <Override PartName="/ppt/drawings/drawing4.xml" ContentType="application/vnd.openxmlformats-officedocument.drawingml.chartshape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theme/themeOverride2.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35.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36.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7.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8.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9.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40.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41.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42.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notesSlides/notesSlide65.xml" ContentType="application/vnd.openxmlformats-officedocument.presentationml.notesSlide+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notesSlides/notesSlide66.xml" ContentType="application/vnd.openxmlformats-officedocument.presentationml.notesSlide+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notesSlides/notesSlide67.xml" ContentType="application/vnd.openxmlformats-officedocument.presentationml.notesSlide+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chart62.xml" ContentType="application/vnd.openxmlformats-officedocument.drawingml.chart+xml"/>
  <Override PartName="/ppt/notesSlides/notesSlide68.xml" ContentType="application/vnd.openxmlformats-officedocument.presentationml.notesSlide+xml"/>
  <Override PartName="/ppt/charts/chart63.xml" ContentType="application/vnd.openxmlformats-officedocument.drawingml.chart+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notesSlides/notesSlide69.xml" ContentType="application/vnd.openxmlformats-officedocument.presentationml.notesSlide+xml"/>
  <Override PartName="/ppt/charts/chart69.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70.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71.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72.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73.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74.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75.xml" ContentType="application/vnd.openxmlformats-officedocument.drawingml.chart+xml"/>
  <Override PartName="/ppt/charts/chart76.xml" ContentType="application/vnd.openxmlformats-officedocument.drawingml.chart+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4"/>
    <p:sldMasterId id="2147483690" r:id="rId5"/>
  </p:sldMasterIdLst>
  <p:notesMasterIdLst>
    <p:notesMasterId r:id="rId123"/>
  </p:notesMasterIdLst>
  <p:sldIdLst>
    <p:sldId id="1323" r:id="rId6"/>
    <p:sldId id="1332" r:id="rId7"/>
    <p:sldId id="440" r:id="rId8"/>
    <p:sldId id="519" r:id="rId9"/>
    <p:sldId id="520" r:id="rId10"/>
    <p:sldId id="421" r:id="rId11"/>
    <p:sldId id="390" r:id="rId12"/>
    <p:sldId id="393" r:id="rId13"/>
    <p:sldId id="485" r:id="rId14"/>
    <p:sldId id="497" r:id="rId15"/>
    <p:sldId id="1333" r:id="rId16"/>
    <p:sldId id="1334" r:id="rId17"/>
    <p:sldId id="1335" r:id="rId18"/>
    <p:sldId id="1336" r:id="rId19"/>
    <p:sldId id="1337" r:id="rId20"/>
    <p:sldId id="1338" r:id="rId21"/>
    <p:sldId id="1292" r:id="rId22"/>
    <p:sldId id="1339" r:id="rId23"/>
    <p:sldId id="486" r:id="rId24"/>
    <p:sldId id="487" r:id="rId25"/>
    <p:sldId id="433" r:id="rId26"/>
    <p:sldId id="499" r:id="rId27"/>
    <p:sldId id="1340" r:id="rId28"/>
    <p:sldId id="551" r:id="rId29"/>
    <p:sldId id="552" r:id="rId30"/>
    <p:sldId id="543" r:id="rId31"/>
    <p:sldId id="544" r:id="rId32"/>
    <p:sldId id="1341" r:id="rId33"/>
    <p:sldId id="553" r:id="rId34"/>
    <p:sldId id="554" r:id="rId35"/>
    <p:sldId id="555" r:id="rId36"/>
    <p:sldId id="1342" r:id="rId37"/>
    <p:sldId id="1343" r:id="rId38"/>
    <p:sldId id="1344" r:id="rId39"/>
    <p:sldId id="1345" r:id="rId40"/>
    <p:sldId id="559" r:id="rId41"/>
    <p:sldId id="560" r:id="rId42"/>
    <p:sldId id="1346" r:id="rId43"/>
    <p:sldId id="1347" r:id="rId44"/>
    <p:sldId id="1348" r:id="rId45"/>
    <p:sldId id="584" r:id="rId46"/>
    <p:sldId id="1349" r:id="rId47"/>
    <p:sldId id="399" r:id="rId48"/>
    <p:sldId id="490" r:id="rId49"/>
    <p:sldId id="1350" r:id="rId50"/>
    <p:sldId id="1351" r:id="rId51"/>
    <p:sldId id="493" r:id="rId52"/>
    <p:sldId id="498" r:id="rId53"/>
    <p:sldId id="1352" r:id="rId54"/>
    <p:sldId id="579" r:id="rId55"/>
    <p:sldId id="580" r:id="rId56"/>
    <p:sldId id="547" r:id="rId57"/>
    <p:sldId id="1353" r:id="rId58"/>
    <p:sldId id="1354" r:id="rId59"/>
    <p:sldId id="567" r:id="rId60"/>
    <p:sldId id="568" r:id="rId61"/>
    <p:sldId id="1355" r:id="rId62"/>
    <p:sldId id="1356" r:id="rId63"/>
    <p:sldId id="1357" r:id="rId64"/>
    <p:sldId id="1358" r:id="rId65"/>
    <p:sldId id="1359" r:id="rId66"/>
    <p:sldId id="581" r:id="rId67"/>
    <p:sldId id="575" r:id="rId68"/>
    <p:sldId id="1360" r:id="rId69"/>
    <p:sldId id="1361" r:id="rId70"/>
    <p:sldId id="1362" r:id="rId71"/>
    <p:sldId id="1363" r:id="rId72"/>
    <p:sldId id="531" r:id="rId73"/>
    <p:sldId id="530" r:id="rId74"/>
    <p:sldId id="1405" r:id="rId75"/>
    <p:sldId id="582" r:id="rId76"/>
    <p:sldId id="533" r:id="rId77"/>
    <p:sldId id="525" r:id="rId78"/>
    <p:sldId id="522" r:id="rId79"/>
    <p:sldId id="1364" r:id="rId80"/>
    <p:sldId id="445" r:id="rId81"/>
    <p:sldId id="446" r:id="rId82"/>
    <p:sldId id="1365" r:id="rId83"/>
    <p:sldId id="1366" r:id="rId84"/>
    <p:sldId id="1367" r:id="rId85"/>
    <p:sldId id="1368" r:id="rId86"/>
    <p:sldId id="1369" r:id="rId87"/>
    <p:sldId id="452" r:id="rId88"/>
    <p:sldId id="1370" r:id="rId89"/>
    <p:sldId id="1371" r:id="rId90"/>
    <p:sldId id="1372" r:id="rId91"/>
    <p:sldId id="1373" r:id="rId92"/>
    <p:sldId id="1374" r:id="rId93"/>
    <p:sldId id="1375" r:id="rId94"/>
    <p:sldId id="1376" r:id="rId95"/>
    <p:sldId id="1377" r:id="rId96"/>
    <p:sldId id="1378" r:id="rId97"/>
    <p:sldId id="1379" r:id="rId98"/>
    <p:sldId id="1380" r:id="rId99"/>
    <p:sldId id="1381" r:id="rId100"/>
    <p:sldId id="1382" r:id="rId101"/>
    <p:sldId id="1383" r:id="rId102"/>
    <p:sldId id="1384" r:id="rId103"/>
    <p:sldId id="1385" r:id="rId104"/>
    <p:sldId id="1386" r:id="rId105"/>
    <p:sldId id="1387" r:id="rId106"/>
    <p:sldId id="1388" r:id="rId107"/>
    <p:sldId id="1389" r:id="rId108"/>
    <p:sldId id="1390" r:id="rId109"/>
    <p:sldId id="1391" r:id="rId110"/>
    <p:sldId id="1392" r:id="rId111"/>
    <p:sldId id="1393" r:id="rId112"/>
    <p:sldId id="1394" r:id="rId113"/>
    <p:sldId id="1395" r:id="rId114"/>
    <p:sldId id="1396" r:id="rId115"/>
    <p:sldId id="1397" r:id="rId116"/>
    <p:sldId id="1398" r:id="rId117"/>
    <p:sldId id="1399" r:id="rId118"/>
    <p:sldId id="1401" r:id="rId119"/>
    <p:sldId id="1402" r:id="rId120"/>
    <p:sldId id="1403" r:id="rId121"/>
    <p:sldId id="1404" r:id="rId122"/>
  </p:sldIdLst>
  <p:sldSz cx="12192000" cy="6858000"/>
  <p:notesSz cx="6797675" cy="9926638"/>
  <p:embeddedFontLst>
    <p:embeddedFont>
      <p:font typeface="Moderustic ExtraBold" panose="020B0604020202020204" charset="0"/>
      <p:bold r:id="rId124"/>
    </p:embeddedFont>
    <p:embeddedFont>
      <p:font typeface="Noto Sans" panose="020B0502040504020204" pitchFamily="34" charset="0"/>
      <p:regular r:id="rId125"/>
      <p:bold r:id="rId126"/>
      <p:italic r:id="rId127"/>
      <p:boldItalic r:id="rId128"/>
    </p:embeddedFont>
    <p:embeddedFont>
      <p:font typeface="Roboto Slab" pitchFamily="2" charset="0"/>
      <p:regular r:id="rId129"/>
      <p:bold r:id="rId1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FF235D8D-F0D4-4AAE-9944-026CFE8AAFE4}">
          <p14:sldIdLst>
            <p14:sldId id="1323"/>
            <p14:sldId id="1332"/>
            <p14:sldId id="440"/>
            <p14:sldId id="519"/>
            <p14:sldId id="520"/>
            <p14:sldId id="421"/>
            <p14:sldId id="390"/>
            <p14:sldId id="393"/>
            <p14:sldId id="485"/>
            <p14:sldId id="497"/>
            <p14:sldId id="1333"/>
            <p14:sldId id="1334"/>
            <p14:sldId id="1335"/>
            <p14:sldId id="1336"/>
            <p14:sldId id="1337"/>
            <p14:sldId id="1338"/>
            <p14:sldId id="1292"/>
            <p14:sldId id="1339"/>
            <p14:sldId id="486"/>
            <p14:sldId id="487"/>
            <p14:sldId id="433"/>
            <p14:sldId id="499"/>
            <p14:sldId id="1340"/>
            <p14:sldId id="551"/>
            <p14:sldId id="552"/>
            <p14:sldId id="543"/>
            <p14:sldId id="544"/>
            <p14:sldId id="1341"/>
            <p14:sldId id="553"/>
            <p14:sldId id="554"/>
            <p14:sldId id="555"/>
            <p14:sldId id="1342"/>
            <p14:sldId id="1343"/>
            <p14:sldId id="1344"/>
            <p14:sldId id="1345"/>
            <p14:sldId id="559"/>
            <p14:sldId id="560"/>
            <p14:sldId id="1346"/>
            <p14:sldId id="1347"/>
            <p14:sldId id="1348"/>
            <p14:sldId id="584"/>
            <p14:sldId id="1349"/>
            <p14:sldId id="399"/>
            <p14:sldId id="490"/>
            <p14:sldId id="1350"/>
            <p14:sldId id="1351"/>
            <p14:sldId id="493"/>
            <p14:sldId id="498"/>
            <p14:sldId id="1352"/>
            <p14:sldId id="579"/>
            <p14:sldId id="580"/>
            <p14:sldId id="547"/>
            <p14:sldId id="1353"/>
            <p14:sldId id="1354"/>
            <p14:sldId id="567"/>
            <p14:sldId id="568"/>
            <p14:sldId id="1355"/>
            <p14:sldId id="1356"/>
            <p14:sldId id="1357"/>
            <p14:sldId id="1358"/>
            <p14:sldId id="1359"/>
            <p14:sldId id="581"/>
            <p14:sldId id="575"/>
            <p14:sldId id="1360"/>
            <p14:sldId id="1361"/>
            <p14:sldId id="1362"/>
            <p14:sldId id="1363"/>
            <p14:sldId id="531"/>
            <p14:sldId id="530"/>
            <p14:sldId id="1405"/>
            <p14:sldId id="582"/>
            <p14:sldId id="533"/>
            <p14:sldId id="525"/>
            <p14:sldId id="522"/>
            <p14:sldId id="1364"/>
            <p14:sldId id="445"/>
            <p14:sldId id="446"/>
            <p14:sldId id="1365"/>
            <p14:sldId id="1366"/>
            <p14:sldId id="1367"/>
            <p14:sldId id="1368"/>
            <p14:sldId id="1369"/>
            <p14:sldId id="452"/>
            <p14:sldId id="1370"/>
            <p14:sldId id="1371"/>
            <p14:sldId id="1372"/>
            <p14:sldId id="1373"/>
            <p14:sldId id="1374"/>
            <p14:sldId id="1375"/>
            <p14:sldId id="1376"/>
            <p14:sldId id="1377"/>
            <p14:sldId id="1378"/>
            <p14:sldId id="1379"/>
            <p14:sldId id="1380"/>
            <p14:sldId id="1381"/>
            <p14:sldId id="1382"/>
            <p14:sldId id="1383"/>
            <p14:sldId id="1384"/>
            <p14:sldId id="1385"/>
            <p14:sldId id="1386"/>
            <p14:sldId id="1387"/>
            <p14:sldId id="1388"/>
            <p14:sldId id="1389"/>
            <p14:sldId id="1390"/>
            <p14:sldId id="1391"/>
            <p14:sldId id="1392"/>
            <p14:sldId id="1393"/>
            <p14:sldId id="1394"/>
            <p14:sldId id="1395"/>
            <p14:sldId id="1396"/>
            <p14:sldId id="1397"/>
            <p14:sldId id="1398"/>
            <p14:sldId id="1399"/>
            <p14:sldId id="1401"/>
            <p14:sldId id="1402"/>
            <p14:sldId id="1403"/>
            <p14:sldId id="1404"/>
          </p14:sldIdLst>
        </p14:section>
      </p14:sectionLst>
    </p:ext>
    <p:ext uri="{EFAFB233-063F-42B5-8137-9DF3F51BA10A}">
      <p15:sldGuideLst xmlns:p15="http://schemas.microsoft.com/office/powerpoint/2012/main">
        <p15:guide id="1" orient="horz" pos="595" userDrawn="1">
          <p15:clr>
            <a:srgbClr val="A4A3A4"/>
          </p15:clr>
        </p15:guide>
        <p15:guide id="2" pos="64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mogen Birch" initials="" lastIdx="33" clrIdx="0"/>
  <p:cmAuthor id="1" name="Emma Bailey" initials="" lastIdx="32" clrIdx="1"/>
  <p:cmAuthor id="2" name="Alice Brett" initials="" lastIdx="32" clrIdx="2"/>
  <p:cmAuthor id="3" name="Leonie Boulton" initials="LB" lastIdx="1" clrIdx="3"/>
  <p:cmAuthor id="4" name="Kallia Manika" initials="KM" lastIdx="6"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505B"/>
    <a:srgbClr val="000000"/>
    <a:srgbClr val="006B48"/>
    <a:srgbClr val="3EFF97"/>
    <a:srgbClr val="93C01F"/>
    <a:srgbClr val="B47CF9"/>
    <a:srgbClr val="FF52FF"/>
    <a:srgbClr val="FFA600"/>
    <a:srgbClr val="99FF80"/>
    <a:srgbClr val="00C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CAEAF6-E694-4EAE-8597-221609D4E4CC}" v="231" dt="2026-03-12T17:40:37.445"/>
  </p1510:revLst>
</p1510:revInfo>
</file>

<file path=ppt/tableStyles.xml><?xml version="1.0" encoding="utf-8"?>
<a:tblStyleLst xmlns:a="http://schemas.openxmlformats.org/drawingml/2006/main" def="{6E62EB93-AAC6-4EBA-99E5-D1D4B1179FDE}">
  <a:tblStyle styleId="{6E62EB93-AAC6-4EBA-99E5-D1D4B1179FDE}"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CEA"/>
          </a:solidFill>
        </a:fill>
      </a:tcStyle>
    </a:wholeTbl>
    <a:band1H>
      <a:tcTxStyle b="off" i="off"/>
      <a:tcStyle>
        <a:tcBdr/>
        <a:fill>
          <a:solidFill>
            <a:srgbClr val="CAD8D2"/>
          </a:solidFill>
        </a:fill>
      </a:tcStyle>
    </a:band1H>
    <a:band2H>
      <a:tcTxStyle b="off" i="off"/>
      <a:tcStyle>
        <a:tcBdr/>
      </a:tcStyle>
    </a:band2H>
    <a:band1V>
      <a:tcTxStyle b="off" i="off"/>
      <a:tcStyle>
        <a:tcBdr/>
        <a:fill>
          <a:solidFill>
            <a:srgbClr val="CAD8D2"/>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247" autoAdjust="0"/>
  </p:normalViewPr>
  <p:slideViewPr>
    <p:cSldViewPr snapToGrid="0">
      <p:cViewPr varScale="1">
        <p:scale>
          <a:sx n="63" d="100"/>
          <a:sy n="63" d="100"/>
        </p:scale>
        <p:origin x="780" y="32"/>
      </p:cViewPr>
      <p:guideLst>
        <p:guide orient="horz" pos="595"/>
        <p:guide pos="64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notesMaster" Target="notesMasters/notesMaster1.xml"/><Relationship Id="rId128" Type="http://schemas.openxmlformats.org/officeDocument/2006/relationships/font" Target="fonts/font5.fntdata"/><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theme" Target="theme/theme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font" Target="fonts/font1.fntdata"/><Relationship Id="rId129" Type="http://schemas.openxmlformats.org/officeDocument/2006/relationships/font" Target="fonts/font6.fntdata"/><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font" Target="fonts/font7.fntdata"/><Relationship Id="rId135" Type="http://schemas.openxmlformats.org/officeDocument/2006/relationships/tableStyles" Target="tableStyle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font" Target="fonts/font2.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commentAuthors" Target="commentAuthors.xml"/><Relationship Id="rId136" Type="http://schemas.microsoft.com/office/2015/10/relationships/revisionInfo" Target="revisionInfo.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font" Target="fonts/font3.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presProps" Target="pres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font" Target="fonts/font4.fntdata"/><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3.xm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2.xml"/><Relationship Id="rId1" Type="http://schemas.microsoft.com/office/2011/relationships/chartStyle" Target="style12.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3.xml"/><Relationship Id="rId1" Type="http://schemas.microsoft.com/office/2011/relationships/chartStyle" Target="style13.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4.xml"/><Relationship Id="rId1" Type="http://schemas.microsoft.com/office/2011/relationships/chartStyle" Target="style14.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6.xml"/><Relationship Id="rId1" Type="http://schemas.microsoft.com/office/2011/relationships/chartStyle" Target="style16.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7.xml"/><Relationship Id="rId1" Type="http://schemas.microsoft.com/office/2011/relationships/chartStyle" Target="style17.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8.xml"/><Relationship Id="rId1" Type="http://schemas.microsoft.com/office/2011/relationships/chartStyle" Target="style18.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19.xml"/><Relationship Id="rId1" Type="http://schemas.microsoft.com/office/2011/relationships/chartStyle" Target="style19.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0.xml"/><Relationship Id="rId1" Type="http://schemas.microsoft.com/office/2011/relationships/chartStyle" Target="style20.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1.xml"/><Relationship Id="rId1" Type="http://schemas.microsoft.com/office/2011/relationships/chartStyle" Target="style21.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2.xml"/><Relationship Id="rId1" Type="http://schemas.microsoft.com/office/2011/relationships/chartStyle" Target="style22.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3.xml"/><Relationship Id="rId1" Type="http://schemas.microsoft.com/office/2011/relationships/chartStyle" Target="style23.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4.xml"/><Relationship Id="rId1" Type="http://schemas.microsoft.com/office/2011/relationships/chartStyle" Target="style24.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5.xml"/><Relationship Id="rId1" Type="http://schemas.microsoft.com/office/2011/relationships/chartStyle" Target="style25.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6.xml"/><Relationship Id="rId1" Type="http://schemas.microsoft.com/office/2011/relationships/chartStyle" Target="style26.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27.xml"/><Relationship Id="rId1" Type="http://schemas.microsoft.com/office/2011/relationships/chartStyle" Target="style27.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chartUserShapes" Target="../drawings/drawing4.xml"/></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themeOverride" Target="../theme/themeOverride2.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29.xml"/><Relationship Id="rId1" Type="http://schemas.microsoft.com/office/2011/relationships/chartStyle" Target="style29.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0.xml"/><Relationship Id="rId1" Type="http://schemas.microsoft.com/office/2011/relationships/chartStyle" Target="style30.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1.xml"/><Relationship Id="rId1" Type="http://schemas.microsoft.com/office/2011/relationships/chartStyle" Target="style31.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2.xml"/><Relationship Id="rId1" Type="http://schemas.microsoft.com/office/2011/relationships/chartStyle" Target="style32.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3.xml"/><Relationship Id="rId1" Type="http://schemas.microsoft.com/office/2011/relationships/chartStyle" Target="style3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34.xml"/><Relationship Id="rId1" Type="http://schemas.microsoft.com/office/2011/relationships/chartStyle" Target="style34.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35.xml"/><Relationship Id="rId1" Type="http://schemas.microsoft.com/office/2011/relationships/chartStyle" Target="style35.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36.xml"/><Relationship Id="rId1" Type="http://schemas.microsoft.com/office/2011/relationships/chartStyle" Target="style36.xml"/></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Worksheet43.xlsx"/></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Worksheet44.xlsx"/></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Worksheet51.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Worksheet54.xlsx"/></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55.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1" Type="http://schemas.openxmlformats.org/officeDocument/2006/relationships/package" Target="../embeddings/Microsoft_Excel_Worksheet60.xlsx"/></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_Worksheet61.xlsx"/></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_Worksheet62.xlsx"/></Relationships>
</file>

<file path=ppt/charts/_rels/chart64.xml.rels><?xml version="1.0" encoding="UTF-8" standalone="yes"?>
<Relationships xmlns="http://schemas.openxmlformats.org/package/2006/relationships"><Relationship Id="rId1" Type="http://schemas.openxmlformats.org/officeDocument/2006/relationships/package" Target="../embeddings/Microsoft_Excel_Worksheet63.xlsx"/></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37.xml"/><Relationship Id="rId1" Type="http://schemas.microsoft.com/office/2011/relationships/chartStyle" Target="style37.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38.xml"/><Relationship Id="rId1" Type="http://schemas.microsoft.com/office/2011/relationships/chartStyle" Target="style38.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39.xml"/><Relationship Id="rId1" Type="http://schemas.microsoft.com/office/2011/relationships/chartStyle" Target="style39.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40.xml"/><Relationship Id="rId1" Type="http://schemas.microsoft.com/office/2011/relationships/chartStyle" Target="style40.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41.xml"/><Relationship Id="rId1" Type="http://schemas.microsoft.com/office/2011/relationships/chartStyle" Target="style41.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42.xml"/><Relationship Id="rId1" Type="http://schemas.microsoft.com/office/2011/relationships/chartStyle" Target="style42.xml"/></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Excel_Worksheet74.xlsx"/></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Excel_Worksheet75.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9585351515603138E-3"/>
          <c:y val="5.8606698238520584E-3"/>
          <c:w val="0.9958853092890203"/>
          <c:h val="0.99413933017614797"/>
        </c:manualLayout>
      </c:layout>
      <c:bubbleChart>
        <c:varyColors val="0"/>
        <c:ser>
          <c:idx val="2"/>
          <c:order val="0"/>
          <c:tx>
            <c:strRef>
              <c:f>'Opp. score by theme'!$B$4</c:f>
              <c:strCache>
                <c:ptCount val="1"/>
                <c:pt idx="0">
                  <c:v>Loyalty</c:v>
                </c:pt>
              </c:strCache>
            </c:strRef>
          </c:tx>
          <c:spPr>
            <a:solidFill>
              <a:srgbClr val="99FF80"/>
            </a:solidFill>
            <a:ln w="25400">
              <a:noFill/>
            </a:ln>
            <a:effectLst/>
          </c:spPr>
          <c:invertIfNegative val="0"/>
          <c:dLbls>
            <c:dLbl>
              <c:idx val="0"/>
              <c:layout>
                <c:manualLayout>
                  <c:x val="-6.1862606290932952E-2"/>
                  <c:y val="0.17470648951816409"/>
                </c:manualLayout>
              </c:layout>
              <c:dLblPos val="r"/>
              <c:showLegendKey val="1"/>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FCBE-40C2-973B-F79DB68C75FD}"/>
                </c:ext>
              </c:extLst>
            </c:dLbl>
            <c:spPr>
              <a:noFill/>
              <a:ln>
                <a:noFill/>
              </a:ln>
              <a:effectLst/>
            </c:spPr>
            <c:txPr>
              <a:bodyPr rot="0" spcFirstLastPara="1" vertOverflow="ellipsis" vert="horz" wrap="square" anchor="ctr" anchorCtr="1"/>
              <a:lstStyle/>
              <a:p>
                <a:pPr algn="ctr">
                  <a:defRPr sz="105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'Opp. score by theme'!$C$4</c:f>
              <c:numCache>
                <c:formatCode>0.00</c:formatCode>
                <c:ptCount val="1"/>
                <c:pt idx="0">
                  <c:v>6.0796346510000001</c:v>
                </c:pt>
              </c:numCache>
            </c:numRef>
          </c:xVal>
          <c:yVal>
            <c:numRef>
              <c:f>'Opp. score by theme'!$D$4</c:f>
              <c:numCache>
                <c:formatCode>0.00</c:formatCode>
                <c:ptCount val="1"/>
                <c:pt idx="0">
                  <c:v>4.3849950870000001</c:v>
                </c:pt>
              </c:numCache>
            </c:numRef>
          </c:yVal>
          <c:bubbleSize>
            <c:numRef>
              <c:f>'Opp. score by theme'!$E$4</c:f>
              <c:numCache>
                <c:formatCode>0.00</c:formatCode>
                <c:ptCount val="1"/>
                <c:pt idx="0">
                  <c:v>7.7742742160000002</c:v>
                </c:pt>
              </c:numCache>
            </c:numRef>
          </c:bubbleSize>
          <c:bubble3D val="0"/>
          <c:extLst>
            <c:ext xmlns:c16="http://schemas.microsoft.com/office/drawing/2014/chart" uri="{C3380CC4-5D6E-409C-BE32-E72D297353CC}">
              <c16:uniqueId val="{00000001-FCBE-40C2-973B-F79DB68C75FD}"/>
            </c:ext>
          </c:extLst>
        </c:ser>
        <c:ser>
          <c:idx val="0"/>
          <c:order val="1"/>
          <c:tx>
            <c:strRef>
              <c:f>'Opp. score by theme'!$B$5</c:f>
              <c:strCache>
                <c:ptCount val="1"/>
                <c:pt idx="0">
                  <c:v>Confidence</c:v>
                </c:pt>
              </c:strCache>
            </c:strRef>
          </c:tx>
          <c:spPr>
            <a:solidFill>
              <a:srgbClr val="17505B"/>
            </a:solidFill>
            <a:ln w="25400">
              <a:noFill/>
            </a:ln>
            <a:effectLst/>
          </c:spPr>
          <c:invertIfNegative val="0"/>
          <c:dLbls>
            <c:dLbl>
              <c:idx val="0"/>
              <c:layout>
                <c:manualLayout>
                  <c:x val="-4.54801824850758E-2"/>
                  <c:y val="-0.14190003829592476"/>
                </c:manualLayout>
              </c:layout>
              <c:dLblPos val="r"/>
              <c:showLegendKey val="1"/>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FCBE-40C2-973B-F79DB68C75FD}"/>
                </c:ext>
              </c:extLst>
            </c:dLbl>
            <c:spPr>
              <a:noFill/>
              <a:ln>
                <a:noFill/>
              </a:ln>
              <a:effectLst/>
            </c:spPr>
            <c:txPr>
              <a:bodyPr rot="0" spcFirstLastPara="1" vertOverflow="ellipsis" vert="horz" wrap="square" anchor="ctr" anchorCtr="1"/>
              <a:lstStyle/>
              <a:p>
                <a:pPr algn="ctr">
                  <a:defRPr sz="105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'Opp. score by theme'!$C$5</c:f>
              <c:numCache>
                <c:formatCode>0.00</c:formatCode>
                <c:ptCount val="1"/>
                <c:pt idx="0">
                  <c:v>7.0473970469999996</c:v>
                </c:pt>
              </c:numCache>
            </c:numRef>
          </c:xVal>
          <c:yVal>
            <c:numRef>
              <c:f>'Opp. score by theme'!$D$5</c:f>
              <c:numCache>
                <c:formatCode>0.00</c:formatCode>
                <c:ptCount val="1"/>
                <c:pt idx="0">
                  <c:v>6.4867915619999996</c:v>
                </c:pt>
              </c:numCache>
            </c:numRef>
          </c:yVal>
          <c:bubbleSize>
            <c:numRef>
              <c:f>'Opp. score by theme'!$E$5</c:f>
              <c:numCache>
                <c:formatCode>0.00</c:formatCode>
                <c:ptCount val="1"/>
                <c:pt idx="0">
                  <c:v>7.6080025329999996</c:v>
                </c:pt>
              </c:numCache>
            </c:numRef>
          </c:bubbleSize>
          <c:bubble3D val="0"/>
          <c:extLst>
            <c:ext xmlns:c16="http://schemas.microsoft.com/office/drawing/2014/chart" uri="{C3380CC4-5D6E-409C-BE32-E72D297353CC}">
              <c16:uniqueId val="{00000003-FCBE-40C2-973B-F79DB68C75FD}"/>
            </c:ext>
          </c:extLst>
        </c:ser>
        <c:ser>
          <c:idx val="1"/>
          <c:order val="2"/>
          <c:tx>
            <c:strRef>
              <c:f>'Opp. score by theme'!$B$6</c:f>
              <c:strCache>
                <c:ptCount val="1"/>
                <c:pt idx="0">
                  <c:v>Speed (claims)</c:v>
                </c:pt>
              </c:strCache>
            </c:strRef>
          </c:tx>
          <c:spPr>
            <a:solidFill>
              <a:srgbClr val="FF52FF">
                <a:alpha val="74902"/>
              </a:srgbClr>
            </a:solidFill>
            <a:ln w="25400">
              <a:noFill/>
            </a:ln>
            <a:effectLst/>
          </c:spPr>
          <c:invertIfNegative val="0"/>
          <c:dLbls>
            <c:dLbl>
              <c:idx val="0"/>
              <c:layout>
                <c:manualLayout>
                  <c:x val="1.4406550916151254E-2"/>
                  <c:y val="4.8418178099975624E-2"/>
                </c:manualLayout>
              </c:layout>
              <c:dLblPos val="r"/>
              <c:showLegendKey val="1"/>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FCBE-40C2-973B-F79DB68C75FD}"/>
                </c:ext>
              </c:extLst>
            </c:dLbl>
            <c:spPr>
              <a:noFill/>
              <a:ln>
                <a:noFill/>
              </a:ln>
              <a:effectLst/>
            </c:spPr>
            <c:txPr>
              <a:bodyPr rot="0" spcFirstLastPara="1" vertOverflow="ellipsis" vert="horz" wrap="square" anchor="ctr" anchorCtr="1"/>
              <a:lstStyle/>
              <a:p>
                <a:pPr algn="ctr">
                  <a:defRPr sz="105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'Opp. score by theme'!$C$6</c:f>
              <c:numCache>
                <c:formatCode>0.00</c:formatCode>
                <c:ptCount val="1"/>
                <c:pt idx="0">
                  <c:v>6.6397849459999998</c:v>
                </c:pt>
              </c:numCache>
            </c:numRef>
          </c:xVal>
          <c:yVal>
            <c:numRef>
              <c:f>'Opp. score by theme'!$D$6</c:f>
              <c:numCache>
                <c:formatCode>0.00</c:formatCode>
                <c:ptCount val="1"/>
                <c:pt idx="0">
                  <c:v>6.3658093290000002</c:v>
                </c:pt>
              </c:numCache>
            </c:numRef>
          </c:yVal>
          <c:bubbleSize>
            <c:numRef>
              <c:f>'Opp. score by theme'!$E$6</c:f>
              <c:numCache>
                <c:formatCode>0.00</c:formatCode>
                <c:ptCount val="1"/>
                <c:pt idx="0">
                  <c:v>6.9137605630000003</c:v>
                </c:pt>
              </c:numCache>
            </c:numRef>
          </c:bubbleSize>
          <c:bubble3D val="0"/>
          <c:extLst>
            <c:ext xmlns:c16="http://schemas.microsoft.com/office/drawing/2014/chart" uri="{C3380CC4-5D6E-409C-BE32-E72D297353CC}">
              <c16:uniqueId val="{00000005-FCBE-40C2-973B-F79DB68C75FD}"/>
            </c:ext>
          </c:extLst>
        </c:ser>
        <c:ser>
          <c:idx val="3"/>
          <c:order val="3"/>
          <c:tx>
            <c:strRef>
              <c:f>'Opp. score by theme'!$B$7</c:f>
              <c:strCache>
                <c:ptCount val="1"/>
                <c:pt idx="0">
                  <c:v>Ease</c:v>
                </c:pt>
              </c:strCache>
            </c:strRef>
          </c:tx>
          <c:spPr>
            <a:solidFill>
              <a:srgbClr val="B47CF9">
                <a:alpha val="74902"/>
              </a:srgbClr>
            </a:solidFill>
            <a:ln w="25400">
              <a:noFill/>
            </a:ln>
            <a:effectLst/>
          </c:spPr>
          <c:invertIfNegative val="0"/>
          <c:dLbls>
            <c:dLbl>
              <c:idx val="0"/>
              <c:layout>
                <c:manualLayout>
                  <c:x val="-0.130718100300554"/>
                  <c:y val="-0.1694721700712678"/>
                </c:manualLayout>
              </c:layout>
              <c:dLblPos val="r"/>
              <c:showLegendKey val="1"/>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FCBE-40C2-973B-F79DB68C75FD}"/>
                </c:ext>
              </c:extLst>
            </c:dLbl>
            <c:spPr>
              <a:noFill/>
              <a:ln>
                <a:noFill/>
              </a:ln>
              <a:effectLst/>
            </c:spPr>
            <c:txPr>
              <a:bodyPr rot="0" spcFirstLastPara="1" vertOverflow="ellipsis" vert="horz" wrap="square" anchor="ctr" anchorCtr="1"/>
              <a:lstStyle/>
              <a:p>
                <a:pPr algn="ctr">
                  <a:defRPr sz="105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'Opp. score by theme'!$C$7</c:f>
              <c:numCache>
                <c:formatCode>0.00</c:formatCode>
                <c:ptCount val="1"/>
                <c:pt idx="0">
                  <c:v>6.7304124449999998</c:v>
                </c:pt>
              </c:numCache>
            </c:numRef>
          </c:xVal>
          <c:yVal>
            <c:numRef>
              <c:f>'Opp. score by theme'!$D$7</c:f>
              <c:numCache>
                <c:formatCode>0.00</c:formatCode>
                <c:ptCount val="1"/>
                <c:pt idx="0">
                  <c:v>6.7806235370000003</c:v>
                </c:pt>
              </c:numCache>
            </c:numRef>
          </c:yVal>
          <c:bubbleSize>
            <c:numRef>
              <c:f>'Opp. score by theme'!$E$7</c:f>
              <c:numCache>
                <c:formatCode>0.00</c:formatCode>
                <c:ptCount val="1"/>
                <c:pt idx="0">
                  <c:v>6.6802013530000002</c:v>
                </c:pt>
              </c:numCache>
            </c:numRef>
          </c:bubbleSize>
          <c:bubble3D val="0"/>
          <c:extLst>
            <c:ext xmlns:c16="http://schemas.microsoft.com/office/drawing/2014/chart" uri="{C3380CC4-5D6E-409C-BE32-E72D297353CC}">
              <c16:uniqueId val="{00000007-FCBE-40C2-973B-F79DB68C75FD}"/>
            </c:ext>
          </c:extLst>
        </c:ser>
        <c:ser>
          <c:idx val="4"/>
          <c:order val="4"/>
          <c:tx>
            <c:strRef>
              <c:f>'Opp. score by theme'!$B$8</c:f>
              <c:strCache>
                <c:ptCount val="1"/>
                <c:pt idx="0">
                  <c:v>Protection</c:v>
                </c:pt>
              </c:strCache>
            </c:strRef>
          </c:tx>
          <c:spPr>
            <a:solidFill>
              <a:srgbClr val="006B48"/>
            </a:solidFill>
            <a:ln w="25400">
              <a:noFill/>
            </a:ln>
            <a:effectLst/>
          </c:spPr>
          <c:invertIfNegative val="0"/>
          <c:dLbls>
            <c:dLbl>
              <c:idx val="0"/>
              <c:layout>
                <c:manualLayout>
                  <c:x val="-0.34731182261523313"/>
                  <c:y val="-0.11296562684497968"/>
                </c:manualLayout>
              </c:layout>
              <c:dLblPos val="r"/>
              <c:showLegendKey val="1"/>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FCBE-40C2-973B-F79DB68C75FD}"/>
                </c:ext>
              </c:extLst>
            </c:dLbl>
            <c:spPr>
              <a:noFill/>
              <a:ln>
                <a:noFill/>
              </a:ln>
              <a:effectLst/>
            </c:spPr>
            <c:txPr>
              <a:bodyPr rot="0" spcFirstLastPara="1" vertOverflow="ellipsis" vert="horz" wrap="square" anchor="ctr" anchorCtr="1"/>
              <a:lstStyle/>
              <a:p>
                <a:pPr algn="ctr">
                  <a:defRPr sz="1050" b="0" i="0" u="none" strike="noStrike" kern="1200" baseline="0">
                    <a:solidFill>
                      <a:schemeClr val="tx1">
                        <a:lumMod val="75000"/>
                        <a:lumOff val="25000"/>
                      </a:schemeClr>
                    </a:solidFill>
                    <a:latin typeface="+mn-lt"/>
                    <a:ea typeface="+mn-ea"/>
                    <a:cs typeface="+mn-cs"/>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'Opp. score by theme'!$C$8</c:f>
              <c:numCache>
                <c:formatCode>0.00</c:formatCode>
                <c:ptCount val="1"/>
                <c:pt idx="0">
                  <c:v>6.1013986009999996</c:v>
                </c:pt>
              </c:numCache>
            </c:numRef>
          </c:xVal>
          <c:yVal>
            <c:numRef>
              <c:f>'Opp. score by theme'!$D$8</c:f>
              <c:numCache>
                <c:formatCode>0.00</c:formatCode>
                <c:ptCount val="1"/>
                <c:pt idx="0">
                  <c:v>5.9847065610000003</c:v>
                </c:pt>
              </c:numCache>
            </c:numRef>
          </c:yVal>
          <c:bubbleSize>
            <c:numRef>
              <c:f>'Opp. score by theme'!$E$8</c:f>
              <c:numCache>
                <c:formatCode>0.00</c:formatCode>
                <c:ptCount val="1"/>
                <c:pt idx="0">
                  <c:v>6.2180906419999999</c:v>
                </c:pt>
              </c:numCache>
            </c:numRef>
          </c:bubbleSize>
          <c:bubble3D val="0"/>
          <c:extLst>
            <c:ext xmlns:c16="http://schemas.microsoft.com/office/drawing/2014/chart" uri="{C3380CC4-5D6E-409C-BE32-E72D297353CC}">
              <c16:uniqueId val="{00000009-FCBE-40C2-973B-F79DB68C75FD}"/>
            </c:ext>
          </c:extLst>
        </c:ser>
        <c:ser>
          <c:idx val="5"/>
          <c:order val="5"/>
          <c:tx>
            <c:strRef>
              <c:f>'Opp. score by theme'!$B$9</c:f>
              <c:strCache>
                <c:ptCount val="1"/>
                <c:pt idx="0">
                  <c:v>Price</c:v>
                </c:pt>
              </c:strCache>
            </c:strRef>
          </c:tx>
          <c:spPr>
            <a:solidFill>
              <a:srgbClr val="00C3FF">
                <a:alpha val="74902"/>
              </a:srgbClr>
            </a:solidFill>
            <a:ln w="25400">
              <a:noFill/>
            </a:ln>
            <a:effectLst/>
          </c:spPr>
          <c:invertIfNegative val="0"/>
          <c:dLbls>
            <c:dLbl>
              <c:idx val="0"/>
              <c:layout>
                <c:manualLayout>
                  <c:x val="-0.36354289310050752"/>
                  <c:y val="-5.803834037353614E-2"/>
                </c:manualLayout>
              </c:layout>
              <c:dLblPos val="r"/>
              <c:showLegendKey val="1"/>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FCBE-40C2-973B-F79DB68C75FD}"/>
                </c:ext>
              </c:extLst>
            </c:dLbl>
            <c:spPr>
              <a:noFill/>
              <a:ln>
                <a:noFill/>
              </a:ln>
              <a:effectLst/>
            </c:spPr>
            <c:txPr>
              <a:bodyPr rot="0" spcFirstLastPara="1" vertOverflow="ellipsis" vert="horz" wrap="square" anchor="ctr" anchorCtr="1"/>
              <a:lstStyle/>
              <a:p>
                <a:pPr algn="ctr">
                  <a:defRPr sz="105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'Opp. score by theme'!$C$9</c:f>
              <c:numCache>
                <c:formatCode>0.00</c:formatCode>
                <c:ptCount val="1"/>
                <c:pt idx="0">
                  <c:v>5.5361305359999999</c:v>
                </c:pt>
              </c:numCache>
            </c:numRef>
          </c:xVal>
          <c:yVal>
            <c:numRef>
              <c:f>'Opp. score by theme'!$D$9</c:f>
              <c:numCache>
                <c:formatCode>0.00</c:formatCode>
                <c:ptCount val="1"/>
                <c:pt idx="0">
                  <c:v>4.8557595200000003</c:v>
                </c:pt>
              </c:numCache>
            </c:numRef>
          </c:yVal>
          <c:bubbleSize>
            <c:numRef>
              <c:f>'Opp. score by theme'!$E$9</c:f>
              <c:numCache>
                <c:formatCode>0.00</c:formatCode>
                <c:ptCount val="1"/>
                <c:pt idx="0">
                  <c:v>6.2165015520000004</c:v>
                </c:pt>
              </c:numCache>
            </c:numRef>
          </c:bubbleSize>
          <c:bubble3D val="0"/>
          <c:extLst>
            <c:ext xmlns:c16="http://schemas.microsoft.com/office/drawing/2014/chart" uri="{C3380CC4-5D6E-409C-BE32-E72D297353CC}">
              <c16:uniqueId val="{0000000B-FCBE-40C2-973B-F79DB68C75FD}"/>
            </c:ext>
          </c:extLst>
        </c:ser>
        <c:ser>
          <c:idx val="6"/>
          <c:order val="6"/>
          <c:tx>
            <c:strRef>
              <c:f>'Opp. score by theme'!$B$10</c:f>
              <c:strCache>
                <c:ptCount val="1"/>
                <c:pt idx="0">
                  <c:v>Control (claims)</c:v>
                </c:pt>
              </c:strCache>
            </c:strRef>
          </c:tx>
          <c:spPr>
            <a:solidFill>
              <a:srgbClr val="93C01F">
                <a:alpha val="74902"/>
              </a:srgbClr>
            </a:solidFill>
            <a:ln w="25400">
              <a:noFill/>
            </a:ln>
            <a:effectLst/>
          </c:spPr>
          <c:invertIfNegative val="0"/>
          <c:dLbls>
            <c:dLbl>
              <c:idx val="0"/>
              <c:layout>
                <c:manualLayout>
                  <c:x val="-0.35047947870869456"/>
                  <c:y val="-0.15841705750787302"/>
                </c:manualLayout>
              </c:layout>
              <c:dLblPos val="r"/>
              <c:showLegendKey val="1"/>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C-FCBE-40C2-973B-F79DB68C75FD}"/>
                </c:ext>
              </c:extLst>
            </c:dLbl>
            <c:spPr>
              <a:noFill/>
              <a:ln>
                <a:noFill/>
              </a:ln>
              <a:effectLst/>
            </c:spPr>
            <c:txPr>
              <a:bodyPr rot="0" spcFirstLastPara="1" vertOverflow="ellipsis" vert="horz" wrap="square" anchor="ctr" anchorCtr="1"/>
              <a:lstStyle/>
              <a:p>
                <a:pPr algn="ctr">
                  <a:defRPr sz="105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'Opp. score by theme'!$C$10</c:f>
              <c:numCache>
                <c:formatCode>0.00</c:formatCode>
                <c:ptCount val="1"/>
                <c:pt idx="0">
                  <c:v>6.1469534049999996</c:v>
                </c:pt>
              </c:numCache>
            </c:numRef>
          </c:xVal>
          <c:yVal>
            <c:numRef>
              <c:f>'Opp. score by theme'!$D$10</c:f>
              <c:numCache>
                <c:formatCode>0.00</c:formatCode>
                <c:ptCount val="1"/>
                <c:pt idx="0">
                  <c:v>6.3470426949999998</c:v>
                </c:pt>
              </c:numCache>
            </c:numRef>
          </c:yVal>
          <c:bubbleSize>
            <c:numRef>
              <c:f>'Opp. score by theme'!$E$10</c:f>
              <c:numCache>
                <c:formatCode>0.00</c:formatCode>
                <c:ptCount val="1"/>
                <c:pt idx="0">
                  <c:v>5.9468641150000003</c:v>
                </c:pt>
              </c:numCache>
            </c:numRef>
          </c:bubbleSize>
          <c:bubble3D val="0"/>
          <c:extLst>
            <c:ext xmlns:c16="http://schemas.microsoft.com/office/drawing/2014/chart" uri="{C3380CC4-5D6E-409C-BE32-E72D297353CC}">
              <c16:uniqueId val="{0000000D-FCBE-40C2-973B-F79DB68C75FD}"/>
            </c:ext>
          </c:extLst>
        </c:ser>
        <c:ser>
          <c:idx val="7"/>
          <c:order val="7"/>
          <c:tx>
            <c:strRef>
              <c:f>'Opp. score by theme'!$B$11</c:f>
              <c:strCache>
                <c:ptCount val="1"/>
                <c:pt idx="0">
                  <c:v>Respect (claims)</c:v>
                </c:pt>
              </c:strCache>
            </c:strRef>
          </c:tx>
          <c:spPr>
            <a:solidFill>
              <a:srgbClr val="3EFF97">
                <a:alpha val="74902"/>
              </a:srgbClr>
            </a:solidFill>
            <a:ln w="25400">
              <a:noFill/>
            </a:ln>
            <a:effectLst/>
          </c:spPr>
          <c:invertIfNegative val="0"/>
          <c:dLbls>
            <c:dLbl>
              <c:idx val="0"/>
              <c:layout>
                <c:manualLayout>
                  <c:x val="-0.38736017619248697"/>
                  <c:y val="2.6717478820485084E-3"/>
                </c:manualLayout>
              </c:layout>
              <c:dLblPos val="r"/>
              <c:showLegendKey val="1"/>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E-FCBE-40C2-973B-F79DB68C75FD}"/>
                </c:ext>
              </c:extLst>
            </c:dLbl>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en-US"/>
              </a:p>
            </c:txPr>
            <c:dLblPos val="l"/>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'Opp. score by theme'!$C$11</c:f>
              <c:numCache>
                <c:formatCode>0.00</c:formatCode>
                <c:ptCount val="1"/>
                <c:pt idx="0">
                  <c:v>5.9498207890000003</c:v>
                </c:pt>
              </c:numCache>
            </c:numRef>
          </c:xVal>
          <c:yVal>
            <c:numRef>
              <c:f>'Opp. score by theme'!$D$11</c:f>
              <c:numCache>
                <c:formatCode>0.00</c:formatCode>
                <c:ptCount val="1"/>
                <c:pt idx="0">
                  <c:v>6.3513700799999997</c:v>
                </c:pt>
              </c:numCache>
            </c:numRef>
          </c:yVal>
          <c:bubbleSize>
            <c:numRef>
              <c:f>'Opp. score by theme'!$E$11</c:f>
              <c:numCache>
                <c:formatCode>0.00</c:formatCode>
                <c:ptCount val="1"/>
                <c:pt idx="0">
                  <c:v>5.548271497</c:v>
                </c:pt>
              </c:numCache>
            </c:numRef>
          </c:bubbleSize>
          <c:bubble3D val="0"/>
          <c:extLst>
            <c:ext xmlns:c16="http://schemas.microsoft.com/office/drawing/2014/chart" uri="{C3380CC4-5D6E-409C-BE32-E72D297353CC}">
              <c16:uniqueId val="{0000000F-FCBE-40C2-973B-F79DB68C75FD}"/>
            </c:ext>
          </c:extLst>
        </c:ser>
        <c:ser>
          <c:idx val="8"/>
          <c:order val="8"/>
          <c:tx>
            <c:strRef>
              <c:f>'Opp. score by theme'!$B$12</c:f>
              <c:strCache>
                <c:ptCount val="1"/>
                <c:pt idx="0">
                  <c:v>Relationship</c:v>
                </c:pt>
              </c:strCache>
            </c:strRef>
          </c:tx>
          <c:spPr>
            <a:solidFill>
              <a:srgbClr val="FFA600"/>
            </a:solidFill>
            <a:ln w="25400">
              <a:noFill/>
            </a:ln>
            <a:effectLst/>
          </c:spPr>
          <c:invertIfNegative val="0"/>
          <c:dLbls>
            <c:dLbl>
              <c:idx val="0"/>
              <c:layout>
                <c:manualLayout>
                  <c:x val="-0.23319456519039222"/>
                  <c:y val="0.14850747612292331"/>
                </c:manualLayout>
              </c:layout>
              <c:dLblPos val="r"/>
              <c:showLegendKey val="1"/>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0-FCBE-40C2-973B-F79DB68C75FD}"/>
                </c:ext>
              </c:extLst>
            </c:dLbl>
            <c:spPr>
              <a:noFill/>
              <a:ln>
                <a:noFill/>
              </a:ln>
              <a:effectLst/>
            </c:spPr>
            <c:txPr>
              <a:bodyPr rot="0" spcFirstLastPara="1" vertOverflow="ellipsis" vert="horz" wrap="square" anchor="ctr" anchorCtr="1"/>
              <a:lstStyle/>
              <a:p>
                <a:pPr algn="ctr">
                  <a:defRPr sz="1050" b="0" i="0" u="none" strike="noStrike" kern="1200" baseline="0">
                    <a:solidFill>
                      <a:schemeClr val="tx1">
                        <a:lumMod val="75000"/>
                        <a:lumOff val="25000"/>
                      </a:schemeClr>
                    </a:solidFill>
                    <a:latin typeface="+mn-lt"/>
                    <a:ea typeface="+mn-ea"/>
                    <a:cs typeface="+mn-cs"/>
                  </a:defRPr>
                </a:pPr>
                <a:endParaRPr lang="en-US"/>
              </a:p>
            </c:txPr>
            <c:dLblPos val="l"/>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'Opp. score by theme'!$C$12</c:f>
              <c:numCache>
                <c:formatCode>0.00</c:formatCode>
                <c:ptCount val="1"/>
                <c:pt idx="0">
                  <c:v>4.5454545460000002</c:v>
                </c:pt>
              </c:numCache>
            </c:numRef>
          </c:xVal>
          <c:yVal>
            <c:numRef>
              <c:f>'Opp. score by theme'!$D$12</c:f>
              <c:numCache>
                <c:formatCode>0.00</c:formatCode>
                <c:ptCount val="1"/>
                <c:pt idx="0">
                  <c:v>4.1746443270000002</c:v>
                </c:pt>
              </c:numCache>
            </c:numRef>
          </c:yVal>
          <c:bubbleSize>
            <c:numRef>
              <c:f>'Opp. score by theme'!$E$12</c:f>
              <c:numCache>
                <c:formatCode>0.00</c:formatCode>
                <c:ptCount val="1"/>
                <c:pt idx="0">
                  <c:v>4.9162647640000001</c:v>
                </c:pt>
              </c:numCache>
            </c:numRef>
          </c:bubbleSize>
          <c:bubble3D val="0"/>
          <c:extLst>
            <c:ext xmlns:c16="http://schemas.microsoft.com/office/drawing/2014/chart" uri="{C3380CC4-5D6E-409C-BE32-E72D297353CC}">
              <c16:uniqueId val="{00000011-FCBE-40C2-973B-F79DB68C75FD}"/>
            </c:ext>
          </c:extLst>
        </c:ser>
        <c:dLbls>
          <c:showLegendKey val="0"/>
          <c:showVal val="0"/>
          <c:showCatName val="0"/>
          <c:showSerName val="0"/>
          <c:showPercent val="0"/>
          <c:showBubbleSize val="0"/>
        </c:dLbls>
        <c:bubbleScale val="100"/>
        <c:showNegBubbles val="0"/>
        <c:axId val="193973328"/>
        <c:axId val="193970976"/>
      </c:bubbleChart>
      <c:valAx>
        <c:axId val="193973328"/>
        <c:scaling>
          <c:orientation val="minMax"/>
          <c:max val="10"/>
          <c:min val="0"/>
        </c:scaling>
        <c:delete val="1"/>
        <c:axPos val="b"/>
        <c:numFmt formatCode="0.00" sourceLinked="1"/>
        <c:majorTickMark val="out"/>
        <c:minorTickMark val="none"/>
        <c:tickLblPos val="nextTo"/>
        <c:crossAx val="193970976"/>
        <c:crosses val="autoZero"/>
        <c:crossBetween val="midCat"/>
      </c:valAx>
      <c:valAx>
        <c:axId val="193970976"/>
        <c:scaling>
          <c:orientation val="minMax"/>
          <c:max val="10"/>
        </c:scaling>
        <c:delete val="1"/>
        <c:axPos val="l"/>
        <c:numFmt formatCode="0.00" sourceLinked="1"/>
        <c:majorTickMark val="out"/>
        <c:minorTickMark val="none"/>
        <c:tickLblPos val="nextTo"/>
        <c:crossAx val="193973328"/>
        <c:crosses val="autoZero"/>
        <c:crossBetween val="midCat"/>
      </c:valAx>
      <c:spPr>
        <a:noFill/>
        <a:ln>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sz="1050">
          <a:latin typeface="+mn-lt"/>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rgbClr val="17505B"/>
                </a:solidFill>
                <a:latin typeface="+mn-lt"/>
                <a:ea typeface="+mn-ea"/>
                <a:cs typeface="Calibri Light" panose="020F0302020204030204" pitchFamily="34" charset="0"/>
              </a:defRPr>
            </a:pPr>
            <a:r>
              <a:rPr lang="en-GB" b="1">
                <a:solidFill>
                  <a:srgbClr val="17505B"/>
                </a:solidFill>
              </a:rPr>
              <a:t>White/ White British</a:t>
            </a:r>
          </a:p>
        </c:rich>
      </c:tx>
      <c:layout>
        <c:manualLayout>
          <c:xMode val="edge"/>
          <c:yMode val="edge"/>
          <c:x val="0.35546759508674347"/>
          <c:y val="4.2741127087875232E-2"/>
        </c:manualLayout>
      </c:layout>
      <c:overlay val="0"/>
      <c:spPr>
        <a:noFill/>
        <a:ln>
          <a:noFill/>
        </a:ln>
        <a:effectLst/>
      </c:spPr>
      <c:txPr>
        <a:bodyPr rot="0" spcFirstLastPara="1" vertOverflow="ellipsis" vert="horz" wrap="square" anchor="ctr" anchorCtr="1"/>
        <a:lstStyle/>
        <a:p>
          <a:pPr>
            <a:defRPr sz="1440" b="1" i="0" u="none" strike="noStrike" kern="1200" spc="0" baseline="0">
              <a:solidFill>
                <a:srgbClr val="17505B"/>
              </a:solidFill>
              <a:latin typeface="+mn-lt"/>
              <a:ea typeface="+mn-ea"/>
              <a:cs typeface="Calibri Light" panose="020F0302020204030204" pitchFamily="34" charset="0"/>
            </a:defRPr>
          </a:pPr>
          <a:endParaRPr lang="en-GB"/>
        </a:p>
      </c:txPr>
    </c:title>
    <c:autoTitleDeleted val="0"/>
    <c:plotArea>
      <c:layout>
        <c:manualLayout>
          <c:layoutTarget val="inner"/>
          <c:xMode val="edge"/>
          <c:yMode val="edge"/>
          <c:x val="1.8052514856173017E-2"/>
          <c:y val="0.14034804130983111"/>
          <c:w val="0.5313329886194208"/>
          <c:h val="0.73051748551227391"/>
        </c:manualLayout>
      </c:layout>
      <c:barChart>
        <c:barDir val="bar"/>
        <c:grouping val="clustered"/>
        <c:varyColors val="0"/>
        <c:ser>
          <c:idx val="0"/>
          <c:order val="0"/>
          <c:tx>
            <c:strRef>
              <c:f>Sheet1!$D$1</c:f>
              <c:strCache>
                <c:ptCount val="1"/>
                <c:pt idx="0">
                  <c:v>Opportunity score</c:v>
                </c:pt>
              </c:strCache>
            </c:strRef>
          </c:tx>
          <c:spPr>
            <a:solidFill>
              <a:srgbClr val="99FF80"/>
            </a:solidFill>
            <a:ln>
              <a:noFill/>
            </a:ln>
            <a:effectLst/>
          </c:spPr>
          <c:invertIfNegative val="0"/>
          <c:dLbls>
            <c:dLbl>
              <c:idx val="5"/>
              <c:layout>
                <c:manualLayout>
                  <c:x val="-4.838709677419473E-3"/>
                  <c:y val="5.3600633078343448E-3"/>
                </c:manualLayout>
              </c:layout>
              <c:tx>
                <c:rich>
                  <a:bodyPr/>
                  <a:lstStyle/>
                  <a:p>
                    <a:fld id="{2C7A8BEB-A70B-422D-A489-C9477F863ACA}" type="VALUE">
                      <a:rPr lang="en-US">
                        <a:latin typeface="Noto Sans" panose="020B0502040504020204" pitchFamily="34" charset="0"/>
                      </a:rPr>
                      <a:pPr/>
                      <a:t>[VALUE]</a:t>
                    </a:fld>
                    <a:endParaRPr lang="en-GB"/>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9C76-4A6C-ADCA-C3D448FD928B}"/>
                </c:ext>
              </c:extLst>
            </c:dLbl>
            <c:dLbl>
              <c:idx val="7"/>
              <c:layout>
                <c:manualLayout>
                  <c:x val="-5.5694885363538182E-3"/>
                  <c:y val="-8.0535067067071271E-3"/>
                </c:manualLayout>
              </c:layout>
              <c:tx>
                <c:rich>
                  <a:bodyPr/>
                  <a:lstStyle/>
                  <a:p>
                    <a:fld id="{8E0962B8-4425-4052-95B1-FF85ECCFAABB}" type="VALUE">
                      <a:rPr lang="en-US">
                        <a:latin typeface="Noto Sans" panose="020B0502040504020204" pitchFamily="34" charset="0"/>
                      </a:rPr>
                      <a:pPr/>
                      <a:t>[VALUE]</a:t>
                    </a:fld>
                    <a:endParaRPr lang="en-GB"/>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C76-4A6C-ADCA-C3D448FD928B}"/>
                </c:ext>
              </c:extLst>
            </c:dLbl>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Calibri Light" panose="020F03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Loyalty</c:v>
                </c:pt>
                <c:pt idx="1">
                  <c:v>Confidence</c:v>
                </c:pt>
                <c:pt idx="2">
                  <c:v>Speed (claims)</c:v>
                </c:pt>
                <c:pt idx="3">
                  <c:v>Ease</c:v>
                </c:pt>
                <c:pt idx="4">
                  <c:v>Control (claims)</c:v>
                </c:pt>
                <c:pt idx="5">
                  <c:v>Price</c:v>
                </c:pt>
                <c:pt idx="6">
                  <c:v>Protection</c:v>
                </c:pt>
                <c:pt idx="7">
                  <c:v>Respect (claims)</c:v>
                </c:pt>
                <c:pt idx="8">
                  <c:v>Relationship</c:v>
                </c:pt>
              </c:strCache>
            </c:strRef>
          </c:cat>
          <c:val>
            <c:numRef>
              <c:f>Sheet1!$D$2:$D$10</c:f>
              <c:numCache>
                <c:formatCode>0.00</c:formatCode>
                <c:ptCount val="9"/>
                <c:pt idx="0">
                  <c:v>8.0116230480000006</c:v>
                </c:pt>
                <c:pt idx="1">
                  <c:v>7.8221420720000001</c:v>
                </c:pt>
                <c:pt idx="2">
                  <c:v>6.9573561059999998</c:v>
                </c:pt>
                <c:pt idx="3">
                  <c:v>6.5776764129999998</c:v>
                </c:pt>
                <c:pt idx="4">
                  <c:v>6.4944927119999996</c:v>
                </c:pt>
                <c:pt idx="5">
                  <c:v>6.1502988309999997</c:v>
                </c:pt>
                <c:pt idx="6">
                  <c:v>6.0570123640000002</c:v>
                </c:pt>
                <c:pt idx="7">
                  <c:v>5.15022454</c:v>
                </c:pt>
                <c:pt idx="8">
                  <c:v>4.5855786289999996</c:v>
                </c:pt>
              </c:numCache>
            </c:numRef>
          </c:val>
          <c:extLst>
            <c:ext xmlns:c16="http://schemas.microsoft.com/office/drawing/2014/chart" uri="{C3380CC4-5D6E-409C-BE32-E72D297353CC}">
              <c16:uniqueId val="{00000002-9C76-4A6C-ADCA-C3D448FD928B}"/>
            </c:ext>
          </c:extLst>
        </c:ser>
        <c:dLbls>
          <c:dLblPos val="outEnd"/>
          <c:showLegendKey val="0"/>
          <c:showVal val="1"/>
          <c:showCatName val="0"/>
          <c:showSerName val="0"/>
          <c:showPercent val="0"/>
          <c:showBubbleSize val="0"/>
        </c:dLbls>
        <c:gapWidth val="150"/>
        <c:axId val="186519552"/>
        <c:axId val="183276608"/>
        <c:extLst/>
      </c:barChart>
      <c:catAx>
        <c:axId val="1865195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Calibri Light" panose="020F0302020204030204" pitchFamily="34" charset="0"/>
              </a:defRPr>
            </a:pPr>
            <a:endParaRPr lang="en-US"/>
          </a:p>
        </c:txPr>
        <c:crossAx val="183276608"/>
        <c:crosses val="autoZero"/>
        <c:auto val="1"/>
        <c:lblAlgn val="ctr"/>
        <c:lblOffset val="100"/>
        <c:noMultiLvlLbl val="0"/>
      </c:catAx>
      <c:valAx>
        <c:axId val="183276608"/>
        <c:scaling>
          <c:orientation val="minMax"/>
        </c:scaling>
        <c:delete val="1"/>
        <c:axPos val="t"/>
        <c:numFmt formatCode="0.00" sourceLinked="1"/>
        <c:majorTickMark val="none"/>
        <c:minorTickMark val="none"/>
        <c:tickLblPos val="nextTo"/>
        <c:crossAx val="186519552"/>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mn-lt"/>
          <a:cs typeface="Calibri Light" panose="020F030202020403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rgbClr val="17505B"/>
                </a:solidFill>
                <a:latin typeface="Calibri Light" panose="020F0302020204030204" pitchFamily="34" charset="0"/>
                <a:ea typeface="+mn-ea"/>
                <a:cs typeface="Calibri Light" panose="020F0302020204030204" pitchFamily="34" charset="0"/>
              </a:defRPr>
            </a:pPr>
            <a:r>
              <a:rPr lang="en-GB" b="1" dirty="0">
                <a:solidFill>
                  <a:srgbClr val="17505B"/>
                </a:solidFill>
                <a:latin typeface="Noto Sans" panose="020B0502040504020204" pitchFamily="34" charset="0"/>
              </a:rPr>
              <a:t>Ethnic minorities</a:t>
            </a:r>
          </a:p>
        </c:rich>
      </c:tx>
      <c:layout>
        <c:manualLayout>
          <c:xMode val="edge"/>
          <c:yMode val="edge"/>
          <c:x val="0.27801835334592334"/>
          <c:y val="4.5972746412396591E-2"/>
        </c:manualLayout>
      </c:layout>
      <c:overlay val="0"/>
      <c:spPr>
        <a:noFill/>
        <a:ln>
          <a:noFill/>
        </a:ln>
        <a:effectLst/>
      </c:spPr>
      <c:txPr>
        <a:bodyPr rot="0" spcFirstLastPara="1" vertOverflow="ellipsis" vert="horz" wrap="square" anchor="ctr" anchorCtr="1"/>
        <a:lstStyle/>
        <a:p>
          <a:pPr>
            <a:defRPr sz="1440" b="1" i="0" u="none" strike="noStrike" kern="1200" spc="0" baseline="0">
              <a:solidFill>
                <a:srgbClr val="17505B"/>
              </a:solidFill>
              <a:latin typeface="Calibri Light" panose="020F0302020204030204" pitchFamily="34" charset="0"/>
              <a:ea typeface="+mn-ea"/>
              <a:cs typeface="Calibri Light" panose="020F0302020204030204" pitchFamily="34" charset="0"/>
            </a:defRPr>
          </a:pPr>
          <a:endParaRPr lang="en-US"/>
        </a:p>
      </c:txPr>
    </c:title>
    <c:autoTitleDeleted val="0"/>
    <c:plotArea>
      <c:layout>
        <c:manualLayout>
          <c:layoutTarget val="inner"/>
          <c:xMode val="edge"/>
          <c:yMode val="edge"/>
          <c:x val="0.41655107216214832"/>
          <c:y val="0.13856151097275007"/>
          <c:w val="0.50037280879057233"/>
          <c:h val="0.76178761368342707"/>
        </c:manualLayout>
      </c:layout>
      <c:barChart>
        <c:barDir val="bar"/>
        <c:grouping val="clustered"/>
        <c:varyColors val="0"/>
        <c:ser>
          <c:idx val="0"/>
          <c:order val="0"/>
          <c:tx>
            <c:strRef>
              <c:f>Sheet1!$D$1</c:f>
              <c:strCache>
                <c:ptCount val="1"/>
                <c:pt idx="0">
                  <c:v>Opportunity score</c:v>
                </c:pt>
              </c:strCache>
            </c:strRef>
          </c:tx>
          <c:spPr>
            <a:solidFill>
              <a:srgbClr val="00C3FF"/>
            </a:solidFill>
            <a:ln>
              <a:noFill/>
            </a:ln>
            <a:effectLst/>
          </c:spPr>
          <c:invertIfNegative val="0"/>
          <c:dLbls>
            <c:dLbl>
              <c:idx val="5"/>
              <c:layout>
                <c:manualLayout>
                  <c:x val="-4.838709677419473E-3"/>
                  <c:y val="5.3600633078343448E-3"/>
                </c:manualLayout>
              </c:layout>
              <c:tx>
                <c:rich>
                  <a:bodyPr/>
                  <a:lstStyle/>
                  <a:p>
                    <a:fld id="{79020929-03A4-4F88-B46F-18D086133AF3}" type="VALUE">
                      <a:rPr lang="en-US">
                        <a:latin typeface="Noto Sans" panose="020B0502040504020204" pitchFamily="34" charset="0"/>
                      </a:rPr>
                      <a:pPr/>
                      <a:t>[VALUE]</a:t>
                    </a:fld>
                    <a:endParaRPr lang="en-GB"/>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9664-479F-95D1-753C8429A233}"/>
                </c:ext>
              </c:extLst>
            </c:dLbl>
            <c:dLbl>
              <c:idx val="7"/>
              <c:layout>
                <c:manualLayout>
                  <c:x val="-8.4335623027953516E-3"/>
                  <c:y val="2.680242680031654E-3"/>
                </c:manualLayout>
              </c:layout>
              <c:tx>
                <c:rich>
                  <a:bodyPr/>
                  <a:lstStyle/>
                  <a:p>
                    <a:fld id="{8E1CD307-9282-4C72-ADA8-08873B66E928}" type="VALUE">
                      <a:rPr lang="en-US">
                        <a:latin typeface="Noto Sans" panose="020B0502040504020204" pitchFamily="34" charset="0"/>
                      </a:rPr>
                      <a:pPr/>
                      <a:t>[VALUE]</a:t>
                    </a:fld>
                    <a:endParaRPr lang="en-GB"/>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664-479F-95D1-753C8429A233}"/>
                </c:ext>
              </c:extLst>
            </c:dLbl>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Calibri Light" panose="020F03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Ease</c:v>
                </c:pt>
                <c:pt idx="1">
                  <c:v>Protection</c:v>
                </c:pt>
                <c:pt idx="2">
                  <c:v>Speed (claims)</c:v>
                </c:pt>
                <c:pt idx="3">
                  <c:v>Loyalty</c:v>
                </c:pt>
                <c:pt idx="4">
                  <c:v>Confidence</c:v>
                </c:pt>
                <c:pt idx="5">
                  <c:v>Price</c:v>
                </c:pt>
                <c:pt idx="6">
                  <c:v>Relationship</c:v>
                </c:pt>
                <c:pt idx="7">
                  <c:v>Respect (claims)</c:v>
                </c:pt>
                <c:pt idx="8">
                  <c:v>Control (claims)</c:v>
                </c:pt>
              </c:strCache>
            </c:strRef>
          </c:cat>
          <c:val>
            <c:numRef>
              <c:f>Sheet1!$D$2:$D$10</c:f>
              <c:numCache>
                <c:formatCode>0.00</c:formatCode>
                <c:ptCount val="9"/>
                <c:pt idx="0">
                  <c:v>7.0774832620000003</c:v>
                </c:pt>
                <c:pt idx="1">
                  <c:v>6.8635756060000004</c:v>
                </c:pt>
                <c:pt idx="2">
                  <c:v>6.8370483679999996</c:v>
                </c:pt>
                <c:pt idx="3">
                  <c:v>6.6511719449999998</c:v>
                </c:pt>
                <c:pt idx="4">
                  <c:v>6.6349614360000002</c:v>
                </c:pt>
                <c:pt idx="5">
                  <c:v>6.4404722169999999</c:v>
                </c:pt>
                <c:pt idx="6">
                  <c:v>6.3620697310000001</c:v>
                </c:pt>
                <c:pt idx="7">
                  <c:v>6.2626262629999996</c:v>
                </c:pt>
                <c:pt idx="8">
                  <c:v>4.9494949500000001</c:v>
                </c:pt>
              </c:numCache>
            </c:numRef>
          </c:val>
          <c:extLst>
            <c:ext xmlns:c16="http://schemas.microsoft.com/office/drawing/2014/chart" uri="{C3380CC4-5D6E-409C-BE32-E72D297353CC}">
              <c16:uniqueId val="{00000002-9664-479F-95D1-753C8429A233}"/>
            </c:ext>
          </c:extLst>
        </c:ser>
        <c:dLbls>
          <c:dLblPos val="outEnd"/>
          <c:showLegendKey val="0"/>
          <c:showVal val="1"/>
          <c:showCatName val="0"/>
          <c:showSerName val="0"/>
          <c:showPercent val="0"/>
          <c:showBubbleSize val="0"/>
        </c:dLbls>
        <c:gapWidth val="150"/>
        <c:axId val="193051648"/>
        <c:axId val="183278912"/>
        <c:extLst/>
      </c:barChart>
      <c:catAx>
        <c:axId val="19305164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Calibri Light" panose="020F0302020204030204" pitchFamily="34" charset="0"/>
              </a:defRPr>
            </a:pPr>
            <a:endParaRPr lang="en-US"/>
          </a:p>
        </c:txPr>
        <c:crossAx val="183278912"/>
        <c:crosses val="autoZero"/>
        <c:auto val="1"/>
        <c:lblAlgn val="ctr"/>
        <c:lblOffset val="100"/>
        <c:noMultiLvlLbl val="0"/>
      </c:catAx>
      <c:valAx>
        <c:axId val="183278912"/>
        <c:scaling>
          <c:orientation val="minMax"/>
        </c:scaling>
        <c:delete val="1"/>
        <c:axPos val="t"/>
        <c:numFmt formatCode="0.00" sourceLinked="1"/>
        <c:majorTickMark val="none"/>
        <c:minorTickMark val="none"/>
        <c:tickLblPos val="nextTo"/>
        <c:crossAx val="193051648"/>
        <c:crosses val="autoZero"/>
        <c:crossBetween val="between"/>
      </c:valAx>
      <c:spPr>
        <a:noFill/>
        <a:ln>
          <a:noFill/>
        </a:ln>
        <a:effectLst/>
      </c:spPr>
    </c:plotArea>
    <c:plotVisOnly val="1"/>
    <c:dispBlanksAs val="gap"/>
    <c:showDLblsOverMax val="0"/>
  </c:chart>
  <c:spPr>
    <a:noFill/>
    <a:ln>
      <a:noFill/>
    </a:ln>
    <a:effectLst/>
  </c:spPr>
  <c:txPr>
    <a:bodyPr/>
    <a:lstStyle/>
    <a:p>
      <a:pPr>
        <a:defRPr sz="1200">
          <a:latin typeface="Calibri Light" panose="020F0302020204030204" pitchFamily="34" charset="0"/>
          <a:cs typeface="Calibri Light" panose="020F030202020403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76431124160292E-2"/>
          <c:y val="9.0933868524617864E-2"/>
          <c:w val="0.84973468381580275"/>
          <c:h val="0.55784809207806052"/>
        </c:manualLayout>
      </c:layout>
      <c:barChart>
        <c:barDir val="col"/>
        <c:grouping val="percentStacked"/>
        <c:varyColors val="0"/>
        <c:ser>
          <c:idx val="7"/>
          <c:order val="7"/>
          <c:tx>
            <c:strRef>
              <c:f>Sheet1!$A$9</c:f>
              <c:strCache>
                <c:ptCount val="1"/>
                <c:pt idx="0">
                  <c:v>Dissatisfied</c:v>
                </c:pt>
              </c:strCache>
            </c:strRef>
          </c:tx>
          <c:spPr>
            <a:solidFill>
              <a:srgbClr val="FFA600"/>
            </a:solidFill>
            <a:ln>
              <a:solidFill>
                <a:schemeClr val="bg1"/>
              </a:solid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DF0-4FE4-84D6-BF0E6DFD5179}"/>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DF0-4FE4-84D6-BF0E6DFD5179}"/>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Sheet1!$B$1:$O$1</c:f>
              <c:strCache>
                <c:ptCount val="11"/>
                <c:pt idx="0">
                  <c:v>18-34</c:v>
                </c:pt>
                <c:pt idx="1">
                  <c:v>35-54</c:v>
                </c:pt>
                <c:pt idx="2">
                  <c:v>55 or older</c:v>
                </c:pt>
                <c:pt idx="3">
                  <c:v>Male</c:v>
                </c:pt>
                <c:pt idx="4">
                  <c:v>Female</c:v>
                </c:pt>
                <c:pt idx="5">
                  <c:v>White/ White British</c:v>
                </c:pt>
                <c:pt idx="6">
                  <c:v>Ethnic minorities</c:v>
                </c:pt>
                <c:pt idx="7">
                  <c:v>Motor</c:v>
                </c:pt>
                <c:pt idx="8">
                  <c:v>Travel</c:v>
                </c:pt>
                <c:pt idx="9">
                  <c:v>Buildings and/or Contents</c:v>
                </c:pt>
                <c:pt idx="10">
                  <c:v>Total</c:v>
                </c:pt>
              </c:strCache>
            </c:strRef>
          </c:cat>
          <c:val>
            <c:numRef>
              <c:f>Sheet1!$B$9:$O$9</c:f>
              <c:numCache>
                <c:formatCode>0%</c:formatCode>
                <c:ptCount val="11"/>
                <c:pt idx="0">
                  <c:v>4.8611111110000001E-2</c:v>
                </c:pt>
                <c:pt idx="1">
                  <c:v>3.1976744190000003E-2</c:v>
                </c:pt>
                <c:pt idx="2">
                  <c:v>2.1680216799999999E-2</c:v>
                </c:pt>
                <c:pt idx="3">
                  <c:v>3.543307087E-2</c:v>
                </c:pt>
                <c:pt idx="4">
                  <c:v>3.0425963489999999E-2</c:v>
                </c:pt>
                <c:pt idx="5">
                  <c:v>3.0750307499999997E-2</c:v>
                </c:pt>
                <c:pt idx="6">
                  <c:v>4.3243243250000007E-2</c:v>
                </c:pt>
                <c:pt idx="7">
                  <c:v>3.8709677419999998E-2</c:v>
                </c:pt>
                <c:pt idx="8">
                  <c:v>3.4090909099999997E-2</c:v>
                </c:pt>
                <c:pt idx="9">
                  <c:v>2.205882353E-2</c:v>
                </c:pt>
                <c:pt idx="10">
                  <c:v>3.2967032969999997E-2</c:v>
                </c:pt>
              </c:numCache>
            </c:numRef>
          </c:val>
          <c:extLst>
            <c:ext xmlns:c16="http://schemas.microsoft.com/office/drawing/2014/chart" uri="{C3380CC4-5D6E-409C-BE32-E72D297353CC}">
              <c16:uniqueId val="{00000002-ADF0-4FE4-84D6-BF0E6DFD5179}"/>
            </c:ext>
          </c:extLst>
        </c:ser>
        <c:ser>
          <c:idx val="8"/>
          <c:order val="8"/>
          <c:tx>
            <c:strRef>
              <c:f>Sheet1!$A$10</c:f>
              <c:strCache>
                <c:ptCount val="1"/>
                <c:pt idx="0">
                  <c:v>Neither satisfied nor dissatisfied</c:v>
                </c:pt>
              </c:strCache>
            </c:strRef>
          </c:tx>
          <c:spPr>
            <a:solidFill>
              <a:srgbClr val="17505B"/>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Sheet1!$B$1:$O$1</c:f>
              <c:strCache>
                <c:ptCount val="11"/>
                <c:pt idx="0">
                  <c:v>18-34</c:v>
                </c:pt>
                <c:pt idx="1">
                  <c:v>35-54</c:v>
                </c:pt>
                <c:pt idx="2">
                  <c:v>55 or older</c:v>
                </c:pt>
                <c:pt idx="3">
                  <c:v>Male</c:v>
                </c:pt>
                <c:pt idx="4">
                  <c:v>Female</c:v>
                </c:pt>
                <c:pt idx="5">
                  <c:v>White/ White British</c:v>
                </c:pt>
                <c:pt idx="6">
                  <c:v>Ethnic minorities</c:v>
                </c:pt>
                <c:pt idx="7">
                  <c:v>Motor</c:v>
                </c:pt>
                <c:pt idx="8">
                  <c:v>Travel</c:v>
                </c:pt>
                <c:pt idx="9">
                  <c:v>Buildings and/or Contents</c:v>
                </c:pt>
                <c:pt idx="10">
                  <c:v>Total</c:v>
                </c:pt>
              </c:strCache>
            </c:strRef>
          </c:cat>
          <c:val>
            <c:numRef>
              <c:f>Sheet1!$B$10:$O$10</c:f>
              <c:numCache>
                <c:formatCode>0%</c:formatCode>
                <c:ptCount val="11"/>
                <c:pt idx="0">
                  <c:v>9.375E-2</c:v>
                </c:pt>
                <c:pt idx="1">
                  <c:v>0.10465116279</c:v>
                </c:pt>
                <c:pt idx="2">
                  <c:v>0.11924119241</c:v>
                </c:pt>
                <c:pt idx="3">
                  <c:v>0.11811023622</c:v>
                </c:pt>
                <c:pt idx="4">
                  <c:v>9.5334685599999996E-2</c:v>
                </c:pt>
                <c:pt idx="5">
                  <c:v>0.10455104551</c:v>
                </c:pt>
                <c:pt idx="6">
                  <c:v>0.11351351351</c:v>
                </c:pt>
                <c:pt idx="7">
                  <c:v>9.6774193549999998E-2</c:v>
                </c:pt>
                <c:pt idx="8">
                  <c:v>9.0909090910000004E-2</c:v>
                </c:pt>
                <c:pt idx="9">
                  <c:v>0.13970588235</c:v>
                </c:pt>
                <c:pt idx="10">
                  <c:v>0.10689310688999999</c:v>
                </c:pt>
              </c:numCache>
            </c:numRef>
          </c:val>
          <c:extLst>
            <c:ext xmlns:c16="http://schemas.microsoft.com/office/drawing/2014/chart" uri="{C3380CC4-5D6E-409C-BE32-E72D297353CC}">
              <c16:uniqueId val="{00000003-ADF0-4FE4-84D6-BF0E6DFD5179}"/>
            </c:ext>
          </c:extLst>
        </c:ser>
        <c:ser>
          <c:idx val="9"/>
          <c:order val="9"/>
          <c:tx>
            <c:strRef>
              <c:f>Sheet1!$A$11</c:f>
              <c:strCache>
                <c:ptCount val="1"/>
                <c:pt idx="0">
                  <c:v>Satisfied</c:v>
                </c:pt>
              </c:strCache>
            </c:strRef>
          </c:tx>
          <c:spPr>
            <a:solidFill>
              <a:srgbClr val="99FF80"/>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17505B"/>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Sheet1!$B$1:$O$1</c:f>
              <c:strCache>
                <c:ptCount val="11"/>
                <c:pt idx="0">
                  <c:v>18-34</c:v>
                </c:pt>
                <c:pt idx="1">
                  <c:v>35-54</c:v>
                </c:pt>
                <c:pt idx="2">
                  <c:v>55 or older</c:v>
                </c:pt>
                <c:pt idx="3">
                  <c:v>Male</c:v>
                </c:pt>
                <c:pt idx="4">
                  <c:v>Female</c:v>
                </c:pt>
                <c:pt idx="5">
                  <c:v>White/ White British</c:v>
                </c:pt>
                <c:pt idx="6">
                  <c:v>Ethnic minorities</c:v>
                </c:pt>
                <c:pt idx="7">
                  <c:v>Motor</c:v>
                </c:pt>
                <c:pt idx="8">
                  <c:v>Travel</c:v>
                </c:pt>
                <c:pt idx="9">
                  <c:v>Buildings and/or Contents</c:v>
                </c:pt>
                <c:pt idx="10">
                  <c:v>Total</c:v>
                </c:pt>
              </c:strCache>
            </c:strRef>
          </c:cat>
          <c:val>
            <c:numRef>
              <c:f>Sheet1!$B$11:$O$11</c:f>
              <c:numCache>
                <c:formatCode>0%</c:formatCode>
                <c:ptCount val="11"/>
                <c:pt idx="0">
                  <c:v>0.85763888890000017</c:v>
                </c:pt>
                <c:pt idx="1">
                  <c:v>0.86337209301999995</c:v>
                </c:pt>
                <c:pt idx="2">
                  <c:v>0.85907859077999993</c:v>
                </c:pt>
                <c:pt idx="3">
                  <c:v>0.84645669290999992</c:v>
                </c:pt>
                <c:pt idx="4">
                  <c:v>0.87423935090999993</c:v>
                </c:pt>
                <c:pt idx="5">
                  <c:v>0.8646986469900001</c:v>
                </c:pt>
                <c:pt idx="6">
                  <c:v>0.84324324324</c:v>
                </c:pt>
                <c:pt idx="7">
                  <c:v>0.86451612903000008</c:v>
                </c:pt>
                <c:pt idx="8">
                  <c:v>0.875</c:v>
                </c:pt>
                <c:pt idx="9">
                  <c:v>0.83823529411999997</c:v>
                </c:pt>
                <c:pt idx="10">
                  <c:v>0.8601398601400001</c:v>
                </c:pt>
              </c:numCache>
            </c:numRef>
          </c:val>
          <c:extLst>
            <c:ext xmlns:c16="http://schemas.microsoft.com/office/drawing/2014/chart" uri="{C3380CC4-5D6E-409C-BE32-E72D297353CC}">
              <c16:uniqueId val="{00000004-ADF0-4FE4-84D6-BF0E6DFD5179}"/>
            </c:ext>
          </c:extLst>
        </c:ser>
        <c:dLbls>
          <c:showLegendKey val="0"/>
          <c:showVal val="0"/>
          <c:showCatName val="0"/>
          <c:showSerName val="0"/>
          <c:showPercent val="0"/>
          <c:showBubbleSize val="0"/>
        </c:dLbls>
        <c:gapWidth val="150"/>
        <c:overlap val="100"/>
        <c:axId val="185079808"/>
        <c:axId val="179168960"/>
        <c:extLst>
          <c:ext xmlns:c15="http://schemas.microsoft.com/office/drawing/2012/chart" uri="{02D57815-91ED-43cb-92C2-25804820EDAC}">
            <c15:filteredBarSeries>
              <c15:ser>
                <c:idx val="0"/>
                <c:order val="0"/>
                <c:tx>
                  <c:strRef>
                    <c:extLst>
                      <c:ext uri="{02D57815-91ED-43cb-92C2-25804820EDAC}">
                        <c15:formulaRef>
                          <c15:sqref>Sheet1!$A$2</c15:sqref>
                        </c15:formulaRef>
                      </c:ext>
                    </c:extLst>
                    <c:strCache>
                      <c:ptCount val="1"/>
                      <c:pt idx="0">
                        <c:v>Extremely dissatisfied</c:v>
                      </c:pt>
                    </c:strCache>
                  </c:strRef>
                </c:tx>
                <c:spPr>
                  <a:solidFill>
                    <a:srgbClr val="F5A03D"/>
                  </a:solidFill>
                  <a:ln>
                    <a:solidFill>
                      <a:schemeClr val="tx2"/>
                    </a:solidFill>
                  </a:ln>
                  <a:effectLst/>
                </c:spPr>
                <c:invertIfNegative val="0"/>
                <c:cat>
                  <c:strRef>
                    <c:extLst>
                      <c:ext uri="{02D57815-91ED-43cb-92C2-25804820EDAC}">
                        <c15:formulaRef>
                          <c15:sqref>Sheet1!$B$1:$O$1</c15:sqref>
                        </c15:formulaRef>
                      </c:ext>
                    </c:extLst>
                    <c:strCache>
                      <c:ptCount val="11"/>
                      <c:pt idx="0">
                        <c:v>18-34</c:v>
                      </c:pt>
                      <c:pt idx="1">
                        <c:v>35-54</c:v>
                      </c:pt>
                      <c:pt idx="2">
                        <c:v>55 or older</c:v>
                      </c:pt>
                      <c:pt idx="3">
                        <c:v>Male</c:v>
                      </c:pt>
                      <c:pt idx="4">
                        <c:v>Female</c:v>
                      </c:pt>
                      <c:pt idx="5">
                        <c:v>White/ White British</c:v>
                      </c:pt>
                      <c:pt idx="6">
                        <c:v>Ethnic minorities</c:v>
                      </c:pt>
                      <c:pt idx="7">
                        <c:v>Motor</c:v>
                      </c:pt>
                      <c:pt idx="8">
                        <c:v>Travel</c:v>
                      </c:pt>
                      <c:pt idx="9">
                        <c:v>Buildings and/or Contents</c:v>
                      </c:pt>
                      <c:pt idx="10">
                        <c:v>Total</c:v>
                      </c:pt>
                    </c:strCache>
                  </c:strRef>
                </c:cat>
                <c:val>
                  <c:numRef>
                    <c:extLst>
                      <c:ext uri="{02D57815-91ED-43cb-92C2-25804820EDAC}">
                        <c15:formulaRef>
                          <c15:sqref>Sheet1!$B$2:$O$2</c15:sqref>
                        </c15:formulaRef>
                      </c:ext>
                    </c:extLst>
                    <c:numCache>
                      <c:formatCode>0.00%</c:formatCode>
                      <c:ptCount val="11"/>
                      <c:pt idx="0">
                        <c:v>1.3888888889999999E-2</c:v>
                      </c:pt>
                      <c:pt idx="1">
                        <c:v>8.7209302299999999E-3</c:v>
                      </c:pt>
                      <c:pt idx="2">
                        <c:v>2.7100270999999999E-3</c:v>
                      </c:pt>
                      <c:pt idx="3">
                        <c:v>1.3779527559999999E-2</c:v>
                      </c:pt>
                      <c:pt idx="4" formatCode="0.0%">
                        <c:v>2.0283975700000003E-3</c:v>
                      </c:pt>
                      <c:pt idx="5">
                        <c:v>8.610086099999999E-3</c:v>
                      </c:pt>
                      <c:pt idx="6">
                        <c:v>5.4054054100000004E-3</c:v>
                      </c:pt>
                      <c:pt idx="7">
                        <c:v>1.075268817E-2</c:v>
                      </c:pt>
                      <c:pt idx="8">
                        <c:v>7.5757575800000001E-3</c:v>
                      </c:pt>
                      <c:pt idx="9">
                        <c:v>3.6764705900000001E-3</c:v>
                      </c:pt>
                      <c:pt idx="10" formatCode="0.0%">
                        <c:v>7.9920079899999993E-3</c:v>
                      </c:pt>
                    </c:numCache>
                  </c:numRef>
                </c:val>
                <c:extLst>
                  <c:ext xmlns:c16="http://schemas.microsoft.com/office/drawing/2014/chart" uri="{C3380CC4-5D6E-409C-BE32-E72D297353CC}">
                    <c16:uniqueId val="{00000005-ADF0-4FE4-84D6-BF0E6DFD5179}"/>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Sheet1!$A$3</c15:sqref>
                        </c15:formulaRef>
                      </c:ext>
                    </c:extLst>
                    <c:strCache>
                      <c:ptCount val="1"/>
                      <c:pt idx="0">
                        <c:v>Dissatisfied</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Sheet1!$B$1:$O$1</c15:sqref>
                        </c15:formulaRef>
                      </c:ext>
                    </c:extLst>
                    <c:strCache>
                      <c:ptCount val="11"/>
                      <c:pt idx="0">
                        <c:v>18-34</c:v>
                      </c:pt>
                      <c:pt idx="1">
                        <c:v>35-54</c:v>
                      </c:pt>
                      <c:pt idx="2">
                        <c:v>55 or older</c:v>
                      </c:pt>
                      <c:pt idx="3">
                        <c:v>Male</c:v>
                      </c:pt>
                      <c:pt idx="4">
                        <c:v>Female</c:v>
                      </c:pt>
                      <c:pt idx="5">
                        <c:v>White/ White British</c:v>
                      </c:pt>
                      <c:pt idx="6">
                        <c:v>Ethnic minorities</c:v>
                      </c:pt>
                      <c:pt idx="7">
                        <c:v>Motor</c:v>
                      </c:pt>
                      <c:pt idx="8">
                        <c:v>Travel</c:v>
                      </c:pt>
                      <c:pt idx="9">
                        <c:v>Buildings and/or Contents</c:v>
                      </c:pt>
                      <c:pt idx="10">
                        <c:v>Total</c:v>
                      </c:pt>
                    </c:strCache>
                  </c:strRef>
                </c:cat>
                <c:val>
                  <c:numRef>
                    <c:extLst xmlns:c15="http://schemas.microsoft.com/office/drawing/2012/chart">
                      <c:ext xmlns:c15="http://schemas.microsoft.com/office/drawing/2012/chart" uri="{02D57815-91ED-43cb-92C2-25804820EDAC}">
                        <c15:formulaRef>
                          <c15:sqref>Sheet1!$B$3:$O$3</c15:sqref>
                        </c15:formulaRef>
                      </c:ext>
                    </c:extLst>
                    <c:numCache>
                      <c:formatCode>0.00%</c:formatCode>
                      <c:ptCount val="11"/>
                      <c:pt idx="0">
                        <c:v>3.4722222200000001E-3</c:v>
                      </c:pt>
                      <c:pt idx="1">
                        <c:v>5.81395349E-3</c:v>
                      </c:pt>
                      <c:pt idx="2">
                        <c:v>5.4200541999999997E-3</c:v>
                      </c:pt>
                      <c:pt idx="3">
                        <c:v>5.9055118100000007E-3</c:v>
                      </c:pt>
                      <c:pt idx="4">
                        <c:v>4.0567951299999997E-3</c:v>
                      </c:pt>
                      <c:pt idx="5">
                        <c:v>4.9200492000000002E-3</c:v>
                      </c:pt>
                      <c:pt idx="6">
                        <c:v>5.4054054100000004E-3</c:v>
                      </c:pt>
                      <c:pt idx="7">
                        <c:v>8.602150539999999E-3</c:v>
                      </c:pt>
                      <c:pt idx="8">
                        <c:v>3.78787879E-3</c:v>
                      </c:pt>
                      <c:pt idx="9" formatCode="0%">
                        <c:v>0</c:v>
                      </c:pt>
                      <c:pt idx="10" formatCode="0.0%">
                        <c:v>4.9950050000000003E-3</c:v>
                      </c:pt>
                    </c:numCache>
                  </c:numRef>
                </c:val>
                <c:extLst xmlns:c15="http://schemas.microsoft.com/office/drawing/2012/chart">
                  <c:ext xmlns:c16="http://schemas.microsoft.com/office/drawing/2014/chart" uri="{C3380CC4-5D6E-409C-BE32-E72D297353CC}">
                    <c16:uniqueId val="{00000006-ADF0-4FE4-84D6-BF0E6DFD5179}"/>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Sheet1!$A$4</c15:sqref>
                        </c15:formulaRef>
                      </c:ext>
                    </c:extLst>
                    <c:strCache>
                      <c:ptCount val="1"/>
                      <c:pt idx="0">
                        <c:v>Slightly dissatisfied</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Sheet1!$B$1:$O$1</c15:sqref>
                        </c15:formulaRef>
                      </c:ext>
                    </c:extLst>
                    <c:strCache>
                      <c:ptCount val="11"/>
                      <c:pt idx="0">
                        <c:v>18-34</c:v>
                      </c:pt>
                      <c:pt idx="1">
                        <c:v>35-54</c:v>
                      </c:pt>
                      <c:pt idx="2">
                        <c:v>55 or older</c:v>
                      </c:pt>
                      <c:pt idx="3">
                        <c:v>Male</c:v>
                      </c:pt>
                      <c:pt idx="4">
                        <c:v>Female</c:v>
                      </c:pt>
                      <c:pt idx="5">
                        <c:v>White/ White British</c:v>
                      </c:pt>
                      <c:pt idx="6">
                        <c:v>Ethnic minorities</c:v>
                      </c:pt>
                      <c:pt idx="7">
                        <c:v>Motor</c:v>
                      </c:pt>
                      <c:pt idx="8">
                        <c:v>Travel</c:v>
                      </c:pt>
                      <c:pt idx="9">
                        <c:v>Buildings and/or Contents</c:v>
                      </c:pt>
                      <c:pt idx="10">
                        <c:v>Total</c:v>
                      </c:pt>
                    </c:strCache>
                  </c:strRef>
                </c:cat>
                <c:val>
                  <c:numRef>
                    <c:extLst xmlns:c15="http://schemas.microsoft.com/office/drawing/2012/chart">
                      <c:ext xmlns:c15="http://schemas.microsoft.com/office/drawing/2012/chart" uri="{02D57815-91ED-43cb-92C2-25804820EDAC}">
                        <c15:formulaRef>
                          <c15:sqref>Sheet1!$B$4:$O$4</c15:sqref>
                        </c15:formulaRef>
                      </c:ext>
                    </c:extLst>
                    <c:numCache>
                      <c:formatCode>0.00%</c:formatCode>
                      <c:ptCount val="11"/>
                      <c:pt idx="0">
                        <c:v>3.125E-2</c:v>
                      </c:pt>
                      <c:pt idx="1">
                        <c:v>1.7441860470000001E-2</c:v>
                      </c:pt>
                      <c:pt idx="2">
                        <c:v>1.3550135499999999E-2</c:v>
                      </c:pt>
                      <c:pt idx="3">
                        <c:v>1.5748031499999999E-2</c:v>
                      </c:pt>
                      <c:pt idx="4">
                        <c:v>2.4340770790000001E-2</c:v>
                      </c:pt>
                      <c:pt idx="5">
                        <c:v>1.7220172199999998E-2</c:v>
                      </c:pt>
                      <c:pt idx="6">
                        <c:v>3.2432432430000005E-2</c:v>
                      </c:pt>
                      <c:pt idx="7">
                        <c:v>1.9354838709999999E-2</c:v>
                      </c:pt>
                      <c:pt idx="8">
                        <c:v>2.2727272730000001E-2</c:v>
                      </c:pt>
                      <c:pt idx="9">
                        <c:v>1.8382352939999999E-2</c:v>
                      </c:pt>
                      <c:pt idx="10" formatCode="0%">
                        <c:v>1.9980019979999999E-2</c:v>
                      </c:pt>
                    </c:numCache>
                  </c:numRef>
                </c:val>
                <c:extLst xmlns:c15="http://schemas.microsoft.com/office/drawing/2012/chart">
                  <c:ext xmlns:c16="http://schemas.microsoft.com/office/drawing/2014/chart" uri="{C3380CC4-5D6E-409C-BE32-E72D297353CC}">
                    <c16:uniqueId val="{00000007-ADF0-4FE4-84D6-BF0E6DFD5179}"/>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Sheet1!$A$5</c15:sqref>
                        </c15:formulaRef>
                      </c:ext>
                    </c:extLst>
                    <c:strCache>
                      <c:ptCount val="1"/>
                      <c:pt idx="0">
                        <c:v>Neither satisfied nor dissatisfied</c:v>
                      </c:pt>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Sheet1!$B$1:$O$1</c15:sqref>
                        </c15:formulaRef>
                      </c:ext>
                    </c:extLst>
                    <c:strCache>
                      <c:ptCount val="11"/>
                      <c:pt idx="0">
                        <c:v>18-34</c:v>
                      </c:pt>
                      <c:pt idx="1">
                        <c:v>35-54</c:v>
                      </c:pt>
                      <c:pt idx="2">
                        <c:v>55 or older</c:v>
                      </c:pt>
                      <c:pt idx="3">
                        <c:v>Male</c:v>
                      </c:pt>
                      <c:pt idx="4">
                        <c:v>Female</c:v>
                      </c:pt>
                      <c:pt idx="5">
                        <c:v>White/ White British</c:v>
                      </c:pt>
                      <c:pt idx="6">
                        <c:v>Ethnic minorities</c:v>
                      </c:pt>
                      <c:pt idx="7">
                        <c:v>Motor</c:v>
                      </c:pt>
                      <c:pt idx="8">
                        <c:v>Travel</c:v>
                      </c:pt>
                      <c:pt idx="9">
                        <c:v>Buildings and/or Contents</c:v>
                      </c:pt>
                      <c:pt idx="10">
                        <c:v>Total</c:v>
                      </c:pt>
                    </c:strCache>
                  </c:strRef>
                </c:cat>
                <c:val>
                  <c:numRef>
                    <c:extLst xmlns:c15="http://schemas.microsoft.com/office/drawing/2012/chart">
                      <c:ext xmlns:c15="http://schemas.microsoft.com/office/drawing/2012/chart" uri="{02D57815-91ED-43cb-92C2-25804820EDAC}">
                        <c15:formulaRef>
                          <c15:sqref>Sheet1!$B$5:$O$5</c15:sqref>
                        </c15:formulaRef>
                      </c:ext>
                    </c:extLst>
                    <c:numCache>
                      <c:formatCode>0.00%</c:formatCode>
                      <c:ptCount val="11"/>
                      <c:pt idx="0">
                        <c:v>9.375E-2</c:v>
                      </c:pt>
                      <c:pt idx="1">
                        <c:v>0.10465116279</c:v>
                      </c:pt>
                      <c:pt idx="2">
                        <c:v>0.11924119241</c:v>
                      </c:pt>
                      <c:pt idx="3">
                        <c:v>0.11811023622</c:v>
                      </c:pt>
                      <c:pt idx="4">
                        <c:v>9.5334685599999996E-2</c:v>
                      </c:pt>
                      <c:pt idx="5">
                        <c:v>0.10455104551</c:v>
                      </c:pt>
                      <c:pt idx="6">
                        <c:v>0.11351351351</c:v>
                      </c:pt>
                      <c:pt idx="7">
                        <c:v>9.6774193549999998E-2</c:v>
                      </c:pt>
                      <c:pt idx="8">
                        <c:v>9.0909090910000004E-2</c:v>
                      </c:pt>
                      <c:pt idx="9">
                        <c:v>0.13970588235</c:v>
                      </c:pt>
                      <c:pt idx="10">
                        <c:v>0.10689310688999999</c:v>
                      </c:pt>
                    </c:numCache>
                  </c:numRef>
                </c:val>
                <c:extLst xmlns:c15="http://schemas.microsoft.com/office/drawing/2012/chart">
                  <c:ext xmlns:c16="http://schemas.microsoft.com/office/drawing/2014/chart" uri="{C3380CC4-5D6E-409C-BE32-E72D297353CC}">
                    <c16:uniqueId val="{00000008-ADF0-4FE4-84D6-BF0E6DFD5179}"/>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Sheet1!$A$6</c15:sqref>
                        </c15:formulaRef>
                      </c:ext>
                    </c:extLst>
                    <c:strCache>
                      <c:ptCount val="1"/>
                      <c:pt idx="0">
                        <c:v>Slightly satisfied</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Sheet1!$B$1:$O$1</c15:sqref>
                        </c15:formulaRef>
                      </c:ext>
                    </c:extLst>
                    <c:strCache>
                      <c:ptCount val="11"/>
                      <c:pt idx="0">
                        <c:v>18-34</c:v>
                      </c:pt>
                      <c:pt idx="1">
                        <c:v>35-54</c:v>
                      </c:pt>
                      <c:pt idx="2">
                        <c:v>55 or older</c:v>
                      </c:pt>
                      <c:pt idx="3">
                        <c:v>Male</c:v>
                      </c:pt>
                      <c:pt idx="4">
                        <c:v>Female</c:v>
                      </c:pt>
                      <c:pt idx="5">
                        <c:v>White/ White British</c:v>
                      </c:pt>
                      <c:pt idx="6">
                        <c:v>Ethnic minorities</c:v>
                      </c:pt>
                      <c:pt idx="7">
                        <c:v>Motor</c:v>
                      </c:pt>
                      <c:pt idx="8">
                        <c:v>Travel</c:v>
                      </c:pt>
                      <c:pt idx="9">
                        <c:v>Buildings and/or Contents</c:v>
                      </c:pt>
                      <c:pt idx="10">
                        <c:v>Total</c:v>
                      </c:pt>
                    </c:strCache>
                  </c:strRef>
                </c:cat>
                <c:val>
                  <c:numRef>
                    <c:extLst xmlns:c15="http://schemas.microsoft.com/office/drawing/2012/chart">
                      <c:ext xmlns:c15="http://schemas.microsoft.com/office/drawing/2012/chart" uri="{02D57815-91ED-43cb-92C2-25804820EDAC}">
                        <c15:formulaRef>
                          <c15:sqref>Sheet1!$B$6:$O$6</c15:sqref>
                        </c15:formulaRef>
                      </c:ext>
                    </c:extLst>
                    <c:numCache>
                      <c:formatCode>0.00%</c:formatCode>
                      <c:ptCount val="11"/>
                      <c:pt idx="0">
                        <c:v>0.29166666667000002</c:v>
                      </c:pt>
                      <c:pt idx="1">
                        <c:v>0.20930232558</c:v>
                      </c:pt>
                      <c:pt idx="2">
                        <c:v>0.11382113821000001</c:v>
                      </c:pt>
                      <c:pt idx="3">
                        <c:v>0.18307086613999998</c:v>
                      </c:pt>
                      <c:pt idx="4" formatCode="0.0%">
                        <c:v>0.21298174442000001</c:v>
                      </c:pt>
                      <c:pt idx="5">
                        <c:v>0.19557195572000002</c:v>
                      </c:pt>
                      <c:pt idx="6">
                        <c:v>0.21081081081</c:v>
                      </c:pt>
                      <c:pt idx="7">
                        <c:v>0.18064516129000002</c:v>
                      </c:pt>
                      <c:pt idx="8">
                        <c:v>0.23863636364000002</c:v>
                      </c:pt>
                      <c:pt idx="9">
                        <c:v>0.1875</c:v>
                      </c:pt>
                      <c:pt idx="10">
                        <c:v>0.1978021978</c:v>
                      </c:pt>
                    </c:numCache>
                  </c:numRef>
                </c:val>
                <c:extLst xmlns:c15="http://schemas.microsoft.com/office/drawing/2012/chart">
                  <c:ext xmlns:c16="http://schemas.microsoft.com/office/drawing/2014/chart" uri="{C3380CC4-5D6E-409C-BE32-E72D297353CC}">
                    <c16:uniqueId val="{00000009-ADF0-4FE4-84D6-BF0E6DFD5179}"/>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Sheet1!$A$7</c15:sqref>
                        </c15:formulaRef>
                      </c:ext>
                    </c:extLst>
                    <c:strCache>
                      <c:ptCount val="1"/>
                      <c:pt idx="0">
                        <c:v>Satisfied</c:v>
                      </c:pt>
                    </c:strCache>
                  </c:strRef>
                </c:tx>
                <c:spPr>
                  <a:solidFill>
                    <a:schemeClr val="accent6"/>
                  </a:solidFill>
                  <a:ln>
                    <a:noFill/>
                  </a:ln>
                  <a:effectLst/>
                </c:spPr>
                <c:invertIfNegative val="0"/>
                <c:cat>
                  <c:strRef>
                    <c:extLst xmlns:c15="http://schemas.microsoft.com/office/drawing/2012/chart">
                      <c:ext xmlns:c15="http://schemas.microsoft.com/office/drawing/2012/chart" uri="{02D57815-91ED-43cb-92C2-25804820EDAC}">
                        <c15:formulaRef>
                          <c15:sqref>Sheet1!$B$1:$O$1</c15:sqref>
                        </c15:formulaRef>
                      </c:ext>
                    </c:extLst>
                    <c:strCache>
                      <c:ptCount val="11"/>
                      <c:pt idx="0">
                        <c:v>18-34</c:v>
                      </c:pt>
                      <c:pt idx="1">
                        <c:v>35-54</c:v>
                      </c:pt>
                      <c:pt idx="2">
                        <c:v>55 or older</c:v>
                      </c:pt>
                      <c:pt idx="3">
                        <c:v>Male</c:v>
                      </c:pt>
                      <c:pt idx="4">
                        <c:v>Female</c:v>
                      </c:pt>
                      <c:pt idx="5">
                        <c:v>White/ White British</c:v>
                      </c:pt>
                      <c:pt idx="6">
                        <c:v>Ethnic minorities</c:v>
                      </c:pt>
                      <c:pt idx="7">
                        <c:v>Motor</c:v>
                      </c:pt>
                      <c:pt idx="8">
                        <c:v>Travel</c:v>
                      </c:pt>
                      <c:pt idx="9">
                        <c:v>Buildings and/or Contents</c:v>
                      </c:pt>
                      <c:pt idx="10">
                        <c:v>Total</c:v>
                      </c:pt>
                    </c:strCache>
                  </c:strRef>
                </c:cat>
                <c:val>
                  <c:numRef>
                    <c:extLst xmlns:c15="http://schemas.microsoft.com/office/drawing/2012/chart">
                      <c:ext xmlns:c15="http://schemas.microsoft.com/office/drawing/2012/chart" uri="{02D57815-91ED-43cb-92C2-25804820EDAC}">
                        <c15:formulaRef>
                          <c15:sqref>Sheet1!$B$7:$O$7</c15:sqref>
                        </c15:formulaRef>
                      </c:ext>
                    </c:extLst>
                    <c:numCache>
                      <c:formatCode>0.00%</c:formatCode>
                      <c:ptCount val="11"/>
                      <c:pt idx="0">
                        <c:v>0.36805555556000003</c:v>
                      </c:pt>
                      <c:pt idx="1">
                        <c:v>0.47965116278999997</c:v>
                      </c:pt>
                      <c:pt idx="2">
                        <c:v>0.52032520324999998</c:v>
                      </c:pt>
                      <c:pt idx="3">
                        <c:v>0.45866141732000004</c:v>
                      </c:pt>
                      <c:pt idx="4">
                        <c:v>0.46653144015999998</c:v>
                      </c:pt>
                      <c:pt idx="5">
                        <c:v>0.47847478475000005</c:v>
                      </c:pt>
                      <c:pt idx="6">
                        <c:v>0.38918918919000001</c:v>
                      </c:pt>
                      <c:pt idx="7">
                        <c:v>0.46881720430000001</c:v>
                      </c:pt>
                      <c:pt idx="8">
                        <c:v>0.43939393938999999</c:v>
                      </c:pt>
                      <c:pt idx="9">
                        <c:v>0.47426470588000003</c:v>
                      </c:pt>
                      <c:pt idx="10">
                        <c:v>0.46253746254</c:v>
                      </c:pt>
                    </c:numCache>
                  </c:numRef>
                </c:val>
                <c:extLst xmlns:c15="http://schemas.microsoft.com/office/drawing/2012/chart">
                  <c:ext xmlns:c16="http://schemas.microsoft.com/office/drawing/2014/chart" uri="{C3380CC4-5D6E-409C-BE32-E72D297353CC}">
                    <c16:uniqueId val="{0000000A-ADF0-4FE4-84D6-BF0E6DFD5179}"/>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Sheet1!$A$8</c15:sqref>
                        </c15:formulaRef>
                      </c:ext>
                    </c:extLst>
                    <c:strCache>
                      <c:ptCount val="1"/>
                      <c:pt idx="0">
                        <c:v>Extremely satisfied </c:v>
                      </c:pt>
                    </c:strCache>
                  </c:strRef>
                </c:tx>
                <c:spPr>
                  <a:solidFill>
                    <a:schemeClr val="accent1">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Sheet1!$B$1:$O$1</c15:sqref>
                        </c15:formulaRef>
                      </c:ext>
                    </c:extLst>
                    <c:strCache>
                      <c:ptCount val="11"/>
                      <c:pt idx="0">
                        <c:v>18-34</c:v>
                      </c:pt>
                      <c:pt idx="1">
                        <c:v>35-54</c:v>
                      </c:pt>
                      <c:pt idx="2">
                        <c:v>55 or older</c:v>
                      </c:pt>
                      <c:pt idx="3">
                        <c:v>Male</c:v>
                      </c:pt>
                      <c:pt idx="4">
                        <c:v>Female</c:v>
                      </c:pt>
                      <c:pt idx="5">
                        <c:v>White/ White British</c:v>
                      </c:pt>
                      <c:pt idx="6">
                        <c:v>Ethnic minorities</c:v>
                      </c:pt>
                      <c:pt idx="7">
                        <c:v>Motor</c:v>
                      </c:pt>
                      <c:pt idx="8">
                        <c:v>Travel</c:v>
                      </c:pt>
                      <c:pt idx="9">
                        <c:v>Buildings and/or Contents</c:v>
                      </c:pt>
                      <c:pt idx="10">
                        <c:v>Total</c:v>
                      </c:pt>
                    </c:strCache>
                  </c:strRef>
                </c:cat>
                <c:val>
                  <c:numRef>
                    <c:extLst xmlns:c15="http://schemas.microsoft.com/office/drawing/2012/chart">
                      <c:ext xmlns:c15="http://schemas.microsoft.com/office/drawing/2012/chart" uri="{02D57815-91ED-43cb-92C2-25804820EDAC}">
                        <c15:formulaRef>
                          <c15:sqref>Sheet1!$B$8:$O$8</c15:sqref>
                        </c15:formulaRef>
                      </c:ext>
                    </c:extLst>
                    <c:numCache>
                      <c:formatCode>0.00%</c:formatCode>
                      <c:ptCount val="11"/>
                      <c:pt idx="0">
                        <c:v>0.19791666667000002</c:v>
                      </c:pt>
                      <c:pt idx="1">
                        <c:v>0.17441860465</c:v>
                      </c:pt>
                      <c:pt idx="2">
                        <c:v>0.22493224932</c:v>
                      </c:pt>
                      <c:pt idx="3">
                        <c:v>0.20472440944999998</c:v>
                      </c:pt>
                      <c:pt idx="4">
                        <c:v>0.19472616633000001</c:v>
                      </c:pt>
                      <c:pt idx="5">
                        <c:v>0.19065190651999997</c:v>
                      </c:pt>
                      <c:pt idx="6">
                        <c:v>0.24324324323999999</c:v>
                      </c:pt>
                      <c:pt idx="7">
                        <c:v>0.21505376343999999</c:v>
                      </c:pt>
                      <c:pt idx="8" formatCode="0.0%">
                        <c:v>0.19696969697</c:v>
                      </c:pt>
                      <c:pt idx="9">
                        <c:v>0.17647058823999998</c:v>
                      </c:pt>
                      <c:pt idx="10">
                        <c:v>0.19980019980000002</c:v>
                      </c:pt>
                    </c:numCache>
                  </c:numRef>
                </c:val>
                <c:extLst xmlns:c15="http://schemas.microsoft.com/office/drawing/2012/chart">
                  <c:ext xmlns:c16="http://schemas.microsoft.com/office/drawing/2014/chart" uri="{C3380CC4-5D6E-409C-BE32-E72D297353CC}">
                    <c16:uniqueId val="{0000000B-ADF0-4FE4-84D6-BF0E6DFD5179}"/>
                  </c:ext>
                </c:extLst>
              </c15:ser>
            </c15:filteredBarSeries>
          </c:ext>
        </c:extLst>
      </c:barChart>
      <c:catAx>
        <c:axId val="185079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79168960"/>
        <c:crosses val="autoZero"/>
        <c:auto val="1"/>
        <c:lblAlgn val="ctr"/>
        <c:lblOffset val="100"/>
        <c:noMultiLvlLbl val="0"/>
      </c:catAx>
      <c:valAx>
        <c:axId val="179168960"/>
        <c:scaling>
          <c:orientation val="minMax"/>
        </c:scaling>
        <c:delete val="1"/>
        <c:axPos val="l"/>
        <c:numFmt formatCode="0%" sourceLinked="1"/>
        <c:majorTickMark val="none"/>
        <c:minorTickMark val="none"/>
        <c:tickLblPos val="nextTo"/>
        <c:crossAx val="185079808"/>
        <c:crosses val="autoZero"/>
        <c:crossBetween val="between"/>
      </c:valAx>
      <c:spPr>
        <a:noFill/>
        <a:ln>
          <a:noFill/>
        </a:ln>
        <a:effectLst/>
      </c:spPr>
    </c:plotArea>
    <c:legend>
      <c:legendPos val="r"/>
      <c:layout>
        <c:manualLayout>
          <c:xMode val="edge"/>
          <c:yMode val="edge"/>
          <c:x val="0.86382181260706214"/>
          <c:y val="9.9130308063471437E-2"/>
          <c:w val="0.12186865724279895"/>
          <c:h val="0.67931916146332416"/>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100">
          <a:solidFill>
            <a:schemeClr val="tx1"/>
          </a:solidFill>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tlCol="0" anchor="t"/>
          <a:lstStyle/>
          <a:p>
            <a:pPr algn="ctr">
              <a:defRPr sz="1200">
                <a:solidFill>
                  <a:srgbClr val="17505B"/>
                </a:solidFill>
              </a:defRPr>
            </a:pPr>
            <a:r>
              <a:rPr lang="en-GB" sz="1200" dirty="0">
                <a:solidFill>
                  <a:srgbClr val="17505B"/>
                </a:solidFill>
                <a:latin typeface="Noto Sans" panose="020B0502040504020204" pitchFamily="34" charset="0"/>
              </a:rPr>
              <a:t>% of 1,001</a:t>
            </a:r>
            <a:r>
              <a:rPr lang="en-GB" sz="1200" baseline="0" dirty="0">
                <a:solidFill>
                  <a:srgbClr val="17505B"/>
                </a:solidFill>
                <a:latin typeface="Noto Sans" panose="020B0502040504020204" pitchFamily="34" charset="0"/>
              </a:rPr>
              <a:t> Consumers who have </a:t>
            </a:r>
            <a:r>
              <a:rPr lang="en-GB" sz="1200" dirty="0">
                <a:solidFill>
                  <a:srgbClr val="17505B"/>
                </a:solidFill>
                <a:latin typeface="Noto Sans" panose="020B0502040504020204" pitchFamily="34" charset="0"/>
              </a:rPr>
              <a:t>Claimed on an Insurance policy in last 12 months</a:t>
            </a:r>
            <a:endParaRPr lang="en-US" sz="1200" dirty="0">
              <a:solidFill>
                <a:srgbClr val="17505B"/>
              </a:solidFill>
              <a:latin typeface="Noto Sans" panose="020B0502040504020204" pitchFamily="34" charset="0"/>
            </a:endParaRPr>
          </a:p>
        </c:rich>
      </c:tx>
      <c:overlay val="0"/>
    </c:title>
    <c:autoTitleDeleted val="0"/>
    <c:plotArea>
      <c:layout/>
      <c:barChart>
        <c:barDir val="col"/>
        <c:grouping val="clustered"/>
        <c:varyColors val="1"/>
        <c:ser>
          <c:idx val="0"/>
          <c:order val="0"/>
          <c:tx>
            <c:v>Claimed in last 12 months</c:v>
          </c:tx>
          <c:spPr>
            <a:solidFill>
              <a:srgbClr val="99FF80"/>
            </a:solidFill>
          </c:spPr>
          <c:invertIfNegative val="1"/>
          <c:dLbls>
            <c:spPr>
              <a:noFill/>
              <a:ln>
                <a:noFill/>
              </a:ln>
              <a:effectLst/>
            </c:spPr>
            <c:txPr>
              <a:bodyPr wrap="square" lIns="38100" tIns="19050" rIns="38100" bIns="19050" anchor="ctr">
                <a:spAutoFit/>
              </a:bodyPr>
              <a:lstStyle/>
              <a:p>
                <a:pPr>
                  <a:defRPr sz="1100" b="1">
                    <a:solidFill>
                      <a:srgbClr val="17505B"/>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'Claimed in last 12 months'!$Q$4:$Q$5</c:f>
              <c:strCache>
                <c:ptCount val="2"/>
                <c:pt idx="0">
                  <c:v>Yes</c:v>
                </c:pt>
                <c:pt idx="1">
                  <c:v>No</c:v>
                </c:pt>
              </c:strCache>
            </c:strRef>
          </c:cat>
          <c:val>
            <c:numRef>
              <c:f>'Claimed in last 12 months'!$S$4:$S$5</c:f>
              <c:numCache>
                <c:formatCode>0</c:formatCode>
                <c:ptCount val="2"/>
                <c:pt idx="0">
                  <c:v>18.881118880999999</c:v>
                </c:pt>
                <c:pt idx="1">
                  <c:v>81.118881118999994</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0B75-4D3D-ADF4-D409818A8526}"/>
            </c:ext>
          </c:extLst>
        </c:ser>
        <c:dLbls>
          <c:showLegendKey val="0"/>
          <c:showVal val="0"/>
          <c:showCatName val="0"/>
          <c:showSerName val="0"/>
          <c:showPercent val="0"/>
          <c:showBubbleSize val="0"/>
        </c:dLbls>
        <c:gapWidth val="150"/>
        <c:axId val="192479464"/>
        <c:axId val="193976072"/>
      </c:barChart>
      <c:catAx>
        <c:axId val="192479464"/>
        <c:scaling>
          <c:orientation val="minMax"/>
        </c:scaling>
        <c:delete val="0"/>
        <c:axPos val="b"/>
        <c:numFmt formatCode="General" sourceLinked="0"/>
        <c:majorTickMark val="cross"/>
        <c:minorTickMark val="none"/>
        <c:tickLblPos val="nextTo"/>
        <c:crossAx val="193976072"/>
        <c:crosses val="autoZero"/>
        <c:auto val="1"/>
        <c:lblAlgn val="ctr"/>
        <c:lblOffset val="100"/>
        <c:noMultiLvlLbl val="1"/>
      </c:catAx>
      <c:valAx>
        <c:axId val="193976072"/>
        <c:scaling>
          <c:orientation val="minMax"/>
        </c:scaling>
        <c:delete val="0"/>
        <c:axPos val="l"/>
        <c:title>
          <c:tx>
            <c:rich>
              <a:bodyPr rtlCol="0" anchor="t"/>
              <a:lstStyle/>
              <a:p>
                <a:pPr algn="l">
                  <a:defRPr>
                    <a:solidFill>
                      <a:srgbClr val="17505B"/>
                    </a:solidFill>
                  </a:defRPr>
                </a:pPr>
                <a:r>
                  <a:rPr lang="en-GB" dirty="0">
                    <a:solidFill>
                      <a:srgbClr val="17505B"/>
                    </a:solidFill>
                    <a:latin typeface="Noto Sans" panose="020B0502040504020204" pitchFamily="34" charset="0"/>
                  </a:rPr>
                  <a:t>% of Respondents</a:t>
                </a:r>
                <a:endParaRPr lang="en-US" sz="1100" dirty="0">
                  <a:solidFill>
                    <a:srgbClr val="17505B"/>
                  </a:solidFill>
                  <a:latin typeface="Noto Sans" panose="020B0502040504020204" pitchFamily="34" charset="0"/>
                </a:endParaRPr>
              </a:p>
            </c:rich>
          </c:tx>
          <c:overlay val="0"/>
        </c:title>
        <c:numFmt formatCode="0" sourceLinked="1"/>
        <c:majorTickMark val="cross"/>
        <c:minorTickMark val="none"/>
        <c:tickLblPos val="nextTo"/>
        <c:crossAx val="192479464"/>
        <c:crosses val="autoZero"/>
        <c:crossBetween val="between"/>
      </c:valAx>
    </c:plotArea>
    <c:plotVisOnly val="1"/>
    <c:dispBlanksAs val="zero"/>
    <c:showDLblsOverMax val="1"/>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tlCol="0" anchor="t"/>
          <a:lstStyle/>
          <a:p>
            <a:pPr algn="ctr">
              <a:defRPr sz="1200">
                <a:solidFill>
                  <a:srgbClr val="17505B"/>
                </a:solidFill>
              </a:defRPr>
            </a:pPr>
            <a:r>
              <a:rPr lang="en-GB" sz="1200" dirty="0">
                <a:solidFill>
                  <a:srgbClr val="17505B"/>
                </a:solidFill>
                <a:latin typeface="Noto Sans" panose="020B0502040504020204" pitchFamily="34" charset="0"/>
              </a:rPr>
              <a:t>263 Policies</a:t>
            </a:r>
            <a:r>
              <a:rPr lang="en-GB" sz="1200" baseline="0" dirty="0">
                <a:solidFill>
                  <a:srgbClr val="17505B"/>
                </a:solidFill>
                <a:latin typeface="Noto Sans" panose="020B0502040504020204" pitchFamily="34" charset="0"/>
              </a:rPr>
              <a:t> claimed on by 189 Consumers.  </a:t>
            </a:r>
          </a:p>
          <a:p>
            <a:pPr algn="ctr">
              <a:defRPr sz="1200">
                <a:solidFill>
                  <a:srgbClr val="17505B"/>
                </a:solidFill>
              </a:defRPr>
            </a:pPr>
            <a:r>
              <a:rPr lang="en-GB" sz="1200" baseline="0" dirty="0">
                <a:solidFill>
                  <a:srgbClr val="17505B"/>
                </a:solidFill>
                <a:latin typeface="Noto Sans" panose="020B0502040504020204" pitchFamily="34" charset="0"/>
              </a:rPr>
              <a:t>% of policies that claims were on in the last 12 months</a:t>
            </a:r>
            <a:endParaRPr lang="en-US" sz="1200" dirty="0">
              <a:solidFill>
                <a:srgbClr val="17505B"/>
              </a:solidFill>
              <a:latin typeface="Noto Sans" panose="020B0502040504020204" pitchFamily="34" charset="0"/>
            </a:endParaRPr>
          </a:p>
        </c:rich>
      </c:tx>
      <c:overlay val="0"/>
    </c:title>
    <c:autoTitleDeleted val="0"/>
    <c:plotArea>
      <c:layout>
        <c:manualLayout>
          <c:layoutTarget val="inner"/>
          <c:xMode val="edge"/>
          <c:yMode val="edge"/>
          <c:x val="0.11667622655122654"/>
          <c:y val="0.30240048840048839"/>
          <c:w val="0.85812536075036072"/>
          <c:h val="0.591973137973138"/>
        </c:manualLayout>
      </c:layout>
      <c:barChart>
        <c:barDir val="col"/>
        <c:grouping val="clustered"/>
        <c:varyColors val="1"/>
        <c:ser>
          <c:idx val="0"/>
          <c:order val="0"/>
          <c:tx>
            <c:v>Policies claimed on</c:v>
          </c:tx>
          <c:spPr>
            <a:solidFill>
              <a:srgbClr val="3EFF97"/>
            </a:solidFill>
          </c:spPr>
          <c:invertIfNegative val="1"/>
          <c:dLbls>
            <c:spPr>
              <a:noFill/>
              <a:ln>
                <a:noFill/>
              </a:ln>
              <a:effectLst/>
            </c:spPr>
            <c:txPr>
              <a:bodyPr wrap="square" lIns="38100" tIns="19050" rIns="38100" bIns="19050" anchor="ctr">
                <a:spAutoFit/>
              </a:bodyPr>
              <a:lstStyle/>
              <a:p>
                <a:pPr>
                  <a:defRPr sz="1100" b="1">
                    <a:solidFill>
                      <a:srgbClr val="17505B"/>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'Policies claimed on'!$Q$4:$Q$6</c:f>
              <c:strCache>
                <c:ptCount val="3"/>
                <c:pt idx="0">
                  <c:v>Travel</c:v>
                </c:pt>
                <c:pt idx="1">
                  <c:v>Buildings and/or Contents</c:v>
                </c:pt>
                <c:pt idx="2">
                  <c:v>Motor</c:v>
                </c:pt>
              </c:strCache>
            </c:strRef>
          </c:cat>
          <c:val>
            <c:numRef>
              <c:f>'Policies claimed on'!$S$4:$S$6</c:f>
              <c:numCache>
                <c:formatCode>0</c:formatCode>
                <c:ptCount val="3"/>
                <c:pt idx="0">
                  <c:v>40.211640211999999</c:v>
                </c:pt>
                <c:pt idx="1">
                  <c:v>35.978835979000003</c:v>
                </c:pt>
                <c:pt idx="2">
                  <c:v>62.962962963000003</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774B-41D2-B7BD-2E9B81971D1B}"/>
            </c:ext>
          </c:extLst>
        </c:ser>
        <c:dLbls>
          <c:showLegendKey val="0"/>
          <c:showVal val="0"/>
          <c:showCatName val="0"/>
          <c:showSerName val="0"/>
          <c:showPercent val="0"/>
          <c:showBubbleSize val="0"/>
        </c:dLbls>
        <c:gapWidth val="150"/>
        <c:axId val="193977248"/>
        <c:axId val="193977640"/>
      </c:barChart>
      <c:catAx>
        <c:axId val="193977248"/>
        <c:scaling>
          <c:orientation val="minMax"/>
        </c:scaling>
        <c:delete val="0"/>
        <c:axPos val="b"/>
        <c:numFmt formatCode="General" sourceLinked="0"/>
        <c:majorTickMark val="cross"/>
        <c:minorTickMark val="none"/>
        <c:tickLblPos val="nextTo"/>
        <c:crossAx val="193977640"/>
        <c:crosses val="autoZero"/>
        <c:auto val="1"/>
        <c:lblAlgn val="ctr"/>
        <c:lblOffset val="100"/>
        <c:noMultiLvlLbl val="1"/>
      </c:catAx>
      <c:valAx>
        <c:axId val="193977640"/>
        <c:scaling>
          <c:orientation val="minMax"/>
        </c:scaling>
        <c:delete val="0"/>
        <c:axPos val="l"/>
        <c:title>
          <c:tx>
            <c:rich>
              <a:bodyPr rtlCol="0" anchor="t"/>
              <a:lstStyle/>
              <a:p>
                <a:pPr algn="l">
                  <a:defRPr>
                    <a:solidFill>
                      <a:srgbClr val="17505B"/>
                    </a:solidFill>
                  </a:defRPr>
                </a:pPr>
                <a:r>
                  <a:rPr lang="en-GB" dirty="0">
                    <a:solidFill>
                      <a:srgbClr val="17505B"/>
                    </a:solidFill>
                    <a:latin typeface="Noto Sans" panose="020B0502040504020204" pitchFamily="34" charset="0"/>
                  </a:rPr>
                  <a:t>% of Respondents</a:t>
                </a:r>
                <a:endParaRPr lang="en-US" sz="1100" dirty="0">
                  <a:solidFill>
                    <a:srgbClr val="17505B"/>
                  </a:solidFill>
                  <a:latin typeface="Noto Sans" panose="020B0502040504020204" pitchFamily="34" charset="0"/>
                </a:endParaRPr>
              </a:p>
            </c:rich>
          </c:tx>
          <c:overlay val="0"/>
        </c:title>
        <c:numFmt formatCode="0" sourceLinked="1"/>
        <c:majorTickMark val="cross"/>
        <c:minorTickMark val="none"/>
        <c:tickLblPos val="nextTo"/>
        <c:crossAx val="193977248"/>
        <c:crosses val="autoZero"/>
        <c:crossBetween val="between"/>
      </c:valAx>
    </c:plotArea>
    <c:plotVisOnly val="1"/>
    <c:dispBlanksAs val="zero"/>
    <c:showDLblsOverMax val="1"/>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tlCol="0" anchor="t"/>
          <a:lstStyle/>
          <a:p>
            <a:pPr algn="l">
              <a:defRPr sz="1600">
                <a:solidFill>
                  <a:srgbClr val="17505B"/>
                </a:solidFill>
              </a:defRPr>
            </a:pPr>
            <a:r>
              <a:rPr lang="en-GB" sz="1600" dirty="0">
                <a:solidFill>
                  <a:srgbClr val="17505B"/>
                </a:solidFill>
                <a:latin typeface="Noto Sans" panose="020B0502040504020204" pitchFamily="34" charset="0"/>
              </a:rPr>
              <a:t>Size of claim</a:t>
            </a:r>
          </a:p>
        </c:rich>
      </c:tx>
      <c:layout>
        <c:manualLayout>
          <c:xMode val="edge"/>
          <c:yMode val="edge"/>
          <c:x val="0.46272722971789887"/>
          <c:y val="7.6424088476999621E-3"/>
        </c:manualLayout>
      </c:layout>
      <c:overlay val="0"/>
    </c:title>
    <c:autoTitleDeleted val="0"/>
    <c:plotArea>
      <c:layout>
        <c:manualLayout>
          <c:layoutTarget val="inner"/>
          <c:xMode val="edge"/>
          <c:yMode val="edge"/>
          <c:x val="7.4584622234720677E-2"/>
          <c:y val="0.18654016042428687"/>
          <c:w val="0.90775145294338222"/>
          <c:h val="0.61496946304254962"/>
        </c:manualLayout>
      </c:layout>
      <c:barChart>
        <c:barDir val="col"/>
        <c:grouping val="clustered"/>
        <c:varyColors val="1"/>
        <c:ser>
          <c:idx val="0"/>
          <c:order val="0"/>
          <c:tx>
            <c:strRef>
              <c:f>'Size of claim'!$C$30</c:f>
              <c:strCache>
                <c:ptCount val="1"/>
                <c:pt idx="0">
                  <c:v>% of Consumer Respondents</c:v>
                </c:pt>
              </c:strCache>
            </c:strRef>
          </c:tx>
          <c:spPr>
            <a:solidFill>
              <a:srgbClr val="3EFF97"/>
            </a:solidFill>
            <a:ln>
              <a:noFill/>
            </a:ln>
          </c:spPr>
          <c:invertIfNegative val="1"/>
          <c:dLbls>
            <c:spPr>
              <a:noFill/>
              <a:ln>
                <a:noFill/>
              </a:ln>
              <a:effectLst/>
            </c:spPr>
            <c:txPr>
              <a:bodyPr wrap="square" lIns="38100" tIns="19050" rIns="38100" bIns="19050" anchor="ctr">
                <a:spAutoFit/>
              </a:bodyPr>
              <a:lstStyle/>
              <a:p>
                <a:pPr>
                  <a:defRPr sz="1100" b="1">
                    <a:solidFill>
                      <a:srgbClr val="17505B"/>
                    </a:solidFill>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0"/>
              </c:ext>
            </c:extLst>
          </c:dLbls>
          <c:cat>
            <c:strRef>
              <c:f>'Size of claim'!$B$31:$B$33</c:f>
              <c:strCache>
                <c:ptCount val="3"/>
                <c:pt idx="0">
                  <c:v>1 - 4 (Very low monetary value)</c:v>
                </c:pt>
                <c:pt idx="1">
                  <c:v>5 - 7</c:v>
                </c:pt>
                <c:pt idx="2">
                  <c:v>8 - 10 (Very high monetary value)</c:v>
                </c:pt>
              </c:strCache>
            </c:strRef>
          </c:cat>
          <c:val>
            <c:numRef>
              <c:f>'Size of claim'!$C$31:$C$33</c:f>
              <c:numCache>
                <c:formatCode>0%</c:formatCode>
                <c:ptCount val="3"/>
                <c:pt idx="0">
                  <c:v>0.11290322580999999</c:v>
                </c:pt>
                <c:pt idx="1">
                  <c:v>0.39784946237000002</c:v>
                </c:pt>
                <c:pt idx="2">
                  <c:v>0.48924731182999998</c:v>
                </c:pt>
              </c:numCache>
            </c:numRef>
          </c:val>
          <c:extLst xmlns:c15="http://schemas.microsoft.com/office/drawing/2012/chart">
            <c:ext xmlns:c14="http://schemas.microsoft.com/office/drawing/2007/8/2/chart" uri="{6F2FDCE9-48DA-4B69-8628-5D25D57E5C99}">
              <c14:invertSolidFillFmt>
                <c14:spPr xmlns:c14="http://schemas.microsoft.com/office/drawing/2007/8/2/chart">
                  <a:solidFill>
                    <a:srgbClr val="FFFFFF"/>
                  </a:solidFill>
                  <a:ln>
                    <a:noFill/>
                  </a:ln>
                </c14:spPr>
              </c14:invertSolidFillFmt>
            </c:ext>
            <c:ext xmlns:c16="http://schemas.microsoft.com/office/drawing/2014/chart" uri="{C3380CC4-5D6E-409C-BE32-E72D297353CC}">
              <c16:uniqueId val="{00000000-D81D-40E3-BB8A-24A28CFDAF9C}"/>
            </c:ext>
          </c:extLst>
        </c:ser>
        <c:dLbls>
          <c:showLegendKey val="0"/>
          <c:showVal val="0"/>
          <c:showCatName val="0"/>
          <c:showSerName val="0"/>
          <c:showPercent val="0"/>
          <c:showBubbleSize val="0"/>
        </c:dLbls>
        <c:gapWidth val="150"/>
        <c:axId val="152063816"/>
        <c:axId val="152052056"/>
        <c:extLst/>
      </c:barChart>
      <c:catAx>
        <c:axId val="152063816"/>
        <c:scaling>
          <c:orientation val="minMax"/>
        </c:scaling>
        <c:delete val="0"/>
        <c:axPos val="b"/>
        <c:title>
          <c:tx>
            <c:rich>
              <a:bodyPr rtlCol="0" anchor="t"/>
              <a:lstStyle/>
              <a:p>
                <a:pPr algn="l">
                  <a:defRPr>
                    <a:solidFill>
                      <a:srgbClr val="17505B"/>
                    </a:solidFill>
                  </a:defRPr>
                </a:pPr>
                <a:r>
                  <a:rPr lang="en-GB" dirty="0">
                    <a:solidFill>
                      <a:srgbClr val="17505B"/>
                    </a:solidFill>
                    <a:latin typeface="Noto Sans" panose="020B0502040504020204" pitchFamily="34" charset="0"/>
                  </a:rPr>
                  <a:t>Monetary Value of Claim</a:t>
                </a:r>
                <a:endParaRPr lang="en-US" sz="1100" dirty="0">
                  <a:solidFill>
                    <a:srgbClr val="17505B"/>
                  </a:solidFill>
                  <a:latin typeface="Noto Sans" panose="020B0502040504020204" pitchFamily="34" charset="0"/>
                </a:endParaRPr>
              </a:p>
            </c:rich>
          </c:tx>
          <c:overlay val="0"/>
        </c:title>
        <c:numFmt formatCode="General" sourceLinked="0"/>
        <c:majorTickMark val="cross"/>
        <c:minorTickMark val="none"/>
        <c:tickLblPos val="nextTo"/>
        <c:crossAx val="152052056"/>
        <c:crosses val="autoZero"/>
        <c:auto val="1"/>
        <c:lblAlgn val="ctr"/>
        <c:lblOffset val="100"/>
        <c:noMultiLvlLbl val="1"/>
      </c:catAx>
      <c:valAx>
        <c:axId val="152052056"/>
        <c:scaling>
          <c:orientation val="minMax"/>
        </c:scaling>
        <c:delete val="0"/>
        <c:axPos val="l"/>
        <c:title>
          <c:tx>
            <c:rich>
              <a:bodyPr rtlCol="0" anchor="t"/>
              <a:lstStyle/>
              <a:p>
                <a:pPr algn="l">
                  <a:defRPr>
                    <a:solidFill>
                      <a:srgbClr val="17505B"/>
                    </a:solidFill>
                  </a:defRPr>
                </a:pPr>
                <a:r>
                  <a:rPr lang="en-GB" dirty="0">
                    <a:solidFill>
                      <a:srgbClr val="17505B"/>
                    </a:solidFill>
                    <a:latin typeface="Noto Sans" panose="020B0502040504020204" pitchFamily="34" charset="0"/>
                  </a:rPr>
                  <a:t>% of Respondents</a:t>
                </a:r>
                <a:endParaRPr lang="en-US" sz="1100" dirty="0">
                  <a:solidFill>
                    <a:srgbClr val="17505B"/>
                  </a:solidFill>
                  <a:latin typeface="Noto Sans" panose="020B0502040504020204" pitchFamily="34" charset="0"/>
                </a:endParaRPr>
              </a:p>
            </c:rich>
          </c:tx>
          <c:layout>
            <c:manualLayout>
              <c:xMode val="edge"/>
              <c:yMode val="edge"/>
              <c:x val="0"/>
              <c:y val="0.3014515122544818"/>
            </c:manualLayout>
          </c:layout>
          <c:overlay val="0"/>
        </c:title>
        <c:numFmt formatCode="0%" sourceLinked="1"/>
        <c:majorTickMark val="cross"/>
        <c:minorTickMark val="none"/>
        <c:tickLblPos val="nextTo"/>
        <c:crossAx val="152063816"/>
        <c:crosses val="autoZero"/>
        <c:crossBetween val="between"/>
      </c:valAx>
    </c:plotArea>
    <c:plotVisOnly val="1"/>
    <c:dispBlanksAs val="zero"/>
    <c:showDLblsOverMax val="1"/>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17505B"/>
                </a:solidFill>
                <a:latin typeface="+mj-lt"/>
                <a:ea typeface="+mn-ea"/>
                <a:cs typeface="+mn-cs"/>
              </a:defRPr>
            </a:pPr>
            <a:r>
              <a:rPr lang="en-GB" b="1" dirty="0">
                <a:solidFill>
                  <a:srgbClr val="17505B"/>
                </a:solidFill>
                <a:latin typeface="Noto Sans" panose="020B0502040504020204" pitchFamily="34" charset="0"/>
              </a:rPr>
              <a:t>Overall</a:t>
            </a:r>
          </a:p>
        </c:rich>
      </c:tx>
      <c:layout>
        <c:manualLayout>
          <c:xMode val="edge"/>
          <c:yMode val="edge"/>
          <c:x val="0.38446607844206609"/>
          <c:y val="1.9599955141310018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rgbClr val="17505B"/>
              </a:solidFill>
              <a:latin typeface="+mj-lt"/>
              <a:ea typeface="+mn-ea"/>
              <a:cs typeface="+mn-cs"/>
            </a:defRPr>
          </a:pPr>
          <a:endParaRPr lang="en-US"/>
        </a:p>
      </c:txPr>
    </c:title>
    <c:autoTitleDeleted val="0"/>
    <c:plotArea>
      <c:layout>
        <c:manualLayout>
          <c:layoutTarget val="inner"/>
          <c:xMode val="edge"/>
          <c:yMode val="edge"/>
          <c:x val="0.46833003366057119"/>
          <c:y val="0.16712962962962963"/>
          <c:w val="0.37780407275055045"/>
          <c:h val="0.78194444444444444"/>
        </c:manualLayout>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17505B"/>
              </a:solidFill>
              <a:ln>
                <a:noFill/>
              </a:ln>
              <a:effectLst/>
            </c:spPr>
            <c:extLst>
              <c:ext xmlns:c16="http://schemas.microsoft.com/office/drawing/2014/chart" uri="{C3380CC4-5D6E-409C-BE32-E72D297353CC}">
                <c16:uniqueId val="{00000001-B9AB-47D2-95F2-125C613CF58A}"/>
              </c:ext>
            </c:extLst>
          </c:dPt>
          <c:dPt>
            <c:idx val="1"/>
            <c:invertIfNegative val="0"/>
            <c:bubble3D val="0"/>
            <c:spPr>
              <a:solidFill>
                <a:srgbClr val="99FF80"/>
              </a:solidFill>
              <a:ln>
                <a:noFill/>
              </a:ln>
              <a:effectLst/>
            </c:spPr>
            <c:extLst>
              <c:ext xmlns:c16="http://schemas.microsoft.com/office/drawing/2014/chart" uri="{C3380CC4-5D6E-409C-BE32-E72D297353CC}">
                <c16:uniqueId val="{00000002-B9AB-47D2-95F2-125C613CF58A}"/>
              </c:ext>
            </c:extLst>
          </c:dPt>
          <c:dPt>
            <c:idx val="2"/>
            <c:invertIfNegative val="0"/>
            <c:bubble3D val="0"/>
            <c:spPr>
              <a:solidFill>
                <a:srgbClr val="3EFF97"/>
              </a:solidFill>
              <a:ln>
                <a:noFill/>
              </a:ln>
              <a:effectLst/>
            </c:spPr>
            <c:extLst>
              <c:ext xmlns:c16="http://schemas.microsoft.com/office/drawing/2014/chart" uri="{C3380CC4-5D6E-409C-BE32-E72D297353CC}">
                <c16:uniqueId val="{00000003-B9AB-47D2-95F2-125C613CF58A}"/>
              </c:ext>
            </c:extLst>
          </c:dPt>
          <c:dPt>
            <c:idx val="3"/>
            <c:invertIfNegative val="0"/>
            <c:bubble3D val="0"/>
            <c:spPr>
              <a:solidFill>
                <a:srgbClr val="00C3FF"/>
              </a:solidFill>
              <a:ln>
                <a:noFill/>
              </a:ln>
              <a:effectLst/>
            </c:spPr>
            <c:extLst>
              <c:ext xmlns:c16="http://schemas.microsoft.com/office/drawing/2014/chart" uri="{C3380CC4-5D6E-409C-BE32-E72D297353CC}">
                <c16:uniqueId val="{00000004-B9AB-47D2-95F2-125C613CF58A}"/>
              </c:ext>
            </c:extLst>
          </c:dPt>
          <c:dPt>
            <c:idx val="4"/>
            <c:invertIfNegative val="0"/>
            <c:bubble3D val="0"/>
            <c:spPr>
              <a:solidFill>
                <a:srgbClr val="B47CF9"/>
              </a:solidFill>
              <a:ln>
                <a:noFill/>
              </a:ln>
              <a:effectLst/>
            </c:spPr>
            <c:extLst>
              <c:ext xmlns:c16="http://schemas.microsoft.com/office/drawing/2014/chart" uri="{C3380CC4-5D6E-409C-BE32-E72D297353CC}">
                <c16:uniqueId val="{00000005-B9AB-47D2-95F2-125C613CF58A}"/>
              </c:ext>
            </c:extLst>
          </c:dPt>
          <c:dPt>
            <c:idx val="5"/>
            <c:invertIfNegative val="0"/>
            <c:bubble3D val="0"/>
            <c:spPr>
              <a:solidFill>
                <a:srgbClr val="FFA600"/>
              </a:solidFill>
              <a:ln>
                <a:noFill/>
              </a:ln>
              <a:effectLst/>
            </c:spPr>
            <c:extLst>
              <c:ext xmlns:c16="http://schemas.microsoft.com/office/drawing/2014/chart" uri="{C3380CC4-5D6E-409C-BE32-E72D297353CC}">
                <c16:uniqueId val="{00000006-B9AB-47D2-95F2-125C613CF58A}"/>
              </c:ext>
            </c:extLst>
          </c:dPt>
          <c:dLbls>
            <c:dLbl>
              <c:idx val="0"/>
              <c:layout>
                <c:manualLayout>
                  <c:x val="-2.0105604749226355E-16"/>
                  <c:y val="3.6453776611256925E-7"/>
                </c:manualLayout>
              </c:layout>
              <c:tx>
                <c:rich>
                  <a:bodyPr/>
                  <a:lstStyle/>
                  <a:p>
                    <a:fld id="{96830F2C-C403-4128-BF8C-6BFE24A60EFA}" type="VALUE">
                      <a:rPr lang="en-US">
                        <a:latin typeface="Noto Sans" panose="020B0502040504020204" pitchFamily="34" charset="0"/>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9AB-47D2-95F2-125C613CF58A}"/>
                </c:ext>
              </c:extLst>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'Consumer Purchase wv 14&amp;15 (2)'!$I$15:$I$20</c:f>
              <c:strCache>
                <c:ptCount val="6"/>
                <c:pt idx="0">
                  <c:v>Price comparison site</c:v>
                </c:pt>
                <c:pt idx="1">
                  <c:v>Bought direct from provider</c:v>
                </c:pt>
                <c:pt idx="2">
                  <c:v>Bank or building society</c:v>
                </c:pt>
                <c:pt idx="3">
                  <c:v>Other (retailer, through employer)</c:v>
                </c:pt>
                <c:pt idx="4">
                  <c:v>Insurance broker</c:v>
                </c:pt>
                <c:pt idx="5">
                  <c:v>Don't know</c:v>
                </c:pt>
              </c:strCache>
            </c:strRef>
          </c:cat>
          <c:val>
            <c:numRef>
              <c:f>'Consumer Purchase wv 14&amp;15 (2)'!$J$15:$J$20</c:f>
              <c:numCache>
                <c:formatCode>0%</c:formatCode>
                <c:ptCount val="6"/>
                <c:pt idx="0">
                  <c:v>0.37</c:v>
                </c:pt>
                <c:pt idx="1">
                  <c:v>0.32</c:v>
                </c:pt>
                <c:pt idx="2">
                  <c:v>0.1</c:v>
                </c:pt>
                <c:pt idx="3">
                  <c:v>0.1</c:v>
                </c:pt>
                <c:pt idx="4">
                  <c:v>0.09</c:v>
                </c:pt>
                <c:pt idx="5">
                  <c:v>0.02</c:v>
                </c:pt>
              </c:numCache>
            </c:numRef>
          </c:val>
          <c:extLst>
            <c:ext xmlns:c16="http://schemas.microsoft.com/office/drawing/2014/chart" uri="{C3380CC4-5D6E-409C-BE32-E72D297353CC}">
              <c16:uniqueId val="{00000000-B9AB-47D2-95F2-125C613CF58A}"/>
            </c:ext>
          </c:extLst>
        </c:ser>
        <c:dLbls>
          <c:showLegendKey val="0"/>
          <c:showVal val="0"/>
          <c:showCatName val="0"/>
          <c:showSerName val="0"/>
          <c:showPercent val="0"/>
          <c:showBubbleSize val="0"/>
        </c:dLbls>
        <c:gapWidth val="47"/>
        <c:axId val="981444895"/>
        <c:axId val="981462655"/>
      </c:barChart>
      <c:catAx>
        <c:axId val="98144489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981462655"/>
        <c:crosses val="autoZero"/>
        <c:auto val="1"/>
        <c:lblAlgn val="ctr"/>
        <c:lblOffset val="100"/>
        <c:noMultiLvlLbl val="0"/>
      </c:catAx>
      <c:valAx>
        <c:axId val="981462655"/>
        <c:scaling>
          <c:orientation val="minMax"/>
        </c:scaling>
        <c:delete val="1"/>
        <c:axPos val="t"/>
        <c:numFmt formatCode="0%" sourceLinked="1"/>
        <c:majorTickMark val="none"/>
        <c:minorTickMark val="none"/>
        <c:tickLblPos val="nextTo"/>
        <c:crossAx val="9814448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mj-lt"/>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17505B"/>
                </a:solidFill>
                <a:latin typeface="+mn-lt"/>
                <a:ea typeface="+mn-ea"/>
                <a:cs typeface="+mn-cs"/>
              </a:defRPr>
            </a:pPr>
            <a:r>
              <a:rPr lang="en-GB" b="1" dirty="0">
                <a:solidFill>
                  <a:srgbClr val="17505B"/>
                </a:solidFill>
                <a:latin typeface="Noto Sans" panose="020B0502040504020204" pitchFamily="34" charset="0"/>
              </a:rPr>
              <a:t>By</a:t>
            </a:r>
            <a:r>
              <a:rPr lang="en-GB" b="1" baseline="0" dirty="0">
                <a:solidFill>
                  <a:srgbClr val="17505B"/>
                </a:solidFill>
                <a:latin typeface="Noto Sans" panose="020B0502040504020204" pitchFamily="34" charset="0"/>
              </a:rPr>
              <a:t> Age</a:t>
            </a:r>
            <a:endParaRPr lang="en-GB" b="1" dirty="0">
              <a:solidFill>
                <a:srgbClr val="17505B"/>
              </a:solidFill>
              <a:latin typeface="Noto Sans" panose="020B0502040504020204" pitchFamily="34" charset="0"/>
            </a:endParaRPr>
          </a:p>
        </c:rich>
      </c:tx>
      <c:layout>
        <c:manualLayout>
          <c:xMode val="edge"/>
          <c:yMode val="edge"/>
          <c:x val="0.44698039367725917"/>
          <c:y val="0"/>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rgbClr val="17505B"/>
              </a:solidFill>
              <a:latin typeface="+mn-lt"/>
              <a:ea typeface="+mn-ea"/>
              <a:cs typeface="+mn-cs"/>
            </a:defRPr>
          </a:pPr>
          <a:endParaRPr lang="en-GB"/>
        </a:p>
      </c:txPr>
    </c:title>
    <c:autoTitleDeleted val="0"/>
    <c:plotArea>
      <c:layout>
        <c:manualLayout>
          <c:layoutTarget val="inner"/>
          <c:xMode val="edge"/>
          <c:yMode val="edge"/>
          <c:x val="6.0612114638787011E-2"/>
          <c:y val="3.0749836367367472E-2"/>
          <c:w val="0.91871403627084014"/>
          <c:h val="0.6844757980489512"/>
        </c:manualLayout>
      </c:layout>
      <c:barChart>
        <c:barDir val="col"/>
        <c:grouping val="clustered"/>
        <c:varyColors val="0"/>
        <c:ser>
          <c:idx val="0"/>
          <c:order val="0"/>
          <c:tx>
            <c:strRef>
              <c:f>'Consumer Purchase wv 14&amp;15 (2)'!$D$30</c:f>
              <c:strCache>
                <c:ptCount val="1"/>
                <c:pt idx="0">
                  <c:v>18-34</c:v>
                </c:pt>
              </c:strCache>
            </c:strRef>
          </c:tx>
          <c:spPr>
            <a:solidFill>
              <a:srgbClr val="17505B"/>
            </a:solidFill>
            <a:ln>
              <a:noFill/>
            </a:ln>
            <a:effectLst/>
          </c:spPr>
          <c:invertIfNegative val="0"/>
          <c:dLbls>
            <c:dLbl>
              <c:idx val="0"/>
              <c:tx>
                <c:rich>
                  <a:bodyPr/>
                  <a:lstStyle/>
                  <a:p>
                    <a:fld id="{AB441929-5924-43F9-AA41-C0EB1F5EA58B}" type="VALUE">
                      <a:rPr lang="en-US">
                        <a:latin typeface="Noto Sans" panose="020B0502040504020204" pitchFamily="34" charset="0"/>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722-4163-857F-3E4AECE639F8}"/>
                </c:ext>
              </c:extLst>
            </c:dLbl>
            <c:dLbl>
              <c:idx val="1"/>
              <c:tx>
                <c:rich>
                  <a:bodyPr/>
                  <a:lstStyle/>
                  <a:p>
                    <a:fld id="{264620F4-EF33-4A5C-B426-E46BE192175B}" type="VALUE">
                      <a:rPr lang="en-US">
                        <a:latin typeface="Noto Sans" panose="020B0502040504020204" pitchFamily="34" charset="0"/>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722-4163-857F-3E4AECE639F8}"/>
                </c:ext>
              </c:extLst>
            </c:dLbl>
            <c:dLbl>
              <c:idx val="2"/>
              <c:tx>
                <c:rich>
                  <a:bodyPr/>
                  <a:lstStyle/>
                  <a:p>
                    <a:fld id="{49DDC985-DEE2-4265-9BCF-68E06FFC3976}" type="VALUE">
                      <a:rPr lang="en-US">
                        <a:latin typeface="Noto Sans" panose="020B0502040504020204" pitchFamily="34" charset="0"/>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722-4163-857F-3E4AECE639F8}"/>
                </c:ext>
              </c:extLst>
            </c:dLbl>
            <c:dLbl>
              <c:idx val="3"/>
              <c:tx>
                <c:rich>
                  <a:bodyPr/>
                  <a:lstStyle/>
                  <a:p>
                    <a:fld id="{D34CBB92-BB32-4FF4-842B-E5A212F77DC8}" type="VALUE">
                      <a:rPr lang="en-US">
                        <a:latin typeface="Noto Sans" panose="020B0502040504020204" pitchFamily="34" charset="0"/>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722-4163-857F-3E4AECE639F8}"/>
                </c:ext>
              </c:extLst>
            </c:dLbl>
            <c:dLbl>
              <c:idx val="4"/>
              <c:tx>
                <c:rich>
                  <a:bodyPr/>
                  <a:lstStyle/>
                  <a:p>
                    <a:fld id="{DC87E82D-A9AF-4B24-8265-7E0C01BE8A4F}" type="VALUE">
                      <a:rPr lang="en-US">
                        <a:latin typeface="Noto Sans" panose="020B0502040504020204" pitchFamily="34" charset="0"/>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C722-4163-857F-3E4AECE639F8}"/>
                </c:ext>
              </c:extLst>
            </c:dLbl>
            <c:dLbl>
              <c:idx val="5"/>
              <c:tx>
                <c:rich>
                  <a:bodyPr/>
                  <a:lstStyle/>
                  <a:p>
                    <a:fld id="{7DF40010-4298-4C1E-A143-68C8A63400BE}" type="VALUE">
                      <a:rPr lang="en-US">
                        <a:latin typeface="Noto Sans" panose="020B0502040504020204" pitchFamily="34" charset="0"/>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722-4163-857F-3E4AECE639F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'Consumer Purchase wv 14&amp;15 (2)'!$C$31:$C$36</c:f>
              <c:strCache>
                <c:ptCount val="6"/>
                <c:pt idx="0">
                  <c:v>Price comparison site</c:v>
                </c:pt>
                <c:pt idx="1">
                  <c:v>Bought direct from provider</c:v>
                </c:pt>
                <c:pt idx="2">
                  <c:v>Insurance broker</c:v>
                </c:pt>
                <c:pt idx="3">
                  <c:v>Bank or building society</c:v>
                </c:pt>
                <c:pt idx="4">
                  <c:v>Other (retailer, through employer)</c:v>
                </c:pt>
                <c:pt idx="5">
                  <c:v>Don't know</c:v>
                </c:pt>
              </c:strCache>
            </c:strRef>
          </c:cat>
          <c:val>
            <c:numRef>
              <c:f>'Consumer Purchase wv 14&amp;15 (2)'!$D$31:$D$36</c:f>
              <c:numCache>
                <c:formatCode>0%</c:formatCode>
                <c:ptCount val="6"/>
                <c:pt idx="0">
                  <c:v>0.27</c:v>
                </c:pt>
                <c:pt idx="1">
                  <c:v>0.23</c:v>
                </c:pt>
                <c:pt idx="2">
                  <c:v>0.16</c:v>
                </c:pt>
                <c:pt idx="3">
                  <c:v>0.11</c:v>
                </c:pt>
                <c:pt idx="4">
                  <c:v>0.17</c:v>
                </c:pt>
                <c:pt idx="5">
                  <c:v>0.05</c:v>
                </c:pt>
              </c:numCache>
            </c:numRef>
          </c:val>
          <c:extLst>
            <c:ext xmlns:c16="http://schemas.microsoft.com/office/drawing/2014/chart" uri="{C3380CC4-5D6E-409C-BE32-E72D297353CC}">
              <c16:uniqueId val="{00000006-C722-4163-857F-3E4AECE639F8}"/>
            </c:ext>
          </c:extLst>
        </c:ser>
        <c:ser>
          <c:idx val="1"/>
          <c:order val="1"/>
          <c:tx>
            <c:strRef>
              <c:f>'Consumer Purchase wv 14&amp;15 (2)'!$E$30</c:f>
              <c:strCache>
                <c:ptCount val="1"/>
                <c:pt idx="0">
                  <c:v>35-54</c:v>
                </c:pt>
              </c:strCache>
            </c:strRef>
          </c:tx>
          <c:spPr>
            <a:solidFill>
              <a:srgbClr val="99FF8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'Consumer Purchase wv 14&amp;15 (2)'!$C$31:$C$36</c:f>
              <c:strCache>
                <c:ptCount val="6"/>
                <c:pt idx="0">
                  <c:v>Price comparison site</c:v>
                </c:pt>
                <c:pt idx="1">
                  <c:v>Bought direct from provider</c:v>
                </c:pt>
                <c:pt idx="2">
                  <c:v>Insurance broker</c:v>
                </c:pt>
                <c:pt idx="3">
                  <c:v>Bank or building society</c:v>
                </c:pt>
                <c:pt idx="4">
                  <c:v>Other (retailer, through employer)</c:v>
                </c:pt>
                <c:pt idx="5">
                  <c:v>Don't know</c:v>
                </c:pt>
              </c:strCache>
            </c:strRef>
          </c:cat>
          <c:val>
            <c:numRef>
              <c:f>'Consumer Purchase wv 14&amp;15 (2)'!$E$31:$E$36</c:f>
              <c:numCache>
                <c:formatCode>0%</c:formatCode>
                <c:ptCount val="6"/>
                <c:pt idx="0">
                  <c:v>0.43</c:v>
                </c:pt>
                <c:pt idx="1">
                  <c:v>0.28000000000000003</c:v>
                </c:pt>
                <c:pt idx="2">
                  <c:v>0.08</c:v>
                </c:pt>
                <c:pt idx="3">
                  <c:v>0.1</c:v>
                </c:pt>
                <c:pt idx="4">
                  <c:v>0.1</c:v>
                </c:pt>
                <c:pt idx="5">
                  <c:v>0.01</c:v>
                </c:pt>
              </c:numCache>
            </c:numRef>
          </c:val>
          <c:extLst>
            <c:ext xmlns:c16="http://schemas.microsoft.com/office/drawing/2014/chart" uri="{C3380CC4-5D6E-409C-BE32-E72D297353CC}">
              <c16:uniqueId val="{00000007-C722-4163-857F-3E4AECE639F8}"/>
            </c:ext>
          </c:extLst>
        </c:ser>
        <c:ser>
          <c:idx val="2"/>
          <c:order val="2"/>
          <c:tx>
            <c:strRef>
              <c:f>'Consumer Purchase wv 14&amp;15 (2)'!$F$30</c:f>
              <c:strCache>
                <c:ptCount val="1"/>
                <c:pt idx="0">
                  <c:v>55+</c:v>
                </c:pt>
              </c:strCache>
            </c:strRef>
          </c:tx>
          <c:spPr>
            <a:solidFill>
              <a:srgbClr val="00C3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'Consumer Purchase wv 14&amp;15 (2)'!$C$31:$C$36</c:f>
              <c:strCache>
                <c:ptCount val="6"/>
                <c:pt idx="0">
                  <c:v>Price comparison site</c:v>
                </c:pt>
                <c:pt idx="1">
                  <c:v>Bought direct from provider</c:v>
                </c:pt>
                <c:pt idx="2">
                  <c:v>Insurance broker</c:v>
                </c:pt>
                <c:pt idx="3">
                  <c:v>Bank or building society</c:v>
                </c:pt>
                <c:pt idx="4">
                  <c:v>Other (retailer, through employer)</c:v>
                </c:pt>
                <c:pt idx="5">
                  <c:v>Don't know</c:v>
                </c:pt>
              </c:strCache>
            </c:strRef>
          </c:cat>
          <c:val>
            <c:numRef>
              <c:f>'Consumer Purchase wv 14&amp;15 (2)'!$F$31:$F$36</c:f>
              <c:numCache>
                <c:formatCode>0%</c:formatCode>
                <c:ptCount val="6"/>
                <c:pt idx="0">
                  <c:v>0.38</c:v>
                </c:pt>
                <c:pt idx="1">
                  <c:v>0.42</c:v>
                </c:pt>
                <c:pt idx="2">
                  <c:v>0.04</c:v>
                </c:pt>
                <c:pt idx="3">
                  <c:v>0.1</c:v>
                </c:pt>
                <c:pt idx="4">
                  <c:v>0.05</c:v>
                </c:pt>
                <c:pt idx="5">
                  <c:v>0.02</c:v>
                </c:pt>
              </c:numCache>
            </c:numRef>
          </c:val>
          <c:extLst>
            <c:ext xmlns:c16="http://schemas.microsoft.com/office/drawing/2014/chart" uri="{C3380CC4-5D6E-409C-BE32-E72D297353CC}">
              <c16:uniqueId val="{00000008-C722-4163-857F-3E4AECE639F8}"/>
            </c:ext>
          </c:extLst>
        </c:ser>
        <c:dLbls>
          <c:showLegendKey val="0"/>
          <c:showVal val="0"/>
          <c:showCatName val="0"/>
          <c:showSerName val="0"/>
          <c:showPercent val="0"/>
          <c:showBubbleSize val="0"/>
        </c:dLbls>
        <c:gapWidth val="75"/>
        <c:axId val="981454495"/>
        <c:axId val="981466495"/>
      </c:barChart>
      <c:catAx>
        <c:axId val="9814544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981466495"/>
        <c:crosses val="autoZero"/>
        <c:auto val="1"/>
        <c:lblAlgn val="ctr"/>
        <c:lblOffset val="100"/>
        <c:noMultiLvlLbl val="0"/>
      </c:catAx>
      <c:valAx>
        <c:axId val="981466495"/>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814544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17505B"/>
                </a:solidFill>
                <a:latin typeface="+mj-lt"/>
                <a:ea typeface="+mn-ea"/>
                <a:cs typeface="+mn-cs"/>
              </a:defRPr>
            </a:pPr>
            <a:r>
              <a:rPr lang="en-GB" b="1" dirty="0">
                <a:solidFill>
                  <a:srgbClr val="17505B"/>
                </a:solidFill>
                <a:latin typeface="Noto Sans" panose="020B0502040504020204" pitchFamily="34" charset="0"/>
              </a:rPr>
              <a:t>Overall</a:t>
            </a:r>
          </a:p>
        </c:rich>
      </c:tx>
      <c:layout>
        <c:manualLayout>
          <c:xMode val="edge"/>
          <c:yMode val="edge"/>
          <c:x val="0.38446607844206609"/>
          <c:y val="1.9599955141310018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rgbClr val="17505B"/>
              </a:solidFill>
              <a:latin typeface="+mj-lt"/>
              <a:ea typeface="+mn-ea"/>
              <a:cs typeface="+mn-cs"/>
            </a:defRPr>
          </a:pPr>
          <a:endParaRPr lang="en-US"/>
        </a:p>
      </c:txPr>
    </c:title>
    <c:autoTitleDeleted val="0"/>
    <c:plotArea>
      <c:layout>
        <c:manualLayout>
          <c:layoutTarget val="inner"/>
          <c:xMode val="edge"/>
          <c:yMode val="edge"/>
          <c:x val="0.46833003366057119"/>
          <c:y val="0.16712962962962963"/>
          <c:w val="0.5055414134477284"/>
          <c:h val="0.78194444444444444"/>
        </c:manualLayout>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17505B"/>
              </a:solidFill>
              <a:ln>
                <a:noFill/>
              </a:ln>
              <a:effectLst/>
            </c:spPr>
            <c:extLst>
              <c:ext xmlns:c16="http://schemas.microsoft.com/office/drawing/2014/chart" uri="{C3380CC4-5D6E-409C-BE32-E72D297353CC}">
                <c16:uniqueId val="{00000001-395A-4CF5-9BFF-AD2CB0FC0B51}"/>
              </c:ext>
            </c:extLst>
          </c:dPt>
          <c:dPt>
            <c:idx val="1"/>
            <c:invertIfNegative val="0"/>
            <c:bubble3D val="0"/>
            <c:spPr>
              <a:solidFill>
                <a:srgbClr val="99FF80"/>
              </a:solidFill>
              <a:ln>
                <a:noFill/>
              </a:ln>
              <a:effectLst/>
            </c:spPr>
            <c:extLst>
              <c:ext xmlns:c16="http://schemas.microsoft.com/office/drawing/2014/chart" uri="{C3380CC4-5D6E-409C-BE32-E72D297353CC}">
                <c16:uniqueId val="{00000003-395A-4CF5-9BFF-AD2CB0FC0B51}"/>
              </c:ext>
            </c:extLst>
          </c:dPt>
          <c:dPt>
            <c:idx val="2"/>
            <c:invertIfNegative val="0"/>
            <c:bubble3D val="0"/>
            <c:spPr>
              <a:solidFill>
                <a:srgbClr val="3EFF97"/>
              </a:solidFill>
              <a:ln>
                <a:noFill/>
              </a:ln>
              <a:effectLst/>
            </c:spPr>
            <c:extLst>
              <c:ext xmlns:c16="http://schemas.microsoft.com/office/drawing/2014/chart" uri="{C3380CC4-5D6E-409C-BE32-E72D297353CC}">
                <c16:uniqueId val="{00000005-395A-4CF5-9BFF-AD2CB0FC0B51}"/>
              </c:ext>
            </c:extLst>
          </c:dPt>
          <c:dPt>
            <c:idx val="3"/>
            <c:invertIfNegative val="0"/>
            <c:bubble3D val="0"/>
            <c:spPr>
              <a:solidFill>
                <a:srgbClr val="00C3FF"/>
              </a:solidFill>
              <a:ln>
                <a:noFill/>
              </a:ln>
              <a:effectLst/>
            </c:spPr>
            <c:extLst>
              <c:ext xmlns:c16="http://schemas.microsoft.com/office/drawing/2014/chart" uri="{C3380CC4-5D6E-409C-BE32-E72D297353CC}">
                <c16:uniqueId val="{00000007-395A-4CF5-9BFF-AD2CB0FC0B51}"/>
              </c:ext>
            </c:extLst>
          </c:dPt>
          <c:dPt>
            <c:idx val="4"/>
            <c:invertIfNegative val="0"/>
            <c:bubble3D val="0"/>
            <c:spPr>
              <a:solidFill>
                <a:srgbClr val="B47CF9"/>
              </a:solidFill>
              <a:ln>
                <a:noFill/>
              </a:ln>
              <a:effectLst/>
            </c:spPr>
            <c:extLst>
              <c:ext xmlns:c16="http://schemas.microsoft.com/office/drawing/2014/chart" uri="{C3380CC4-5D6E-409C-BE32-E72D297353CC}">
                <c16:uniqueId val="{00000009-395A-4CF5-9BFF-AD2CB0FC0B51}"/>
              </c:ext>
            </c:extLst>
          </c:dPt>
          <c:dPt>
            <c:idx val="5"/>
            <c:invertIfNegative val="0"/>
            <c:bubble3D val="0"/>
            <c:spPr>
              <a:solidFill>
                <a:srgbClr val="FFA600"/>
              </a:solidFill>
              <a:ln>
                <a:noFill/>
              </a:ln>
              <a:effectLst/>
            </c:spPr>
            <c:extLst>
              <c:ext xmlns:c16="http://schemas.microsoft.com/office/drawing/2014/chart" uri="{C3380CC4-5D6E-409C-BE32-E72D297353CC}">
                <c16:uniqueId val="{0000000B-395A-4CF5-9BFF-AD2CB0FC0B51}"/>
              </c:ext>
            </c:extLst>
          </c:dPt>
          <c:dLbls>
            <c:dLbl>
              <c:idx val="0"/>
              <c:layout>
                <c:manualLayout>
                  <c:x val="-2.0105604749226355E-16"/>
                  <c:y val="3.6453776611256925E-7"/>
                </c:manualLayout>
              </c:layout>
              <c:tx>
                <c:rich>
                  <a:bodyPr/>
                  <a:lstStyle/>
                  <a:p>
                    <a:fld id="{96830F2C-C403-4128-BF8C-6BFE24A60EFA}" type="VALUE">
                      <a:rPr lang="en-US">
                        <a:latin typeface="Noto Sans" panose="020B0502040504020204" pitchFamily="34" charset="0"/>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95A-4CF5-9BFF-AD2CB0FC0B51}"/>
                </c:ext>
              </c:extLst>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'Consumer Purchase wv 14&amp;15 (2)'!$I$15:$I$20</c:f>
              <c:strCache>
                <c:ptCount val="6"/>
                <c:pt idx="0">
                  <c:v>Price comparison site</c:v>
                </c:pt>
                <c:pt idx="1">
                  <c:v>Bought direct from provider</c:v>
                </c:pt>
                <c:pt idx="2">
                  <c:v>Bank or building society</c:v>
                </c:pt>
                <c:pt idx="3">
                  <c:v>Other (retailer, through employer)</c:v>
                </c:pt>
                <c:pt idx="4">
                  <c:v>Insurance broker</c:v>
                </c:pt>
                <c:pt idx="5">
                  <c:v>Don't know</c:v>
                </c:pt>
              </c:strCache>
            </c:strRef>
          </c:cat>
          <c:val>
            <c:numRef>
              <c:f>'Consumer Purchase wv 14&amp;15 (2)'!$J$15:$J$20</c:f>
              <c:numCache>
                <c:formatCode>0%</c:formatCode>
                <c:ptCount val="6"/>
                <c:pt idx="0">
                  <c:v>0.42</c:v>
                </c:pt>
                <c:pt idx="1">
                  <c:v>0.28999999999999998</c:v>
                </c:pt>
                <c:pt idx="2">
                  <c:v>0.1</c:v>
                </c:pt>
                <c:pt idx="3">
                  <c:v>0.1</c:v>
                </c:pt>
                <c:pt idx="4">
                  <c:v>0.08</c:v>
                </c:pt>
                <c:pt idx="5">
                  <c:v>0.02</c:v>
                </c:pt>
              </c:numCache>
            </c:numRef>
          </c:val>
          <c:extLst>
            <c:ext xmlns:c16="http://schemas.microsoft.com/office/drawing/2014/chart" uri="{C3380CC4-5D6E-409C-BE32-E72D297353CC}">
              <c16:uniqueId val="{0000000C-395A-4CF5-9BFF-AD2CB0FC0B51}"/>
            </c:ext>
          </c:extLst>
        </c:ser>
        <c:dLbls>
          <c:showLegendKey val="0"/>
          <c:showVal val="0"/>
          <c:showCatName val="0"/>
          <c:showSerName val="0"/>
          <c:showPercent val="0"/>
          <c:showBubbleSize val="0"/>
        </c:dLbls>
        <c:gapWidth val="47"/>
        <c:axId val="981444895"/>
        <c:axId val="981462655"/>
      </c:barChart>
      <c:catAx>
        <c:axId val="98144489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981462655"/>
        <c:crosses val="autoZero"/>
        <c:auto val="1"/>
        <c:lblAlgn val="ctr"/>
        <c:lblOffset val="100"/>
        <c:noMultiLvlLbl val="0"/>
      </c:catAx>
      <c:valAx>
        <c:axId val="981462655"/>
        <c:scaling>
          <c:orientation val="minMax"/>
        </c:scaling>
        <c:delete val="1"/>
        <c:axPos val="t"/>
        <c:numFmt formatCode="0%" sourceLinked="1"/>
        <c:majorTickMark val="none"/>
        <c:minorTickMark val="none"/>
        <c:tickLblPos val="nextTo"/>
        <c:crossAx val="9814448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mj-lt"/>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17505B"/>
                </a:solidFill>
                <a:latin typeface="+mn-lt"/>
                <a:ea typeface="+mn-ea"/>
                <a:cs typeface="+mn-cs"/>
              </a:defRPr>
            </a:pPr>
            <a:r>
              <a:rPr lang="en-GB" b="1" dirty="0">
                <a:solidFill>
                  <a:srgbClr val="17505B"/>
                </a:solidFill>
                <a:latin typeface="Noto Sans" panose="020B0502040504020204" pitchFamily="34" charset="0"/>
              </a:rPr>
              <a:t>By</a:t>
            </a:r>
            <a:r>
              <a:rPr lang="en-GB" b="1" baseline="0" dirty="0">
                <a:solidFill>
                  <a:srgbClr val="17505B"/>
                </a:solidFill>
                <a:latin typeface="Noto Sans" panose="020B0502040504020204" pitchFamily="34" charset="0"/>
              </a:rPr>
              <a:t> Age</a:t>
            </a:r>
            <a:endParaRPr lang="en-GB" b="1" dirty="0">
              <a:solidFill>
                <a:srgbClr val="17505B"/>
              </a:solidFill>
              <a:latin typeface="Noto Sans" panose="020B0502040504020204" pitchFamily="34" charset="0"/>
            </a:endParaRPr>
          </a:p>
        </c:rich>
      </c:tx>
      <c:layout>
        <c:manualLayout>
          <c:xMode val="edge"/>
          <c:yMode val="edge"/>
          <c:x val="0.44698039367725917"/>
          <c:y val="0"/>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rgbClr val="17505B"/>
              </a:solidFill>
              <a:latin typeface="+mn-lt"/>
              <a:ea typeface="+mn-ea"/>
              <a:cs typeface="+mn-cs"/>
            </a:defRPr>
          </a:pPr>
          <a:endParaRPr lang="en-GB"/>
        </a:p>
      </c:txPr>
    </c:title>
    <c:autoTitleDeleted val="0"/>
    <c:plotArea>
      <c:layout>
        <c:manualLayout>
          <c:layoutTarget val="inner"/>
          <c:xMode val="edge"/>
          <c:yMode val="edge"/>
          <c:x val="6.0612114638787011E-2"/>
          <c:y val="3.0749836367367472E-2"/>
          <c:w val="0.91871403627084014"/>
          <c:h val="0.6844757980489512"/>
        </c:manualLayout>
      </c:layout>
      <c:barChart>
        <c:barDir val="col"/>
        <c:grouping val="clustered"/>
        <c:varyColors val="0"/>
        <c:ser>
          <c:idx val="0"/>
          <c:order val="0"/>
          <c:tx>
            <c:strRef>
              <c:f>'Consumer Purchase wv 14&amp;15 (2)'!$D$30</c:f>
              <c:strCache>
                <c:ptCount val="1"/>
                <c:pt idx="0">
                  <c:v>18-34</c:v>
                </c:pt>
              </c:strCache>
            </c:strRef>
          </c:tx>
          <c:spPr>
            <a:solidFill>
              <a:srgbClr val="17505B"/>
            </a:solidFill>
            <a:ln>
              <a:noFill/>
            </a:ln>
            <a:effectLst/>
          </c:spPr>
          <c:invertIfNegative val="0"/>
          <c:dLbls>
            <c:dLbl>
              <c:idx val="0"/>
              <c:tx>
                <c:rich>
                  <a:bodyPr/>
                  <a:lstStyle/>
                  <a:p>
                    <a:fld id="{AB441929-5924-43F9-AA41-C0EB1F5EA58B}" type="VALUE">
                      <a:rPr lang="en-US">
                        <a:latin typeface="Noto Sans" panose="020B0502040504020204" pitchFamily="34" charset="0"/>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5C4D-4DF4-92BE-CFFCB56F900E}"/>
                </c:ext>
              </c:extLst>
            </c:dLbl>
            <c:dLbl>
              <c:idx val="1"/>
              <c:tx>
                <c:rich>
                  <a:bodyPr/>
                  <a:lstStyle/>
                  <a:p>
                    <a:fld id="{264620F4-EF33-4A5C-B426-E46BE192175B}" type="VALUE">
                      <a:rPr lang="en-US">
                        <a:latin typeface="Noto Sans" panose="020B0502040504020204" pitchFamily="34" charset="0"/>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C4D-4DF4-92BE-CFFCB56F900E}"/>
                </c:ext>
              </c:extLst>
            </c:dLbl>
            <c:dLbl>
              <c:idx val="2"/>
              <c:tx>
                <c:rich>
                  <a:bodyPr/>
                  <a:lstStyle/>
                  <a:p>
                    <a:fld id="{49DDC985-DEE2-4265-9BCF-68E06FFC3976}" type="VALUE">
                      <a:rPr lang="en-US">
                        <a:latin typeface="Noto Sans" panose="020B0502040504020204" pitchFamily="34" charset="0"/>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5C4D-4DF4-92BE-CFFCB56F900E}"/>
                </c:ext>
              </c:extLst>
            </c:dLbl>
            <c:dLbl>
              <c:idx val="3"/>
              <c:tx>
                <c:rich>
                  <a:bodyPr/>
                  <a:lstStyle/>
                  <a:p>
                    <a:fld id="{D34CBB92-BB32-4FF4-842B-E5A212F77DC8}" type="VALUE">
                      <a:rPr lang="en-US">
                        <a:latin typeface="Noto Sans" panose="020B0502040504020204" pitchFamily="34" charset="0"/>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C4D-4DF4-92BE-CFFCB56F900E}"/>
                </c:ext>
              </c:extLst>
            </c:dLbl>
            <c:dLbl>
              <c:idx val="4"/>
              <c:tx>
                <c:rich>
                  <a:bodyPr/>
                  <a:lstStyle/>
                  <a:p>
                    <a:fld id="{DC87E82D-A9AF-4B24-8265-7E0C01BE8A4F}" type="VALUE">
                      <a:rPr lang="en-US">
                        <a:latin typeface="Noto Sans" panose="020B0502040504020204" pitchFamily="34" charset="0"/>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5C4D-4DF4-92BE-CFFCB56F900E}"/>
                </c:ext>
              </c:extLst>
            </c:dLbl>
            <c:dLbl>
              <c:idx val="5"/>
              <c:tx>
                <c:rich>
                  <a:bodyPr/>
                  <a:lstStyle/>
                  <a:p>
                    <a:fld id="{7DF40010-4298-4C1E-A143-68C8A63400BE}" type="VALUE">
                      <a:rPr lang="en-US">
                        <a:latin typeface="Noto Sans" panose="020B0502040504020204" pitchFamily="34" charset="0"/>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C4D-4DF4-92BE-CFFCB56F900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'Consumer Purchase wv 14&amp;15 (2)'!$C$31:$C$36</c:f>
              <c:strCache>
                <c:ptCount val="6"/>
                <c:pt idx="0">
                  <c:v>Price comparison site</c:v>
                </c:pt>
                <c:pt idx="1">
                  <c:v>Bought direct from provider</c:v>
                </c:pt>
                <c:pt idx="2">
                  <c:v>Insurance broker</c:v>
                </c:pt>
                <c:pt idx="3">
                  <c:v>Bank or building society</c:v>
                </c:pt>
                <c:pt idx="4">
                  <c:v>Other (retailer, through employer)</c:v>
                </c:pt>
                <c:pt idx="5">
                  <c:v>Don't know</c:v>
                </c:pt>
              </c:strCache>
            </c:strRef>
          </c:cat>
          <c:val>
            <c:numRef>
              <c:f>'Consumer Purchase wv 14&amp;15 (2)'!$D$31:$D$36</c:f>
              <c:numCache>
                <c:formatCode>0%</c:formatCode>
                <c:ptCount val="6"/>
                <c:pt idx="0">
                  <c:v>0.35</c:v>
                </c:pt>
                <c:pt idx="1">
                  <c:v>0.2</c:v>
                </c:pt>
                <c:pt idx="2">
                  <c:v>0.14000000000000001</c:v>
                </c:pt>
                <c:pt idx="3">
                  <c:v>0.1</c:v>
                </c:pt>
                <c:pt idx="4">
                  <c:v>0.17</c:v>
                </c:pt>
                <c:pt idx="5">
                  <c:v>0.04</c:v>
                </c:pt>
              </c:numCache>
            </c:numRef>
          </c:val>
          <c:extLst>
            <c:ext xmlns:c16="http://schemas.microsoft.com/office/drawing/2014/chart" uri="{C3380CC4-5D6E-409C-BE32-E72D297353CC}">
              <c16:uniqueId val="{00000006-5C4D-4DF4-92BE-CFFCB56F900E}"/>
            </c:ext>
          </c:extLst>
        </c:ser>
        <c:ser>
          <c:idx val="1"/>
          <c:order val="1"/>
          <c:tx>
            <c:strRef>
              <c:f>'Consumer Purchase wv 14&amp;15 (2)'!$E$30</c:f>
              <c:strCache>
                <c:ptCount val="1"/>
                <c:pt idx="0">
                  <c:v>35-54</c:v>
                </c:pt>
              </c:strCache>
            </c:strRef>
          </c:tx>
          <c:spPr>
            <a:solidFill>
              <a:srgbClr val="99FF8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'Consumer Purchase wv 14&amp;15 (2)'!$C$31:$C$36</c:f>
              <c:strCache>
                <c:ptCount val="6"/>
                <c:pt idx="0">
                  <c:v>Price comparison site</c:v>
                </c:pt>
                <c:pt idx="1">
                  <c:v>Bought direct from provider</c:v>
                </c:pt>
                <c:pt idx="2">
                  <c:v>Insurance broker</c:v>
                </c:pt>
                <c:pt idx="3">
                  <c:v>Bank or building society</c:v>
                </c:pt>
                <c:pt idx="4">
                  <c:v>Other (retailer, through employer)</c:v>
                </c:pt>
                <c:pt idx="5">
                  <c:v>Don't know</c:v>
                </c:pt>
              </c:strCache>
            </c:strRef>
          </c:cat>
          <c:val>
            <c:numRef>
              <c:f>'Consumer Purchase wv 14&amp;15 (2)'!$E$31:$E$36</c:f>
              <c:numCache>
                <c:formatCode>0%</c:formatCode>
                <c:ptCount val="6"/>
                <c:pt idx="0">
                  <c:v>0.51</c:v>
                </c:pt>
                <c:pt idx="1">
                  <c:v>0.24</c:v>
                </c:pt>
                <c:pt idx="2">
                  <c:v>0.06</c:v>
                </c:pt>
                <c:pt idx="3">
                  <c:v>0.11</c:v>
                </c:pt>
                <c:pt idx="4">
                  <c:v>7.0000000000000007E-2</c:v>
                </c:pt>
                <c:pt idx="5">
                  <c:v>0.01</c:v>
                </c:pt>
              </c:numCache>
            </c:numRef>
          </c:val>
          <c:extLst>
            <c:ext xmlns:c16="http://schemas.microsoft.com/office/drawing/2014/chart" uri="{C3380CC4-5D6E-409C-BE32-E72D297353CC}">
              <c16:uniqueId val="{00000007-5C4D-4DF4-92BE-CFFCB56F900E}"/>
            </c:ext>
          </c:extLst>
        </c:ser>
        <c:ser>
          <c:idx val="2"/>
          <c:order val="2"/>
          <c:tx>
            <c:strRef>
              <c:f>'Consumer Purchase wv 14&amp;15 (2)'!$F$30</c:f>
              <c:strCache>
                <c:ptCount val="1"/>
                <c:pt idx="0">
                  <c:v>55+</c:v>
                </c:pt>
              </c:strCache>
            </c:strRef>
          </c:tx>
          <c:spPr>
            <a:solidFill>
              <a:srgbClr val="00C3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'Consumer Purchase wv 14&amp;15 (2)'!$C$31:$C$36</c:f>
              <c:strCache>
                <c:ptCount val="6"/>
                <c:pt idx="0">
                  <c:v>Price comparison site</c:v>
                </c:pt>
                <c:pt idx="1">
                  <c:v>Bought direct from provider</c:v>
                </c:pt>
                <c:pt idx="2">
                  <c:v>Insurance broker</c:v>
                </c:pt>
                <c:pt idx="3">
                  <c:v>Bank or building society</c:v>
                </c:pt>
                <c:pt idx="4">
                  <c:v>Other (retailer, through employer)</c:v>
                </c:pt>
                <c:pt idx="5">
                  <c:v>Don't know</c:v>
                </c:pt>
              </c:strCache>
            </c:strRef>
          </c:cat>
          <c:val>
            <c:numRef>
              <c:f>'Consumer Purchase wv 14&amp;15 (2)'!$F$31:$F$36</c:f>
              <c:numCache>
                <c:formatCode>0%</c:formatCode>
                <c:ptCount val="6"/>
                <c:pt idx="0">
                  <c:v>0.38</c:v>
                </c:pt>
                <c:pt idx="1">
                  <c:v>0.4</c:v>
                </c:pt>
                <c:pt idx="2">
                  <c:v>0.04</c:v>
                </c:pt>
                <c:pt idx="3">
                  <c:v>0.09</c:v>
                </c:pt>
                <c:pt idx="4">
                  <c:v>7.0000000000000007E-2</c:v>
                </c:pt>
                <c:pt idx="5">
                  <c:v>0.01</c:v>
                </c:pt>
              </c:numCache>
            </c:numRef>
          </c:val>
          <c:extLst>
            <c:ext xmlns:c16="http://schemas.microsoft.com/office/drawing/2014/chart" uri="{C3380CC4-5D6E-409C-BE32-E72D297353CC}">
              <c16:uniqueId val="{00000008-5C4D-4DF4-92BE-CFFCB56F900E}"/>
            </c:ext>
          </c:extLst>
        </c:ser>
        <c:dLbls>
          <c:showLegendKey val="0"/>
          <c:showVal val="0"/>
          <c:showCatName val="0"/>
          <c:showSerName val="0"/>
          <c:showPercent val="0"/>
          <c:showBubbleSize val="0"/>
        </c:dLbls>
        <c:gapWidth val="75"/>
        <c:axId val="981454495"/>
        <c:axId val="981466495"/>
      </c:barChart>
      <c:catAx>
        <c:axId val="9814544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981466495"/>
        <c:crosses val="autoZero"/>
        <c:auto val="1"/>
        <c:lblAlgn val="ctr"/>
        <c:lblOffset val="100"/>
        <c:noMultiLvlLbl val="0"/>
      </c:catAx>
      <c:valAx>
        <c:axId val="981466495"/>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81454495"/>
        <c:crosses val="autoZero"/>
        <c:crossBetween val="between"/>
      </c:valAx>
      <c:spPr>
        <a:noFill/>
        <a:ln>
          <a:noFill/>
        </a:ln>
        <a:effectLst/>
      </c:spPr>
    </c:plotArea>
    <c:legend>
      <c:legendPos val="b"/>
      <c:layout>
        <c:manualLayout>
          <c:xMode val="edge"/>
          <c:yMode val="edge"/>
          <c:x val="0.34751358743820582"/>
          <c:y val="0.77730261404431755"/>
          <c:w val="0.304972650483465"/>
          <c:h val="0.12262252680907673"/>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671995761811372E-2"/>
          <c:y val="0.18756429273139288"/>
          <c:w val="0.86010688483375286"/>
          <c:h val="0.72448407730708875"/>
        </c:manualLayout>
      </c:layout>
      <c:lineChart>
        <c:grouping val="standard"/>
        <c:varyColors val="0"/>
        <c:ser>
          <c:idx val="0"/>
          <c:order val="0"/>
          <c:tx>
            <c:strRef>
              <c:f>Sheet1!$C$31</c:f>
              <c:strCache>
                <c:ptCount val="1"/>
                <c:pt idx="0">
                  <c:v>Loyalty</c:v>
                </c:pt>
              </c:strCache>
            </c:strRef>
          </c:tx>
          <c:spPr>
            <a:ln w="19050" cap="rnd" cmpd="sng" algn="ctr">
              <a:solidFill>
                <a:srgbClr val="99FF80"/>
              </a:solidFill>
              <a:round/>
            </a:ln>
            <a:effectLst/>
          </c:spPr>
          <c:marker>
            <c:symbol val="circle"/>
            <c:size val="17"/>
            <c:spPr>
              <a:solidFill>
                <a:schemeClr val="lt1"/>
              </a:solidFill>
              <a:ln>
                <a:noFill/>
              </a:ln>
              <a:effectLst/>
            </c:spPr>
          </c:marker>
          <c:dLbls>
            <c:dLbl>
              <c:idx val="16"/>
              <c:layout>
                <c:manualLayout>
                  <c:x val="-2.3442747421034495E-2"/>
                  <c:y val="-2.26345149619490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623-498D-9A10-FB7187717502}"/>
                </c:ext>
              </c:extLst>
            </c:dLbl>
            <c:spPr>
              <a:noFill/>
              <a:ln>
                <a:noFill/>
              </a:ln>
              <a:effectLst/>
            </c:spPr>
            <c:txPr>
              <a:bodyPr rot="0" spcFirstLastPara="1" vertOverflow="ellipsis" vert="horz" wrap="square" anchor="ctr" anchorCtr="1"/>
              <a:lstStyle/>
              <a:p>
                <a:pPr>
                  <a:defRPr sz="800" b="1" i="0" u="none" strike="noStrike" kern="1200" baseline="0">
                    <a:solidFill>
                      <a:srgbClr val="38FF09"/>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Sheet1!$D$30:$T$30</c:f>
              <c:strCache>
                <c:ptCount val="17"/>
                <c:pt idx="0">
                  <c:v>Wave 1             May '19</c:v>
                </c:pt>
                <c:pt idx="1">
                  <c:v>Wave 1&amp;2          Oct '19</c:v>
                </c:pt>
                <c:pt idx="2">
                  <c:v>Wave 2&amp;3      Feb '20</c:v>
                </c:pt>
                <c:pt idx="3">
                  <c:v>Wave 3&amp;4       May '20</c:v>
                </c:pt>
                <c:pt idx="4">
                  <c:v>Wave 4&amp;5      Sept '20</c:v>
                </c:pt>
                <c:pt idx="5">
                  <c:v>Wave 5&amp;6       Dec '20</c:v>
                </c:pt>
                <c:pt idx="6">
                  <c:v>Wave 6&amp;7       Apr '21</c:v>
                </c:pt>
                <c:pt idx="7">
                  <c:v>Wave 7&amp;8          Jul '21</c:v>
                </c:pt>
                <c:pt idx="8">
                  <c:v>Wave 8&amp;9          Dec 21</c:v>
                </c:pt>
                <c:pt idx="9">
                  <c:v>Wave 9&amp;10 Jul'22</c:v>
                </c:pt>
                <c:pt idx="10">
                  <c:v>Wave 10&amp;11        Dec '22</c:v>
                </c:pt>
                <c:pt idx="11">
                  <c:v>Wave 11&amp;12  May '23</c:v>
                </c:pt>
                <c:pt idx="12">
                  <c:v>Wave 12&amp;13       Sept '23</c:v>
                </c:pt>
                <c:pt idx="13">
                  <c:v>Wave 13&amp;14
Mar '24</c:v>
                </c:pt>
                <c:pt idx="14">
                  <c:v>Wave 14&amp;15
Aug '24</c:v>
                </c:pt>
                <c:pt idx="15">
                  <c:v>Wave 15&amp;16
Apr '25</c:v>
                </c:pt>
                <c:pt idx="16">
                  <c:v>Wave 16&amp;17 Jan'26</c:v>
                </c:pt>
              </c:strCache>
            </c:strRef>
          </c:cat>
          <c:val>
            <c:numRef>
              <c:f>Sheet1!$D$31:$T$31</c:f>
              <c:numCache>
                <c:formatCode>0.00</c:formatCode>
                <c:ptCount val="17"/>
                <c:pt idx="0">
                  <c:v>9.1024163920261056</c:v>
                </c:pt>
                <c:pt idx="1">
                  <c:v>9.2892542319328637</c:v>
                </c:pt>
                <c:pt idx="2">
                  <c:v>9.992561009890931</c:v>
                </c:pt>
                <c:pt idx="3">
                  <c:v>10.354520455999999</c:v>
                </c:pt>
                <c:pt idx="4">
                  <c:v>9.7282894249999998</c:v>
                </c:pt>
                <c:pt idx="5">
                  <c:v>9.0399999999999991</c:v>
                </c:pt>
                <c:pt idx="6">
                  <c:v>8.89</c:v>
                </c:pt>
                <c:pt idx="7">
                  <c:v>8.847707368</c:v>
                </c:pt>
                <c:pt idx="8">
                  <c:v>9.1577256840000008</c:v>
                </c:pt>
                <c:pt idx="9">
                  <c:v>9.25</c:v>
                </c:pt>
                <c:pt idx="10">
                  <c:v>9.4499999999999993</c:v>
                </c:pt>
                <c:pt idx="11" formatCode="General">
                  <c:v>9.7100000000000009</c:v>
                </c:pt>
                <c:pt idx="12" formatCode="General">
                  <c:v>10.02</c:v>
                </c:pt>
                <c:pt idx="13" formatCode="General">
                  <c:v>10.59</c:v>
                </c:pt>
                <c:pt idx="14">
                  <c:v>10.1</c:v>
                </c:pt>
                <c:pt idx="15">
                  <c:v>8.7350419390000003</c:v>
                </c:pt>
                <c:pt idx="16" formatCode="General">
                  <c:v>7.77</c:v>
                </c:pt>
              </c:numCache>
            </c:numRef>
          </c:val>
          <c:smooth val="0"/>
          <c:extLst>
            <c:ext xmlns:c16="http://schemas.microsoft.com/office/drawing/2014/chart" uri="{C3380CC4-5D6E-409C-BE32-E72D297353CC}">
              <c16:uniqueId val="{00000000-1542-41BE-8EF1-E7B89D41BC30}"/>
            </c:ext>
          </c:extLst>
        </c:ser>
        <c:ser>
          <c:idx val="1"/>
          <c:order val="1"/>
          <c:tx>
            <c:strRef>
              <c:f>Sheet1!$C$32</c:f>
              <c:strCache>
                <c:ptCount val="1"/>
                <c:pt idx="0">
                  <c:v>Confidence</c:v>
                </c:pt>
              </c:strCache>
            </c:strRef>
          </c:tx>
          <c:spPr>
            <a:ln w="19050" cap="rnd" cmpd="sng" algn="ctr">
              <a:solidFill>
                <a:srgbClr val="17505B"/>
              </a:solidFill>
              <a:round/>
            </a:ln>
            <a:effectLst/>
          </c:spPr>
          <c:marker>
            <c:symbol val="circle"/>
            <c:size val="17"/>
            <c:spPr>
              <a:solidFill>
                <a:schemeClr val="lt1"/>
              </a:solidFill>
              <a:ln>
                <a:noFill/>
              </a:ln>
              <a:effectLst/>
            </c:spPr>
          </c:marker>
          <c:dLbls>
            <c:dLbl>
              <c:idx val="11"/>
              <c:layout>
                <c:manualLayout>
                  <c:x val="-2.5441093444176169E-2"/>
                  <c:y val="7.4933621791719932E-3"/>
                </c:manualLayout>
              </c:layout>
              <c:tx>
                <c:rich>
                  <a:bodyPr/>
                  <a:lstStyle/>
                  <a:p>
                    <a:fld id="{546D44FB-008F-4266-9772-64B4C78A44E6}"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542-41BE-8EF1-E7B89D41BC30}"/>
                </c:ext>
              </c:extLst>
            </c:dLbl>
            <c:dLbl>
              <c:idx val="12"/>
              <c:layout>
                <c:manualLayout>
                  <c:x val="-1.816217044352058E-2"/>
                  <c:y val="1.3122019906620814E-2"/>
                </c:manualLayout>
              </c:layout>
              <c:tx>
                <c:rich>
                  <a:bodyPr/>
                  <a:lstStyle/>
                  <a:p>
                    <a:fld id="{A9151091-38C5-4D14-968A-D88FD2267F7F}"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D-1542-41BE-8EF1-E7B89D41BC30}"/>
                </c:ext>
              </c:extLst>
            </c:dLbl>
            <c:dLbl>
              <c:idx val="16"/>
              <c:layout>
                <c:manualLayout>
                  <c:x val="-2.3442747421034495E-2"/>
                  <c:y val="1.41465718512181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623-498D-9A10-FB7187717502}"/>
                </c:ext>
              </c:extLst>
            </c:dLbl>
            <c:spPr>
              <a:noFill/>
              <a:ln>
                <a:noFill/>
              </a:ln>
              <a:effectLst/>
            </c:spPr>
            <c:txPr>
              <a:bodyPr rot="0" spcFirstLastPara="1" vertOverflow="ellipsis" vert="horz" wrap="square" anchor="ctr" anchorCtr="1"/>
              <a:lstStyle/>
              <a:p>
                <a:pPr>
                  <a:defRPr sz="800" b="1" i="0" u="none" strike="noStrike" kern="1200" baseline="0">
                    <a:solidFill>
                      <a:srgbClr val="17505B"/>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Sheet1!$D$30:$T$30</c:f>
              <c:strCache>
                <c:ptCount val="17"/>
                <c:pt idx="0">
                  <c:v>Wave 1             May '19</c:v>
                </c:pt>
                <c:pt idx="1">
                  <c:v>Wave 1&amp;2          Oct '19</c:v>
                </c:pt>
                <c:pt idx="2">
                  <c:v>Wave 2&amp;3      Feb '20</c:v>
                </c:pt>
                <c:pt idx="3">
                  <c:v>Wave 3&amp;4       May '20</c:v>
                </c:pt>
                <c:pt idx="4">
                  <c:v>Wave 4&amp;5      Sept '20</c:v>
                </c:pt>
                <c:pt idx="5">
                  <c:v>Wave 5&amp;6       Dec '20</c:v>
                </c:pt>
                <c:pt idx="6">
                  <c:v>Wave 6&amp;7       Apr '21</c:v>
                </c:pt>
                <c:pt idx="7">
                  <c:v>Wave 7&amp;8          Jul '21</c:v>
                </c:pt>
                <c:pt idx="8">
                  <c:v>Wave 8&amp;9          Dec 21</c:v>
                </c:pt>
                <c:pt idx="9">
                  <c:v>Wave 9&amp;10 Jul'22</c:v>
                </c:pt>
                <c:pt idx="10">
                  <c:v>Wave 10&amp;11        Dec '22</c:v>
                </c:pt>
                <c:pt idx="11">
                  <c:v>Wave 11&amp;12  May '23</c:v>
                </c:pt>
                <c:pt idx="12">
                  <c:v>Wave 12&amp;13       Sept '23</c:v>
                </c:pt>
                <c:pt idx="13">
                  <c:v>Wave 13&amp;14
Mar '24</c:v>
                </c:pt>
                <c:pt idx="14">
                  <c:v>Wave 14&amp;15
Aug '24</c:v>
                </c:pt>
                <c:pt idx="15">
                  <c:v>Wave 15&amp;16
Apr '25</c:v>
                </c:pt>
                <c:pt idx="16">
                  <c:v>Wave 16&amp;17 Jan'26</c:v>
                </c:pt>
              </c:strCache>
            </c:strRef>
          </c:cat>
          <c:val>
            <c:numRef>
              <c:f>Sheet1!$D$32:$T$32</c:f>
              <c:numCache>
                <c:formatCode>0.00</c:formatCode>
                <c:ptCount val="17"/>
                <c:pt idx="0">
                  <c:v>7.4076100474830628</c:v>
                </c:pt>
                <c:pt idx="1">
                  <c:v>7.6444255255058442</c:v>
                </c:pt>
                <c:pt idx="2">
                  <c:v>8.3172500515919836</c:v>
                </c:pt>
                <c:pt idx="3">
                  <c:v>8.444438431</c:v>
                </c:pt>
                <c:pt idx="4">
                  <c:v>7.9595228479999998</c:v>
                </c:pt>
                <c:pt idx="5">
                  <c:v>7.51</c:v>
                </c:pt>
                <c:pt idx="6">
                  <c:v>7.19</c:v>
                </c:pt>
                <c:pt idx="7">
                  <c:v>7.0584083870000001</c:v>
                </c:pt>
                <c:pt idx="8">
                  <c:v>7.7023138839999996</c:v>
                </c:pt>
                <c:pt idx="9">
                  <c:v>7.94</c:v>
                </c:pt>
                <c:pt idx="10">
                  <c:v>8.0399999999999991</c:v>
                </c:pt>
                <c:pt idx="11" formatCode="General">
                  <c:v>8.43</c:v>
                </c:pt>
                <c:pt idx="12" formatCode="General">
                  <c:v>8.27</c:v>
                </c:pt>
                <c:pt idx="13" formatCode="General">
                  <c:v>8.44</c:v>
                </c:pt>
                <c:pt idx="14">
                  <c:v>8.5</c:v>
                </c:pt>
                <c:pt idx="15">
                  <c:v>7.9471756259999999</c:v>
                </c:pt>
                <c:pt idx="16" formatCode="General">
                  <c:v>7.61</c:v>
                </c:pt>
              </c:numCache>
            </c:numRef>
          </c:val>
          <c:smooth val="0"/>
          <c:extLst>
            <c:ext xmlns:c16="http://schemas.microsoft.com/office/drawing/2014/chart" uri="{C3380CC4-5D6E-409C-BE32-E72D297353CC}">
              <c16:uniqueId val="{00000002-1542-41BE-8EF1-E7B89D41BC30}"/>
            </c:ext>
          </c:extLst>
        </c:ser>
        <c:ser>
          <c:idx val="2"/>
          <c:order val="2"/>
          <c:tx>
            <c:strRef>
              <c:f>Sheet1!$C$33</c:f>
              <c:strCache>
                <c:ptCount val="1"/>
                <c:pt idx="0">
                  <c:v>Ease</c:v>
                </c:pt>
              </c:strCache>
            </c:strRef>
          </c:tx>
          <c:spPr>
            <a:ln w="19050" cap="rnd" cmpd="sng" algn="ctr">
              <a:solidFill>
                <a:srgbClr val="B47CF9"/>
              </a:solidFill>
              <a:round/>
            </a:ln>
            <a:effectLst/>
          </c:spPr>
          <c:marker>
            <c:symbol val="circle"/>
            <c:size val="17"/>
            <c:spPr>
              <a:solidFill>
                <a:schemeClr val="lt1"/>
              </a:solidFill>
              <a:ln>
                <a:noFill/>
              </a:ln>
              <a:effectLst/>
            </c:spPr>
          </c:marker>
          <c:dLbls>
            <c:dLbl>
              <c:idx val="2"/>
              <c:layout>
                <c:manualLayout>
                  <c:x val="-2.7687570303712036E-2"/>
                  <c:y val="1.1223344556677889E-2"/>
                </c:manualLayout>
              </c:layout>
              <c:tx>
                <c:rich>
                  <a:bodyPr/>
                  <a:lstStyle/>
                  <a:p>
                    <a:fld id="{3216EE46-56DE-42E5-B718-0ED67745953A}"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542-41BE-8EF1-E7B89D41BC30}"/>
                </c:ext>
              </c:extLst>
            </c:dLbl>
            <c:dLbl>
              <c:idx val="5"/>
              <c:layout>
                <c:manualLayout>
                  <c:x val="-2.2541669810184468E-2"/>
                  <c:y val="-3.3501446728525452E-3"/>
                </c:manualLayout>
              </c:layout>
              <c:tx>
                <c:rich>
                  <a:bodyPr/>
                  <a:lstStyle/>
                  <a:p>
                    <a:fld id="{7D351133-1340-4A21-959C-E48DE93034A1}"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1542-41BE-8EF1-E7B89D41BC30}"/>
                </c:ext>
              </c:extLst>
            </c:dLbl>
            <c:dLbl>
              <c:idx val="6"/>
              <c:layout>
                <c:manualLayout>
                  <c:x val="-2.7500861521654579E-2"/>
                  <c:y val="-1.9013666072489603E-2"/>
                </c:manualLayout>
              </c:layout>
              <c:tx>
                <c:rich>
                  <a:bodyPr/>
                  <a:lstStyle/>
                  <a:p>
                    <a:fld id="{D8127E84-8041-4779-A956-94C8E5BFCCFE}"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542-41BE-8EF1-E7B89D41BC30}"/>
                </c:ext>
              </c:extLst>
            </c:dLbl>
            <c:dLbl>
              <c:idx val="7"/>
              <c:layout>
                <c:manualLayout>
                  <c:x val="-2.4264648462058731E-2"/>
                  <c:y val="1.6335364938872051E-3"/>
                </c:manualLayout>
              </c:layout>
              <c:tx>
                <c:rich>
                  <a:bodyPr/>
                  <a:lstStyle/>
                  <a:p>
                    <a:fld id="{0CB7FE64-1834-491D-8570-CDEEF6BABA82}"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1542-41BE-8EF1-E7B89D41BC30}"/>
                </c:ext>
              </c:extLst>
            </c:dLbl>
            <c:dLbl>
              <c:idx val="8"/>
              <c:delete val="1"/>
              <c:extLst>
                <c:ext xmlns:c15="http://schemas.microsoft.com/office/drawing/2012/chart" uri="{CE6537A1-D6FC-4f65-9D91-7224C49458BB}"/>
                <c:ext xmlns:c16="http://schemas.microsoft.com/office/drawing/2014/chart" uri="{C3380CC4-5D6E-409C-BE32-E72D297353CC}">
                  <c16:uniqueId val="{00000007-1542-41BE-8EF1-E7B89D41BC30}"/>
                </c:ext>
              </c:extLst>
            </c:dLbl>
            <c:dLbl>
              <c:idx val="9"/>
              <c:delete val="1"/>
              <c:extLst>
                <c:ext xmlns:c15="http://schemas.microsoft.com/office/drawing/2012/chart" uri="{CE6537A1-D6FC-4f65-9D91-7224C49458BB}"/>
                <c:ext xmlns:c16="http://schemas.microsoft.com/office/drawing/2014/chart" uri="{C3380CC4-5D6E-409C-BE32-E72D297353CC}">
                  <c16:uniqueId val="{00000008-1542-41BE-8EF1-E7B89D41BC30}"/>
                </c:ext>
              </c:extLst>
            </c:dLbl>
            <c:dLbl>
              <c:idx val="11"/>
              <c:layout>
                <c:manualLayout>
                  <c:x val="-2.4345910773311934E-2"/>
                  <c:y val="0"/>
                </c:manualLayout>
              </c:layout>
              <c:tx>
                <c:rich>
                  <a:bodyPr/>
                  <a:lstStyle/>
                  <a:p>
                    <a:fld id="{80781BE2-19BA-4E0D-92A7-DE799C856375}"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1542-41BE-8EF1-E7B89D41BC30}"/>
                </c:ext>
              </c:extLst>
            </c:dLbl>
            <c:spPr>
              <a:noFill/>
              <a:ln>
                <a:noFill/>
              </a:ln>
              <a:effectLst/>
            </c:spPr>
            <c:txPr>
              <a:bodyPr rot="0" spcFirstLastPara="1" vertOverflow="ellipsis" vert="horz" wrap="square" anchor="ctr" anchorCtr="1"/>
              <a:lstStyle/>
              <a:p>
                <a:pPr>
                  <a:defRPr sz="800" b="1" i="0" u="none" strike="noStrike" kern="1200" baseline="0">
                    <a:solidFill>
                      <a:srgbClr val="B47CF9"/>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Sheet1!$D$30:$T$30</c:f>
              <c:strCache>
                <c:ptCount val="17"/>
                <c:pt idx="0">
                  <c:v>Wave 1             May '19</c:v>
                </c:pt>
                <c:pt idx="1">
                  <c:v>Wave 1&amp;2          Oct '19</c:v>
                </c:pt>
                <c:pt idx="2">
                  <c:v>Wave 2&amp;3      Feb '20</c:v>
                </c:pt>
                <c:pt idx="3">
                  <c:v>Wave 3&amp;4       May '20</c:v>
                </c:pt>
                <c:pt idx="4">
                  <c:v>Wave 4&amp;5      Sept '20</c:v>
                </c:pt>
                <c:pt idx="5">
                  <c:v>Wave 5&amp;6       Dec '20</c:v>
                </c:pt>
                <c:pt idx="6">
                  <c:v>Wave 6&amp;7       Apr '21</c:v>
                </c:pt>
                <c:pt idx="7">
                  <c:v>Wave 7&amp;8          Jul '21</c:v>
                </c:pt>
                <c:pt idx="8">
                  <c:v>Wave 8&amp;9          Dec 21</c:v>
                </c:pt>
                <c:pt idx="9">
                  <c:v>Wave 9&amp;10 Jul'22</c:v>
                </c:pt>
                <c:pt idx="10">
                  <c:v>Wave 10&amp;11        Dec '22</c:v>
                </c:pt>
                <c:pt idx="11">
                  <c:v>Wave 11&amp;12  May '23</c:v>
                </c:pt>
                <c:pt idx="12">
                  <c:v>Wave 12&amp;13       Sept '23</c:v>
                </c:pt>
                <c:pt idx="13">
                  <c:v>Wave 13&amp;14
Mar '24</c:v>
                </c:pt>
                <c:pt idx="14">
                  <c:v>Wave 14&amp;15
Aug '24</c:v>
                </c:pt>
                <c:pt idx="15">
                  <c:v>Wave 15&amp;16
Apr '25</c:v>
                </c:pt>
                <c:pt idx="16">
                  <c:v>Wave 16&amp;17 Jan'26</c:v>
                </c:pt>
              </c:strCache>
            </c:strRef>
          </c:cat>
          <c:val>
            <c:numRef>
              <c:f>Sheet1!$D$33:$T$33</c:f>
              <c:numCache>
                <c:formatCode>0.00</c:formatCode>
                <c:ptCount val="17"/>
                <c:pt idx="0">
                  <c:v>6.6990059526853702</c:v>
                </c:pt>
                <c:pt idx="1">
                  <c:v>6.6444311506745928</c:v>
                </c:pt>
                <c:pt idx="2">
                  <c:v>6.959566638739056</c:v>
                </c:pt>
                <c:pt idx="3">
                  <c:v>7.1115463759999997</c:v>
                </c:pt>
                <c:pt idx="4">
                  <c:v>6.5935027069999999</c:v>
                </c:pt>
                <c:pt idx="5">
                  <c:v>6.14</c:v>
                </c:pt>
                <c:pt idx="6">
                  <c:v>5.68</c:v>
                </c:pt>
                <c:pt idx="7">
                  <c:v>5.8581865239999997</c:v>
                </c:pt>
                <c:pt idx="8">
                  <c:v>6.15</c:v>
                </c:pt>
                <c:pt idx="9">
                  <c:v>6.19</c:v>
                </c:pt>
                <c:pt idx="10">
                  <c:v>6.63</c:v>
                </c:pt>
                <c:pt idx="11">
                  <c:v>6.96</c:v>
                </c:pt>
                <c:pt idx="12">
                  <c:v>7.11</c:v>
                </c:pt>
                <c:pt idx="13">
                  <c:v>7.35</c:v>
                </c:pt>
                <c:pt idx="14">
                  <c:v>7.18</c:v>
                </c:pt>
                <c:pt idx="15">
                  <c:v>6.8437235909999998</c:v>
                </c:pt>
                <c:pt idx="16">
                  <c:v>6.68</c:v>
                </c:pt>
              </c:numCache>
            </c:numRef>
          </c:val>
          <c:smooth val="0"/>
          <c:extLst>
            <c:ext xmlns:c16="http://schemas.microsoft.com/office/drawing/2014/chart" uri="{C3380CC4-5D6E-409C-BE32-E72D297353CC}">
              <c16:uniqueId val="{0000000A-1542-41BE-8EF1-E7B89D41BC30}"/>
            </c:ext>
          </c:extLst>
        </c:ser>
        <c:ser>
          <c:idx val="3"/>
          <c:order val="3"/>
          <c:tx>
            <c:strRef>
              <c:f>Sheet1!$C$34</c:f>
              <c:strCache>
                <c:ptCount val="1"/>
                <c:pt idx="0">
                  <c:v>Protection</c:v>
                </c:pt>
              </c:strCache>
            </c:strRef>
          </c:tx>
          <c:spPr>
            <a:ln w="19050" cap="rnd" cmpd="sng" algn="ctr">
              <a:solidFill>
                <a:srgbClr val="006B48"/>
              </a:solidFill>
              <a:round/>
            </a:ln>
            <a:effectLst/>
          </c:spPr>
          <c:marker>
            <c:symbol val="circle"/>
            <c:size val="17"/>
            <c:spPr>
              <a:solidFill>
                <a:schemeClr val="lt1"/>
              </a:solidFill>
              <a:ln>
                <a:noFill/>
              </a:ln>
              <a:effectLst/>
            </c:spPr>
          </c:marker>
          <c:dLbls>
            <c:dLbl>
              <c:idx val="0"/>
              <c:layout>
                <c:manualLayout>
                  <c:x val="-2.6836294196205809E-2"/>
                  <c:y val="-2.3965561207093578E-2"/>
                </c:manualLayout>
              </c:layout>
              <c:tx>
                <c:rich>
                  <a:bodyPr/>
                  <a:lstStyle/>
                  <a:p>
                    <a:fld id="{38A0CDC6-65E4-41FE-8004-B7CF17450E8A}"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1542-41BE-8EF1-E7B89D41BC30}"/>
                </c:ext>
              </c:extLst>
            </c:dLbl>
            <c:dLbl>
              <c:idx val="1"/>
              <c:layout>
                <c:manualLayout>
                  <c:x val="-2.8845238095238139E-2"/>
                  <c:y val="-6.7340067340067337E-3"/>
                </c:manualLayout>
              </c:layout>
              <c:tx>
                <c:rich>
                  <a:bodyPr/>
                  <a:lstStyle/>
                  <a:p>
                    <a:fld id="{D63F7C95-9101-49D8-99F9-7E5C17F1B81E}"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1542-41BE-8EF1-E7B89D41BC30}"/>
                </c:ext>
              </c:extLst>
            </c:dLbl>
            <c:dLbl>
              <c:idx val="3"/>
              <c:layout>
                <c:manualLayout>
                  <c:x val="-2.6836332958380289E-2"/>
                  <c:y val="-6.7340067340068161E-3"/>
                </c:manualLayout>
              </c:layout>
              <c:tx>
                <c:rich>
                  <a:bodyPr/>
                  <a:lstStyle/>
                  <a:p>
                    <a:fld id="{6728C7A7-3C5E-42F4-83EC-243FC917EF4E}"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1542-41BE-8EF1-E7B89D41BC30}"/>
                </c:ext>
              </c:extLst>
            </c:dLbl>
            <c:dLbl>
              <c:idx val="5"/>
              <c:layout>
                <c:manualLayout>
                  <c:x val="-2.326490438695163E-2"/>
                  <c:y val="-8.9786756453423128E-3"/>
                </c:manualLayout>
              </c:layout>
              <c:tx>
                <c:rich>
                  <a:bodyPr/>
                  <a:lstStyle/>
                  <a:p>
                    <a:fld id="{B6A1E6C2-4FA8-4DD3-ADEC-A7180CC4DAD1}"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1542-41BE-8EF1-E7B89D41BC30}"/>
                </c:ext>
              </c:extLst>
            </c:dLbl>
            <c:dLbl>
              <c:idx val="6"/>
              <c:layout>
                <c:manualLayout>
                  <c:x val="-1.6965810102038483E-2"/>
                  <c:y val="9.2427751343916228E-3"/>
                </c:manualLayout>
              </c:layout>
              <c:tx>
                <c:rich>
                  <a:bodyPr/>
                  <a:lstStyle/>
                  <a:p>
                    <a:fld id="{3744EEA4-2188-4C6F-9F8D-BD9AA0B5A337}"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1542-41BE-8EF1-E7B89D41BC30}"/>
                </c:ext>
              </c:extLst>
            </c:dLbl>
            <c:dLbl>
              <c:idx val="7"/>
              <c:delete val="1"/>
              <c:extLst>
                <c:ext xmlns:c15="http://schemas.microsoft.com/office/drawing/2012/chart" uri="{CE6537A1-D6FC-4f65-9D91-7224C49458BB}"/>
                <c:ext xmlns:c16="http://schemas.microsoft.com/office/drawing/2014/chart" uri="{C3380CC4-5D6E-409C-BE32-E72D297353CC}">
                  <c16:uniqueId val="{00000010-1542-41BE-8EF1-E7B89D41BC30}"/>
                </c:ext>
              </c:extLst>
            </c:dLbl>
            <c:dLbl>
              <c:idx val="8"/>
              <c:layout>
                <c:manualLayout>
                  <c:x val="-2.7500861521654579E-2"/>
                  <c:y val="-1.9013666072489603E-2"/>
                </c:manualLayout>
              </c:layout>
              <c:tx>
                <c:rich>
                  <a:bodyPr/>
                  <a:lstStyle/>
                  <a:p>
                    <a:fld id="{C3A31C7B-6394-4764-9BCF-77EA1620C840}"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1542-41BE-8EF1-E7B89D41BC30}"/>
                </c:ext>
              </c:extLst>
            </c:dLbl>
            <c:dLbl>
              <c:idx val="9"/>
              <c:layout>
                <c:manualLayout>
                  <c:x val="-2.2021748510634431E-2"/>
                  <c:y val="-6.9827744041673053E-3"/>
                </c:manualLayout>
              </c:layout>
              <c:tx>
                <c:rich>
                  <a:bodyPr/>
                  <a:lstStyle/>
                  <a:p>
                    <a:fld id="{45EB28D4-3B6E-4CD1-B786-FD7CCB637D22}"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1542-41BE-8EF1-E7B89D41BC30}"/>
                </c:ext>
              </c:extLst>
            </c:dLbl>
            <c:dLbl>
              <c:idx val="11"/>
              <c:layout>
                <c:manualLayout>
                  <c:x val="-2.5441093444176169E-2"/>
                  <c:y val="-1.7484511751401317E-2"/>
                </c:manualLayout>
              </c:layout>
              <c:tx>
                <c:rich>
                  <a:bodyPr/>
                  <a:lstStyle/>
                  <a:p>
                    <a:fld id="{2CC4FCB0-2446-402A-B759-BB812BFF4C45}"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1542-41BE-8EF1-E7B89D41BC30}"/>
                </c:ext>
              </c:extLst>
            </c:dLbl>
            <c:dLbl>
              <c:idx val="13"/>
              <c:layout>
                <c:manualLayout>
                  <c:x val="-2.0263363921416026E-2"/>
                  <c:y val="-1.049761592529665E-2"/>
                </c:manualLayout>
              </c:layout>
              <c:tx>
                <c:rich>
                  <a:bodyPr/>
                  <a:lstStyle/>
                  <a:p>
                    <a:fld id="{20667811-6929-49A9-8453-EFBC082D59CE}"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521-47AE-9ED3-7DE0AA859EC9}"/>
                </c:ext>
              </c:extLst>
            </c:dLbl>
            <c:dLbl>
              <c:idx val="15"/>
              <c:layout>
                <c:manualLayout>
                  <c:x val="-2.3216205444865037E-2"/>
                  <c:y val="5.2488079626482288E-3"/>
                </c:manualLayout>
              </c:layout>
              <c:tx>
                <c:rich>
                  <a:bodyPr/>
                  <a:lstStyle/>
                  <a:p>
                    <a:fld id="{43E99855-B7DD-41AB-86C6-C2EDEEB0DF71}"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6696-424E-A522-6810FDF59DC3}"/>
                </c:ext>
              </c:extLst>
            </c:dLbl>
            <c:spPr>
              <a:noFill/>
              <a:ln>
                <a:noFill/>
              </a:ln>
              <a:effectLst/>
            </c:spPr>
            <c:txPr>
              <a:bodyPr rot="0" spcFirstLastPara="1" vertOverflow="ellipsis" vert="horz" wrap="square" anchor="ctr" anchorCtr="1"/>
              <a:lstStyle/>
              <a:p>
                <a:pPr>
                  <a:defRPr sz="800" b="1" i="0" u="none" strike="noStrike" kern="1200" baseline="0">
                    <a:solidFill>
                      <a:srgbClr val="006B48"/>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Sheet1!$D$30:$T$30</c:f>
              <c:strCache>
                <c:ptCount val="17"/>
                <c:pt idx="0">
                  <c:v>Wave 1             May '19</c:v>
                </c:pt>
                <c:pt idx="1">
                  <c:v>Wave 1&amp;2          Oct '19</c:v>
                </c:pt>
                <c:pt idx="2">
                  <c:v>Wave 2&amp;3      Feb '20</c:v>
                </c:pt>
                <c:pt idx="3">
                  <c:v>Wave 3&amp;4       May '20</c:v>
                </c:pt>
                <c:pt idx="4">
                  <c:v>Wave 4&amp;5      Sept '20</c:v>
                </c:pt>
                <c:pt idx="5">
                  <c:v>Wave 5&amp;6       Dec '20</c:v>
                </c:pt>
                <c:pt idx="6">
                  <c:v>Wave 6&amp;7       Apr '21</c:v>
                </c:pt>
                <c:pt idx="7">
                  <c:v>Wave 7&amp;8          Jul '21</c:v>
                </c:pt>
                <c:pt idx="8">
                  <c:v>Wave 8&amp;9          Dec 21</c:v>
                </c:pt>
                <c:pt idx="9">
                  <c:v>Wave 9&amp;10 Jul'22</c:v>
                </c:pt>
                <c:pt idx="10">
                  <c:v>Wave 10&amp;11        Dec '22</c:v>
                </c:pt>
                <c:pt idx="11">
                  <c:v>Wave 11&amp;12  May '23</c:v>
                </c:pt>
                <c:pt idx="12">
                  <c:v>Wave 12&amp;13       Sept '23</c:v>
                </c:pt>
                <c:pt idx="13">
                  <c:v>Wave 13&amp;14
Mar '24</c:v>
                </c:pt>
                <c:pt idx="14">
                  <c:v>Wave 14&amp;15
Aug '24</c:v>
                </c:pt>
                <c:pt idx="15">
                  <c:v>Wave 15&amp;16
Apr '25</c:v>
                </c:pt>
                <c:pt idx="16">
                  <c:v>Wave 16&amp;17 Jan'26</c:v>
                </c:pt>
              </c:strCache>
            </c:strRef>
          </c:cat>
          <c:val>
            <c:numRef>
              <c:f>Sheet1!$D$34:$T$34</c:f>
              <c:numCache>
                <c:formatCode>0.00</c:formatCode>
                <c:ptCount val="17"/>
                <c:pt idx="0">
                  <c:v>5.9318978861544736</c:v>
                </c:pt>
                <c:pt idx="1">
                  <c:v>6.2735967018661611</c:v>
                </c:pt>
                <c:pt idx="2">
                  <c:v>7.0781008364889235</c:v>
                </c:pt>
                <c:pt idx="3">
                  <c:v>7.2555999629999999</c:v>
                </c:pt>
                <c:pt idx="4">
                  <c:v>6.5878249929999999</c:v>
                </c:pt>
                <c:pt idx="5">
                  <c:v>5.84</c:v>
                </c:pt>
                <c:pt idx="6">
                  <c:v>5.67</c:v>
                </c:pt>
                <c:pt idx="7">
                  <c:v>5.8742931729999999</c:v>
                </c:pt>
                <c:pt idx="8">
                  <c:v>6.31</c:v>
                </c:pt>
                <c:pt idx="9">
                  <c:v>6</c:v>
                </c:pt>
                <c:pt idx="10">
                  <c:v>6.39</c:v>
                </c:pt>
                <c:pt idx="11">
                  <c:v>7.08</c:v>
                </c:pt>
                <c:pt idx="12">
                  <c:v>6.81</c:v>
                </c:pt>
                <c:pt idx="13">
                  <c:v>6.8</c:v>
                </c:pt>
                <c:pt idx="14">
                  <c:v>6.54</c:v>
                </c:pt>
                <c:pt idx="15">
                  <c:v>6.3541425829999998</c:v>
                </c:pt>
                <c:pt idx="16">
                  <c:v>6.22</c:v>
                </c:pt>
              </c:numCache>
            </c:numRef>
          </c:val>
          <c:smooth val="0"/>
          <c:extLst>
            <c:ext xmlns:c16="http://schemas.microsoft.com/office/drawing/2014/chart" uri="{C3380CC4-5D6E-409C-BE32-E72D297353CC}">
              <c16:uniqueId val="{00000014-1542-41BE-8EF1-E7B89D41BC30}"/>
            </c:ext>
          </c:extLst>
        </c:ser>
        <c:ser>
          <c:idx val="4"/>
          <c:order val="4"/>
          <c:tx>
            <c:strRef>
              <c:f>Sheet1!$C$35</c:f>
              <c:strCache>
                <c:ptCount val="1"/>
                <c:pt idx="0">
                  <c:v>Price</c:v>
                </c:pt>
              </c:strCache>
            </c:strRef>
          </c:tx>
          <c:spPr>
            <a:ln w="19050" cap="rnd" cmpd="sng" algn="ctr">
              <a:solidFill>
                <a:srgbClr val="00C3FF"/>
              </a:solidFill>
              <a:round/>
            </a:ln>
            <a:effectLst/>
          </c:spPr>
          <c:marker>
            <c:symbol val="circle"/>
            <c:size val="17"/>
            <c:spPr>
              <a:solidFill>
                <a:schemeClr val="lt1"/>
              </a:solidFill>
              <a:ln>
                <a:noFill/>
              </a:ln>
              <a:effectLst/>
            </c:spPr>
          </c:marker>
          <c:dLbls>
            <c:dLbl>
              <c:idx val="5"/>
              <c:layout>
                <c:manualLayout>
                  <c:x val="-2.5273809523809698E-2"/>
                  <c:y val="0"/>
                </c:manualLayout>
              </c:layout>
              <c:tx>
                <c:rich>
                  <a:bodyPr/>
                  <a:lstStyle/>
                  <a:p>
                    <a:fld id="{233BE792-1E8A-482C-B037-5722008B9662}"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1542-41BE-8EF1-E7B89D41BC30}"/>
                </c:ext>
              </c:extLst>
            </c:dLbl>
            <c:dLbl>
              <c:idx val="8"/>
              <c:layout>
                <c:manualLayout>
                  <c:x val="-2.1948124014755419E-2"/>
                  <c:y val="1.633536493887109E-3"/>
                </c:manualLayout>
              </c:layout>
              <c:tx>
                <c:rich>
                  <a:bodyPr/>
                  <a:lstStyle/>
                  <a:p>
                    <a:fld id="{EC70F913-9052-4363-AB6C-1D7769167DB6}"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6-1542-41BE-8EF1-E7B89D41BC30}"/>
                </c:ext>
              </c:extLst>
            </c:dLbl>
            <c:dLbl>
              <c:idx val="9"/>
              <c:layout>
                <c:manualLayout>
                  <c:x val="-2.7631458785904638E-2"/>
                  <c:y val="-3.3273915626856804E-2"/>
                </c:manualLayout>
              </c:layout>
              <c:tx>
                <c:rich>
                  <a:bodyPr/>
                  <a:lstStyle/>
                  <a:p>
                    <a:fld id="{C47BA28A-7581-42CE-82C1-CF6CA66A626F}"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7-1542-41BE-8EF1-E7B89D41BC30}"/>
                </c:ext>
              </c:extLst>
            </c:dLbl>
            <c:dLbl>
              <c:idx val="10"/>
              <c:layout>
                <c:manualLayout>
                  <c:x val="-2.6536276115040561E-2"/>
                  <c:y val="1.7484515190188846E-2"/>
                </c:manualLayout>
              </c:layout>
              <c:tx>
                <c:rich>
                  <a:bodyPr/>
                  <a:lstStyle/>
                  <a:p>
                    <a:fld id="{0AD61AD5-8590-49C6-ABCB-BB2392F9FCFC}"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8-1542-41BE-8EF1-E7B89D41BC30}"/>
                </c:ext>
              </c:extLst>
            </c:dLbl>
            <c:dLbl>
              <c:idx val="12"/>
              <c:layout>
                <c:manualLayout>
                  <c:x val="-1.816217044352058E-2"/>
                  <c:y val="2.6244039813241627E-2"/>
                </c:manualLayout>
              </c:layout>
              <c:tx>
                <c:rich>
                  <a:bodyPr/>
                  <a:lstStyle/>
                  <a:p>
                    <a:fld id="{F2E3B857-D490-47D8-A29F-BE403FB067F7}"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E-1542-41BE-8EF1-E7B89D41BC30}"/>
                </c:ext>
              </c:extLst>
            </c:dLbl>
            <c:dLbl>
              <c:idx val="14"/>
              <c:layout>
                <c:manualLayout>
                  <c:x val="-2.131396066036375E-2"/>
                  <c:y val="-2.09952318505933E-2"/>
                </c:manualLayout>
              </c:layout>
              <c:tx>
                <c:rich>
                  <a:bodyPr/>
                  <a:lstStyle/>
                  <a:p>
                    <a:fld id="{435CC24A-AB72-4D0E-9792-0414C5C568BF}"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B17-48F5-B304-F25450CFDBC3}"/>
                </c:ext>
              </c:extLst>
            </c:dLbl>
            <c:dLbl>
              <c:idx val="15"/>
              <c:layout>
                <c:manualLayout>
                  <c:x val="-2.3216205444865037E-2"/>
                  <c:y val="-1.3122019906620814E-2"/>
                </c:manualLayout>
              </c:layout>
              <c:tx>
                <c:rich>
                  <a:bodyPr/>
                  <a:lstStyle/>
                  <a:p>
                    <a:fld id="{9D8AAE54-AFFE-485E-A34F-80B7D966F52E}"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696-424E-A522-6810FDF59DC3}"/>
                </c:ext>
              </c:extLst>
            </c:dLbl>
            <c:dLbl>
              <c:idx val="16"/>
              <c:delete val="1"/>
              <c:extLst>
                <c:ext xmlns:c15="http://schemas.microsoft.com/office/drawing/2012/chart" uri="{CE6537A1-D6FC-4f65-9D91-7224C49458BB}"/>
                <c:ext xmlns:c16="http://schemas.microsoft.com/office/drawing/2014/chart" uri="{C3380CC4-5D6E-409C-BE32-E72D297353CC}">
                  <c16:uniqueId val="{00000002-9623-498D-9A10-FB7187717502}"/>
                </c:ext>
              </c:extLst>
            </c:dLbl>
            <c:spPr>
              <a:noFill/>
              <a:ln>
                <a:noFill/>
              </a:ln>
              <a:effectLst/>
            </c:spPr>
            <c:txPr>
              <a:bodyPr rot="0" spcFirstLastPara="1" vertOverflow="ellipsis" vert="horz" wrap="square" anchor="ctr" anchorCtr="1"/>
              <a:lstStyle/>
              <a:p>
                <a:pPr>
                  <a:defRPr sz="800" b="1" i="0" u="none" strike="noStrike" kern="1200" baseline="0">
                    <a:solidFill>
                      <a:srgbClr val="00C3FF"/>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Sheet1!$D$30:$T$30</c:f>
              <c:strCache>
                <c:ptCount val="17"/>
                <c:pt idx="0">
                  <c:v>Wave 1             May '19</c:v>
                </c:pt>
                <c:pt idx="1">
                  <c:v>Wave 1&amp;2          Oct '19</c:v>
                </c:pt>
                <c:pt idx="2">
                  <c:v>Wave 2&amp;3      Feb '20</c:v>
                </c:pt>
                <c:pt idx="3">
                  <c:v>Wave 3&amp;4       May '20</c:v>
                </c:pt>
                <c:pt idx="4">
                  <c:v>Wave 4&amp;5      Sept '20</c:v>
                </c:pt>
                <c:pt idx="5">
                  <c:v>Wave 5&amp;6       Dec '20</c:v>
                </c:pt>
                <c:pt idx="6">
                  <c:v>Wave 6&amp;7       Apr '21</c:v>
                </c:pt>
                <c:pt idx="7">
                  <c:v>Wave 7&amp;8          Jul '21</c:v>
                </c:pt>
                <c:pt idx="8">
                  <c:v>Wave 8&amp;9          Dec 21</c:v>
                </c:pt>
                <c:pt idx="9">
                  <c:v>Wave 9&amp;10 Jul'22</c:v>
                </c:pt>
                <c:pt idx="10">
                  <c:v>Wave 10&amp;11        Dec '22</c:v>
                </c:pt>
                <c:pt idx="11">
                  <c:v>Wave 11&amp;12  May '23</c:v>
                </c:pt>
                <c:pt idx="12">
                  <c:v>Wave 12&amp;13       Sept '23</c:v>
                </c:pt>
                <c:pt idx="13">
                  <c:v>Wave 13&amp;14
Mar '24</c:v>
                </c:pt>
                <c:pt idx="14">
                  <c:v>Wave 14&amp;15
Aug '24</c:v>
                </c:pt>
                <c:pt idx="15">
                  <c:v>Wave 15&amp;16
Apr '25</c:v>
                </c:pt>
                <c:pt idx="16">
                  <c:v>Wave 16&amp;17 Jan'26</c:v>
                </c:pt>
              </c:strCache>
            </c:strRef>
          </c:cat>
          <c:val>
            <c:numRef>
              <c:f>Sheet1!$D$35:$T$35</c:f>
              <c:numCache>
                <c:formatCode>0.00</c:formatCode>
                <c:ptCount val="17"/>
                <c:pt idx="0">
                  <c:v>5.8604162170445049</c:v>
                </c:pt>
                <c:pt idx="1">
                  <c:v>6.0957066303437273</c:v>
                </c:pt>
                <c:pt idx="2">
                  <c:v>6.50970968194527</c:v>
                </c:pt>
                <c:pt idx="3">
                  <c:v>6.340591538</c:v>
                </c:pt>
                <c:pt idx="4">
                  <c:v>5.9609525750000003</c:v>
                </c:pt>
                <c:pt idx="5">
                  <c:v>5.69</c:v>
                </c:pt>
                <c:pt idx="6">
                  <c:v>5.35</c:v>
                </c:pt>
                <c:pt idx="7">
                  <c:v>5.4221660030000001</c:v>
                </c:pt>
                <c:pt idx="8">
                  <c:v>6.16</c:v>
                </c:pt>
                <c:pt idx="9">
                  <c:v>6.32</c:v>
                </c:pt>
                <c:pt idx="10">
                  <c:v>6.26</c:v>
                </c:pt>
                <c:pt idx="11">
                  <c:v>6.75</c:v>
                </c:pt>
                <c:pt idx="12">
                  <c:v>6.79</c:v>
                </c:pt>
                <c:pt idx="13">
                  <c:v>6.73</c:v>
                </c:pt>
                <c:pt idx="14">
                  <c:v>6.58</c:v>
                </c:pt>
                <c:pt idx="15">
                  <c:v>6.3723167470000002</c:v>
                </c:pt>
                <c:pt idx="16">
                  <c:v>6.22</c:v>
                </c:pt>
              </c:numCache>
            </c:numRef>
          </c:val>
          <c:smooth val="0"/>
          <c:extLst>
            <c:ext xmlns:c16="http://schemas.microsoft.com/office/drawing/2014/chart" uri="{C3380CC4-5D6E-409C-BE32-E72D297353CC}">
              <c16:uniqueId val="{00000019-1542-41BE-8EF1-E7B89D41BC30}"/>
            </c:ext>
          </c:extLst>
        </c:ser>
        <c:ser>
          <c:idx val="5"/>
          <c:order val="5"/>
          <c:tx>
            <c:strRef>
              <c:f>Sheet1!$C$36</c:f>
              <c:strCache>
                <c:ptCount val="1"/>
                <c:pt idx="0">
                  <c:v>Speed (claims)</c:v>
                </c:pt>
              </c:strCache>
            </c:strRef>
          </c:tx>
          <c:spPr>
            <a:ln w="19050" cap="rnd" cmpd="sng" algn="ctr">
              <a:solidFill>
                <a:srgbClr val="FF52FF"/>
              </a:solidFill>
              <a:round/>
            </a:ln>
            <a:effectLst/>
          </c:spPr>
          <c:marker>
            <c:symbol val="circle"/>
            <c:size val="17"/>
            <c:spPr>
              <a:solidFill>
                <a:schemeClr val="lt1"/>
              </a:solidFill>
              <a:ln>
                <a:noFill/>
              </a:ln>
              <a:effectLst/>
            </c:spPr>
          </c:marker>
          <c:dLbls>
            <c:dLbl>
              <c:idx val="2"/>
              <c:layout>
                <c:manualLayout>
                  <c:x val="-2.8026809148856392E-2"/>
                  <c:y val="-1.1223344556677849E-2"/>
                </c:manualLayout>
              </c:layout>
              <c:tx>
                <c:rich>
                  <a:bodyPr/>
                  <a:lstStyle/>
                  <a:p>
                    <a:fld id="{EB2ED8F2-3CE9-4EC1-A390-484F7D3C0CF4}"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A-1542-41BE-8EF1-E7B89D41BC30}"/>
                </c:ext>
              </c:extLst>
            </c:dLbl>
            <c:dLbl>
              <c:idx val="5"/>
              <c:layout>
                <c:manualLayout>
                  <c:x val="-2.7654761904761904E-2"/>
                  <c:y val="1.1223344556677808E-2"/>
                </c:manualLayout>
              </c:layout>
              <c:tx>
                <c:rich>
                  <a:bodyPr/>
                  <a:lstStyle/>
                  <a:p>
                    <a:fld id="{69753B56-F52D-401A-BE39-DCC74F0D782D}"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B-1542-41BE-8EF1-E7B89D41BC30}"/>
                </c:ext>
              </c:extLst>
            </c:dLbl>
            <c:dLbl>
              <c:idx val="8"/>
              <c:delete val="1"/>
              <c:extLst>
                <c:ext xmlns:c15="http://schemas.microsoft.com/office/drawing/2012/chart" uri="{CE6537A1-D6FC-4f65-9D91-7224C49458BB}"/>
                <c:ext xmlns:c16="http://schemas.microsoft.com/office/drawing/2014/chart" uri="{C3380CC4-5D6E-409C-BE32-E72D297353CC}">
                  <c16:uniqueId val="{0000001C-1542-41BE-8EF1-E7B89D41BC30}"/>
                </c:ext>
              </c:extLst>
            </c:dLbl>
            <c:dLbl>
              <c:idx val="10"/>
              <c:layout>
                <c:manualLayout>
                  <c:x val="-2.1060362760719389E-2"/>
                  <c:y val="4.9955757686253851E-3"/>
                </c:manualLayout>
              </c:layout>
              <c:tx>
                <c:rich>
                  <a:bodyPr/>
                  <a:lstStyle/>
                  <a:p>
                    <a:fld id="{60C062AC-2B38-488A-8D20-14BE3622C2F5}"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D-1542-41BE-8EF1-E7B89D41BC30}"/>
                </c:ext>
              </c:extLst>
            </c:dLbl>
            <c:dLbl>
              <c:idx val="11"/>
              <c:layout>
                <c:manualLayout>
                  <c:x val="-2.5441093444176169E-2"/>
                  <c:y val="-1.7484511751401317E-2"/>
                </c:manualLayout>
              </c:layout>
              <c:tx>
                <c:rich>
                  <a:bodyPr/>
                  <a:lstStyle/>
                  <a:p>
                    <a:fld id="{3F4395A5-2663-436C-9ADC-64A51860D5B8}"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E-1542-41BE-8EF1-E7B89D41BC30}"/>
                </c:ext>
              </c:extLst>
            </c:dLbl>
            <c:dLbl>
              <c:idx val="14"/>
              <c:layout>
                <c:manualLayout>
                  <c:x val="-2.131396066036375E-2"/>
                  <c:y val="1.3122019906620716E-2"/>
                </c:manualLayout>
              </c:layout>
              <c:tx>
                <c:rich>
                  <a:bodyPr/>
                  <a:lstStyle/>
                  <a:p>
                    <a:fld id="{FC8258F1-1F51-413D-B4F6-D8EDCD8D7D0F}"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B17-48F5-B304-F25450CFDBC3}"/>
                </c:ext>
              </c:extLst>
            </c:dLbl>
            <c:dLbl>
              <c:idx val="15"/>
              <c:layout>
                <c:manualLayout>
                  <c:x val="-2.3216205444865037E-2"/>
                  <c:y val="-1.3122019906620814E-2"/>
                </c:manualLayout>
              </c:layout>
              <c:tx>
                <c:rich>
                  <a:bodyPr/>
                  <a:lstStyle/>
                  <a:p>
                    <a:fld id="{8867CD0A-12D3-44E7-9145-2D771F2C2437}"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6696-424E-A522-6810FDF59DC3}"/>
                </c:ext>
              </c:extLst>
            </c:dLbl>
            <c:spPr>
              <a:noFill/>
              <a:ln>
                <a:noFill/>
              </a:ln>
              <a:effectLst/>
            </c:spPr>
            <c:txPr>
              <a:bodyPr rot="0" spcFirstLastPara="1" vertOverflow="ellipsis" vert="horz" wrap="square" anchor="ctr" anchorCtr="1"/>
              <a:lstStyle/>
              <a:p>
                <a:pPr>
                  <a:defRPr sz="800" b="1" i="0" u="none" strike="noStrike" kern="1200" baseline="0">
                    <a:solidFill>
                      <a:srgbClr val="FF52FF"/>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Sheet1!$D$30:$T$30</c:f>
              <c:strCache>
                <c:ptCount val="17"/>
                <c:pt idx="0">
                  <c:v>Wave 1             May '19</c:v>
                </c:pt>
                <c:pt idx="1">
                  <c:v>Wave 1&amp;2          Oct '19</c:v>
                </c:pt>
                <c:pt idx="2">
                  <c:v>Wave 2&amp;3      Feb '20</c:v>
                </c:pt>
                <c:pt idx="3">
                  <c:v>Wave 3&amp;4       May '20</c:v>
                </c:pt>
                <c:pt idx="4">
                  <c:v>Wave 4&amp;5      Sept '20</c:v>
                </c:pt>
                <c:pt idx="5">
                  <c:v>Wave 5&amp;6       Dec '20</c:v>
                </c:pt>
                <c:pt idx="6">
                  <c:v>Wave 6&amp;7       Apr '21</c:v>
                </c:pt>
                <c:pt idx="7">
                  <c:v>Wave 7&amp;8          Jul '21</c:v>
                </c:pt>
                <c:pt idx="8">
                  <c:v>Wave 8&amp;9          Dec 21</c:v>
                </c:pt>
                <c:pt idx="9">
                  <c:v>Wave 9&amp;10 Jul'22</c:v>
                </c:pt>
                <c:pt idx="10">
                  <c:v>Wave 10&amp;11        Dec '22</c:v>
                </c:pt>
                <c:pt idx="11">
                  <c:v>Wave 11&amp;12  May '23</c:v>
                </c:pt>
                <c:pt idx="12">
                  <c:v>Wave 12&amp;13       Sept '23</c:v>
                </c:pt>
                <c:pt idx="13">
                  <c:v>Wave 13&amp;14
Mar '24</c:v>
                </c:pt>
                <c:pt idx="14">
                  <c:v>Wave 14&amp;15
Aug '24</c:v>
                </c:pt>
                <c:pt idx="15">
                  <c:v>Wave 15&amp;16
Apr '25</c:v>
                </c:pt>
                <c:pt idx="16">
                  <c:v>Wave 16&amp;17 Jan'26</c:v>
                </c:pt>
              </c:strCache>
            </c:strRef>
          </c:cat>
          <c:val>
            <c:numRef>
              <c:f>Sheet1!$D$36:$T$36</c:f>
              <c:numCache>
                <c:formatCode>0.00</c:formatCode>
                <c:ptCount val="17"/>
                <c:pt idx="0">
                  <c:v>5.4279895029852172</c:v>
                </c:pt>
                <c:pt idx="1">
                  <c:v>5.640775862911112</c:v>
                </c:pt>
                <c:pt idx="2">
                  <c:v>7.1973462401723074</c:v>
                </c:pt>
                <c:pt idx="3">
                  <c:v>8.2657245390000007</c:v>
                </c:pt>
                <c:pt idx="4">
                  <c:v>6.2240390919999999</c:v>
                </c:pt>
                <c:pt idx="5">
                  <c:v>5.22</c:v>
                </c:pt>
                <c:pt idx="6">
                  <c:v>4.47</c:v>
                </c:pt>
                <c:pt idx="7">
                  <c:v>4.288829722</c:v>
                </c:pt>
                <c:pt idx="8">
                  <c:v>6.17</c:v>
                </c:pt>
                <c:pt idx="9">
                  <c:v>7.47</c:v>
                </c:pt>
                <c:pt idx="10">
                  <c:v>8.77</c:v>
                </c:pt>
                <c:pt idx="11">
                  <c:v>8.77</c:v>
                </c:pt>
                <c:pt idx="12">
                  <c:v>8.33</c:v>
                </c:pt>
                <c:pt idx="13">
                  <c:v>7.71</c:v>
                </c:pt>
                <c:pt idx="14">
                  <c:v>6.5</c:v>
                </c:pt>
                <c:pt idx="15">
                  <c:v>6.9590570339999998</c:v>
                </c:pt>
                <c:pt idx="16">
                  <c:v>6.91</c:v>
                </c:pt>
              </c:numCache>
            </c:numRef>
          </c:val>
          <c:smooth val="0"/>
          <c:extLst>
            <c:ext xmlns:c16="http://schemas.microsoft.com/office/drawing/2014/chart" uri="{C3380CC4-5D6E-409C-BE32-E72D297353CC}">
              <c16:uniqueId val="{0000001F-1542-41BE-8EF1-E7B89D41BC30}"/>
            </c:ext>
          </c:extLst>
        </c:ser>
        <c:ser>
          <c:idx val="6"/>
          <c:order val="6"/>
          <c:tx>
            <c:strRef>
              <c:f>Sheet1!$C$37</c:f>
              <c:strCache>
                <c:ptCount val="1"/>
                <c:pt idx="0">
                  <c:v>Respect (claims)</c:v>
                </c:pt>
              </c:strCache>
            </c:strRef>
          </c:tx>
          <c:spPr>
            <a:ln w="19050" cap="rnd" cmpd="sng" algn="ctr">
              <a:solidFill>
                <a:srgbClr val="3EFF97"/>
              </a:solidFill>
              <a:round/>
            </a:ln>
            <a:effectLst/>
          </c:spPr>
          <c:marker>
            <c:symbol val="circle"/>
            <c:size val="17"/>
            <c:spPr>
              <a:solidFill>
                <a:schemeClr val="lt1"/>
              </a:solidFill>
              <a:ln>
                <a:noFill/>
              </a:ln>
              <a:effectLst/>
            </c:spPr>
          </c:marker>
          <c:dLbls>
            <c:dLbl>
              <c:idx val="5"/>
              <c:layout>
                <c:manualLayout>
                  <c:x val="-1.9693475815523061E-2"/>
                  <c:y val="-1.1223344556677889E-2"/>
                </c:manualLayout>
              </c:layout>
              <c:tx>
                <c:rich>
                  <a:bodyPr/>
                  <a:lstStyle/>
                  <a:p>
                    <a:fld id="{F9A129A1-7084-463C-AB87-2F47FD09586F}"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0-1542-41BE-8EF1-E7B89D41BC30}"/>
                </c:ext>
              </c:extLst>
            </c:dLbl>
            <c:dLbl>
              <c:idx val="6"/>
              <c:layout>
                <c:manualLayout>
                  <c:x val="-2.4363090203739661E-2"/>
                  <c:y val="-1.1290929853194562E-2"/>
                </c:manualLayout>
              </c:layout>
              <c:tx>
                <c:rich>
                  <a:bodyPr/>
                  <a:lstStyle/>
                  <a:p>
                    <a:fld id="{A0EFF169-8C99-44B7-AC6F-69AE63FFA04F}"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1-1542-41BE-8EF1-E7B89D41BC30}"/>
                </c:ext>
              </c:extLst>
            </c:dLbl>
            <c:dLbl>
              <c:idx val="7"/>
              <c:layout>
                <c:manualLayout>
                  <c:x val="-2.8635853742936236E-2"/>
                  <c:y val="-3.0897207367795602E-2"/>
                </c:manualLayout>
              </c:layout>
              <c:tx>
                <c:rich>
                  <a:bodyPr/>
                  <a:lstStyle/>
                  <a:p>
                    <a:fld id="{36F4B2ED-ABAF-438E-AA8B-353A8258C70E}"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2-1542-41BE-8EF1-E7B89D41BC30}"/>
                </c:ext>
              </c:extLst>
            </c:dLbl>
            <c:dLbl>
              <c:idx val="9"/>
              <c:layout>
                <c:manualLayout>
                  <c:x val="-2.2021748510634431E-2"/>
                  <c:y val="-6.2396754500852825E-3"/>
                </c:manualLayout>
              </c:layout>
              <c:tx>
                <c:rich>
                  <a:bodyPr/>
                  <a:lstStyle/>
                  <a:p>
                    <a:fld id="{3ADE8A7A-F302-4920-89D9-4D3360FC7B48}"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3-1542-41BE-8EF1-E7B89D41BC30}"/>
                </c:ext>
              </c:extLst>
            </c:dLbl>
            <c:dLbl>
              <c:idx val="10"/>
              <c:layout>
                <c:manualLayout>
                  <c:x val="-2.1060362760719389E-2"/>
                  <c:y val="1.7484515190188846E-2"/>
                </c:manualLayout>
              </c:layout>
              <c:tx>
                <c:rich>
                  <a:bodyPr/>
                  <a:lstStyle/>
                  <a:p>
                    <a:fld id="{E60E27EF-72C2-428D-8ACB-D5351AE6E1D1}"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4-1542-41BE-8EF1-E7B89D41BC30}"/>
                </c:ext>
              </c:extLst>
            </c:dLbl>
            <c:dLbl>
              <c:idx val="11"/>
              <c:layout>
                <c:manualLayout>
                  <c:x val="-2.5441093444176169E-2"/>
                  <c:y val="-7.4933621791720391E-3"/>
                </c:manualLayout>
              </c:layout>
              <c:tx>
                <c:rich>
                  <a:bodyPr/>
                  <a:lstStyle/>
                  <a:p>
                    <a:fld id="{9F50A739-8316-44E4-A890-FC344A2189A8}"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5-1542-41BE-8EF1-E7B89D41BC30}"/>
                </c:ext>
              </c:extLst>
            </c:dLbl>
            <c:dLbl>
              <c:idx val="14"/>
              <c:layout>
                <c:manualLayout>
                  <c:x val="-1.6060976965625137E-2"/>
                  <c:y val="3.1492847775889954E-2"/>
                </c:manualLayout>
              </c:layout>
              <c:tx>
                <c:rich>
                  <a:bodyPr/>
                  <a:lstStyle/>
                  <a:p>
                    <a:fld id="{643785E7-54DE-44F7-890E-F9476A1F3F94}"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3B17-48F5-B304-F25450CFDBC3}"/>
                </c:ext>
              </c:extLst>
            </c:dLbl>
            <c:spPr>
              <a:noFill/>
              <a:ln>
                <a:noFill/>
              </a:ln>
              <a:effectLst/>
            </c:spPr>
            <c:txPr>
              <a:bodyPr rot="0" spcFirstLastPara="1" vertOverflow="ellipsis" vert="horz" wrap="square" anchor="ctr" anchorCtr="1"/>
              <a:lstStyle/>
              <a:p>
                <a:pPr>
                  <a:defRPr sz="800" b="1" i="0" u="none" strike="noStrike" kern="1200" baseline="0">
                    <a:solidFill>
                      <a:srgbClr val="00EE6C"/>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Sheet1!$D$30:$T$30</c:f>
              <c:strCache>
                <c:ptCount val="17"/>
                <c:pt idx="0">
                  <c:v>Wave 1             May '19</c:v>
                </c:pt>
                <c:pt idx="1">
                  <c:v>Wave 1&amp;2          Oct '19</c:v>
                </c:pt>
                <c:pt idx="2">
                  <c:v>Wave 2&amp;3      Feb '20</c:v>
                </c:pt>
                <c:pt idx="3">
                  <c:v>Wave 3&amp;4       May '20</c:v>
                </c:pt>
                <c:pt idx="4">
                  <c:v>Wave 4&amp;5      Sept '20</c:v>
                </c:pt>
                <c:pt idx="5">
                  <c:v>Wave 5&amp;6       Dec '20</c:v>
                </c:pt>
                <c:pt idx="6">
                  <c:v>Wave 6&amp;7       Apr '21</c:v>
                </c:pt>
                <c:pt idx="7">
                  <c:v>Wave 7&amp;8          Jul '21</c:v>
                </c:pt>
                <c:pt idx="8">
                  <c:v>Wave 8&amp;9          Dec 21</c:v>
                </c:pt>
                <c:pt idx="9">
                  <c:v>Wave 9&amp;10 Jul'22</c:v>
                </c:pt>
                <c:pt idx="10">
                  <c:v>Wave 10&amp;11        Dec '22</c:v>
                </c:pt>
                <c:pt idx="11">
                  <c:v>Wave 11&amp;12  May '23</c:v>
                </c:pt>
                <c:pt idx="12">
                  <c:v>Wave 12&amp;13       Sept '23</c:v>
                </c:pt>
                <c:pt idx="13">
                  <c:v>Wave 13&amp;14
Mar '24</c:v>
                </c:pt>
                <c:pt idx="14">
                  <c:v>Wave 14&amp;15
Aug '24</c:v>
                </c:pt>
                <c:pt idx="15">
                  <c:v>Wave 15&amp;16
Apr '25</c:v>
                </c:pt>
                <c:pt idx="16">
                  <c:v>Wave 16&amp;17 Jan'26</c:v>
                </c:pt>
              </c:strCache>
            </c:strRef>
          </c:cat>
          <c:val>
            <c:numRef>
              <c:f>Sheet1!$D$37:$T$37</c:f>
              <c:numCache>
                <c:formatCode>0.00</c:formatCode>
                <c:ptCount val="17"/>
                <c:pt idx="0">
                  <c:v>4.8365112523519569</c:v>
                </c:pt>
                <c:pt idx="1">
                  <c:v>4.9184862282619441</c:v>
                </c:pt>
                <c:pt idx="2">
                  <c:v>5.6569684884739724</c:v>
                </c:pt>
                <c:pt idx="3">
                  <c:v>7.8362573099999997</c:v>
                </c:pt>
                <c:pt idx="4">
                  <c:v>7.5560820739999999</c:v>
                </c:pt>
                <c:pt idx="5">
                  <c:v>5.28</c:v>
                </c:pt>
                <c:pt idx="6">
                  <c:v>3.44</c:v>
                </c:pt>
                <c:pt idx="7">
                  <c:v>4.3282711440000003</c:v>
                </c:pt>
                <c:pt idx="8">
                  <c:v>5.47</c:v>
                </c:pt>
                <c:pt idx="9">
                  <c:v>5.67</c:v>
                </c:pt>
                <c:pt idx="10">
                  <c:v>7.96</c:v>
                </c:pt>
                <c:pt idx="11">
                  <c:v>8.56</c:v>
                </c:pt>
                <c:pt idx="12">
                  <c:v>8.6</c:v>
                </c:pt>
                <c:pt idx="13">
                  <c:v>8.0500000000000007</c:v>
                </c:pt>
                <c:pt idx="14">
                  <c:v>6.3</c:v>
                </c:pt>
                <c:pt idx="15">
                  <c:v>5.6509392900000002</c:v>
                </c:pt>
                <c:pt idx="16">
                  <c:v>5.55</c:v>
                </c:pt>
              </c:numCache>
            </c:numRef>
          </c:val>
          <c:smooth val="0"/>
          <c:extLst>
            <c:ext xmlns:c16="http://schemas.microsoft.com/office/drawing/2014/chart" uri="{C3380CC4-5D6E-409C-BE32-E72D297353CC}">
              <c16:uniqueId val="{00000026-1542-41BE-8EF1-E7B89D41BC30}"/>
            </c:ext>
          </c:extLst>
        </c:ser>
        <c:ser>
          <c:idx val="7"/>
          <c:order val="7"/>
          <c:tx>
            <c:strRef>
              <c:f>Sheet1!$C$38</c:f>
              <c:strCache>
                <c:ptCount val="1"/>
                <c:pt idx="0">
                  <c:v>Relationship</c:v>
                </c:pt>
              </c:strCache>
            </c:strRef>
          </c:tx>
          <c:spPr>
            <a:ln w="19050" cap="rnd" cmpd="sng" algn="ctr">
              <a:solidFill>
                <a:srgbClr val="FFA600"/>
              </a:solidFill>
              <a:round/>
            </a:ln>
            <a:effectLst/>
          </c:spPr>
          <c:marker>
            <c:symbol val="circle"/>
            <c:size val="17"/>
            <c:spPr>
              <a:solidFill>
                <a:schemeClr val="lt1"/>
              </a:solidFill>
              <a:ln>
                <a:noFill/>
              </a:ln>
              <a:effectLst/>
            </c:spPr>
          </c:marker>
          <c:dLbls>
            <c:dLbl>
              <c:idx val="11"/>
              <c:layout>
                <c:manualLayout>
                  <c:x val="-2.3250728102447698E-2"/>
                  <c:y val="0"/>
                </c:manualLayout>
              </c:layout>
              <c:tx>
                <c:rich>
                  <a:bodyPr/>
                  <a:lstStyle/>
                  <a:p>
                    <a:fld id="{44716CFB-F648-41F3-A53D-E7D4B12287A1}"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7-1542-41BE-8EF1-E7B89D41BC30}"/>
                </c:ext>
              </c:extLst>
            </c:dLbl>
            <c:spPr>
              <a:noFill/>
              <a:ln>
                <a:noFill/>
              </a:ln>
              <a:effectLst/>
            </c:spPr>
            <c:txPr>
              <a:bodyPr rot="0" spcFirstLastPara="1" vertOverflow="ellipsis" vert="horz" wrap="square" anchor="ctr" anchorCtr="1"/>
              <a:lstStyle/>
              <a:p>
                <a:pPr>
                  <a:defRPr sz="800" b="1" i="0" u="none" strike="noStrike" kern="1200" baseline="0">
                    <a:solidFill>
                      <a:srgbClr val="FFA6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Sheet1!$D$30:$T$30</c:f>
              <c:strCache>
                <c:ptCount val="17"/>
                <c:pt idx="0">
                  <c:v>Wave 1             May '19</c:v>
                </c:pt>
                <c:pt idx="1">
                  <c:v>Wave 1&amp;2          Oct '19</c:v>
                </c:pt>
                <c:pt idx="2">
                  <c:v>Wave 2&amp;3      Feb '20</c:v>
                </c:pt>
                <c:pt idx="3">
                  <c:v>Wave 3&amp;4       May '20</c:v>
                </c:pt>
                <c:pt idx="4">
                  <c:v>Wave 4&amp;5      Sept '20</c:v>
                </c:pt>
                <c:pt idx="5">
                  <c:v>Wave 5&amp;6       Dec '20</c:v>
                </c:pt>
                <c:pt idx="6">
                  <c:v>Wave 6&amp;7       Apr '21</c:v>
                </c:pt>
                <c:pt idx="7">
                  <c:v>Wave 7&amp;8          Jul '21</c:v>
                </c:pt>
                <c:pt idx="8">
                  <c:v>Wave 8&amp;9          Dec 21</c:v>
                </c:pt>
                <c:pt idx="9">
                  <c:v>Wave 9&amp;10 Jul'22</c:v>
                </c:pt>
                <c:pt idx="10">
                  <c:v>Wave 10&amp;11        Dec '22</c:v>
                </c:pt>
                <c:pt idx="11">
                  <c:v>Wave 11&amp;12  May '23</c:v>
                </c:pt>
                <c:pt idx="12">
                  <c:v>Wave 12&amp;13       Sept '23</c:v>
                </c:pt>
                <c:pt idx="13">
                  <c:v>Wave 13&amp;14
Mar '24</c:v>
                </c:pt>
                <c:pt idx="14">
                  <c:v>Wave 14&amp;15
Aug '24</c:v>
                </c:pt>
                <c:pt idx="15">
                  <c:v>Wave 15&amp;16
Apr '25</c:v>
                </c:pt>
                <c:pt idx="16">
                  <c:v>Wave 16&amp;17 Jan'26</c:v>
                </c:pt>
              </c:strCache>
            </c:strRef>
          </c:cat>
          <c:val>
            <c:numRef>
              <c:f>Sheet1!$D$38:$T$38</c:f>
              <c:numCache>
                <c:formatCode>0.00</c:formatCode>
                <c:ptCount val="17"/>
                <c:pt idx="0">
                  <c:v>3.9742387727998949</c:v>
                </c:pt>
                <c:pt idx="1">
                  <c:v>4.1484520083386602</c:v>
                </c:pt>
                <c:pt idx="2">
                  <c:v>4.5622317147605118</c:v>
                </c:pt>
                <c:pt idx="3">
                  <c:v>4.7463264499999998</c:v>
                </c:pt>
                <c:pt idx="4">
                  <c:v>4.2715779649999996</c:v>
                </c:pt>
                <c:pt idx="5">
                  <c:v>3.87</c:v>
                </c:pt>
                <c:pt idx="6">
                  <c:v>3.71</c:v>
                </c:pt>
                <c:pt idx="7">
                  <c:v>3.6944713920000001</c:v>
                </c:pt>
                <c:pt idx="8">
                  <c:v>3.98</c:v>
                </c:pt>
                <c:pt idx="9">
                  <c:v>3.91</c:v>
                </c:pt>
                <c:pt idx="10">
                  <c:v>4.3899999999999997</c:v>
                </c:pt>
                <c:pt idx="11">
                  <c:v>4.83</c:v>
                </c:pt>
                <c:pt idx="12">
                  <c:v>4.8</c:v>
                </c:pt>
                <c:pt idx="13">
                  <c:v>4.72</c:v>
                </c:pt>
                <c:pt idx="14">
                  <c:v>4.9800000000000004</c:v>
                </c:pt>
                <c:pt idx="15">
                  <c:v>5.1815154400000001</c:v>
                </c:pt>
                <c:pt idx="16">
                  <c:v>4.92</c:v>
                </c:pt>
              </c:numCache>
            </c:numRef>
          </c:val>
          <c:smooth val="0"/>
          <c:extLst>
            <c:ext xmlns:c16="http://schemas.microsoft.com/office/drawing/2014/chart" uri="{C3380CC4-5D6E-409C-BE32-E72D297353CC}">
              <c16:uniqueId val="{00000028-1542-41BE-8EF1-E7B89D41BC30}"/>
            </c:ext>
          </c:extLst>
        </c:ser>
        <c:ser>
          <c:idx val="8"/>
          <c:order val="8"/>
          <c:tx>
            <c:strRef>
              <c:f>Sheet1!$C$39</c:f>
              <c:strCache>
                <c:ptCount val="1"/>
                <c:pt idx="0">
                  <c:v>Control (claims)</c:v>
                </c:pt>
              </c:strCache>
            </c:strRef>
          </c:tx>
          <c:spPr>
            <a:ln w="19050" cap="rnd" cmpd="sng" algn="ctr">
              <a:solidFill>
                <a:srgbClr val="93C01F"/>
              </a:solidFill>
              <a:round/>
            </a:ln>
            <a:effectLst/>
          </c:spPr>
          <c:marker>
            <c:symbol val="circle"/>
            <c:size val="17"/>
            <c:spPr>
              <a:solidFill>
                <a:schemeClr val="lt1"/>
              </a:solidFill>
              <a:ln>
                <a:noFill/>
              </a:ln>
              <a:effectLst/>
            </c:spPr>
          </c:marker>
          <c:dLbls>
            <c:dLbl>
              <c:idx val="6"/>
              <c:delete val="1"/>
              <c:extLst>
                <c:ext xmlns:c15="http://schemas.microsoft.com/office/drawing/2012/chart" uri="{CE6537A1-D6FC-4f65-9D91-7224C49458BB}"/>
                <c:ext xmlns:c16="http://schemas.microsoft.com/office/drawing/2014/chart" uri="{C3380CC4-5D6E-409C-BE32-E72D297353CC}">
                  <c16:uniqueId val="{00000030-1542-41BE-8EF1-E7B89D41BC30}"/>
                </c:ext>
              </c:extLst>
            </c:dLbl>
            <c:dLbl>
              <c:idx val="8"/>
              <c:layout>
                <c:manualLayout>
                  <c:x val="-2.7500861521654579E-2"/>
                  <c:y val="-3.3273915626856894E-2"/>
                </c:manualLayout>
              </c:layout>
              <c:tx>
                <c:rich>
                  <a:bodyPr/>
                  <a:lstStyle/>
                  <a:p>
                    <a:fld id="{DA2CC4EC-0573-4DE8-A0A7-5151E1A18AB4}"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9-1542-41BE-8EF1-E7B89D41BC30}"/>
                </c:ext>
              </c:extLst>
            </c:dLbl>
            <c:dLbl>
              <c:idx val="9"/>
              <c:layout>
                <c:manualLayout>
                  <c:x val="-2.0926646177548532E-2"/>
                  <c:y val="-7.1301129898904648E-3"/>
                </c:manualLayout>
              </c:layout>
              <c:tx>
                <c:rich>
                  <a:bodyPr/>
                  <a:lstStyle/>
                  <a:p>
                    <a:fld id="{D2ADDFDD-1492-4DC8-B33B-9EEC77579599}"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A-1542-41BE-8EF1-E7B89D41BC30}"/>
                </c:ext>
              </c:extLst>
            </c:dLbl>
            <c:dLbl>
              <c:idx val="11"/>
              <c:layout>
                <c:manualLayout>
                  <c:x val="-2.4345910773311934E-2"/>
                  <c:y val="2.7475661323630642E-2"/>
                </c:manualLayout>
              </c:layout>
              <c:tx>
                <c:rich>
                  <a:bodyPr/>
                  <a:lstStyle/>
                  <a:p>
                    <a:fld id="{EE048CEF-B49A-4D9D-B105-164E2B57E7B8}"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B-1542-41BE-8EF1-E7B89D41BC30}"/>
                </c:ext>
              </c:extLst>
            </c:dLbl>
            <c:dLbl>
              <c:idx val="12"/>
              <c:layout>
                <c:manualLayout>
                  <c:x val="-2.1313960660363902E-2"/>
                  <c:y val="-1.3122019906620862E-2"/>
                </c:manualLayout>
              </c:layout>
              <c:tx>
                <c:rich>
                  <a:bodyPr/>
                  <a:lstStyle/>
                  <a:p>
                    <a:fld id="{379F94AF-8ED4-447F-A339-FBAEEE044EBA}"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F-1542-41BE-8EF1-E7B89D41BC30}"/>
                </c:ext>
              </c:extLst>
            </c:dLbl>
            <c:dLbl>
              <c:idx val="13"/>
              <c:layout>
                <c:manualLayout>
                  <c:x val="-2.0263363921416026E-2"/>
                  <c:y val="2.0995231850593207E-2"/>
                </c:manualLayout>
              </c:layout>
              <c:tx>
                <c:rich>
                  <a:bodyPr/>
                  <a:lstStyle/>
                  <a:p>
                    <a:fld id="{276694EF-9E28-40E0-97FD-5FC8F87C6425}"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521-47AE-9ED3-7DE0AA859EC9}"/>
                </c:ext>
              </c:extLst>
            </c:dLbl>
            <c:dLbl>
              <c:idx val="14"/>
              <c:layout>
                <c:manualLayout>
                  <c:x val="-1.5010380226677415E-2"/>
                  <c:y val="1.8370827869269139E-2"/>
                </c:manualLayout>
              </c:layout>
              <c:tx>
                <c:rich>
                  <a:bodyPr/>
                  <a:lstStyle/>
                  <a:p>
                    <a:fld id="{492BD83B-EABB-4304-A0EF-B506D2A97638}"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3B17-48F5-B304-F25450CFDBC3}"/>
                </c:ext>
              </c:extLst>
            </c:dLbl>
            <c:dLbl>
              <c:idx val="15"/>
              <c:layout>
                <c:manualLayout>
                  <c:x val="-2.3174538781615912E-2"/>
                  <c:y val="5.6586287404871618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0F2-43FA-BAFC-B3AB244105A8}"/>
                </c:ext>
              </c:extLst>
            </c:dLbl>
            <c:spPr>
              <a:noFill/>
              <a:ln>
                <a:noFill/>
              </a:ln>
              <a:effectLst/>
            </c:spPr>
            <c:txPr>
              <a:bodyPr rot="0" spcFirstLastPara="1" vertOverflow="ellipsis" vert="horz" wrap="square" anchor="ctr" anchorCtr="1"/>
              <a:lstStyle/>
              <a:p>
                <a:pPr>
                  <a:defRPr sz="800" b="1" i="0" u="none" strike="noStrike" kern="1200" baseline="0">
                    <a:solidFill>
                      <a:srgbClr val="93C01F"/>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Sheet1!$D$30:$T$30</c:f>
              <c:strCache>
                <c:ptCount val="17"/>
                <c:pt idx="0">
                  <c:v>Wave 1             May '19</c:v>
                </c:pt>
                <c:pt idx="1">
                  <c:v>Wave 1&amp;2          Oct '19</c:v>
                </c:pt>
                <c:pt idx="2">
                  <c:v>Wave 2&amp;3      Feb '20</c:v>
                </c:pt>
                <c:pt idx="3">
                  <c:v>Wave 3&amp;4       May '20</c:v>
                </c:pt>
                <c:pt idx="4">
                  <c:v>Wave 4&amp;5      Sept '20</c:v>
                </c:pt>
                <c:pt idx="5">
                  <c:v>Wave 5&amp;6       Dec '20</c:v>
                </c:pt>
                <c:pt idx="6">
                  <c:v>Wave 6&amp;7       Apr '21</c:v>
                </c:pt>
                <c:pt idx="7">
                  <c:v>Wave 7&amp;8          Jul '21</c:v>
                </c:pt>
                <c:pt idx="8">
                  <c:v>Wave 8&amp;9          Dec 21</c:v>
                </c:pt>
                <c:pt idx="9">
                  <c:v>Wave 9&amp;10 Jul'22</c:v>
                </c:pt>
                <c:pt idx="10">
                  <c:v>Wave 10&amp;11        Dec '22</c:v>
                </c:pt>
                <c:pt idx="11">
                  <c:v>Wave 11&amp;12  May '23</c:v>
                </c:pt>
                <c:pt idx="12">
                  <c:v>Wave 12&amp;13       Sept '23</c:v>
                </c:pt>
                <c:pt idx="13">
                  <c:v>Wave 13&amp;14
Mar '24</c:v>
                </c:pt>
                <c:pt idx="14">
                  <c:v>Wave 14&amp;15
Aug '24</c:v>
                </c:pt>
                <c:pt idx="15">
                  <c:v>Wave 15&amp;16
Apr '25</c:v>
                </c:pt>
                <c:pt idx="16">
                  <c:v>Wave 16&amp;17 Jan'26</c:v>
                </c:pt>
              </c:strCache>
            </c:strRef>
          </c:cat>
          <c:val>
            <c:numRef>
              <c:f>Sheet1!$D$39:$T$39</c:f>
              <c:numCache>
                <c:formatCode>0.00</c:formatCode>
                <c:ptCount val="17"/>
                <c:pt idx="0">
                  <c:v>3.4251025987454491</c:v>
                </c:pt>
                <c:pt idx="1">
                  <c:v>3.5913772795174421</c:v>
                </c:pt>
                <c:pt idx="2">
                  <c:v>4.3149627418402119</c:v>
                </c:pt>
                <c:pt idx="3">
                  <c:v>5.7785776650000003</c:v>
                </c:pt>
                <c:pt idx="4">
                  <c:v>4.935658943</c:v>
                </c:pt>
                <c:pt idx="5">
                  <c:v>4.6500000000000004</c:v>
                </c:pt>
                <c:pt idx="6">
                  <c:v>3.49</c:v>
                </c:pt>
                <c:pt idx="7">
                  <c:v>2.5138983819999998</c:v>
                </c:pt>
                <c:pt idx="8">
                  <c:v>4.03</c:v>
                </c:pt>
                <c:pt idx="9">
                  <c:v>6.27</c:v>
                </c:pt>
                <c:pt idx="10">
                  <c:v>9.11</c:v>
                </c:pt>
                <c:pt idx="11">
                  <c:v>8.3699999999999992</c:v>
                </c:pt>
                <c:pt idx="12">
                  <c:v>7.16</c:v>
                </c:pt>
                <c:pt idx="13">
                  <c:v>6.74</c:v>
                </c:pt>
                <c:pt idx="14">
                  <c:v>6.34</c:v>
                </c:pt>
                <c:pt idx="15">
                  <c:v>6.0936924210000001</c:v>
                </c:pt>
                <c:pt idx="16">
                  <c:v>5.95</c:v>
                </c:pt>
              </c:numCache>
            </c:numRef>
          </c:val>
          <c:smooth val="0"/>
          <c:extLst>
            <c:ext xmlns:c16="http://schemas.microsoft.com/office/drawing/2014/chart" uri="{C3380CC4-5D6E-409C-BE32-E72D297353CC}">
              <c16:uniqueId val="{0000002C-1542-41BE-8EF1-E7B89D41BC30}"/>
            </c:ext>
          </c:extLst>
        </c:ser>
        <c:dLbls>
          <c:dLblPos val="ctr"/>
          <c:showLegendKey val="0"/>
          <c:showVal val="1"/>
          <c:showCatName val="0"/>
          <c:showSerName val="0"/>
          <c:showPercent val="0"/>
          <c:showBubbleSize val="0"/>
        </c:dLbls>
        <c:marker val="1"/>
        <c:smooth val="0"/>
        <c:axId val="1237706959"/>
        <c:axId val="1237715695"/>
      </c:lineChart>
      <c:catAx>
        <c:axId val="1237706959"/>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crossAx val="1237715695"/>
        <c:crosses val="autoZero"/>
        <c:auto val="1"/>
        <c:lblAlgn val="ctr"/>
        <c:lblOffset val="100"/>
        <c:noMultiLvlLbl val="0"/>
      </c:catAx>
      <c:valAx>
        <c:axId val="1237715695"/>
        <c:scaling>
          <c:orientation val="minMax"/>
          <c:min val="2"/>
        </c:scaling>
        <c:delete val="1"/>
        <c:axPos val="l"/>
        <c:numFmt formatCode="0.00" sourceLinked="1"/>
        <c:majorTickMark val="none"/>
        <c:minorTickMark val="none"/>
        <c:tickLblPos val="nextTo"/>
        <c:crossAx val="1237706959"/>
        <c:crosses val="autoZero"/>
        <c:crossBetween val="between"/>
      </c:valAx>
      <c:spPr>
        <a:noFill/>
        <a:ln>
          <a:noFill/>
        </a:ln>
        <a:effectLst/>
      </c:spPr>
    </c:plotArea>
    <c:legend>
      <c:legendPos val="r"/>
      <c:layout>
        <c:manualLayout>
          <c:xMode val="edge"/>
          <c:yMode val="edge"/>
          <c:x val="0.87963518047611711"/>
          <c:y val="0.26168462278778803"/>
          <c:w val="0.10994815371160156"/>
          <c:h val="0.6078506048734562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w="9525" cap="flat" cmpd="sng" algn="ctr">
      <a:noFill/>
      <a:round/>
    </a:ln>
    <a:effectLst/>
  </c:spPr>
  <c:txPr>
    <a:bodyPr/>
    <a:lstStyle/>
    <a:p>
      <a:pPr>
        <a:defRPr sz="800"/>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400" b="1" i="0" u="none" strike="noStrike" kern="1200" spc="0" baseline="0">
                <a:solidFill>
                  <a:srgbClr val="17505B"/>
                </a:solidFill>
                <a:latin typeface="Arial" panose="020B0604020202020204" pitchFamily="34" charset="0"/>
                <a:ea typeface="+mn-ea"/>
                <a:cs typeface="Arial" panose="020B0604020202020204" pitchFamily="34" charset="0"/>
              </a:defRPr>
            </a:pPr>
            <a:r>
              <a:rPr lang="en-GB" sz="1400" b="1" dirty="0">
                <a:solidFill>
                  <a:srgbClr val="17505B"/>
                </a:solidFill>
                <a:latin typeface="Noto Sans" panose="020B0502040504020204" pitchFamily="34" charset="0"/>
                <a:cs typeface="Noto Sans" panose="020B0502040504020204" pitchFamily="34" charset="0"/>
              </a:rPr>
              <a:t>Overall Consumers</a:t>
            </a:r>
            <a:r>
              <a:rPr lang="en-GB" sz="1400" b="1" baseline="0" dirty="0">
                <a:solidFill>
                  <a:srgbClr val="17505B"/>
                </a:solidFill>
                <a:latin typeface="Noto Sans" panose="020B0502040504020204" pitchFamily="34" charset="0"/>
                <a:cs typeface="Noto Sans" panose="020B0502040504020204" pitchFamily="34" charset="0"/>
              </a:rPr>
              <a:t> Financial Well-Being</a:t>
            </a:r>
            <a:endParaRPr lang="en-GB" sz="1400" b="1" dirty="0">
              <a:solidFill>
                <a:srgbClr val="17505B"/>
              </a:solidFill>
              <a:latin typeface="Noto Sans" panose="020B0502040504020204" pitchFamily="34" charset="0"/>
              <a:cs typeface="Noto Sans" panose="020B0502040504020204" pitchFamily="34" charset="0"/>
            </a:endParaRPr>
          </a:p>
        </c:rich>
      </c:tx>
      <c:overlay val="0"/>
      <c:spPr>
        <a:noFill/>
        <a:ln>
          <a:noFill/>
        </a:ln>
        <a:effectLst/>
      </c:spPr>
      <c:txPr>
        <a:bodyPr rot="0" spcFirstLastPara="1" vertOverflow="ellipsis" vert="horz" wrap="square" anchor="ctr" anchorCtr="1"/>
        <a:lstStyle/>
        <a:p>
          <a:pPr>
            <a:defRPr lang="en-US" sz="1400" b="1" i="0" u="none" strike="noStrike" kern="1200" spc="0" baseline="0">
              <a:solidFill>
                <a:srgbClr val="17505B"/>
              </a:solidFill>
              <a:latin typeface="Arial" panose="020B0604020202020204" pitchFamily="34" charset="0"/>
              <a:ea typeface="+mn-ea"/>
              <a:cs typeface="Arial" panose="020B0604020202020204" pitchFamily="34" charset="0"/>
            </a:defRPr>
          </a:pPr>
          <a:endParaRPr lang="en-GB"/>
        </a:p>
      </c:txPr>
    </c:title>
    <c:autoTitleDeleted val="0"/>
    <c:plotArea>
      <c:layout/>
      <c:barChart>
        <c:barDir val="col"/>
        <c:grouping val="clustered"/>
        <c:varyColors val="0"/>
        <c:ser>
          <c:idx val="0"/>
          <c:order val="0"/>
          <c:spPr>
            <a:solidFill>
              <a:srgbClr val="3EFF9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00" b="0" i="0" u="none" strike="noStrike" kern="1200" baseline="0">
                    <a:solidFill>
                      <a:schemeClr val="tx1"/>
                    </a:solidFill>
                    <a:latin typeface="+mn-lt"/>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'Consumer financial'!$B$11:$B$13</c:f>
              <c:strCache>
                <c:ptCount val="3"/>
                <c:pt idx="0">
                  <c:v>Very poor / poor</c:v>
                </c:pt>
                <c:pt idx="1">
                  <c:v>Average</c:v>
                </c:pt>
                <c:pt idx="2">
                  <c:v>Good / very good</c:v>
                </c:pt>
              </c:strCache>
            </c:strRef>
          </c:cat>
          <c:val>
            <c:numRef>
              <c:f>'Consumer financial'!$C$11:$C$13</c:f>
              <c:numCache>
                <c:formatCode>0%</c:formatCode>
                <c:ptCount val="3"/>
                <c:pt idx="0">
                  <c:v>0.11</c:v>
                </c:pt>
                <c:pt idx="1">
                  <c:v>0.33</c:v>
                </c:pt>
                <c:pt idx="2">
                  <c:v>0.55000000000000004</c:v>
                </c:pt>
              </c:numCache>
            </c:numRef>
          </c:val>
          <c:extLst>
            <c:ext xmlns:c16="http://schemas.microsoft.com/office/drawing/2014/chart" uri="{C3380CC4-5D6E-409C-BE32-E72D297353CC}">
              <c16:uniqueId val="{00000000-EC49-412B-AE89-274AF6489D31}"/>
            </c:ext>
          </c:extLst>
        </c:ser>
        <c:dLbls>
          <c:showLegendKey val="0"/>
          <c:showVal val="0"/>
          <c:showCatName val="0"/>
          <c:showSerName val="0"/>
          <c:showPercent val="0"/>
          <c:showBubbleSize val="0"/>
        </c:dLbls>
        <c:gapWidth val="87"/>
        <c:overlap val="-27"/>
        <c:axId val="933922767"/>
        <c:axId val="933923247"/>
      </c:barChart>
      <c:catAx>
        <c:axId val="9339227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00" b="0" i="0" u="none" strike="noStrike" kern="1200" baseline="0">
                <a:solidFill>
                  <a:schemeClr val="tx1"/>
                </a:solidFill>
                <a:latin typeface="+mn-lt"/>
                <a:ea typeface="+mn-ea"/>
                <a:cs typeface="Arial" panose="020B0604020202020204" pitchFamily="34" charset="0"/>
              </a:defRPr>
            </a:pPr>
            <a:endParaRPr lang="en-US"/>
          </a:p>
        </c:txPr>
        <c:crossAx val="933923247"/>
        <c:crosses val="autoZero"/>
        <c:auto val="1"/>
        <c:lblAlgn val="ctr"/>
        <c:lblOffset val="100"/>
        <c:noMultiLvlLbl val="0"/>
      </c:catAx>
      <c:valAx>
        <c:axId val="933923247"/>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n-US" sz="1000" b="0" i="0" u="none" strike="noStrike" kern="1200" baseline="0">
                <a:solidFill>
                  <a:schemeClr val="tx1"/>
                </a:solidFill>
                <a:latin typeface="+mn-lt"/>
                <a:ea typeface="+mn-ea"/>
                <a:cs typeface="Arial" panose="020B0604020202020204" pitchFamily="34" charset="0"/>
              </a:defRPr>
            </a:pPr>
            <a:endParaRPr lang="en-US"/>
          </a:p>
        </c:txPr>
        <c:crossAx val="93392276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lang="en-US"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17505B"/>
                </a:solidFill>
                <a:latin typeface="+mn-lt"/>
                <a:ea typeface="+mn-ea"/>
                <a:cs typeface="+mn-cs"/>
              </a:defRPr>
            </a:pPr>
            <a:r>
              <a:rPr lang="en-GB" b="1" dirty="0">
                <a:solidFill>
                  <a:srgbClr val="17505B"/>
                </a:solidFill>
                <a:latin typeface="Noto Sans" panose="020B0502040504020204" pitchFamily="34" charset="0"/>
              </a:rPr>
              <a:t>Financial</a:t>
            </a:r>
            <a:r>
              <a:rPr lang="en-GB" b="1" baseline="0" dirty="0">
                <a:solidFill>
                  <a:srgbClr val="17505B"/>
                </a:solidFill>
                <a:latin typeface="Noto Sans" panose="020B0502040504020204" pitchFamily="34" charset="0"/>
              </a:rPr>
              <a:t> Well-being by Gender</a:t>
            </a:r>
            <a:endParaRPr lang="en-GB" b="1" dirty="0">
              <a:solidFill>
                <a:srgbClr val="17505B"/>
              </a:solidFill>
              <a:latin typeface="Noto Sans" panose="020B0502040504020204" pitchFamily="34" charset="0"/>
            </a:endParaRPr>
          </a:p>
        </c:rich>
      </c:tx>
      <c:layout>
        <c:manualLayout>
          <c:xMode val="edge"/>
          <c:yMode val="edge"/>
          <c:x val="0.15208963917553739"/>
          <c:y val="5.83324453328532E-3"/>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rgbClr val="17505B"/>
              </a:solidFill>
              <a:latin typeface="+mn-lt"/>
              <a:ea typeface="+mn-ea"/>
              <a:cs typeface="+mn-cs"/>
            </a:defRPr>
          </a:pPr>
          <a:endParaRPr lang="en-GB"/>
        </a:p>
      </c:txPr>
    </c:title>
    <c:autoTitleDeleted val="0"/>
    <c:plotArea>
      <c:layout>
        <c:manualLayout>
          <c:layoutTarget val="inner"/>
          <c:xMode val="edge"/>
          <c:yMode val="edge"/>
          <c:x val="3.4450428127331942E-2"/>
          <c:y val="0.21058012765160006"/>
          <c:w val="0.93109914374533609"/>
          <c:h val="0.46637754595861797"/>
        </c:manualLayout>
      </c:layout>
      <c:barChart>
        <c:barDir val="col"/>
        <c:grouping val="clustered"/>
        <c:varyColors val="0"/>
        <c:ser>
          <c:idx val="0"/>
          <c:order val="0"/>
          <c:tx>
            <c:strRef>
              <c:f>'Consumer financial'!$C$41</c:f>
              <c:strCache>
                <c:ptCount val="1"/>
                <c:pt idx="0">
                  <c:v>Male</c:v>
                </c:pt>
              </c:strCache>
            </c:strRef>
          </c:tx>
          <c:spPr>
            <a:solidFill>
              <a:srgbClr val="17505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'Consumer financial'!$B$42:$B$44</c:f>
              <c:strCache>
                <c:ptCount val="3"/>
                <c:pt idx="0">
                  <c:v>Very poor / poor</c:v>
                </c:pt>
                <c:pt idx="1">
                  <c:v>Average</c:v>
                </c:pt>
                <c:pt idx="2">
                  <c:v>Good / very good</c:v>
                </c:pt>
              </c:strCache>
            </c:strRef>
          </c:cat>
          <c:val>
            <c:numRef>
              <c:f>'Consumer financial'!$C$42:$C$44</c:f>
              <c:numCache>
                <c:formatCode>0%</c:formatCode>
                <c:ptCount val="3"/>
                <c:pt idx="0">
                  <c:v>0.09</c:v>
                </c:pt>
                <c:pt idx="1">
                  <c:v>0.31</c:v>
                </c:pt>
                <c:pt idx="2">
                  <c:v>0.6</c:v>
                </c:pt>
              </c:numCache>
            </c:numRef>
          </c:val>
          <c:extLst>
            <c:ext xmlns:c16="http://schemas.microsoft.com/office/drawing/2014/chart" uri="{C3380CC4-5D6E-409C-BE32-E72D297353CC}">
              <c16:uniqueId val="{00000000-4462-4DB2-9197-F65FEAF98C64}"/>
            </c:ext>
          </c:extLst>
        </c:ser>
        <c:ser>
          <c:idx val="1"/>
          <c:order val="1"/>
          <c:tx>
            <c:strRef>
              <c:f>'Consumer financial'!$D$41</c:f>
              <c:strCache>
                <c:ptCount val="1"/>
                <c:pt idx="0">
                  <c:v>Female</c:v>
                </c:pt>
              </c:strCache>
            </c:strRef>
          </c:tx>
          <c:spPr>
            <a:solidFill>
              <a:srgbClr val="99FF8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'Consumer financial'!$B$42:$B$44</c:f>
              <c:strCache>
                <c:ptCount val="3"/>
                <c:pt idx="0">
                  <c:v>Very poor / poor</c:v>
                </c:pt>
                <c:pt idx="1">
                  <c:v>Average</c:v>
                </c:pt>
                <c:pt idx="2">
                  <c:v>Good / very good</c:v>
                </c:pt>
              </c:strCache>
            </c:strRef>
          </c:cat>
          <c:val>
            <c:numRef>
              <c:f>'Consumer financial'!$D$42:$D$44</c:f>
              <c:numCache>
                <c:formatCode>0%</c:formatCode>
                <c:ptCount val="3"/>
                <c:pt idx="0">
                  <c:v>0.13</c:v>
                </c:pt>
                <c:pt idx="1">
                  <c:v>0.36</c:v>
                </c:pt>
                <c:pt idx="2">
                  <c:v>0.5</c:v>
                </c:pt>
              </c:numCache>
            </c:numRef>
          </c:val>
          <c:extLst>
            <c:ext xmlns:c16="http://schemas.microsoft.com/office/drawing/2014/chart" uri="{C3380CC4-5D6E-409C-BE32-E72D297353CC}">
              <c16:uniqueId val="{00000001-4462-4DB2-9197-F65FEAF98C64}"/>
            </c:ext>
          </c:extLst>
        </c:ser>
        <c:dLbls>
          <c:showLegendKey val="0"/>
          <c:showVal val="0"/>
          <c:showCatName val="0"/>
          <c:showSerName val="0"/>
          <c:showPercent val="0"/>
          <c:showBubbleSize val="0"/>
        </c:dLbls>
        <c:gapWidth val="100"/>
        <c:axId val="602411199"/>
        <c:axId val="602411679"/>
      </c:barChart>
      <c:catAx>
        <c:axId val="6024111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602411679"/>
        <c:crosses val="autoZero"/>
        <c:auto val="1"/>
        <c:lblAlgn val="ctr"/>
        <c:lblOffset val="100"/>
        <c:noMultiLvlLbl val="0"/>
      </c:catAx>
      <c:valAx>
        <c:axId val="602411679"/>
        <c:scaling>
          <c:orientation val="minMax"/>
        </c:scaling>
        <c:delete val="1"/>
        <c:axPos val="l"/>
        <c:numFmt formatCode="0%" sourceLinked="1"/>
        <c:majorTickMark val="none"/>
        <c:minorTickMark val="none"/>
        <c:tickLblPos val="nextTo"/>
        <c:crossAx val="602411199"/>
        <c:crosses val="autoZero"/>
        <c:crossBetween val="between"/>
      </c:valAx>
      <c:spPr>
        <a:noFill/>
        <a:ln>
          <a:noFill/>
        </a:ln>
        <a:effectLst/>
      </c:spPr>
    </c:plotArea>
    <c:legend>
      <c:legendPos val="b"/>
      <c:layout>
        <c:manualLayout>
          <c:xMode val="edge"/>
          <c:yMode val="edge"/>
          <c:x val="0.37296176520343999"/>
          <c:y val="0.83450212568942506"/>
          <c:w val="0.2540762229901985"/>
          <c:h val="8.75896721857311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17505B"/>
                </a:solidFill>
                <a:latin typeface="+mn-lt"/>
                <a:ea typeface="+mn-ea"/>
                <a:cs typeface="+mn-cs"/>
              </a:defRPr>
            </a:pPr>
            <a:r>
              <a:rPr lang="en-GB" b="1" dirty="0">
                <a:solidFill>
                  <a:srgbClr val="17505B"/>
                </a:solidFill>
                <a:latin typeface="Noto Sans" panose="020B0502040504020204" pitchFamily="34" charset="0"/>
              </a:rPr>
              <a:t>Claimed</a:t>
            </a:r>
            <a:r>
              <a:rPr lang="en-GB" b="1" baseline="0" dirty="0">
                <a:solidFill>
                  <a:srgbClr val="17505B"/>
                </a:solidFill>
                <a:latin typeface="Noto Sans" panose="020B0502040504020204" pitchFamily="34" charset="0"/>
              </a:rPr>
              <a:t> in the past year</a:t>
            </a:r>
            <a:endParaRPr lang="en-GB" b="1" dirty="0">
              <a:solidFill>
                <a:srgbClr val="17505B"/>
              </a:solidFill>
              <a:latin typeface="Noto Sans" panose="020B0502040504020204" pitchFamily="34" charset="0"/>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rgbClr val="17505B"/>
              </a:solidFill>
              <a:latin typeface="+mn-lt"/>
              <a:ea typeface="+mn-ea"/>
              <a:cs typeface="+mn-cs"/>
            </a:defRPr>
          </a:pPr>
          <a:endParaRPr lang="en-GB"/>
        </a:p>
      </c:txPr>
    </c:title>
    <c:autoTitleDeleted val="0"/>
    <c:plotArea>
      <c:layout/>
      <c:barChart>
        <c:barDir val="col"/>
        <c:grouping val="clustered"/>
        <c:varyColors val="0"/>
        <c:ser>
          <c:idx val="0"/>
          <c:order val="0"/>
          <c:tx>
            <c:strRef>
              <c:f>'Consumer financial'!$B$31</c:f>
              <c:strCache>
                <c:ptCount val="1"/>
                <c:pt idx="0">
                  <c:v>Yes</c:v>
                </c:pt>
              </c:strCache>
            </c:strRef>
          </c:tx>
          <c:spPr>
            <a:solidFill>
              <a:srgbClr val="17505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'Consumer financial'!$C$30:$E$30</c:f>
              <c:strCache>
                <c:ptCount val="3"/>
                <c:pt idx="0">
                  <c:v>Very Poor/ poor</c:v>
                </c:pt>
                <c:pt idx="1">
                  <c:v>Average</c:v>
                </c:pt>
                <c:pt idx="2">
                  <c:v>Good/ very good</c:v>
                </c:pt>
              </c:strCache>
            </c:strRef>
          </c:cat>
          <c:val>
            <c:numRef>
              <c:f>'Consumer financial'!$C$31:$E$31</c:f>
              <c:numCache>
                <c:formatCode>0%</c:formatCode>
                <c:ptCount val="3"/>
                <c:pt idx="0">
                  <c:v>7.0000000000000007E-2</c:v>
                </c:pt>
                <c:pt idx="1">
                  <c:v>0.22</c:v>
                </c:pt>
                <c:pt idx="2">
                  <c:v>0.71</c:v>
                </c:pt>
              </c:numCache>
            </c:numRef>
          </c:val>
          <c:extLst>
            <c:ext xmlns:c16="http://schemas.microsoft.com/office/drawing/2014/chart" uri="{C3380CC4-5D6E-409C-BE32-E72D297353CC}">
              <c16:uniqueId val="{00000000-B216-480C-9AD9-A9EEE67B2105}"/>
            </c:ext>
          </c:extLst>
        </c:ser>
        <c:ser>
          <c:idx val="1"/>
          <c:order val="1"/>
          <c:tx>
            <c:strRef>
              <c:f>'Consumer financial'!$B$32</c:f>
              <c:strCache>
                <c:ptCount val="1"/>
                <c:pt idx="0">
                  <c:v>No</c:v>
                </c:pt>
              </c:strCache>
            </c:strRef>
          </c:tx>
          <c:spPr>
            <a:solidFill>
              <a:srgbClr val="99FF8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'Consumer financial'!$C$30:$E$30</c:f>
              <c:strCache>
                <c:ptCount val="3"/>
                <c:pt idx="0">
                  <c:v>Very Poor/ poor</c:v>
                </c:pt>
                <c:pt idx="1">
                  <c:v>Average</c:v>
                </c:pt>
                <c:pt idx="2">
                  <c:v>Good/ very good</c:v>
                </c:pt>
              </c:strCache>
            </c:strRef>
          </c:cat>
          <c:val>
            <c:numRef>
              <c:f>'Consumer financial'!$C$32:$E$32</c:f>
              <c:numCache>
                <c:formatCode>0%</c:formatCode>
                <c:ptCount val="3"/>
                <c:pt idx="0">
                  <c:v>0.11</c:v>
                </c:pt>
                <c:pt idx="1">
                  <c:v>0.36</c:v>
                </c:pt>
                <c:pt idx="2">
                  <c:v>0.51</c:v>
                </c:pt>
              </c:numCache>
            </c:numRef>
          </c:val>
          <c:extLst>
            <c:ext xmlns:c16="http://schemas.microsoft.com/office/drawing/2014/chart" uri="{C3380CC4-5D6E-409C-BE32-E72D297353CC}">
              <c16:uniqueId val="{00000001-B216-480C-9AD9-A9EEE67B2105}"/>
            </c:ext>
          </c:extLst>
        </c:ser>
        <c:dLbls>
          <c:showLegendKey val="0"/>
          <c:showVal val="0"/>
          <c:showCatName val="0"/>
          <c:showSerName val="0"/>
          <c:showPercent val="0"/>
          <c:showBubbleSize val="0"/>
        </c:dLbls>
        <c:gapWidth val="120"/>
        <c:axId val="666050847"/>
        <c:axId val="666051327"/>
      </c:barChart>
      <c:catAx>
        <c:axId val="6660508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666051327"/>
        <c:crosses val="autoZero"/>
        <c:auto val="1"/>
        <c:lblAlgn val="ctr"/>
        <c:lblOffset val="100"/>
        <c:noMultiLvlLbl val="0"/>
      </c:catAx>
      <c:valAx>
        <c:axId val="666051327"/>
        <c:scaling>
          <c:orientation val="minMax"/>
        </c:scaling>
        <c:delete val="1"/>
        <c:axPos val="l"/>
        <c:numFmt formatCode="0%" sourceLinked="1"/>
        <c:majorTickMark val="none"/>
        <c:minorTickMark val="none"/>
        <c:tickLblPos val="nextTo"/>
        <c:crossAx val="6660508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spc="0" baseline="0">
                <a:solidFill>
                  <a:srgbClr val="008265"/>
                </a:solidFill>
                <a:latin typeface="+mn-lt"/>
                <a:ea typeface="+mn-ea"/>
                <a:cs typeface="+mn-cs"/>
              </a:defRPr>
            </a:pPr>
            <a:r>
              <a:rPr lang="en-US" b="1" dirty="0">
                <a:solidFill>
                  <a:srgbClr val="17505B"/>
                </a:solidFill>
                <a:latin typeface="Noto Sans" panose="020B0502040504020204" pitchFamily="34" charset="0"/>
              </a:rPr>
              <a:t>Financial well-being and Purchase channel</a:t>
            </a:r>
          </a:p>
        </c:rich>
      </c:tx>
      <c:overlay val="0"/>
      <c:spPr>
        <a:noFill/>
        <a:ln>
          <a:noFill/>
        </a:ln>
        <a:effectLst/>
      </c:spPr>
      <c:txPr>
        <a:bodyPr rot="0" spcFirstLastPara="1" vertOverflow="ellipsis" vert="horz" wrap="square" anchor="ctr" anchorCtr="1"/>
        <a:lstStyle/>
        <a:p>
          <a:pPr>
            <a:defRPr sz="1320" b="1" i="0" u="none" strike="noStrike" kern="1200" spc="0" baseline="0">
              <a:solidFill>
                <a:srgbClr val="008265"/>
              </a:solidFill>
              <a:latin typeface="+mn-lt"/>
              <a:ea typeface="+mn-ea"/>
              <a:cs typeface="+mn-cs"/>
            </a:defRPr>
          </a:pPr>
          <a:endParaRPr lang="en-US"/>
        </a:p>
      </c:txPr>
    </c:title>
    <c:autoTitleDeleted val="0"/>
    <c:plotArea>
      <c:layout/>
      <c:barChart>
        <c:barDir val="bar"/>
        <c:grouping val="clustered"/>
        <c:varyColors val="0"/>
        <c:ser>
          <c:idx val="0"/>
          <c:order val="0"/>
          <c:tx>
            <c:strRef>
              <c:f>'Consumer financial'!$B$57</c:f>
              <c:strCache>
                <c:ptCount val="1"/>
                <c:pt idx="0">
                  <c:v>Very poor / poor</c:v>
                </c:pt>
              </c:strCache>
            </c:strRef>
          </c:tx>
          <c:spPr>
            <a:solidFill>
              <a:srgbClr val="17505B"/>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'Consumer financial'!$C$56:$H$56</c:f>
              <c:strCache>
                <c:ptCount val="6"/>
                <c:pt idx="0">
                  <c:v>All Consumers Waves 15 and 16</c:v>
                </c:pt>
                <c:pt idx="1">
                  <c:v>Direct from provider</c:v>
                </c:pt>
                <c:pt idx="2">
                  <c:v>Bank or building society</c:v>
                </c:pt>
                <c:pt idx="3">
                  <c:v>Price comparison site</c:v>
                </c:pt>
                <c:pt idx="4">
                  <c:v>Insurance broker</c:v>
                </c:pt>
                <c:pt idx="5">
                  <c:v>Other</c:v>
                </c:pt>
              </c:strCache>
            </c:strRef>
          </c:cat>
          <c:val>
            <c:numRef>
              <c:f>'Consumer financial'!$C$57:$H$57</c:f>
              <c:numCache>
                <c:formatCode>0%</c:formatCode>
                <c:ptCount val="6"/>
                <c:pt idx="0">
                  <c:v>0.11</c:v>
                </c:pt>
                <c:pt idx="1">
                  <c:v>0.08</c:v>
                </c:pt>
                <c:pt idx="2">
                  <c:v>0.11</c:v>
                </c:pt>
                <c:pt idx="3">
                  <c:v>0.13</c:v>
                </c:pt>
                <c:pt idx="4">
                  <c:v>0.08</c:v>
                </c:pt>
                <c:pt idx="5">
                  <c:v>0.13</c:v>
                </c:pt>
              </c:numCache>
            </c:numRef>
          </c:val>
          <c:extLst>
            <c:ext xmlns:c16="http://schemas.microsoft.com/office/drawing/2014/chart" uri="{C3380CC4-5D6E-409C-BE32-E72D297353CC}">
              <c16:uniqueId val="{00000000-6A68-4E8E-B56A-62AF359661FD}"/>
            </c:ext>
          </c:extLst>
        </c:ser>
        <c:ser>
          <c:idx val="1"/>
          <c:order val="1"/>
          <c:tx>
            <c:strRef>
              <c:f>'Consumer financial'!$B$58</c:f>
              <c:strCache>
                <c:ptCount val="1"/>
                <c:pt idx="0">
                  <c:v>Average</c:v>
                </c:pt>
              </c:strCache>
            </c:strRef>
          </c:tx>
          <c:spPr>
            <a:solidFill>
              <a:srgbClr val="00C3FF"/>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'Consumer financial'!$C$56:$H$56</c:f>
              <c:strCache>
                <c:ptCount val="6"/>
                <c:pt idx="0">
                  <c:v>All Consumers Waves 15 and 16</c:v>
                </c:pt>
                <c:pt idx="1">
                  <c:v>Direct from provider</c:v>
                </c:pt>
                <c:pt idx="2">
                  <c:v>Bank or building society</c:v>
                </c:pt>
                <c:pt idx="3">
                  <c:v>Price comparison site</c:v>
                </c:pt>
                <c:pt idx="4">
                  <c:v>Insurance broker</c:v>
                </c:pt>
                <c:pt idx="5">
                  <c:v>Other</c:v>
                </c:pt>
              </c:strCache>
            </c:strRef>
          </c:cat>
          <c:val>
            <c:numRef>
              <c:f>'Consumer financial'!$C$58:$H$58</c:f>
              <c:numCache>
                <c:formatCode>0%</c:formatCode>
                <c:ptCount val="6"/>
                <c:pt idx="0">
                  <c:v>0.33</c:v>
                </c:pt>
                <c:pt idx="1">
                  <c:v>0.31</c:v>
                </c:pt>
                <c:pt idx="2">
                  <c:v>0.28000000000000003</c:v>
                </c:pt>
                <c:pt idx="3">
                  <c:v>0.38</c:v>
                </c:pt>
                <c:pt idx="4">
                  <c:v>0.35</c:v>
                </c:pt>
                <c:pt idx="5">
                  <c:v>0.23</c:v>
                </c:pt>
              </c:numCache>
            </c:numRef>
          </c:val>
          <c:extLst>
            <c:ext xmlns:c16="http://schemas.microsoft.com/office/drawing/2014/chart" uri="{C3380CC4-5D6E-409C-BE32-E72D297353CC}">
              <c16:uniqueId val="{00000001-6A68-4E8E-B56A-62AF359661FD}"/>
            </c:ext>
          </c:extLst>
        </c:ser>
        <c:ser>
          <c:idx val="2"/>
          <c:order val="2"/>
          <c:tx>
            <c:strRef>
              <c:f>'Consumer financial'!$B$59</c:f>
              <c:strCache>
                <c:ptCount val="1"/>
                <c:pt idx="0">
                  <c:v>Good / very good</c:v>
                </c:pt>
              </c:strCache>
            </c:strRef>
          </c:tx>
          <c:spPr>
            <a:solidFill>
              <a:srgbClr val="99FF80"/>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'Consumer financial'!$C$56:$H$56</c:f>
              <c:strCache>
                <c:ptCount val="6"/>
                <c:pt idx="0">
                  <c:v>All Consumers Waves 15 and 16</c:v>
                </c:pt>
                <c:pt idx="1">
                  <c:v>Direct from provider</c:v>
                </c:pt>
                <c:pt idx="2">
                  <c:v>Bank or building society</c:v>
                </c:pt>
                <c:pt idx="3">
                  <c:v>Price comparison site</c:v>
                </c:pt>
                <c:pt idx="4">
                  <c:v>Insurance broker</c:v>
                </c:pt>
                <c:pt idx="5">
                  <c:v>Other</c:v>
                </c:pt>
              </c:strCache>
            </c:strRef>
          </c:cat>
          <c:val>
            <c:numRef>
              <c:f>'Consumer financial'!$C$59:$H$59</c:f>
              <c:numCache>
                <c:formatCode>0%</c:formatCode>
                <c:ptCount val="6"/>
                <c:pt idx="0">
                  <c:v>0.55000000000000004</c:v>
                </c:pt>
                <c:pt idx="1">
                  <c:v>0.6</c:v>
                </c:pt>
                <c:pt idx="2">
                  <c:v>0.6</c:v>
                </c:pt>
                <c:pt idx="3">
                  <c:v>0.48</c:v>
                </c:pt>
                <c:pt idx="4">
                  <c:v>0.56999999999999995</c:v>
                </c:pt>
                <c:pt idx="5">
                  <c:v>0.62</c:v>
                </c:pt>
              </c:numCache>
            </c:numRef>
          </c:val>
          <c:extLst>
            <c:ext xmlns:c16="http://schemas.microsoft.com/office/drawing/2014/chart" uri="{C3380CC4-5D6E-409C-BE32-E72D297353CC}">
              <c16:uniqueId val="{00000002-6A68-4E8E-B56A-62AF359661FD}"/>
            </c:ext>
          </c:extLst>
        </c:ser>
        <c:dLbls>
          <c:showLegendKey val="0"/>
          <c:showVal val="0"/>
          <c:showCatName val="0"/>
          <c:showSerName val="0"/>
          <c:showPercent val="0"/>
          <c:showBubbleSize val="0"/>
        </c:dLbls>
        <c:gapWidth val="70"/>
        <c:axId val="1089484336"/>
        <c:axId val="1089486736"/>
      </c:barChart>
      <c:catAx>
        <c:axId val="108948433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089486736"/>
        <c:crosses val="autoZero"/>
        <c:auto val="1"/>
        <c:lblAlgn val="ctr"/>
        <c:lblOffset val="100"/>
        <c:noMultiLvlLbl val="0"/>
      </c:catAx>
      <c:valAx>
        <c:axId val="1089486736"/>
        <c:scaling>
          <c:orientation val="minMax"/>
        </c:scaling>
        <c:delete val="1"/>
        <c:axPos val="t"/>
        <c:numFmt formatCode="0%" sourceLinked="1"/>
        <c:majorTickMark val="none"/>
        <c:minorTickMark val="none"/>
        <c:tickLblPos val="nextTo"/>
        <c:crossAx val="10894843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100"/>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bubbleChart>
        <c:varyColors val="0"/>
        <c:ser>
          <c:idx val="0"/>
          <c:order val="0"/>
          <c:spPr>
            <a:solidFill>
              <a:schemeClr val="accent1">
                <a:alpha val="75000"/>
              </a:schemeClr>
            </a:solidFill>
            <a:ln>
              <a:noFill/>
            </a:ln>
            <a:effectLst/>
          </c:spPr>
          <c:invertIfNegative val="0"/>
          <c:dPt>
            <c:idx val="0"/>
            <c:invertIfNegative val="0"/>
            <c:bubble3D val="0"/>
            <c:spPr>
              <a:solidFill>
                <a:srgbClr val="17505B"/>
              </a:solidFill>
              <a:ln>
                <a:noFill/>
              </a:ln>
              <a:effectLst/>
            </c:spPr>
            <c:extLst>
              <c:ext xmlns:c16="http://schemas.microsoft.com/office/drawing/2014/chart" uri="{C3380CC4-5D6E-409C-BE32-E72D297353CC}">
                <c16:uniqueId val="{00000000-9A3A-4998-97B3-40E7141EE9D1}"/>
              </c:ext>
            </c:extLst>
          </c:dPt>
          <c:dPt>
            <c:idx val="1"/>
            <c:invertIfNegative val="0"/>
            <c:bubble3D val="0"/>
            <c:spPr>
              <a:solidFill>
                <a:srgbClr val="99FF80"/>
              </a:solidFill>
              <a:ln>
                <a:solidFill>
                  <a:srgbClr val="99FF80"/>
                </a:solidFill>
              </a:ln>
              <a:effectLst/>
            </c:spPr>
            <c:extLst>
              <c:ext xmlns:c16="http://schemas.microsoft.com/office/drawing/2014/chart" uri="{C3380CC4-5D6E-409C-BE32-E72D297353CC}">
                <c16:uniqueId val="{00000001-9A3A-4998-97B3-40E7141EE9D1}"/>
              </c:ext>
            </c:extLst>
          </c:dPt>
          <c:dPt>
            <c:idx val="2"/>
            <c:invertIfNegative val="0"/>
            <c:bubble3D val="0"/>
            <c:spPr>
              <a:solidFill>
                <a:srgbClr val="FF52FF"/>
              </a:solidFill>
              <a:ln>
                <a:noFill/>
              </a:ln>
              <a:effectLst/>
            </c:spPr>
            <c:extLst>
              <c:ext xmlns:c16="http://schemas.microsoft.com/office/drawing/2014/chart" uri="{C3380CC4-5D6E-409C-BE32-E72D297353CC}">
                <c16:uniqueId val="{00000002-9A3A-4998-97B3-40E7141EE9D1}"/>
              </c:ext>
            </c:extLst>
          </c:dPt>
          <c:dPt>
            <c:idx val="3"/>
            <c:invertIfNegative val="0"/>
            <c:bubble3D val="0"/>
            <c:spPr>
              <a:solidFill>
                <a:srgbClr val="17505B">
                  <a:alpha val="69804"/>
                </a:srgbClr>
              </a:solidFill>
              <a:ln>
                <a:noFill/>
              </a:ln>
              <a:effectLst/>
            </c:spPr>
            <c:extLst>
              <c:ext xmlns:c16="http://schemas.microsoft.com/office/drawing/2014/chart" uri="{C3380CC4-5D6E-409C-BE32-E72D297353CC}">
                <c16:uniqueId val="{00000003-9A3A-4998-97B3-40E7141EE9D1}"/>
              </c:ext>
            </c:extLst>
          </c:dPt>
          <c:dPt>
            <c:idx val="4"/>
            <c:invertIfNegative val="0"/>
            <c:bubble3D val="0"/>
            <c:spPr>
              <a:solidFill>
                <a:srgbClr val="17505B">
                  <a:alpha val="63137"/>
                </a:srgbClr>
              </a:solidFill>
              <a:ln>
                <a:noFill/>
              </a:ln>
              <a:effectLst/>
            </c:spPr>
            <c:extLst>
              <c:ext xmlns:c16="http://schemas.microsoft.com/office/drawing/2014/chart" uri="{C3380CC4-5D6E-409C-BE32-E72D297353CC}">
                <c16:uniqueId val="{00000004-9A3A-4998-97B3-40E7141EE9D1}"/>
              </c:ext>
            </c:extLst>
          </c:dPt>
          <c:dLbls>
            <c:dLbl>
              <c:idx val="0"/>
              <c:layout>
                <c:manualLayout>
                  <c:x val="-4.1998659568732936E-2"/>
                  <c:y val="0.4276924714907358"/>
                </c:manualLayout>
              </c:layout>
              <c:tx>
                <c:rich>
                  <a:bodyPr/>
                  <a:lstStyle/>
                  <a:p>
                    <a:fld id="{B93D08BC-34D6-45C3-B7C4-8A7E082E1B1C}" type="CELLRANGE">
                      <a:rPr lang="en-US"/>
                      <a:pPr/>
                      <a:t>[CELLRANGE]</a:t>
                    </a:fld>
                    <a:endParaRPr lang="en-GB"/>
                  </a:p>
                </c:rich>
              </c:tx>
              <c:dLblPos val="r"/>
              <c:showLegendKey val="1"/>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9A3A-4998-97B3-40E7141EE9D1}"/>
                </c:ext>
              </c:extLst>
            </c:dLbl>
            <c:dLbl>
              <c:idx val="1"/>
              <c:layout>
                <c:manualLayout>
                  <c:x val="-0.26557477709018928"/>
                  <c:y val="0.32710288580323982"/>
                </c:manualLayout>
              </c:layout>
              <c:tx>
                <c:rich>
                  <a:bodyPr/>
                  <a:lstStyle/>
                  <a:p>
                    <a:fld id="{D1EFD73E-DA43-4EE3-9BA9-61DD0350CEAD}" type="CELLRANGE">
                      <a:rPr lang="en-US"/>
                      <a:pPr/>
                      <a:t>[CELLRANGE]</a:t>
                    </a:fld>
                    <a:endParaRPr lang="en-GB"/>
                  </a:p>
                </c:rich>
              </c:tx>
              <c:dLblPos val="r"/>
              <c:showLegendKey val="1"/>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9A3A-4998-97B3-40E7141EE9D1}"/>
                </c:ext>
              </c:extLst>
            </c:dLbl>
            <c:dLbl>
              <c:idx val="2"/>
              <c:layout>
                <c:manualLayout>
                  <c:x val="-0.38925895975693081"/>
                  <c:y val="9.0132850234917739E-2"/>
                </c:manualLayout>
              </c:layout>
              <c:tx>
                <c:rich>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fld id="{17BAAC87-E6D7-4846-9DDB-1087BE22D539}" type="CELLRANGE">
                      <a:rPr lang="en-US"/>
                      <a:pPr>
                        <a:defRPr sz="1000"/>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endParaRPr lang="en-GB"/>
                </a:p>
              </c:txPr>
              <c:dLblPos val="r"/>
              <c:showLegendKey val="1"/>
              <c:showVal val="0"/>
              <c:showCatName val="0"/>
              <c:showSerName val="0"/>
              <c:showPercent val="0"/>
              <c:showBubbleSize val="0"/>
              <c:extLst>
                <c:ext xmlns:c15="http://schemas.microsoft.com/office/drawing/2012/chart" uri="{CE6537A1-D6FC-4f65-9D91-7224C49458BB}">
                  <c15:layout>
                    <c:manualLayout>
                      <c:w val="0.27544738725841089"/>
                      <c:h val="0.15501005143988317"/>
                    </c:manualLayout>
                  </c15:layout>
                  <c15:dlblFieldTable/>
                  <c15:showDataLabelsRange val="1"/>
                </c:ext>
                <c:ext xmlns:c16="http://schemas.microsoft.com/office/drawing/2014/chart" uri="{C3380CC4-5D6E-409C-BE32-E72D297353CC}">
                  <c16:uniqueId val="{00000002-9A3A-4998-97B3-40E7141EE9D1}"/>
                </c:ext>
              </c:extLst>
            </c:dLbl>
            <c:dLbl>
              <c:idx val="3"/>
              <c:layout>
                <c:manualLayout>
                  <c:x val="-0.27520422032259928"/>
                  <c:y val="-0.1277257293262215"/>
                </c:manualLayout>
              </c:layout>
              <c:tx>
                <c:rich>
                  <a:bodyPr/>
                  <a:lstStyle/>
                  <a:p>
                    <a:fld id="{CA4D9E52-D4D4-4A19-9A69-E5BE5E4801D7}" type="CELLRANGE">
                      <a:rPr lang="en-US"/>
                      <a:pPr/>
                      <a:t>[CELLRANGE]</a:t>
                    </a:fld>
                    <a:endParaRPr lang="en-GB"/>
                  </a:p>
                </c:rich>
              </c:tx>
              <c:dLblPos val="r"/>
              <c:showLegendKey val="1"/>
              <c:showVal val="0"/>
              <c:showCatName val="0"/>
              <c:showSerName val="0"/>
              <c:showPercent val="0"/>
              <c:showBubbleSize val="0"/>
              <c:extLst>
                <c:ext xmlns:c15="http://schemas.microsoft.com/office/drawing/2012/chart" uri="{CE6537A1-D6FC-4f65-9D91-7224C49458BB}">
                  <c15:layout>
                    <c:manualLayout>
                      <c:w val="0.25836788241991004"/>
                      <c:h val="0.15284938975164739"/>
                    </c:manualLayout>
                  </c15:layout>
                  <c15:dlblFieldTable/>
                  <c15:showDataLabelsRange val="1"/>
                </c:ext>
                <c:ext xmlns:c16="http://schemas.microsoft.com/office/drawing/2014/chart" uri="{C3380CC4-5D6E-409C-BE32-E72D297353CC}">
                  <c16:uniqueId val="{00000003-9A3A-4998-97B3-40E7141EE9D1}"/>
                </c:ext>
              </c:extLst>
            </c:dLbl>
            <c:dLbl>
              <c:idx val="4"/>
              <c:layout>
                <c:manualLayout>
                  <c:x val="-0.463858601602817"/>
                  <c:y val="0.23628457291945079"/>
                </c:manualLayout>
              </c:layout>
              <c:tx>
                <c:rich>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fld id="{760A3FFE-8C7D-43A2-AB3A-1F6564EAAA38}" type="CELLRANGE">
                      <a:rPr lang="en-US"/>
                      <a:pPr>
                        <a:defRPr sz="1000"/>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endParaRPr lang="en-GB"/>
                </a:p>
              </c:txPr>
              <c:dLblPos val="r"/>
              <c:showLegendKey val="1"/>
              <c:showVal val="0"/>
              <c:showCatName val="0"/>
              <c:showSerName val="0"/>
              <c:showPercent val="0"/>
              <c:showBubbleSize val="0"/>
              <c:extLst>
                <c:ext xmlns:c15="http://schemas.microsoft.com/office/drawing/2012/chart" uri="{CE6537A1-D6FC-4f65-9D91-7224C49458BB}">
                  <c15:layout>
                    <c:manualLayout>
                      <c:w val="0.38427965663460545"/>
                      <c:h val="0.18721088047100998"/>
                    </c:manualLayout>
                  </c15:layout>
                  <c15:dlblFieldTable/>
                  <c15:showDataLabelsRange val="1"/>
                </c:ext>
                <c:ext xmlns:c16="http://schemas.microsoft.com/office/drawing/2014/chart" uri="{C3380CC4-5D6E-409C-BE32-E72D297353CC}">
                  <c16:uniqueId val="{00000004-9A3A-4998-97B3-40E7141EE9D1}"/>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l"/>
            <c:showLegendKey val="1"/>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'1'!$C$14:$C$18</c:f>
              <c:numCache>
                <c:formatCode>0.00</c:formatCode>
                <c:ptCount val="5"/>
                <c:pt idx="0">
                  <c:v>7.925283522</c:v>
                </c:pt>
                <c:pt idx="1">
                  <c:v>7.0513675779999998</c:v>
                </c:pt>
                <c:pt idx="2">
                  <c:v>7.5486381319999998</c:v>
                </c:pt>
                <c:pt idx="3">
                  <c:v>7.8385590389999997</c:v>
                </c:pt>
                <c:pt idx="4">
                  <c:v>7.2381587730000003</c:v>
                </c:pt>
              </c:numCache>
            </c:numRef>
          </c:xVal>
          <c:yVal>
            <c:numRef>
              <c:f>'1'!$D$14:$D$18</c:f>
              <c:numCache>
                <c:formatCode>0.00</c:formatCode>
                <c:ptCount val="5"/>
                <c:pt idx="0">
                  <c:v>7.7845944100000004</c:v>
                </c:pt>
                <c:pt idx="1">
                  <c:v>6.2551440329999997</c:v>
                </c:pt>
                <c:pt idx="2">
                  <c:v>7.2727272730000001</c:v>
                </c:pt>
                <c:pt idx="3">
                  <c:v>7.9437971210000002</c:v>
                </c:pt>
                <c:pt idx="4">
                  <c:v>6.8873720140000003</c:v>
                </c:pt>
              </c:numCache>
            </c:numRef>
          </c:yVal>
          <c:bubbleSize>
            <c:numRef>
              <c:f>'1'!$E$14:$E$18</c:f>
              <c:numCache>
                <c:formatCode>0.00</c:formatCode>
                <c:ptCount val="5"/>
                <c:pt idx="0">
                  <c:v>8.0659726339999995</c:v>
                </c:pt>
                <c:pt idx="1">
                  <c:v>7.847591124</c:v>
                </c:pt>
                <c:pt idx="2">
                  <c:v>7.8245489920000004</c:v>
                </c:pt>
                <c:pt idx="3">
                  <c:v>7.7333209580000002</c:v>
                </c:pt>
                <c:pt idx="4">
                  <c:v>7.5889455310000002</c:v>
                </c:pt>
              </c:numCache>
            </c:numRef>
          </c:bubbleSize>
          <c:bubble3D val="0"/>
          <c:extLst>
            <c:ext xmlns:c15="http://schemas.microsoft.com/office/drawing/2012/chart" uri="{02D57815-91ED-43cb-92C2-25804820EDAC}">
              <c15:datalabelsRange>
                <c15:f>'1'!$B$14:$B$18</c15:f>
                <c15:dlblRangeCache>
                  <c:ptCount val="5"/>
                  <c:pt idx="0">
                    <c:v>Confidence: I know what the policy covers and excludes</c:v>
                  </c:pt>
                  <c:pt idx="1">
                    <c:v>Loyalty: I am able to get a discount for staying with the same company</c:v>
                  </c:pt>
                  <c:pt idx="2">
                    <c:v>Speed (claims): My insurer provides effective assistance/ advice</c:v>
                  </c:pt>
                  <c:pt idx="3">
                    <c:v>Confidence: The policy is explained clearly</c:v>
                  </c:pt>
                  <c:pt idx="4">
                    <c:v>Confidence: The insurer assesses my risk individually, rather than using generic assumptions</c:v>
                  </c:pt>
                </c15:dlblRangeCache>
              </c15:datalabelsRange>
            </c:ext>
            <c:ext xmlns:c16="http://schemas.microsoft.com/office/drawing/2014/chart" uri="{C3380CC4-5D6E-409C-BE32-E72D297353CC}">
              <c16:uniqueId val="{00000005-9A3A-4998-97B3-40E7141EE9D1}"/>
            </c:ext>
          </c:extLst>
        </c:ser>
        <c:dLbls>
          <c:showLegendKey val="0"/>
          <c:showVal val="0"/>
          <c:showCatName val="0"/>
          <c:showSerName val="0"/>
          <c:showPercent val="0"/>
          <c:showBubbleSize val="0"/>
        </c:dLbls>
        <c:bubbleScale val="140"/>
        <c:showNegBubbles val="0"/>
        <c:axId val="712827439"/>
        <c:axId val="712831279"/>
      </c:bubbleChart>
      <c:valAx>
        <c:axId val="712827439"/>
        <c:scaling>
          <c:orientation val="minMax"/>
          <c:min val="0"/>
        </c:scaling>
        <c:delete val="1"/>
        <c:axPos val="b"/>
        <c:numFmt formatCode="0.00" sourceLinked="1"/>
        <c:majorTickMark val="none"/>
        <c:minorTickMark val="none"/>
        <c:tickLblPos val="nextTo"/>
        <c:crossAx val="712831279"/>
        <c:crosses val="autoZero"/>
        <c:crossBetween val="midCat"/>
        <c:majorUnit val="1"/>
      </c:valAx>
      <c:valAx>
        <c:axId val="712831279"/>
        <c:scaling>
          <c:orientation val="minMax"/>
        </c:scaling>
        <c:delete val="1"/>
        <c:axPos val="l"/>
        <c:numFmt formatCode="0.00" sourceLinked="1"/>
        <c:majorTickMark val="none"/>
        <c:minorTickMark val="none"/>
        <c:tickLblPos val="nextTo"/>
        <c:crossAx val="712827439"/>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rgbClr val="17505B"/>
                </a:solidFill>
                <a:latin typeface="+mn-lt"/>
                <a:ea typeface="+mn-ea"/>
                <a:cs typeface="+mn-cs"/>
              </a:defRPr>
            </a:pPr>
            <a:r>
              <a:rPr lang="en-US" sz="1200" b="1" u="none">
                <a:solidFill>
                  <a:srgbClr val="17505B"/>
                </a:solidFill>
                <a:latin typeface="+mn-lt"/>
              </a:rPr>
              <a:t>Female</a:t>
            </a:r>
          </a:p>
        </c:rich>
      </c:tx>
      <c:layout>
        <c:manualLayout>
          <c:xMode val="edge"/>
          <c:yMode val="edge"/>
          <c:x val="0.45386354848175636"/>
          <c:y val="1.286539664508602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rgbClr val="17505B"/>
              </a:solidFill>
              <a:latin typeface="+mn-lt"/>
              <a:ea typeface="+mn-ea"/>
              <a:cs typeface="+mn-cs"/>
            </a:defRPr>
          </a:pPr>
          <a:endParaRPr lang="en-US"/>
        </a:p>
      </c:txPr>
    </c:title>
    <c:autoTitleDeleted val="0"/>
    <c:plotArea>
      <c:layout>
        <c:manualLayout>
          <c:layoutTarget val="inner"/>
          <c:xMode val="edge"/>
          <c:yMode val="edge"/>
          <c:x val="0.27265643491598995"/>
          <c:y val="0.13490093215644858"/>
          <c:w val="0.42190916459269867"/>
          <c:h val="0.86509906784355139"/>
        </c:manualLayout>
      </c:layout>
      <c:barChart>
        <c:barDir val="bar"/>
        <c:grouping val="clustered"/>
        <c:varyColors val="0"/>
        <c:ser>
          <c:idx val="0"/>
          <c:order val="0"/>
          <c:tx>
            <c:strRef>
              <c:f>Sheet1!$D$1</c:f>
              <c:strCache>
                <c:ptCount val="1"/>
                <c:pt idx="0">
                  <c:v> Opportunity score</c:v>
                </c:pt>
              </c:strCache>
            </c:strRef>
          </c:tx>
          <c:spPr>
            <a:solidFill>
              <a:srgbClr val="99FF8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Speed (claims)</c:v>
                </c:pt>
                <c:pt idx="1">
                  <c:v>Confidence</c:v>
                </c:pt>
                <c:pt idx="2">
                  <c:v>Control (claims)</c:v>
                </c:pt>
                <c:pt idx="3">
                  <c:v>Loyalty</c:v>
                </c:pt>
                <c:pt idx="4">
                  <c:v>Ease</c:v>
                </c:pt>
                <c:pt idx="5">
                  <c:v>Protection</c:v>
                </c:pt>
                <c:pt idx="6">
                  <c:v>Respect (claims)</c:v>
                </c:pt>
                <c:pt idx="7">
                  <c:v>Relationship</c:v>
                </c:pt>
                <c:pt idx="8">
                  <c:v>Price</c:v>
                </c:pt>
              </c:strCache>
            </c:strRef>
          </c:cat>
          <c:val>
            <c:numRef>
              <c:f>Sheet1!$D$2:$D$10</c:f>
              <c:numCache>
                <c:formatCode>0.00</c:formatCode>
                <c:ptCount val="9"/>
                <c:pt idx="0">
                  <c:v>7.3350926230000004</c:v>
                </c:pt>
                <c:pt idx="1">
                  <c:v>6.9992859970000003</c:v>
                </c:pt>
                <c:pt idx="2">
                  <c:v>6.8282740229999996</c:v>
                </c:pt>
                <c:pt idx="3">
                  <c:v>6.8027131719999998</c:v>
                </c:pt>
                <c:pt idx="4">
                  <c:v>6.7564159999999998</c:v>
                </c:pt>
                <c:pt idx="5">
                  <c:v>6.6778827850000004</c:v>
                </c:pt>
                <c:pt idx="6">
                  <c:v>6.2169329209999997</c:v>
                </c:pt>
                <c:pt idx="7">
                  <c:v>5.943340783</c:v>
                </c:pt>
                <c:pt idx="8">
                  <c:v>5.9101479079999999</c:v>
                </c:pt>
              </c:numCache>
            </c:numRef>
          </c:val>
          <c:extLst>
            <c:ext xmlns:c16="http://schemas.microsoft.com/office/drawing/2014/chart" uri="{C3380CC4-5D6E-409C-BE32-E72D297353CC}">
              <c16:uniqueId val="{00000000-634A-4AD9-A2BF-CDFB3A0ACCD1}"/>
            </c:ext>
          </c:extLst>
        </c:ser>
        <c:dLbls>
          <c:showLegendKey val="0"/>
          <c:showVal val="0"/>
          <c:showCatName val="0"/>
          <c:showSerName val="0"/>
          <c:showPercent val="0"/>
          <c:showBubbleSize val="0"/>
        </c:dLbls>
        <c:gapWidth val="80"/>
        <c:axId val="194975232"/>
        <c:axId val="195279040"/>
      </c:barChart>
      <c:catAx>
        <c:axId val="19497523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95279040"/>
        <c:crosses val="autoZero"/>
        <c:auto val="1"/>
        <c:lblAlgn val="ctr"/>
        <c:lblOffset val="100"/>
        <c:noMultiLvlLbl val="0"/>
      </c:catAx>
      <c:valAx>
        <c:axId val="195279040"/>
        <c:scaling>
          <c:orientation val="minMax"/>
        </c:scaling>
        <c:delete val="1"/>
        <c:axPos val="t"/>
        <c:numFmt formatCode="0.00" sourceLinked="1"/>
        <c:majorTickMark val="none"/>
        <c:minorTickMark val="none"/>
        <c:tickLblPos val="nextTo"/>
        <c:crossAx val="194975232"/>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Arial (Body)"/>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rgbClr val="17505B"/>
                </a:solidFill>
                <a:latin typeface="+mn-lt"/>
                <a:ea typeface="+mn-ea"/>
                <a:cs typeface="+mn-cs"/>
              </a:defRPr>
            </a:pPr>
            <a:r>
              <a:rPr lang="en-US" sz="1200" b="1">
                <a:solidFill>
                  <a:srgbClr val="17505B"/>
                </a:solidFill>
                <a:latin typeface="+mn-lt"/>
              </a:rPr>
              <a:t>Male</a:t>
            </a:r>
          </a:p>
        </c:rich>
      </c:tx>
      <c:layout>
        <c:manualLayout>
          <c:xMode val="edge"/>
          <c:yMode val="edge"/>
          <c:x val="0.45386354848175636"/>
          <c:y val="1.286539664508602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rgbClr val="17505B"/>
              </a:solidFill>
              <a:latin typeface="+mn-lt"/>
              <a:ea typeface="+mn-ea"/>
              <a:cs typeface="+mn-cs"/>
            </a:defRPr>
          </a:pPr>
          <a:endParaRPr lang="en-US"/>
        </a:p>
      </c:txPr>
    </c:title>
    <c:autoTitleDeleted val="0"/>
    <c:plotArea>
      <c:layout>
        <c:manualLayout>
          <c:layoutTarget val="inner"/>
          <c:xMode val="edge"/>
          <c:yMode val="edge"/>
          <c:x val="0.29645269832790622"/>
          <c:y val="0.10672835715858657"/>
          <c:w val="0.5065689478850931"/>
          <c:h val="0.86610957247370557"/>
        </c:manualLayout>
      </c:layout>
      <c:barChart>
        <c:barDir val="bar"/>
        <c:grouping val="clustered"/>
        <c:varyColors val="0"/>
        <c:ser>
          <c:idx val="0"/>
          <c:order val="0"/>
          <c:tx>
            <c:strRef>
              <c:f>Sheet1!$D$1</c:f>
              <c:strCache>
                <c:ptCount val="1"/>
                <c:pt idx="0">
                  <c:v> Opportunity score</c:v>
                </c:pt>
              </c:strCache>
            </c:strRef>
          </c:tx>
          <c:spPr>
            <a:solidFill>
              <a:srgbClr val="17505B"/>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Loyalty</c:v>
                </c:pt>
                <c:pt idx="1">
                  <c:v>Control (claims)</c:v>
                </c:pt>
                <c:pt idx="2">
                  <c:v>Speed (claims)</c:v>
                </c:pt>
                <c:pt idx="3">
                  <c:v>Confidence</c:v>
                </c:pt>
                <c:pt idx="4">
                  <c:v>Respect (claims)</c:v>
                </c:pt>
                <c:pt idx="5">
                  <c:v>Ease</c:v>
                </c:pt>
                <c:pt idx="6">
                  <c:v>Protection</c:v>
                </c:pt>
                <c:pt idx="7">
                  <c:v>Price</c:v>
                </c:pt>
                <c:pt idx="8">
                  <c:v>Relationship</c:v>
                </c:pt>
              </c:strCache>
            </c:strRef>
          </c:cat>
          <c:val>
            <c:numRef>
              <c:f>Sheet1!$D$2:$D$10</c:f>
              <c:numCache>
                <c:formatCode>0.00</c:formatCode>
                <c:ptCount val="9"/>
                <c:pt idx="0">
                  <c:v>7.1508328069999996</c:v>
                </c:pt>
                <c:pt idx="1">
                  <c:v>7.1079558</c:v>
                </c:pt>
                <c:pt idx="2">
                  <c:v>7.0630218039999999</c:v>
                </c:pt>
                <c:pt idx="3">
                  <c:v>6.9985142400000004</c:v>
                </c:pt>
                <c:pt idx="4">
                  <c:v>6.6308187939999996</c:v>
                </c:pt>
                <c:pt idx="5">
                  <c:v>6.5596812330000001</c:v>
                </c:pt>
                <c:pt idx="6">
                  <c:v>6.4140149270000002</c:v>
                </c:pt>
                <c:pt idx="7">
                  <c:v>6.1645481289999999</c:v>
                </c:pt>
                <c:pt idx="8">
                  <c:v>6.1342734600000002</c:v>
                </c:pt>
              </c:numCache>
            </c:numRef>
          </c:val>
          <c:extLst>
            <c:ext xmlns:c16="http://schemas.microsoft.com/office/drawing/2014/chart" uri="{C3380CC4-5D6E-409C-BE32-E72D297353CC}">
              <c16:uniqueId val="{00000000-40EA-4CFA-90ED-8C58CF9A382A}"/>
            </c:ext>
          </c:extLst>
        </c:ser>
        <c:dLbls>
          <c:showLegendKey val="0"/>
          <c:showVal val="0"/>
          <c:showCatName val="0"/>
          <c:showSerName val="0"/>
          <c:showPercent val="0"/>
          <c:showBubbleSize val="0"/>
        </c:dLbls>
        <c:gapWidth val="80"/>
        <c:axId val="195028480"/>
        <c:axId val="176685632"/>
      </c:barChart>
      <c:catAx>
        <c:axId val="1950284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76685632"/>
        <c:crosses val="autoZero"/>
        <c:auto val="1"/>
        <c:lblAlgn val="ctr"/>
        <c:lblOffset val="100"/>
        <c:noMultiLvlLbl val="0"/>
      </c:catAx>
      <c:valAx>
        <c:axId val="176685632"/>
        <c:scaling>
          <c:orientation val="minMax"/>
        </c:scaling>
        <c:delete val="1"/>
        <c:axPos val="t"/>
        <c:numFmt formatCode="0.00" sourceLinked="1"/>
        <c:majorTickMark val="none"/>
        <c:minorTickMark val="none"/>
        <c:tickLblPos val="nextTo"/>
        <c:crossAx val="195028480"/>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Arial (Body)"/>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rgbClr val="17505B"/>
                </a:solidFill>
                <a:latin typeface="+mj-lt"/>
                <a:ea typeface="+mn-ea"/>
                <a:cs typeface="Calibri Light" panose="020F0302020204030204" pitchFamily="34" charset="0"/>
              </a:defRPr>
            </a:pPr>
            <a:r>
              <a:rPr lang="en-GB" b="1" dirty="0">
                <a:solidFill>
                  <a:srgbClr val="17505B"/>
                </a:solidFill>
                <a:latin typeface="Noto Sans" panose="020B0502040504020204" pitchFamily="34" charset="0"/>
              </a:rPr>
              <a:t>White/ White British</a:t>
            </a:r>
          </a:p>
        </c:rich>
      </c:tx>
      <c:layout>
        <c:manualLayout>
          <c:xMode val="edge"/>
          <c:yMode val="edge"/>
          <c:x val="0.35192177791658563"/>
          <c:y val="0.10452123450276971"/>
        </c:manualLayout>
      </c:layout>
      <c:overlay val="0"/>
      <c:spPr>
        <a:noFill/>
        <a:ln>
          <a:noFill/>
        </a:ln>
        <a:effectLst/>
      </c:spPr>
      <c:txPr>
        <a:bodyPr rot="0" spcFirstLastPara="1" vertOverflow="ellipsis" vert="horz" wrap="square" anchor="ctr" anchorCtr="1"/>
        <a:lstStyle/>
        <a:p>
          <a:pPr>
            <a:defRPr sz="1440" b="1" i="0" u="none" strike="noStrike" kern="1200" spc="0" baseline="0">
              <a:solidFill>
                <a:srgbClr val="17505B"/>
              </a:solidFill>
              <a:latin typeface="+mj-lt"/>
              <a:ea typeface="+mn-ea"/>
              <a:cs typeface="Calibri Light" panose="020F0302020204030204" pitchFamily="34" charset="0"/>
            </a:defRPr>
          </a:pPr>
          <a:endParaRPr lang="en-US"/>
        </a:p>
      </c:txPr>
    </c:title>
    <c:autoTitleDeleted val="0"/>
    <c:plotArea>
      <c:layout>
        <c:manualLayout>
          <c:layoutTarget val="inner"/>
          <c:xMode val="edge"/>
          <c:yMode val="edge"/>
          <c:x val="0.34918395516353917"/>
          <c:y val="0.19387897652334479"/>
          <c:w val="0.61445421746188333"/>
          <c:h val="0.62366446847797419"/>
        </c:manualLayout>
      </c:layout>
      <c:barChart>
        <c:barDir val="bar"/>
        <c:grouping val="clustered"/>
        <c:varyColors val="0"/>
        <c:ser>
          <c:idx val="0"/>
          <c:order val="0"/>
          <c:tx>
            <c:strRef>
              <c:f>Sheet1!$D$1</c:f>
              <c:strCache>
                <c:ptCount val="1"/>
                <c:pt idx="0">
                  <c:v> Opportunity score</c:v>
                </c:pt>
              </c:strCache>
            </c:strRef>
          </c:tx>
          <c:spPr>
            <a:solidFill>
              <a:srgbClr val="99FF80"/>
            </a:solidFill>
            <a:ln>
              <a:noFill/>
            </a:ln>
            <a:effectLst/>
          </c:spPr>
          <c:invertIfNegative val="0"/>
          <c:dLbls>
            <c:dLbl>
              <c:idx val="5"/>
              <c:layout>
                <c:manualLayout>
                  <c:x val="-4.838709677419473E-3"/>
                  <c:y val="5.3600633078343448E-3"/>
                </c:manualLayout>
              </c:layout>
              <c:tx>
                <c:rich>
                  <a:bodyPr/>
                  <a:lstStyle/>
                  <a:p>
                    <a:fld id="{872F5AB5-C8DB-4059-B46F-3D32366628F0}" type="VALUE">
                      <a:rPr lang="en-US">
                        <a:latin typeface="Noto Sans" panose="020B0502040504020204" pitchFamily="34" charset="0"/>
                      </a:rPr>
                      <a:pPr/>
                      <a:t>[VALUE]</a:t>
                    </a:fld>
                    <a:endParaRPr lang="en-GB"/>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9B54-4D0E-8B91-260528977209}"/>
                </c:ext>
              </c:extLst>
            </c:dLbl>
            <c:dLbl>
              <c:idx val="7"/>
              <c:layout>
                <c:manualLayout>
                  <c:x val="-8.256040722760179E-3"/>
                  <c:y val="2.1102611438340043E-7"/>
                </c:manualLayout>
              </c:layout>
              <c:tx>
                <c:rich>
                  <a:bodyPr/>
                  <a:lstStyle/>
                  <a:p>
                    <a:fld id="{94B4DD38-9A4D-4F89-80F8-E02E889BF52D}" type="VALUE">
                      <a:rPr lang="en-US">
                        <a:latin typeface="Noto Sans" panose="020B0502040504020204" pitchFamily="34" charset="0"/>
                      </a:rPr>
                      <a:pPr/>
                      <a:t>[VALUE]</a:t>
                    </a:fld>
                    <a:endParaRPr lang="en-GB"/>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B54-4D0E-8B91-260528977209}"/>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Calibri Light" panose="020F03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Control (claims)</c:v>
                </c:pt>
                <c:pt idx="1">
                  <c:v>Loyalty</c:v>
                </c:pt>
                <c:pt idx="2">
                  <c:v>Speed (claims)</c:v>
                </c:pt>
                <c:pt idx="3">
                  <c:v>Confidence</c:v>
                </c:pt>
                <c:pt idx="4">
                  <c:v>Respect (claims)</c:v>
                </c:pt>
                <c:pt idx="5">
                  <c:v>Protection</c:v>
                </c:pt>
                <c:pt idx="6">
                  <c:v>Ease</c:v>
                </c:pt>
                <c:pt idx="7">
                  <c:v>Price</c:v>
                </c:pt>
                <c:pt idx="8">
                  <c:v>Relationship</c:v>
                </c:pt>
              </c:strCache>
            </c:strRef>
          </c:cat>
          <c:val>
            <c:numRef>
              <c:f>Sheet1!$D$2:$D$10</c:f>
              <c:numCache>
                <c:formatCode>0.00</c:formatCode>
                <c:ptCount val="9"/>
                <c:pt idx="0">
                  <c:v>7.0876224370000003</c:v>
                </c:pt>
                <c:pt idx="1">
                  <c:v>7.0852057329999996</c:v>
                </c:pt>
                <c:pt idx="2">
                  <c:v>7.071831016</c:v>
                </c:pt>
                <c:pt idx="3">
                  <c:v>6.9780290279999999</c:v>
                </c:pt>
                <c:pt idx="4">
                  <c:v>6.7474145989999998</c:v>
                </c:pt>
                <c:pt idx="5">
                  <c:v>6.5795631480000001</c:v>
                </c:pt>
                <c:pt idx="6">
                  <c:v>6.5165013949999997</c:v>
                </c:pt>
                <c:pt idx="7">
                  <c:v>6.0822633010000002</c:v>
                </c:pt>
                <c:pt idx="8">
                  <c:v>5.8388356530000003</c:v>
                </c:pt>
              </c:numCache>
            </c:numRef>
          </c:val>
          <c:extLst>
            <c:ext xmlns:c16="http://schemas.microsoft.com/office/drawing/2014/chart" uri="{C3380CC4-5D6E-409C-BE32-E72D297353CC}">
              <c16:uniqueId val="{00000002-9B54-4D0E-8B91-260528977209}"/>
            </c:ext>
          </c:extLst>
        </c:ser>
        <c:dLbls>
          <c:dLblPos val="outEnd"/>
          <c:showLegendKey val="0"/>
          <c:showVal val="1"/>
          <c:showCatName val="0"/>
          <c:showSerName val="0"/>
          <c:showPercent val="0"/>
          <c:showBubbleSize val="0"/>
        </c:dLbls>
        <c:gapWidth val="150"/>
        <c:axId val="197234176"/>
        <c:axId val="176689088"/>
        <c:extLst/>
      </c:barChart>
      <c:catAx>
        <c:axId val="1972341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Calibri Light" panose="020F0302020204030204" pitchFamily="34" charset="0"/>
              </a:defRPr>
            </a:pPr>
            <a:endParaRPr lang="en-US"/>
          </a:p>
        </c:txPr>
        <c:crossAx val="176689088"/>
        <c:crosses val="autoZero"/>
        <c:auto val="1"/>
        <c:lblAlgn val="ctr"/>
        <c:lblOffset val="100"/>
        <c:noMultiLvlLbl val="0"/>
      </c:catAx>
      <c:valAx>
        <c:axId val="176689088"/>
        <c:scaling>
          <c:orientation val="minMax"/>
        </c:scaling>
        <c:delete val="1"/>
        <c:axPos val="t"/>
        <c:numFmt formatCode="0.00" sourceLinked="1"/>
        <c:majorTickMark val="none"/>
        <c:minorTickMark val="none"/>
        <c:tickLblPos val="nextTo"/>
        <c:crossAx val="197234176"/>
        <c:crosses val="autoZero"/>
        <c:crossBetween val="between"/>
      </c:valAx>
      <c:spPr>
        <a:noFill/>
        <a:ln>
          <a:noFill/>
        </a:ln>
        <a:effectLst/>
      </c:spPr>
    </c:plotArea>
    <c:plotVisOnly val="1"/>
    <c:dispBlanksAs val="gap"/>
    <c:showDLblsOverMax val="0"/>
  </c:chart>
  <c:spPr>
    <a:noFill/>
    <a:ln>
      <a:noFill/>
    </a:ln>
    <a:effectLst/>
  </c:spPr>
  <c:txPr>
    <a:bodyPr/>
    <a:lstStyle/>
    <a:p>
      <a:pPr>
        <a:defRPr sz="1200">
          <a:latin typeface="Calibri Light" panose="020F0302020204030204" pitchFamily="34" charset="0"/>
          <a:cs typeface="Calibri Light" panose="020F0302020204030204" pitchFamily="34" charset="0"/>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rgbClr val="17505B"/>
                </a:solidFill>
                <a:latin typeface="+mj-lt"/>
                <a:ea typeface="+mn-ea"/>
                <a:cs typeface="Calibri Light" panose="020F0302020204030204" pitchFamily="34" charset="0"/>
              </a:defRPr>
            </a:pPr>
            <a:r>
              <a:rPr lang="en-GB" b="1" dirty="0">
                <a:solidFill>
                  <a:srgbClr val="17505B"/>
                </a:solidFill>
                <a:latin typeface="Noto Sans" panose="020B0502040504020204" pitchFamily="34" charset="0"/>
              </a:rPr>
              <a:t>Ethnic minorities</a:t>
            </a:r>
          </a:p>
        </c:rich>
      </c:tx>
      <c:layout>
        <c:manualLayout>
          <c:xMode val="edge"/>
          <c:yMode val="edge"/>
          <c:x val="0.34886125744977675"/>
          <c:y val="0.10720126615668689"/>
        </c:manualLayout>
      </c:layout>
      <c:overlay val="0"/>
      <c:spPr>
        <a:noFill/>
        <a:ln>
          <a:noFill/>
        </a:ln>
        <a:effectLst/>
      </c:spPr>
      <c:txPr>
        <a:bodyPr rot="0" spcFirstLastPara="1" vertOverflow="ellipsis" vert="horz" wrap="square" anchor="ctr" anchorCtr="1"/>
        <a:lstStyle/>
        <a:p>
          <a:pPr>
            <a:defRPr sz="1440" b="1" i="0" u="none" strike="noStrike" kern="1200" spc="0" baseline="0">
              <a:solidFill>
                <a:srgbClr val="17505B"/>
              </a:solidFill>
              <a:latin typeface="+mj-lt"/>
              <a:ea typeface="+mn-ea"/>
              <a:cs typeface="Calibri Light" panose="020F0302020204030204" pitchFamily="34" charset="0"/>
            </a:defRPr>
          </a:pPr>
          <a:endParaRPr lang="en-US"/>
        </a:p>
      </c:txPr>
    </c:title>
    <c:autoTitleDeleted val="0"/>
    <c:plotArea>
      <c:layout>
        <c:manualLayout>
          <c:layoutTarget val="inner"/>
          <c:xMode val="edge"/>
          <c:yMode val="edge"/>
          <c:x val="0.34947253904926401"/>
          <c:y val="0.193878867309867"/>
          <c:w val="0.6069995137852805"/>
          <c:h val="0.62366446847797419"/>
        </c:manualLayout>
      </c:layout>
      <c:barChart>
        <c:barDir val="bar"/>
        <c:grouping val="clustered"/>
        <c:varyColors val="0"/>
        <c:ser>
          <c:idx val="0"/>
          <c:order val="0"/>
          <c:tx>
            <c:strRef>
              <c:f>Sheet1!$D$1</c:f>
              <c:strCache>
                <c:ptCount val="1"/>
                <c:pt idx="0">
                  <c:v> Opportunity score</c:v>
                </c:pt>
              </c:strCache>
            </c:strRef>
          </c:tx>
          <c:spPr>
            <a:solidFill>
              <a:srgbClr val="00C3FF"/>
            </a:solidFill>
            <a:ln>
              <a:noFill/>
            </a:ln>
            <a:effectLst/>
          </c:spPr>
          <c:invertIfNegative val="0"/>
          <c:dLbls>
            <c:dLbl>
              <c:idx val="5"/>
              <c:layout>
                <c:manualLayout>
                  <c:x val="-4.838709677419473E-3"/>
                  <c:y val="5.3600633078343448E-3"/>
                </c:manualLayout>
              </c:layout>
              <c:tx>
                <c:rich>
                  <a:bodyPr/>
                  <a:lstStyle/>
                  <a:p>
                    <a:fld id="{EA3BE380-CEB2-4536-96B1-638DEF5C317F}" type="VALUE">
                      <a:rPr lang="en-US">
                        <a:latin typeface="Noto Sans" panose="020B0502040504020204" pitchFamily="34" charset="0"/>
                      </a:rPr>
                      <a:pPr/>
                      <a:t>[VALUE]</a:t>
                    </a:fld>
                    <a:endParaRPr lang="en-GB"/>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DC3-4458-A7C0-B7EE253986FB}"/>
                </c:ext>
              </c:extLst>
            </c:dLbl>
            <c:dLbl>
              <c:idx val="7"/>
              <c:layout>
                <c:manualLayout>
                  <c:x val="-8.256040722760179E-3"/>
                  <c:y val="2.1102611438340043E-7"/>
                </c:manualLayout>
              </c:layout>
              <c:tx>
                <c:rich>
                  <a:bodyPr/>
                  <a:lstStyle/>
                  <a:p>
                    <a:fld id="{2AC5EF91-B1DA-463A-8CC4-73D0454A45A2}" type="VALUE">
                      <a:rPr lang="en-US">
                        <a:latin typeface="Noto Sans" panose="020B0502040504020204" pitchFamily="34" charset="0"/>
                      </a:rPr>
                      <a:pPr/>
                      <a:t>[VALUE]</a:t>
                    </a:fld>
                    <a:endParaRPr lang="en-GB"/>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DC3-4458-A7C0-B7EE253986FB}"/>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Calibri Light" panose="020F03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Speed (claims)</c:v>
                </c:pt>
                <c:pt idx="1">
                  <c:v>Confidence</c:v>
                </c:pt>
                <c:pt idx="2">
                  <c:v>Ease</c:v>
                </c:pt>
                <c:pt idx="3">
                  <c:v>Loyalty</c:v>
                </c:pt>
                <c:pt idx="4">
                  <c:v>Relationship</c:v>
                </c:pt>
                <c:pt idx="5">
                  <c:v>Control (claims)</c:v>
                </c:pt>
                <c:pt idx="6">
                  <c:v>Protection</c:v>
                </c:pt>
                <c:pt idx="7">
                  <c:v>Price</c:v>
                </c:pt>
                <c:pt idx="8">
                  <c:v>Respect (claims)</c:v>
                </c:pt>
              </c:strCache>
            </c:strRef>
          </c:cat>
          <c:val>
            <c:numRef>
              <c:f>Sheet1!$D$2:$D$10</c:f>
              <c:numCache>
                <c:formatCode>0.00</c:formatCode>
                <c:ptCount val="9"/>
                <c:pt idx="0">
                  <c:v>7.3278604769999998</c:v>
                </c:pt>
                <c:pt idx="1">
                  <c:v>7.0926784410000003</c:v>
                </c:pt>
                <c:pt idx="2">
                  <c:v>6.9699186089999996</c:v>
                </c:pt>
                <c:pt idx="3">
                  <c:v>6.8830298990000003</c:v>
                </c:pt>
                <c:pt idx="4">
                  <c:v>6.8269615830000001</c:v>
                </c:pt>
                <c:pt idx="5">
                  <c:v>6.7410903820000003</c:v>
                </c:pt>
                <c:pt idx="6">
                  <c:v>6.5872986989999998</c:v>
                </c:pt>
                <c:pt idx="7">
                  <c:v>6.0198115169999999</c:v>
                </c:pt>
                <c:pt idx="8">
                  <c:v>5.9005830650000002</c:v>
                </c:pt>
              </c:numCache>
            </c:numRef>
          </c:val>
          <c:extLst>
            <c:ext xmlns:c16="http://schemas.microsoft.com/office/drawing/2014/chart" uri="{C3380CC4-5D6E-409C-BE32-E72D297353CC}">
              <c16:uniqueId val="{00000002-BDC3-4458-A7C0-B7EE253986FB}"/>
            </c:ext>
          </c:extLst>
        </c:ser>
        <c:dLbls>
          <c:dLblPos val="outEnd"/>
          <c:showLegendKey val="0"/>
          <c:showVal val="1"/>
          <c:showCatName val="0"/>
          <c:showSerName val="0"/>
          <c:showPercent val="0"/>
          <c:showBubbleSize val="0"/>
        </c:dLbls>
        <c:gapWidth val="150"/>
        <c:axId val="197234176"/>
        <c:axId val="176689088"/>
        <c:extLst/>
      </c:barChart>
      <c:catAx>
        <c:axId val="1972341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Calibri Light" panose="020F0302020204030204" pitchFamily="34" charset="0"/>
              </a:defRPr>
            </a:pPr>
            <a:endParaRPr lang="en-US"/>
          </a:p>
        </c:txPr>
        <c:crossAx val="176689088"/>
        <c:crosses val="autoZero"/>
        <c:auto val="1"/>
        <c:lblAlgn val="ctr"/>
        <c:lblOffset val="100"/>
        <c:noMultiLvlLbl val="0"/>
      </c:catAx>
      <c:valAx>
        <c:axId val="176689088"/>
        <c:scaling>
          <c:orientation val="minMax"/>
        </c:scaling>
        <c:delete val="1"/>
        <c:axPos val="t"/>
        <c:numFmt formatCode="0.00" sourceLinked="1"/>
        <c:majorTickMark val="none"/>
        <c:minorTickMark val="none"/>
        <c:tickLblPos val="nextTo"/>
        <c:crossAx val="197234176"/>
        <c:crosses val="autoZero"/>
        <c:crossBetween val="between"/>
      </c:valAx>
      <c:spPr>
        <a:noFill/>
        <a:ln>
          <a:noFill/>
        </a:ln>
        <a:effectLst/>
      </c:spPr>
    </c:plotArea>
    <c:plotVisOnly val="1"/>
    <c:dispBlanksAs val="gap"/>
    <c:showDLblsOverMax val="0"/>
  </c:chart>
  <c:spPr>
    <a:noFill/>
    <a:ln>
      <a:noFill/>
    </a:ln>
    <a:effectLst/>
  </c:spPr>
  <c:txPr>
    <a:bodyPr/>
    <a:lstStyle/>
    <a:p>
      <a:pPr>
        <a:defRPr sz="1200">
          <a:latin typeface="Calibri Light" panose="020F0302020204030204" pitchFamily="34" charset="0"/>
          <a:cs typeface="Calibri Light" panose="020F0302020204030204" pitchFamily="34" charset="0"/>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rgbClr val="17505B"/>
                </a:solidFill>
                <a:latin typeface="+mj-lt"/>
                <a:ea typeface="+mn-ea"/>
                <a:cs typeface="Calibri Light" panose="020F0302020204030204" pitchFamily="34" charset="0"/>
              </a:defRPr>
            </a:pPr>
            <a:r>
              <a:rPr lang="en-GB" b="1" dirty="0">
                <a:solidFill>
                  <a:srgbClr val="17505B"/>
                </a:solidFill>
                <a:latin typeface="Noto Sans" panose="020B0502040504020204" pitchFamily="34" charset="0"/>
              </a:rPr>
              <a:t>1-5 employees</a:t>
            </a:r>
          </a:p>
        </c:rich>
      </c:tx>
      <c:layout>
        <c:manualLayout>
          <c:xMode val="edge"/>
          <c:yMode val="edge"/>
          <c:x val="0.42153665540098939"/>
          <c:y val="8.5117937268996691E-2"/>
        </c:manualLayout>
      </c:layout>
      <c:overlay val="0"/>
      <c:spPr>
        <a:noFill/>
        <a:ln>
          <a:noFill/>
        </a:ln>
        <a:effectLst/>
      </c:spPr>
      <c:txPr>
        <a:bodyPr rot="0" spcFirstLastPara="1" vertOverflow="ellipsis" vert="horz" wrap="square" anchor="ctr" anchorCtr="1"/>
        <a:lstStyle/>
        <a:p>
          <a:pPr>
            <a:defRPr sz="1440" b="1" i="0" u="none" strike="noStrike" kern="1200" spc="0" baseline="0">
              <a:solidFill>
                <a:srgbClr val="17505B"/>
              </a:solidFill>
              <a:latin typeface="+mj-lt"/>
              <a:ea typeface="+mn-ea"/>
              <a:cs typeface="Calibri Light" panose="020F0302020204030204" pitchFamily="34" charset="0"/>
            </a:defRPr>
          </a:pPr>
          <a:endParaRPr lang="en-US"/>
        </a:p>
      </c:txPr>
    </c:title>
    <c:autoTitleDeleted val="0"/>
    <c:plotArea>
      <c:layout>
        <c:manualLayout>
          <c:layoutTarget val="inner"/>
          <c:xMode val="edge"/>
          <c:yMode val="edge"/>
          <c:x val="0.42498102421378703"/>
          <c:y val="0.2044929570034292"/>
          <c:w val="0.54028133323585603"/>
          <c:h val="0.71181264890386886"/>
        </c:manualLayout>
      </c:layout>
      <c:barChart>
        <c:barDir val="bar"/>
        <c:grouping val="clustered"/>
        <c:varyColors val="0"/>
        <c:ser>
          <c:idx val="0"/>
          <c:order val="0"/>
          <c:tx>
            <c:strRef>
              <c:f>Sheet1!$D$1</c:f>
              <c:strCache>
                <c:ptCount val="1"/>
                <c:pt idx="0">
                  <c:v> Opportunity score</c:v>
                </c:pt>
              </c:strCache>
            </c:strRef>
          </c:tx>
          <c:spPr>
            <a:solidFill>
              <a:srgbClr val="99FF8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Calibri Light" panose="020F03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Confidence</c:v>
                </c:pt>
                <c:pt idx="1">
                  <c:v>Ease</c:v>
                </c:pt>
                <c:pt idx="2">
                  <c:v>Loyalty</c:v>
                </c:pt>
                <c:pt idx="3">
                  <c:v>Protection</c:v>
                </c:pt>
                <c:pt idx="4">
                  <c:v>Speed (claims)</c:v>
                </c:pt>
                <c:pt idx="5">
                  <c:v>Price</c:v>
                </c:pt>
                <c:pt idx="6">
                  <c:v>Control (claims)</c:v>
                </c:pt>
                <c:pt idx="7">
                  <c:v>Respect (claims)</c:v>
                </c:pt>
                <c:pt idx="8">
                  <c:v>Relationship</c:v>
                </c:pt>
              </c:strCache>
            </c:strRef>
          </c:cat>
          <c:val>
            <c:numRef>
              <c:f>Sheet1!$D$2:$D$10</c:f>
              <c:numCache>
                <c:formatCode>0.00</c:formatCode>
                <c:ptCount val="9"/>
                <c:pt idx="0">
                  <c:v>6.8545260949999998</c:v>
                </c:pt>
                <c:pt idx="1">
                  <c:v>6.1435617520000001</c:v>
                </c:pt>
                <c:pt idx="2">
                  <c:v>5.9078282130000002</c:v>
                </c:pt>
                <c:pt idx="3">
                  <c:v>5.5133381799999999</c:v>
                </c:pt>
                <c:pt idx="4">
                  <c:v>5.5031618849999999</c:v>
                </c:pt>
                <c:pt idx="5">
                  <c:v>5.3529082749999999</c:v>
                </c:pt>
                <c:pt idx="6">
                  <c:v>4.571805007</c:v>
                </c:pt>
                <c:pt idx="7">
                  <c:v>4.4927536229999996</c:v>
                </c:pt>
                <c:pt idx="8">
                  <c:v>3.9487396339999998</c:v>
                </c:pt>
              </c:numCache>
            </c:numRef>
          </c:val>
          <c:extLst>
            <c:ext xmlns:c16="http://schemas.microsoft.com/office/drawing/2014/chart" uri="{C3380CC4-5D6E-409C-BE32-E72D297353CC}">
              <c16:uniqueId val="{00000000-3FA0-4632-8043-16F1DFA6F147}"/>
            </c:ext>
          </c:extLst>
        </c:ser>
        <c:dLbls>
          <c:dLblPos val="outEnd"/>
          <c:showLegendKey val="0"/>
          <c:showVal val="1"/>
          <c:showCatName val="0"/>
          <c:showSerName val="0"/>
          <c:showPercent val="0"/>
          <c:showBubbleSize val="0"/>
        </c:dLbls>
        <c:gapWidth val="80"/>
        <c:axId val="197257728"/>
        <c:axId val="179171840"/>
      </c:barChart>
      <c:catAx>
        <c:axId val="19725772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Calibri Light" panose="020F0302020204030204" pitchFamily="34" charset="0"/>
              </a:defRPr>
            </a:pPr>
            <a:endParaRPr lang="en-US"/>
          </a:p>
        </c:txPr>
        <c:crossAx val="179171840"/>
        <c:crosses val="autoZero"/>
        <c:auto val="1"/>
        <c:lblAlgn val="ctr"/>
        <c:lblOffset val="100"/>
        <c:noMultiLvlLbl val="0"/>
      </c:catAx>
      <c:valAx>
        <c:axId val="179171840"/>
        <c:scaling>
          <c:orientation val="minMax"/>
        </c:scaling>
        <c:delete val="1"/>
        <c:axPos val="t"/>
        <c:numFmt formatCode="0.00" sourceLinked="1"/>
        <c:majorTickMark val="none"/>
        <c:minorTickMark val="none"/>
        <c:tickLblPos val="nextTo"/>
        <c:crossAx val="197257728"/>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mj-lt"/>
          <a:cs typeface="Calibri Light" panose="020F030202020403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2.1750670088708342E-2"/>
          <c:w val="0.85420437323054343"/>
          <c:h val="0.86663790752490222"/>
        </c:manualLayout>
      </c:layout>
      <c:barChart>
        <c:barDir val="col"/>
        <c:grouping val="stacked"/>
        <c:varyColors val="0"/>
        <c:ser>
          <c:idx val="0"/>
          <c:order val="0"/>
          <c:tx>
            <c:strRef>
              <c:f>Sheet1!$A$2</c:f>
              <c:strCache>
                <c:ptCount val="1"/>
                <c:pt idx="0">
                  <c:v>Extremely dissatisfied</c:v>
                </c:pt>
              </c:strCache>
            </c:strRef>
          </c:tx>
          <c:spPr>
            <a:solidFill>
              <a:srgbClr val="D0760A"/>
            </a:solidFill>
            <a:ln>
              <a:solidFill>
                <a:schemeClr val="tx2"/>
              </a:solidFill>
            </a:ln>
            <a:effectLst/>
          </c:spPr>
          <c:invertIfNegative val="0"/>
          <c:dLbls>
            <c:delete val="1"/>
          </c:dLbls>
          <c:cat>
            <c:strRef>
              <c:f>Sheet1!$B$1:$Q$1</c:f>
              <c:strCache>
                <c:ptCount val="16"/>
                <c:pt idx="0">
                  <c:v>Wave 1&amp;2
Oct '19</c:v>
                </c:pt>
                <c:pt idx="1">
                  <c:v>Wave 2&amp;3
Feb '20</c:v>
                </c:pt>
                <c:pt idx="2">
                  <c:v>Wave 3&amp;4
May '20</c:v>
                </c:pt>
                <c:pt idx="3">
                  <c:v>Wave 4&amp;5
Sept '20</c:v>
                </c:pt>
                <c:pt idx="4">
                  <c:v>Wave 5&amp;6
Dec '20</c:v>
                </c:pt>
                <c:pt idx="5">
                  <c:v>Wave 6&amp;7
Apr '21</c:v>
                </c:pt>
                <c:pt idx="6">
                  <c:v>Wave 7&amp;8
Jul '21</c:v>
                </c:pt>
                <c:pt idx="7">
                  <c:v>Wave 8&amp;9
Dec '21</c:v>
                </c:pt>
                <c:pt idx="8">
                  <c:v>Wave 9&amp;10
Jul '22</c:v>
                </c:pt>
                <c:pt idx="9">
                  <c:v>Wave 10&amp;11
 Dec'22</c:v>
                </c:pt>
                <c:pt idx="10">
                  <c:v>Wave 11&amp;12
May '23</c:v>
                </c:pt>
                <c:pt idx="11">
                  <c:v>Wave 12&amp;13
Sept '23</c:v>
                </c:pt>
                <c:pt idx="12">
                  <c:v>Wave 13&amp;14
Mar '24</c:v>
                </c:pt>
                <c:pt idx="13">
                  <c:v>Wave 14&amp;15
Aug '24</c:v>
                </c:pt>
                <c:pt idx="14">
                  <c:v>Wave 15&amp;16
Apr '25</c:v>
                </c:pt>
                <c:pt idx="15">
                  <c:v>Wave 16&amp;17 
Jan '26</c:v>
                </c:pt>
              </c:strCache>
            </c:strRef>
          </c:cat>
          <c:val>
            <c:numRef>
              <c:f>Sheet1!$B$2:$Q$2</c:f>
              <c:numCache>
                <c:formatCode>0%</c:formatCode>
                <c:ptCount val="16"/>
                <c:pt idx="0">
                  <c:v>0.01</c:v>
                </c:pt>
                <c:pt idx="1">
                  <c:v>0.01</c:v>
                </c:pt>
                <c:pt idx="2">
                  <c:v>0.01</c:v>
                </c:pt>
                <c:pt idx="3">
                  <c:v>0.01</c:v>
                </c:pt>
                <c:pt idx="4">
                  <c:v>0.01</c:v>
                </c:pt>
                <c:pt idx="5">
                  <c:v>0.01</c:v>
                </c:pt>
                <c:pt idx="6">
                  <c:v>0.01</c:v>
                </c:pt>
                <c:pt idx="7">
                  <c:v>0.01</c:v>
                </c:pt>
                <c:pt idx="8">
                  <c:v>0.01</c:v>
                </c:pt>
                <c:pt idx="9">
                  <c:v>0.01</c:v>
                </c:pt>
                <c:pt idx="10">
                  <c:v>0.01</c:v>
                </c:pt>
                <c:pt idx="11">
                  <c:v>0.01</c:v>
                </c:pt>
                <c:pt idx="12">
                  <c:v>0</c:v>
                </c:pt>
                <c:pt idx="13">
                  <c:v>0</c:v>
                </c:pt>
                <c:pt idx="14">
                  <c:v>0</c:v>
                </c:pt>
                <c:pt idx="15">
                  <c:v>0.01</c:v>
                </c:pt>
              </c:numCache>
            </c:numRef>
          </c:val>
          <c:extLst>
            <c:ext xmlns:c16="http://schemas.microsoft.com/office/drawing/2014/chart" uri="{C3380CC4-5D6E-409C-BE32-E72D297353CC}">
              <c16:uniqueId val="{00000000-3A33-4950-B0CC-1C4A6C1386EB}"/>
            </c:ext>
          </c:extLst>
        </c:ser>
        <c:ser>
          <c:idx val="1"/>
          <c:order val="1"/>
          <c:tx>
            <c:strRef>
              <c:f>Sheet1!$A$3</c:f>
              <c:strCache>
                <c:ptCount val="1"/>
                <c:pt idx="0">
                  <c:v>Dissatisfied</c:v>
                </c:pt>
              </c:strCache>
            </c:strRef>
          </c:tx>
          <c:spPr>
            <a:solidFill>
              <a:srgbClr val="F5A03D"/>
            </a:solidFill>
            <a:ln>
              <a:solidFill>
                <a:schemeClr val="tx2"/>
              </a:solidFill>
            </a:ln>
            <a:effectLst/>
          </c:spPr>
          <c:invertIfNegative val="0"/>
          <c:dLbls>
            <c:delete val="1"/>
          </c:dLbls>
          <c:cat>
            <c:strRef>
              <c:f>Sheet1!$B$1:$Q$1</c:f>
              <c:strCache>
                <c:ptCount val="16"/>
                <c:pt idx="0">
                  <c:v>Wave 1&amp;2
Oct '19</c:v>
                </c:pt>
                <c:pt idx="1">
                  <c:v>Wave 2&amp;3
Feb '20</c:v>
                </c:pt>
                <c:pt idx="2">
                  <c:v>Wave 3&amp;4
May '20</c:v>
                </c:pt>
                <c:pt idx="3">
                  <c:v>Wave 4&amp;5
Sept '20</c:v>
                </c:pt>
                <c:pt idx="4">
                  <c:v>Wave 5&amp;6
Dec '20</c:v>
                </c:pt>
                <c:pt idx="5">
                  <c:v>Wave 6&amp;7
Apr '21</c:v>
                </c:pt>
                <c:pt idx="6">
                  <c:v>Wave 7&amp;8
Jul '21</c:v>
                </c:pt>
                <c:pt idx="7">
                  <c:v>Wave 8&amp;9
Dec '21</c:v>
                </c:pt>
                <c:pt idx="8">
                  <c:v>Wave 9&amp;10
Jul '22</c:v>
                </c:pt>
                <c:pt idx="9">
                  <c:v>Wave 10&amp;11
 Dec'22</c:v>
                </c:pt>
                <c:pt idx="10">
                  <c:v>Wave 11&amp;12
May '23</c:v>
                </c:pt>
                <c:pt idx="11">
                  <c:v>Wave 12&amp;13
Sept '23</c:v>
                </c:pt>
                <c:pt idx="12">
                  <c:v>Wave 13&amp;14
Mar '24</c:v>
                </c:pt>
                <c:pt idx="13">
                  <c:v>Wave 14&amp;15
Aug '24</c:v>
                </c:pt>
                <c:pt idx="14">
                  <c:v>Wave 15&amp;16
Apr '25</c:v>
                </c:pt>
                <c:pt idx="15">
                  <c:v>Wave 16&amp;17 
Jan '26</c:v>
                </c:pt>
              </c:strCache>
            </c:strRef>
          </c:cat>
          <c:val>
            <c:numRef>
              <c:f>Sheet1!$B$3:$Q$3</c:f>
              <c:numCache>
                <c:formatCode>0%</c:formatCode>
                <c:ptCount val="16"/>
                <c:pt idx="0">
                  <c:v>0.01</c:v>
                </c:pt>
                <c:pt idx="1">
                  <c:v>0</c:v>
                </c:pt>
                <c:pt idx="2">
                  <c:v>0.01</c:v>
                </c:pt>
                <c:pt idx="3">
                  <c:v>0.01</c:v>
                </c:pt>
                <c:pt idx="4">
                  <c:v>0.01</c:v>
                </c:pt>
                <c:pt idx="5">
                  <c:v>0.01</c:v>
                </c:pt>
                <c:pt idx="6">
                  <c:v>0.01</c:v>
                </c:pt>
                <c:pt idx="7">
                  <c:v>0.01</c:v>
                </c:pt>
                <c:pt idx="8">
                  <c:v>0.01</c:v>
                </c:pt>
                <c:pt idx="9">
                  <c:v>0.01</c:v>
                </c:pt>
                <c:pt idx="10">
                  <c:v>0.01</c:v>
                </c:pt>
                <c:pt idx="11">
                  <c:v>0.01</c:v>
                </c:pt>
                <c:pt idx="12">
                  <c:v>0.01</c:v>
                </c:pt>
                <c:pt idx="13">
                  <c:v>0.01</c:v>
                </c:pt>
                <c:pt idx="14">
                  <c:v>0.01</c:v>
                </c:pt>
                <c:pt idx="15">
                  <c:v>0.01</c:v>
                </c:pt>
              </c:numCache>
            </c:numRef>
          </c:val>
          <c:extLst>
            <c:ext xmlns:c16="http://schemas.microsoft.com/office/drawing/2014/chart" uri="{C3380CC4-5D6E-409C-BE32-E72D297353CC}">
              <c16:uniqueId val="{00000001-3A33-4950-B0CC-1C4A6C1386EB}"/>
            </c:ext>
          </c:extLst>
        </c:ser>
        <c:ser>
          <c:idx val="2"/>
          <c:order val="2"/>
          <c:tx>
            <c:strRef>
              <c:f>Sheet1!$A$4</c:f>
              <c:strCache>
                <c:ptCount val="1"/>
                <c:pt idx="0">
                  <c:v>Slightly dissatisfied</c:v>
                </c:pt>
              </c:strCache>
            </c:strRef>
          </c:tx>
          <c:spPr>
            <a:solidFill>
              <a:srgbClr val="B47CF9"/>
            </a:solidFill>
            <a:ln>
              <a:solidFill>
                <a:schemeClr val="tx2"/>
              </a:solidFill>
            </a:ln>
            <a:effectLst/>
          </c:spPr>
          <c:invertIfNegative val="0"/>
          <c:dLbls>
            <c:delete val="1"/>
          </c:dLbls>
          <c:cat>
            <c:strRef>
              <c:f>Sheet1!$B$1:$Q$1</c:f>
              <c:strCache>
                <c:ptCount val="16"/>
                <c:pt idx="0">
                  <c:v>Wave 1&amp;2
Oct '19</c:v>
                </c:pt>
                <c:pt idx="1">
                  <c:v>Wave 2&amp;3
Feb '20</c:v>
                </c:pt>
                <c:pt idx="2">
                  <c:v>Wave 3&amp;4
May '20</c:v>
                </c:pt>
                <c:pt idx="3">
                  <c:v>Wave 4&amp;5
Sept '20</c:v>
                </c:pt>
                <c:pt idx="4">
                  <c:v>Wave 5&amp;6
Dec '20</c:v>
                </c:pt>
                <c:pt idx="5">
                  <c:v>Wave 6&amp;7
Apr '21</c:v>
                </c:pt>
                <c:pt idx="6">
                  <c:v>Wave 7&amp;8
Jul '21</c:v>
                </c:pt>
                <c:pt idx="7">
                  <c:v>Wave 8&amp;9
Dec '21</c:v>
                </c:pt>
                <c:pt idx="8">
                  <c:v>Wave 9&amp;10
Jul '22</c:v>
                </c:pt>
                <c:pt idx="9">
                  <c:v>Wave 10&amp;11
 Dec'22</c:v>
                </c:pt>
                <c:pt idx="10">
                  <c:v>Wave 11&amp;12
May '23</c:v>
                </c:pt>
                <c:pt idx="11">
                  <c:v>Wave 12&amp;13
Sept '23</c:v>
                </c:pt>
                <c:pt idx="12">
                  <c:v>Wave 13&amp;14
Mar '24</c:v>
                </c:pt>
                <c:pt idx="13">
                  <c:v>Wave 14&amp;15
Aug '24</c:v>
                </c:pt>
                <c:pt idx="14">
                  <c:v>Wave 15&amp;16
Apr '25</c:v>
                </c:pt>
                <c:pt idx="15">
                  <c:v>Wave 16&amp;17 
Jan '26</c:v>
                </c:pt>
              </c:strCache>
            </c:strRef>
          </c:cat>
          <c:val>
            <c:numRef>
              <c:f>Sheet1!$B$4:$Q$4</c:f>
              <c:numCache>
                <c:formatCode>0%</c:formatCode>
                <c:ptCount val="16"/>
                <c:pt idx="0">
                  <c:v>0.03</c:v>
                </c:pt>
                <c:pt idx="1">
                  <c:v>0.03</c:v>
                </c:pt>
                <c:pt idx="2">
                  <c:v>0.02</c:v>
                </c:pt>
                <c:pt idx="3">
                  <c:v>0.02</c:v>
                </c:pt>
                <c:pt idx="4">
                  <c:v>0.03</c:v>
                </c:pt>
                <c:pt idx="5">
                  <c:v>0.03</c:v>
                </c:pt>
                <c:pt idx="6">
                  <c:v>0.04</c:v>
                </c:pt>
                <c:pt idx="7">
                  <c:v>0.03</c:v>
                </c:pt>
                <c:pt idx="8">
                  <c:v>0.03</c:v>
                </c:pt>
                <c:pt idx="9">
                  <c:v>0.03</c:v>
                </c:pt>
                <c:pt idx="10">
                  <c:v>0.03</c:v>
                </c:pt>
                <c:pt idx="11">
                  <c:v>0.02</c:v>
                </c:pt>
                <c:pt idx="12">
                  <c:v>0.03</c:v>
                </c:pt>
                <c:pt idx="13">
                  <c:v>0.03</c:v>
                </c:pt>
                <c:pt idx="14">
                  <c:v>0.03</c:v>
                </c:pt>
                <c:pt idx="15">
                  <c:v>0.02</c:v>
                </c:pt>
              </c:numCache>
            </c:numRef>
          </c:val>
          <c:extLst>
            <c:ext xmlns:c16="http://schemas.microsoft.com/office/drawing/2014/chart" uri="{C3380CC4-5D6E-409C-BE32-E72D297353CC}">
              <c16:uniqueId val="{00000002-3A33-4950-B0CC-1C4A6C1386EB}"/>
            </c:ext>
          </c:extLst>
        </c:ser>
        <c:ser>
          <c:idx val="3"/>
          <c:order val="3"/>
          <c:tx>
            <c:strRef>
              <c:f>Sheet1!$A$5</c:f>
              <c:strCache>
                <c:ptCount val="1"/>
                <c:pt idx="0">
                  <c:v>Neither satisfied nor dissatisfied</c:v>
                </c:pt>
              </c:strCache>
            </c:strRef>
          </c:tx>
          <c:spPr>
            <a:solidFill>
              <a:srgbClr val="17505B"/>
            </a:solidFill>
            <a:ln>
              <a:solidFill>
                <a:schemeClr val="tx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99FF8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Sheet1!$B$1:$Q$1</c:f>
              <c:strCache>
                <c:ptCount val="16"/>
                <c:pt idx="0">
                  <c:v>Wave 1&amp;2
Oct '19</c:v>
                </c:pt>
                <c:pt idx="1">
                  <c:v>Wave 2&amp;3
Feb '20</c:v>
                </c:pt>
                <c:pt idx="2">
                  <c:v>Wave 3&amp;4
May '20</c:v>
                </c:pt>
                <c:pt idx="3">
                  <c:v>Wave 4&amp;5
Sept '20</c:v>
                </c:pt>
                <c:pt idx="4">
                  <c:v>Wave 5&amp;6
Dec '20</c:v>
                </c:pt>
                <c:pt idx="5">
                  <c:v>Wave 6&amp;7
Apr '21</c:v>
                </c:pt>
                <c:pt idx="6">
                  <c:v>Wave 7&amp;8
Jul '21</c:v>
                </c:pt>
                <c:pt idx="7">
                  <c:v>Wave 8&amp;9
Dec '21</c:v>
                </c:pt>
                <c:pt idx="8">
                  <c:v>Wave 9&amp;10
Jul '22</c:v>
                </c:pt>
                <c:pt idx="9">
                  <c:v>Wave 10&amp;11
 Dec'22</c:v>
                </c:pt>
                <c:pt idx="10">
                  <c:v>Wave 11&amp;12
May '23</c:v>
                </c:pt>
                <c:pt idx="11">
                  <c:v>Wave 12&amp;13
Sept '23</c:v>
                </c:pt>
                <c:pt idx="12">
                  <c:v>Wave 13&amp;14
Mar '24</c:v>
                </c:pt>
                <c:pt idx="13">
                  <c:v>Wave 14&amp;15
Aug '24</c:v>
                </c:pt>
                <c:pt idx="14">
                  <c:v>Wave 15&amp;16
Apr '25</c:v>
                </c:pt>
                <c:pt idx="15">
                  <c:v>Wave 16&amp;17 
Jan '26</c:v>
                </c:pt>
              </c:strCache>
            </c:strRef>
          </c:cat>
          <c:val>
            <c:numRef>
              <c:f>Sheet1!$B$5:$Q$5</c:f>
              <c:numCache>
                <c:formatCode>0%</c:formatCode>
                <c:ptCount val="16"/>
                <c:pt idx="0">
                  <c:v>0.12</c:v>
                </c:pt>
                <c:pt idx="1">
                  <c:v>0.12</c:v>
                </c:pt>
                <c:pt idx="2">
                  <c:v>0.12</c:v>
                </c:pt>
                <c:pt idx="3">
                  <c:v>0.13</c:v>
                </c:pt>
                <c:pt idx="4">
                  <c:v>0.12</c:v>
                </c:pt>
                <c:pt idx="5">
                  <c:v>0.11</c:v>
                </c:pt>
                <c:pt idx="6">
                  <c:v>0.12</c:v>
                </c:pt>
                <c:pt idx="7">
                  <c:v>0.1</c:v>
                </c:pt>
                <c:pt idx="8">
                  <c:v>0.09</c:v>
                </c:pt>
                <c:pt idx="9">
                  <c:v>0.1</c:v>
                </c:pt>
                <c:pt idx="10">
                  <c:v>0.12</c:v>
                </c:pt>
                <c:pt idx="11">
                  <c:v>0.11</c:v>
                </c:pt>
                <c:pt idx="12">
                  <c:v>0.11</c:v>
                </c:pt>
                <c:pt idx="13">
                  <c:v>0.12</c:v>
                </c:pt>
                <c:pt idx="14">
                  <c:v>0.11</c:v>
                </c:pt>
                <c:pt idx="15">
                  <c:v>0.11</c:v>
                </c:pt>
              </c:numCache>
            </c:numRef>
          </c:val>
          <c:extLst>
            <c:ext xmlns:c16="http://schemas.microsoft.com/office/drawing/2014/chart" uri="{C3380CC4-5D6E-409C-BE32-E72D297353CC}">
              <c16:uniqueId val="{00000003-3A33-4950-B0CC-1C4A6C1386EB}"/>
            </c:ext>
          </c:extLst>
        </c:ser>
        <c:ser>
          <c:idx val="4"/>
          <c:order val="4"/>
          <c:tx>
            <c:strRef>
              <c:f>Sheet1!$A$6</c:f>
              <c:strCache>
                <c:ptCount val="1"/>
                <c:pt idx="0">
                  <c:v>Slightly satisfied</c:v>
                </c:pt>
              </c:strCache>
            </c:strRef>
          </c:tx>
          <c:spPr>
            <a:solidFill>
              <a:srgbClr val="00C3FF"/>
            </a:solidFill>
            <a:ln>
              <a:solidFill>
                <a:schemeClr val="tx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Sheet1!$B$1:$Q$1</c:f>
              <c:strCache>
                <c:ptCount val="16"/>
                <c:pt idx="0">
                  <c:v>Wave 1&amp;2
Oct '19</c:v>
                </c:pt>
                <c:pt idx="1">
                  <c:v>Wave 2&amp;3
Feb '20</c:v>
                </c:pt>
                <c:pt idx="2">
                  <c:v>Wave 3&amp;4
May '20</c:v>
                </c:pt>
                <c:pt idx="3">
                  <c:v>Wave 4&amp;5
Sept '20</c:v>
                </c:pt>
                <c:pt idx="4">
                  <c:v>Wave 5&amp;6
Dec '20</c:v>
                </c:pt>
                <c:pt idx="5">
                  <c:v>Wave 6&amp;7
Apr '21</c:v>
                </c:pt>
                <c:pt idx="6">
                  <c:v>Wave 7&amp;8
Jul '21</c:v>
                </c:pt>
                <c:pt idx="7">
                  <c:v>Wave 8&amp;9
Dec '21</c:v>
                </c:pt>
                <c:pt idx="8">
                  <c:v>Wave 9&amp;10
Jul '22</c:v>
                </c:pt>
                <c:pt idx="9">
                  <c:v>Wave 10&amp;11
 Dec'22</c:v>
                </c:pt>
                <c:pt idx="10">
                  <c:v>Wave 11&amp;12
May '23</c:v>
                </c:pt>
                <c:pt idx="11">
                  <c:v>Wave 12&amp;13
Sept '23</c:v>
                </c:pt>
                <c:pt idx="12">
                  <c:v>Wave 13&amp;14
Mar '24</c:v>
                </c:pt>
                <c:pt idx="13">
                  <c:v>Wave 14&amp;15
Aug '24</c:v>
                </c:pt>
                <c:pt idx="14">
                  <c:v>Wave 15&amp;16
Apr '25</c:v>
                </c:pt>
                <c:pt idx="15">
                  <c:v>Wave 16&amp;17 
Jan '26</c:v>
                </c:pt>
              </c:strCache>
            </c:strRef>
          </c:cat>
          <c:val>
            <c:numRef>
              <c:f>Sheet1!$B$6:$Q$6</c:f>
              <c:numCache>
                <c:formatCode>0%</c:formatCode>
                <c:ptCount val="16"/>
                <c:pt idx="0">
                  <c:v>0.17</c:v>
                </c:pt>
                <c:pt idx="1">
                  <c:v>0.17</c:v>
                </c:pt>
                <c:pt idx="2">
                  <c:v>0.18</c:v>
                </c:pt>
                <c:pt idx="3">
                  <c:v>0.17</c:v>
                </c:pt>
                <c:pt idx="4">
                  <c:v>0.17</c:v>
                </c:pt>
                <c:pt idx="5">
                  <c:v>0.18</c:v>
                </c:pt>
                <c:pt idx="6">
                  <c:v>0.17</c:v>
                </c:pt>
                <c:pt idx="7">
                  <c:v>0.18</c:v>
                </c:pt>
                <c:pt idx="8">
                  <c:v>0.18</c:v>
                </c:pt>
                <c:pt idx="9">
                  <c:v>0.16</c:v>
                </c:pt>
                <c:pt idx="10">
                  <c:v>0.15</c:v>
                </c:pt>
                <c:pt idx="11">
                  <c:v>0.18</c:v>
                </c:pt>
                <c:pt idx="12">
                  <c:v>0.18</c:v>
                </c:pt>
                <c:pt idx="13">
                  <c:v>0.18</c:v>
                </c:pt>
                <c:pt idx="14">
                  <c:v>0.2</c:v>
                </c:pt>
                <c:pt idx="15">
                  <c:v>0.2</c:v>
                </c:pt>
              </c:numCache>
            </c:numRef>
          </c:val>
          <c:extLst>
            <c:ext xmlns:c16="http://schemas.microsoft.com/office/drawing/2014/chart" uri="{C3380CC4-5D6E-409C-BE32-E72D297353CC}">
              <c16:uniqueId val="{00000004-3A33-4950-B0CC-1C4A6C1386EB}"/>
            </c:ext>
          </c:extLst>
        </c:ser>
        <c:ser>
          <c:idx val="5"/>
          <c:order val="5"/>
          <c:tx>
            <c:strRef>
              <c:f>Sheet1!$A$7</c:f>
              <c:strCache>
                <c:ptCount val="1"/>
                <c:pt idx="0">
                  <c:v>Satisfied</c:v>
                </c:pt>
              </c:strCache>
            </c:strRef>
          </c:tx>
          <c:spPr>
            <a:solidFill>
              <a:srgbClr val="99FF80"/>
            </a:solidFill>
            <a:ln>
              <a:solidFill>
                <a:schemeClr val="tx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7505B"/>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Sheet1!$B$1:$Q$1</c:f>
              <c:strCache>
                <c:ptCount val="16"/>
                <c:pt idx="0">
                  <c:v>Wave 1&amp;2
Oct '19</c:v>
                </c:pt>
                <c:pt idx="1">
                  <c:v>Wave 2&amp;3
Feb '20</c:v>
                </c:pt>
                <c:pt idx="2">
                  <c:v>Wave 3&amp;4
May '20</c:v>
                </c:pt>
                <c:pt idx="3">
                  <c:v>Wave 4&amp;5
Sept '20</c:v>
                </c:pt>
                <c:pt idx="4">
                  <c:v>Wave 5&amp;6
Dec '20</c:v>
                </c:pt>
                <c:pt idx="5">
                  <c:v>Wave 6&amp;7
Apr '21</c:v>
                </c:pt>
                <c:pt idx="6">
                  <c:v>Wave 7&amp;8
Jul '21</c:v>
                </c:pt>
                <c:pt idx="7">
                  <c:v>Wave 8&amp;9
Dec '21</c:v>
                </c:pt>
                <c:pt idx="8">
                  <c:v>Wave 9&amp;10
Jul '22</c:v>
                </c:pt>
                <c:pt idx="9">
                  <c:v>Wave 10&amp;11
 Dec'22</c:v>
                </c:pt>
                <c:pt idx="10">
                  <c:v>Wave 11&amp;12
May '23</c:v>
                </c:pt>
                <c:pt idx="11">
                  <c:v>Wave 12&amp;13
Sept '23</c:v>
                </c:pt>
                <c:pt idx="12">
                  <c:v>Wave 13&amp;14
Mar '24</c:v>
                </c:pt>
                <c:pt idx="13">
                  <c:v>Wave 14&amp;15
Aug '24</c:v>
                </c:pt>
                <c:pt idx="14">
                  <c:v>Wave 15&amp;16
Apr '25</c:v>
                </c:pt>
                <c:pt idx="15">
                  <c:v>Wave 16&amp;17 
Jan '26</c:v>
                </c:pt>
              </c:strCache>
            </c:strRef>
          </c:cat>
          <c:val>
            <c:numRef>
              <c:f>Sheet1!$B$7:$Q$7</c:f>
              <c:numCache>
                <c:formatCode>0%</c:formatCode>
                <c:ptCount val="16"/>
                <c:pt idx="0">
                  <c:v>0.49</c:v>
                </c:pt>
                <c:pt idx="1">
                  <c:v>0.49</c:v>
                </c:pt>
                <c:pt idx="2">
                  <c:v>0.49</c:v>
                </c:pt>
                <c:pt idx="3">
                  <c:v>0.49</c:v>
                </c:pt>
                <c:pt idx="4">
                  <c:v>0.51</c:v>
                </c:pt>
                <c:pt idx="5">
                  <c:v>0.5</c:v>
                </c:pt>
                <c:pt idx="6">
                  <c:v>0.48</c:v>
                </c:pt>
                <c:pt idx="7">
                  <c:v>0.49</c:v>
                </c:pt>
                <c:pt idx="8">
                  <c:v>0.5</c:v>
                </c:pt>
                <c:pt idx="9">
                  <c:v>0.5</c:v>
                </c:pt>
                <c:pt idx="10">
                  <c:v>0.5</c:v>
                </c:pt>
                <c:pt idx="11">
                  <c:v>0.5</c:v>
                </c:pt>
                <c:pt idx="12">
                  <c:v>0.51</c:v>
                </c:pt>
                <c:pt idx="13">
                  <c:v>0.52</c:v>
                </c:pt>
                <c:pt idx="14">
                  <c:v>0.48</c:v>
                </c:pt>
                <c:pt idx="15">
                  <c:v>0.46</c:v>
                </c:pt>
              </c:numCache>
            </c:numRef>
          </c:val>
          <c:extLst>
            <c:ext xmlns:c16="http://schemas.microsoft.com/office/drawing/2014/chart" uri="{C3380CC4-5D6E-409C-BE32-E72D297353CC}">
              <c16:uniqueId val="{00000005-3A33-4950-B0CC-1C4A6C1386EB}"/>
            </c:ext>
          </c:extLst>
        </c:ser>
        <c:ser>
          <c:idx val="6"/>
          <c:order val="6"/>
          <c:tx>
            <c:strRef>
              <c:f>Sheet1!$A$8</c:f>
              <c:strCache>
                <c:ptCount val="1"/>
                <c:pt idx="0">
                  <c:v>Extremely satisfied </c:v>
                </c:pt>
              </c:strCache>
            </c:strRef>
          </c:tx>
          <c:spPr>
            <a:solidFill>
              <a:srgbClr val="3EFF97"/>
            </a:solidFill>
            <a:ln>
              <a:solidFill>
                <a:schemeClr val="tx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7505B"/>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Sheet1!$B$1:$Q$1</c:f>
              <c:strCache>
                <c:ptCount val="16"/>
                <c:pt idx="0">
                  <c:v>Wave 1&amp;2
Oct '19</c:v>
                </c:pt>
                <c:pt idx="1">
                  <c:v>Wave 2&amp;3
Feb '20</c:v>
                </c:pt>
                <c:pt idx="2">
                  <c:v>Wave 3&amp;4
May '20</c:v>
                </c:pt>
                <c:pt idx="3">
                  <c:v>Wave 4&amp;5
Sept '20</c:v>
                </c:pt>
                <c:pt idx="4">
                  <c:v>Wave 5&amp;6
Dec '20</c:v>
                </c:pt>
                <c:pt idx="5">
                  <c:v>Wave 6&amp;7
Apr '21</c:v>
                </c:pt>
                <c:pt idx="6">
                  <c:v>Wave 7&amp;8
Jul '21</c:v>
                </c:pt>
                <c:pt idx="7">
                  <c:v>Wave 8&amp;9
Dec '21</c:v>
                </c:pt>
                <c:pt idx="8">
                  <c:v>Wave 9&amp;10
Jul '22</c:v>
                </c:pt>
                <c:pt idx="9">
                  <c:v>Wave 10&amp;11
 Dec'22</c:v>
                </c:pt>
                <c:pt idx="10">
                  <c:v>Wave 11&amp;12
May '23</c:v>
                </c:pt>
                <c:pt idx="11">
                  <c:v>Wave 12&amp;13
Sept '23</c:v>
                </c:pt>
                <c:pt idx="12">
                  <c:v>Wave 13&amp;14
Mar '24</c:v>
                </c:pt>
                <c:pt idx="13">
                  <c:v>Wave 14&amp;15
Aug '24</c:v>
                </c:pt>
                <c:pt idx="14">
                  <c:v>Wave 15&amp;16
Apr '25</c:v>
                </c:pt>
                <c:pt idx="15">
                  <c:v>Wave 16&amp;17 
Jan '26</c:v>
                </c:pt>
              </c:strCache>
            </c:strRef>
          </c:cat>
          <c:val>
            <c:numRef>
              <c:f>Sheet1!$B$8:$Q$8</c:f>
              <c:numCache>
                <c:formatCode>0%</c:formatCode>
                <c:ptCount val="16"/>
                <c:pt idx="0">
                  <c:v>0.18</c:v>
                </c:pt>
                <c:pt idx="1">
                  <c:v>0.18</c:v>
                </c:pt>
                <c:pt idx="2">
                  <c:v>0.17</c:v>
                </c:pt>
                <c:pt idx="3">
                  <c:v>0.16</c:v>
                </c:pt>
                <c:pt idx="4">
                  <c:v>0.16</c:v>
                </c:pt>
                <c:pt idx="5">
                  <c:v>0.15</c:v>
                </c:pt>
                <c:pt idx="6">
                  <c:v>0.17</c:v>
                </c:pt>
                <c:pt idx="7">
                  <c:v>0.18</c:v>
                </c:pt>
                <c:pt idx="8">
                  <c:v>0.18</c:v>
                </c:pt>
                <c:pt idx="9">
                  <c:v>0.19</c:v>
                </c:pt>
                <c:pt idx="10">
                  <c:v>0.18</c:v>
                </c:pt>
                <c:pt idx="11">
                  <c:v>0.18</c:v>
                </c:pt>
                <c:pt idx="12">
                  <c:v>0.16</c:v>
                </c:pt>
                <c:pt idx="13">
                  <c:v>0.14000000000000001</c:v>
                </c:pt>
                <c:pt idx="14">
                  <c:v>0.17</c:v>
                </c:pt>
                <c:pt idx="15">
                  <c:v>0.2</c:v>
                </c:pt>
              </c:numCache>
            </c:numRef>
          </c:val>
          <c:extLst>
            <c:ext xmlns:c16="http://schemas.microsoft.com/office/drawing/2014/chart" uri="{C3380CC4-5D6E-409C-BE32-E72D297353CC}">
              <c16:uniqueId val="{00000006-3A33-4950-B0CC-1C4A6C1386EB}"/>
            </c:ext>
          </c:extLst>
        </c:ser>
        <c:dLbls>
          <c:dLblPos val="ctr"/>
          <c:showLegendKey val="0"/>
          <c:showVal val="1"/>
          <c:showCatName val="0"/>
          <c:showSerName val="0"/>
          <c:showPercent val="0"/>
          <c:showBubbleSize val="0"/>
        </c:dLbls>
        <c:gapWidth val="37"/>
        <c:overlap val="100"/>
        <c:axId val="111881728"/>
        <c:axId val="213415552"/>
        <c:extLst/>
      </c:barChart>
      <c:catAx>
        <c:axId val="11188172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13415552"/>
        <c:crosses val="autoZero"/>
        <c:auto val="1"/>
        <c:lblAlgn val="ctr"/>
        <c:lblOffset val="100"/>
        <c:noMultiLvlLbl val="0"/>
      </c:catAx>
      <c:valAx>
        <c:axId val="213415552"/>
        <c:scaling>
          <c:orientation val="minMax"/>
          <c:max val="1.2"/>
        </c:scaling>
        <c:delete val="1"/>
        <c:axPos val="l"/>
        <c:numFmt formatCode="0%" sourceLinked="1"/>
        <c:majorTickMark val="out"/>
        <c:minorTickMark val="none"/>
        <c:tickLblPos val="nextTo"/>
        <c:crossAx val="111881728"/>
        <c:crosses val="autoZero"/>
        <c:crossBetween val="between"/>
      </c:valAx>
      <c:spPr>
        <a:noFill/>
        <a:ln>
          <a:noFill/>
        </a:ln>
        <a:effectLst/>
      </c:spPr>
    </c:plotArea>
    <c:legend>
      <c:legendPos val="r"/>
      <c:layout>
        <c:manualLayout>
          <c:xMode val="edge"/>
          <c:yMode val="edge"/>
          <c:x val="0.86552408231132372"/>
          <c:y val="0.15410146758365875"/>
          <c:w val="0.11082281998295129"/>
          <c:h val="0.7097993848872331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100">
          <a:solidFill>
            <a:schemeClr val="tx1"/>
          </a:solidFill>
        </a:defRPr>
      </a:pPr>
      <a:endParaRPr lang="en-US"/>
    </a:p>
  </c:txPr>
  <c:externalData r:id="rId3">
    <c:autoUpdate val="0"/>
  </c:externalData>
  <c:userShapes r:id="rId4"/>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rgbClr val="17505B"/>
                </a:solidFill>
                <a:latin typeface="+mj-lt"/>
                <a:ea typeface="+mn-ea"/>
                <a:cs typeface="Calibri Light" panose="020F0302020204030204" pitchFamily="34" charset="0"/>
              </a:defRPr>
            </a:pPr>
            <a:r>
              <a:rPr lang="en-GB" b="1" dirty="0">
                <a:solidFill>
                  <a:srgbClr val="17505B"/>
                </a:solidFill>
                <a:latin typeface="Noto Sans" panose="020B0502040504020204" pitchFamily="34" charset="0"/>
              </a:rPr>
              <a:t>6-20 employees</a:t>
            </a:r>
          </a:p>
        </c:rich>
      </c:tx>
      <c:layout>
        <c:manualLayout>
          <c:xMode val="edge"/>
          <c:yMode val="edge"/>
          <c:x val="0.42434594026957451"/>
          <c:y val="8.5117937268996691E-2"/>
        </c:manualLayout>
      </c:layout>
      <c:overlay val="0"/>
      <c:spPr>
        <a:noFill/>
        <a:ln>
          <a:noFill/>
        </a:ln>
        <a:effectLst/>
      </c:spPr>
      <c:txPr>
        <a:bodyPr rot="0" spcFirstLastPara="1" vertOverflow="ellipsis" vert="horz" wrap="square" anchor="ctr" anchorCtr="1"/>
        <a:lstStyle/>
        <a:p>
          <a:pPr>
            <a:defRPr sz="1440" b="1" i="0" u="none" strike="noStrike" kern="1200" spc="0" baseline="0">
              <a:solidFill>
                <a:srgbClr val="17505B"/>
              </a:solidFill>
              <a:latin typeface="+mj-lt"/>
              <a:ea typeface="+mn-ea"/>
              <a:cs typeface="Calibri Light" panose="020F0302020204030204" pitchFamily="34" charset="0"/>
            </a:defRPr>
          </a:pPr>
          <a:endParaRPr lang="en-US"/>
        </a:p>
      </c:txPr>
    </c:title>
    <c:autoTitleDeleted val="0"/>
    <c:plotArea>
      <c:layout>
        <c:manualLayout>
          <c:layoutTarget val="inner"/>
          <c:xMode val="edge"/>
          <c:yMode val="edge"/>
          <c:x val="0.42498102421378703"/>
          <c:y val="0.2044929570034292"/>
          <c:w val="0.5402813203044331"/>
          <c:h val="0.71181264890386886"/>
        </c:manualLayout>
      </c:layout>
      <c:barChart>
        <c:barDir val="bar"/>
        <c:grouping val="clustered"/>
        <c:varyColors val="0"/>
        <c:ser>
          <c:idx val="0"/>
          <c:order val="0"/>
          <c:tx>
            <c:strRef>
              <c:f>Sheet1!$D$1</c:f>
              <c:strCache>
                <c:ptCount val="1"/>
                <c:pt idx="0">
                  <c:v> Opportunity score</c:v>
                </c:pt>
              </c:strCache>
            </c:strRef>
          </c:tx>
          <c:spPr>
            <a:solidFill>
              <a:srgbClr val="99FF8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Calibri Light" panose="020F03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Loyalty</c:v>
                </c:pt>
                <c:pt idx="1">
                  <c:v>Confidence</c:v>
                </c:pt>
                <c:pt idx="2">
                  <c:v>Ease</c:v>
                </c:pt>
                <c:pt idx="3">
                  <c:v>Control (claims)</c:v>
                </c:pt>
                <c:pt idx="4">
                  <c:v>Protection</c:v>
                </c:pt>
                <c:pt idx="5">
                  <c:v>Speed (claims)</c:v>
                </c:pt>
                <c:pt idx="6">
                  <c:v>Respect (claims)</c:v>
                </c:pt>
                <c:pt idx="7">
                  <c:v>Relationship</c:v>
                </c:pt>
                <c:pt idx="8">
                  <c:v>Price</c:v>
                </c:pt>
              </c:strCache>
            </c:strRef>
          </c:cat>
          <c:val>
            <c:numRef>
              <c:f>Sheet1!$D$2:$D$10</c:f>
              <c:numCache>
                <c:formatCode>0.00</c:formatCode>
                <c:ptCount val="9"/>
                <c:pt idx="0">
                  <c:v>6.5893629899999997</c:v>
                </c:pt>
                <c:pt idx="1">
                  <c:v>6.4387770729999998</c:v>
                </c:pt>
                <c:pt idx="2">
                  <c:v>6.2169200199999999</c:v>
                </c:pt>
                <c:pt idx="3">
                  <c:v>6.212652361</c:v>
                </c:pt>
                <c:pt idx="4">
                  <c:v>6.056347444</c:v>
                </c:pt>
                <c:pt idx="5">
                  <c:v>5.724055753</c:v>
                </c:pt>
                <c:pt idx="6">
                  <c:v>5.7150461019999996</c:v>
                </c:pt>
                <c:pt idx="7">
                  <c:v>5.6084011010000001</c:v>
                </c:pt>
                <c:pt idx="8">
                  <c:v>5.5781360360000001</c:v>
                </c:pt>
              </c:numCache>
            </c:numRef>
          </c:val>
          <c:extLst>
            <c:ext xmlns:c16="http://schemas.microsoft.com/office/drawing/2014/chart" uri="{C3380CC4-5D6E-409C-BE32-E72D297353CC}">
              <c16:uniqueId val="{00000000-D969-45FB-B471-69BDEA00946D}"/>
            </c:ext>
          </c:extLst>
        </c:ser>
        <c:dLbls>
          <c:dLblPos val="outEnd"/>
          <c:showLegendKey val="0"/>
          <c:showVal val="1"/>
          <c:showCatName val="0"/>
          <c:showSerName val="0"/>
          <c:showPercent val="0"/>
          <c:showBubbleSize val="0"/>
        </c:dLbls>
        <c:gapWidth val="80"/>
        <c:axId val="198384640"/>
        <c:axId val="195928640"/>
      </c:barChart>
      <c:catAx>
        <c:axId val="1983846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Calibri Light" panose="020F0302020204030204" pitchFamily="34" charset="0"/>
              </a:defRPr>
            </a:pPr>
            <a:endParaRPr lang="en-US"/>
          </a:p>
        </c:txPr>
        <c:crossAx val="195928640"/>
        <c:crosses val="autoZero"/>
        <c:auto val="1"/>
        <c:lblAlgn val="ctr"/>
        <c:lblOffset val="100"/>
        <c:noMultiLvlLbl val="0"/>
      </c:catAx>
      <c:valAx>
        <c:axId val="195928640"/>
        <c:scaling>
          <c:orientation val="minMax"/>
        </c:scaling>
        <c:delete val="1"/>
        <c:axPos val="t"/>
        <c:numFmt formatCode="0.00" sourceLinked="1"/>
        <c:majorTickMark val="none"/>
        <c:minorTickMark val="none"/>
        <c:tickLblPos val="nextTo"/>
        <c:crossAx val="198384640"/>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mj-lt"/>
          <a:cs typeface="Calibri Light" panose="020F0302020204030204" pitchFamily="34" charset="0"/>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rgbClr val="17505B"/>
                </a:solidFill>
                <a:latin typeface="+mj-lt"/>
                <a:ea typeface="+mn-ea"/>
                <a:cs typeface="Calibri Light" panose="020F0302020204030204" pitchFamily="34" charset="0"/>
              </a:defRPr>
            </a:pPr>
            <a:r>
              <a:rPr lang="en-GB" b="1" dirty="0">
                <a:solidFill>
                  <a:srgbClr val="17505B"/>
                </a:solidFill>
                <a:latin typeface="Noto Sans" panose="020B0502040504020204" pitchFamily="34" charset="0"/>
              </a:rPr>
              <a:t>More than 20 employees</a:t>
            </a:r>
          </a:p>
        </c:rich>
      </c:tx>
      <c:layout>
        <c:manualLayout>
          <c:xMode val="edge"/>
          <c:yMode val="edge"/>
          <c:x val="0.26417994999724964"/>
          <c:y val="8.8732589189401495E-2"/>
        </c:manualLayout>
      </c:layout>
      <c:overlay val="0"/>
      <c:spPr>
        <a:noFill/>
        <a:ln>
          <a:noFill/>
        </a:ln>
        <a:effectLst/>
      </c:spPr>
      <c:txPr>
        <a:bodyPr rot="0" spcFirstLastPara="1" vertOverflow="ellipsis" vert="horz" wrap="square" anchor="ctr" anchorCtr="1"/>
        <a:lstStyle/>
        <a:p>
          <a:pPr>
            <a:defRPr sz="1440" b="1" i="0" u="none" strike="noStrike" kern="1200" spc="0" baseline="0">
              <a:solidFill>
                <a:srgbClr val="17505B"/>
              </a:solidFill>
              <a:latin typeface="+mj-lt"/>
              <a:ea typeface="+mn-ea"/>
              <a:cs typeface="Calibri Light" panose="020F0302020204030204" pitchFamily="34" charset="0"/>
            </a:defRPr>
          </a:pPr>
          <a:endParaRPr lang="en-US"/>
        </a:p>
      </c:txPr>
    </c:title>
    <c:autoTitleDeleted val="0"/>
    <c:plotArea>
      <c:layout>
        <c:manualLayout>
          <c:layoutTarget val="inner"/>
          <c:xMode val="edge"/>
          <c:yMode val="edge"/>
          <c:x val="0.42498102421378703"/>
          <c:y val="0.2044929570034292"/>
          <c:w val="0.56221372046395346"/>
          <c:h val="0.71181264890386886"/>
        </c:manualLayout>
      </c:layout>
      <c:barChart>
        <c:barDir val="bar"/>
        <c:grouping val="clustered"/>
        <c:varyColors val="0"/>
        <c:ser>
          <c:idx val="0"/>
          <c:order val="0"/>
          <c:tx>
            <c:strRef>
              <c:f>Sheet1!$D$1</c:f>
              <c:strCache>
                <c:ptCount val="1"/>
                <c:pt idx="0">
                  <c:v> Opportunity score</c:v>
                </c:pt>
              </c:strCache>
            </c:strRef>
          </c:tx>
          <c:spPr>
            <a:solidFill>
              <a:srgbClr val="99FF8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Calibri Light" panose="020F03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Speed (claims)</c:v>
                </c:pt>
                <c:pt idx="1">
                  <c:v>Control (claims)</c:v>
                </c:pt>
                <c:pt idx="2">
                  <c:v>Loyalty</c:v>
                </c:pt>
                <c:pt idx="3">
                  <c:v>Confidence</c:v>
                </c:pt>
                <c:pt idx="4">
                  <c:v>Respect (claims)</c:v>
                </c:pt>
                <c:pt idx="5">
                  <c:v>Protection</c:v>
                </c:pt>
                <c:pt idx="6">
                  <c:v>Ease</c:v>
                </c:pt>
                <c:pt idx="7">
                  <c:v>Relationship</c:v>
                </c:pt>
                <c:pt idx="8">
                  <c:v>Price</c:v>
                </c:pt>
              </c:strCache>
            </c:strRef>
          </c:cat>
          <c:val>
            <c:numRef>
              <c:f>Sheet1!$D$2:$D$10</c:f>
              <c:numCache>
                <c:formatCode>0.00</c:formatCode>
                <c:ptCount val="9"/>
                <c:pt idx="0">
                  <c:v>8.4431114100000002</c:v>
                </c:pt>
                <c:pt idx="1">
                  <c:v>7.9137361009999996</c:v>
                </c:pt>
                <c:pt idx="2">
                  <c:v>7.6101957709999999</c:v>
                </c:pt>
                <c:pt idx="3">
                  <c:v>7.4088249599999996</c:v>
                </c:pt>
                <c:pt idx="4">
                  <c:v>7.296218724</c:v>
                </c:pt>
                <c:pt idx="5">
                  <c:v>7.1157608530000003</c:v>
                </c:pt>
                <c:pt idx="6">
                  <c:v>7.0497934219999996</c:v>
                </c:pt>
                <c:pt idx="7">
                  <c:v>6.94811596</c:v>
                </c:pt>
                <c:pt idx="8">
                  <c:v>6.5887143830000001</c:v>
                </c:pt>
              </c:numCache>
            </c:numRef>
          </c:val>
          <c:extLst>
            <c:ext xmlns:c16="http://schemas.microsoft.com/office/drawing/2014/chart" uri="{C3380CC4-5D6E-409C-BE32-E72D297353CC}">
              <c16:uniqueId val="{00000000-B035-4C7B-B8DE-643CBF8F42EB}"/>
            </c:ext>
          </c:extLst>
        </c:ser>
        <c:dLbls>
          <c:dLblPos val="outEnd"/>
          <c:showLegendKey val="0"/>
          <c:showVal val="1"/>
          <c:showCatName val="0"/>
          <c:showSerName val="0"/>
          <c:showPercent val="0"/>
          <c:showBubbleSize val="0"/>
        </c:dLbls>
        <c:gapWidth val="80"/>
        <c:axId val="198384128"/>
        <c:axId val="195930368"/>
      </c:barChart>
      <c:catAx>
        <c:axId val="19838412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Calibri Light" panose="020F0302020204030204" pitchFamily="34" charset="0"/>
              </a:defRPr>
            </a:pPr>
            <a:endParaRPr lang="en-US"/>
          </a:p>
        </c:txPr>
        <c:crossAx val="195930368"/>
        <c:crosses val="autoZero"/>
        <c:auto val="1"/>
        <c:lblAlgn val="ctr"/>
        <c:lblOffset val="100"/>
        <c:noMultiLvlLbl val="0"/>
      </c:catAx>
      <c:valAx>
        <c:axId val="195930368"/>
        <c:scaling>
          <c:orientation val="minMax"/>
        </c:scaling>
        <c:delete val="1"/>
        <c:axPos val="t"/>
        <c:numFmt formatCode="0.00" sourceLinked="1"/>
        <c:majorTickMark val="none"/>
        <c:minorTickMark val="none"/>
        <c:tickLblPos val="nextTo"/>
        <c:crossAx val="198384128"/>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mj-lt"/>
          <a:cs typeface="Calibri Light" panose="020F0302020204030204" pitchFamily="34" charset="0"/>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5395726031649E-4"/>
          <c:y val="0.23026455577092358"/>
          <c:w val="0.90495821214728589"/>
          <c:h val="0.50134499164732849"/>
        </c:manualLayout>
      </c:layout>
      <c:barChart>
        <c:barDir val="col"/>
        <c:grouping val="percentStacked"/>
        <c:varyColors val="0"/>
        <c:ser>
          <c:idx val="7"/>
          <c:order val="7"/>
          <c:tx>
            <c:strRef>
              <c:f>Sheet1!$A$9</c:f>
              <c:strCache>
                <c:ptCount val="1"/>
                <c:pt idx="0">
                  <c:v>Dissatisfied</c:v>
                </c:pt>
              </c:strCache>
            </c:strRef>
          </c:tx>
          <c:spPr>
            <a:solidFill>
              <a:srgbClr val="F5A03D"/>
            </a:solidFill>
            <a:ln>
              <a:solidFill>
                <a:schemeClr val="tx2"/>
              </a:solid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1-F457-4119-9755-DA1760641721}"/>
                </c:ext>
              </c:extLst>
            </c:dLbl>
            <c:dLbl>
              <c:idx val="9"/>
              <c:delete val="1"/>
              <c:extLst>
                <c:ext xmlns:c15="http://schemas.microsoft.com/office/drawing/2012/chart" uri="{CE6537A1-D6FC-4f65-9D91-7224C49458BB}"/>
                <c:ext xmlns:c16="http://schemas.microsoft.com/office/drawing/2014/chart" uri="{C3380CC4-5D6E-409C-BE32-E72D297353CC}">
                  <c16:uniqueId val="{00000004-F457-4119-9755-DA1760641721}"/>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Sheet1!$B$1:$S$1</c:f>
              <c:strCache>
                <c:ptCount val="15"/>
                <c:pt idx="0">
                  <c:v>18-34</c:v>
                </c:pt>
                <c:pt idx="1">
                  <c:v>35-54</c:v>
                </c:pt>
                <c:pt idx="2">
                  <c:v>55 or older</c:v>
                </c:pt>
                <c:pt idx="3">
                  <c:v>Male</c:v>
                </c:pt>
                <c:pt idx="4">
                  <c:v>Female</c:v>
                </c:pt>
                <c:pt idx="5">
                  <c:v>White/ White British</c:v>
                </c:pt>
                <c:pt idx="6">
                  <c:v>Ethnic minorities</c:v>
                </c:pt>
                <c:pt idx="7">
                  <c:v>1-5 employees</c:v>
                </c:pt>
                <c:pt idx="8">
                  <c:v>6-20 employees</c:v>
                </c:pt>
                <c:pt idx="9">
                  <c:v>More than 20 employees</c:v>
                </c:pt>
                <c:pt idx="10">
                  <c:v>Motor</c:v>
                </c:pt>
                <c:pt idx="11">
                  <c:v>Employers' Liability</c:v>
                </c:pt>
                <c:pt idx="12">
                  <c:v>Buildings and/or Contents</c:v>
                </c:pt>
                <c:pt idx="13">
                  <c:v>Business interruption</c:v>
                </c:pt>
                <c:pt idx="14">
                  <c:v>Total</c:v>
                </c:pt>
              </c:strCache>
            </c:strRef>
          </c:cat>
          <c:val>
            <c:numRef>
              <c:f>Sheet1!$B$9:$S$9</c:f>
              <c:numCache>
                <c:formatCode>0%</c:formatCode>
                <c:ptCount val="15"/>
                <c:pt idx="0">
                  <c:v>0.08</c:v>
                </c:pt>
                <c:pt idx="1">
                  <c:v>0.05</c:v>
                </c:pt>
                <c:pt idx="2">
                  <c:v>0.03</c:v>
                </c:pt>
                <c:pt idx="3">
                  <c:v>0.05</c:v>
                </c:pt>
                <c:pt idx="4">
                  <c:v>0.06</c:v>
                </c:pt>
                <c:pt idx="5">
                  <c:v>0.06</c:v>
                </c:pt>
                <c:pt idx="6">
                  <c:v>0.06</c:v>
                </c:pt>
                <c:pt idx="7">
                  <c:v>0.08</c:v>
                </c:pt>
                <c:pt idx="8">
                  <c:v>0.09</c:v>
                </c:pt>
                <c:pt idx="9">
                  <c:v>0.03</c:v>
                </c:pt>
                <c:pt idx="10">
                  <c:v>0.06</c:v>
                </c:pt>
                <c:pt idx="11">
                  <c:v>0.06</c:v>
                </c:pt>
                <c:pt idx="12">
                  <c:v>0.05</c:v>
                </c:pt>
                <c:pt idx="13">
                  <c:v>0.06</c:v>
                </c:pt>
                <c:pt idx="14">
                  <c:v>0.06</c:v>
                </c:pt>
              </c:numCache>
            </c:numRef>
          </c:val>
          <c:extLst>
            <c:ext xmlns:c16="http://schemas.microsoft.com/office/drawing/2014/chart" uri="{C3380CC4-5D6E-409C-BE32-E72D297353CC}">
              <c16:uniqueId val="{00000007-F457-4119-9755-DA1760641721}"/>
            </c:ext>
          </c:extLst>
        </c:ser>
        <c:ser>
          <c:idx val="8"/>
          <c:order val="8"/>
          <c:tx>
            <c:strRef>
              <c:f>Sheet1!$A$10</c:f>
              <c:strCache>
                <c:ptCount val="1"/>
                <c:pt idx="0">
                  <c:v>Neither satisfied nor dissatisfied</c:v>
                </c:pt>
              </c:strCache>
            </c:strRef>
          </c:tx>
          <c:spPr>
            <a:solidFill>
              <a:srgbClr val="17505B"/>
            </a:solidFill>
            <a:ln>
              <a:solidFill>
                <a:schemeClr val="tx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Sheet1!$B$1:$S$1</c:f>
              <c:strCache>
                <c:ptCount val="15"/>
                <c:pt idx="0">
                  <c:v>18-34</c:v>
                </c:pt>
                <c:pt idx="1">
                  <c:v>35-54</c:v>
                </c:pt>
                <c:pt idx="2">
                  <c:v>55 or older</c:v>
                </c:pt>
                <c:pt idx="3">
                  <c:v>Male</c:v>
                </c:pt>
                <c:pt idx="4">
                  <c:v>Female</c:v>
                </c:pt>
                <c:pt idx="5">
                  <c:v>White/ White British</c:v>
                </c:pt>
                <c:pt idx="6">
                  <c:v>Ethnic minorities</c:v>
                </c:pt>
                <c:pt idx="7">
                  <c:v>1-5 employees</c:v>
                </c:pt>
                <c:pt idx="8">
                  <c:v>6-20 employees</c:v>
                </c:pt>
                <c:pt idx="9">
                  <c:v>More than 20 employees</c:v>
                </c:pt>
                <c:pt idx="10">
                  <c:v>Motor</c:v>
                </c:pt>
                <c:pt idx="11">
                  <c:v>Employers' Liability</c:v>
                </c:pt>
                <c:pt idx="12">
                  <c:v>Buildings and/or Contents</c:v>
                </c:pt>
                <c:pt idx="13">
                  <c:v>Business interruption</c:v>
                </c:pt>
                <c:pt idx="14">
                  <c:v>Total</c:v>
                </c:pt>
              </c:strCache>
            </c:strRef>
          </c:cat>
          <c:val>
            <c:numRef>
              <c:f>Sheet1!$B$10:$S$10</c:f>
              <c:numCache>
                <c:formatCode>0%</c:formatCode>
                <c:ptCount val="15"/>
                <c:pt idx="0">
                  <c:v>0.09</c:v>
                </c:pt>
                <c:pt idx="1">
                  <c:v>0.11</c:v>
                </c:pt>
                <c:pt idx="2">
                  <c:v>0.14000000000000001</c:v>
                </c:pt>
                <c:pt idx="3">
                  <c:v>0.1</c:v>
                </c:pt>
                <c:pt idx="4">
                  <c:v>0.11</c:v>
                </c:pt>
                <c:pt idx="5">
                  <c:v>0.1</c:v>
                </c:pt>
                <c:pt idx="6">
                  <c:v>0.09</c:v>
                </c:pt>
                <c:pt idx="7">
                  <c:v>0.18</c:v>
                </c:pt>
                <c:pt idx="8">
                  <c:v>0.1</c:v>
                </c:pt>
                <c:pt idx="9">
                  <c:v>0.08</c:v>
                </c:pt>
                <c:pt idx="10">
                  <c:v>0.09</c:v>
                </c:pt>
                <c:pt idx="11">
                  <c:v>0.11</c:v>
                </c:pt>
                <c:pt idx="12">
                  <c:v>0.09</c:v>
                </c:pt>
                <c:pt idx="13">
                  <c:v>0.13</c:v>
                </c:pt>
                <c:pt idx="14">
                  <c:v>0.1</c:v>
                </c:pt>
              </c:numCache>
            </c:numRef>
          </c:val>
          <c:extLst>
            <c:ext xmlns:c16="http://schemas.microsoft.com/office/drawing/2014/chart" uri="{C3380CC4-5D6E-409C-BE32-E72D297353CC}">
              <c16:uniqueId val="{00000008-F457-4119-9755-DA1760641721}"/>
            </c:ext>
          </c:extLst>
        </c:ser>
        <c:ser>
          <c:idx val="9"/>
          <c:order val="9"/>
          <c:tx>
            <c:strRef>
              <c:f>Sheet1!$A$11</c:f>
              <c:strCache>
                <c:ptCount val="1"/>
                <c:pt idx="0">
                  <c:v>Satisfied</c:v>
                </c:pt>
              </c:strCache>
            </c:strRef>
          </c:tx>
          <c:spPr>
            <a:solidFill>
              <a:srgbClr val="99FF80"/>
            </a:solidFill>
            <a:ln>
              <a:solidFill>
                <a:schemeClr val="tx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Sheet1!$B$1:$S$1</c:f>
              <c:strCache>
                <c:ptCount val="15"/>
                <c:pt idx="0">
                  <c:v>18-34</c:v>
                </c:pt>
                <c:pt idx="1">
                  <c:v>35-54</c:v>
                </c:pt>
                <c:pt idx="2">
                  <c:v>55 or older</c:v>
                </c:pt>
                <c:pt idx="3">
                  <c:v>Male</c:v>
                </c:pt>
                <c:pt idx="4">
                  <c:v>Female</c:v>
                </c:pt>
                <c:pt idx="5">
                  <c:v>White/ White British</c:v>
                </c:pt>
                <c:pt idx="6">
                  <c:v>Ethnic minorities</c:v>
                </c:pt>
                <c:pt idx="7">
                  <c:v>1-5 employees</c:v>
                </c:pt>
                <c:pt idx="8">
                  <c:v>6-20 employees</c:v>
                </c:pt>
                <c:pt idx="9">
                  <c:v>More than 20 employees</c:v>
                </c:pt>
                <c:pt idx="10">
                  <c:v>Motor</c:v>
                </c:pt>
                <c:pt idx="11">
                  <c:v>Employers' Liability</c:v>
                </c:pt>
                <c:pt idx="12">
                  <c:v>Buildings and/or Contents</c:v>
                </c:pt>
                <c:pt idx="13">
                  <c:v>Business interruption</c:v>
                </c:pt>
                <c:pt idx="14">
                  <c:v>Total</c:v>
                </c:pt>
              </c:strCache>
            </c:strRef>
          </c:cat>
          <c:val>
            <c:numRef>
              <c:f>Sheet1!$B$11:$S$11</c:f>
              <c:numCache>
                <c:formatCode>0%</c:formatCode>
                <c:ptCount val="15"/>
                <c:pt idx="0">
                  <c:v>0.84</c:v>
                </c:pt>
                <c:pt idx="1">
                  <c:v>0.85</c:v>
                </c:pt>
                <c:pt idx="2">
                  <c:v>0.83</c:v>
                </c:pt>
                <c:pt idx="3">
                  <c:v>0.85</c:v>
                </c:pt>
                <c:pt idx="4">
                  <c:v>0.83</c:v>
                </c:pt>
                <c:pt idx="5">
                  <c:v>0.84</c:v>
                </c:pt>
                <c:pt idx="6">
                  <c:v>0.85</c:v>
                </c:pt>
                <c:pt idx="7">
                  <c:v>0.74</c:v>
                </c:pt>
                <c:pt idx="8">
                  <c:v>0.81</c:v>
                </c:pt>
                <c:pt idx="9">
                  <c:v>0.89</c:v>
                </c:pt>
                <c:pt idx="10">
                  <c:v>0.86</c:v>
                </c:pt>
                <c:pt idx="11">
                  <c:v>0.83</c:v>
                </c:pt>
                <c:pt idx="12">
                  <c:v>0.86</c:v>
                </c:pt>
                <c:pt idx="13">
                  <c:v>0.81</c:v>
                </c:pt>
                <c:pt idx="14">
                  <c:v>0.84</c:v>
                </c:pt>
              </c:numCache>
            </c:numRef>
          </c:val>
          <c:extLst>
            <c:ext xmlns:c16="http://schemas.microsoft.com/office/drawing/2014/chart" uri="{C3380CC4-5D6E-409C-BE32-E72D297353CC}">
              <c16:uniqueId val="{00000009-F457-4119-9755-DA1760641721}"/>
            </c:ext>
          </c:extLst>
        </c:ser>
        <c:dLbls>
          <c:showLegendKey val="0"/>
          <c:showVal val="0"/>
          <c:showCatName val="0"/>
          <c:showSerName val="0"/>
          <c:showPercent val="0"/>
          <c:showBubbleSize val="0"/>
        </c:dLbls>
        <c:gapWidth val="150"/>
        <c:overlap val="100"/>
        <c:axId val="198493184"/>
        <c:axId val="195277312"/>
        <c:extLst>
          <c:ext xmlns:c15="http://schemas.microsoft.com/office/drawing/2012/chart" uri="{02D57815-91ED-43cb-92C2-25804820EDAC}">
            <c15:filteredBarSeries>
              <c15:ser>
                <c:idx val="0"/>
                <c:order val="0"/>
                <c:tx>
                  <c:strRef>
                    <c:extLst>
                      <c:ext uri="{02D57815-91ED-43cb-92C2-25804820EDAC}">
                        <c15:formulaRef>
                          <c15:sqref>Sheet1!$A$2</c15:sqref>
                        </c15:formulaRef>
                      </c:ext>
                    </c:extLst>
                    <c:strCache>
                      <c:ptCount val="1"/>
                      <c:pt idx="0">
                        <c:v>Extremely dissatisfied</c:v>
                      </c:pt>
                    </c:strCache>
                  </c:strRef>
                </c:tx>
                <c:spPr>
                  <a:solidFill>
                    <a:srgbClr val="F5A03D"/>
                  </a:solidFill>
                  <a:ln>
                    <a:solidFill>
                      <a:schemeClr val="tx2"/>
                    </a:solidFill>
                  </a:ln>
                  <a:effectLst/>
                </c:spPr>
                <c:invertIfNegative val="0"/>
                <c:dLbls>
                  <c:dLbl>
                    <c:idx val="1"/>
                    <c:delete val="1"/>
                    <c:extLst>
                      <c:ext uri="{CE6537A1-D6FC-4f65-9D91-7224C49458BB}"/>
                      <c:ext xmlns:c16="http://schemas.microsoft.com/office/drawing/2014/chart" uri="{C3380CC4-5D6E-409C-BE32-E72D297353CC}">
                        <c16:uniqueId val="{0000000A-F457-4119-9755-DA1760641721}"/>
                      </c:ext>
                    </c:extLst>
                  </c:dLbl>
                  <c:dLbl>
                    <c:idx val="2"/>
                    <c:delete val="1"/>
                    <c:extLst>
                      <c:ext uri="{CE6537A1-D6FC-4f65-9D91-7224C49458BB}"/>
                      <c:ext xmlns:c16="http://schemas.microsoft.com/office/drawing/2014/chart" uri="{C3380CC4-5D6E-409C-BE32-E72D297353CC}">
                        <c16:uniqueId val="{0000000B-F457-4119-9755-DA1760641721}"/>
                      </c:ext>
                    </c:extLst>
                  </c:dLbl>
                  <c:dLbl>
                    <c:idx val="4"/>
                    <c:delete val="1"/>
                    <c:extLst>
                      <c:ext uri="{CE6537A1-D6FC-4f65-9D91-7224C49458BB}"/>
                      <c:ext xmlns:c16="http://schemas.microsoft.com/office/drawing/2014/chart" uri="{C3380CC4-5D6E-409C-BE32-E72D297353CC}">
                        <c16:uniqueId val="{0000000C-F457-4119-9755-DA1760641721}"/>
                      </c:ext>
                    </c:extLst>
                  </c:dLbl>
                  <c:dLbl>
                    <c:idx val="5"/>
                    <c:delete val="1"/>
                    <c:extLst>
                      <c:ext uri="{CE6537A1-D6FC-4f65-9D91-7224C49458BB}"/>
                      <c:ext xmlns:c16="http://schemas.microsoft.com/office/drawing/2014/chart" uri="{C3380CC4-5D6E-409C-BE32-E72D297353CC}">
                        <c16:uniqueId val="{0000000D-F457-4119-9755-DA1760641721}"/>
                      </c:ext>
                    </c:extLst>
                  </c:dLbl>
                  <c:dLbl>
                    <c:idx val="9"/>
                    <c:delete val="1"/>
                    <c:extLst>
                      <c:ext uri="{CE6537A1-D6FC-4f65-9D91-7224C49458BB}"/>
                      <c:ext xmlns:c16="http://schemas.microsoft.com/office/drawing/2014/chart" uri="{C3380CC4-5D6E-409C-BE32-E72D297353CC}">
                        <c16:uniqueId val="{0000000E-F457-4119-9755-DA1760641721}"/>
                      </c:ext>
                    </c:extLst>
                  </c:dLbl>
                  <c:dLbl>
                    <c:idx val="10"/>
                    <c:delete val="1"/>
                    <c:extLst>
                      <c:ext uri="{CE6537A1-D6FC-4f65-9D91-7224C49458BB}"/>
                      <c:ext xmlns:c16="http://schemas.microsoft.com/office/drawing/2014/chart" uri="{C3380CC4-5D6E-409C-BE32-E72D297353CC}">
                        <c16:uniqueId val="{0000000F-F457-4119-9755-DA1760641721}"/>
                      </c:ext>
                    </c:extLst>
                  </c:dLbl>
                  <c:dLbl>
                    <c:idx val="12"/>
                    <c:delete val="1"/>
                    <c:extLst>
                      <c:ext uri="{CE6537A1-D6FC-4f65-9D91-7224C49458BB}"/>
                      <c:ext xmlns:c16="http://schemas.microsoft.com/office/drawing/2014/chart" uri="{C3380CC4-5D6E-409C-BE32-E72D297353CC}">
                        <c16:uniqueId val="{00000010-F457-4119-9755-DA1760641721}"/>
                      </c:ext>
                    </c:extLst>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Sheet1!$B$1:$S$1</c15:sqref>
                        </c15:formulaRef>
                      </c:ext>
                    </c:extLst>
                    <c:strCache>
                      <c:ptCount val="15"/>
                      <c:pt idx="0">
                        <c:v>18-34</c:v>
                      </c:pt>
                      <c:pt idx="1">
                        <c:v>35-54</c:v>
                      </c:pt>
                      <c:pt idx="2">
                        <c:v>55 or older</c:v>
                      </c:pt>
                      <c:pt idx="3">
                        <c:v>Male</c:v>
                      </c:pt>
                      <c:pt idx="4">
                        <c:v>Female</c:v>
                      </c:pt>
                      <c:pt idx="5">
                        <c:v>White/ White British</c:v>
                      </c:pt>
                      <c:pt idx="6">
                        <c:v>Ethnic minorities</c:v>
                      </c:pt>
                      <c:pt idx="7">
                        <c:v>1-5 employees</c:v>
                      </c:pt>
                      <c:pt idx="8">
                        <c:v>6-20 employees</c:v>
                      </c:pt>
                      <c:pt idx="9">
                        <c:v>More than 20 employees</c:v>
                      </c:pt>
                      <c:pt idx="10">
                        <c:v>Motor</c:v>
                      </c:pt>
                      <c:pt idx="11">
                        <c:v>Employers' Liability</c:v>
                      </c:pt>
                      <c:pt idx="12">
                        <c:v>Buildings and/or Contents</c:v>
                      </c:pt>
                      <c:pt idx="13">
                        <c:v>Business interruption</c:v>
                      </c:pt>
                      <c:pt idx="14">
                        <c:v>Total</c:v>
                      </c:pt>
                    </c:strCache>
                  </c:strRef>
                </c:cat>
                <c:val>
                  <c:numRef>
                    <c:extLst>
                      <c:ext uri="{02D57815-91ED-43cb-92C2-25804820EDAC}">
                        <c15:formulaRef>
                          <c15:sqref>Sheet1!$B$2:$S$2</c15:sqref>
                        </c15:formulaRef>
                      </c:ext>
                    </c:extLst>
                    <c:numCache>
                      <c:formatCode>0.00%</c:formatCode>
                      <c:ptCount val="15"/>
                      <c:pt idx="0">
                        <c:v>1.636904762E-2</c:v>
                      </c:pt>
                      <c:pt idx="1">
                        <c:v>1.6313213700000001E-3</c:v>
                      </c:pt>
                      <c:pt idx="2">
                        <c:v>9.3457943900000003E-3</c:v>
                      </c:pt>
                      <c:pt idx="3">
                        <c:v>1.0135135139999999E-2</c:v>
                      </c:pt>
                      <c:pt idx="4">
                        <c:v>8.1967213100000002E-3</c:v>
                      </c:pt>
                      <c:pt idx="5">
                        <c:v>7.4418604700000005E-3</c:v>
                      </c:pt>
                      <c:pt idx="6">
                        <c:v>1.474201474E-2</c:v>
                      </c:pt>
                      <c:pt idx="7">
                        <c:v>1.8264840179999998E-2</c:v>
                      </c:pt>
                      <c:pt idx="8">
                        <c:v>1.035196687E-2</c:v>
                      </c:pt>
                      <c:pt idx="9">
                        <c:v>6.2735257200000009E-3</c:v>
                      </c:pt>
                      <c:pt idx="10" formatCode="0%">
                        <c:v>0</c:v>
                      </c:pt>
                      <c:pt idx="11">
                        <c:v>1.2285012289999999E-2</c:v>
                      </c:pt>
                      <c:pt idx="12">
                        <c:v>1.583710407E-2</c:v>
                      </c:pt>
                      <c:pt idx="13">
                        <c:v>6.4724919100000002E-3</c:v>
                      </c:pt>
                      <c:pt idx="14">
                        <c:v>9.3395597100000005E-3</c:v>
                      </c:pt>
                    </c:numCache>
                  </c:numRef>
                </c:val>
                <c:extLst>
                  <c:ext xmlns:c16="http://schemas.microsoft.com/office/drawing/2014/chart" uri="{C3380CC4-5D6E-409C-BE32-E72D297353CC}">
                    <c16:uniqueId val="{00000011-F457-4119-9755-DA1760641721}"/>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Sheet1!$A$3</c15:sqref>
                        </c15:formulaRef>
                      </c:ext>
                    </c:extLst>
                    <c:strCache>
                      <c:ptCount val="1"/>
                      <c:pt idx="0">
                        <c:v>Dissatisfied</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Sheet1!$B$1:$S$1</c15:sqref>
                        </c15:formulaRef>
                      </c:ext>
                    </c:extLst>
                    <c:strCache>
                      <c:ptCount val="15"/>
                      <c:pt idx="0">
                        <c:v>18-34</c:v>
                      </c:pt>
                      <c:pt idx="1">
                        <c:v>35-54</c:v>
                      </c:pt>
                      <c:pt idx="2">
                        <c:v>55 or older</c:v>
                      </c:pt>
                      <c:pt idx="3">
                        <c:v>Male</c:v>
                      </c:pt>
                      <c:pt idx="4">
                        <c:v>Female</c:v>
                      </c:pt>
                      <c:pt idx="5">
                        <c:v>White/ White British</c:v>
                      </c:pt>
                      <c:pt idx="6">
                        <c:v>Ethnic minorities</c:v>
                      </c:pt>
                      <c:pt idx="7">
                        <c:v>1-5 employees</c:v>
                      </c:pt>
                      <c:pt idx="8">
                        <c:v>6-20 employees</c:v>
                      </c:pt>
                      <c:pt idx="9">
                        <c:v>More than 20 employees</c:v>
                      </c:pt>
                      <c:pt idx="10">
                        <c:v>Motor</c:v>
                      </c:pt>
                      <c:pt idx="11">
                        <c:v>Employers' Liability</c:v>
                      </c:pt>
                      <c:pt idx="12">
                        <c:v>Buildings and/or Contents</c:v>
                      </c:pt>
                      <c:pt idx="13">
                        <c:v>Business interruption</c:v>
                      </c:pt>
                      <c:pt idx="14">
                        <c:v>Total</c:v>
                      </c:pt>
                    </c:strCache>
                  </c:strRef>
                </c:cat>
                <c:val>
                  <c:numRef>
                    <c:extLst xmlns:c15="http://schemas.microsoft.com/office/drawing/2012/chart">
                      <c:ext xmlns:c15="http://schemas.microsoft.com/office/drawing/2012/chart" uri="{02D57815-91ED-43cb-92C2-25804820EDAC}">
                        <c15:formulaRef>
                          <c15:sqref>Sheet1!$B$3:$S$3</c15:sqref>
                        </c15:formulaRef>
                      </c:ext>
                    </c:extLst>
                    <c:numCache>
                      <c:formatCode>0.00%</c:formatCode>
                      <c:ptCount val="15"/>
                      <c:pt idx="0">
                        <c:v>1.3392857140000001E-2</c:v>
                      </c:pt>
                      <c:pt idx="1">
                        <c:v>1.468189233E-2</c:v>
                      </c:pt>
                      <c:pt idx="2">
                        <c:v>9.3457943900000003E-3</c:v>
                      </c:pt>
                      <c:pt idx="3">
                        <c:v>1.463963964E-2</c:v>
                      </c:pt>
                      <c:pt idx="4">
                        <c:v>9.8360655700000001E-3</c:v>
                      </c:pt>
                      <c:pt idx="5" formatCode="0.0%">
                        <c:v>1.3953488369999999E-2</c:v>
                      </c:pt>
                      <c:pt idx="6">
                        <c:v>9.8280098299999997E-3</c:v>
                      </c:pt>
                      <c:pt idx="7">
                        <c:v>2.283105023E-2</c:v>
                      </c:pt>
                      <c:pt idx="8">
                        <c:v>2.277432712E-2</c:v>
                      </c:pt>
                      <c:pt idx="9" formatCode="0.0%">
                        <c:v>5.0188205799999996E-3</c:v>
                      </c:pt>
                      <c:pt idx="10">
                        <c:v>1.7595307920000001E-2</c:v>
                      </c:pt>
                      <c:pt idx="11">
                        <c:v>1.71990172E-2</c:v>
                      </c:pt>
                      <c:pt idx="12">
                        <c:v>6.7873303199999999E-3</c:v>
                      </c:pt>
                      <c:pt idx="13">
                        <c:v>1.294498382E-2</c:v>
                      </c:pt>
                      <c:pt idx="14">
                        <c:v>1.334222815E-2</c:v>
                      </c:pt>
                    </c:numCache>
                  </c:numRef>
                </c:val>
                <c:extLst xmlns:c15="http://schemas.microsoft.com/office/drawing/2012/chart">
                  <c:ext xmlns:c16="http://schemas.microsoft.com/office/drawing/2014/chart" uri="{C3380CC4-5D6E-409C-BE32-E72D297353CC}">
                    <c16:uniqueId val="{00000012-F457-4119-9755-DA1760641721}"/>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Sheet1!$A$4</c15:sqref>
                        </c15:formulaRef>
                      </c:ext>
                    </c:extLst>
                    <c:strCache>
                      <c:ptCount val="1"/>
                      <c:pt idx="0">
                        <c:v>Slightly dissatisfied</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Sheet1!$B$1:$S$1</c15:sqref>
                        </c15:formulaRef>
                      </c:ext>
                    </c:extLst>
                    <c:strCache>
                      <c:ptCount val="15"/>
                      <c:pt idx="0">
                        <c:v>18-34</c:v>
                      </c:pt>
                      <c:pt idx="1">
                        <c:v>35-54</c:v>
                      </c:pt>
                      <c:pt idx="2">
                        <c:v>55 or older</c:v>
                      </c:pt>
                      <c:pt idx="3">
                        <c:v>Male</c:v>
                      </c:pt>
                      <c:pt idx="4">
                        <c:v>Female</c:v>
                      </c:pt>
                      <c:pt idx="5">
                        <c:v>White/ White British</c:v>
                      </c:pt>
                      <c:pt idx="6">
                        <c:v>Ethnic minorities</c:v>
                      </c:pt>
                      <c:pt idx="7">
                        <c:v>1-5 employees</c:v>
                      </c:pt>
                      <c:pt idx="8">
                        <c:v>6-20 employees</c:v>
                      </c:pt>
                      <c:pt idx="9">
                        <c:v>More than 20 employees</c:v>
                      </c:pt>
                      <c:pt idx="10">
                        <c:v>Motor</c:v>
                      </c:pt>
                      <c:pt idx="11">
                        <c:v>Employers' Liability</c:v>
                      </c:pt>
                      <c:pt idx="12">
                        <c:v>Buildings and/or Contents</c:v>
                      </c:pt>
                      <c:pt idx="13">
                        <c:v>Business interruption</c:v>
                      </c:pt>
                      <c:pt idx="14">
                        <c:v>Total</c:v>
                      </c:pt>
                    </c:strCache>
                  </c:strRef>
                </c:cat>
                <c:val>
                  <c:numRef>
                    <c:extLst xmlns:c15="http://schemas.microsoft.com/office/drawing/2012/chart">
                      <c:ext xmlns:c15="http://schemas.microsoft.com/office/drawing/2012/chart" uri="{02D57815-91ED-43cb-92C2-25804820EDAC}">
                        <c15:formulaRef>
                          <c15:sqref>Sheet1!$B$4:$S$4</c15:sqref>
                        </c15:formulaRef>
                      </c:ext>
                    </c:extLst>
                    <c:numCache>
                      <c:formatCode>0.00%</c:formatCode>
                      <c:ptCount val="15"/>
                      <c:pt idx="0">
                        <c:v>4.761904762E-2</c:v>
                      </c:pt>
                      <c:pt idx="1">
                        <c:v>2.936378467E-2</c:v>
                      </c:pt>
                      <c:pt idx="2" formatCode="0.0%">
                        <c:v>1.401869159E-2</c:v>
                      </c:pt>
                      <c:pt idx="3">
                        <c:v>2.9279279280000001E-2</c:v>
                      </c:pt>
                      <c:pt idx="4">
                        <c:v>4.4262295079999993E-2</c:v>
                      </c:pt>
                      <c:pt idx="5">
                        <c:v>3.4418604649999997E-2</c:v>
                      </c:pt>
                      <c:pt idx="6">
                        <c:v>3.6855036860000003E-2</c:v>
                      </c:pt>
                      <c:pt idx="7">
                        <c:v>3.6529680369999998E-2</c:v>
                      </c:pt>
                      <c:pt idx="8" formatCode="0%">
                        <c:v>6.0041407870000001E-2</c:v>
                      </c:pt>
                      <c:pt idx="9">
                        <c:v>2.0075282310000001E-2</c:v>
                      </c:pt>
                      <c:pt idx="10">
                        <c:v>3.8123167159999999E-2</c:v>
                      </c:pt>
                      <c:pt idx="11">
                        <c:v>2.9484029490000001E-2</c:v>
                      </c:pt>
                      <c:pt idx="12">
                        <c:v>3.1674208150000001E-2</c:v>
                      </c:pt>
                      <c:pt idx="13">
                        <c:v>4.5307443369999999E-2</c:v>
                      </c:pt>
                      <c:pt idx="14">
                        <c:v>3.5356904600000003E-2</c:v>
                      </c:pt>
                    </c:numCache>
                  </c:numRef>
                </c:val>
                <c:extLst xmlns:c15="http://schemas.microsoft.com/office/drawing/2012/chart">
                  <c:ext xmlns:c16="http://schemas.microsoft.com/office/drawing/2014/chart" uri="{C3380CC4-5D6E-409C-BE32-E72D297353CC}">
                    <c16:uniqueId val="{00000013-F457-4119-9755-DA1760641721}"/>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Sheet1!$A$5</c15:sqref>
                        </c15:formulaRef>
                      </c:ext>
                    </c:extLst>
                    <c:strCache>
                      <c:ptCount val="1"/>
                      <c:pt idx="0">
                        <c:v>Neither satisfied nor dissatisfied</c:v>
                      </c:pt>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Sheet1!$B$1:$S$1</c15:sqref>
                        </c15:formulaRef>
                      </c:ext>
                    </c:extLst>
                    <c:strCache>
                      <c:ptCount val="15"/>
                      <c:pt idx="0">
                        <c:v>18-34</c:v>
                      </c:pt>
                      <c:pt idx="1">
                        <c:v>35-54</c:v>
                      </c:pt>
                      <c:pt idx="2">
                        <c:v>55 or older</c:v>
                      </c:pt>
                      <c:pt idx="3">
                        <c:v>Male</c:v>
                      </c:pt>
                      <c:pt idx="4">
                        <c:v>Female</c:v>
                      </c:pt>
                      <c:pt idx="5">
                        <c:v>White/ White British</c:v>
                      </c:pt>
                      <c:pt idx="6">
                        <c:v>Ethnic minorities</c:v>
                      </c:pt>
                      <c:pt idx="7">
                        <c:v>1-5 employees</c:v>
                      </c:pt>
                      <c:pt idx="8">
                        <c:v>6-20 employees</c:v>
                      </c:pt>
                      <c:pt idx="9">
                        <c:v>More than 20 employees</c:v>
                      </c:pt>
                      <c:pt idx="10">
                        <c:v>Motor</c:v>
                      </c:pt>
                      <c:pt idx="11">
                        <c:v>Employers' Liability</c:v>
                      </c:pt>
                      <c:pt idx="12">
                        <c:v>Buildings and/or Contents</c:v>
                      </c:pt>
                      <c:pt idx="13">
                        <c:v>Business interruption</c:v>
                      </c:pt>
                      <c:pt idx="14">
                        <c:v>Total</c:v>
                      </c:pt>
                    </c:strCache>
                  </c:strRef>
                </c:cat>
                <c:val>
                  <c:numRef>
                    <c:extLst xmlns:c15="http://schemas.microsoft.com/office/drawing/2012/chart">
                      <c:ext xmlns:c15="http://schemas.microsoft.com/office/drawing/2012/chart" uri="{02D57815-91ED-43cb-92C2-25804820EDAC}">
                        <c15:formulaRef>
                          <c15:sqref>Sheet1!$B$5:$S$5</c15:sqref>
                        </c15:formulaRef>
                      </c:ext>
                    </c:extLst>
                    <c:numCache>
                      <c:formatCode>0.0%</c:formatCode>
                      <c:ptCount val="15"/>
                      <c:pt idx="0" formatCode="0.00%">
                        <c:v>8.6309523809999997E-2</c:v>
                      </c:pt>
                      <c:pt idx="1">
                        <c:v>0.10603588907</c:v>
                      </c:pt>
                      <c:pt idx="2" formatCode="0.00%">
                        <c:v>0.13551401868999999</c:v>
                      </c:pt>
                      <c:pt idx="3" formatCode="0.00%">
                        <c:v>9.5720720719999985E-2</c:v>
                      </c:pt>
                      <c:pt idx="4" formatCode="0.00%">
                        <c:v>0.10983606557</c:v>
                      </c:pt>
                      <c:pt idx="5" formatCode="0.00%">
                        <c:v>0.10139534884</c:v>
                      </c:pt>
                      <c:pt idx="6" formatCode="0.00%">
                        <c:v>9.336609337E-2</c:v>
                      </c:pt>
                      <c:pt idx="7" formatCode="0.00%">
                        <c:v>0.17808219178000001</c:v>
                      </c:pt>
                      <c:pt idx="8" formatCode="0.00%">
                        <c:v>0.10144927536000001</c:v>
                      </c:pt>
                      <c:pt idx="9" formatCode="0.00%">
                        <c:v>8.0301129240000005E-2</c:v>
                      </c:pt>
                      <c:pt idx="10">
                        <c:v>8.5043988269999995E-2</c:v>
                      </c:pt>
                      <c:pt idx="11" formatCode="0.00%">
                        <c:v>0.11056511057</c:v>
                      </c:pt>
                      <c:pt idx="12" formatCode="0.00%">
                        <c:v>8.8235294119999988E-2</c:v>
                      </c:pt>
                      <c:pt idx="13" formatCode="0.00%">
                        <c:v>0.12621359223</c:v>
                      </c:pt>
                      <c:pt idx="14" formatCode="0.00%">
                        <c:v>0.10140093395999999</c:v>
                      </c:pt>
                    </c:numCache>
                  </c:numRef>
                </c:val>
                <c:extLst xmlns:c15="http://schemas.microsoft.com/office/drawing/2012/chart">
                  <c:ext xmlns:c16="http://schemas.microsoft.com/office/drawing/2014/chart" uri="{C3380CC4-5D6E-409C-BE32-E72D297353CC}">
                    <c16:uniqueId val="{00000014-F457-4119-9755-DA1760641721}"/>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Sheet1!$A$6</c15:sqref>
                        </c15:formulaRef>
                      </c:ext>
                    </c:extLst>
                    <c:strCache>
                      <c:ptCount val="1"/>
                      <c:pt idx="0">
                        <c:v>Slightly satisfied</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Sheet1!$B$1:$S$1</c15:sqref>
                        </c15:formulaRef>
                      </c:ext>
                    </c:extLst>
                    <c:strCache>
                      <c:ptCount val="15"/>
                      <c:pt idx="0">
                        <c:v>18-34</c:v>
                      </c:pt>
                      <c:pt idx="1">
                        <c:v>35-54</c:v>
                      </c:pt>
                      <c:pt idx="2">
                        <c:v>55 or older</c:v>
                      </c:pt>
                      <c:pt idx="3">
                        <c:v>Male</c:v>
                      </c:pt>
                      <c:pt idx="4">
                        <c:v>Female</c:v>
                      </c:pt>
                      <c:pt idx="5">
                        <c:v>White/ White British</c:v>
                      </c:pt>
                      <c:pt idx="6">
                        <c:v>Ethnic minorities</c:v>
                      </c:pt>
                      <c:pt idx="7">
                        <c:v>1-5 employees</c:v>
                      </c:pt>
                      <c:pt idx="8">
                        <c:v>6-20 employees</c:v>
                      </c:pt>
                      <c:pt idx="9">
                        <c:v>More than 20 employees</c:v>
                      </c:pt>
                      <c:pt idx="10">
                        <c:v>Motor</c:v>
                      </c:pt>
                      <c:pt idx="11">
                        <c:v>Employers' Liability</c:v>
                      </c:pt>
                      <c:pt idx="12">
                        <c:v>Buildings and/or Contents</c:v>
                      </c:pt>
                      <c:pt idx="13">
                        <c:v>Business interruption</c:v>
                      </c:pt>
                      <c:pt idx="14">
                        <c:v>Total</c:v>
                      </c:pt>
                    </c:strCache>
                  </c:strRef>
                </c:cat>
                <c:val>
                  <c:numRef>
                    <c:extLst xmlns:c15="http://schemas.microsoft.com/office/drawing/2012/chart">
                      <c:ext xmlns:c15="http://schemas.microsoft.com/office/drawing/2012/chart" uri="{02D57815-91ED-43cb-92C2-25804820EDAC}">
                        <c15:formulaRef>
                          <c15:sqref>Sheet1!$B$6:$S$6</c15:sqref>
                        </c15:formulaRef>
                      </c:ext>
                    </c:extLst>
                    <c:numCache>
                      <c:formatCode>0.0%</c:formatCode>
                      <c:ptCount val="15"/>
                      <c:pt idx="0" formatCode="0.00%">
                        <c:v>0.20684523810000002</c:v>
                      </c:pt>
                      <c:pt idx="1">
                        <c:v>0.18597063622000001</c:v>
                      </c:pt>
                      <c:pt idx="2" formatCode="0.00%">
                        <c:v>0.18224299065999999</c:v>
                      </c:pt>
                      <c:pt idx="3" formatCode="0.00%">
                        <c:v>0.19594594595000001</c:v>
                      </c:pt>
                      <c:pt idx="4" formatCode="0.00%">
                        <c:v>0.19344262295</c:v>
                      </c:pt>
                      <c:pt idx="5" formatCode="0.00%">
                        <c:v>0.18976744186000002</c:v>
                      </c:pt>
                      <c:pt idx="6" formatCode="0.00%">
                        <c:v>0.20393120393</c:v>
                      </c:pt>
                      <c:pt idx="7" formatCode="0.00%">
                        <c:v>0.15525114155</c:v>
                      </c:pt>
                      <c:pt idx="8" formatCode="0.00%">
                        <c:v>0.24844720497</c:v>
                      </c:pt>
                      <c:pt idx="9" formatCode="0.00%">
                        <c:v>0.17314930990999999</c:v>
                      </c:pt>
                      <c:pt idx="10" formatCode="0.00%">
                        <c:v>0.20527859238000001</c:v>
                      </c:pt>
                      <c:pt idx="11" formatCode="0.00%">
                        <c:v>0.18181818182000001</c:v>
                      </c:pt>
                      <c:pt idx="12" formatCode="0.00%">
                        <c:v>0.21719457013999999</c:v>
                      </c:pt>
                      <c:pt idx="13" formatCode="0.00%">
                        <c:v>0.16828478964999999</c:v>
                      </c:pt>
                      <c:pt idx="14" formatCode="0.00%">
                        <c:v>0.19479653102</c:v>
                      </c:pt>
                    </c:numCache>
                  </c:numRef>
                </c:val>
                <c:extLst xmlns:c15="http://schemas.microsoft.com/office/drawing/2012/chart">
                  <c:ext xmlns:c16="http://schemas.microsoft.com/office/drawing/2014/chart" uri="{C3380CC4-5D6E-409C-BE32-E72D297353CC}">
                    <c16:uniqueId val="{00000015-F457-4119-9755-DA1760641721}"/>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Sheet1!$A$7</c15:sqref>
                        </c15:formulaRef>
                      </c:ext>
                    </c:extLst>
                    <c:strCache>
                      <c:ptCount val="1"/>
                      <c:pt idx="0">
                        <c:v>Satisfied</c:v>
                      </c:pt>
                    </c:strCache>
                  </c:strRef>
                </c:tx>
                <c:spPr>
                  <a:solidFill>
                    <a:schemeClr val="accent6"/>
                  </a:solidFill>
                  <a:ln>
                    <a:noFill/>
                  </a:ln>
                  <a:effectLst/>
                </c:spPr>
                <c:invertIfNegative val="0"/>
                <c:cat>
                  <c:strRef>
                    <c:extLst xmlns:c15="http://schemas.microsoft.com/office/drawing/2012/chart">
                      <c:ext xmlns:c15="http://schemas.microsoft.com/office/drawing/2012/chart" uri="{02D57815-91ED-43cb-92C2-25804820EDAC}">
                        <c15:formulaRef>
                          <c15:sqref>Sheet1!$B$1:$S$1</c15:sqref>
                        </c15:formulaRef>
                      </c:ext>
                    </c:extLst>
                    <c:strCache>
                      <c:ptCount val="15"/>
                      <c:pt idx="0">
                        <c:v>18-34</c:v>
                      </c:pt>
                      <c:pt idx="1">
                        <c:v>35-54</c:v>
                      </c:pt>
                      <c:pt idx="2">
                        <c:v>55 or older</c:v>
                      </c:pt>
                      <c:pt idx="3">
                        <c:v>Male</c:v>
                      </c:pt>
                      <c:pt idx="4">
                        <c:v>Female</c:v>
                      </c:pt>
                      <c:pt idx="5">
                        <c:v>White/ White British</c:v>
                      </c:pt>
                      <c:pt idx="6">
                        <c:v>Ethnic minorities</c:v>
                      </c:pt>
                      <c:pt idx="7">
                        <c:v>1-5 employees</c:v>
                      </c:pt>
                      <c:pt idx="8">
                        <c:v>6-20 employees</c:v>
                      </c:pt>
                      <c:pt idx="9">
                        <c:v>More than 20 employees</c:v>
                      </c:pt>
                      <c:pt idx="10">
                        <c:v>Motor</c:v>
                      </c:pt>
                      <c:pt idx="11">
                        <c:v>Employers' Liability</c:v>
                      </c:pt>
                      <c:pt idx="12">
                        <c:v>Buildings and/or Contents</c:v>
                      </c:pt>
                      <c:pt idx="13">
                        <c:v>Business interruption</c:v>
                      </c:pt>
                      <c:pt idx="14">
                        <c:v>Total</c:v>
                      </c:pt>
                    </c:strCache>
                  </c:strRef>
                </c:cat>
                <c:val>
                  <c:numRef>
                    <c:extLst xmlns:c15="http://schemas.microsoft.com/office/drawing/2012/chart">
                      <c:ext xmlns:c15="http://schemas.microsoft.com/office/drawing/2012/chart" uri="{02D57815-91ED-43cb-92C2-25804820EDAC}">
                        <c15:formulaRef>
                          <c15:sqref>Sheet1!$B$7:$S$7</c15:sqref>
                        </c15:formulaRef>
                      </c:ext>
                    </c:extLst>
                    <c:numCache>
                      <c:formatCode>0.00%</c:formatCode>
                      <c:ptCount val="15"/>
                      <c:pt idx="0" formatCode="0.0%">
                        <c:v>0.43898809523999999</c:v>
                      </c:pt>
                      <c:pt idx="1">
                        <c:v>0.47308319738999999</c:v>
                      </c:pt>
                      <c:pt idx="2">
                        <c:v>0.49065420561000006</c:v>
                      </c:pt>
                      <c:pt idx="3">
                        <c:v>0.48761261261</c:v>
                      </c:pt>
                      <c:pt idx="4">
                        <c:v>0.42131147540999997</c:v>
                      </c:pt>
                      <c:pt idx="5">
                        <c:v>0.47441860464999996</c:v>
                      </c:pt>
                      <c:pt idx="6">
                        <c:v>0.43243243243000001</c:v>
                      </c:pt>
                      <c:pt idx="7">
                        <c:v>0.45205479451999997</c:v>
                      </c:pt>
                      <c:pt idx="8">
                        <c:v>0.40579710144999998</c:v>
                      </c:pt>
                      <c:pt idx="9">
                        <c:v>0.49560853199999999</c:v>
                      </c:pt>
                      <c:pt idx="10">
                        <c:v>0.47214076245999997</c:v>
                      </c:pt>
                      <c:pt idx="11">
                        <c:v>0.47665847666</c:v>
                      </c:pt>
                      <c:pt idx="12">
                        <c:v>0.43438914027000003</c:v>
                      </c:pt>
                      <c:pt idx="13">
                        <c:v>0.46278317151999998</c:v>
                      </c:pt>
                      <c:pt idx="14">
                        <c:v>0.46030687125000003</c:v>
                      </c:pt>
                    </c:numCache>
                  </c:numRef>
                </c:val>
                <c:extLst xmlns:c15="http://schemas.microsoft.com/office/drawing/2012/chart">
                  <c:ext xmlns:c16="http://schemas.microsoft.com/office/drawing/2014/chart" uri="{C3380CC4-5D6E-409C-BE32-E72D297353CC}">
                    <c16:uniqueId val="{00000016-F457-4119-9755-DA1760641721}"/>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Sheet1!$A$8</c15:sqref>
                        </c15:formulaRef>
                      </c:ext>
                    </c:extLst>
                    <c:strCache>
                      <c:ptCount val="1"/>
                      <c:pt idx="0">
                        <c:v>Extremely satisfied </c:v>
                      </c:pt>
                    </c:strCache>
                  </c:strRef>
                </c:tx>
                <c:spPr>
                  <a:solidFill>
                    <a:schemeClr val="accent1">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Sheet1!$B$1:$S$1</c15:sqref>
                        </c15:formulaRef>
                      </c:ext>
                    </c:extLst>
                    <c:strCache>
                      <c:ptCount val="15"/>
                      <c:pt idx="0">
                        <c:v>18-34</c:v>
                      </c:pt>
                      <c:pt idx="1">
                        <c:v>35-54</c:v>
                      </c:pt>
                      <c:pt idx="2">
                        <c:v>55 or older</c:v>
                      </c:pt>
                      <c:pt idx="3">
                        <c:v>Male</c:v>
                      </c:pt>
                      <c:pt idx="4">
                        <c:v>Female</c:v>
                      </c:pt>
                      <c:pt idx="5">
                        <c:v>White/ White British</c:v>
                      </c:pt>
                      <c:pt idx="6">
                        <c:v>Ethnic minorities</c:v>
                      </c:pt>
                      <c:pt idx="7">
                        <c:v>1-5 employees</c:v>
                      </c:pt>
                      <c:pt idx="8">
                        <c:v>6-20 employees</c:v>
                      </c:pt>
                      <c:pt idx="9">
                        <c:v>More than 20 employees</c:v>
                      </c:pt>
                      <c:pt idx="10">
                        <c:v>Motor</c:v>
                      </c:pt>
                      <c:pt idx="11">
                        <c:v>Employers' Liability</c:v>
                      </c:pt>
                      <c:pt idx="12">
                        <c:v>Buildings and/or Contents</c:v>
                      </c:pt>
                      <c:pt idx="13">
                        <c:v>Business interruption</c:v>
                      </c:pt>
                      <c:pt idx="14">
                        <c:v>Total</c:v>
                      </c:pt>
                    </c:strCache>
                  </c:strRef>
                </c:cat>
                <c:val>
                  <c:numRef>
                    <c:extLst xmlns:c15="http://schemas.microsoft.com/office/drawing/2012/chart">
                      <c:ext xmlns:c15="http://schemas.microsoft.com/office/drawing/2012/chart" uri="{02D57815-91ED-43cb-92C2-25804820EDAC}">
                        <c15:formulaRef>
                          <c15:sqref>Sheet1!$B$8:$S$8</c15:sqref>
                        </c15:formulaRef>
                      </c:ext>
                    </c:extLst>
                    <c:numCache>
                      <c:formatCode>0.00%</c:formatCode>
                      <c:ptCount val="15"/>
                      <c:pt idx="0">
                        <c:v>0.19047619048</c:v>
                      </c:pt>
                      <c:pt idx="1">
                        <c:v>0.18923327896</c:v>
                      </c:pt>
                      <c:pt idx="2">
                        <c:v>0.15887850467</c:v>
                      </c:pt>
                      <c:pt idx="3">
                        <c:v>0.16666666667000002</c:v>
                      </c:pt>
                      <c:pt idx="4">
                        <c:v>0.2131147541</c:v>
                      </c:pt>
                      <c:pt idx="5">
                        <c:v>0.17860465116000002</c:v>
                      </c:pt>
                      <c:pt idx="6">
                        <c:v>0.20884520885000002</c:v>
                      </c:pt>
                      <c:pt idx="7" formatCode="0.0%">
                        <c:v>0.13698630137000001</c:v>
                      </c:pt>
                      <c:pt idx="8">
                        <c:v>0.15113871636000001</c:v>
                      </c:pt>
                      <c:pt idx="9">
                        <c:v>0.21957340024999999</c:v>
                      </c:pt>
                      <c:pt idx="10">
                        <c:v>0.18181818182000001</c:v>
                      </c:pt>
                      <c:pt idx="11" formatCode="0.0%">
                        <c:v>0.17199017199</c:v>
                      </c:pt>
                      <c:pt idx="12">
                        <c:v>0.20588235294000001</c:v>
                      </c:pt>
                      <c:pt idx="13" formatCode="0.0%">
                        <c:v>0.17799352751</c:v>
                      </c:pt>
                      <c:pt idx="14">
                        <c:v>0.18545697132</c:v>
                      </c:pt>
                    </c:numCache>
                  </c:numRef>
                </c:val>
                <c:extLst xmlns:c15="http://schemas.microsoft.com/office/drawing/2012/chart">
                  <c:ext xmlns:c16="http://schemas.microsoft.com/office/drawing/2014/chart" uri="{C3380CC4-5D6E-409C-BE32-E72D297353CC}">
                    <c16:uniqueId val="{00000017-F457-4119-9755-DA1760641721}"/>
                  </c:ext>
                </c:extLst>
              </c15:ser>
            </c15:filteredBarSeries>
          </c:ext>
        </c:extLst>
      </c:barChart>
      <c:catAx>
        <c:axId val="198493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00" b="0" i="0" u="none" strike="noStrike" kern="1200" baseline="0">
                <a:solidFill>
                  <a:schemeClr val="tx1"/>
                </a:solidFill>
                <a:latin typeface="+mn-lt"/>
                <a:ea typeface="+mn-ea"/>
                <a:cs typeface="+mn-cs"/>
              </a:defRPr>
            </a:pPr>
            <a:endParaRPr lang="en-US"/>
          </a:p>
        </c:txPr>
        <c:crossAx val="195277312"/>
        <c:crosses val="autoZero"/>
        <c:auto val="1"/>
        <c:lblAlgn val="ctr"/>
        <c:lblOffset val="100"/>
        <c:noMultiLvlLbl val="0"/>
      </c:catAx>
      <c:valAx>
        <c:axId val="195277312"/>
        <c:scaling>
          <c:orientation val="minMax"/>
        </c:scaling>
        <c:delete val="1"/>
        <c:axPos val="l"/>
        <c:numFmt formatCode="0%" sourceLinked="1"/>
        <c:majorTickMark val="none"/>
        <c:minorTickMark val="none"/>
        <c:tickLblPos val="nextTo"/>
        <c:crossAx val="198493184"/>
        <c:crosses val="autoZero"/>
        <c:crossBetween val="between"/>
      </c:valAx>
      <c:spPr>
        <a:noFill/>
        <a:ln>
          <a:noFill/>
        </a:ln>
        <a:effectLst/>
      </c:spPr>
    </c:plotArea>
    <c:legend>
      <c:legendPos val="r"/>
      <c:layout>
        <c:manualLayout>
          <c:xMode val="edge"/>
          <c:yMode val="edge"/>
          <c:x val="0.90419551645354146"/>
          <c:y val="0.25442825730974844"/>
          <c:w val="9.4681050882378673E-2"/>
          <c:h val="0.56131933536944956"/>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100">
          <a:solidFill>
            <a:schemeClr val="tx1"/>
          </a:solidFill>
        </a:defRPr>
      </a:pPr>
      <a:endParaRPr lang="en-US"/>
    </a:p>
  </c:txPr>
  <c:externalData r:id="rId3">
    <c:autoUpdate val="0"/>
  </c:externalData>
  <c:userShapes r:id="rId4"/>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tlCol="0" anchor="t"/>
          <a:lstStyle/>
          <a:p>
            <a:pPr algn="ctr">
              <a:defRPr sz="1400">
                <a:solidFill>
                  <a:srgbClr val="AB588C"/>
                </a:solidFill>
              </a:defRPr>
            </a:pPr>
            <a:r>
              <a:rPr lang="en-GB" sz="1200" dirty="0">
                <a:solidFill>
                  <a:srgbClr val="17505B"/>
                </a:solidFill>
                <a:latin typeface="Noto Sans" panose="020B0502040504020204" pitchFamily="34" charset="0"/>
              </a:rPr>
              <a:t>% of SMEs who had made a claim in the past 12 months</a:t>
            </a:r>
            <a:endParaRPr lang="en-US" sz="1200" dirty="0">
              <a:solidFill>
                <a:srgbClr val="17505B"/>
              </a:solidFill>
              <a:latin typeface="Noto Sans" panose="020B0502040504020204" pitchFamily="34" charset="0"/>
            </a:endParaRPr>
          </a:p>
        </c:rich>
      </c:tx>
      <c:layout>
        <c:manualLayout>
          <c:xMode val="edge"/>
          <c:yMode val="edge"/>
          <c:x val="0.14434106759642495"/>
          <c:y val="5.4306423749307602E-2"/>
        </c:manualLayout>
      </c:layout>
      <c:overlay val="0"/>
    </c:title>
    <c:autoTitleDeleted val="0"/>
    <c:plotArea>
      <c:layout/>
      <c:barChart>
        <c:barDir val="col"/>
        <c:grouping val="clustered"/>
        <c:varyColors val="1"/>
        <c:ser>
          <c:idx val="0"/>
          <c:order val="0"/>
          <c:tx>
            <c:v>Claimed in last 12 months</c:v>
          </c:tx>
          <c:spPr>
            <a:solidFill>
              <a:srgbClr val="17505B"/>
            </a:solidFill>
          </c:spPr>
          <c:invertIfNegative val="1"/>
          <c:dLbls>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'Claimed in last 12 months'!$Q$4:$Q$5</c:f>
              <c:strCache>
                <c:ptCount val="2"/>
                <c:pt idx="0">
                  <c:v>Yes</c:v>
                </c:pt>
                <c:pt idx="1">
                  <c:v>No</c:v>
                </c:pt>
              </c:strCache>
            </c:strRef>
          </c:cat>
          <c:val>
            <c:numRef>
              <c:f>'Claimed in last 12 months'!$S$4:$S$5</c:f>
              <c:numCache>
                <c:formatCode>0</c:formatCode>
                <c:ptCount val="2"/>
                <c:pt idx="0">
                  <c:v>35</c:v>
                </c:pt>
                <c:pt idx="1">
                  <c:v>65</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9A45-4568-8781-DCB7E0B6B1C0}"/>
            </c:ext>
          </c:extLst>
        </c:ser>
        <c:dLbls>
          <c:showLegendKey val="0"/>
          <c:showVal val="0"/>
          <c:showCatName val="0"/>
          <c:showSerName val="0"/>
          <c:showPercent val="0"/>
          <c:showBubbleSize val="0"/>
        </c:dLbls>
        <c:gapWidth val="150"/>
        <c:axId val="716545920"/>
        <c:axId val="716545528"/>
      </c:barChart>
      <c:catAx>
        <c:axId val="716545920"/>
        <c:scaling>
          <c:orientation val="minMax"/>
        </c:scaling>
        <c:delete val="0"/>
        <c:axPos val="b"/>
        <c:numFmt formatCode="General" sourceLinked="0"/>
        <c:majorTickMark val="cross"/>
        <c:minorTickMark val="none"/>
        <c:tickLblPos val="nextTo"/>
        <c:crossAx val="716545528"/>
        <c:crosses val="autoZero"/>
        <c:auto val="1"/>
        <c:lblAlgn val="ctr"/>
        <c:lblOffset val="100"/>
        <c:noMultiLvlLbl val="1"/>
      </c:catAx>
      <c:valAx>
        <c:axId val="716545528"/>
        <c:scaling>
          <c:orientation val="minMax"/>
        </c:scaling>
        <c:delete val="0"/>
        <c:axPos val="l"/>
        <c:title>
          <c:tx>
            <c:rich>
              <a:bodyPr rtlCol="0" anchor="t"/>
              <a:lstStyle/>
              <a:p>
                <a:pPr algn="l">
                  <a:defRPr>
                    <a:solidFill>
                      <a:srgbClr val="17505B"/>
                    </a:solidFill>
                  </a:defRPr>
                </a:pPr>
                <a:r>
                  <a:rPr lang="en-GB" dirty="0">
                    <a:solidFill>
                      <a:srgbClr val="17505B"/>
                    </a:solidFill>
                    <a:latin typeface="Noto Sans" panose="020B0502040504020204" pitchFamily="34" charset="0"/>
                  </a:rPr>
                  <a:t>% of Respondents</a:t>
                </a:r>
                <a:endParaRPr lang="en-US" sz="1100" dirty="0">
                  <a:solidFill>
                    <a:srgbClr val="17505B"/>
                  </a:solidFill>
                  <a:latin typeface="Noto Sans" panose="020B0502040504020204" pitchFamily="34" charset="0"/>
                </a:endParaRPr>
              </a:p>
            </c:rich>
          </c:tx>
          <c:overlay val="0"/>
        </c:title>
        <c:numFmt formatCode="0" sourceLinked="1"/>
        <c:majorTickMark val="cross"/>
        <c:minorTickMark val="none"/>
        <c:tickLblPos val="nextTo"/>
        <c:crossAx val="716545920"/>
        <c:crosses val="autoZero"/>
        <c:crossBetween val="between"/>
      </c:valAx>
    </c:plotArea>
    <c:plotVisOnly val="1"/>
    <c:dispBlanksAs val="zero"/>
    <c:showDLblsOverMax val="1"/>
  </c:chart>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tlCol="0" anchor="t"/>
          <a:lstStyle/>
          <a:p>
            <a:pPr algn="l">
              <a:defRPr sz="1400">
                <a:solidFill>
                  <a:srgbClr val="AB588C"/>
                </a:solidFill>
              </a:defRPr>
            </a:pPr>
            <a:r>
              <a:rPr lang="en-GB" sz="1200" dirty="0">
                <a:solidFill>
                  <a:srgbClr val="17505B"/>
                </a:solidFill>
                <a:latin typeface="Noto Sans" panose="020B0502040504020204" pitchFamily="34" charset="0"/>
              </a:rPr>
              <a:t>Policies claimed on</a:t>
            </a:r>
            <a:endParaRPr lang="en-US" sz="1200" dirty="0">
              <a:solidFill>
                <a:srgbClr val="17505B"/>
              </a:solidFill>
              <a:latin typeface="Noto Sans" panose="020B0502040504020204" pitchFamily="34" charset="0"/>
            </a:endParaRPr>
          </a:p>
        </c:rich>
      </c:tx>
      <c:layout>
        <c:manualLayout>
          <c:xMode val="edge"/>
          <c:yMode val="edge"/>
          <c:x val="0.35215266001837287"/>
          <c:y val="6.0211458557849866E-2"/>
        </c:manualLayout>
      </c:layout>
      <c:overlay val="0"/>
    </c:title>
    <c:autoTitleDeleted val="0"/>
    <c:plotArea>
      <c:layout>
        <c:manualLayout>
          <c:layoutTarget val="inner"/>
          <c:xMode val="edge"/>
          <c:yMode val="edge"/>
          <c:x val="0.1216974965148481"/>
          <c:y val="0.20920035463126774"/>
          <c:w val="0.4983789922289158"/>
          <c:h val="0.6906633581363697"/>
        </c:manualLayout>
      </c:layout>
      <c:barChart>
        <c:barDir val="col"/>
        <c:grouping val="clustered"/>
        <c:varyColors val="1"/>
        <c:ser>
          <c:idx val="0"/>
          <c:order val="0"/>
          <c:spPr>
            <a:solidFill>
              <a:srgbClr val="696969"/>
            </a:solidFill>
          </c:spPr>
          <c:invertIfNegative val="1"/>
          <c:dPt>
            <c:idx val="0"/>
            <c:invertIfNegative val="1"/>
            <c:bubble3D val="0"/>
            <c:spPr>
              <a:solidFill>
                <a:srgbClr val="99FF80"/>
              </a:solidFill>
            </c:spPr>
            <c:extLst>
              <c:ext xmlns:c16="http://schemas.microsoft.com/office/drawing/2014/chart" uri="{C3380CC4-5D6E-409C-BE32-E72D297353CC}">
                <c16:uniqueId val="{00000001-57C7-4181-8D44-DC7D092645A2}"/>
              </c:ext>
            </c:extLst>
          </c:dPt>
          <c:dPt>
            <c:idx val="1"/>
            <c:invertIfNegative val="1"/>
            <c:bubble3D val="0"/>
            <c:spPr>
              <a:solidFill>
                <a:srgbClr val="3EFF97"/>
              </a:solidFill>
            </c:spPr>
            <c:extLst>
              <c:ext xmlns:c16="http://schemas.microsoft.com/office/drawing/2014/chart" uri="{C3380CC4-5D6E-409C-BE32-E72D297353CC}">
                <c16:uniqueId val="{00000002-57C7-4181-8D44-DC7D092645A2}"/>
              </c:ext>
            </c:extLst>
          </c:dPt>
          <c:dPt>
            <c:idx val="2"/>
            <c:invertIfNegative val="1"/>
            <c:bubble3D val="0"/>
            <c:spPr>
              <a:solidFill>
                <a:srgbClr val="00C3FF"/>
              </a:solidFill>
            </c:spPr>
            <c:extLst>
              <c:ext xmlns:c16="http://schemas.microsoft.com/office/drawing/2014/chart" uri="{C3380CC4-5D6E-409C-BE32-E72D297353CC}">
                <c16:uniqueId val="{00000003-57C7-4181-8D44-DC7D092645A2}"/>
              </c:ext>
            </c:extLst>
          </c:dPt>
          <c:dLbls>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'Policies claimed on'!$Q$4:$Q$7</c:f>
              <c:strCache>
                <c:ptCount val="4"/>
                <c:pt idx="0">
                  <c:v>Buildings and/or Contents</c:v>
                </c:pt>
                <c:pt idx="1">
                  <c:v>Motor</c:v>
                </c:pt>
                <c:pt idx="2">
                  <c:v>Business Interruption Insurance</c:v>
                </c:pt>
                <c:pt idx="3">
                  <c:v>None of these</c:v>
                </c:pt>
              </c:strCache>
            </c:strRef>
          </c:cat>
          <c:val>
            <c:numRef>
              <c:f>'Policies claimed on'!$S$4:$S$7</c:f>
              <c:numCache>
                <c:formatCode>0</c:formatCode>
                <c:ptCount val="4"/>
                <c:pt idx="0">
                  <c:v>47.709923664000002</c:v>
                </c:pt>
                <c:pt idx="1">
                  <c:v>56.297709924000003</c:v>
                </c:pt>
                <c:pt idx="2">
                  <c:v>28.435114504000001</c:v>
                </c:pt>
                <c:pt idx="3">
                  <c:v>1.908396947</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57C7-4181-8D44-DC7D092645A2}"/>
            </c:ext>
          </c:extLst>
        </c:ser>
        <c:dLbls>
          <c:showLegendKey val="0"/>
          <c:showVal val="0"/>
          <c:showCatName val="0"/>
          <c:showSerName val="0"/>
          <c:showPercent val="0"/>
          <c:showBubbleSize val="0"/>
        </c:dLbls>
        <c:gapWidth val="150"/>
        <c:axId val="716546312"/>
        <c:axId val="716546704"/>
      </c:barChart>
      <c:catAx>
        <c:axId val="716546312"/>
        <c:scaling>
          <c:orientation val="minMax"/>
        </c:scaling>
        <c:delete val="1"/>
        <c:axPos val="b"/>
        <c:title>
          <c:tx>
            <c:rich>
              <a:bodyPr rtlCol="0" anchor="t"/>
              <a:lstStyle/>
              <a:p>
                <a:pPr algn="l">
                  <a:defRPr>
                    <a:solidFill>
                      <a:srgbClr val="17505B"/>
                    </a:solidFill>
                  </a:defRPr>
                </a:pPr>
                <a:r>
                  <a:rPr lang="en-GB" dirty="0">
                    <a:solidFill>
                      <a:srgbClr val="17505B"/>
                    </a:solidFill>
                    <a:latin typeface="Noto Sans" panose="020B0502040504020204" pitchFamily="34" charset="0"/>
                  </a:rPr>
                  <a:t>Policies claimed on</a:t>
                </a:r>
                <a:endParaRPr lang="en-US" sz="1100" dirty="0">
                  <a:solidFill>
                    <a:srgbClr val="17505B"/>
                  </a:solidFill>
                  <a:latin typeface="Noto Sans" panose="020B0502040504020204" pitchFamily="34" charset="0"/>
                </a:endParaRPr>
              </a:p>
            </c:rich>
          </c:tx>
          <c:layout>
            <c:manualLayout>
              <c:xMode val="edge"/>
              <c:yMode val="edge"/>
              <c:x val="0.2443397006826574"/>
              <c:y val="0.91839031540082194"/>
            </c:manualLayout>
          </c:layout>
          <c:overlay val="0"/>
        </c:title>
        <c:numFmt formatCode="General" sourceLinked="0"/>
        <c:majorTickMark val="cross"/>
        <c:minorTickMark val="none"/>
        <c:tickLblPos val="nextTo"/>
        <c:crossAx val="716546704"/>
        <c:crosses val="autoZero"/>
        <c:auto val="1"/>
        <c:lblAlgn val="ctr"/>
        <c:lblOffset val="100"/>
        <c:noMultiLvlLbl val="1"/>
      </c:catAx>
      <c:valAx>
        <c:axId val="716546704"/>
        <c:scaling>
          <c:orientation val="minMax"/>
        </c:scaling>
        <c:delete val="0"/>
        <c:axPos val="l"/>
        <c:title>
          <c:tx>
            <c:rich>
              <a:bodyPr rtlCol="0" anchor="t"/>
              <a:lstStyle/>
              <a:p>
                <a:pPr algn="l">
                  <a:defRPr>
                    <a:solidFill>
                      <a:srgbClr val="17505B"/>
                    </a:solidFill>
                  </a:defRPr>
                </a:pPr>
                <a:r>
                  <a:rPr lang="en-GB" dirty="0">
                    <a:solidFill>
                      <a:srgbClr val="17505B"/>
                    </a:solidFill>
                    <a:latin typeface="Noto Sans" panose="020B0502040504020204" pitchFamily="34" charset="0"/>
                  </a:rPr>
                  <a:t>% of Respondents</a:t>
                </a:r>
                <a:endParaRPr lang="en-US" sz="1100" dirty="0">
                  <a:solidFill>
                    <a:srgbClr val="17505B"/>
                  </a:solidFill>
                  <a:latin typeface="Noto Sans" panose="020B0502040504020204" pitchFamily="34" charset="0"/>
                </a:endParaRPr>
              </a:p>
            </c:rich>
          </c:tx>
          <c:overlay val="0"/>
        </c:title>
        <c:numFmt formatCode="0" sourceLinked="1"/>
        <c:majorTickMark val="cross"/>
        <c:minorTickMark val="none"/>
        <c:tickLblPos val="nextTo"/>
        <c:crossAx val="716546312"/>
        <c:crosses val="autoZero"/>
        <c:crossBetween val="between"/>
      </c:valAx>
    </c:plotArea>
    <c:legend>
      <c:legendPos val="tr"/>
      <c:layout>
        <c:manualLayout>
          <c:xMode val="edge"/>
          <c:yMode val="edge"/>
          <c:x val="0.63328546867912228"/>
          <c:y val="0.38936430174867898"/>
          <c:w val="0.33729814400977365"/>
          <c:h val="0.60380677920483672"/>
        </c:manualLayout>
      </c:layout>
      <c:overlay val="0"/>
      <c:txPr>
        <a:bodyPr/>
        <a:lstStyle/>
        <a:p>
          <a:pPr>
            <a:defRPr sz="1100"/>
          </a:pPr>
          <a:endParaRPr lang="en-US"/>
        </a:p>
      </c:txPr>
    </c:legend>
    <c:plotVisOnly val="1"/>
    <c:dispBlanksAs val="zero"/>
    <c:showDLblsOverMax val="1"/>
  </c:chart>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17505B"/>
                </a:solidFill>
                <a:latin typeface="+mn-lt"/>
                <a:ea typeface="+mn-ea"/>
                <a:cs typeface="+mn-cs"/>
              </a:defRPr>
            </a:pPr>
            <a:r>
              <a:rPr lang="en-GB" b="1" dirty="0">
                <a:solidFill>
                  <a:srgbClr val="17505B"/>
                </a:solidFill>
                <a:latin typeface="Noto Sans" panose="020B0502040504020204" pitchFamily="34" charset="0"/>
              </a:rPr>
              <a:t>Perceived</a:t>
            </a:r>
            <a:r>
              <a:rPr lang="en-GB" b="1" baseline="0" dirty="0">
                <a:solidFill>
                  <a:srgbClr val="17505B"/>
                </a:solidFill>
                <a:latin typeface="Noto Sans" panose="020B0502040504020204" pitchFamily="34" charset="0"/>
              </a:rPr>
              <a:t> financial value of the claim</a:t>
            </a:r>
            <a:endParaRPr lang="en-GB" b="1" dirty="0">
              <a:solidFill>
                <a:srgbClr val="17505B"/>
              </a:solidFill>
              <a:latin typeface="Noto Sans" panose="020B0502040504020204" pitchFamily="34" charset="0"/>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rgbClr val="17505B"/>
              </a:solidFill>
              <a:latin typeface="+mn-lt"/>
              <a:ea typeface="+mn-ea"/>
              <a:cs typeface="+mn-cs"/>
            </a:defRPr>
          </a:pPr>
          <a:endParaRPr lang="en-GB"/>
        </a:p>
      </c:txPr>
    </c:title>
    <c:autoTitleDeleted val="0"/>
    <c:plotArea>
      <c:layout/>
      <c:barChart>
        <c:barDir val="col"/>
        <c:grouping val="clustered"/>
        <c:varyColors val="0"/>
        <c:ser>
          <c:idx val="0"/>
          <c:order val="0"/>
          <c:spPr>
            <a:solidFill>
              <a:srgbClr val="99FF8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'Size of claim'!$Q$32:$Q$34</c:f>
              <c:strCache>
                <c:ptCount val="3"/>
                <c:pt idx="0">
                  <c:v>1-4 (low monetary value)</c:v>
                </c:pt>
                <c:pt idx="1">
                  <c:v>5-7 (average monetary value)</c:v>
                </c:pt>
                <c:pt idx="2">
                  <c:v>8-10 (high monetary value)</c:v>
                </c:pt>
              </c:strCache>
            </c:strRef>
          </c:cat>
          <c:val>
            <c:numRef>
              <c:f>'Size of claim'!$R$32:$R$34</c:f>
              <c:numCache>
                <c:formatCode>0%</c:formatCode>
                <c:ptCount val="3"/>
                <c:pt idx="0">
                  <c:v>0.12</c:v>
                </c:pt>
                <c:pt idx="1">
                  <c:v>0.35</c:v>
                </c:pt>
                <c:pt idx="2">
                  <c:v>0.53</c:v>
                </c:pt>
              </c:numCache>
            </c:numRef>
          </c:val>
          <c:extLst>
            <c:ext xmlns:c16="http://schemas.microsoft.com/office/drawing/2014/chart" uri="{C3380CC4-5D6E-409C-BE32-E72D297353CC}">
              <c16:uniqueId val="{00000000-6895-44E3-8CEC-9D1C7ACEDF55}"/>
            </c:ext>
          </c:extLst>
        </c:ser>
        <c:dLbls>
          <c:showLegendKey val="0"/>
          <c:showVal val="0"/>
          <c:showCatName val="0"/>
          <c:showSerName val="0"/>
          <c:showPercent val="0"/>
          <c:showBubbleSize val="0"/>
        </c:dLbls>
        <c:gapWidth val="100"/>
        <c:overlap val="-27"/>
        <c:axId val="326213151"/>
        <c:axId val="326202591"/>
      </c:barChart>
      <c:catAx>
        <c:axId val="3262131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326202591"/>
        <c:crosses val="autoZero"/>
        <c:auto val="1"/>
        <c:lblAlgn val="ctr"/>
        <c:lblOffset val="100"/>
        <c:noMultiLvlLbl val="0"/>
      </c:catAx>
      <c:valAx>
        <c:axId val="326202591"/>
        <c:scaling>
          <c:orientation val="minMax"/>
        </c:scaling>
        <c:delete val="1"/>
        <c:axPos val="l"/>
        <c:numFmt formatCode="0%" sourceLinked="1"/>
        <c:majorTickMark val="none"/>
        <c:minorTickMark val="none"/>
        <c:tickLblPos val="nextTo"/>
        <c:crossAx val="32621315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17505B"/>
                </a:solidFill>
                <a:latin typeface="+mn-lt"/>
                <a:ea typeface="+mn-ea"/>
                <a:cs typeface="+mn-cs"/>
              </a:defRPr>
            </a:pPr>
            <a:r>
              <a:rPr lang="en-US" b="1" dirty="0">
                <a:solidFill>
                  <a:srgbClr val="17505B"/>
                </a:solidFill>
                <a:latin typeface="Noto Sans" panose="020B0502040504020204" pitchFamily="34" charset="0"/>
              </a:rPr>
              <a:t>Overall</a:t>
            </a:r>
          </a:p>
        </c:rich>
      </c:tx>
      <c:layout>
        <c:manualLayout>
          <c:xMode val="edge"/>
          <c:yMode val="edge"/>
          <c:x val="0.4212012248468941"/>
          <c:y val="0"/>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rgbClr val="17505B"/>
              </a:solidFill>
              <a:latin typeface="+mn-lt"/>
              <a:ea typeface="+mn-ea"/>
              <a:cs typeface="+mn-cs"/>
            </a:defRPr>
          </a:pPr>
          <a:endParaRPr lang="en-US"/>
        </a:p>
      </c:txPr>
    </c:title>
    <c:autoTitleDeleted val="0"/>
    <c:plotArea>
      <c:layout>
        <c:manualLayout>
          <c:layoutTarget val="inner"/>
          <c:xMode val="edge"/>
          <c:yMode val="edge"/>
          <c:x val="0.44767760279965002"/>
          <c:y val="0.16712962962962963"/>
          <c:w val="0.45787795275590554"/>
          <c:h val="0.78194444444444444"/>
        </c:manualLayout>
      </c:layout>
      <c:barChart>
        <c:barDir val="bar"/>
        <c:grouping val="clustered"/>
        <c:varyColors val="0"/>
        <c:ser>
          <c:idx val="0"/>
          <c:order val="0"/>
          <c:tx>
            <c:strRef>
              <c:f>'SME purchase'!$D$3</c:f>
              <c:strCache>
                <c:ptCount val="1"/>
                <c:pt idx="0">
                  <c:v>% of Respondents</c:v>
                </c:pt>
              </c:strCache>
            </c:strRef>
          </c:tx>
          <c:spPr>
            <a:solidFill>
              <a:schemeClr val="accent1"/>
            </a:solidFill>
            <a:ln>
              <a:noFill/>
            </a:ln>
            <a:effectLst/>
          </c:spPr>
          <c:invertIfNegative val="0"/>
          <c:dPt>
            <c:idx val="0"/>
            <c:invertIfNegative val="0"/>
            <c:bubble3D val="0"/>
            <c:spPr>
              <a:solidFill>
                <a:srgbClr val="17505B"/>
              </a:solidFill>
              <a:ln>
                <a:noFill/>
              </a:ln>
              <a:effectLst/>
            </c:spPr>
            <c:extLst>
              <c:ext xmlns:c16="http://schemas.microsoft.com/office/drawing/2014/chart" uri="{C3380CC4-5D6E-409C-BE32-E72D297353CC}">
                <c16:uniqueId val="{00000001-1679-4B96-9C4D-93480422380E}"/>
              </c:ext>
            </c:extLst>
          </c:dPt>
          <c:dPt>
            <c:idx val="1"/>
            <c:invertIfNegative val="0"/>
            <c:bubble3D val="0"/>
            <c:spPr>
              <a:solidFill>
                <a:srgbClr val="99FF80"/>
              </a:solidFill>
              <a:ln>
                <a:noFill/>
              </a:ln>
              <a:effectLst/>
            </c:spPr>
            <c:extLst>
              <c:ext xmlns:c16="http://schemas.microsoft.com/office/drawing/2014/chart" uri="{C3380CC4-5D6E-409C-BE32-E72D297353CC}">
                <c16:uniqueId val="{0000000A-2734-4B76-BC58-F640C736A7A0}"/>
              </c:ext>
            </c:extLst>
          </c:dPt>
          <c:dPt>
            <c:idx val="2"/>
            <c:invertIfNegative val="0"/>
            <c:bubble3D val="0"/>
            <c:spPr>
              <a:solidFill>
                <a:srgbClr val="3EFF97"/>
              </a:solidFill>
              <a:ln>
                <a:noFill/>
              </a:ln>
              <a:effectLst/>
            </c:spPr>
            <c:extLst>
              <c:ext xmlns:c16="http://schemas.microsoft.com/office/drawing/2014/chart" uri="{C3380CC4-5D6E-409C-BE32-E72D297353CC}">
                <c16:uniqueId val="{00000002-1679-4B96-9C4D-93480422380E}"/>
              </c:ext>
            </c:extLst>
          </c:dPt>
          <c:dPt>
            <c:idx val="3"/>
            <c:invertIfNegative val="0"/>
            <c:bubble3D val="0"/>
            <c:spPr>
              <a:solidFill>
                <a:srgbClr val="00C3FF"/>
              </a:solidFill>
              <a:ln>
                <a:noFill/>
              </a:ln>
              <a:effectLst/>
            </c:spPr>
            <c:extLst>
              <c:ext xmlns:c16="http://schemas.microsoft.com/office/drawing/2014/chart" uri="{C3380CC4-5D6E-409C-BE32-E72D297353CC}">
                <c16:uniqueId val="{00000003-1679-4B96-9C4D-93480422380E}"/>
              </c:ext>
            </c:extLst>
          </c:dPt>
          <c:dPt>
            <c:idx val="4"/>
            <c:invertIfNegative val="0"/>
            <c:bubble3D val="0"/>
            <c:spPr>
              <a:solidFill>
                <a:srgbClr val="FFA600"/>
              </a:solidFill>
              <a:ln>
                <a:noFill/>
              </a:ln>
              <a:effectLst/>
            </c:spPr>
            <c:extLst>
              <c:ext xmlns:c16="http://schemas.microsoft.com/office/drawing/2014/chart" uri="{C3380CC4-5D6E-409C-BE32-E72D297353CC}">
                <c16:uniqueId val="{00000004-1679-4B96-9C4D-93480422380E}"/>
              </c:ext>
            </c:extLst>
          </c:dPt>
          <c:dPt>
            <c:idx val="5"/>
            <c:invertIfNegative val="0"/>
            <c:bubble3D val="0"/>
            <c:spPr>
              <a:solidFill>
                <a:srgbClr val="B47CF9"/>
              </a:solidFill>
              <a:ln>
                <a:noFill/>
              </a:ln>
              <a:effectLst/>
            </c:spPr>
            <c:extLst>
              <c:ext xmlns:c16="http://schemas.microsoft.com/office/drawing/2014/chart" uri="{C3380CC4-5D6E-409C-BE32-E72D297353CC}">
                <c16:uniqueId val="{00000005-1679-4B96-9C4D-93480422380E}"/>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'SME purchase'!$C$4:$C$9</c:f>
              <c:strCache>
                <c:ptCount val="6"/>
                <c:pt idx="0">
                  <c:v>Bought direct from provider</c:v>
                </c:pt>
                <c:pt idx="1">
                  <c:v>Price comparison site</c:v>
                </c:pt>
                <c:pt idx="2">
                  <c:v>Insurance broker</c:v>
                </c:pt>
                <c:pt idx="3">
                  <c:v>Bank or building society</c:v>
                </c:pt>
                <c:pt idx="4">
                  <c:v>Other</c:v>
                </c:pt>
                <c:pt idx="5">
                  <c:v>Don't know</c:v>
                </c:pt>
              </c:strCache>
            </c:strRef>
          </c:cat>
          <c:val>
            <c:numRef>
              <c:f>'SME purchase'!$D$4:$D$9</c:f>
              <c:numCache>
                <c:formatCode>0%</c:formatCode>
                <c:ptCount val="6"/>
                <c:pt idx="0">
                  <c:v>0.31</c:v>
                </c:pt>
                <c:pt idx="1">
                  <c:v>0.24</c:v>
                </c:pt>
                <c:pt idx="2">
                  <c:v>0.24</c:v>
                </c:pt>
                <c:pt idx="3">
                  <c:v>0.12</c:v>
                </c:pt>
                <c:pt idx="4">
                  <c:v>0.06</c:v>
                </c:pt>
                <c:pt idx="5">
                  <c:v>0.02</c:v>
                </c:pt>
              </c:numCache>
            </c:numRef>
          </c:val>
          <c:extLst>
            <c:ext xmlns:c16="http://schemas.microsoft.com/office/drawing/2014/chart" uri="{C3380CC4-5D6E-409C-BE32-E72D297353CC}">
              <c16:uniqueId val="{00000000-1679-4B96-9C4D-93480422380E}"/>
            </c:ext>
          </c:extLst>
        </c:ser>
        <c:dLbls>
          <c:showLegendKey val="0"/>
          <c:showVal val="0"/>
          <c:showCatName val="0"/>
          <c:showSerName val="0"/>
          <c:showPercent val="0"/>
          <c:showBubbleSize val="0"/>
        </c:dLbls>
        <c:gapWidth val="62"/>
        <c:axId val="332039935"/>
        <c:axId val="332041375"/>
      </c:barChart>
      <c:catAx>
        <c:axId val="33203993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332041375"/>
        <c:crosses val="autoZero"/>
        <c:auto val="1"/>
        <c:lblAlgn val="ctr"/>
        <c:lblOffset val="100"/>
        <c:noMultiLvlLbl val="0"/>
      </c:catAx>
      <c:valAx>
        <c:axId val="332041375"/>
        <c:scaling>
          <c:orientation val="minMax"/>
        </c:scaling>
        <c:delete val="1"/>
        <c:axPos val="t"/>
        <c:numFmt formatCode="0%" sourceLinked="1"/>
        <c:majorTickMark val="none"/>
        <c:minorTickMark val="none"/>
        <c:tickLblPos val="nextTo"/>
        <c:crossAx val="3320399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AB588C"/>
                </a:solidFill>
                <a:latin typeface="+mn-lt"/>
                <a:ea typeface="+mn-ea"/>
                <a:cs typeface="+mn-cs"/>
              </a:defRPr>
            </a:pPr>
            <a:r>
              <a:rPr lang="en-GB" b="1" dirty="0">
                <a:solidFill>
                  <a:srgbClr val="17505B"/>
                </a:solidFill>
                <a:latin typeface="Noto Sans" panose="020B0502040504020204" pitchFamily="34" charset="0"/>
              </a:rPr>
              <a:t>By</a:t>
            </a:r>
            <a:r>
              <a:rPr lang="en-GB" b="1" baseline="0" dirty="0">
                <a:solidFill>
                  <a:srgbClr val="17505B"/>
                </a:solidFill>
                <a:latin typeface="Noto Sans" panose="020B0502040504020204" pitchFamily="34" charset="0"/>
              </a:rPr>
              <a:t> number of employees</a:t>
            </a:r>
            <a:endParaRPr lang="en-GB" b="1" dirty="0">
              <a:solidFill>
                <a:srgbClr val="17505B"/>
              </a:solidFill>
              <a:latin typeface="Noto Sans" panose="020B0502040504020204" pitchFamily="34" charset="0"/>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rgbClr val="AB588C"/>
              </a:solidFill>
              <a:latin typeface="+mn-lt"/>
              <a:ea typeface="+mn-ea"/>
              <a:cs typeface="+mn-cs"/>
            </a:defRPr>
          </a:pPr>
          <a:endParaRPr lang="en-GB"/>
        </a:p>
      </c:txPr>
    </c:title>
    <c:autoTitleDeleted val="0"/>
    <c:plotArea>
      <c:layout/>
      <c:barChart>
        <c:barDir val="col"/>
        <c:grouping val="clustered"/>
        <c:varyColors val="0"/>
        <c:ser>
          <c:idx val="0"/>
          <c:order val="0"/>
          <c:tx>
            <c:strRef>
              <c:f>'SME purchase'!$D$20</c:f>
              <c:strCache>
                <c:ptCount val="1"/>
                <c:pt idx="0">
                  <c:v>1-5</c:v>
                </c:pt>
              </c:strCache>
            </c:strRef>
          </c:tx>
          <c:spPr>
            <a:solidFill>
              <a:srgbClr val="17505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'SME purchase'!$C$21:$C$26</c:f>
              <c:strCache>
                <c:ptCount val="6"/>
                <c:pt idx="0">
                  <c:v>Bought direct from provider</c:v>
                </c:pt>
                <c:pt idx="1">
                  <c:v>Price comparison site</c:v>
                </c:pt>
                <c:pt idx="2">
                  <c:v>Insurance broker</c:v>
                </c:pt>
                <c:pt idx="3">
                  <c:v>Bank or building society</c:v>
                </c:pt>
                <c:pt idx="4">
                  <c:v>Other</c:v>
                </c:pt>
                <c:pt idx="5">
                  <c:v>Don't know</c:v>
                </c:pt>
              </c:strCache>
            </c:strRef>
          </c:cat>
          <c:val>
            <c:numRef>
              <c:f>'SME purchase'!$D$21:$D$26</c:f>
              <c:numCache>
                <c:formatCode>0%</c:formatCode>
                <c:ptCount val="6"/>
                <c:pt idx="0">
                  <c:v>0.34</c:v>
                </c:pt>
                <c:pt idx="1">
                  <c:v>0.32</c:v>
                </c:pt>
                <c:pt idx="2">
                  <c:v>0.17</c:v>
                </c:pt>
                <c:pt idx="3">
                  <c:v>0.09</c:v>
                </c:pt>
                <c:pt idx="4">
                  <c:v>0.05</c:v>
                </c:pt>
                <c:pt idx="5">
                  <c:v>0.03</c:v>
                </c:pt>
              </c:numCache>
            </c:numRef>
          </c:val>
          <c:extLst>
            <c:ext xmlns:c16="http://schemas.microsoft.com/office/drawing/2014/chart" uri="{C3380CC4-5D6E-409C-BE32-E72D297353CC}">
              <c16:uniqueId val="{00000000-8B4F-496B-A4EE-A1A200C5DDBA}"/>
            </c:ext>
          </c:extLst>
        </c:ser>
        <c:ser>
          <c:idx val="1"/>
          <c:order val="1"/>
          <c:tx>
            <c:strRef>
              <c:f>'SME purchase'!$E$20</c:f>
              <c:strCache>
                <c:ptCount val="1"/>
                <c:pt idx="0">
                  <c:v>6-20</c:v>
                </c:pt>
              </c:strCache>
            </c:strRef>
          </c:tx>
          <c:spPr>
            <a:solidFill>
              <a:srgbClr val="00C3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'SME purchase'!$C$21:$C$26</c:f>
              <c:strCache>
                <c:ptCount val="6"/>
                <c:pt idx="0">
                  <c:v>Bought direct from provider</c:v>
                </c:pt>
                <c:pt idx="1">
                  <c:v>Price comparison site</c:v>
                </c:pt>
                <c:pt idx="2">
                  <c:v>Insurance broker</c:v>
                </c:pt>
                <c:pt idx="3">
                  <c:v>Bank or building society</c:v>
                </c:pt>
                <c:pt idx="4">
                  <c:v>Other</c:v>
                </c:pt>
                <c:pt idx="5">
                  <c:v>Don't know</c:v>
                </c:pt>
              </c:strCache>
            </c:strRef>
          </c:cat>
          <c:val>
            <c:numRef>
              <c:f>'SME purchase'!$E$21:$E$26</c:f>
              <c:numCache>
                <c:formatCode>0%</c:formatCode>
                <c:ptCount val="6"/>
                <c:pt idx="0">
                  <c:v>0.27</c:v>
                </c:pt>
                <c:pt idx="1">
                  <c:v>0.27</c:v>
                </c:pt>
                <c:pt idx="2">
                  <c:v>0.21</c:v>
                </c:pt>
                <c:pt idx="3">
                  <c:v>0.13</c:v>
                </c:pt>
                <c:pt idx="4">
                  <c:v>0.1</c:v>
                </c:pt>
                <c:pt idx="5">
                  <c:v>0.03</c:v>
                </c:pt>
              </c:numCache>
            </c:numRef>
          </c:val>
          <c:extLst>
            <c:ext xmlns:c16="http://schemas.microsoft.com/office/drawing/2014/chart" uri="{C3380CC4-5D6E-409C-BE32-E72D297353CC}">
              <c16:uniqueId val="{00000001-8B4F-496B-A4EE-A1A200C5DDBA}"/>
            </c:ext>
          </c:extLst>
        </c:ser>
        <c:ser>
          <c:idx val="2"/>
          <c:order val="2"/>
          <c:tx>
            <c:strRef>
              <c:f>'SME purchase'!$F$20</c:f>
              <c:strCache>
                <c:ptCount val="1"/>
                <c:pt idx="0">
                  <c:v>More than 20</c:v>
                </c:pt>
              </c:strCache>
            </c:strRef>
          </c:tx>
          <c:spPr>
            <a:solidFill>
              <a:srgbClr val="3EFF9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'SME purchase'!$C$21:$C$26</c:f>
              <c:strCache>
                <c:ptCount val="6"/>
                <c:pt idx="0">
                  <c:v>Bought direct from provider</c:v>
                </c:pt>
                <c:pt idx="1">
                  <c:v>Price comparison site</c:v>
                </c:pt>
                <c:pt idx="2">
                  <c:v>Insurance broker</c:v>
                </c:pt>
                <c:pt idx="3">
                  <c:v>Bank or building society</c:v>
                </c:pt>
                <c:pt idx="4">
                  <c:v>Other</c:v>
                </c:pt>
                <c:pt idx="5">
                  <c:v>Don't know</c:v>
                </c:pt>
              </c:strCache>
            </c:strRef>
          </c:cat>
          <c:val>
            <c:numRef>
              <c:f>'SME purchase'!$F$21:$F$26</c:f>
              <c:numCache>
                <c:formatCode>0%</c:formatCode>
                <c:ptCount val="6"/>
                <c:pt idx="0">
                  <c:v>0.34</c:v>
                </c:pt>
                <c:pt idx="1">
                  <c:v>0.2</c:v>
                </c:pt>
                <c:pt idx="2">
                  <c:v>0.28000000000000003</c:v>
                </c:pt>
                <c:pt idx="3">
                  <c:v>0.12</c:v>
                </c:pt>
                <c:pt idx="4">
                  <c:v>0.04</c:v>
                </c:pt>
                <c:pt idx="5">
                  <c:v>0.02</c:v>
                </c:pt>
              </c:numCache>
            </c:numRef>
          </c:val>
          <c:extLst>
            <c:ext xmlns:c16="http://schemas.microsoft.com/office/drawing/2014/chart" uri="{C3380CC4-5D6E-409C-BE32-E72D297353CC}">
              <c16:uniqueId val="{00000002-8B4F-496B-A4EE-A1A200C5DDBA}"/>
            </c:ext>
          </c:extLst>
        </c:ser>
        <c:dLbls>
          <c:showLegendKey val="0"/>
          <c:showVal val="0"/>
          <c:showCatName val="0"/>
          <c:showSerName val="0"/>
          <c:showPercent val="0"/>
          <c:showBubbleSize val="0"/>
        </c:dLbls>
        <c:gapWidth val="67"/>
        <c:axId val="429336303"/>
        <c:axId val="429344463"/>
      </c:barChart>
      <c:catAx>
        <c:axId val="429336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429344463"/>
        <c:crosses val="autoZero"/>
        <c:auto val="1"/>
        <c:lblAlgn val="ctr"/>
        <c:lblOffset val="100"/>
        <c:noMultiLvlLbl val="0"/>
      </c:catAx>
      <c:valAx>
        <c:axId val="429344463"/>
        <c:scaling>
          <c:orientation val="minMax"/>
        </c:scaling>
        <c:delete val="1"/>
        <c:axPos val="l"/>
        <c:numFmt formatCode="0%" sourceLinked="1"/>
        <c:majorTickMark val="none"/>
        <c:minorTickMark val="none"/>
        <c:tickLblPos val="nextTo"/>
        <c:crossAx val="4293363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17505B"/>
                </a:solidFill>
                <a:latin typeface="+mn-lt"/>
                <a:ea typeface="+mn-ea"/>
                <a:cs typeface="+mn-cs"/>
              </a:defRPr>
            </a:pPr>
            <a:r>
              <a:rPr lang="en-US" b="1" dirty="0">
                <a:solidFill>
                  <a:srgbClr val="17505B"/>
                </a:solidFill>
                <a:latin typeface="Noto Sans" panose="020B0502040504020204" pitchFamily="34" charset="0"/>
              </a:rPr>
              <a:t>Overall</a:t>
            </a:r>
          </a:p>
        </c:rich>
      </c:tx>
      <c:layout>
        <c:manualLayout>
          <c:xMode val="edge"/>
          <c:yMode val="edge"/>
          <c:x val="0.4212012248468941"/>
          <c:y val="0"/>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rgbClr val="17505B"/>
              </a:solidFill>
              <a:latin typeface="+mn-lt"/>
              <a:ea typeface="+mn-ea"/>
              <a:cs typeface="+mn-cs"/>
            </a:defRPr>
          </a:pPr>
          <a:endParaRPr lang="en-US"/>
        </a:p>
      </c:txPr>
    </c:title>
    <c:autoTitleDeleted val="0"/>
    <c:plotArea>
      <c:layout>
        <c:manualLayout>
          <c:layoutTarget val="inner"/>
          <c:xMode val="edge"/>
          <c:yMode val="edge"/>
          <c:x val="0.44767760279965002"/>
          <c:y val="0.16712962962962963"/>
          <c:w val="0.45787795275590554"/>
          <c:h val="0.78194444444444444"/>
        </c:manualLayout>
      </c:layout>
      <c:barChart>
        <c:barDir val="bar"/>
        <c:grouping val="clustered"/>
        <c:varyColors val="0"/>
        <c:ser>
          <c:idx val="0"/>
          <c:order val="0"/>
          <c:tx>
            <c:strRef>
              <c:f>'SME purchase'!$D$3</c:f>
              <c:strCache>
                <c:ptCount val="1"/>
                <c:pt idx="0">
                  <c:v>% of Respondents</c:v>
                </c:pt>
              </c:strCache>
            </c:strRef>
          </c:tx>
          <c:spPr>
            <a:solidFill>
              <a:schemeClr val="accent1"/>
            </a:solidFill>
            <a:ln>
              <a:noFill/>
            </a:ln>
            <a:effectLst/>
          </c:spPr>
          <c:invertIfNegative val="0"/>
          <c:dPt>
            <c:idx val="0"/>
            <c:invertIfNegative val="0"/>
            <c:bubble3D val="0"/>
            <c:spPr>
              <a:solidFill>
                <a:srgbClr val="17505B"/>
              </a:solidFill>
              <a:ln>
                <a:noFill/>
              </a:ln>
              <a:effectLst/>
            </c:spPr>
            <c:extLst>
              <c:ext xmlns:c16="http://schemas.microsoft.com/office/drawing/2014/chart" uri="{C3380CC4-5D6E-409C-BE32-E72D297353CC}">
                <c16:uniqueId val="{00000001-C686-4E9C-98BF-48267A9A8E6D}"/>
              </c:ext>
            </c:extLst>
          </c:dPt>
          <c:dPt>
            <c:idx val="1"/>
            <c:invertIfNegative val="0"/>
            <c:bubble3D val="0"/>
            <c:spPr>
              <a:solidFill>
                <a:srgbClr val="99FF80"/>
              </a:solidFill>
              <a:ln>
                <a:noFill/>
              </a:ln>
              <a:effectLst/>
            </c:spPr>
            <c:extLst>
              <c:ext xmlns:c16="http://schemas.microsoft.com/office/drawing/2014/chart" uri="{C3380CC4-5D6E-409C-BE32-E72D297353CC}">
                <c16:uniqueId val="{00000003-C686-4E9C-98BF-48267A9A8E6D}"/>
              </c:ext>
            </c:extLst>
          </c:dPt>
          <c:dPt>
            <c:idx val="2"/>
            <c:invertIfNegative val="0"/>
            <c:bubble3D val="0"/>
            <c:spPr>
              <a:solidFill>
                <a:srgbClr val="3EFF97"/>
              </a:solidFill>
              <a:ln>
                <a:noFill/>
              </a:ln>
              <a:effectLst/>
            </c:spPr>
            <c:extLst>
              <c:ext xmlns:c16="http://schemas.microsoft.com/office/drawing/2014/chart" uri="{C3380CC4-5D6E-409C-BE32-E72D297353CC}">
                <c16:uniqueId val="{00000005-C686-4E9C-98BF-48267A9A8E6D}"/>
              </c:ext>
            </c:extLst>
          </c:dPt>
          <c:dPt>
            <c:idx val="3"/>
            <c:invertIfNegative val="0"/>
            <c:bubble3D val="0"/>
            <c:spPr>
              <a:solidFill>
                <a:srgbClr val="00C3FF"/>
              </a:solidFill>
              <a:ln>
                <a:noFill/>
              </a:ln>
              <a:effectLst/>
            </c:spPr>
            <c:extLst>
              <c:ext xmlns:c16="http://schemas.microsoft.com/office/drawing/2014/chart" uri="{C3380CC4-5D6E-409C-BE32-E72D297353CC}">
                <c16:uniqueId val="{00000007-C686-4E9C-98BF-48267A9A8E6D}"/>
              </c:ext>
            </c:extLst>
          </c:dPt>
          <c:dPt>
            <c:idx val="4"/>
            <c:invertIfNegative val="0"/>
            <c:bubble3D val="0"/>
            <c:spPr>
              <a:solidFill>
                <a:srgbClr val="FFA600"/>
              </a:solidFill>
              <a:ln>
                <a:noFill/>
              </a:ln>
              <a:effectLst/>
            </c:spPr>
            <c:extLst>
              <c:ext xmlns:c16="http://schemas.microsoft.com/office/drawing/2014/chart" uri="{C3380CC4-5D6E-409C-BE32-E72D297353CC}">
                <c16:uniqueId val="{00000009-C686-4E9C-98BF-48267A9A8E6D}"/>
              </c:ext>
            </c:extLst>
          </c:dPt>
          <c:dPt>
            <c:idx val="5"/>
            <c:invertIfNegative val="0"/>
            <c:bubble3D val="0"/>
            <c:spPr>
              <a:solidFill>
                <a:srgbClr val="B47CF9"/>
              </a:solidFill>
              <a:ln>
                <a:noFill/>
              </a:ln>
              <a:effectLst/>
            </c:spPr>
            <c:extLst>
              <c:ext xmlns:c16="http://schemas.microsoft.com/office/drawing/2014/chart" uri="{C3380CC4-5D6E-409C-BE32-E72D297353CC}">
                <c16:uniqueId val="{0000000B-C686-4E9C-98BF-48267A9A8E6D}"/>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'SME purchase'!$C$4:$C$9</c:f>
              <c:strCache>
                <c:ptCount val="6"/>
                <c:pt idx="0">
                  <c:v>Bought direct from provider</c:v>
                </c:pt>
                <c:pt idx="1">
                  <c:v>Price comparison site</c:v>
                </c:pt>
                <c:pt idx="2">
                  <c:v>Insurance broker</c:v>
                </c:pt>
                <c:pt idx="3">
                  <c:v>Bank or building society</c:v>
                </c:pt>
                <c:pt idx="4">
                  <c:v>Other</c:v>
                </c:pt>
                <c:pt idx="5">
                  <c:v>Don't know</c:v>
                </c:pt>
              </c:strCache>
            </c:strRef>
          </c:cat>
          <c:val>
            <c:numRef>
              <c:f>'SME purchase'!$D$4:$D$9</c:f>
              <c:numCache>
                <c:formatCode>0%</c:formatCode>
                <c:ptCount val="6"/>
                <c:pt idx="0">
                  <c:v>0.31</c:v>
                </c:pt>
                <c:pt idx="1">
                  <c:v>0.25</c:v>
                </c:pt>
                <c:pt idx="2">
                  <c:v>0.24</c:v>
                </c:pt>
                <c:pt idx="3">
                  <c:v>0.11</c:v>
                </c:pt>
                <c:pt idx="4">
                  <c:v>0.05</c:v>
                </c:pt>
                <c:pt idx="5">
                  <c:v>0.03</c:v>
                </c:pt>
              </c:numCache>
            </c:numRef>
          </c:val>
          <c:extLst>
            <c:ext xmlns:c16="http://schemas.microsoft.com/office/drawing/2014/chart" uri="{C3380CC4-5D6E-409C-BE32-E72D297353CC}">
              <c16:uniqueId val="{0000000C-C686-4E9C-98BF-48267A9A8E6D}"/>
            </c:ext>
          </c:extLst>
        </c:ser>
        <c:dLbls>
          <c:showLegendKey val="0"/>
          <c:showVal val="0"/>
          <c:showCatName val="0"/>
          <c:showSerName val="0"/>
          <c:showPercent val="0"/>
          <c:showBubbleSize val="0"/>
        </c:dLbls>
        <c:gapWidth val="62"/>
        <c:axId val="332039935"/>
        <c:axId val="332041375"/>
      </c:barChart>
      <c:catAx>
        <c:axId val="33203993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332041375"/>
        <c:crosses val="autoZero"/>
        <c:auto val="1"/>
        <c:lblAlgn val="ctr"/>
        <c:lblOffset val="100"/>
        <c:noMultiLvlLbl val="0"/>
      </c:catAx>
      <c:valAx>
        <c:axId val="332041375"/>
        <c:scaling>
          <c:orientation val="minMax"/>
        </c:scaling>
        <c:delete val="1"/>
        <c:axPos val="t"/>
        <c:numFmt formatCode="0%" sourceLinked="1"/>
        <c:majorTickMark val="none"/>
        <c:minorTickMark val="none"/>
        <c:tickLblPos val="nextTo"/>
        <c:crossAx val="3320399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AB588C"/>
                </a:solidFill>
                <a:latin typeface="+mn-lt"/>
                <a:ea typeface="+mn-ea"/>
                <a:cs typeface="+mn-cs"/>
              </a:defRPr>
            </a:pPr>
            <a:r>
              <a:rPr lang="en-GB" b="1" dirty="0">
                <a:solidFill>
                  <a:srgbClr val="17505B"/>
                </a:solidFill>
                <a:latin typeface="Noto Sans" panose="020B0502040504020204" pitchFamily="34" charset="0"/>
              </a:rPr>
              <a:t>By</a:t>
            </a:r>
            <a:r>
              <a:rPr lang="en-GB" b="1" baseline="0" dirty="0">
                <a:solidFill>
                  <a:srgbClr val="17505B"/>
                </a:solidFill>
                <a:latin typeface="Noto Sans" panose="020B0502040504020204" pitchFamily="34" charset="0"/>
              </a:rPr>
              <a:t> number of employees</a:t>
            </a:r>
            <a:endParaRPr lang="en-GB" b="1" dirty="0">
              <a:solidFill>
                <a:srgbClr val="17505B"/>
              </a:solidFill>
              <a:latin typeface="Noto Sans" panose="020B0502040504020204" pitchFamily="34" charset="0"/>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rgbClr val="AB588C"/>
              </a:solidFill>
              <a:latin typeface="+mn-lt"/>
              <a:ea typeface="+mn-ea"/>
              <a:cs typeface="+mn-cs"/>
            </a:defRPr>
          </a:pPr>
          <a:endParaRPr lang="en-GB"/>
        </a:p>
      </c:txPr>
    </c:title>
    <c:autoTitleDeleted val="0"/>
    <c:plotArea>
      <c:layout/>
      <c:barChart>
        <c:barDir val="col"/>
        <c:grouping val="clustered"/>
        <c:varyColors val="0"/>
        <c:ser>
          <c:idx val="0"/>
          <c:order val="0"/>
          <c:tx>
            <c:strRef>
              <c:f>'SME purchase'!$D$20</c:f>
              <c:strCache>
                <c:ptCount val="1"/>
                <c:pt idx="0">
                  <c:v>1-5</c:v>
                </c:pt>
              </c:strCache>
            </c:strRef>
          </c:tx>
          <c:spPr>
            <a:solidFill>
              <a:srgbClr val="17505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'SME purchase'!$C$21:$C$26</c:f>
              <c:strCache>
                <c:ptCount val="6"/>
                <c:pt idx="0">
                  <c:v>Bought direct from provider</c:v>
                </c:pt>
                <c:pt idx="1">
                  <c:v>Price comparison site</c:v>
                </c:pt>
                <c:pt idx="2">
                  <c:v>Insurance broker</c:v>
                </c:pt>
                <c:pt idx="3">
                  <c:v>Bank or building society</c:v>
                </c:pt>
                <c:pt idx="4">
                  <c:v>Other</c:v>
                </c:pt>
                <c:pt idx="5">
                  <c:v>Don't know</c:v>
                </c:pt>
              </c:strCache>
            </c:strRef>
          </c:cat>
          <c:val>
            <c:numRef>
              <c:f>'SME purchase'!$D$21:$D$26</c:f>
              <c:numCache>
                <c:formatCode>0%</c:formatCode>
                <c:ptCount val="6"/>
                <c:pt idx="0">
                  <c:v>0.28999999999999998</c:v>
                </c:pt>
                <c:pt idx="1">
                  <c:v>0.38</c:v>
                </c:pt>
                <c:pt idx="2">
                  <c:v>0.14000000000000001</c:v>
                </c:pt>
                <c:pt idx="3">
                  <c:v>0.09</c:v>
                </c:pt>
                <c:pt idx="4">
                  <c:v>0.06</c:v>
                </c:pt>
                <c:pt idx="5">
                  <c:v>0.04</c:v>
                </c:pt>
              </c:numCache>
            </c:numRef>
          </c:val>
          <c:extLst>
            <c:ext xmlns:c16="http://schemas.microsoft.com/office/drawing/2014/chart" uri="{C3380CC4-5D6E-409C-BE32-E72D297353CC}">
              <c16:uniqueId val="{00000000-84CC-4243-B499-7ED156BEEA08}"/>
            </c:ext>
          </c:extLst>
        </c:ser>
        <c:ser>
          <c:idx val="1"/>
          <c:order val="1"/>
          <c:tx>
            <c:strRef>
              <c:f>'SME purchase'!$E$20</c:f>
              <c:strCache>
                <c:ptCount val="1"/>
                <c:pt idx="0">
                  <c:v>6-20</c:v>
                </c:pt>
              </c:strCache>
            </c:strRef>
          </c:tx>
          <c:spPr>
            <a:solidFill>
              <a:srgbClr val="00C3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'SME purchase'!$C$21:$C$26</c:f>
              <c:strCache>
                <c:ptCount val="6"/>
                <c:pt idx="0">
                  <c:v>Bought direct from provider</c:v>
                </c:pt>
                <c:pt idx="1">
                  <c:v>Price comparison site</c:v>
                </c:pt>
                <c:pt idx="2">
                  <c:v>Insurance broker</c:v>
                </c:pt>
                <c:pt idx="3">
                  <c:v>Bank or building society</c:v>
                </c:pt>
                <c:pt idx="4">
                  <c:v>Other</c:v>
                </c:pt>
                <c:pt idx="5">
                  <c:v>Don't know</c:v>
                </c:pt>
              </c:strCache>
            </c:strRef>
          </c:cat>
          <c:val>
            <c:numRef>
              <c:f>'SME purchase'!$E$21:$E$26</c:f>
              <c:numCache>
                <c:formatCode>0%</c:formatCode>
                <c:ptCount val="6"/>
                <c:pt idx="0">
                  <c:v>0.3</c:v>
                </c:pt>
                <c:pt idx="1">
                  <c:v>0.26</c:v>
                </c:pt>
                <c:pt idx="2">
                  <c:v>0.23</c:v>
                </c:pt>
                <c:pt idx="3">
                  <c:v>0.11</c:v>
                </c:pt>
                <c:pt idx="4">
                  <c:v>7.0000000000000007E-2</c:v>
                </c:pt>
                <c:pt idx="5">
                  <c:v>0.03</c:v>
                </c:pt>
              </c:numCache>
            </c:numRef>
          </c:val>
          <c:extLst>
            <c:ext xmlns:c16="http://schemas.microsoft.com/office/drawing/2014/chart" uri="{C3380CC4-5D6E-409C-BE32-E72D297353CC}">
              <c16:uniqueId val="{00000001-84CC-4243-B499-7ED156BEEA08}"/>
            </c:ext>
          </c:extLst>
        </c:ser>
        <c:ser>
          <c:idx val="2"/>
          <c:order val="2"/>
          <c:tx>
            <c:strRef>
              <c:f>'SME purchase'!$F$20</c:f>
              <c:strCache>
                <c:ptCount val="1"/>
                <c:pt idx="0">
                  <c:v>More than 20</c:v>
                </c:pt>
              </c:strCache>
            </c:strRef>
          </c:tx>
          <c:spPr>
            <a:solidFill>
              <a:srgbClr val="3EFF9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'SME purchase'!$C$21:$C$26</c:f>
              <c:strCache>
                <c:ptCount val="6"/>
                <c:pt idx="0">
                  <c:v>Bought direct from provider</c:v>
                </c:pt>
                <c:pt idx="1">
                  <c:v>Price comparison site</c:v>
                </c:pt>
                <c:pt idx="2">
                  <c:v>Insurance broker</c:v>
                </c:pt>
                <c:pt idx="3">
                  <c:v>Bank or building society</c:v>
                </c:pt>
                <c:pt idx="4">
                  <c:v>Other</c:v>
                </c:pt>
                <c:pt idx="5">
                  <c:v>Don't know</c:v>
                </c:pt>
              </c:strCache>
            </c:strRef>
          </c:cat>
          <c:val>
            <c:numRef>
              <c:f>'SME purchase'!$F$21:$F$26</c:f>
              <c:numCache>
                <c:formatCode>0%</c:formatCode>
                <c:ptCount val="6"/>
                <c:pt idx="0">
                  <c:v>0.33</c:v>
                </c:pt>
                <c:pt idx="1">
                  <c:v>0.2</c:v>
                </c:pt>
                <c:pt idx="2">
                  <c:v>0.27</c:v>
                </c:pt>
                <c:pt idx="3">
                  <c:v>0.12</c:v>
                </c:pt>
                <c:pt idx="4">
                  <c:v>0.04</c:v>
                </c:pt>
                <c:pt idx="5">
                  <c:v>0.02</c:v>
                </c:pt>
              </c:numCache>
            </c:numRef>
          </c:val>
          <c:extLst>
            <c:ext xmlns:c16="http://schemas.microsoft.com/office/drawing/2014/chart" uri="{C3380CC4-5D6E-409C-BE32-E72D297353CC}">
              <c16:uniqueId val="{00000002-84CC-4243-B499-7ED156BEEA08}"/>
            </c:ext>
          </c:extLst>
        </c:ser>
        <c:dLbls>
          <c:showLegendKey val="0"/>
          <c:showVal val="0"/>
          <c:showCatName val="0"/>
          <c:showSerName val="0"/>
          <c:showPercent val="0"/>
          <c:showBubbleSize val="0"/>
        </c:dLbls>
        <c:gapWidth val="67"/>
        <c:axId val="429336303"/>
        <c:axId val="429344463"/>
      </c:barChart>
      <c:catAx>
        <c:axId val="429336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429344463"/>
        <c:crosses val="autoZero"/>
        <c:auto val="1"/>
        <c:lblAlgn val="ctr"/>
        <c:lblOffset val="100"/>
        <c:noMultiLvlLbl val="0"/>
      </c:catAx>
      <c:valAx>
        <c:axId val="429344463"/>
        <c:scaling>
          <c:orientation val="minMax"/>
        </c:scaling>
        <c:delete val="1"/>
        <c:axPos val="l"/>
        <c:numFmt formatCode="0%" sourceLinked="1"/>
        <c:majorTickMark val="none"/>
        <c:minorTickMark val="none"/>
        <c:tickLblPos val="nextTo"/>
        <c:crossAx val="4293363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1.7863683218235192E-3"/>
          <c:y val="0"/>
          <c:w val="0.99821363167817645"/>
          <c:h val="1"/>
        </c:manualLayout>
      </c:layout>
      <c:bubbleChart>
        <c:varyColors val="0"/>
        <c:ser>
          <c:idx val="2"/>
          <c:order val="0"/>
          <c:tx>
            <c:strRef>
              <c:f>'Opp. score by theme'!$B$4</c:f>
              <c:strCache>
                <c:ptCount val="1"/>
                <c:pt idx="0">
                  <c:v>Speed (claims)</c:v>
                </c:pt>
              </c:strCache>
            </c:strRef>
          </c:tx>
          <c:spPr>
            <a:solidFill>
              <a:srgbClr val="FF52FF">
                <a:alpha val="60000"/>
              </a:srgbClr>
            </a:solidFill>
            <a:ln w="25400">
              <a:noFill/>
            </a:ln>
            <a:effectLst/>
          </c:spPr>
          <c:invertIfNegative val="0"/>
          <c:dLbls>
            <c:dLbl>
              <c:idx val="0"/>
              <c:layout>
                <c:manualLayout>
                  <c:x val="-5.7020470083905789E-2"/>
                  <c:y val="-0.15004210664763193"/>
                </c:manualLayout>
              </c:layout>
              <c:dLblPos val="r"/>
              <c:showLegendKey val="1"/>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B14E-473D-ADC9-1F053301C7F4}"/>
                </c:ext>
              </c:extLst>
            </c:dLbl>
            <c:spPr>
              <a:noFill/>
              <a:ln>
                <a:noFill/>
              </a:ln>
              <a:effectLst/>
            </c:spPr>
            <c:txPr>
              <a:bodyPr rot="0" spcFirstLastPara="1" vertOverflow="ellipsis" vert="horz" wrap="square" lIns="38100" tIns="19050" rIns="38100" bIns="19050" anchor="ctr" anchorCtr="0">
                <a:spAutoFit/>
              </a:bodyPr>
              <a:lstStyle/>
              <a:p>
                <a:pPr algn="ctr">
                  <a:defRPr lang="en-GB" sz="105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t"/>
            <c:showLegendKey val="1"/>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'Opp. score by theme'!$C$4</c:f>
              <c:numCache>
                <c:formatCode>0.00</c:formatCode>
                <c:ptCount val="1"/>
                <c:pt idx="0">
                  <c:v>7.1627756160000002</c:v>
                </c:pt>
              </c:numCache>
            </c:numRef>
          </c:xVal>
          <c:yVal>
            <c:numRef>
              <c:f>'Opp. score by theme'!$D$4</c:f>
              <c:numCache>
                <c:formatCode>0.00</c:formatCode>
                <c:ptCount val="1"/>
                <c:pt idx="0">
                  <c:v>7.1518456559999999</c:v>
                </c:pt>
              </c:numCache>
            </c:numRef>
          </c:yVal>
          <c:bubbleSize>
            <c:numRef>
              <c:f>'Opp. score by theme'!$E$4</c:f>
              <c:numCache>
                <c:formatCode>0.00</c:formatCode>
                <c:ptCount val="1"/>
                <c:pt idx="0">
                  <c:v>7.1737055769999998</c:v>
                </c:pt>
              </c:numCache>
            </c:numRef>
          </c:bubbleSize>
          <c:bubble3D val="0"/>
          <c:extLst>
            <c:ext xmlns:c16="http://schemas.microsoft.com/office/drawing/2014/chart" uri="{C3380CC4-5D6E-409C-BE32-E72D297353CC}">
              <c16:uniqueId val="{00000001-B14E-473D-ADC9-1F053301C7F4}"/>
            </c:ext>
          </c:extLst>
        </c:ser>
        <c:ser>
          <c:idx val="0"/>
          <c:order val="1"/>
          <c:tx>
            <c:strRef>
              <c:f>'Opp. score by theme'!$B$5</c:f>
              <c:strCache>
                <c:ptCount val="1"/>
                <c:pt idx="0">
                  <c:v>Loyalty</c:v>
                </c:pt>
              </c:strCache>
            </c:strRef>
          </c:tx>
          <c:spPr>
            <a:solidFill>
              <a:srgbClr val="99FF80"/>
            </a:solidFill>
            <a:ln w="25400">
              <a:noFill/>
            </a:ln>
            <a:effectLst/>
          </c:spPr>
          <c:invertIfNegative val="0"/>
          <c:dPt>
            <c:idx val="0"/>
            <c:invertIfNegative val="0"/>
            <c:bubble3D val="0"/>
            <c:spPr>
              <a:solidFill>
                <a:srgbClr val="99FF80">
                  <a:alpha val="74902"/>
                </a:srgbClr>
              </a:solidFill>
              <a:ln w="25400">
                <a:noFill/>
              </a:ln>
              <a:effectLst/>
            </c:spPr>
            <c:extLst>
              <c:ext xmlns:c16="http://schemas.microsoft.com/office/drawing/2014/chart" uri="{C3380CC4-5D6E-409C-BE32-E72D297353CC}">
                <c16:uniqueId val="{00000002-B14E-473D-ADC9-1F053301C7F4}"/>
              </c:ext>
            </c:extLst>
          </c:dPt>
          <c:dLbls>
            <c:dLbl>
              <c:idx val="0"/>
              <c:layout>
                <c:manualLayout>
                  <c:x val="1.3405201321443499E-2"/>
                  <c:y val="5.5015738691026612E-2"/>
                </c:manualLayout>
              </c:layout>
              <c:dLblPos val="r"/>
              <c:showLegendKey val="1"/>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B14E-473D-ADC9-1F053301C7F4}"/>
                </c:ext>
              </c:extLst>
            </c:dLbl>
            <c:spPr>
              <a:noFill/>
              <a:ln>
                <a:noFill/>
              </a:ln>
              <a:effectLst/>
            </c:spPr>
            <c:txPr>
              <a:bodyPr rot="0" spcFirstLastPara="1" vertOverflow="ellipsis" vert="horz" wrap="square" lIns="38100" tIns="19050" rIns="38100" bIns="19050" anchor="ctr" anchorCtr="0">
                <a:spAutoFit/>
              </a:bodyPr>
              <a:lstStyle/>
              <a:p>
                <a:pPr algn="ctr">
                  <a:defRPr lang="en-GB" sz="105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r"/>
            <c:showLegendKey val="1"/>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'Opp. score by theme'!$C$5</c:f>
              <c:numCache>
                <c:formatCode>0.00</c:formatCode>
                <c:ptCount val="1"/>
                <c:pt idx="0">
                  <c:v>6.4766987519999999</c:v>
                </c:pt>
              </c:numCache>
            </c:numRef>
          </c:xVal>
          <c:yVal>
            <c:numRef>
              <c:f>'Opp. score by theme'!$D$5</c:f>
              <c:numCache>
                <c:formatCode>0.00</c:formatCode>
                <c:ptCount val="1"/>
                <c:pt idx="0">
                  <c:v>5.9352344889999999</c:v>
                </c:pt>
              </c:numCache>
            </c:numRef>
          </c:yVal>
          <c:bubbleSize>
            <c:numRef>
              <c:f>'Opp. score by theme'!$E$5</c:f>
              <c:numCache>
                <c:formatCode>0.00</c:formatCode>
                <c:ptCount val="1"/>
                <c:pt idx="0">
                  <c:v>7.0181630139999998</c:v>
                </c:pt>
              </c:numCache>
            </c:numRef>
          </c:bubbleSize>
          <c:bubble3D val="0"/>
          <c:extLst>
            <c:ext xmlns:c16="http://schemas.microsoft.com/office/drawing/2014/chart" uri="{C3380CC4-5D6E-409C-BE32-E72D297353CC}">
              <c16:uniqueId val="{00000003-B14E-473D-ADC9-1F053301C7F4}"/>
            </c:ext>
          </c:extLst>
        </c:ser>
        <c:ser>
          <c:idx val="1"/>
          <c:order val="2"/>
          <c:tx>
            <c:strRef>
              <c:f>'Opp. score by theme'!$B$6</c:f>
              <c:strCache>
                <c:ptCount val="1"/>
                <c:pt idx="0">
                  <c:v>Confidence</c:v>
                </c:pt>
              </c:strCache>
            </c:strRef>
          </c:tx>
          <c:spPr>
            <a:solidFill>
              <a:srgbClr val="92D1B3"/>
            </a:solidFill>
            <a:ln w="25400">
              <a:noFill/>
            </a:ln>
            <a:effectLst/>
          </c:spPr>
          <c:invertIfNegative val="0"/>
          <c:dLbls>
            <c:dLbl>
              <c:idx val="0"/>
              <c:layout>
                <c:manualLayout>
                  <c:x val="1.7202477810978299E-2"/>
                  <c:y val="0.12337580562410624"/>
                </c:manualLayout>
              </c:layout>
              <c:dLblPos val="r"/>
              <c:showLegendKey val="1"/>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B14E-473D-ADC9-1F053301C7F4}"/>
                </c:ext>
              </c:extLst>
            </c:dLbl>
            <c:spPr>
              <a:noFill/>
              <a:ln>
                <a:noFill/>
              </a:ln>
              <a:effectLst/>
            </c:spPr>
            <c:txPr>
              <a:bodyPr rot="0" spcFirstLastPara="1" vertOverflow="ellipsis" vert="horz" wrap="square" lIns="38100" tIns="19050" rIns="38100" bIns="19050" anchor="ctr" anchorCtr="0">
                <a:spAutoFit/>
              </a:bodyPr>
              <a:lstStyle/>
              <a:p>
                <a:pPr algn="ctr">
                  <a:defRPr lang="en-GB" sz="105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t"/>
            <c:showLegendKey val="1"/>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'Opp. score by theme'!$C$6</c:f>
              <c:numCache>
                <c:formatCode>0.00</c:formatCode>
                <c:ptCount val="1"/>
                <c:pt idx="0">
                  <c:v>7.1047364909999997</c:v>
                </c:pt>
              </c:numCache>
            </c:numRef>
          </c:xVal>
          <c:yVal>
            <c:numRef>
              <c:f>'Opp. score by theme'!$D$6</c:f>
              <c:numCache>
                <c:formatCode>0.00</c:formatCode>
                <c:ptCount val="1"/>
                <c:pt idx="0">
                  <c:v>7.2027551589999996</c:v>
                </c:pt>
              </c:numCache>
            </c:numRef>
          </c:yVal>
          <c:bubbleSize>
            <c:numRef>
              <c:f>'Opp. score by theme'!$E$6</c:f>
              <c:numCache>
                <c:formatCode>0.00</c:formatCode>
                <c:ptCount val="1"/>
                <c:pt idx="0">
                  <c:v>7.0067178229999998</c:v>
                </c:pt>
              </c:numCache>
            </c:numRef>
          </c:bubbleSize>
          <c:bubble3D val="0"/>
          <c:extLst>
            <c:ext xmlns:c16="http://schemas.microsoft.com/office/drawing/2014/chart" uri="{C3380CC4-5D6E-409C-BE32-E72D297353CC}">
              <c16:uniqueId val="{00000005-B14E-473D-ADC9-1F053301C7F4}"/>
            </c:ext>
          </c:extLst>
        </c:ser>
        <c:ser>
          <c:idx val="3"/>
          <c:order val="3"/>
          <c:tx>
            <c:strRef>
              <c:f>'Opp. score by theme'!$B$7</c:f>
              <c:strCache>
                <c:ptCount val="1"/>
                <c:pt idx="0">
                  <c:v>Control (claims)</c:v>
                </c:pt>
              </c:strCache>
            </c:strRef>
          </c:tx>
          <c:spPr>
            <a:solidFill>
              <a:srgbClr val="93C01F">
                <a:alpha val="40000"/>
              </a:srgbClr>
            </a:solidFill>
            <a:ln w="25400">
              <a:noFill/>
            </a:ln>
            <a:effectLst/>
          </c:spPr>
          <c:invertIfNegative val="0"/>
          <c:dLbls>
            <c:dLbl>
              <c:idx val="0"/>
              <c:layout>
                <c:manualLayout>
                  <c:x val="-5.4244409464332802E-2"/>
                  <c:y val="-0.22891639081465381"/>
                </c:manualLayout>
              </c:layout>
              <c:dLblPos val="r"/>
              <c:showLegendKey val="1"/>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B14E-473D-ADC9-1F053301C7F4}"/>
                </c:ext>
              </c:extLst>
            </c:dLbl>
            <c:spPr>
              <a:noFill/>
              <a:ln>
                <a:noFill/>
              </a:ln>
              <a:effectLst/>
            </c:spPr>
            <c:txPr>
              <a:bodyPr rot="0" spcFirstLastPara="1" vertOverflow="ellipsis" vert="horz" wrap="square" lIns="38100" tIns="19050" rIns="38100" bIns="19050" anchor="ctr" anchorCtr="0">
                <a:spAutoFit/>
              </a:bodyPr>
              <a:lstStyle/>
              <a:p>
                <a:pPr algn="ctr">
                  <a:defRPr lang="en-GB" sz="105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r"/>
            <c:showLegendKey val="1"/>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'Opp. score by theme'!$C$7</c:f>
              <c:numCache>
                <c:formatCode>0.00</c:formatCode>
                <c:ptCount val="1"/>
                <c:pt idx="0">
                  <c:v>7.1011673149999996</c:v>
                </c:pt>
              </c:numCache>
            </c:numRef>
          </c:xVal>
          <c:yVal>
            <c:numRef>
              <c:f>'Opp. score by theme'!$D$7</c:f>
              <c:numCache>
                <c:formatCode>0.00</c:formatCode>
                <c:ptCount val="1"/>
                <c:pt idx="0">
                  <c:v>7.2090458540000002</c:v>
                </c:pt>
              </c:numCache>
            </c:numRef>
          </c:yVal>
          <c:bubbleSize>
            <c:numRef>
              <c:f>'Opp. score by theme'!$E$7</c:f>
              <c:numCache>
                <c:formatCode>0.00</c:formatCode>
                <c:ptCount val="1"/>
                <c:pt idx="0">
                  <c:v>6.9932887770000001</c:v>
                </c:pt>
              </c:numCache>
            </c:numRef>
          </c:bubbleSize>
          <c:bubble3D val="0"/>
          <c:extLst>
            <c:ext xmlns:c16="http://schemas.microsoft.com/office/drawing/2014/chart" uri="{C3380CC4-5D6E-409C-BE32-E72D297353CC}">
              <c16:uniqueId val="{00000007-B14E-473D-ADC9-1F053301C7F4}"/>
            </c:ext>
          </c:extLst>
        </c:ser>
        <c:ser>
          <c:idx val="4"/>
          <c:order val="4"/>
          <c:tx>
            <c:strRef>
              <c:f>'Opp. score by theme'!$B$8</c:f>
              <c:strCache>
                <c:ptCount val="1"/>
                <c:pt idx="0">
                  <c:v>Ease</c:v>
                </c:pt>
              </c:strCache>
            </c:strRef>
          </c:tx>
          <c:spPr>
            <a:solidFill>
              <a:srgbClr val="B47CF9">
                <a:alpha val="67843"/>
              </a:srgbClr>
            </a:solidFill>
            <a:ln w="25400">
              <a:noFill/>
            </a:ln>
            <a:effectLst/>
          </c:spPr>
          <c:invertIfNegative val="0"/>
          <c:dLbls>
            <c:dLbl>
              <c:idx val="0"/>
              <c:layout>
                <c:manualLayout>
                  <c:x val="-0.14944887007782315"/>
                  <c:y val="-0.24760732269613536"/>
                </c:manualLayout>
              </c:layout>
              <c:dLblPos val="r"/>
              <c:showLegendKey val="1"/>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B14E-473D-ADC9-1F053301C7F4}"/>
                </c:ext>
              </c:extLst>
            </c:dLbl>
            <c:spPr>
              <a:noFill/>
              <a:ln>
                <a:noFill/>
              </a:ln>
              <a:effectLst/>
            </c:spPr>
            <c:txPr>
              <a:bodyPr rot="0" spcFirstLastPara="1" vertOverflow="ellipsis" vert="horz" wrap="square" lIns="38100" tIns="19050" rIns="38100" bIns="19050" anchor="ctr" anchorCtr="0">
                <a:spAutoFit/>
              </a:bodyPr>
              <a:lstStyle/>
              <a:p>
                <a:pPr algn="ctr">
                  <a:defRPr lang="en-GB" sz="105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b"/>
            <c:showLegendKey val="1"/>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'Opp. score by theme'!$C$8</c:f>
              <c:numCache>
                <c:formatCode>0.00</c:formatCode>
                <c:ptCount val="1"/>
                <c:pt idx="0">
                  <c:v>6.8331268469999999</c:v>
                </c:pt>
              </c:numCache>
            </c:numRef>
          </c:xVal>
          <c:yVal>
            <c:numRef>
              <c:f>'Opp. score by theme'!$D$8</c:f>
              <c:numCache>
                <c:formatCode>0.00</c:formatCode>
                <c:ptCount val="1"/>
                <c:pt idx="0">
                  <c:v>7.0239459110000002</c:v>
                </c:pt>
              </c:numCache>
            </c:numRef>
          </c:yVal>
          <c:bubbleSize>
            <c:numRef>
              <c:f>'Opp. score by theme'!$E$8</c:f>
              <c:numCache>
                <c:formatCode>0.00</c:formatCode>
                <c:ptCount val="1"/>
                <c:pt idx="0">
                  <c:v>6.6423077819999996</c:v>
                </c:pt>
              </c:numCache>
            </c:numRef>
          </c:bubbleSize>
          <c:bubble3D val="0"/>
          <c:extLst>
            <c:ext xmlns:c16="http://schemas.microsoft.com/office/drawing/2014/chart" uri="{C3380CC4-5D6E-409C-BE32-E72D297353CC}">
              <c16:uniqueId val="{00000009-B14E-473D-ADC9-1F053301C7F4}"/>
            </c:ext>
          </c:extLst>
        </c:ser>
        <c:ser>
          <c:idx val="5"/>
          <c:order val="5"/>
          <c:tx>
            <c:strRef>
              <c:f>'Opp. score by theme'!$B$9</c:f>
              <c:strCache>
                <c:ptCount val="1"/>
                <c:pt idx="0">
                  <c:v>Protection</c:v>
                </c:pt>
              </c:strCache>
            </c:strRef>
          </c:tx>
          <c:spPr>
            <a:solidFill>
              <a:srgbClr val="006B48">
                <a:alpha val="29020"/>
              </a:srgbClr>
            </a:solidFill>
            <a:ln w="25400">
              <a:noFill/>
            </a:ln>
            <a:effectLst/>
          </c:spPr>
          <c:invertIfNegative val="0"/>
          <c:dLbls>
            <c:dLbl>
              <c:idx val="0"/>
              <c:layout>
                <c:manualLayout>
                  <c:x val="-0.317792473431042"/>
                  <c:y val="-6.6732446932711104E-2"/>
                </c:manualLayout>
              </c:layout>
              <c:dLblPos val="r"/>
              <c:showLegendKey val="1"/>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B14E-473D-ADC9-1F053301C7F4}"/>
                </c:ext>
              </c:extLst>
            </c:dLbl>
            <c:spPr>
              <a:noFill/>
              <a:ln>
                <a:noFill/>
              </a:ln>
              <a:effectLst/>
            </c:spPr>
            <c:txPr>
              <a:bodyPr rot="0" spcFirstLastPara="1" vertOverflow="ellipsis" vert="horz" wrap="square" lIns="38100" tIns="19050" rIns="38100" bIns="19050" anchor="ctr" anchorCtr="0">
                <a:spAutoFit/>
              </a:bodyPr>
              <a:lstStyle/>
              <a:p>
                <a:pPr algn="ctr">
                  <a:defRPr lang="en-GB" sz="105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t"/>
            <c:showLegendKey val="1"/>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'Opp. score by theme'!$C$9</c:f>
              <c:numCache>
                <c:formatCode>0.00</c:formatCode>
                <c:ptCount val="1"/>
                <c:pt idx="0">
                  <c:v>6.7084723149999999</c:v>
                </c:pt>
              </c:numCache>
            </c:numRef>
          </c:xVal>
          <c:yVal>
            <c:numRef>
              <c:f>'Opp. score by theme'!$D$9</c:f>
              <c:numCache>
                <c:formatCode>0.00</c:formatCode>
                <c:ptCount val="1"/>
                <c:pt idx="0">
                  <c:v>6.8864014659999997</c:v>
                </c:pt>
              </c:numCache>
            </c:numRef>
          </c:yVal>
          <c:bubbleSize>
            <c:numRef>
              <c:f>'Opp. score by theme'!$E$9</c:f>
              <c:numCache>
                <c:formatCode>0.00</c:formatCode>
                <c:ptCount val="1"/>
                <c:pt idx="0">
                  <c:v>6.530543164</c:v>
                </c:pt>
              </c:numCache>
            </c:numRef>
          </c:bubbleSize>
          <c:bubble3D val="0"/>
          <c:extLst>
            <c:ext xmlns:c16="http://schemas.microsoft.com/office/drawing/2014/chart" uri="{C3380CC4-5D6E-409C-BE32-E72D297353CC}">
              <c16:uniqueId val="{0000000B-B14E-473D-ADC9-1F053301C7F4}"/>
            </c:ext>
          </c:extLst>
        </c:ser>
        <c:ser>
          <c:idx val="6"/>
          <c:order val="6"/>
          <c:tx>
            <c:strRef>
              <c:f>'Opp. score by theme'!$B$10</c:f>
              <c:strCache>
                <c:ptCount val="1"/>
                <c:pt idx="0">
                  <c:v>Respect (claims)</c:v>
                </c:pt>
              </c:strCache>
            </c:strRef>
          </c:tx>
          <c:spPr>
            <a:solidFill>
              <a:srgbClr val="3EFF97">
                <a:alpha val="36078"/>
              </a:srgbClr>
            </a:solidFill>
            <a:ln w="25400">
              <a:noFill/>
            </a:ln>
            <a:effectLst/>
          </c:spPr>
          <c:invertIfNegative val="0"/>
          <c:dLbls>
            <c:dLbl>
              <c:idx val="0"/>
              <c:layout>
                <c:manualLayout>
                  <c:x val="-0.43097077000118633"/>
                  <c:y val="1.2793605007962058E-2"/>
                </c:manualLayout>
              </c:layout>
              <c:dLblPos val="r"/>
              <c:showLegendKey val="1"/>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C-B14E-473D-ADC9-1F053301C7F4}"/>
                </c:ext>
              </c:extLst>
            </c:dLbl>
            <c:spPr>
              <a:noFill/>
              <a:ln>
                <a:noFill/>
              </a:ln>
              <a:effectLst/>
            </c:spPr>
            <c:txPr>
              <a:bodyPr rot="0" spcFirstLastPara="1" vertOverflow="ellipsis" vert="horz" wrap="square" lIns="38100" tIns="19050" rIns="38100" bIns="19050" anchor="ctr" anchorCtr="0">
                <a:spAutoFit/>
              </a:bodyPr>
              <a:lstStyle/>
              <a:p>
                <a:pPr algn="ctr">
                  <a:defRPr lang="en-GB" sz="105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t"/>
            <c:showLegendKey val="1"/>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'Opp. score by theme'!$C$10</c:f>
              <c:numCache>
                <c:formatCode>0.00</c:formatCode>
                <c:ptCount val="1"/>
                <c:pt idx="0">
                  <c:v>6.601815824</c:v>
                </c:pt>
              </c:numCache>
            </c:numRef>
          </c:xVal>
          <c:yVal>
            <c:numRef>
              <c:f>'Opp. score by theme'!$D$10</c:f>
              <c:numCache>
                <c:formatCode>0.00</c:formatCode>
                <c:ptCount val="1"/>
                <c:pt idx="0">
                  <c:v>6.741856072</c:v>
                </c:pt>
              </c:numCache>
            </c:numRef>
          </c:yVal>
          <c:bubbleSize>
            <c:numRef>
              <c:f>'Opp. score by theme'!$E$10</c:f>
              <c:numCache>
                <c:formatCode>0.00</c:formatCode>
                <c:ptCount val="1"/>
                <c:pt idx="0">
                  <c:v>6.461775576</c:v>
                </c:pt>
              </c:numCache>
            </c:numRef>
          </c:bubbleSize>
          <c:bubble3D val="0"/>
          <c:extLst>
            <c:ext xmlns:c16="http://schemas.microsoft.com/office/drawing/2014/chart" uri="{C3380CC4-5D6E-409C-BE32-E72D297353CC}">
              <c16:uniqueId val="{0000000D-B14E-473D-ADC9-1F053301C7F4}"/>
            </c:ext>
          </c:extLst>
        </c:ser>
        <c:ser>
          <c:idx val="7"/>
          <c:order val="7"/>
          <c:tx>
            <c:strRef>
              <c:f>'Opp. score by theme'!$B$11</c:f>
              <c:strCache>
                <c:ptCount val="1"/>
                <c:pt idx="0">
                  <c:v>Price</c:v>
                </c:pt>
              </c:strCache>
            </c:strRef>
          </c:tx>
          <c:spPr>
            <a:solidFill>
              <a:srgbClr val="00C3FF">
                <a:alpha val="76863"/>
              </a:srgbClr>
            </a:solidFill>
            <a:ln w="25400">
              <a:noFill/>
            </a:ln>
            <a:effectLst/>
          </c:spPr>
          <c:invertIfNegative val="0"/>
          <c:dLbls>
            <c:dLbl>
              <c:idx val="0"/>
              <c:layout>
                <c:manualLayout>
                  <c:x val="-0.14118592792693602"/>
                  <c:y val="0.2217818234002204"/>
                </c:manualLayout>
              </c:layout>
              <c:dLblPos val="r"/>
              <c:showLegendKey val="1"/>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E-B14E-473D-ADC9-1F053301C7F4}"/>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l"/>
            <c:showLegendKey val="1"/>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'Opp. score by theme'!$C$11</c:f>
              <c:numCache>
                <c:formatCode>0.00</c:formatCode>
                <c:ptCount val="1"/>
                <c:pt idx="0">
                  <c:v>5.9606404270000004</c:v>
                </c:pt>
              </c:numCache>
            </c:numRef>
          </c:xVal>
          <c:yVal>
            <c:numRef>
              <c:f>'Opp. score by theme'!$D$11</c:f>
              <c:numCache>
                <c:formatCode>0.00</c:formatCode>
                <c:ptCount val="1"/>
                <c:pt idx="0">
                  <c:v>5.8463313699999997</c:v>
                </c:pt>
              </c:numCache>
            </c:numRef>
          </c:yVal>
          <c:bubbleSize>
            <c:numRef>
              <c:f>'Opp. score by theme'!$E$11</c:f>
              <c:numCache>
                <c:formatCode>0.00</c:formatCode>
                <c:ptCount val="1"/>
                <c:pt idx="0">
                  <c:v>6.0749494840000002</c:v>
                </c:pt>
              </c:numCache>
            </c:numRef>
          </c:bubbleSize>
          <c:bubble3D val="0"/>
          <c:extLst>
            <c:ext xmlns:c16="http://schemas.microsoft.com/office/drawing/2014/chart" uri="{C3380CC4-5D6E-409C-BE32-E72D297353CC}">
              <c16:uniqueId val="{0000000F-B14E-473D-ADC9-1F053301C7F4}"/>
            </c:ext>
          </c:extLst>
        </c:ser>
        <c:ser>
          <c:idx val="8"/>
          <c:order val="8"/>
          <c:tx>
            <c:strRef>
              <c:f>'Opp. score by theme'!$B$12</c:f>
              <c:strCache>
                <c:ptCount val="1"/>
                <c:pt idx="0">
                  <c:v>Relationship</c:v>
                </c:pt>
              </c:strCache>
            </c:strRef>
          </c:tx>
          <c:spPr>
            <a:solidFill>
              <a:srgbClr val="FFA600">
                <a:alpha val="60000"/>
              </a:srgbClr>
            </a:solidFill>
            <a:ln w="25400">
              <a:noFill/>
            </a:ln>
            <a:effectLst/>
          </c:spPr>
          <c:invertIfNegative val="0"/>
          <c:dLbls>
            <c:dLbl>
              <c:idx val="0"/>
              <c:layout>
                <c:manualLayout>
                  <c:x val="-0.37298256926971601"/>
                  <c:y val="5.4963885196218573E-2"/>
                </c:manualLayout>
              </c:layout>
              <c:dLblPos val="r"/>
              <c:showLegendKey val="1"/>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0-B14E-473D-ADC9-1F053301C7F4}"/>
                </c:ext>
              </c:extLst>
            </c:dLbl>
            <c:spPr>
              <a:noFill/>
              <a:ln>
                <a:noFill/>
              </a:ln>
              <a:effectLst/>
            </c:spPr>
            <c:txPr>
              <a:bodyPr rot="0" spcFirstLastPara="1" vertOverflow="ellipsis" vert="horz" wrap="square" lIns="38100" tIns="19050" rIns="38100" bIns="19050" anchor="ctr" anchorCtr="0">
                <a:spAutoFit/>
              </a:bodyPr>
              <a:lstStyle/>
              <a:p>
                <a:pPr algn="ctr">
                  <a:defRPr lang="en-GB" sz="105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l"/>
            <c:showLegendKey val="1"/>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'Opp. score by theme'!$C$12</c:f>
              <c:numCache>
                <c:formatCode>0.00</c:formatCode>
                <c:ptCount val="1"/>
                <c:pt idx="0">
                  <c:v>6.1841227490000001</c:v>
                </c:pt>
              </c:numCache>
            </c:numRef>
          </c:xVal>
          <c:yVal>
            <c:numRef>
              <c:f>'Opp. score by theme'!$D$12</c:f>
              <c:numCache>
                <c:formatCode>0.00</c:formatCode>
                <c:ptCount val="1"/>
                <c:pt idx="0">
                  <c:v>6.3054903290000004</c:v>
                </c:pt>
              </c:numCache>
            </c:numRef>
          </c:yVal>
          <c:bubbleSize>
            <c:numRef>
              <c:f>'Opp. score by theme'!$E$12</c:f>
              <c:numCache>
                <c:formatCode>0.00</c:formatCode>
                <c:ptCount val="1"/>
                <c:pt idx="0">
                  <c:v>6.0627551679999998</c:v>
                </c:pt>
              </c:numCache>
            </c:numRef>
          </c:bubbleSize>
          <c:bubble3D val="0"/>
          <c:extLst>
            <c:ext xmlns:c16="http://schemas.microsoft.com/office/drawing/2014/chart" uri="{C3380CC4-5D6E-409C-BE32-E72D297353CC}">
              <c16:uniqueId val="{00000011-B14E-473D-ADC9-1F053301C7F4}"/>
            </c:ext>
          </c:extLst>
        </c:ser>
        <c:dLbls>
          <c:showLegendKey val="0"/>
          <c:showVal val="0"/>
          <c:showCatName val="0"/>
          <c:showSerName val="0"/>
          <c:showPercent val="0"/>
          <c:showBubbleSize val="0"/>
        </c:dLbls>
        <c:bubbleScale val="100"/>
        <c:showNegBubbles val="0"/>
        <c:axId val="563754712"/>
        <c:axId val="563755104"/>
      </c:bubbleChart>
      <c:valAx>
        <c:axId val="563754712"/>
        <c:scaling>
          <c:orientation val="minMax"/>
          <c:max val="10"/>
          <c:min val="0"/>
        </c:scaling>
        <c:delete val="1"/>
        <c:axPos val="b"/>
        <c:numFmt formatCode="0.00" sourceLinked="1"/>
        <c:majorTickMark val="out"/>
        <c:minorTickMark val="none"/>
        <c:tickLblPos val="nextTo"/>
        <c:crossAx val="563755104"/>
        <c:crosses val="autoZero"/>
        <c:crossBetween val="midCat"/>
      </c:valAx>
      <c:valAx>
        <c:axId val="563755104"/>
        <c:scaling>
          <c:orientation val="minMax"/>
          <c:max val="10"/>
        </c:scaling>
        <c:delete val="1"/>
        <c:axPos val="l"/>
        <c:numFmt formatCode="0.00" sourceLinked="1"/>
        <c:majorTickMark val="out"/>
        <c:minorTickMark val="none"/>
        <c:tickLblPos val="nextTo"/>
        <c:crossAx val="563754712"/>
        <c:crosses val="autoZero"/>
        <c:crossBetween val="midCat"/>
      </c:valAx>
      <c:spPr>
        <a:noFill/>
        <a:ln>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rgbClr val="AB588C"/>
                </a:solidFill>
                <a:latin typeface="Arial" panose="020B0604020202020204" pitchFamily="34" charset="0"/>
                <a:ea typeface="+mn-ea"/>
                <a:cs typeface="Arial" panose="020B0604020202020204" pitchFamily="34" charset="0"/>
              </a:defRPr>
            </a:pPr>
            <a:r>
              <a:rPr lang="en-GB" sz="1200" b="1" dirty="0">
                <a:solidFill>
                  <a:srgbClr val="17505B"/>
                </a:solidFill>
                <a:latin typeface="Noto Sans" panose="020B0502040504020204" pitchFamily="34" charset="0"/>
                <a:cs typeface="Noto Sans" panose="020B0502040504020204" pitchFamily="34" charset="0"/>
              </a:rPr>
              <a:t>Overall SME financial well-being of business</a:t>
            </a:r>
          </a:p>
        </c:rich>
      </c:tx>
      <c:layout>
        <c:manualLayout>
          <c:xMode val="edge"/>
          <c:yMode val="edge"/>
          <c:x val="0.15907633420822398"/>
          <c:y val="7.870370370370370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rgbClr val="AB588C"/>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3.0555555555555555E-2"/>
          <c:y val="0.26912037037037034"/>
          <c:w val="0.93888888888888888"/>
          <c:h val="0.56222222222222218"/>
        </c:manualLayout>
      </c:layout>
      <c:barChart>
        <c:barDir val="col"/>
        <c:grouping val="clustered"/>
        <c:varyColors val="0"/>
        <c:ser>
          <c:idx val="0"/>
          <c:order val="0"/>
          <c:spPr>
            <a:solidFill>
              <a:srgbClr val="99FF80"/>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'SME financial'!$B$5:$B$7</c:f>
              <c:strCache>
                <c:ptCount val="3"/>
                <c:pt idx="0">
                  <c:v>Very poor / poor</c:v>
                </c:pt>
                <c:pt idx="1">
                  <c:v>Average</c:v>
                </c:pt>
                <c:pt idx="2">
                  <c:v>Good / very good</c:v>
                </c:pt>
              </c:strCache>
            </c:strRef>
          </c:cat>
          <c:val>
            <c:numRef>
              <c:f>'SME financial'!$C$5:$C$7</c:f>
              <c:numCache>
                <c:formatCode>0%</c:formatCode>
                <c:ptCount val="3"/>
                <c:pt idx="0">
                  <c:v>0.03</c:v>
                </c:pt>
                <c:pt idx="1">
                  <c:v>0.2</c:v>
                </c:pt>
                <c:pt idx="2">
                  <c:v>0.76</c:v>
                </c:pt>
              </c:numCache>
            </c:numRef>
          </c:val>
          <c:extLst>
            <c:ext xmlns:c16="http://schemas.microsoft.com/office/drawing/2014/chart" uri="{C3380CC4-5D6E-409C-BE32-E72D297353CC}">
              <c16:uniqueId val="{00000000-77CB-4610-9C87-10CB2FB1BDA8}"/>
            </c:ext>
          </c:extLst>
        </c:ser>
        <c:dLbls>
          <c:showLegendKey val="0"/>
          <c:showVal val="0"/>
          <c:showCatName val="0"/>
          <c:showSerName val="0"/>
          <c:showPercent val="0"/>
          <c:showBubbleSize val="0"/>
        </c:dLbls>
        <c:gapWidth val="80"/>
        <c:overlap val="-27"/>
        <c:axId val="502379567"/>
        <c:axId val="502380047"/>
      </c:barChart>
      <c:catAx>
        <c:axId val="5023795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Arial" panose="020B0604020202020204" pitchFamily="34" charset="0"/>
              </a:defRPr>
            </a:pPr>
            <a:endParaRPr lang="en-US"/>
          </a:p>
        </c:txPr>
        <c:crossAx val="502380047"/>
        <c:crosses val="autoZero"/>
        <c:auto val="1"/>
        <c:lblAlgn val="ctr"/>
        <c:lblOffset val="100"/>
        <c:noMultiLvlLbl val="0"/>
      </c:catAx>
      <c:valAx>
        <c:axId val="502380047"/>
        <c:scaling>
          <c:orientation val="minMax"/>
        </c:scaling>
        <c:delete val="1"/>
        <c:axPos val="l"/>
        <c:numFmt formatCode="0%" sourceLinked="1"/>
        <c:majorTickMark val="none"/>
        <c:minorTickMark val="none"/>
        <c:tickLblPos val="nextTo"/>
        <c:crossAx val="50237956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rgbClr val="17505B"/>
                </a:solidFill>
                <a:latin typeface="Arial" panose="020B0604020202020204" pitchFamily="34" charset="0"/>
                <a:ea typeface="+mn-ea"/>
                <a:cs typeface="Arial" panose="020B0604020202020204" pitchFamily="34" charset="0"/>
              </a:defRPr>
            </a:pPr>
            <a:r>
              <a:rPr lang="en-US" sz="1200" b="1" dirty="0">
                <a:solidFill>
                  <a:srgbClr val="17505B"/>
                </a:solidFill>
                <a:latin typeface="Noto Sans" panose="020B0502040504020204" pitchFamily="34" charset="0"/>
                <a:cs typeface="Noto Sans" panose="020B0502040504020204" pitchFamily="34" charset="0"/>
              </a:rPr>
              <a:t>By number of employees</a:t>
            </a:r>
          </a:p>
        </c:rich>
      </c:tx>
      <c:layout>
        <c:manualLayout>
          <c:xMode val="edge"/>
          <c:yMode val="edge"/>
          <c:x val="0.23499289634333212"/>
          <c:y val="0.14902511341372698"/>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rgbClr val="17505B"/>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3.1950445476576231E-2"/>
          <c:y val="0.19344012907686989"/>
          <c:w val="0.93609910904684757"/>
          <c:h val="0.52591197208922225"/>
        </c:manualLayout>
      </c:layout>
      <c:barChart>
        <c:barDir val="col"/>
        <c:grouping val="clustered"/>
        <c:varyColors val="0"/>
        <c:ser>
          <c:idx val="0"/>
          <c:order val="0"/>
          <c:tx>
            <c:strRef>
              <c:f>'SME financial'!$B$19</c:f>
              <c:strCache>
                <c:ptCount val="1"/>
                <c:pt idx="0">
                  <c:v>1-5</c:v>
                </c:pt>
              </c:strCache>
            </c:strRef>
          </c:tx>
          <c:spPr>
            <a:solidFill>
              <a:srgbClr val="17505B"/>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'SME financial'!$A$20:$A$22</c:f>
              <c:strCache>
                <c:ptCount val="3"/>
                <c:pt idx="0">
                  <c:v>Very poor / poor</c:v>
                </c:pt>
                <c:pt idx="1">
                  <c:v>Average</c:v>
                </c:pt>
                <c:pt idx="2">
                  <c:v>Good / very good</c:v>
                </c:pt>
              </c:strCache>
            </c:strRef>
          </c:cat>
          <c:val>
            <c:numRef>
              <c:f>'SME financial'!$B$20:$B$22</c:f>
              <c:numCache>
                <c:formatCode>0%</c:formatCode>
                <c:ptCount val="3"/>
                <c:pt idx="0">
                  <c:v>0.08</c:v>
                </c:pt>
                <c:pt idx="1">
                  <c:v>0.34</c:v>
                </c:pt>
                <c:pt idx="2">
                  <c:v>0.56000000000000005</c:v>
                </c:pt>
              </c:numCache>
            </c:numRef>
          </c:val>
          <c:extLst>
            <c:ext xmlns:c16="http://schemas.microsoft.com/office/drawing/2014/chart" uri="{C3380CC4-5D6E-409C-BE32-E72D297353CC}">
              <c16:uniqueId val="{00000000-5CAA-4F01-8A3A-E143C48472F3}"/>
            </c:ext>
          </c:extLst>
        </c:ser>
        <c:ser>
          <c:idx val="1"/>
          <c:order val="1"/>
          <c:tx>
            <c:strRef>
              <c:f>'SME financial'!$C$19</c:f>
              <c:strCache>
                <c:ptCount val="1"/>
                <c:pt idx="0">
                  <c:v>6-20</c:v>
                </c:pt>
              </c:strCache>
            </c:strRef>
          </c:tx>
          <c:spPr>
            <a:solidFill>
              <a:srgbClr val="3EFF97"/>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'SME financial'!$A$20:$A$22</c:f>
              <c:strCache>
                <c:ptCount val="3"/>
                <c:pt idx="0">
                  <c:v>Very poor / poor</c:v>
                </c:pt>
                <c:pt idx="1">
                  <c:v>Average</c:v>
                </c:pt>
                <c:pt idx="2">
                  <c:v>Good / very good</c:v>
                </c:pt>
              </c:strCache>
            </c:strRef>
          </c:cat>
          <c:val>
            <c:numRef>
              <c:f>'SME financial'!$C$20:$C$22</c:f>
              <c:numCache>
                <c:formatCode>0%</c:formatCode>
                <c:ptCount val="3"/>
                <c:pt idx="0">
                  <c:v>0.03</c:v>
                </c:pt>
                <c:pt idx="1">
                  <c:v>0.23</c:v>
                </c:pt>
                <c:pt idx="2">
                  <c:v>0.72</c:v>
                </c:pt>
              </c:numCache>
            </c:numRef>
          </c:val>
          <c:extLst>
            <c:ext xmlns:c16="http://schemas.microsoft.com/office/drawing/2014/chart" uri="{C3380CC4-5D6E-409C-BE32-E72D297353CC}">
              <c16:uniqueId val="{00000001-5CAA-4F01-8A3A-E143C48472F3}"/>
            </c:ext>
          </c:extLst>
        </c:ser>
        <c:ser>
          <c:idx val="2"/>
          <c:order val="2"/>
          <c:tx>
            <c:strRef>
              <c:f>'SME financial'!$D$19</c:f>
              <c:strCache>
                <c:ptCount val="1"/>
                <c:pt idx="0">
                  <c:v>More than 20</c:v>
                </c:pt>
              </c:strCache>
            </c:strRef>
          </c:tx>
          <c:spPr>
            <a:solidFill>
              <a:srgbClr val="00C3FF"/>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'SME financial'!$A$20:$A$22</c:f>
              <c:strCache>
                <c:ptCount val="3"/>
                <c:pt idx="0">
                  <c:v>Very poor / poor</c:v>
                </c:pt>
                <c:pt idx="1">
                  <c:v>Average</c:v>
                </c:pt>
                <c:pt idx="2">
                  <c:v>Good / very good</c:v>
                </c:pt>
              </c:strCache>
            </c:strRef>
          </c:cat>
          <c:val>
            <c:numRef>
              <c:f>'SME financial'!$D$20:$D$22</c:f>
              <c:numCache>
                <c:formatCode>0%</c:formatCode>
                <c:ptCount val="3"/>
                <c:pt idx="0">
                  <c:v>0.01</c:v>
                </c:pt>
                <c:pt idx="1">
                  <c:v>0.14000000000000001</c:v>
                </c:pt>
                <c:pt idx="2">
                  <c:v>0.84</c:v>
                </c:pt>
              </c:numCache>
            </c:numRef>
          </c:val>
          <c:extLst>
            <c:ext xmlns:c16="http://schemas.microsoft.com/office/drawing/2014/chart" uri="{C3380CC4-5D6E-409C-BE32-E72D297353CC}">
              <c16:uniqueId val="{00000002-5CAA-4F01-8A3A-E143C48472F3}"/>
            </c:ext>
          </c:extLst>
        </c:ser>
        <c:dLbls>
          <c:showLegendKey val="0"/>
          <c:showVal val="0"/>
          <c:showCatName val="0"/>
          <c:showSerName val="0"/>
          <c:showPercent val="0"/>
          <c:showBubbleSize val="0"/>
        </c:dLbls>
        <c:gapWidth val="99"/>
        <c:axId val="326195871"/>
        <c:axId val="326196831"/>
      </c:barChart>
      <c:catAx>
        <c:axId val="3261958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Arial" panose="020B0604020202020204" pitchFamily="34" charset="0"/>
              </a:defRPr>
            </a:pPr>
            <a:endParaRPr lang="en-US"/>
          </a:p>
        </c:txPr>
        <c:crossAx val="326196831"/>
        <c:crosses val="autoZero"/>
        <c:auto val="1"/>
        <c:lblAlgn val="ctr"/>
        <c:lblOffset val="100"/>
        <c:noMultiLvlLbl val="0"/>
      </c:catAx>
      <c:valAx>
        <c:axId val="326196831"/>
        <c:scaling>
          <c:orientation val="minMax"/>
        </c:scaling>
        <c:delete val="1"/>
        <c:axPos val="l"/>
        <c:numFmt formatCode="0%" sourceLinked="1"/>
        <c:majorTickMark val="none"/>
        <c:minorTickMark val="none"/>
        <c:tickLblPos val="nextTo"/>
        <c:crossAx val="326195871"/>
        <c:crosses val="autoZero"/>
        <c:crossBetween val="between"/>
      </c:valAx>
      <c:spPr>
        <a:noFill/>
        <a:ln>
          <a:noFill/>
        </a:ln>
        <a:effectLst/>
      </c:spPr>
    </c:plotArea>
    <c:legend>
      <c:legendPos val="b"/>
      <c:layout>
        <c:manualLayout>
          <c:xMode val="edge"/>
          <c:yMode val="edge"/>
          <c:x val="0.21911075758005449"/>
          <c:y val="0.85656584282376602"/>
          <c:w val="0.55887389888747496"/>
          <c:h val="0.1008555533437405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rgbClr val="17505B"/>
                </a:solidFill>
                <a:latin typeface="Arial" panose="020B0604020202020204" pitchFamily="34" charset="0"/>
                <a:ea typeface="+mn-ea"/>
                <a:cs typeface="Arial" panose="020B0604020202020204" pitchFamily="34" charset="0"/>
              </a:defRPr>
            </a:pPr>
            <a:r>
              <a:rPr lang="en-GB" sz="1200" b="1" dirty="0">
                <a:solidFill>
                  <a:srgbClr val="17505B"/>
                </a:solidFill>
                <a:latin typeface="Noto Sans" panose="020B0502040504020204" pitchFamily="34" charset="0"/>
                <a:cs typeface="Noto Sans" panose="020B0502040504020204" pitchFamily="34" charset="0"/>
              </a:rPr>
              <a:t>Claimed in the past year</a:t>
            </a:r>
          </a:p>
        </c:rich>
      </c:tx>
      <c:layout>
        <c:manualLayout>
          <c:xMode val="edge"/>
          <c:yMode val="edge"/>
          <c:x val="0.25740892238284863"/>
          <c:y val="0.10893251378215499"/>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rgbClr val="17505B"/>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'SME financial'!$B$34</c:f>
              <c:strCache>
                <c:ptCount val="1"/>
                <c:pt idx="0">
                  <c:v>Yes</c:v>
                </c:pt>
              </c:strCache>
            </c:strRef>
          </c:tx>
          <c:spPr>
            <a:solidFill>
              <a:srgbClr val="99FF8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'SME financial'!$A$35:$A$37</c:f>
              <c:strCache>
                <c:ptCount val="3"/>
                <c:pt idx="0">
                  <c:v>Very poor / poor</c:v>
                </c:pt>
                <c:pt idx="1">
                  <c:v>Average</c:v>
                </c:pt>
                <c:pt idx="2">
                  <c:v>Good / very good</c:v>
                </c:pt>
              </c:strCache>
            </c:strRef>
          </c:cat>
          <c:val>
            <c:numRef>
              <c:f>'SME financial'!$B$35:$B$37</c:f>
              <c:numCache>
                <c:formatCode>0%</c:formatCode>
                <c:ptCount val="3"/>
                <c:pt idx="0">
                  <c:v>0.02</c:v>
                </c:pt>
                <c:pt idx="1">
                  <c:v>0.16</c:v>
                </c:pt>
                <c:pt idx="2">
                  <c:v>0.82</c:v>
                </c:pt>
              </c:numCache>
            </c:numRef>
          </c:val>
          <c:extLst>
            <c:ext xmlns:c16="http://schemas.microsoft.com/office/drawing/2014/chart" uri="{C3380CC4-5D6E-409C-BE32-E72D297353CC}">
              <c16:uniqueId val="{00000000-79E9-4CA1-9EB8-B2D27B60801B}"/>
            </c:ext>
          </c:extLst>
        </c:ser>
        <c:ser>
          <c:idx val="1"/>
          <c:order val="1"/>
          <c:tx>
            <c:strRef>
              <c:f>'SME financial'!$C$34</c:f>
              <c:strCache>
                <c:ptCount val="1"/>
                <c:pt idx="0">
                  <c:v>No</c:v>
                </c:pt>
              </c:strCache>
            </c:strRef>
          </c:tx>
          <c:spPr>
            <a:solidFill>
              <a:srgbClr val="17505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'SME financial'!$A$35:$A$37</c:f>
              <c:strCache>
                <c:ptCount val="3"/>
                <c:pt idx="0">
                  <c:v>Very poor / poor</c:v>
                </c:pt>
                <c:pt idx="1">
                  <c:v>Average</c:v>
                </c:pt>
                <c:pt idx="2">
                  <c:v>Good / very good</c:v>
                </c:pt>
              </c:strCache>
            </c:strRef>
          </c:cat>
          <c:val>
            <c:numRef>
              <c:f>'SME financial'!$C$35:$C$37</c:f>
              <c:numCache>
                <c:formatCode>0%</c:formatCode>
                <c:ptCount val="3"/>
                <c:pt idx="0">
                  <c:v>0.03</c:v>
                </c:pt>
                <c:pt idx="1">
                  <c:v>0.22</c:v>
                </c:pt>
                <c:pt idx="2">
                  <c:v>0.73</c:v>
                </c:pt>
              </c:numCache>
            </c:numRef>
          </c:val>
          <c:extLst>
            <c:ext xmlns:c16="http://schemas.microsoft.com/office/drawing/2014/chart" uri="{C3380CC4-5D6E-409C-BE32-E72D297353CC}">
              <c16:uniqueId val="{00000001-79E9-4CA1-9EB8-B2D27B60801B}"/>
            </c:ext>
          </c:extLst>
        </c:ser>
        <c:dLbls>
          <c:showLegendKey val="0"/>
          <c:showVal val="0"/>
          <c:showCatName val="0"/>
          <c:showSerName val="0"/>
          <c:showPercent val="0"/>
          <c:showBubbleSize val="0"/>
        </c:dLbls>
        <c:gapWidth val="99"/>
        <c:axId val="495637663"/>
        <c:axId val="495634303"/>
      </c:barChart>
      <c:catAx>
        <c:axId val="4956376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Arial" panose="020B0604020202020204" pitchFamily="34" charset="0"/>
              </a:defRPr>
            </a:pPr>
            <a:endParaRPr lang="en-US"/>
          </a:p>
        </c:txPr>
        <c:crossAx val="495634303"/>
        <c:crosses val="autoZero"/>
        <c:auto val="1"/>
        <c:lblAlgn val="ctr"/>
        <c:lblOffset val="100"/>
        <c:noMultiLvlLbl val="0"/>
      </c:catAx>
      <c:valAx>
        <c:axId val="495634303"/>
        <c:scaling>
          <c:orientation val="minMax"/>
        </c:scaling>
        <c:delete val="1"/>
        <c:axPos val="l"/>
        <c:numFmt formatCode="0%" sourceLinked="1"/>
        <c:majorTickMark val="none"/>
        <c:minorTickMark val="none"/>
        <c:tickLblPos val="nextTo"/>
        <c:crossAx val="4956376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200" b="1" i="0" u="none" strike="noStrike" kern="1200" spc="0" baseline="0" dirty="0">
                <a:solidFill>
                  <a:srgbClr val="17505B"/>
                </a:solidFill>
                <a:latin typeface="+mj-lt"/>
                <a:ea typeface="+mn-ea"/>
                <a:cs typeface="Calibri Light" panose="020F0302020204030204" pitchFamily="34" charset="0"/>
              </a:defRPr>
            </a:pPr>
            <a:r>
              <a:rPr lang="en-US" sz="1200" b="1" i="0" u="none" strike="noStrike" kern="1200" spc="0" baseline="0" dirty="0">
                <a:solidFill>
                  <a:srgbClr val="17505B"/>
                </a:solidFill>
                <a:latin typeface="Noto Sans" panose="020B0502040504020204" pitchFamily="34" charset="0"/>
                <a:ea typeface="+mn-ea"/>
                <a:cs typeface="Calibri Light" panose="020F0302020204030204" pitchFamily="34" charset="0"/>
              </a:rPr>
              <a:t>Wave 15&amp;16 Aug 2024 &amp; Apr 2025 </a:t>
            </a:r>
          </a:p>
        </c:rich>
      </c:tx>
      <c:overlay val="0"/>
      <c:spPr>
        <a:noFill/>
        <a:ln>
          <a:noFill/>
        </a:ln>
        <a:effectLst/>
      </c:spPr>
    </c:title>
    <c:autoTitleDeleted val="0"/>
    <c:plotArea>
      <c:layout>
        <c:manualLayout>
          <c:layoutTarget val="inner"/>
          <c:xMode val="edge"/>
          <c:yMode val="edge"/>
          <c:x val="0.31645223292282626"/>
          <c:y val="0.15600048869994501"/>
          <c:w val="0.49029305063948669"/>
          <c:h val="0.79132097555972358"/>
        </c:manualLayout>
      </c:layout>
      <c:barChart>
        <c:barDir val="bar"/>
        <c:grouping val="clustered"/>
        <c:varyColors val="0"/>
        <c:ser>
          <c:idx val="2"/>
          <c:order val="0"/>
          <c:tx>
            <c:strRef>
              <c:f>Sheet1!$D$1</c:f>
              <c:strCache>
                <c:ptCount val="1"/>
                <c:pt idx="0">
                  <c:v>Opportunity score</c:v>
                </c:pt>
              </c:strCache>
            </c:strRef>
          </c:tx>
          <c:spPr>
            <a:solidFill>
              <a:srgbClr val="99FF80"/>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Calibri Light" panose="020F03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Loyalty</c:v>
                </c:pt>
                <c:pt idx="1">
                  <c:v>Confidence</c:v>
                </c:pt>
                <c:pt idx="2">
                  <c:v>Speed (claims)</c:v>
                </c:pt>
                <c:pt idx="3">
                  <c:v>Ease</c:v>
                </c:pt>
                <c:pt idx="4">
                  <c:v>Price</c:v>
                </c:pt>
                <c:pt idx="5">
                  <c:v>Protection</c:v>
                </c:pt>
                <c:pt idx="6">
                  <c:v>Control (claims)</c:v>
                </c:pt>
                <c:pt idx="7">
                  <c:v>Respect (claims)</c:v>
                </c:pt>
                <c:pt idx="8">
                  <c:v>Relationship</c:v>
                </c:pt>
              </c:strCache>
            </c:strRef>
          </c:cat>
          <c:val>
            <c:numRef>
              <c:f>Sheet1!$D$2:$D$10</c:f>
              <c:numCache>
                <c:formatCode>0.00</c:formatCode>
                <c:ptCount val="9"/>
                <c:pt idx="0">
                  <c:v>8.7350419390000003</c:v>
                </c:pt>
                <c:pt idx="1">
                  <c:v>7.9471756259999999</c:v>
                </c:pt>
                <c:pt idx="2">
                  <c:v>6.9590570339999998</c:v>
                </c:pt>
                <c:pt idx="3">
                  <c:v>6.8437235909999998</c:v>
                </c:pt>
                <c:pt idx="4">
                  <c:v>6.3723167470000002</c:v>
                </c:pt>
                <c:pt idx="5">
                  <c:v>6.3541425829999998</c:v>
                </c:pt>
                <c:pt idx="6">
                  <c:v>6.0936924210000001</c:v>
                </c:pt>
                <c:pt idx="7">
                  <c:v>5.6509392900000002</c:v>
                </c:pt>
                <c:pt idx="8">
                  <c:v>5.1815154400000001</c:v>
                </c:pt>
              </c:numCache>
            </c:numRef>
          </c:val>
          <c:extLst>
            <c:ext xmlns:c16="http://schemas.microsoft.com/office/drawing/2014/chart" uri="{C3380CC4-5D6E-409C-BE32-E72D297353CC}">
              <c16:uniqueId val="{00000000-F90F-47B1-BC54-62795FF92380}"/>
            </c:ext>
          </c:extLst>
        </c:ser>
        <c:dLbls>
          <c:dLblPos val="outEnd"/>
          <c:showLegendKey val="0"/>
          <c:showVal val="1"/>
          <c:showCatName val="0"/>
          <c:showSerName val="0"/>
          <c:showPercent val="0"/>
          <c:showBubbleSize val="0"/>
        </c:dLbls>
        <c:gapWidth val="80"/>
        <c:axId val="212916224"/>
        <c:axId val="174246720"/>
      </c:barChart>
      <c:catAx>
        <c:axId val="21291622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Calibri Light" panose="020F0302020204030204" pitchFamily="34" charset="0"/>
              </a:defRPr>
            </a:pPr>
            <a:endParaRPr lang="en-US"/>
          </a:p>
        </c:txPr>
        <c:crossAx val="174246720"/>
        <c:crosses val="autoZero"/>
        <c:auto val="1"/>
        <c:lblAlgn val="ctr"/>
        <c:lblOffset val="100"/>
        <c:noMultiLvlLbl val="0"/>
      </c:catAx>
      <c:valAx>
        <c:axId val="174246720"/>
        <c:scaling>
          <c:orientation val="minMax"/>
        </c:scaling>
        <c:delete val="1"/>
        <c:axPos val="t"/>
        <c:numFmt formatCode="0.00" sourceLinked="1"/>
        <c:majorTickMark val="out"/>
        <c:minorTickMark val="none"/>
        <c:tickLblPos val="nextTo"/>
        <c:crossAx val="212916224"/>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Calibri Light" panose="020F0302020204030204" pitchFamily="34" charset="0"/>
          <a:cs typeface="Calibri Light" panose="020F0302020204030204" pitchFamily="34" charset="0"/>
        </a:defRPr>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rgbClr val="17505B"/>
                </a:solidFill>
                <a:latin typeface="Calibri Light" panose="020F0302020204030204" pitchFamily="34" charset="0"/>
                <a:ea typeface="+mn-ea"/>
                <a:cs typeface="Calibri Light" panose="020F0302020204030204" pitchFamily="34" charset="0"/>
              </a:defRPr>
            </a:pPr>
            <a:r>
              <a:rPr lang="en-US" sz="1200" b="1" dirty="0">
                <a:solidFill>
                  <a:srgbClr val="17505B"/>
                </a:solidFill>
                <a:latin typeface="Noto Sans" panose="020B0502040504020204" pitchFamily="34" charset="0"/>
              </a:rPr>
              <a:t>Wave 15&amp;16 </a:t>
            </a:r>
            <a:r>
              <a:rPr lang="en-US" sz="1200" b="1" baseline="0" dirty="0">
                <a:solidFill>
                  <a:srgbClr val="17505B"/>
                </a:solidFill>
                <a:latin typeface="Noto Sans" panose="020B0502040504020204" pitchFamily="34" charset="0"/>
              </a:rPr>
              <a:t>Aug 2024 &amp; Apr 2025</a:t>
            </a:r>
            <a:endParaRPr lang="en-US" sz="1200" b="1" dirty="0">
              <a:solidFill>
                <a:srgbClr val="17505B"/>
              </a:solidFill>
              <a:latin typeface="Noto Sans" panose="020B0502040504020204" pitchFamily="34" charset="0"/>
            </a:endParaRPr>
          </a:p>
        </c:rich>
      </c:tx>
      <c:overlay val="0"/>
      <c:spPr>
        <a:noFill/>
        <a:ln>
          <a:noFill/>
        </a:ln>
        <a:effectLst/>
      </c:spPr>
    </c:title>
    <c:autoTitleDeleted val="0"/>
    <c:plotArea>
      <c:layout>
        <c:manualLayout>
          <c:layoutTarget val="inner"/>
          <c:xMode val="edge"/>
          <c:yMode val="edge"/>
          <c:x val="0.35336740041928721"/>
          <c:y val="0.16326347456818216"/>
          <c:w val="0.49834772352551804"/>
          <c:h val="0.78361136262429942"/>
        </c:manualLayout>
      </c:layout>
      <c:barChart>
        <c:barDir val="bar"/>
        <c:grouping val="clustered"/>
        <c:varyColors val="0"/>
        <c:ser>
          <c:idx val="2"/>
          <c:order val="0"/>
          <c:tx>
            <c:strRef>
              <c:f>Sheet1!$D$1</c:f>
              <c:strCache>
                <c:ptCount val="1"/>
                <c:pt idx="0">
                  <c:v>Opportunity score</c:v>
                </c:pt>
              </c:strCache>
            </c:strRef>
          </c:tx>
          <c:spPr>
            <a:solidFill>
              <a:srgbClr val="17505B"/>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Calibri Light" panose="020F03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Confidence</c:v>
                </c:pt>
                <c:pt idx="1">
                  <c:v>Loyalty</c:v>
                </c:pt>
                <c:pt idx="2">
                  <c:v>Ease</c:v>
                </c:pt>
                <c:pt idx="3">
                  <c:v>Speed (claims)</c:v>
                </c:pt>
                <c:pt idx="4">
                  <c:v>Control (claims)</c:v>
                </c:pt>
                <c:pt idx="5">
                  <c:v>Respect (claims)</c:v>
                </c:pt>
                <c:pt idx="6">
                  <c:v>Protection</c:v>
                </c:pt>
                <c:pt idx="7">
                  <c:v>Price</c:v>
                </c:pt>
                <c:pt idx="8">
                  <c:v>Relationship</c:v>
                </c:pt>
              </c:strCache>
            </c:strRef>
          </c:cat>
          <c:val>
            <c:numRef>
              <c:f>Sheet1!$D$2:$D$10</c:f>
              <c:numCache>
                <c:formatCode>0.00</c:formatCode>
                <c:ptCount val="9"/>
                <c:pt idx="0">
                  <c:v>6.9319570949999996</c:v>
                </c:pt>
                <c:pt idx="1">
                  <c:v>6.9291311440000003</c:v>
                </c:pt>
                <c:pt idx="2">
                  <c:v>6.8454929069999997</c:v>
                </c:pt>
                <c:pt idx="3">
                  <c:v>6.6437746219999996</c:v>
                </c:pt>
                <c:pt idx="4">
                  <c:v>6.5768493660000003</c:v>
                </c:pt>
                <c:pt idx="5">
                  <c:v>6.3659231109999999</c:v>
                </c:pt>
                <c:pt idx="6">
                  <c:v>6.3286589590000002</c:v>
                </c:pt>
                <c:pt idx="7">
                  <c:v>6.0436871539999997</c:v>
                </c:pt>
                <c:pt idx="8">
                  <c:v>5.6666335050000001</c:v>
                </c:pt>
              </c:numCache>
            </c:numRef>
          </c:val>
          <c:extLst>
            <c:ext xmlns:c16="http://schemas.microsoft.com/office/drawing/2014/chart" uri="{C3380CC4-5D6E-409C-BE32-E72D297353CC}">
              <c16:uniqueId val="{00000000-5F26-46D1-AF37-32E09495F096}"/>
            </c:ext>
          </c:extLst>
        </c:ser>
        <c:dLbls>
          <c:dLblPos val="outEnd"/>
          <c:showLegendKey val="0"/>
          <c:showVal val="1"/>
          <c:showCatName val="0"/>
          <c:showSerName val="0"/>
          <c:showPercent val="0"/>
          <c:showBubbleSize val="0"/>
        </c:dLbls>
        <c:gapWidth val="80"/>
        <c:axId val="111805440"/>
        <c:axId val="174248448"/>
      </c:barChart>
      <c:catAx>
        <c:axId val="11180544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Calibri Light" panose="020F0302020204030204" pitchFamily="34" charset="0"/>
              </a:defRPr>
            </a:pPr>
            <a:endParaRPr lang="en-US"/>
          </a:p>
        </c:txPr>
        <c:crossAx val="174248448"/>
        <c:crosses val="autoZero"/>
        <c:auto val="1"/>
        <c:lblAlgn val="ctr"/>
        <c:lblOffset val="100"/>
        <c:noMultiLvlLbl val="0"/>
      </c:catAx>
      <c:valAx>
        <c:axId val="174248448"/>
        <c:scaling>
          <c:orientation val="minMax"/>
          <c:max val="10"/>
        </c:scaling>
        <c:delete val="1"/>
        <c:axPos val="t"/>
        <c:numFmt formatCode="0.00" sourceLinked="1"/>
        <c:majorTickMark val="out"/>
        <c:minorTickMark val="none"/>
        <c:tickLblPos val="nextTo"/>
        <c:crossAx val="111805440"/>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Calibri Light" panose="020F0302020204030204" pitchFamily="34" charset="0"/>
          <a:cs typeface="Calibri Light" panose="020F0302020204030204" pitchFamily="34" charset="0"/>
        </a:defRPr>
      </a:pPr>
      <a:endParaRPr lang="en-US"/>
    </a:p>
  </c:tx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200" b="1" i="0" u="none" strike="noStrike" kern="1200" spc="0" baseline="0" dirty="0">
                <a:solidFill>
                  <a:srgbClr val="17505B"/>
                </a:solidFill>
                <a:latin typeface="+mj-lt"/>
                <a:ea typeface="+mn-ea"/>
                <a:cs typeface="Calibri Light" panose="020F0302020204030204" pitchFamily="34" charset="0"/>
              </a:defRPr>
            </a:pPr>
            <a:r>
              <a:rPr lang="en-US" sz="1200" b="1" i="0" u="none" strike="noStrike" kern="1200" spc="0" baseline="0" dirty="0">
                <a:solidFill>
                  <a:srgbClr val="17505B"/>
                </a:solidFill>
                <a:latin typeface="Noto Sans" panose="020B0502040504020204" pitchFamily="34" charset="0"/>
                <a:ea typeface="+mn-ea"/>
                <a:cs typeface="Calibri Light" panose="020F0302020204030204" pitchFamily="34" charset="0"/>
              </a:rPr>
              <a:t>Wave 16&amp;17 Apr 2025 &amp; Jan 2026 </a:t>
            </a:r>
          </a:p>
        </c:rich>
      </c:tx>
      <c:overlay val="0"/>
      <c:spPr>
        <a:noFill/>
        <a:ln>
          <a:noFill/>
        </a:ln>
        <a:effectLst/>
      </c:spPr>
    </c:title>
    <c:autoTitleDeleted val="0"/>
    <c:plotArea>
      <c:layout>
        <c:manualLayout>
          <c:layoutTarget val="inner"/>
          <c:xMode val="edge"/>
          <c:yMode val="edge"/>
          <c:x val="0.31645223292282626"/>
          <c:y val="0.15600048869994501"/>
          <c:w val="0.49029305063948669"/>
          <c:h val="0.79132097555972358"/>
        </c:manualLayout>
      </c:layout>
      <c:barChart>
        <c:barDir val="bar"/>
        <c:grouping val="clustered"/>
        <c:varyColors val="0"/>
        <c:ser>
          <c:idx val="2"/>
          <c:order val="0"/>
          <c:tx>
            <c:strRef>
              <c:f>Sheet1!$D$1</c:f>
              <c:strCache>
                <c:ptCount val="1"/>
                <c:pt idx="0">
                  <c:v>Opportunity score</c:v>
                </c:pt>
              </c:strCache>
            </c:strRef>
          </c:tx>
          <c:spPr>
            <a:solidFill>
              <a:srgbClr val="99FF80"/>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Calibri Light" panose="020F03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Loyalty</c:v>
                </c:pt>
                <c:pt idx="1">
                  <c:v>Confidence</c:v>
                </c:pt>
                <c:pt idx="2">
                  <c:v>Speed (claims)</c:v>
                </c:pt>
                <c:pt idx="3">
                  <c:v>Ease</c:v>
                </c:pt>
                <c:pt idx="4">
                  <c:v>Protection</c:v>
                </c:pt>
                <c:pt idx="5">
                  <c:v>Price</c:v>
                </c:pt>
                <c:pt idx="6">
                  <c:v>Control (claims)</c:v>
                </c:pt>
                <c:pt idx="7">
                  <c:v>Respect (claims)</c:v>
                </c:pt>
                <c:pt idx="8">
                  <c:v>Relationship</c:v>
                </c:pt>
              </c:strCache>
            </c:strRef>
          </c:cat>
          <c:val>
            <c:numRef>
              <c:f>Sheet1!$D$2:$D$10</c:f>
              <c:numCache>
                <c:formatCode>0.00</c:formatCode>
                <c:ptCount val="9"/>
                <c:pt idx="0">
                  <c:v>7.7742742160000002</c:v>
                </c:pt>
                <c:pt idx="1">
                  <c:v>7.6080025329999996</c:v>
                </c:pt>
                <c:pt idx="2">
                  <c:v>6.9137605630000003</c:v>
                </c:pt>
                <c:pt idx="3">
                  <c:v>6.6802013530000002</c:v>
                </c:pt>
                <c:pt idx="4">
                  <c:v>6.2180906419999999</c:v>
                </c:pt>
                <c:pt idx="5">
                  <c:v>6.2165015520000004</c:v>
                </c:pt>
                <c:pt idx="6">
                  <c:v>5.9468641150000003</c:v>
                </c:pt>
                <c:pt idx="7">
                  <c:v>5.548271497</c:v>
                </c:pt>
                <c:pt idx="8">
                  <c:v>4.9162647640000001</c:v>
                </c:pt>
              </c:numCache>
            </c:numRef>
          </c:val>
          <c:extLst>
            <c:ext xmlns:c16="http://schemas.microsoft.com/office/drawing/2014/chart" uri="{C3380CC4-5D6E-409C-BE32-E72D297353CC}">
              <c16:uniqueId val="{00000000-9BD6-40E1-A1BA-475A756E9A05}"/>
            </c:ext>
          </c:extLst>
        </c:ser>
        <c:dLbls>
          <c:dLblPos val="outEnd"/>
          <c:showLegendKey val="0"/>
          <c:showVal val="1"/>
          <c:showCatName val="0"/>
          <c:showSerName val="0"/>
          <c:showPercent val="0"/>
          <c:showBubbleSize val="0"/>
        </c:dLbls>
        <c:gapWidth val="80"/>
        <c:axId val="212916224"/>
        <c:axId val="174246720"/>
      </c:barChart>
      <c:catAx>
        <c:axId val="21291622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Calibri Light" panose="020F0302020204030204" pitchFamily="34" charset="0"/>
              </a:defRPr>
            </a:pPr>
            <a:endParaRPr lang="en-US"/>
          </a:p>
        </c:txPr>
        <c:crossAx val="174246720"/>
        <c:crosses val="autoZero"/>
        <c:auto val="1"/>
        <c:lblAlgn val="ctr"/>
        <c:lblOffset val="100"/>
        <c:noMultiLvlLbl val="0"/>
      </c:catAx>
      <c:valAx>
        <c:axId val="174246720"/>
        <c:scaling>
          <c:orientation val="minMax"/>
        </c:scaling>
        <c:delete val="1"/>
        <c:axPos val="t"/>
        <c:numFmt formatCode="0.00" sourceLinked="1"/>
        <c:majorTickMark val="out"/>
        <c:minorTickMark val="none"/>
        <c:tickLblPos val="nextTo"/>
        <c:crossAx val="212916224"/>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Calibri Light" panose="020F0302020204030204" pitchFamily="34" charset="0"/>
          <a:cs typeface="Calibri Light" panose="020F0302020204030204" pitchFamily="34" charset="0"/>
        </a:defRPr>
      </a:pPr>
      <a:endParaRPr lang="en-US"/>
    </a:p>
  </c:tx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rgbClr val="17505B"/>
                </a:solidFill>
                <a:latin typeface="Calibri Light" panose="020F0302020204030204" pitchFamily="34" charset="0"/>
                <a:ea typeface="+mn-ea"/>
                <a:cs typeface="Calibri Light" panose="020F0302020204030204" pitchFamily="34" charset="0"/>
              </a:defRPr>
            </a:pPr>
            <a:r>
              <a:rPr lang="en-US" sz="1200" b="1" dirty="0">
                <a:solidFill>
                  <a:srgbClr val="17505B"/>
                </a:solidFill>
                <a:latin typeface="Noto Sans" panose="020B0502040504020204" pitchFamily="34" charset="0"/>
              </a:rPr>
              <a:t>Wave 16&amp;17 </a:t>
            </a:r>
            <a:r>
              <a:rPr lang="en-US" sz="1200" b="1" baseline="0" dirty="0">
                <a:solidFill>
                  <a:srgbClr val="17505B"/>
                </a:solidFill>
                <a:latin typeface="Noto Sans" panose="020B0502040504020204" pitchFamily="34" charset="0"/>
              </a:rPr>
              <a:t>Apr 2025 &amp; Jan 2026</a:t>
            </a:r>
            <a:endParaRPr lang="en-US" sz="1200" b="1" dirty="0">
              <a:solidFill>
                <a:srgbClr val="17505B"/>
              </a:solidFill>
              <a:latin typeface="Noto Sans" panose="020B0502040504020204" pitchFamily="34" charset="0"/>
            </a:endParaRPr>
          </a:p>
        </c:rich>
      </c:tx>
      <c:overlay val="0"/>
      <c:spPr>
        <a:noFill/>
        <a:ln>
          <a:noFill/>
        </a:ln>
        <a:effectLst/>
      </c:spPr>
    </c:title>
    <c:autoTitleDeleted val="0"/>
    <c:plotArea>
      <c:layout>
        <c:manualLayout>
          <c:layoutTarget val="inner"/>
          <c:xMode val="edge"/>
          <c:yMode val="edge"/>
          <c:x val="0.35336740041928721"/>
          <c:y val="0.16326347456818216"/>
          <c:w val="0.49834772352551804"/>
          <c:h val="0.78361136262429942"/>
        </c:manualLayout>
      </c:layout>
      <c:barChart>
        <c:barDir val="bar"/>
        <c:grouping val="clustered"/>
        <c:varyColors val="0"/>
        <c:ser>
          <c:idx val="2"/>
          <c:order val="0"/>
          <c:tx>
            <c:strRef>
              <c:f>Sheet1!$D$1</c:f>
              <c:strCache>
                <c:ptCount val="1"/>
                <c:pt idx="0">
                  <c:v>Opportunity score</c:v>
                </c:pt>
              </c:strCache>
            </c:strRef>
          </c:tx>
          <c:spPr>
            <a:solidFill>
              <a:srgbClr val="17505B"/>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Calibri Light" panose="020F03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Speed (claims)</c:v>
                </c:pt>
                <c:pt idx="1">
                  <c:v>Loyalty</c:v>
                </c:pt>
                <c:pt idx="2">
                  <c:v>Confidence</c:v>
                </c:pt>
                <c:pt idx="3">
                  <c:v>Control (claims)</c:v>
                </c:pt>
                <c:pt idx="4">
                  <c:v>Ease</c:v>
                </c:pt>
                <c:pt idx="5">
                  <c:v>Protection</c:v>
                </c:pt>
                <c:pt idx="6">
                  <c:v>Respect (claims)</c:v>
                </c:pt>
                <c:pt idx="7">
                  <c:v>Price</c:v>
                </c:pt>
                <c:pt idx="8">
                  <c:v>Relationship</c:v>
                </c:pt>
              </c:strCache>
            </c:strRef>
          </c:cat>
          <c:val>
            <c:numRef>
              <c:f>Sheet1!$D$2:$D$10</c:f>
              <c:numCache>
                <c:formatCode>0.00</c:formatCode>
                <c:ptCount val="9"/>
                <c:pt idx="0">
                  <c:v>7.1737055769999998</c:v>
                </c:pt>
                <c:pt idx="1">
                  <c:v>7.0181630139999998</c:v>
                </c:pt>
                <c:pt idx="2">
                  <c:v>7.0067178229999998</c:v>
                </c:pt>
                <c:pt idx="3">
                  <c:v>6.9932887770000001</c:v>
                </c:pt>
                <c:pt idx="4">
                  <c:v>6.6423077819999996</c:v>
                </c:pt>
                <c:pt idx="5">
                  <c:v>6.530543164</c:v>
                </c:pt>
                <c:pt idx="6">
                  <c:v>6.461775576</c:v>
                </c:pt>
                <c:pt idx="7">
                  <c:v>6.0749494840000002</c:v>
                </c:pt>
                <c:pt idx="8">
                  <c:v>6.0627551679999998</c:v>
                </c:pt>
              </c:numCache>
            </c:numRef>
          </c:val>
          <c:extLst>
            <c:ext xmlns:c16="http://schemas.microsoft.com/office/drawing/2014/chart" uri="{C3380CC4-5D6E-409C-BE32-E72D297353CC}">
              <c16:uniqueId val="{00000000-6AF7-463E-9FA4-6C012323C761}"/>
            </c:ext>
          </c:extLst>
        </c:ser>
        <c:dLbls>
          <c:dLblPos val="outEnd"/>
          <c:showLegendKey val="0"/>
          <c:showVal val="1"/>
          <c:showCatName val="0"/>
          <c:showSerName val="0"/>
          <c:showPercent val="0"/>
          <c:showBubbleSize val="0"/>
        </c:dLbls>
        <c:gapWidth val="80"/>
        <c:axId val="111805440"/>
        <c:axId val="174248448"/>
      </c:barChart>
      <c:catAx>
        <c:axId val="11180544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Calibri Light" panose="020F0302020204030204" pitchFamily="34" charset="0"/>
              </a:defRPr>
            </a:pPr>
            <a:endParaRPr lang="en-US"/>
          </a:p>
        </c:txPr>
        <c:crossAx val="174248448"/>
        <c:crosses val="autoZero"/>
        <c:auto val="1"/>
        <c:lblAlgn val="ctr"/>
        <c:lblOffset val="100"/>
        <c:noMultiLvlLbl val="0"/>
      </c:catAx>
      <c:valAx>
        <c:axId val="174248448"/>
        <c:scaling>
          <c:orientation val="minMax"/>
          <c:max val="10"/>
        </c:scaling>
        <c:delete val="1"/>
        <c:axPos val="t"/>
        <c:numFmt formatCode="0.00" sourceLinked="1"/>
        <c:majorTickMark val="out"/>
        <c:minorTickMark val="none"/>
        <c:tickLblPos val="nextTo"/>
        <c:crossAx val="111805440"/>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Calibri Light" panose="020F0302020204030204" pitchFamily="34" charset="0"/>
          <a:cs typeface="Calibri Light" panose="020F0302020204030204" pitchFamily="34" charset="0"/>
        </a:defRPr>
      </a:pPr>
      <a:endParaRPr lang="en-US"/>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lgn="ctr" rtl="0">
              <a:defRPr/>
            </a:pPr>
            <a:r>
              <a:rPr lang="en-US" dirty="0"/>
              <a:t>Wave 13&amp;14 Sept 2023 &amp; March 2024 </a:t>
            </a:r>
          </a:p>
        </c:rich>
      </c:tx>
      <c:overlay val="0"/>
      <c:spPr>
        <a:noFill/>
        <a:ln>
          <a:noFill/>
        </a:ln>
        <a:effectLst/>
      </c:spPr>
    </c:title>
    <c:autoTitleDeleted val="0"/>
    <c:plotArea>
      <c:layout>
        <c:manualLayout>
          <c:layoutTarget val="inner"/>
          <c:xMode val="edge"/>
          <c:yMode val="edge"/>
          <c:x val="0.31645223292282626"/>
          <c:y val="0.15600048869994501"/>
          <c:w val="0.63764672971372938"/>
          <c:h val="0.79132097555972358"/>
        </c:manualLayout>
      </c:layout>
      <c:barChart>
        <c:barDir val="bar"/>
        <c:grouping val="clustered"/>
        <c:varyColors val="0"/>
        <c:ser>
          <c:idx val="2"/>
          <c:order val="0"/>
          <c:tx>
            <c:strRef>
              <c:f>Sheet1!$D$1</c:f>
              <c:strCache>
                <c:ptCount val="1"/>
                <c:pt idx="0">
                  <c:v>Opportunity score</c:v>
                </c:pt>
              </c:strCache>
            </c:strRef>
          </c:tx>
          <c:spPr>
            <a:solidFill>
              <a:srgbClr val="99FF80"/>
            </a:solidFill>
            <a:ln>
              <a:noFill/>
            </a:ln>
            <a:effectLst/>
          </c:spPr>
          <c:invertIfNegative val="0"/>
          <c:dLbls>
            <c:spPr>
              <a:noFill/>
              <a:ln>
                <a:noFill/>
              </a:ln>
              <a:effectLst/>
            </c:spPr>
            <c:txPr>
              <a:bodyPr rot="0" vert="horz"/>
              <a:lstStyle/>
              <a:p>
                <a:pPr>
                  <a:defRPr>
                    <a:solidFill>
                      <a:schemeClr val="tx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Loyalty</c:v>
                </c:pt>
                <c:pt idx="1">
                  <c:v>Confidence</c:v>
                </c:pt>
                <c:pt idx="2">
                  <c:v>Respect (claims)</c:v>
                </c:pt>
                <c:pt idx="3">
                  <c:v>Speed (claims)</c:v>
                </c:pt>
                <c:pt idx="4">
                  <c:v>Ease</c:v>
                </c:pt>
                <c:pt idx="5">
                  <c:v>Protection</c:v>
                </c:pt>
                <c:pt idx="6">
                  <c:v>Control (claims)</c:v>
                </c:pt>
                <c:pt idx="7">
                  <c:v>Price</c:v>
                </c:pt>
                <c:pt idx="8">
                  <c:v>Relationship</c:v>
                </c:pt>
              </c:strCache>
            </c:strRef>
          </c:cat>
          <c:val>
            <c:numRef>
              <c:f>Sheet1!$D$2:$D$10</c:f>
              <c:numCache>
                <c:formatCode>0.00</c:formatCode>
                <c:ptCount val="9"/>
                <c:pt idx="0">
                  <c:v>10.587790925</c:v>
                </c:pt>
                <c:pt idx="1">
                  <c:v>8.4363607770000009</c:v>
                </c:pt>
                <c:pt idx="2">
                  <c:v>8.0494408079999999</c:v>
                </c:pt>
                <c:pt idx="3">
                  <c:v>7.7137900860000004</c:v>
                </c:pt>
                <c:pt idx="4">
                  <c:v>7.3523810510000001</c:v>
                </c:pt>
                <c:pt idx="5">
                  <c:v>6.8037082780000002</c:v>
                </c:pt>
                <c:pt idx="6">
                  <c:v>6.7412280649999996</c:v>
                </c:pt>
                <c:pt idx="7">
                  <c:v>6.7261493259999998</c:v>
                </c:pt>
                <c:pt idx="8">
                  <c:v>4.7233978910000003</c:v>
                </c:pt>
              </c:numCache>
            </c:numRef>
          </c:val>
          <c:extLst>
            <c:ext xmlns:c16="http://schemas.microsoft.com/office/drawing/2014/chart" uri="{C3380CC4-5D6E-409C-BE32-E72D297353CC}">
              <c16:uniqueId val="{00000000-CAE2-4997-9FD6-98E79BA5C009}"/>
            </c:ext>
          </c:extLst>
        </c:ser>
        <c:dLbls>
          <c:dLblPos val="outEnd"/>
          <c:showLegendKey val="0"/>
          <c:showVal val="1"/>
          <c:showCatName val="0"/>
          <c:showSerName val="0"/>
          <c:showPercent val="0"/>
          <c:showBubbleSize val="0"/>
        </c:dLbls>
        <c:gapWidth val="80"/>
        <c:axId val="212916224"/>
        <c:axId val="174246720"/>
      </c:barChart>
      <c:catAx>
        <c:axId val="21291622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vert="horz"/>
          <a:lstStyle/>
          <a:p>
            <a:pPr>
              <a:defRPr sz="1050">
                <a:solidFill>
                  <a:schemeClr val="tx1"/>
                </a:solidFill>
              </a:defRPr>
            </a:pPr>
            <a:endParaRPr lang="en-US"/>
          </a:p>
        </c:txPr>
        <c:crossAx val="174246720"/>
        <c:crosses val="autoZero"/>
        <c:auto val="1"/>
        <c:lblAlgn val="ctr"/>
        <c:lblOffset val="100"/>
        <c:noMultiLvlLbl val="0"/>
      </c:catAx>
      <c:valAx>
        <c:axId val="174246720"/>
        <c:scaling>
          <c:orientation val="minMax"/>
        </c:scaling>
        <c:delete val="1"/>
        <c:axPos val="t"/>
        <c:numFmt formatCode="0.00" sourceLinked="1"/>
        <c:majorTickMark val="out"/>
        <c:minorTickMark val="none"/>
        <c:tickLblPos val="nextTo"/>
        <c:crossAx val="212916224"/>
        <c:crosses val="autoZero"/>
        <c:crossBetween val="between"/>
      </c:valAx>
      <c:spPr>
        <a:noFill/>
        <a:ln>
          <a:noFill/>
        </a:ln>
        <a:effectLst/>
      </c:spPr>
    </c:plotArea>
    <c:plotVisOnly val="1"/>
    <c:dispBlanksAs val="gap"/>
    <c:showDLblsOverMax val="0"/>
  </c:chart>
  <c:spPr>
    <a:noFill/>
    <a:ln>
      <a:noFill/>
    </a:ln>
    <a:effectLst/>
  </c:spPr>
  <c:txPr>
    <a:bodyPr/>
    <a:lstStyle/>
    <a:p>
      <a:pPr>
        <a:defRPr sz="1000" u="none">
          <a:solidFill>
            <a:srgbClr val="17505B"/>
          </a:solidFill>
          <a:latin typeface="+mn-lt"/>
          <a:cs typeface="Calibri Light" panose="020F0302020204030204" pitchFamily="34" charset="0"/>
        </a:defRPr>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rgbClr val="17505B"/>
                </a:solidFill>
                <a:latin typeface="Calibri Light" panose="020F0302020204030204" pitchFamily="34" charset="0"/>
                <a:ea typeface="+mn-ea"/>
                <a:cs typeface="Calibri Light" panose="020F0302020204030204" pitchFamily="34" charset="0"/>
              </a:defRPr>
            </a:pPr>
            <a:r>
              <a:rPr lang="en-US" sz="1200" b="1" dirty="0">
                <a:solidFill>
                  <a:srgbClr val="17505B"/>
                </a:solidFill>
                <a:latin typeface="Noto Sans" panose="020B0502040504020204" pitchFamily="34" charset="0"/>
              </a:rPr>
              <a:t>Wave</a:t>
            </a:r>
            <a:r>
              <a:rPr lang="en-US" sz="1200" b="1" baseline="0" dirty="0">
                <a:solidFill>
                  <a:srgbClr val="17505B"/>
                </a:solidFill>
                <a:latin typeface="Noto Sans" panose="020B0502040504020204" pitchFamily="34" charset="0"/>
              </a:rPr>
              <a:t> </a:t>
            </a:r>
            <a:r>
              <a:rPr lang="en-US" sz="1200" b="1" dirty="0">
                <a:solidFill>
                  <a:srgbClr val="17505B"/>
                </a:solidFill>
                <a:latin typeface="Noto Sans" panose="020B0502040504020204" pitchFamily="34" charset="0"/>
              </a:rPr>
              <a:t>13&amp;14</a:t>
            </a:r>
            <a:r>
              <a:rPr lang="en-US" sz="1200" b="1" baseline="0" dirty="0">
                <a:solidFill>
                  <a:srgbClr val="17505B"/>
                </a:solidFill>
                <a:latin typeface="Noto Sans" panose="020B0502040504020204" pitchFamily="34" charset="0"/>
              </a:rPr>
              <a:t> Sept 2023 &amp; March 2024</a:t>
            </a:r>
            <a:endParaRPr lang="en-US" sz="1200" b="1" dirty="0">
              <a:solidFill>
                <a:srgbClr val="17505B"/>
              </a:solidFill>
              <a:latin typeface="Noto Sans" panose="020B0502040504020204" pitchFamily="34" charset="0"/>
            </a:endParaRPr>
          </a:p>
        </c:rich>
      </c:tx>
      <c:overlay val="0"/>
      <c:spPr>
        <a:noFill/>
        <a:ln>
          <a:noFill/>
        </a:ln>
        <a:effectLst/>
      </c:spPr>
    </c:title>
    <c:autoTitleDeleted val="0"/>
    <c:plotArea>
      <c:layout>
        <c:manualLayout>
          <c:layoutTarget val="inner"/>
          <c:xMode val="edge"/>
          <c:yMode val="edge"/>
          <c:x val="0.35336740041928721"/>
          <c:y val="0.16326347456818216"/>
          <c:w val="0.60253541666666666"/>
          <c:h val="0.78361136262429942"/>
        </c:manualLayout>
      </c:layout>
      <c:barChart>
        <c:barDir val="bar"/>
        <c:grouping val="clustered"/>
        <c:varyColors val="0"/>
        <c:ser>
          <c:idx val="2"/>
          <c:order val="0"/>
          <c:tx>
            <c:strRef>
              <c:f>Sheet1!$D$1</c:f>
              <c:strCache>
                <c:ptCount val="1"/>
                <c:pt idx="0">
                  <c:v>Opportunity score</c:v>
                </c:pt>
              </c:strCache>
            </c:strRef>
          </c:tx>
          <c:spPr>
            <a:solidFill>
              <a:srgbClr val="17505B"/>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Calibri Light" panose="020F03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Loyalty</c:v>
                </c:pt>
                <c:pt idx="1">
                  <c:v>Speed (claims)</c:v>
                </c:pt>
                <c:pt idx="2">
                  <c:v>Confidence</c:v>
                </c:pt>
                <c:pt idx="3">
                  <c:v>Control (claims)</c:v>
                </c:pt>
                <c:pt idx="4">
                  <c:v>Ease</c:v>
                </c:pt>
                <c:pt idx="5">
                  <c:v>Protection</c:v>
                </c:pt>
                <c:pt idx="6">
                  <c:v>Respect (claims)</c:v>
                </c:pt>
                <c:pt idx="7">
                  <c:v>Price</c:v>
                </c:pt>
                <c:pt idx="8">
                  <c:v>Relationship</c:v>
                </c:pt>
              </c:strCache>
            </c:strRef>
          </c:cat>
          <c:val>
            <c:numRef>
              <c:f>Sheet1!$D$2:$D$10</c:f>
              <c:numCache>
                <c:formatCode>0.00</c:formatCode>
                <c:ptCount val="9"/>
                <c:pt idx="0">
                  <c:v>7.3584001839999997</c:v>
                </c:pt>
                <c:pt idx="1">
                  <c:v>7.1047258629999996</c:v>
                </c:pt>
                <c:pt idx="2">
                  <c:v>7.0971572529999998</c:v>
                </c:pt>
                <c:pt idx="3">
                  <c:v>6.9319933540000003</c:v>
                </c:pt>
                <c:pt idx="4">
                  <c:v>6.5630290809999998</c:v>
                </c:pt>
                <c:pt idx="5">
                  <c:v>6.4999899870000002</c:v>
                </c:pt>
                <c:pt idx="6">
                  <c:v>6.2736362000000003</c:v>
                </c:pt>
                <c:pt idx="7">
                  <c:v>5.9388413379999996</c:v>
                </c:pt>
                <c:pt idx="8">
                  <c:v>5.351981254</c:v>
                </c:pt>
              </c:numCache>
            </c:numRef>
          </c:val>
          <c:extLst>
            <c:ext xmlns:c16="http://schemas.microsoft.com/office/drawing/2014/chart" uri="{C3380CC4-5D6E-409C-BE32-E72D297353CC}">
              <c16:uniqueId val="{00000000-F0CF-4D24-BB2D-EFB27DE13F62}"/>
            </c:ext>
          </c:extLst>
        </c:ser>
        <c:dLbls>
          <c:dLblPos val="outEnd"/>
          <c:showLegendKey val="0"/>
          <c:showVal val="1"/>
          <c:showCatName val="0"/>
          <c:showSerName val="0"/>
          <c:showPercent val="0"/>
          <c:showBubbleSize val="0"/>
        </c:dLbls>
        <c:gapWidth val="80"/>
        <c:axId val="111805440"/>
        <c:axId val="174248448"/>
      </c:barChart>
      <c:catAx>
        <c:axId val="11180544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Calibri Light" panose="020F0302020204030204" pitchFamily="34" charset="0"/>
              </a:defRPr>
            </a:pPr>
            <a:endParaRPr lang="en-US"/>
          </a:p>
        </c:txPr>
        <c:crossAx val="174248448"/>
        <c:crosses val="autoZero"/>
        <c:auto val="1"/>
        <c:lblAlgn val="ctr"/>
        <c:lblOffset val="100"/>
        <c:noMultiLvlLbl val="0"/>
      </c:catAx>
      <c:valAx>
        <c:axId val="174248448"/>
        <c:scaling>
          <c:orientation val="minMax"/>
          <c:max val="10"/>
        </c:scaling>
        <c:delete val="1"/>
        <c:axPos val="t"/>
        <c:numFmt formatCode="0.00" sourceLinked="1"/>
        <c:majorTickMark val="out"/>
        <c:minorTickMark val="none"/>
        <c:tickLblPos val="nextTo"/>
        <c:crossAx val="111805440"/>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Calibri Light" panose="020F0302020204030204" pitchFamily="34" charset="0"/>
          <a:cs typeface="Calibri Light" panose="020F0302020204030204" pitchFamily="34" charset="0"/>
        </a:defRPr>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200" b="1" i="0" u="none" strike="noStrike" kern="1200" spc="0" baseline="0" dirty="0">
                <a:solidFill>
                  <a:srgbClr val="17505B"/>
                </a:solidFill>
                <a:latin typeface="+mj-lt"/>
                <a:ea typeface="+mn-ea"/>
                <a:cs typeface="Calibri Light" panose="020F0302020204030204" pitchFamily="34" charset="0"/>
              </a:defRPr>
            </a:pPr>
            <a:r>
              <a:rPr lang="en-US" sz="1200" b="1" i="0" u="none" strike="noStrike" kern="1200" spc="0" baseline="0" dirty="0">
                <a:solidFill>
                  <a:srgbClr val="17505B"/>
                </a:solidFill>
                <a:latin typeface="Noto Sans" panose="020B0502040504020204" pitchFamily="34" charset="0"/>
                <a:ea typeface="+mn-ea"/>
                <a:cs typeface="Calibri Light" panose="020F0302020204030204" pitchFamily="34" charset="0"/>
              </a:rPr>
              <a:t>Wave 14&amp;15 March 2024 &amp; Aug 2024 </a:t>
            </a:r>
          </a:p>
        </c:rich>
      </c:tx>
      <c:overlay val="0"/>
      <c:spPr>
        <a:noFill/>
        <a:ln>
          <a:noFill/>
        </a:ln>
        <a:effectLst/>
      </c:spPr>
    </c:title>
    <c:autoTitleDeleted val="0"/>
    <c:plotArea>
      <c:layout>
        <c:manualLayout>
          <c:layoutTarget val="inner"/>
          <c:xMode val="edge"/>
          <c:yMode val="edge"/>
          <c:x val="0.31645223292282626"/>
          <c:y val="0.15600048869994501"/>
          <c:w val="0.63764672971372938"/>
          <c:h val="0.79132097555972358"/>
        </c:manualLayout>
      </c:layout>
      <c:barChart>
        <c:barDir val="bar"/>
        <c:grouping val="clustered"/>
        <c:varyColors val="0"/>
        <c:ser>
          <c:idx val="2"/>
          <c:order val="0"/>
          <c:tx>
            <c:strRef>
              <c:f>Sheet1!$D$1</c:f>
              <c:strCache>
                <c:ptCount val="1"/>
                <c:pt idx="0">
                  <c:v>Opportunity score</c:v>
                </c:pt>
              </c:strCache>
            </c:strRef>
          </c:tx>
          <c:spPr>
            <a:solidFill>
              <a:srgbClr val="99FF80"/>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Calibri Light" panose="020F03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Loyalty</c:v>
                </c:pt>
                <c:pt idx="1">
                  <c:v>Confidence</c:v>
                </c:pt>
                <c:pt idx="2">
                  <c:v>Ease</c:v>
                </c:pt>
                <c:pt idx="3">
                  <c:v>Price</c:v>
                </c:pt>
                <c:pt idx="4">
                  <c:v>Protection</c:v>
                </c:pt>
                <c:pt idx="5">
                  <c:v>Speed (claims)</c:v>
                </c:pt>
                <c:pt idx="6">
                  <c:v>Control (claims)</c:v>
                </c:pt>
                <c:pt idx="7">
                  <c:v>Respect (claims)</c:v>
                </c:pt>
                <c:pt idx="8">
                  <c:v>Relationship</c:v>
                </c:pt>
              </c:strCache>
            </c:strRef>
          </c:cat>
          <c:val>
            <c:numRef>
              <c:f>Sheet1!$D$2:$D$10</c:f>
              <c:numCache>
                <c:formatCode>0.00</c:formatCode>
                <c:ptCount val="9"/>
                <c:pt idx="0">
                  <c:v>10.104793741</c:v>
                </c:pt>
                <c:pt idx="1">
                  <c:v>8.5036385729999999</c:v>
                </c:pt>
                <c:pt idx="2">
                  <c:v>7.1820186010000002</c:v>
                </c:pt>
                <c:pt idx="3">
                  <c:v>6.5833176399999997</c:v>
                </c:pt>
                <c:pt idx="4">
                  <c:v>6.5412540420000003</c:v>
                </c:pt>
                <c:pt idx="5">
                  <c:v>6.4984303560000001</c:v>
                </c:pt>
                <c:pt idx="6">
                  <c:v>6.3375273590000001</c:v>
                </c:pt>
                <c:pt idx="7">
                  <c:v>6.2968591690000002</c:v>
                </c:pt>
                <c:pt idx="8">
                  <c:v>4.976528225</c:v>
                </c:pt>
              </c:numCache>
            </c:numRef>
          </c:val>
          <c:extLst>
            <c:ext xmlns:c16="http://schemas.microsoft.com/office/drawing/2014/chart" uri="{C3380CC4-5D6E-409C-BE32-E72D297353CC}">
              <c16:uniqueId val="{00000000-D445-448A-A1A5-11061FD098EB}"/>
            </c:ext>
          </c:extLst>
        </c:ser>
        <c:dLbls>
          <c:dLblPos val="outEnd"/>
          <c:showLegendKey val="0"/>
          <c:showVal val="1"/>
          <c:showCatName val="0"/>
          <c:showSerName val="0"/>
          <c:showPercent val="0"/>
          <c:showBubbleSize val="0"/>
        </c:dLbls>
        <c:gapWidth val="80"/>
        <c:axId val="212916224"/>
        <c:axId val="174246720"/>
      </c:barChart>
      <c:catAx>
        <c:axId val="21291622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Calibri Light" panose="020F0302020204030204" pitchFamily="34" charset="0"/>
              </a:defRPr>
            </a:pPr>
            <a:endParaRPr lang="en-US"/>
          </a:p>
        </c:txPr>
        <c:crossAx val="174246720"/>
        <c:crosses val="autoZero"/>
        <c:auto val="1"/>
        <c:lblAlgn val="ctr"/>
        <c:lblOffset val="100"/>
        <c:noMultiLvlLbl val="0"/>
      </c:catAx>
      <c:valAx>
        <c:axId val="174246720"/>
        <c:scaling>
          <c:orientation val="minMax"/>
        </c:scaling>
        <c:delete val="1"/>
        <c:axPos val="t"/>
        <c:numFmt formatCode="0.00" sourceLinked="1"/>
        <c:majorTickMark val="out"/>
        <c:minorTickMark val="none"/>
        <c:tickLblPos val="nextTo"/>
        <c:crossAx val="212916224"/>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Calibri Light" panose="020F0302020204030204" pitchFamily="34" charset="0"/>
          <a:cs typeface="Calibri Light" panose="020F0302020204030204"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630329180583237E-2"/>
          <c:y val="0.15927123990803616"/>
          <c:w val="0.86010688483375286"/>
          <c:h val="0.76369429856781568"/>
        </c:manualLayout>
      </c:layout>
      <c:lineChart>
        <c:grouping val="standard"/>
        <c:varyColors val="0"/>
        <c:ser>
          <c:idx val="0"/>
          <c:order val="0"/>
          <c:tx>
            <c:strRef>
              <c:f>Sheet1!$C$31</c:f>
              <c:strCache>
                <c:ptCount val="1"/>
                <c:pt idx="0">
                  <c:v>Loyalty</c:v>
                </c:pt>
              </c:strCache>
            </c:strRef>
          </c:tx>
          <c:spPr>
            <a:ln w="19050" cap="rnd" cmpd="sng" algn="ctr">
              <a:solidFill>
                <a:srgbClr val="99FF80"/>
              </a:solidFill>
              <a:round/>
            </a:ln>
            <a:effectLst/>
          </c:spPr>
          <c:marker>
            <c:symbol val="circle"/>
            <c:size val="17"/>
            <c:spPr>
              <a:solidFill>
                <a:schemeClr val="lt1"/>
              </a:solidFill>
              <a:ln>
                <a:noFill/>
              </a:ln>
              <a:effectLst/>
            </c:spPr>
          </c:marker>
          <c:dLbls>
            <c:dLbl>
              <c:idx val="12"/>
              <c:layout>
                <c:manualLayout>
                  <c:x val="-2.2132872200387853E-2"/>
                  <c:y val="1.06290760047981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987-4363-84E0-2B6A1940C92D}"/>
                </c:ext>
              </c:extLst>
            </c:dLbl>
            <c:dLbl>
              <c:idx val="16"/>
              <c:layout>
                <c:manualLayout>
                  <c:x val="-1.796620587547524E-2"/>
                  <c:y val="-2.65726900119953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987-4363-84E0-2B6A1940C92D}"/>
                </c:ext>
              </c:extLst>
            </c:dLbl>
            <c:spPr>
              <a:noFill/>
              <a:ln>
                <a:noFill/>
              </a:ln>
              <a:effectLst/>
            </c:spPr>
            <c:txPr>
              <a:bodyPr rot="0" spcFirstLastPara="1" vertOverflow="ellipsis" vert="horz" wrap="square" anchor="ctr" anchorCtr="1"/>
              <a:lstStyle/>
              <a:p>
                <a:pPr>
                  <a:defRPr sz="800" b="1" i="0" u="none" strike="noStrike" kern="1200" baseline="0">
                    <a:solidFill>
                      <a:srgbClr val="38FF09"/>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Sheet1!$D$30:$T$30</c:f>
              <c:strCache>
                <c:ptCount val="17"/>
                <c:pt idx="0">
                  <c:v>Wave 1       May '19</c:v>
                </c:pt>
                <c:pt idx="1">
                  <c:v>Wave 1&amp;2     Oct '19</c:v>
                </c:pt>
                <c:pt idx="2">
                  <c:v>Wave 2&amp;3     Feb '20</c:v>
                </c:pt>
                <c:pt idx="3">
                  <c:v>Wave 3&amp;4    May '20</c:v>
                </c:pt>
                <c:pt idx="4">
                  <c:v>Wave 4&amp;5 Sept '20</c:v>
                </c:pt>
                <c:pt idx="5">
                  <c:v>Wave 5&amp;6    Dec '20</c:v>
                </c:pt>
                <c:pt idx="6">
                  <c:v>Wave 6&amp;7     Apr '21</c:v>
                </c:pt>
                <c:pt idx="7">
                  <c:v>Wave 7&amp;8     Jul '21</c:v>
                </c:pt>
                <c:pt idx="8">
                  <c:v>Wave 8&amp;9    Dec '21</c:v>
                </c:pt>
                <c:pt idx="9">
                  <c:v>Wave 9&amp;10    Jul '22</c:v>
                </c:pt>
                <c:pt idx="10">
                  <c:v>Wave 10&amp;11 Dec '22</c:v>
                </c:pt>
                <c:pt idx="11">
                  <c:v>Wave 11&amp;12 May '23 </c:v>
                </c:pt>
                <c:pt idx="12">
                  <c:v>Wave 12&amp;13    Sept '23</c:v>
                </c:pt>
                <c:pt idx="13">
                  <c:v>Wave 13&amp;14
Mar '24</c:v>
                </c:pt>
                <c:pt idx="14">
                  <c:v>Wave 14&amp;15
Aug '24</c:v>
                </c:pt>
                <c:pt idx="15">
                  <c:v>Wave 15&amp;16
Apr'25</c:v>
                </c:pt>
                <c:pt idx="16">
                  <c:v>Wave 16&amp;17
Jan '26</c:v>
                </c:pt>
              </c:strCache>
            </c:strRef>
          </c:cat>
          <c:val>
            <c:numRef>
              <c:f>Sheet1!$D$31:$T$31</c:f>
              <c:numCache>
                <c:formatCode>0.00</c:formatCode>
                <c:ptCount val="17"/>
                <c:pt idx="0">
                  <c:v>7.55</c:v>
                </c:pt>
                <c:pt idx="1">
                  <c:v>7.19</c:v>
                </c:pt>
                <c:pt idx="2">
                  <c:v>6.85</c:v>
                </c:pt>
                <c:pt idx="3">
                  <c:v>6.66</c:v>
                </c:pt>
                <c:pt idx="4">
                  <c:v>6.36</c:v>
                </c:pt>
                <c:pt idx="5">
                  <c:v>6.66</c:v>
                </c:pt>
                <c:pt idx="6">
                  <c:v>6.09</c:v>
                </c:pt>
                <c:pt idx="7">
                  <c:v>6.23</c:v>
                </c:pt>
                <c:pt idx="8">
                  <c:v>7.24</c:v>
                </c:pt>
                <c:pt idx="9">
                  <c:v>7.62</c:v>
                </c:pt>
                <c:pt idx="10">
                  <c:v>7.45</c:v>
                </c:pt>
                <c:pt idx="11" formatCode="General">
                  <c:v>7.16</c:v>
                </c:pt>
                <c:pt idx="12" formatCode="General">
                  <c:v>7.63</c:v>
                </c:pt>
                <c:pt idx="13" formatCode="General">
                  <c:v>7.36</c:v>
                </c:pt>
                <c:pt idx="14">
                  <c:v>7.13</c:v>
                </c:pt>
                <c:pt idx="15">
                  <c:v>6.93</c:v>
                </c:pt>
                <c:pt idx="16" formatCode="General">
                  <c:v>7.02</c:v>
                </c:pt>
              </c:numCache>
            </c:numRef>
          </c:val>
          <c:smooth val="0"/>
          <c:extLst>
            <c:ext xmlns:c16="http://schemas.microsoft.com/office/drawing/2014/chart" uri="{C3380CC4-5D6E-409C-BE32-E72D297353CC}">
              <c16:uniqueId val="{00000000-1542-41BE-8EF1-E7B89D41BC30}"/>
            </c:ext>
          </c:extLst>
        </c:ser>
        <c:ser>
          <c:idx val="1"/>
          <c:order val="1"/>
          <c:tx>
            <c:strRef>
              <c:f>Sheet1!$C$32</c:f>
              <c:strCache>
                <c:ptCount val="1"/>
                <c:pt idx="0">
                  <c:v>Confidence</c:v>
                </c:pt>
              </c:strCache>
            </c:strRef>
          </c:tx>
          <c:spPr>
            <a:ln w="19050" cap="rnd" cmpd="sng" algn="ctr">
              <a:solidFill>
                <a:srgbClr val="17505B"/>
              </a:solidFill>
              <a:round/>
            </a:ln>
            <a:effectLst/>
          </c:spPr>
          <c:marker>
            <c:symbol val="circle"/>
            <c:size val="17"/>
            <c:spPr>
              <a:noFill/>
              <a:ln>
                <a:noFill/>
              </a:ln>
              <a:effectLst/>
            </c:spPr>
          </c:marker>
          <c:dLbls>
            <c:dLbl>
              <c:idx val="3"/>
              <c:delete val="1"/>
              <c:extLst>
                <c:ext xmlns:c15="http://schemas.microsoft.com/office/drawing/2012/chart" uri="{CE6537A1-D6FC-4f65-9D91-7224C49458BB}"/>
                <c:ext xmlns:c16="http://schemas.microsoft.com/office/drawing/2014/chart" uri="{C3380CC4-5D6E-409C-BE32-E72D297353CC}">
                  <c16:uniqueId val="{00000015-9987-4363-84E0-2B6A1940C92D}"/>
                </c:ext>
              </c:extLst>
            </c:dLbl>
            <c:dLbl>
              <c:idx val="11"/>
              <c:layout>
                <c:manualLayout>
                  <c:x val="-2.5441093444176169E-2"/>
                  <c:y val="7.4933621791719932E-3"/>
                </c:manualLayout>
              </c:layout>
              <c:tx>
                <c:rich>
                  <a:bodyPr/>
                  <a:lstStyle/>
                  <a:p>
                    <a:fld id="{546D44FB-008F-4266-9772-64B4C78A44E6}"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542-41BE-8EF1-E7B89D41BC30}"/>
                </c:ext>
              </c:extLst>
            </c:dLbl>
            <c:dLbl>
              <c:idx val="12"/>
              <c:layout>
                <c:manualLayout>
                  <c:x val="-1.816217044352058E-2"/>
                  <c:y val="1.3122019906620814E-2"/>
                </c:manualLayout>
              </c:layout>
              <c:tx>
                <c:rich>
                  <a:bodyPr/>
                  <a:lstStyle/>
                  <a:p>
                    <a:fld id="{A9151091-38C5-4D14-968A-D88FD2267F7F}"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D-1542-41BE-8EF1-E7B89D41BC30}"/>
                </c:ext>
              </c:extLst>
            </c:dLbl>
            <c:dLbl>
              <c:idx val="14"/>
              <c:layout>
                <c:manualLayout>
                  <c:x val="-2.3174538781615912E-2"/>
                  <c:y val="-1.86008830083967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9987-4363-84E0-2B6A1940C92D}"/>
                </c:ext>
              </c:extLst>
            </c:dLbl>
            <c:dLbl>
              <c:idx val="15"/>
              <c:layout>
                <c:manualLayout>
                  <c:x val="-2.4216205362844048E-2"/>
                  <c:y val="-2.39154210107958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9987-4363-84E0-2B6A1940C92D}"/>
                </c:ext>
              </c:extLst>
            </c:dLbl>
            <c:dLbl>
              <c:idx val="16"/>
              <c:layout>
                <c:manualLayout>
                  <c:x val="-1.796620587547524E-2"/>
                  <c:y val="-5.3145380023990746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987-4363-84E0-2B6A1940C92D}"/>
                </c:ext>
              </c:extLst>
            </c:dLbl>
            <c:spPr>
              <a:noFill/>
              <a:ln>
                <a:noFill/>
              </a:ln>
              <a:effectLst/>
            </c:spPr>
            <c:txPr>
              <a:bodyPr rot="0" spcFirstLastPara="1" vertOverflow="ellipsis" vert="horz" wrap="square" anchor="ctr" anchorCtr="1"/>
              <a:lstStyle/>
              <a:p>
                <a:pPr>
                  <a:defRPr sz="800" b="1" i="0" u="none" strike="noStrike" kern="1200" baseline="0">
                    <a:solidFill>
                      <a:srgbClr val="17505B"/>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Sheet1!$D$30:$T$30</c:f>
              <c:strCache>
                <c:ptCount val="17"/>
                <c:pt idx="0">
                  <c:v>Wave 1       May '19</c:v>
                </c:pt>
                <c:pt idx="1">
                  <c:v>Wave 1&amp;2     Oct '19</c:v>
                </c:pt>
                <c:pt idx="2">
                  <c:v>Wave 2&amp;3     Feb '20</c:v>
                </c:pt>
                <c:pt idx="3">
                  <c:v>Wave 3&amp;4    May '20</c:v>
                </c:pt>
                <c:pt idx="4">
                  <c:v>Wave 4&amp;5 Sept '20</c:v>
                </c:pt>
                <c:pt idx="5">
                  <c:v>Wave 5&amp;6    Dec '20</c:v>
                </c:pt>
                <c:pt idx="6">
                  <c:v>Wave 6&amp;7     Apr '21</c:v>
                </c:pt>
                <c:pt idx="7">
                  <c:v>Wave 7&amp;8     Jul '21</c:v>
                </c:pt>
                <c:pt idx="8">
                  <c:v>Wave 8&amp;9    Dec '21</c:v>
                </c:pt>
                <c:pt idx="9">
                  <c:v>Wave 9&amp;10    Jul '22</c:v>
                </c:pt>
                <c:pt idx="10">
                  <c:v>Wave 10&amp;11 Dec '22</c:v>
                </c:pt>
                <c:pt idx="11">
                  <c:v>Wave 11&amp;12 May '23 </c:v>
                </c:pt>
                <c:pt idx="12">
                  <c:v>Wave 12&amp;13    Sept '23</c:v>
                </c:pt>
                <c:pt idx="13">
                  <c:v>Wave 13&amp;14
Mar '24</c:v>
                </c:pt>
                <c:pt idx="14">
                  <c:v>Wave 14&amp;15
Aug '24</c:v>
                </c:pt>
                <c:pt idx="15">
                  <c:v>Wave 15&amp;16
Apr'25</c:v>
                </c:pt>
                <c:pt idx="16">
                  <c:v>Wave 16&amp;17
Jan '26</c:v>
                </c:pt>
              </c:strCache>
            </c:strRef>
          </c:cat>
          <c:val>
            <c:numRef>
              <c:f>Sheet1!$D$32:$T$32</c:f>
              <c:numCache>
                <c:formatCode>0.00</c:formatCode>
                <c:ptCount val="17"/>
                <c:pt idx="0">
                  <c:v>6.58</c:v>
                </c:pt>
                <c:pt idx="1">
                  <c:v>6.53</c:v>
                </c:pt>
                <c:pt idx="2">
                  <c:v>6.61</c:v>
                </c:pt>
                <c:pt idx="3">
                  <c:v>6.62</c:v>
                </c:pt>
                <c:pt idx="4">
                  <c:v>6.15</c:v>
                </c:pt>
                <c:pt idx="5">
                  <c:v>6.02</c:v>
                </c:pt>
                <c:pt idx="6">
                  <c:v>5.85</c:v>
                </c:pt>
                <c:pt idx="7">
                  <c:v>6.08</c:v>
                </c:pt>
                <c:pt idx="8">
                  <c:v>6.68</c:v>
                </c:pt>
                <c:pt idx="9">
                  <c:v>6.9</c:v>
                </c:pt>
                <c:pt idx="10">
                  <c:v>6.89</c:v>
                </c:pt>
                <c:pt idx="11" formatCode="General">
                  <c:v>6.95</c:v>
                </c:pt>
                <c:pt idx="12" formatCode="General">
                  <c:v>7.33</c:v>
                </c:pt>
                <c:pt idx="13" formatCode="General">
                  <c:v>7.1</c:v>
                </c:pt>
                <c:pt idx="14">
                  <c:v>7.11</c:v>
                </c:pt>
                <c:pt idx="15">
                  <c:v>6.93</c:v>
                </c:pt>
                <c:pt idx="16" formatCode="General">
                  <c:v>7.01</c:v>
                </c:pt>
              </c:numCache>
            </c:numRef>
          </c:val>
          <c:smooth val="0"/>
          <c:extLst>
            <c:ext xmlns:c16="http://schemas.microsoft.com/office/drawing/2014/chart" uri="{C3380CC4-5D6E-409C-BE32-E72D297353CC}">
              <c16:uniqueId val="{00000002-1542-41BE-8EF1-E7B89D41BC30}"/>
            </c:ext>
          </c:extLst>
        </c:ser>
        <c:ser>
          <c:idx val="2"/>
          <c:order val="2"/>
          <c:tx>
            <c:strRef>
              <c:f>Sheet1!$C$33</c:f>
              <c:strCache>
                <c:ptCount val="1"/>
                <c:pt idx="0">
                  <c:v>Ease</c:v>
                </c:pt>
              </c:strCache>
            </c:strRef>
          </c:tx>
          <c:spPr>
            <a:ln w="19050" cap="rnd" cmpd="sng" algn="ctr">
              <a:solidFill>
                <a:srgbClr val="B47CF9"/>
              </a:solidFill>
              <a:round/>
            </a:ln>
            <a:effectLst/>
          </c:spPr>
          <c:marker>
            <c:symbol val="circle"/>
            <c:size val="17"/>
            <c:spPr>
              <a:solidFill>
                <a:schemeClr val="lt1"/>
              </a:solidFill>
              <a:ln>
                <a:noFill/>
              </a:ln>
              <a:effectLst/>
            </c:spPr>
          </c:marker>
          <c:dLbls>
            <c:dLbl>
              <c:idx val="2"/>
              <c:layout>
                <c:manualLayout>
                  <c:x val="-2.7687570303712036E-2"/>
                  <c:y val="1.1223344556677889E-2"/>
                </c:manualLayout>
              </c:layout>
              <c:tx>
                <c:rich>
                  <a:bodyPr/>
                  <a:lstStyle/>
                  <a:p>
                    <a:fld id="{3216EE46-56DE-42E5-B718-0ED67745953A}"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542-41BE-8EF1-E7B89D41BC30}"/>
                </c:ext>
              </c:extLst>
            </c:dLbl>
            <c:dLbl>
              <c:idx val="5"/>
              <c:layout>
                <c:manualLayout>
                  <c:x val="-2.2541669810184468E-2"/>
                  <c:y val="-3.3501446728525452E-3"/>
                </c:manualLayout>
              </c:layout>
              <c:tx>
                <c:rich>
                  <a:bodyPr/>
                  <a:lstStyle/>
                  <a:p>
                    <a:fld id="{7D351133-1340-4A21-959C-E48DE93034A1}"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1542-41BE-8EF1-E7B89D41BC30}"/>
                </c:ext>
              </c:extLst>
            </c:dLbl>
            <c:dLbl>
              <c:idx val="6"/>
              <c:layout>
                <c:manualLayout>
                  <c:x val="-2.3334233650407345E-2"/>
                  <c:y val="-5.727356249593302E-3"/>
                </c:manualLayout>
              </c:layout>
              <c:tx>
                <c:rich>
                  <a:bodyPr/>
                  <a:lstStyle/>
                  <a:p>
                    <a:fld id="{D8127E84-8041-4779-A956-94C8E5BFCCFE}"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542-41BE-8EF1-E7B89D41BC30}"/>
                </c:ext>
              </c:extLst>
            </c:dLbl>
            <c:dLbl>
              <c:idx val="7"/>
              <c:layout>
                <c:manualLayout>
                  <c:x val="-2.4264648462058731E-2"/>
                  <c:y val="1.6335364938872051E-3"/>
                </c:manualLayout>
              </c:layout>
              <c:tx>
                <c:rich>
                  <a:bodyPr/>
                  <a:lstStyle/>
                  <a:p>
                    <a:fld id="{0CB7FE64-1834-491D-8570-CDEEF6BABA82}"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1542-41BE-8EF1-E7B89D41BC30}"/>
                </c:ext>
              </c:extLst>
            </c:dLbl>
            <c:dLbl>
              <c:idx val="8"/>
              <c:delete val="1"/>
              <c:extLst>
                <c:ext xmlns:c15="http://schemas.microsoft.com/office/drawing/2012/chart" uri="{CE6537A1-D6FC-4f65-9D91-7224C49458BB}"/>
                <c:ext xmlns:c16="http://schemas.microsoft.com/office/drawing/2014/chart" uri="{C3380CC4-5D6E-409C-BE32-E72D297353CC}">
                  <c16:uniqueId val="{00000007-1542-41BE-8EF1-E7B89D41BC30}"/>
                </c:ext>
              </c:extLst>
            </c:dLbl>
            <c:dLbl>
              <c:idx val="9"/>
              <c:delete val="1"/>
              <c:extLst>
                <c:ext xmlns:c15="http://schemas.microsoft.com/office/drawing/2012/chart" uri="{CE6537A1-D6FC-4f65-9D91-7224C49458BB}"/>
                <c:ext xmlns:c16="http://schemas.microsoft.com/office/drawing/2014/chart" uri="{C3380CC4-5D6E-409C-BE32-E72D297353CC}">
                  <c16:uniqueId val="{00000008-1542-41BE-8EF1-E7B89D41BC30}"/>
                </c:ext>
              </c:extLst>
            </c:dLbl>
            <c:dLbl>
              <c:idx val="11"/>
              <c:layout>
                <c:manualLayout>
                  <c:x val="-2.4345910773311934E-2"/>
                  <c:y val="0"/>
                </c:manualLayout>
              </c:layout>
              <c:tx>
                <c:rich>
                  <a:bodyPr/>
                  <a:lstStyle/>
                  <a:p>
                    <a:fld id="{80781BE2-19BA-4E0D-92A7-DE799C856375}"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1542-41BE-8EF1-E7B89D41BC30}"/>
                </c:ext>
              </c:extLst>
            </c:dLbl>
            <c:dLbl>
              <c:idx val="15"/>
              <c:delete val="1"/>
              <c:extLst>
                <c:ext xmlns:c15="http://schemas.microsoft.com/office/drawing/2012/chart" uri="{CE6537A1-D6FC-4f65-9D91-7224C49458BB}"/>
                <c:ext xmlns:c16="http://schemas.microsoft.com/office/drawing/2014/chart" uri="{C3380CC4-5D6E-409C-BE32-E72D297353CC}">
                  <c16:uniqueId val="{00000011-9987-4363-84E0-2B6A1940C92D}"/>
                </c:ext>
              </c:extLst>
            </c:dLbl>
            <c:dLbl>
              <c:idx val="16"/>
              <c:layout>
                <c:manualLayout>
                  <c:x val="-2.3174538781615912E-2"/>
                  <c:y val="-1.06290760047981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987-4363-84E0-2B6A1940C92D}"/>
                </c:ext>
              </c:extLst>
            </c:dLbl>
            <c:spPr>
              <a:noFill/>
              <a:ln>
                <a:noFill/>
              </a:ln>
              <a:effectLst/>
            </c:spPr>
            <c:txPr>
              <a:bodyPr rot="0" spcFirstLastPara="1" vertOverflow="ellipsis" vert="horz" wrap="square" anchor="ctr" anchorCtr="1"/>
              <a:lstStyle/>
              <a:p>
                <a:pPr>
                  <a:defRPr sz="800" b="1" i="0" u="none" strike="noStrike" kern="1200" baseline="0">
                    <a:solidFill>
                      <a:srgbClr val="B47CF9"/>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Sheet1!$D$30:$T$30</c:f>
              <c:strCache>
                <c:ptCount val="17"/>
                <c:pt idx="0">
                  <c:v>Wave 1       May '19</c:v>
                </c:pt>
                <c:pt idx="1">
                  <c:v>Wave 1&amp;2     Oct '19</c:v>
                </c:pt>
                <c:pt idx="2">
                  <c:v>Wave 2&amp;3     Feb '20</c:v>
                </c:pt>
                <c:pt idx="3">
                  <c:v>Wave 3&amp;4    May '20</c:v>
                </c:pt>
                <c:pt idx="4">
                  <c:v>Wave 4&amp;5 Sept '20</c:v>
                </c:pt>
                <c:pt idx="5">
                  <c:v>Wave 5&amp;6    Dec '20</c:v>
                </c:pt>
                <c:pt idx="6">
                  <c:v>Wave 6&amp;7     Apr '21</c:v>
                </c:pt>
                <c:pt idx="7">
                  <c:v>Wave 7&amp;8     Jul '21</c:v>
                </c:pt>
                <c:pt idx="8">
                  <c:v>Wave 8&amp;9    Dec '21</c:v>
                </c:pt>
                <c:pt idx="9">
                  <c:v>Wave 9&amp;10    Jul '22</c:v>
                </c:pt>
                <c:pt idx="10">
                  <c:v>Wave 10&amp;11 Dec '22</c:v>
                </c:pt>
                <c:pt idx="11">
                  <c:v>Wave 11&amp;12 May '23 </c:v>
                </c:pt>
                <c:pt idx="12">
                  <c:v>Wave 12&amp;13    Sept '23</c:v>
                </c:pt>
                <c:pt idx="13">
                  <c:v>Wave 13&amp;14
Mar '24</c:v>
                </c:pt>
                <c:pt idx="14">
                  <c:v>Wave 14&amp;15
Aug '24</c:v>
                </c:pt>
                <c:pt idx="15">
                  <c:v>Wave 15&amp;16
Apr'25</c:v>
                </c:pt>
                <c:pt idx="16">
                  <c:v>Wave 16&amp;17
Jan '26</c:v>
                </c:pt>
              </c:strCache>
            </c:strRef>
          </c:cat>
          <c:val>
            <c:numRef>
              <c:f>Sheet1!$D$33:$T$33</c:f>
              <c:numCache>
                <c:formatCode>0.00</c:formatCode>
                <c:ptCount val="17"/>
                <c:pt idx="0">
                  <c:v>6.06</c:v>
                </c:pt>
                <c:pt idx="1">
                  <c:v>6</c:v>
                </c:pt>
                <c:pt idx="2">
                  <c:v>6.04</c:v>
                </c:pt>
                <c:pt idx="3">
                  <c:v>5.96</c:v>
                </c:pt>
                <c:pt idx="4">
                  <c:v>5.76</c:v>
                </c:pt>
                <c:pt idx="5">
                  <c:v>5.83</c:v>
                </c:pt>
                <c:pt idx="6">
                  <c:v>5.49</c:v>
                </c:pt>
                <c:pt idx="7">
                  <c:v>5.47</c:v>
                </c:pt>
                <c:pt idx="8">
                  <c:v>5.86</c:v>
                </c:pt>
                <c:pt idx="9">
                  <c:v>6.29</c:v>
                </c:pt>
                <c:pt idx="10">
                  <c:v>6.48</c:v>
                </c:pt>
                <c:pt idx="11">
                  <c:v>6.37</c:v>
                </c:pt>
                <c:pt idx="12">
                  <c:v>6.59</c:v>
                </c:pt>
                <c:pt idx="13">
                  <c:v>6.56</c:v>
                </c:pt>
                <c:pt idx="14">
                  <c:v>6.98</c:v>
                </c:pt>
                <c:pt idx="15">
                  <c:v>6.85</c:v>
                </c:pt>
                <c:pt idx="16">
                  <c:v>6.64</c:v>
                </c:pt>
              </c:numCache>
            </c:numRef>
          </c:val>
          <c:smooth val="0"/>
          <c:extLst>
            <c:ext xmlns:c16="http://schemas.microsoft.com/office/drawing/2014/chart" uri="{C3380CC4-5D6E-409C-BE32-E72D297353CC}">
              <c16:uniqueId val="{0000000A-1542-41BE-8EF1-E7B89D41BC30}"/>
            </c:ext>
          </c:extLst>
        </c:ser>
        <c:ser>
          <c:idx val="3"/>
          <c:order val="3"/>
          <c:tx>
            <c:strRef>
              <c:f>Sheet1!$C$34</c:f>
              <c:strCache>
                <c:ptCount val="1"/>
                <c:pt idx="0">
                  <c:v>Protection</c:v>
                </c:pt>
              </c:strCache>
            </c:strRef>
          </c:tx>
          <c:spPr>
            <a:ln w="19050" cap="rnd" cmpd="sng" algn="ctr">
              <a:solidFill>
                <a:srgbClr val="006B48"/>
              </a:solidFill>
              <a:round/>
            </a:ln>
            <a:effectLst/>
          </c:spPr>
          <c:marker>
            <c:symbol val="circle"/>
            <c:size val="17"/>
            <c:spPr>
              <a:solidFill>
                <a:schemeClr val="lt1"/>
              </a:solidFill>
              <a:ln>
                <a:noFill/>
              </a:ln>
              <a:effectLst/>
            </c:spPr>
          </c:marker>
          <c:dLbls>
            <c:delete val="1"/>
          </c:dLbls>
          <c:cat>
            <c:strRef>
              <c:f>Sheet1!$D$30:$T$30</c:f>
              <c:strCache>
                <c:ptCount val="17"/>
                <c:pt idx="0">
                  <c:v>Wave 1       May '19</c:v>
                </c:pt>
                <c:pt idx="1">
                  <c:v>Wave 1&amp;2     Oct '19</c:v>
                </c:pt>
                <c:pt idx="2">
                  <c:v>Wave 2&amp;3     Feb '20</c:v>
                </c:pt>
                <c:pt idx="3">
                  <c:v>Wave 3&amp;4    May '20</c:v>
                </c:pt>
                <c:pt idx="4">
                  <c:v>Wave 4&amp;5 Sept '20</c:v>
                </c:pt>
                <c:pt idx="5">
                  <c:v>Wave 5&amp;6    Dec '20</c:v>
                </c:pt>
                <c:pt idx="6">
                  <c:v>Wave 6&amp;7     Apr '21</c:v>
                </c:pt>
                <c:pt idx="7">
                  <c:v>Wave 7&amp;8     Jul '21</c:v>
                </c:pt>
                <c:pt idx="8">
                  <c:v>Wave 8&amp;9    Dec '21</c:v>
                </c:pt>
                <c:pt idx="9">
                  <c:v>Wave 9&amp;10    Jul '22</c:v>
                </c:pt>
                <c:pt idx="10">
                  <c:v>Wave 10&amp;11 Dec '22</c:v>
                </c:pt>
                <c:pt idx="11">
                  <c:v>Wave 11&amp;12 May '23 </c:v>
                </c:pt>
                <c:pt idx="12">
                  <c:v>Wave 12&amp;13    Sept '23</c:v>
                </c:pt>
                <c:pt idx="13">
                  <c:v>Wave 13&amp;14
Mar '24</c:v>
                </c:pt>
                <c:pt idx="14">
                  <c:v>Wave 14&amp;15
Aug '24</c:v>
                </c:pt>
                <c:pt idx="15">
                  <c:v>Wave 15&amp;16
Apr'25</c:v>
                </c:pt>
                <c:pt idx="16">
                  <c:v>Wave 16&amp;17
Jan '26</c:v>
                </c:pt>
              </c:strCache>
            </c:strRef>
          </c:cat>
          <c:val>
            <c:numRef>
              <c:f>Sheet1!$D$34:$T$34</c:f>
              <c:numCache>
                <c:formatCode>0.00</c:formatCode>
                <c:ptCount val="17"/>
                <c:pt idx="0">
                  <c:v>5.99</c:v>
                </c:pt>
                <c:pt idx="1">
                  <c:v>5.93</c:v>
                </c:pt>
                <c:pt idx="2">
                  <c:v>5.75</c:v>
                </c:pt>
                <c:pt idx="3">
                  <c:v>5.75</c:v>
                </c:pt>
                <c:pt idx="4">
                  <c:v>5.75</c:v>
                </c:pt>
                <c:pt idx="5">
                  <c:v>5.52</c:v>
                </c:pt>
                <c:pt idx="6">
                  <c:v>5.18</c:v>
                </c:pt>
                <c:pt idx="7">
                  <c:v>5.41</c:v>
                </c:pt>
                <c:pt idx="8">
                  <c:v>5.69</c:v>
                </c:pt>
                <c:pt idx="9">
                  <c:v>6.18</c:v>
                </c:pt>
                <c:pt idx="10">
                  <c:v>6.63</c:v>
                </c:pt>
                <c:pt idx="11">
                  <c:v>6.4</c:v>
                </c:pt>
                <c:pt idx="12">
                  <c:v>6.63</c:v>
                </c:pt>
                <c:pt idx="13">
                  <c:v>6.5</c:v>
                </c:pt>
                <c:pt idx="14">
                  <c:v>6.39</c:v>
                </c:pt>
                <c:pt idx="15">
                  <c:v>6.33</c:v>
                </c:pt>
                <c:pt idx="16">
                  <c:v>6.53</c:v>
                </c:pt>
              </c:numCache>
            </c:numRef>
          </c:val>
          <c:smooth val="0"/>
          <c:extLst>
            <c:ext xmlns:c16="http://schemas.microsoft.com/office/drawing/2014/chart" uri="{C3380CC4-5D6E-409C-BE32-E72D297353CC}">
              <c16:uniqueId val="{00000014-1542-41BE-8EF1-E7B89D41BC30}"/>
            </c:ext>
          </c:extLst>
        </c:ser>
        <c:ser>
          <c:idx val="4"/>
          <c:order val="4"/>
          <c:tx>
            <c:strRef>
              <c:f>Sheet1!$C$35</c:f>
              <c:strCache>
                <c:ptCount val="1"/>
                <c:pt idx="0">
                  <c:v>Speed (claims)</c:v>
                </c:pt>
              </c:strCache>
            </c:strRef>
          </c:tx>
          <c:spPr>
            <a:ln w="19050" cap="rnd" cmpd="sng" algn="ctr">
              <a:solidFill>
                <a:srgbClr val="FF52FF"/>
              </a:solidFill>
              <a:round/>
            </a:ln>
            <a:effectLst/>
          </c:spPr>
          <c:marker>
            <c:symbol val="circle"/>
            <c:size val="17"/>
            <c:spPr>
              <a:solidFill>
                <a:schemeClr val="lt1"/>
              </a:solidFill>
              <a:ln>
                <a:noFill/>
              </a:ln>
              <a:effectLst/>
            </c:spPr>
          </c:marker>
          <c:dLbls>
            <c:dLbl>
              <c:idx val="5"/>
              <c:layout>
                <c:manualLayout>
                  <c:x val="-2.5273809523809698E-2"/>
                  <c:y val="0"/>
                </c:manualLayout>
              </c:layout>
              <c:tx>
                <c:rich>
                  <a:bodyPr/>
                  <a:lstStyle/>
                  <a:p>
                    <a:fld id="{233BE792-1E8A-482C-B037-5722008B9662}"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1542-41BE-8EF1-E7B89D41BC30}"/>
                </c:ext>
              </c:extLst>
            </c:dLbl>
            <c:dLbl>
              <c:idx val="8"/>
              <c:layout>
                <c:manualLayout>
                  <c:x val="-2.1948124014755419E-2"/>
                  <c:y val="1.633536493887109E-3"/>
                </c:manualLayout>
              </c:layout>
              <c:tx>
                <c:rich>
                  <a:bodyPr/>
                  <a:lstStyle/>
                  <a:p>
                    <a:fld id="{EC70F913-9052-4363-AB6C-1D7769167DB6}"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6-1542-41BE-8EF1-E7B89D41BC30}"/>
                </c:ext>
              </c:extLst>
            </c:dLbl>
            <c:dLbl>
              <c:idx val="9"/>
              <c:layout>
                <c:manualLayout>
                  <c:x val="-2.7631458785904638E-2"/>
                  <c:y val="-3.3273915626856804E-2"/>
                </c:manualLayout>
              </c:layout>
              <c:tx>
                <c:rich>
                  <a:bodyPr/>
                  <a:lstStyle/>
                  <a:p>
                    <a:fld id="{C47BA28A-7581-42CE-82C1-CF6CA66A626F}"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7-1542-41BE-8EF1-E7B89D41BC30}"/>
                </c:ext>
              </c:extLst>
            </c:dLbl>
            <c:dLbl>
              <c:idx val="10"/>
              <c:layout>
                <c:manualLayout>
                  <c:x val="-2.6536276115040561E-2"/>
                  <c:y val="1.7484515190188846E-2"/>
                </c:manualLayout>
              </c:layout>
              <c:tx>
                <c:rich>
                  <a:bodyPr/>
                  <a:lstStyle/>
                  <a:p>
                    <a:fld id="{0AD61AD5-8590-49C6-ABCB-BB2392F9FCFC}"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8-1542-41BE-8EF1-E7B89D41BC30}"/>
                </c:ext>
              </c:extLst>
            </c:dLbl>
            <c:dLbl>
              <c:idx val="12"/>
              <c:layout>
                <c:manualLayout>
                  <c:x val="-1.9203820603361246E-2"/>
                  <c:y val="-8.3005132713847903E-3"/>
                </c:manualLayout>
              </c:layout>
              <c:tx>
                <c:rich>
                  <a:bodyPr/>
                  <a:lstStyle/>
                  <a:p>
                    <a:fld id="{F2E3B857-D490-47D8-A29F-BE403FB067F7}"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E-1542-41BE-8EF1-E7B89D41BC30}"/>
                </c:ext>
              </c:extLst>
            </c:dLbl>
            <c:dLbl>
              <c:idx val="13"/>
              <c:delete val="1"/>
              <c:extLst>
                <c:ext xmlns:c15="http://schemas.microsoft.com/office/drawing/2012/chart" uri="{CE6537A1-D6FC-4f65-9D91-7224C49458BB}"/>
                <c:ext xmlns:c16="http://schemas.microsoft.com/office/drawing/2014/chart" uri="{C3380CC4-5D6E-409C-BE32-E72D297353CC}">
                  <c16:uniqueId val="{00000012-9987-4363-84E0-2B6A1940C92D}"/>
                </c:ext>
              </c:extLst>
            </c:dLbl>
            <c:dLbl>
              <c:idx val="14"/>
              <c:layout>
                <c:manualLayout>
                  <c:x val="-2.131396066036375E-2"/>
                  <c:y val="-2.09952318505933E-2"/>
                </c:manualLayout>
              </c:layout>
              <c:tx>
                <c:rich>
                  <a:bodyPr/>
                  <a:lstStyle/>
                  <a:p>
                    <a:fld id="{435CC24A-AB72-4D0E-9792-0414C5C568BF}"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B17-48F5-B304-F25450CFDBC3}"/>
                </c:ext>
              </c:extLst>
            </c:dLbl>
            <c:dLbl>
              <c:idx val="15"/>
              <c:layout>
                <c:manualLayout>
                  <c:x val="-2.3216205444865037E-2"/>
                  <c:y val="-1.3122019906620814E-2"/>
                </c:manualLayout>
              </c:layout>
              <c:tx>
                <c:rich>
                  <a:bodyPr/>
                  <a:lstStyle/>
                  <a:p>
                    <a:fld id="{9D8AAE54-AFFE-485E-A34F-80B7D966F52E}"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696-424E-A522-6810FDF59DC3}"/>
                </c:ext>
              </c:extLst>
            </c:dLbl>
            <c:dLbl>
              <c:idx val="16"/>
              <c:layout>
                <c:manualLayout>
                  <c:x val="-2.3174538781615912E-2"/>
                  <c:y val="-2.39154210107958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987-4363-84E0-2B6A1940C92D}"/>
                </c:ext>
              </c:extLst>
            </c:dLbl>
            <c:spPr>
              <a:noFill/>
              <a:ln>
                <a:noFill/>
              </a:ln>
              <a:effectLst/>
            </c:spPr>
            <c:txPr>
              <a:bodyPr rot="0" spcFirstLastPara="1" vertOverflow="ellipsis" vert="horz" wrap="square" anchor="ctr" anchorCtr="1"/>
              <a:lstStyle/>
              <a:p>
                <a:pPr>
                  <a:defRPr sz="800" b="1" i="0" u="none" strike="noStrike" kern="1200" baseline="0">
                    <a:solidFill>
                      <a:srgbClr val="FF52FF"/>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Sheet1!$D$30:$T$30</c:f>
              <c:strCache>
                <c:ptCount val="17"/>
                <c:pt idx="0">
                  <c:v>Wave 1       May '19</c:v>
                </c:pt>
                <c:pt idx="1">
                  <c:v>Wave 1&amp;2     Oct '19</c:v>
                </c:pt>
                <c:pt idx="2">
                  <c:v>Wave 2&amp;3     Feb '20</c:v>
                </c:pt>
                <c:pt idx="3">
                  <c:v>Wave 3&amp;4    May '20</c:v>
                </c:pt>
                <c:pt idx="4">
                  <c:v>Wave 4&amp;5 Sept '20</c:v>
                </c:pt>
                <c:pt idx="5">
                  <c:v>Wave 5&amp;6    Dec '20</c:v>
                </c:pt>
                <c:pt idx="6">
                  <c:v>Wave 6&amp;7     Apr '21</c:v>
                </c:pt>
                <c:pt idx="7">
                  <c:v>Wave 7&amp;8     Jul '21</c:v>
                </c:pt>
                <c:pt idx="8">
                  <c:v>Wave 8&amp;9    Dec '21</c:v>
                </c:pt>
                <c:pt idx="9">
                  <c:v>Wave 9&amp;10    Jul '22</c:v>
                </c:pt>
                <c:pt idx="10">
                  <c:v>Wave 10&amp;11 Dec '22</c:v>
                </c:pt>
                <c:pt idx="11">
                  <c:v>Wave 11&amp;12 May '23 </c:v>
                </c:pt>
                <c:pt idx="12">
                  <c:v>Wave 12&amp;13    Sept '23</c:v>
                </c:pt>
                <c:pt idx="13">
                  <c:v>Wave 13&amp;14
Mar '24</c:v>
                </c:pt>
                <c:pt idx="14">
                  <c:v>Wave 14&amp;15
Aug '24</c:v>
                </c:pt>
                <c:pt idx="15">
                  <c:v>Wave 15&amp;16
Apr'25</c:v>
                </c:pt>
                <c:pt idx="16">
                  <c:v>Wave 16&amp;17
Jan '26</c:v>
                </c:pt>
              </c:strCache>
            </c:strRef>
          </c:cat>
          <c:val>
            <c:numRef>
              <c:f>Sheet1!$D$35:$T$35</c:f>
              <c:numCache>
                <c:formatCode>0.00</c:formatCode>
                <c:ptCount val="17"/>
                <c:pt idx="0">
                  <c:v>5.53</c:v>
                </c:pt>
                <c:pt idx="1">
                  <c:v>5.17</c:v>
                </c:pt>
                <c:pt idx="2">
                  <c:v>4.93</c:v>
                </c:pt>
                <c:pt idx="3">
                  <c:v>5.03</c:v>
                </c:pt>
                <c:pt idx="4">
                  <c:v>4.25</c:v>
                </c:pt>
                <c:pt idx="5">
                  <c:v>3.85</c:v>
                </c:pt>
                <c:pt idx="6">
                  <c:v>3.99</c:v>
                </c:pt>
                <c:pt idx="7">
                  <c:v>4.0999999999999996</c:v>
                </c:pt>
                <c:pt idx="8">
                  <c:v>4.49</c:v>
                </c:pt>
                <c:pt idx="9">
                  <c:v>5.6</c:v>
                </c:pt>
                <c:pt idx="10">
                  <c:v>6.37</c:v>
                </c:pt>
                <c:pt idx="11">
                  <c:v>6.68</c:v>
                </c:pt>
                <c:pt idx="12">
                  <c:v>7.66</c:v>
                </c:pt>
                <c:pt idx="13">
                  <c:v>7.1</c:v>
                </c:pt>
                <c:pt idx="14">
                  <c:v>6.65</c:v>
                </c:pt>
                <c:pt idx="15">
                  <c:v>6.64</c:v>
                </c:pt>
                <c:pt idx="16">
                  <c:v>7.17</c:v>
                </c:pt>
              </c:numCache>
            </c:numRef>
          </c:val>
          <c:smooth val="0"/>
          <c:extLst>
            <c:ext xmlns:c16="http://schemas.microsoft.com/office/drawing/2014/chart" uri="{C3380CC4-5D6E-409C-BE32-E72D297353CC}">
              <c16:uniqueId val="{00000019-1542-41BE-8EF1-E7B89D41BC30}"/>
            </c:ext>
          </c:extLst>
        </c:ser>
        <c:ser>
          <c:idx val="5"/>
          <c:order val="5"/>
          <c:tx>
            <c:strRef>
              <c:f>Sheet1!$C$36</c:f>
              <c:strCache>
                <c:ptCount val="1"/>
                <c:pt idx="0">
                  <c:v>Price</c:v>
                </c:pt>
              </c:strCache>
            </c:strRef>
          </c:tx>
          <c:spPr>
            <a:ln w="19050" cap="rnd" cmpd="sng" algn="ctr">
              <a:solidFill>
                <a:srgbClr val="00C3FF"/>
              </a:solidFill>
              <a:round/>
            </a:ln>
            <a:effectLst/>
          </c:spPr>
          <c:marker>
            <c:symbol val="circle"/>
            <c:size val="17"/>
            <c:spPr>
              <a:solidFill>
                <a:schemeClr val="lt1"/>
              </a:solidFill>
              <a:ln>
                <a:noFill/>
              </a:ln>
              <a:effectLst/>
            </c:spPr>
          </c:marker>
          <c:dLbls>
            <c:dLbl>
              <c:idx val="2"/>
              <c:layout>
                <c:manualLayout>
                  <c:x val="-2.8026809148856392E-2"/>
                  <c:y val="-1.1223344556677849E-2"/>
                </c:manualLayout>
              </c:layout>
              <c:tx>
                <c:rich>
                  <a:bodyPr/>
                  <a:lstStyle/>
                  <a:p>
                    <a:fld id="{EB2ED8F2-3CE9-4EC1-A390-484F7D3C0CF4}"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A-1542-41BE-8EF1-E7B89D41BC30}"/>
                </c:ext>
              </c:extLst>
            </c:dLbl>
            <c:dLbl>
              <c:idx val="5"/>
              <c:layout>
                <c:manualLayout>
                  <c:x val="-2.5571438191319046E-2"/>
                  <c:y val="-7.3775830694721009E-3"/>
                </c:manualLayout>
              </c:layout>
              <c:tx>
                <c:rich>
                  <a:bodyPr/>
                  <a:lstStyle/>
                  <a:p>
                    <a:fld id="{69753B56-F52D-401A-BE39-DCC74F0D782D}"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B-1542-41BE-8EF1-E7B89D41BC30}"/>
                </c:ext>
              </c:extLst>
            </c:dLbl>
            <c:dLbl>
              <c:idx val="8"/>
              <c:delete val="1"/>
              <c:extLst>
                <c:ext xmlns:c15="http://schemas.microsoft.com/office/drawing/2012/chart" uri="{CE6537A1-D6FC-4f65-9D91-7224C49458BB}"/>
                <c:ext xmlns:c16="http://schemas.microsoft.com/office/drawing/2014/chart" uri="{C3380CC4-5D6E-409C-BE32-E72D297353CC}">
                  <c16:uniqueId val="{0000001C-1542-41BE-8EF1-E7B89D41BC30}"/>
                </c:ext>
              </c:extLst>
            </c:dLbl>
            <c:dLbl>
              <c:idx val="10"/>
              <c:layout>
                <c:manualLayout>
                  <c:x val="-2.1060362760719389E-2"/>
                  <c:y val="4.9955757686253851E-3"/>
                </c:manualLayout>
              </c:layout>
              <c:tx>
                <c:rich>
                  <a:bodyPr/>
                  <a:lstStyle/>
                  <a:p>
                    <a:fld id="{60C062AC-2B38-488A-8D20-14BE3622C2F5}"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D-1542-41BE-8EF1-E7B89D41BC30}"/>
                </c:ext>
              </c:extLst>
            </c:dLbl>
            <c:dLbl>
              <c:idx val="11"/>
              <c:layout>
                <c:manualLayout>
                  <c:x val="-2.4399440255951421E-2"/>
                  <c:y val="1.4402816454060736E-2"/>
                </c:manualLayout>
              </c:layout>
              <c:tx>
                <c:rich>
                  <a:bodyPr/>
                  <a:lstStyle/>
                  <a:p>
                    <a:fld id="{3F4395A5-2663-436C-9ADC-64A51860D5B8}"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E-1542-41BE-8EF1-E7B89D41BC30}"/>
                </c:ext>
              </c:extLst>
            </c:dLbl>
            <c:dLbl>
              <c:idx val="14"/>
              <c:layout>
                <c:manualLayout>
                  <c:x val="-2.2355641210987435E-2"/>
                  <c:y val="-5.4787865194024015E-3"/>
                </c:manualLayout>
              </c:layout>
              <c:tx>
                <c:rich>
                  <a:bodyPr/>
                  <a:lstStyle/>
                  <a:p>
                    <a:fld id="{FC8258F1-1F51-413D-B4F6-D8EDCD8D7D0F}"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B17-48F5-B304-F25450CFDBC3}"/>
                </c:ext>
              </c:extLst>
            </c:dLbl>
            <c:dLbl>
              <c:idx val="15"/>
              <c:layout>
                <c:manualLayout>
                  <c:x val="-2.3216205444865037E-2"/>
                  <c:y val="1.6424851700327849E-4"/>
                </c:manualLayout>
              </c:layout>
              <c:tx>
                <c:rich>
                  <a:bodyPr/>
                  <a:lstStyle/>
                  <a:p>
                    <a:fld id="{8867CD0A-12D3-44E7-9145-2D771F2C2437}"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6696-424E-A522-6810FDF59DC3}"/>
                </c:ext>
              </c:extLst>
            </c:dLbl>
            <c:spPr>
              <a:noFill/>
              <a:ln>
                <a:noFill/>
              </a:ln>
              <a:effectLst/>
            </c:spPr>
            <c:txPr>
              <a:bodyPr rot="0" spcFirstLastPara="1" vertOverflow="ellipsis" vert="horz" wrap="square" anchor="ctr" anchorCtr="1"/>
              <a:lstStyle/>
              <a:p>
                <a:pPr>
                  <a:defRPr sz="800" b="1" i="0" u="none" strike="noStrike" kern="1200" baseline="0">
                    <a:solidFill>
                      <a:srgbClr val="00C3FF"/>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Sheet1!$D$30:$T$30</c:f>
              <c:strCache>
                <c:ptCount val="17"/>
                <c:pt idx="0">
                  <c:v>Wave 1       May '19</c:v>
                </c:pt>
                <c:pt idx="1">
                  <c:v>Wave 1&amp;2     Oct '19</c:v>
                </c:pt>
                <c:pt idx="2">
                  <c:v>Wave 2&amp;3     Feb '20</c:v>
                </c:pt>
                <c:pt idx="3">
                  <c:v>Wave 3&amp;4    May '20</c:v>
                </c:pt>
                <c:pt idx="4">
                  <c:v>Wave 4&amp;5 Sept '20</c:v>
                </c:pt>
                <c:pt idx="5">
                  <c:v>Wave 5&amp;6    Dec '20</c:v>
                </c:pt>
                <c:pt idx="6">
                  <c:v>Wave 6&amp;7     Apr '21</c:v>
                </c:pt>
                <c:pt idx="7">
                  <c:v>Wave 7&amp;8     Jul '21</c:v>
                </c:pt>
                <c:pt idx="8">
                  <c:v>Wave 8&amp;9    Dec '21</c:v>
                </c:pt>
                <c:pt idx="9">
                  <c:v>Wave 9&amp;10    Jul '22</c:v>
                </c:pt>
                <c:pt idx="10">
                  <c:v>Wave 10&amp;11 Dec '22</c:v>
                </c:pt>
                <c:pt idx="11">
                  <c:v>Wave 11&amp;12 May '23 </c:v>
                </c:pt>
                <c:pt idx="12">
                  <c:v>Wave 12&amp;13    Sept '23</c:v>
                </c:pt>
                <c:pt idx="13">
                  <c:v>Wave 13&amp;14
Mar '24</c:v>
                </c:pt>
                <c:pt idx="14">
                  <c:v>Wave 14&amp;15
Aug '24</c:v>
                </c:pt>
                <c:pt idx="15">
                  <c:v>Wave 15&amp;16
Apr'25</c:v>
                </c:pt>
                <c:pt idx="16">
                  <c:v>Wave 16&amp;17
Jan '26</c:v>
                </c:pt>
              </c:strCache>
            </c:strRef>
          </c:cat>
          <c:val>
            <c:numRef>
              <c:f>Sheet1!$D$36:$T$36</c:f>
              <c:numCache>
                <c:formatCode>0.00</c:formatCode>
                <c:ptCount val="17"/>
                <c:pt idx="0">
                  <c:v>5.39</c:v>
                </c:pt>
                <c:pt idx="1">
                  <c:v>5.45</c:v>
                </c:pt>
                <c:pt idx="2">
                  <c:v>5.48</c:v>
                </c:pt>
                <c:pt idx="3">
                  <c:v>5.14</c:v>
                </c:pt>
                <c:pt idx="4">
                  <c:v>4.92</c:v>
                </c:pt>
                <c:pt idx="5">
                  <c:v>5.01</c:v>
                </c:pt>
                <c:pt idx="6">
                  <c:v>4.8099999999999996</c:v>
                </c:pt>
                <c:pt idx="7">
                  <c:v>4.93</c:v>
                </c:pt>
                <c:pt idx="8">
                  <c:v>5.05</c:v>
                </c:pt>
                <c:pt idx="9">
                  <c:v>5.55</c:v>
                </c:pt>
                <c:pt idx="10">
                  <c:v>5.8</c:v>
                </c:pt>
                <c:pt idx="11">
                  <c:v>5.65</c:v>
                </c:pt>
                <c:pt idx="12">
                  <c:v>6.21</c:v>
                </c:pt>
                <c:pt idx="13">
                  <c:v>5.94</c:v>
                </c:pt>
                <c:pt idx="14">
                  <c:v>5.96</c:v>
                </c:pt>
                <c:pt idx="15">
                  <c:v>6.04</c:v>
                </c:pt>
                <c:pt idx="16">
                  <c:v>6.07</c:v>
                </c:pt>
              </c:numCache>
            </c:numRef>
          </c:val>
          <c:smooth val="0"/>
          <c:extLst>
            <c:ext xmlns:c16="http://schemas.microsoft.com/office/drawing/2014/chart" uri="{C3380CC4-5D6E-409C-BE32-E72D297353CC}">
              <c16:uniqueId val="{0000001F-1542-41BE-8EF1-E7B89D41BC30}"/>
            </c:ext>
          </c:extLst>
        </c:ser>
        <c:ser>
          <c:idx val="6"/>
          <c:order val="6"/>
          <c:tx>
            <c:strRef>
              <c:f>Sheet1!$C$37</c:f>
              <c:strCache>
                <c:ptCount val="1"/>
                <c:pt idx="0">
                  <c:v>Respect (claims)</c:v>
                </c:pt>
              </c:strCache>
            </c:strRef>
          </c:tx>
          <c:spPr>
            <a:ln w="19050" cap="rnd" cmpd="sng" algn="ctr">
              <a:solidFill>
                <a:srgbClr val="3EFF97"/>
              </a:solidFill>
              <a:round/>
            </a:ln>
            <a:effectLst/>
          </c:spPr>
          <c:marker>
            <c:symbol val="circle"/>
            <c:size val="17"/>
            <c:spPr>
              <a:solidFill>
                <a:schemeClr val="lt1"/>
              </a:solidFill>
              <a:ln>
                <a:noFill/>
              </a:ln>
              <a:effectLst/>
            </c:spPr>
          </c:marker>
          <c:dLbls>
            <c:dLbl>
              <c:idx val="5"/>
              <c:layout>
                <c:manualLayout>
                  <c:x val="-1.9693475815523061E-2"/>
                  <c:y val="-1.1223344556677889E-2"/>
                </c:manualLayout>
              </c:layout>
              <c:tx>
                <c:rich>
                  <a:bodyPr/>
                  <a:lstStyle/>
                  <a:p>
                    <a:fld id="{F9A129A1-7084-463C-AB87-2F47FD09586F}"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0-1542-41BE-8EF1-E7B89D41BC30}"/>
                </c:ext>
              </c:extLst>
            </c:dLbl>
            <c:dLbl>
              <c:idx val="6"/>
              <c:layout>
                <c:manualLayout>
                  <c:x val="-2.4363090203739661E-2"/>
                  <c:y val="-1.1290929853194562E-2"/>
                </c:manualLayout>
              </c:layout>
              <c:tx>
                <c:rich>
                  <a:bodyPr/>
                  <a:lstStyle/>
                  <a:p>
                    <a:fld id="{A0EFF169-8C99-44B7-AC6F-69AE63FFA04F}"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1-1542-41BE-8EF1-E7B89D41BC30}"/>
                </c:ext>
              </c:extLst>
            </c:dLbl>
            <c:dLbl>
              <c:idx val="7"/>
              <c:layout>
                <c:manualLayout>
                  <c:x val="-2.8635853742936236E-2"/>
                  <c:y val="-3.0897207367795602E-2"/>
                </c:manualLayout>
              </c:layout>
              <c:tx>
                <c:rich>
                  <a:bodyPr/>
                  <a:lstStyle/>
                  <a:p>
                    <a:fld id="{36F4B2ED-ABAF-438E-AA8B-353A8258C70E}"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2-1542-41BE-8EF1-E7B89D41BC30}"/>
                </c:ext>
              </c:extLst>
            </c:dLbl>
            <c:dLbl>
              <c:idx val="8"/>
              <c:layout>
                <c:manualLayout>
                  <c:x val="-2.3174538781615912E-2"/>
                  <c:y val="5.3145380023990746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987-4363-84E0-2B6A1940C92D}"/>
                </c:ext>
              </c:extLst>
            </c:dLbl>
            <c:dLbl>
              <c:idx val="9"/>
              <c:layout>
                <c:manualLayout>
                  <c:x val="-2.2021733758059894E-2"/>
                  <c:y val="4.3893062289104452E-3"/>
                </c:manualLayout>
              </c:layout>
              <c:tx>
                <c:rich>
                  <a:bodyPr/>
                  <a:lstStyle/>
                  <a:p>
                    <a:fld id="{3ADE8A7A-F302-4920-89D9-4D3360FC7B48}"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3-1542-41BE-8EF1-E7B89D41BC30}"/>
                </c:ext>
              </c:extLst>
            </c:dLbl>
            <c:dLbl>
              <c:idx val="10"/>
              <c:layout>
                <c:manualLayout>
                  <c:x val="-2.1060362760719389E-2"/>
                  <c:y val="1.7484515190188846E-2"/>
                </c:manualLayout>
              </c:layout>
              <c:tx>
                <c:rich>
                  <a:bodyPr/>
                  <a:lstStyle/>
                  <a:p>
                    <a:fld id="{E60E27EF-72C2-428D-8ACB-D5351AE6E1D1}"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4-1542-41BE-8EF1-E7B89D41BC30}"/>
                </c:ext>
              </c:extLst>
            </c:dLbl>
            <c:dLbl>
              <c:idx val="11"/>
              <c:layout>
                <c:manualLayout>
                  <c:x val="-2.5441093444176169E-2"/>
                  <c:y val="-7.4933621791720391E-3"/>
                </c:manualLayout>
              </c:layout>
              <c:tx>
                <c:rich>
                  <a:bodyPr/>
                  <a:lstStyle/>
                  <a:p>
                    <a:fld id="{9F50A739-8316-44E4-A890-FC344A2189A8}"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5-1542-41BE-8EF1-E7B89D41BC30}"/>
                </c:ext>
              </c:extLst>
            </c:dLbl>
            <c:dLbl>
              <c:idx val="12"/>
              <c:layout>
                <c:manualLayout>
                  <c:x val="-2.004953903793151E-2"/>
                  <c:y val="2.12581520095962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9987-4363-84E0-2B6A1940C92D}"/>
                </c:ext>
              </c:extLst>
            </c:dLbl>
            <c:dLbl>
              <c:idx val="14"/>
              <c:layout>
                <c:manualLayout>
                  <c:x val="-1.6060976965625137E-2"/>
                  <c:y val="3.1492847775889954E-2"/>
                </c:manualLayout>
              </c:layout>
              <c:tx>
                <c:rich>
                  <a:bodyPr/>
                  <a:lstStyle/>
                  <a:p>
                    <a:fld id="{643785E7-54DE-44F7-890E-F9476A1F3F94}"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3B17-48F5-B304-F25450CFDBC3}"/>
                </c:ext>
              </c:extLst>
            </c:dLbl>
            <c:dLbl>
              <c:idx val="16"/>
              <c:layout>
                <c:manualLayout>
                  <c:x val="-2.3174538781615912E-2"/>
                  <c:y val="1.32863450059976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987-4363-84E0-2B6A1940C92D}"/>
                </c:ext>
              </c:extLst>
            </c:dLbl>
            <c:spPr>
              <a:noFill/>
              <a:ln>
                <a:noFill/>
              </a:ln>
              <a:effectLst/>
            </c:spPr>
            <c:txPr>
              <a:bodyPr rot="0" spcFirstLastPara="1" vertOverflow="ellipsis" vert="horz" wrap="square" anchor="ctr" anchorCtr="1"/>
              <a:lstStyle/>
              <a:p>
                <a:pPr>
                  <a:defRPr sz="800" b="1" i="0" u="none" strike="noStrike" kern="1200" baseline="0">
                    <a:solidFill>
                      <a:srgbClr val="00EE6C"/>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Sheet1!$D$30:$T$30</c:f>
              <c:strCache>
                <c:ptCount val="17"/>
                <c:pt idx="0">
                  <c:v>Wave 1       May '19</c:v>
                </c:pt>
                <c:pt idx="1">
                  <c:v>Wave 1&amp;2     Oct '19</c:v>
                </c:pt>
                <c:pt idx="2">
                  <c:v>Wave 2&amp;3     Feb '20</c:v>
                </c:pt>
                <c:pt idx="3">
                  <c:v>Wave 3&amp;4    May '20</c:v>
                </c:pt>
                <c:pt idx="4">
                  <c:v>Wave 4&amp;5 Sept '20</c:v>
                </c:pt>
                <c:pt idx="5">
                  <c:v>Wave 5&amp;6    Dec '20</c:v>
                </c:pt>
                <c:pt idx="6">
                  <c:v>Wave 6&amp;7     Apr '21</c:v>
                </c:pt>
                <c:pt idx="7">
                  <c:v>Wave 7&amp;8     Jul '21</c:v>
                </c:pt>
                <c:pt idx="8">
                  <c:v>Wave 8&amp;9    Dec '21</c:v>
                </c:pt>
                <c:pt idx="9">
                  <c:v>Wave 9&amp;10    Jul '22</c:v>
                </c:pt>
                <c:pt idx="10">
                  <c:v>Wave 10&amp;11 Dec '22</c:v>
                </c:pt>
                <c:pt idx="11">
                  <c:v>Wave 11&amp;12 May '23 </c:v>
                </c:pt>
                <c:pt idx="12">
                  <c:v>Wave 12&amp;13    Sept '23</c:v>
                </c:pt>
                <c:pt idx="13">
                  <c:v>Wave 13&amp;14
Mar '24</c:v>
                </c:pt>
                <c:pt idx="14">
                  <c:v>Wave 14&amp;15
Aug '24</c:v>
                </c:pt>
                <c:pt idx="15">
                  <c:v>Wave 15&amp;16
Apr'25</c:v>
                </c:pt>
                <c:pt idx="16">
                  <c:v>Wave 16&amp;17
Jan '26</c:v>
                </c:pt>
              </c:strCache>
            </c:strRef>
          </c:cat>
          <c:val>
            <c:numRef>
              <c:f>Sheet1!$D$37:$T$37</c:f>
              <c:numCache>
                <c:formatCode>0.00</c:formatCode>
                <c:ptCount val="17"/>
                <c:pt idx="0">
                  <c:v>4.38</c:v>
                </c:pt>
                <c:pt idx="1">
                  <c:v>5.08</c:v>
                </c:pt>
                <c:pt idx="2">
                  <c:v>6.08</c:v>
                </c:pt>
                <c:pt idx="3">
                  <c:v>5.48</c:v>
                </c:pt>
                <c:pt idx="4">
                  <c:v>4.63</c:v>
                </c:pt>
                <c:pt idx="5">
                  <c:v>3.98</c:v>
                </c:pt>
                <c:pt idx="6">
                  <c:v>4.16</c:v>
                </c:pt>
                <c:pt idx="7">
                  <c:v>4.08</c:v>
                </c:pt>
                <c:pt idx="8">
                  <c:v>4.38</c:v>
                </c:pt>
                <c:pt idx="9">
                  <c:v>5.43</c:v>
                </c:pt>
                <c:pt idx="10">
                  <c:v>5.91</c:v>
                </c:pt>
                <c:pt idx="11">
                  <c:v>6.12</c:v>
                </c:pt>
                <c:pt idx="12">
                  <c:v>6.62</c:v>
                </c:pt>
                <c:pt idx="13">
                  <c:v>6.27</c:v>
                </c:pt>
                <c:pt idx="14">
                  <c:v>6.45</c:v>
                </c:pt>
                <c:pt idx="15">
                  <c:v>6.37</c:v>
                </c:pt>
                <c:pt idx="16">
                  <c:v>6.46</c:v>
                </c:pt>
              </c:numCache>
            </c:numRef>
          </c:val>
          <c:smooth val="0"/>
          <c:extLst>
            <c:ext xmlns:c16="http://schemas.microsoft.com/office/drawing/2014/chart" uri="{C3380CC4-5D6E-409C-BE32-E72D297353CC}">
              <c16:uniqueId val="{00000026-1542-41BE-8EF1-E7B89D41BC30}"/>
            </c:ext>
          </c:extLst>
        </c:ser>
        <c:ser>
          <c:idx val="7"/>
          <c:order val="7"/>
          <c:tx>
            <c:strRef>
              <c:f>Sheet1!$C$38</c:f>
              <c:strCache>
                <c:ptCount val="1"/>
                <c:pt idx="0">
                  <c:v>Relationship</c:v>
                </c:pt>
              </c:strCache>
            </c:strRef>
          </c:tx>
          <c:spPr>
            <a:ln w="19050" cap="rnd" cmpd="sng" algn="ctr">
              <a:solidFill>
                <a:srgbClr val="FFA600"/>
              </a:solidFill>
              <a:round/>
            </a:ln>
            <a:effectLst/>
          </c:spPr>
          <c:marker>
            <c:symbol val="circle"/>
            <c:size val="17"/>
            <c:spPr>
              <a:solidFill>
                <a:schemeClr val="lt1"/>
              </a:solidFill>
              <a:ln>
                <a:noFill/>
              </a:ln>
              <a:effectLst/>
            </c:spPr>
          </c:marker>
          <c:dLbls>
            <c:dLbl>
              <c:idx val="0"/>
              <c:layout>
                <c:manualLayout>
                  <c:x val="-2.0049539037931517E-2"/>
                  <c:y val="1.32863450059975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987-4363-84E0-2B6A1940C92D}"/>
                </c:ext>
              </c:extLst>
            </c:dLbl>
            <c:dLbl>
              <c:idx val="6"/>
              <c:layout>
                <c:manualLayout>
                  <c:x val="-2.3174538781615912E-2"/>
                  <c:y val="-2.12581520095963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987-4363-84E0-2B6A1940C92D}"/>
                </c:ext>
              </c:extLst>
            </c:dLbl>
            <c:dLbl>
              <c:idx val="7"/>
              <c:layout>
                <c:manualLayout>
                  <c:x val="-2.6299538525300394E-2"/>
                  <c:y val="-1.32863450059976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987-4363-84E0-2B6A1940C92D}"/>
                </c:ext>
              </c:extLst>
            </c:dLbl>
            <c:dLbl>
              <c:idx val="9"/>
              <c:delete val="1"/>
              <c:extLst>
                <c:ext xmlns:c15="http://schemas.microsoft.com/office/drawing/2012/chart" uri="{CE6537A1-D6FC-4f65-9D91-7224C49458BB}"/>
                <c:ext xmlns:c16="http://schemas.microsoft.com/office/drawing/2014/chart" uri="{C3380CC4-5D6E-409C-BE32-E72D297353CC}">
                  <c16:uniqueId val="{00000008-9987-4363-84E0-2B6A1940C92D}"/>
                </c:ext>
              </c:extLst>
            </c:dLbl>
            <c:dLbl>
              <c:idx val="11"/>
              <c:layout>
                <c:manualLayout>
                  <c:x val="-2.3250728102447698E-2"/>
                  <c:y val="0"/>
                </c:manualLayout>
              </c:layout>
              <c:tx>
                <c:rich>
                  <a:bodyPr/>
                  <a:lstStyle/>
                  <a:p>
                    <a:fld id="{44716CFB-F648-41F3-A53D-E7D4B12287A1}"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7-1542-41BE-8EF1-E7B89D41BC30}"/>
                </c:ext>
              </c:extLst>
            </c:dLbl>
            <c:dLbl>
              <c:idx val="16"/>
              <c:layout>
                <c:manualLayout>
                  <c:x val="-2.3174538781615912E-2"/>
                  <c:y val="1.86008830083967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987-4363-84E0-2B6A1940C92D}"/>
                </c:ext>
              </c:extLst>
            </c:dLbl>
            <c:spPr>
              <a:noFill/>
              <a:ln>
                <a:noFill/>
              </a:ln>
              <a:effectLst/>
            </c:spPr>
            <c:txPr>
              <a:bodyPr rot="0" spcFirstLastPara="1" vertOverflow="ellipsis" vert="horz" wrap="square" anchor="ctr" anchorCtr="1"/>
              <a:lstStyle/>
              <a:p>
                <a:pPr>
                  <a:defRPr sz="800" b="1" i="0" u="none" strike="noStrike" kern="1200" baseline="0">
                    <a:solidFill>
                      <a:srgbClr val="FFA6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Sheet1!$D$30:$T$30</c:f>
              <c:strCache>
                <c:ptCount val="17"/>
                <c:pt idx="0">
                  <c:v>Wave 1       May '19</c:v>
                </c:pt>
                <c:pt idx="1">
                  <c:v>Wave 1&amp;2     Oct '19</c:v>
                </c:pt>
                <c:pt idx="2">
                  <c:v>Wave 2&amp;3     Feb '20</c:v>
                </c:pt>
                <c:pt idx="3">
                  <c:v>Wave 3&amp;4    May '20</c:v>
                </c:pt>
                <c:pt idx="4">
                  <c:v>Wave 4&amp;5 Sept '20</c:v>
                </c:pt>
                <c:pt idx="5">
                  <c:v>Wave 5&amp;6    Dec '20</c:v>
                </c:pt>
                <c:pt idx="6">
                  <c:v>Wave 6&amp;7     Apr '21</c:v>
                </c:pt>
                <c:pt idx="7">
                  <c:v>Wave 7&amp;8     Jul '21</c:v>
                </c:pt>
                <c:pt idx="8">
                  <c:v>Wave 8&amp;9    Dec '21</c:v>
                </c:pt>
                <c:pt idx="9">
                  <c:v>Wave 9&amp;10    Jul '22</c:v>
                </c:pt>
                <c:pt idx="10">
                  <c:v>Wave 10&amp;11 Dec '22</c:v>
                </c:pt>
                <c:pt idx="11">
                  <c:v>Wave 11&amp;12 May '23 </c:v>
                </c:pt>
                <c:pt idx="12">
                  <c:v>Wave 12&amp;13    Sept '23</c:v>
                </c:pt>
                <c:pt idx="13">
                  <c:v>Wave 13&amp;14
Mar '24</c:v>
                </c:pt>
                <c:pt idx="14">
                  <c:v>Wave 14&amp;15
Aug '24</c:v>
                </c:pt>
                <c:pt idx="15">
                  <c:v>Wave 15&amp;16
Apr'25</c:v>
                </c:pt>
                <c:pt idx="16">
                  <c:v>Wave 16&amp;17
Jan '26</c:v>
                </c:pt>
              </c:strCache>
            </c:strRef>
          </c:cat>
          <c:val>
            <c:numRef>
              <c:f>Sheet1!$D$38:$T$38</c:f>
              <c:numCache>
                <c:formatCode>0.00</c:formatCode>
                <c:ptCount val="17"/>
                <c:pt idx="0">
                  <c:v>4.3499999999999996</c:v>
                </c:pt>
                <c:pt idx="1">
                  <c:v>4.72</c:v>
                </c:pt>
                <c:pt idx="2">
                  <c:v>4.91</c:v>
                </c:pt>
                <c:pt idx="3">
                  <c:v>4.62</c:v>
                </c:pt>
                <c:pt idx="4">
                  <c:v>4.67</c:v>
                </c:pt>
                <c:pt idx="5">
                  <c:v>4.3899999999999997</c:v>
                </c:pt>
                <c:pt idx="6">
                  <c:v>4.2699999999999996</c:v>
                </c:pt>
                <c:pt idx="7">
                  <c:v>4.3600000000000003</c:v>
                </c:pt>
                <c:pt idx="8">
                  <c:v>4.63</c:v>
                </c:pt>
                <c:pt idx="9">
                  <c:v>5.38</c:v>
                </c:pt>
                <c:pt idx="10">
                  <c:v>5.55</c:v>
                </c:pt>
                <c:pt idx="11">
                  <c:v>5.03</c:v>
                </c:pt>
                <c:pt idx="12">
                  <c:v>5.12</c:v>
                </c:pt>
                <c:pt idx="13">
                  <c:v>5.35</c:v>
                </c:pt>
                <c:pt idx="14">
                  <c:v>5.67</c:v>
                </c:pt>
                <c:pt idx="15">
                  <c:v>5.67</c:v>
                </c:pt>
                <c:pt idx="16">
                  <c:v>6.06</c:v>
                </c:pt>
              </c:numCache>
            </c:numRef>
          </c:val>
          <c:smooth val="0"/>
          <c:extLst>
            <c:ext xmlns:c16="http://schemas.microsoft.com/office/drawing/2014/chart" uri="{C3380CC4-5D6E-409C-BE32-E72D297353CC}">
              <c16:uniqueId val="{00000028-1542-41BE-8EF1-E7B89D41BC30}"/>
            </c:ext>
          </c:extLst>
        </c:ser>
        <c:ser>
          <c:idx val="8"/>
          <c:order val="8"/>
          <c:tx>
            <c:strRef>
              <c:f>Sheet1!$C$39</c:f>
              <c:strCache>
                <c:ptCount val="1"/>
                <c:pt idx="0">
                  <c:v>Control (claims)</c:v>
                </c:pt>
              </c:strCache>
            </c:strRef>
          </c:tx>
          <c:spPr>
            <a:ln w="19050" cap="rnd" cmpd="sng" algn="ctr">
              <a:solidFill>
                <a:srgbClr val="93C01F"/>
              </a:solidFill>
              <a:round/>
            </a:ln>
            <a:effectLst/>
          </c:spPr>
          <c:marker>
            <c:symbol val="circle"/>
            <c:size val="17"/>
            <c:spPr>
              <a:noFill/>
              <a:ln>
                <a:noFill/>
              </a:ln>
              <a:effectLst/>
            </c:spPr>
          </c:marker>
          <c:dLbls>
            <c:dLbl>
              <c:idx val="5"/>
              <c:layout>
                <c:manualLayout>
                  <c:x val="-2.1091205619159607E-2"/>
                  <c:y val="-2.65726900119953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987-4363-84E0-2B6A1940C92D}"/>
                </c:ext>
              </c:extLst>
            </c:dLbl>
            <c:dLbl>
              <c:idx val="6"/>
              <c:delete val="1"/>
              <c:extLst>
                <c:ext xmlns:c15="http://schemas.microsoft.com/office/drawing/2012/chart" uri="{CE6537A1-D6FC-4f65-9D91-7224C49458BB}"/>
                <c:ext xmlns:c16="http://schemas.microsoft.com/office/drawing/2014/chart" uri="{C3380CC4-5D6E-409C-BE32-E72D297353CC}">
                  <c16:uniqueId val="{00000030-1542-41BE-8EF1-E7B89D41BC30}"/>
                </c:ext>
              </c:extLst>
            </c:dLbl>
            <c:dLbl>
              <c:idx val="8"/>
              <c:layout>
                <c:manualLayout>
                  <c:x val="-2.7500861521654579E-2"/>
                  <c:y val="-3.3273915626856894E-2"/>
                </c:manualLayout>
              </c:layout>
              <c:tx>
                <c:rich>
                  <a:bodyPr/>
                  <a:lstStyle/>
                  <a:p>
                    <a:fld id="{DA2CC4EC-0573-4DE8-A0A7-5151E1A18AB4}"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9-1542-41BE-8EF1-E7B89D41BC30}"/>
                </c:ext>
              </c:extLst>
            </c:dLbl>
            <c:dLbl>
              <c:idx val="9"/>
              <c:layout>
                <c:manualLayout>
                  <c:x val="-2.0926646177548532E-2"/>
                  <c:y val="-7.1301129898904648E-3"/>
                </c:manualLayout>
              </c:layout>
              <c:tx>
                <c:rich>
                  <a:bodyPr/>
                  <a:lstStyle/>
                  <a:p>
                    <a:fld id="{D2ADDFDD-1492-4DC8-B33B-9EEC77579599}"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A-1542-41BE-8EF1-E7B89D41BC30}"/>
                </c:ext>
              </c:extLst>
            </c:dLbl>
            <c:dLbl>
              <c:idx val="10"/>
              <c:delete val="1"/>
              <c:extLst>
                <c:ext xmlns:c15="http://schemas.microsoft.com/office/drawing/2012/chart" uri="{CE6537A1-D6FC-4f65-9D91-7224C49458BB}"/>
                <c:ext xmlns:c16="http://schemas.microsoft.com/office/drawing/2014/chart" uri="{C3380CC4-5D6E-409C-BE32-E72D297353CC}">
                  <c16:uniqueId val="{00000014-9987-4363-84E0-2B6A1940C92D}"/>
                </c:ext>
              </c:extLst>
            </c:dLbl>
            <c:dLbl>
              <c:idx val="11"/>
              <c:layout>
                <c:manualLayout>
                  <c:x val="-2.6429213711514701E-2"/>
                  <c:y val="-3.3641444022745437E-2"/>
                </c:manualLayout>
              </c:layout>
              <c:tx>
                <c:rich>
                  <a:bodyPr/>
                  <a:lstStyle/>
                  <a:p>
                    <a:fld id="{EE048CEF-B49A-4D9D-B105-164E2B57E7B8}"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B-1542-41BE-8EF1-E7B89D41BC30}"/>
                </c:ext>
              </c:extLst>
            </c:dLbl>
            <c:dLbl>
              <c:idx val="12"/>
              <c:layout>
                <c:manualLayout>
                  <c:x val="-2.13139746297593E-2"/>
                  <c:y val="-3.4380248498590754E-2"/>
                </c:manualLayout>
              </c:layout>
              <c:tx>
                <c:rich>
                  <a:bodyPr/>
                  <a:lstStyle/>
                  <a:p>
                    <a:fld id="{379F94AF-8ED4-447F-A339-FBAEEE044EBA}"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F-1542-41BE-8EF1-E7B89D41BC30}"/>
                </c:ext>
              </c:extLst>
            </c:dLbl>
            <c:dLbl>
              <c:idx val="13"/>
              <c:layout>
                <c:manualLayout>
                  <c:x val="-2.0263363921416026E-2"/>
                  <c:y val="2.0995231850593207E-2"/>
                </c:manualLayout>
              </c:layout>
              <c:tx>
                <c:rich>
                  <a:bodyPr/>
                  <a:lstStyle/>
                  <a:p>
                    <a:fld id="{276694EF-9E28-40E0-97FD-5FC8F87C6425}"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521-47AE-9ED3-7DE0AA859EC9}"/>
                </c:ext>
              </c:extLst>
            </c:dLbl>
            <c:dLbl>
              <c:idx val="14"/>
              <c:layout>
                <c:manualLayout>
                  <c:x val="-1.5010380226677415E-2"/>
                  <c:y val="1.8370827869269139E-2"/>
                </c:manualLayout>
              </c:layout>
              <c:tx>
                <c:rich>
                  <a:bodyPr/>
                  <a:lstStyle/>
                  <a:p>
                    <a:fld id="{492BD83B-EABB-4304-A0EF-B506D2A97638}" type="VALUE">
                      <a:rPr lang="en-US">
                        <a:latin typeface="Noto Sans" panose="020B0502040504020204" pitchFamily="34" charset="0"/>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3B17-48F5-B304-F25450CFDBC3}"/>
                </c:ext>
              </c:extLst>
            </c:dLbl>
            <c:dLbl>
              <c:idx val="15"/>
              <c:layout>
                <c:manualLayout>
                  <c:x val="-1.796620587547524E-2"/>
                  <c:y val="5.3145380023990746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987-4363-84E0-2B6A1940C92D}"/>
                </c:ext>
              </c:extLst>
            </c:dLbl>
            <c:dLbl>
              <c:idx val="16"/>
              <c:layout>
                <c:manualLayout>
                  <c:x val="-1.4841206131790836E-2"/>
                  <c:y val="1.06290760047981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987-4363-84E0-2B6A1940C92D}"/>
                </c:ext>
              </c:extLst>
            </c:dLbl>
            <c:spPr>
              <a:noFill/>
              <a:ln>
                <a:noFill/>
              </a:ln>
              <a:effectLst/>
            </c:spPr>
            <c:txPr>
              <a:bodyPr rot="0" spcFirstLastPara="1" vertOverflow="ellipsis" vert="horz" wrap="square" anchor="ctr" anchorCtr="1"/>
              <a:lstStyle/>
              <a:p>
                <a:pPr>
                  <a:defRPr sz="800" b="1" i="0" u="none" strike="noStrike" kern="1200" baseline="0">
                    <a:solidFill>
                      <a:srgbClr val="93C01F"/>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Sheet1!$D$30:$T$30</c:f>
              <c:strCache>
                <c:ptCount val="17"/>
                <c:pt idx="0">
                  <c:v>Wave 1       May '19</c:v>
                </c:pt>
                <c:pt idx="1">
                  <c:v>Wave 1&amp;2     Oct '19</c:v>
                </c:pt>
                <c:pt idx="2">
                  <c:v>Wave 2&amp;3     Feb '20</c:v>
                </c:pt>
                <c:pt idx="3">
                  <c:v>Wave 3&amp;4    May '20</c:v>
                </c:pt>
                <c:pt idx="4">
                  <c:v>Wave 4&amp;5 Sept '20</c:v>
                </c:pt>
                <c:pt idx="5">
                  <c:v>Wave 5&amp;6    Dec '20</c:v>
                </c:pt>
                <c:pt idx="6">
                  <c:v>Wave 6&amp;7     Apr '21</c:v>
                </c:pt>
                <c:pt idx="7">
                  <c:v>Wave 7&amp;8     Jul '21</c:v>
                </c:pt>
                <c:pt idx="8">
                  <c:v>Wave 8&amp;9    Dec '21</c:v>
                </c:pt>
                <c:pt idx="9">
                  <c:v>Wave 9&amp;10    Jul '22</c:v>
                </c:pt>
                <c:pt idx="10">
                  <c:v>Wave 10&amp;11 Dec '22</c:v>
                </c:pt>
                <c:pt idx="11">
                  <c:v>Wave 11&amp;12 May '23 </c:v>
                </c:pt>
                <c:pt idx="12">
                  <c:v>Wave 12&amp;13    Sept '23</c:v>
                </c:pt>
                <c:pt idx="13">
                  <c:v>Wave 13&amp;14
Mar '24</c:v>
                </c:pt>
                <c:pt idx="14">
                  <c:v>Wave 14&amp;15
Aug '24</c:v>
                </c:pt>
                <c:pt idx="15">
                  <c:v>Wave 15&amp;16
Apr'25</c:v>
                </c:pt>
                <c:pt idx="16">
                  <c:v>Wave 16&amp;17
Jan '26</c:v>
                </c:pt>
              </c:strCache>
            </c:strRef>
          </c:cat>
          <c:val>
            <c:numRef>
              <c:f>Sheet1!$D$39:$T$39</c:f>
              <c:numCache>
                <c:formatCode>0.00</c:formatCode>
                <c:ptCount val="17"/>
                <c:pt idx="0">
                  <c:v>4.03</c:v>
                </c:pt>
                <c:pt idx="1">
                  <c:v>4.22</c:v>
                </c:pt>
                <c:pt idx="2">
                  <c:v>3.98</c:v>
                </c:pt>
                <c:pt idx="3">
                  <c:v>3.78</c:v>
                </c:pt>
                <c:pt idx="4">
                  <c:v>3.53</c:v>
                </c:pt>
                <c:pt idx="5">
                  <c:v>4.37</c:v>
                </c:pt>
                <c:pt idx="6">
                  <c:v>4.0599999999999996</c:v>
                </c:pt>
                <c:pt idx="7">
                  <c:v>3.8</c:v>
                </c:pt>
                <c:pt idx="8">
                  <c:v>5.12</c:v>
                </c:pt>
                <c:pt idx="9">
                  <c:v>6.34</c:v>
                </c:pt>
                <c:pt idx="10">
                  <c:v>5.88</c:v>
                </c:pt>
                <c:pt idx="11">
                  <c:v>5.67</c:v>
                </c:pt>
                <c:pt idx="12">
                  <c:v>6.58</c:v>
                </c:pt>
                <c:pt idx="13">
                  <c:v>6.93</c:v>
                </c:pt>
                <c:pt idx="14">
                  <c:v>6.66</c:v>
                </c:pt>
                <c:pt idx="15">
                  <c:v>6.58</c:v>
                </c:pt>
                <c:pt idx="16">
                  <c:v>6.99</c:v>
                </c:pt>
              </c:numCache>
            </c:numRef>
          </c:val>
          <c:smooth val="0"/>
          <c:extLst>
            <c:ext xmlns:c16="http://schemas.microsoft.com/office/drawing/2014/chart" uri="{C3380CC4-5D6E-409C-BE32-E72D297353CC}">
              <c16:uniqueId val="{0000002C-1542-41BE-8EF1-E7B89D41BC30}"/>
            </c:ext>
          </c:extLst>
        </c:ser>
        <c:dLbls>
          <c:dLblPos val="ctr"/>
          <c:showLegendKey val="0"/>
          <c:showVal val="1"/>
          <c:showCatName val="0"/>
          <c:showSerName val="0"/>
          <c:showPercent val="0"/>
          <c:showBubbleSize val="0"/>
        </c:dLbls>
        <c:marker val="1"/>
        <c:smooth val="0"/>
        <c:axId val="1237706959"/>
        <c:axId val="1237715695"/>
      </c:lineChart>
      <c:catAx>
        <c:axId val="1237706959"/>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crossAx val="1237715695"/>
        <c:crosses val="autoZero"/>
        <c:auto val="1"/>
        <c:lblAlgn val="ctr"/>
        <c:lblOffset val="100"/>
        <c:noMultiLvlLbl val="0"/>
      </c:catAx>
      <c:valAx>
        <c:axId val="1237715695"/>
        <c:scaling>
          <c:orientation val="minMax"/>
          <c:min val="2"/>
        </c:scaling>
        <c:delete val="1"/>
        <c:axPos val="l"/>
        <c:numFmt formatCode="0.00" sourceLinked="1"/>
        <c:majorTickMark val="none"/>
        <c:minorTickMark val="none"/>
        <c:tickLblPos val="nextTo"/>
        <c:crossAx val="1237706959"/>
        <c:crosses val="autoZero"/>
        <c:crossBetween val="between"/>
      </c:valAx>
      <c:spPr>
        <a:noFill/>
        <a:ln>
          <a:noFill/>
        </a:ln>
        <a:effectLst/>
      </c:spPr>
    </c:plotArea>
    <c:legend>
      <c:legendPos val="r"/>
      <c:layout>
        <c:manualLayout>
          <c:xMode val="edge"/>
          <c:yMode val="edge"/>
          <c:x val="0.87963518047611711"/>
          <c:y val="0.2988864787482296"/>
          <c:w val="0.10994815371160156"/>
          <c:h val="0.6078506048734562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w="9525" cap="flat" cmpd="sng" algn="ctr">
      <a:noFill/>
      <a:round/>
    </a:ln>
    <a:effectLst/>
  </c:spPr>
  <c:txPr>
    <a:bodyPr/>
    <a:lstStyle/>
    <a:p>
      <a:pPr>
        <a:defRPr sz="800"/>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rgbClr val="17505B"/>
                </a:solidFill>
                <a:latin typeface="Calibri Light" panose="020F0302020204030204" pitchFamily="34" charset="0"/>
                <a:ea typeface="+mn-ea"/>
                <a:cs typeface="Calibri Light" panose="020F0302020204030204" pitchFamily="34" charset="0"/>
              </a:defRPr>
            </a:pPr>
            <a:r>
              <a:rPr lang="en-US" sz="1200" b="1" dirty="0">
                <a:solidFill>
                  <a:srgbClr val="17505B"/>
                </a:solidFill>
                <a:latin typeface="Noto Sans" panose="020B0502040504020204" pitchFamily="34" charset="0"/>
              </a:rPr>
              <a:t>Wave 14&amp;15</a:t>
            </a:r>
            <a:r>
              <a:rPr lang="en-US" sz="1200" b="1" baseline="0" dirty="0">
                <a:solidFill>
                  <a:srgbClr val="17505B"/>
                </a:solidFill>
                <a:latin typeface="Noto Sans" panose="020B0502040504020204" pitchFamily="34" charset="0"/>
              </a:rPr>
              <a:t> March 2024 &amp; Aug 2024</a:t>
            </a:r>
            <a:endParaRPr lang="en-US" sz="1200" b="1" dirty="0">
              <a:solidFill>
                <a:srgbClr val="17505B"/>
              </a:solidFill>
              <a:latin typeface="Noto Sans" panose="020B0502040504020204" pitchFamily="34" charset="0"/>
            </a:endParaRPr>
          </a:p>
        </c:rich>
      </c:tx>
      <c:overlay val="0"/>
      <c:spPr>
        <a:noFill/>
        <a:ln>
          <a:noFill/>
        </a:ln>
        <a:effectLst/>
      </c:spPr>
    </c:title>
    <c:autoTitleDeleted val="0"/>
    <c:plotArea>
      <c:layout>
        <c:manualLayout>
          <c:layoutTarget val="inner"/>
          <c:xMode val="edge"/>
          <c:yMode val="edge"/>
          <c:x val="0.35336740041928721"/>
          <c:y val="0.16326347456818216"/>
          <c:w val="0.58706394204987533"/>
          <c:h val="0.78361136262429942"/>
        </c:manualLayout>
      </c:layout>
      <c:barChart>
        <c:barDir val="bar"/>
        <c:grouping val="clustered"/>
        <c:varyColors val="0"/>
        <c:ser>
          <c:idx val="2"/>
          <c:order val="0"/>
          <c:tx>
            <c:strRef>
              <c:f>Sheet1!$D$1</c:f>
              <c:strCache>
                <c:ptCount val="1"/>
                <c:pt idx="0">
                  <c:v>Opportunity score</c:v>
                </c:pt>
              </c:strCache>
            </c:strRef>
          </c:tx>
          <c:spPr>
            <a:solidFill>
              <a:srgbClr val="17505B"/>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Calibri Light" panose="020F03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Loyalty</c:v>
                </c:pt>
                <c:pt idx="1">
                  <c:v>Confidence</c:v>
                </c:pt>
                <c:pt idx="2">
                  <c:v>Ease</c:v>
                </c:pt>
                <c:pt idx="3">
                  <c:v>Control (claims)</c:v>
                </c:pt>
                <c:pt idx="4">
                  <c:v>Speed (claims)</c:v>
                </c:pt>
                <c:pt idx="5">
                  <c:v>Respect (claims)</c:v>
                </c:pt>
                <c:pt idx="6">
                  <c:v>Protection</c:v>
                </c:pt>
                <c:pt idx="7">
                  <c:v>Price</c:v>
                </c:pt>
                <c:pt idx="8">
                  <c:v>Relationship</c:v>
                </c:pt>
              </c:strCache>
            </c:strRef>
          </c:cat>
          <c:val>
            <c:numRef>
              <c:f>Sheet1!$D$2:$D$10</c:f>
              <c:numCache>
                <c:formatCode>0.00</c:formatCode>
                <c:ptCount val="9"/>
                <c:pt idx="0">
                  <c:v>7.1276368879999996</c:v>
                </c:pt>
                <c:pt idx="1">
                  <c:v>7.1081385040000002</c:v>
                </c:pt>
                <c:pt idx="2">
                  <c:v>6.9834240750000003</c:v>
                </c:pt>
                <c:pt idx="3">
                  <c:v>6.6600360189999996</c:v>
                </c:pt>
                <c:pt idx="4">
                  <c:v>6.6544523279999996</c:v>
                </c:pt>
                <c:pt idx="5">
                  <c:v>6.4479117859999997</c:v>
                </c:pt>
                <c:pt idx="6">
                  <c:v>6.3909887410000001</c:v>
                </c:pt>
                <c:pt idx="7">
                  <c:v>5.9615215189999997</c:v>
                </c:pt>
                <c:pt idx="8">
                  <c:v>5.6737701610000002</c:v>
                </c:pt>
              </c:numCache>
            </c:numRef>
          </c:val>
          <c:extLst>
            <c:ext xmlns:c16="http://schemas.microsoft.com/office/drawing/2014/chart" uri="{C3380CC4-5D6E-409C-BE32-E72D297353CC}">
              <c16:uniqueId val="{00000000-2182-45DB-A74B-FD36019E84DA}"/>
            </c:ext>
          </c:extLst>
        </c:ser>
        <c:dLbls>
          <c:dLblPos val="outEnd"/>
          <c:showLegendKey val="0"/>
          <c:showVal val="1"/>
          <c:showCatName val="0"/>
          <c:showSerName val="0"/>
          <c:showPercent val="0"/>
          <c:showBubbleSize val="0"/>
        </c:dLbls>
        <c:gapWidth val="80"/>
        <c:axId val="111805440"/>
        <c:axId val="174248448"/>
      </c:barChart>
      <c:catAx>
        <c:axId val="11180544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Calibri Light" panose="020F0302020204030204" pitchFamily="34" charset="0"/>
              </a:defRPr>
            </a:pPr>
            <a:endParaRPr lang="en-US"/>
          </a:p>
        </c:txPr>
        <c:crossAx val="174248448"/>
        <c:crosses val="autoZero"/>
        <c:auto val="1"/>
        <c:lblAlgn val="ctr"/>
        <c:lblOffset val="100"/>
        <c:noMultiLvlLbl val="0"/>
      </c:catAx>
      <c:valAx>
        <c:axId val="174248448"/>
        <c:scaling>
          <c:orientation val="minMax"/>
          <c:max val="10"/>
        </c:scaling>
        <c:delete val="1"/>
        <c:axPos val="t"/>
        <c:numFmt formatCode="0.00" sourceLinked="1"/>
        <c:majorTickMark val="out"/>
        <c:minorTickMark val="none"/>
        <c:tickLblPos val="nextTo"/>
        <c:crossAx val="111805440"/>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Calibri Light" panose="020F0302020204030204" pitchFamily="34" charset="0"/>
          <a:cs typeface="Calibri Light" panose="020F0302020204030204" pitchFamily="34" charset="0"/>
        </a:defRPr>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200" b="1" i="0" u="none" strike="noStrike" kern="1200" spc="0" baseline="0" dirty="0">
                <a:solidFill>
                  <a:srgbClr val="17505B"/>
                </a:solidFill>
                <a:latin typeface="+mj-lt"/>
                <a:ea typeface="+mn-ea"/>
                <a:cs typeface="Calibri Light" panose="020F0302020204030204" pitchFamily="34" charset="0"/>
              </a:defRPr>
            </a:pPr>
            <a:r>
              <a:rPr lang="en-US" sz="1200" b="1" i="0" u="none" strike="noStrike" kern="1200" spc="0" baseline="0" dirty="0">
                <a:solidFill>
                  <a:srgbClr val="17505B"/>
                </a:solidFill>
                <a:latin typeface="Noto Sans" panose="020B0502040504020204" pitchFamily="34" charset="0"/>
                <a:ea typeface="+mn-ea"/>
                <a:cs typeface="Calibri Light" panose="020F0302020204030204" pitchFamily="34" charset="0"/>
              </a:rPr>
              <a:t>Wave 11&amp;12 Dec 2022 &amp; May 2023 </a:t>
            </a:r>
          </a:p>
        </c:rich>
      </c:tx>
      <c:layout>
        <c:manualLayout>
          <c:xMode val="edge"/>
          <c:yMode val="edge"/>
          <c:x val="0.22587217656382375"/>
          <c:y val="0"/>
        </c:manualLayout>
      </c:layout>
      <c:overlay val="0"/>
      <c:spPr>
        <a:noFill/>
        <a:ln>
          <a:noFill/>
        </a:ln>
        <a:effectLst/>
      </c:spPr>
    </c:title>
    <c:autoTitleDeleted val="0"/>
    <c:plotArea>
      <c:layout>
        <c:manualLayout>
          <c:layoutTarget val="inner"/>
          <c:xMode val="edge"/>
          <c:yMode val="edge"/>
          <c:x val="0.31645223292282626"/>
          <c:y val="0.15600048869994501"/>
          <c:w val="0.53123254123919239"/>
          <c:h val="0.79132097555972358"/>
        </c:manualLayout>
      </c:layout>
      <c:barChart>
        <c:barDir val="bar"/>
        <c:grouping val="clustered"/>
        <c:varyColors val="0"/>
        <c:ser>
          <c:idx val="2"/>
          <c:order val="0"/>
          <c:tx>
            <c:strRef>
              <c:f>Sheet1!$D$1</c:f>
              <c:strCache>
                <c:ptCount val="1"/>
                <c:pt idx="0">
                  <c:v>Opportunity score</c:v>
                </c:pt>
              </c:strCache>
            </c:strRef>
          </c:tx>
          <c:spPr>
            <a:solidFill>
              <a:srgbClr val="99FF80"/>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Calibri Light" panose="020F03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Loyalty</c:v>
                </c:pt>
                <c:pt idx="1">
                  <c:v>Speed (claims)</c:v>
                </c:pt>
                <c:pt idx="2">
                  <c:v>Respect (claims)</c:v>
                </c:pt>
                <c:pt idx="3">
                  <c:v>Confidence</c:v>
                </c:pt>
                <c:pt idx="4">
                  <c:v>Control (claims)</c:v>
                </c:pt>
                <c:pt idx="5">
                  <c:v>Protection</c:v>
                </c:pt>
                <c:pt idx="6">
                  <c:v>Ease</c:v>
                </c:pt>
                <c:pt idx="7">
                  <c:v>Price</c:v>
                </c:pt>
                <c:pt idx="8">
                  <c:v>Relationship</c:v>
                </c:pt>
              </c:strCache>
            </c:strRef>
          </c:cat>
          <c:val>
            <c:numRef>
              <c:f>Sheet1!$D$2:$D$10</c:f>
              <c:numCache>
                <c:formatCode>0.00</c:formatCode>
                <c:ptCount val="9"/>
                <c:pt idx="0">
                  <c:v>9.7101267520000007</c:v>
                </c:pt>
                <c:pt idx="1">
                  <c:v>8.7706853480000007</c:v>
                </c:pt>
                <c:pt idx="2">
                  <c:v>8.5616200790000008</c:v>
                </c:pt>
                <c:pt idx="3">
                  <c:v>8.433542353</c:v>
                </c:pt>
                <c:pt idx="4">
                  <c:v>8.3680008420000007</c:v>
                </c:pt>
                <c:pt idx="5">
                  <c:v>7.0774550810000001</c:v>
                </c:pt>
                <c:pt idx="6">
                  <c:v>6.9569782130000002</c:v>
                </c:pt>
                <c:pt idx="7">
                  <c:v>6.747375302</c:v>
                </c:pt>
                <c:pt idx="8">
                  <c:v>4.831150289</c:v>
                </c:pt>
              </c:numCache>
            </c:numRef>
          </c:val>
          <c:extLst>
            <c:ext xmlns:c16="http://schemas.microsoft.com/office/drawing/2014/chart" uri="{C3380CC4-5D6E-409C-BE32-E72D297353CC}">
              <c16:uniqueId val="{00000000-F871-4FFB-B925-2F0D016FD53D}"/>
            </c:ext>
          </c:extLst>
        </c:ser>
        <c:dLbls>
          <c:dLblPos val="outEnd"/>
          <c:showLegendKey val="0"/>
          <c:showVal val="1"/>
          <c:showCatName val="0"/>
          <c:showSerName val="0"/>
          <c:showPercent val="0"/>
          <c:showBubbleSize val="0"/>
        </c:dLbls>
        <c:gapWidth val="80"/>
        <c:axId val="212916224"/>
        <c:axId val="174246720"/>
      </c:barChart>
      <c:catAx>
        <c:axId val="21291622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Calibri Light" panose="020F0302020204030204" pitchFamily="34" charset="0"/>
              </a:defRPr>
            </a:pPr>
            <a:endParaRPr lang="en-US"/>
          </a:p>
        </c:txPr>
        <c:crossAx val="174246720"/>
        <c:crosses val="autoZero"/>
        <c:auto val="1"/>
        <c:lblAlgn val="ctr"/>
        <c:lblOffset val="100"/>
        <c:noMultiLvlLbl val="0"/>
      </c:catAx>
      <c:valAx>
        <c:axId val="174246720"/>
        <c:scaling>
          <c:orientation val="minMax"/>
        </c:scaling>
        <c:delete val="1"/>
        <c:axPos val="t"/>
        <c:numFmt formatCode="0.00" sourceLinked="1"/>
        <c:majorTickMark val="out"/>
        <c:minorTickMark val="none"/>
        <c:tickLblPos val="nextTo"/>
        <c:crossAx val="212916224"/>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Calibri Light" panose="020F0302020204030204" pitchFamily="34" charset="0"/>
          <a:cs typeface="Calibri Light" panose="020F0302020204030204" pitchFamily="34" charset="0"/>
        </a:defRPr>
      </a:pPr>
      <a:endParaRPr lang="en-US"/>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lgn="ctr" rtl="0">
              <a:defRPr lang="en-US" sz="1200" b="1" i="0" u="none" strike="noStrike" kern="1200" spc="0" baseline="0">
                <a:solidFill>
                  <a:srgbClr val="17505B"/>
                </a:solidFill>
                <a:latin typeface="Noto Sans" panose="020B0502040504020204" pitchFamily="34" charset="0"/>
                <a:ea typeface="+mn-ea"/>
                <a:cs typeface="Calibri Light" panose="020F0302020204030204" pitchFamily="34" charset="0"/>
              </a:defRPr>
            </a:pPr>
            <a:r>
              <a:rPr lang="en-US" sz="1200" b="1" i="0" u="none" strike="noStrike" kern="1200" spc="0" baseline="0" dirty="0">
                <a:solidFill>
                  <a:srgbClr val="17505B"/>
                </a:solidFill>
                <a:latin typeface="Noto Sans" panose="020B0502040504020204" pitchFamily="34" charset="0"/>
                <a:ea typeface="+mn-ea"/>
                <a:cs typeface="Calibri Light" panose="020F0302020204030204" pitchFamily="34" charset="0"/>
              </a:rPr>
              <a:t>Wave 11&amp;12 Dec 2022 &amp; May 2023</a:t>
            </a:r>
          </a:p>
        </c:rich>
      </c:tx>
      <c:layout>
        <c:manualLayout>
          <c:xMode val="edge"/>
          <c:yMode val="edge"/>
          <c:x val="0.13544033159278726"/>
          <c:y val="0"/>
        </c:manualLayout>
      </c:layout>
      <c:overlay val="0"/>
      <c:spPr>
        <a:noFill/>
        <a:ln>
          <a:noFill/>
        </a:ln>
        <a:effectLst/>
      </c:spPr>
    </c:title>
    <c:autoTitleDeleted val="0"/>
    <c:plotArea>
      <c:layout>
        <c:manualLayout>
          <c:layoutTarget val="inner"/>
          <c:xMode val="edge"/>
          <c:yMode val="edge"/>
          <c:x val="0.35336740041928721"/>
          <c:y val="0.16326347456818216"/>
          <c:w val="0.60253541666666666"/>
          <c:h val="0.78361136262429942"/>
        </c:manualLayout>
      </c:layout>
      <c:barChart>
        <c:barDir val="bar"/>
        <c:grouping val="clustered"/>
        <c:varyColors val="0"/>
        <c:ser>
          <c:idx val="2"/>
          <c:order val="0"/>
          <c:tx>
            <c:strRef>
              <c:f>Sheet1!$D$1</c:f>
              <c:strCache>
                <c:ptCount val="1"/>
                <c:pt idx="0">
                  <c:v>Opportunity score</c:v>
                </c:pt>
              </c:strCache>
            </c:strRef>
          </c:tx>
          <c:spPr>
            <a:solidFill>
              <a:srgbClr val="17505B"/>
            </a:solidFill>
            <a:ln>
              <a:noFill/>
            </a:ln>
            <a:effectLst/>
          </c:spPr>
          <c:invertIfNegative val="0"/>
          <c:dLbls>
            <c:spPr>
              <a:noFill/>
              <a:ln>
                <a:noFill/>
              </a:ln>
              <a:effectLst/>
            </c:spPr>
            <c:txPr>
              <a:bodyPr rot="0" vert="horz" anchorCtr="0"/>
              <a:lstStyle/>
              <a:p>
                <a:pPr algn="ctr">
                  <a:defRPr lang="en-US" sz="1050" b="0" i="0" u="none" strike="noStrike" kern="1200" baseline="0">
                    <a:solidFill>
                      <a:schemeClr val="tx1"/>
                    </a:solidFill>
                    <a:latin typeface="+mn-lt"/>
                    <a:ea typeface="+mn-ea"/>
                    <a:cs typeface="Calibri Light" panose="020F03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Loyalty</c:v>
                </c:pt>
                <c:pt idx="1">
                  <c:v>Confidence</c:v>
                </c:pt>
                <c:pt idx="2">
                  <c:v>Speed (claims)</c:v>
                </c:pt>
                <c:pt idx="3">
                  <c:v>Protection</c:v>
                </c:pt>
                <c:pt idx="4">
                  <c:v>Ease</c:v>
                </c:pt>
                <c:pt idx="5">
                  <c:v>Respect (claims)</c:v>
                </c:pt>
                <c:pt idx="6">
                  <c:v>Control (claims)</c:v>
                </c:pt>
                <c:pt idx="7">
                  <c:v>Price</c:v>
                </c:pt>
                <c:pt idx="8">
                  <c:v>Relationship</c:v>
                </c:pt>
              </c:strCache>
            </c:strRef>
          </c:cat>
          <c:val>
            <c:numRef>
              <c:f>Sheet1!$D$2:$D$10</c:f>
              <c:numCache>
                <c:formatCode>0.00</c:formatCode>
                <c:ptCount val="9"/>
                <c:pt idx="0">
                  <c:v>7.1613600670000004</c:v>
                </c:pt>
                <c:pt idx="1">
                  <c:v>6.9504582370000003</c:v>
                </c:pt>
                <c:pt idx="2">
                  <c:v>6.6786139479999997</c:v>
                </c:pt>
                <c:pt idx="3">
                  <c:v>6.3991533110000001</c:v>
                </c:pt>
                <c:pt idx="4">
                  <c:v>6.3650696739999999</c:v>
                </c:pt>
                <c:pt idx="5">
                  <c:v>6.1175848659999996</c:v>
                </c:pt>
                <c:pt idx="6">
                  <c:v>5.6719905910000001</c:v>
                </c:pt>
                <c:pt idx="7">
                  <c:v>5.6461378809999996</c:v>
                </c:pt>
                <c:pt idx="8">
                  <c:v>5.026582329</c:v>
                </c:pt>
              </c:numCache>
            </c:numRef>
          </c:val>
          <c:extLst>
            <c:ext xmlns:c16="http://schemas.microsoft.com/office/drawing/2014/chart" uri="{C3380CC4-5D6E-409C-BE32-E72D297353CC}">
              <c16:uniqueId val="{00000000-EB37-4D3F-B45F-F64276ABACA9}"/>
            </c:ext>
          </c:extLst>
        </c:ser>
        <c:dLbls>
          <c:dLblPos val="outEnd"/>
          <c:showLegendKey val="0"/>
          <c:showVal val="1"/>
          <c:showCatName val="0"/>
          <c:showSerName val="0"/>
          <c:showPercent val="0"/>
          <c:showBubbleSize val="0"/>
        </c:dLbls>
        <c:gapWidth val="80"/>
        <c:axId val="111805440"/>
        <c:axId val="174248448"/>
      </c:barChart>
      <c:catAx>
        <c:axId val="11180544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vert="horz"/>
          <a:lstStyle/>
          <a:p>
            <a:pPr algn="ctr">
              <a:defRPr lang="en-US" sz="1050" b="0" i="0" u="none" strike="noStrike" kern="1200" baseline="0">
                <a:solidFill>
                  <a:schemeClr val="tx1"/>
                </a:solidFill>
                <a:latin typeface="+mn-lt"/>
                <a:ea typeface="+mn-ea"/>
                <a:cs typeface="Calibri Light" panose="020F0302020204030204" pitchFamily="34" charset="0"/>
              </a:defRPr>
            </a:pPr>
            <a:endParaRPr lang="en-US"/>
          </a:p>
        </c:txPr>
        <c:crossAx val="174248448"/>
        <c:crosses val="autoZero"/>
        <c:auto val="1"/>
        <c:lblAlgn val="ctr"/>
        <c:lblOffset val="100"/>
        <c:noMultiLvlLbl val="0"/>
      </c:catAx>
      <c:valAx>
        <c:axId val="174248448"/>
        <c:scaling>
          <c:orientation val="minMax"/>
          <c:max val="10"/>
        </c:scaling>
        <c:delete val="1"/>
        <c:axPos val="t"/>
        <c:numFmt formatCode="0.00" sourceLinked="1"/>
        <c:majorTickMark val="out"/>
        <c:minorTickMark val="none"/>
        <c:tickLblPos val="nextTo"/>
        <c:crossAx val="111805440"/>
        <c:crosses val="autoZero"/>
        <c:crossBetween val="between"/>
      </c:valAx>
      <c:spPr>
        <a:noFill/>
        <a:ln>
          <a:noFill/>
        </a:ln>
        <a:effectLst/>
      </c:spPr>
    </c:plotArea>
    <c:plotVisOnly val="1"/>
    <c:dispBlanksAs val="gap"/>
    <c:showDLblsOverMax val="0"/>
  </c:chart>
  <c:spPr>
    <a:noFill/>
    <a:ln>
      <a:noFill/>
    </a:ln>
    <a:effectLst/>
  </c:spPr>
  <c:txPr>
    <a:bodyPr/>
    <a:lstStyle/>
    <a:p>
      <a:pPr algn="ctr">
        <a:defRPr lang="en-US" sz="12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US"/>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200" b="1" i="0" u="none" strike="noStrike" kern="1200" spc="0" baseline="0" dirty="0">
                <a:solidFill>
                  <a:srgbClr val="17505B"/>
                </a:solidFill>
                <a:latin typeface="+mj-lt"/>
                <a:ea typeface="+mn-ea"/>
                <a:cs typeface="Calibri Light" panose="020F0302020204030204" pitchFamily="34" charset="0"/>
              </a:defRPr>
            </a:pPr>
            <a:r>
              <a:rPr lang="en-US" sz="1200" b="1" i="0" u="none" strike="noStrike" kern="1200" spc="0" baseline="0" dirty="0">
                <a:solidFill>
                  <a:srgbClr val="17505B"/>
                </a:solidFill>
                <a:latin typeface="Noto Sans" panose="020B0502040504020204" pitchFamily="34" charset="0"/>
                <a:ea typeface="+mn-ea"/>
                <a:cs typeface="Calibri Light" panose="020F0302020204030204" pitchFamily="34" charset="0"/>
              </a:rPr>
              <a:t>Wave 10&amp;11 July 2022 &amp; Dec 2022 </a:t>
            </a:r>
          </a:p>
        </c:rich>
      </c:tx>
      <c:layout>
        <c:manualLayout>
          <c:xMode val="edge"/>
          <c:yMode val="edge"/>
          <c:x val="0.16913065329580257"/>
          <c:y val="5.4530847928922687E-3"/>
        </c:manualLayout>
      </c:layout>
      <c:overlay val="0"/>
      <c:spPr>
        <a:noFill/>
        <a:ln>
          <a:noFill/>
        </a:ln>
        <a:effectLst/>
      </c:spPr>
    </c:title>
    <c:autoTitleDeleted val="0"/>
    <c:plotArea>
      <c:layout>
        <c:manualLayout>
          <c:layoutTarget val="inner"/>
          <c:xMode val="edge"/>
          <c:yMode val="edge"/>
          <c:x val="0.41054934654543535"/>
          <c:y val="0.15600048869994501"/>
          <c:w val="0.39929232254910924"/>
          <c:h val="0.79132097555972358"/>
        </c:manualLayout>
      </c:layout>
      <c:barChart>
        <c:barDir val="bar"/>
        <c:grouping val="clustered"/>
        <c:varyColors val="0"/>
        <c:ser>
          <c:idx val="2"/>
          <c:order val="0"/>
          <c:tx>
            <c:strRef>
              <c:f>Sheet1!$D$1</c:f>
              <c:strCache>
                <c:ptCount val="1"/>
                <c:pt idx="0">
                  <c:v>Opportunity score</c:v>
                </c:pt>
              </c:strCache>
            </c:strRef>
          </c:tx>
          <c:spPr>
            <a:solidFill>
              <a:srgbClr val="99FF80"/>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Calibri Light" panose="020F03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Loyalty</c:v>
                </c:pt>
                <c:pt idx="1">
                  <c:v>Control (claims)</c:v>
                </c:pt>
                <c:pt idx="2">
                  <c:v>Speed (claims)</c:v>
                </c:pt>
                <c:pt idx="3">
                  <c:v>Confidence</c:v>
                </c:pt>
                <c:pt idx="4">
                  <c:v>Respect (claims)</c:v>
                </c:pt>
                <c:pt idx="5">
                  <c:v>Ease</c:v>
                </c:pt>
                <c:pt idx="6">
                  <c:v>Protection</c:v>
                </c:pt>
                <c:pt idx="7">
                  <c:v>Price</c:v>
                </c:pt>
                <c:pt idx="8">
                  <c:v>Relationship</c:v>
                </c:pt>
              </c:strCache>
            </c:strRef>
          </c:cat>
          <c:val>
            <c:numRef>
              <c:f>Sheet1!$D$2:$D$10</c:f>
              <c:numCache>
                <c:formatCode>0.00</c:formatCode>
                <c:ptCount val="9"/>
                <c:pt idx="0">
                  <c:v>9.4519219200000002</c:v>
                </c:pt>
                <c:pt idx="1">
                  <c:v>9.1126988200000003</c:v>
                </c:pt>
                <c:pt idx="2">
                  <c:v>8.7653157430000004</c:v>
                </c:pt>
                <c:pt idx="3">
                  <c:v>8.0397553940000002</c:v>
                </c:pt>
                <c:pt idx="4">
                  <c:v>7.9612071039999996</c:v>
                </c:pt>
                <c:pt idx="5">
                  <c:v>6.633888067</c:v>
                </c:pt>
                <c:pt idx="6">
                  <c:v>6.3912561820000002</c:v>
                </c:pt>
                <c:pt idx="7">
                  <c:v>6.2647566340000003</c:v>
                </c:pt>
                <c:pt idx="8">
                  <c:v>4.3894118359999998</c:v>
                </c:pt>
              </c:numCache>
            </c:numRef>
          </c:val>
          <c:extLst>
            <c:ext xmlns:c16="http://schemas.microsoft.com/office/drawing/2014/chart" uri="{C3380CC4-5D6E-409C-BE32-E72D297353CC}">
              <c16:uniqueId val="{00000000-9292-4B4F-A241-F5BBF36140E9}"/>
            </c:ext>
          </c:extLst>
        </c:ser>
        <c:dLbls>
          <c:dLblPos val="outEnd"/>
          <c:showLegendKey val="0"/>
          <c:showVal val="1"/>
          <c:showCatName val="0"/>
          <c:showSerName val="0"/>
          <c:showPercent val="0"/>
          <c:showBubbleSize val="0"/>
        </c:dLbls>
        <c:gapWidth val="80"/>
        <c:axId val="212916224"/>
        <c:axId val="174246720"/>
      </c:barChart>
      <c:catAx>
        <c:axId val="21291622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Calibri Light" panose="020F0302020204030204" pitchFamily="34" charset="0"/>
              </a:defRPr>
            </a:pPr>
            <a:endParaRPr lang="en-US"/>
          </a:p>
        </c:txPr>
        <c:crossAx val="174246720"/>
        <c:crosses val="autoZero"/>
        <c:auto val="1"/>
        <c:lblAlgn val="ctr"/>
        <c:lblOffset val="100"/>
        <c:noMultiLvlLbl val="0"/>
      </c:catAx>
      <c:valAx>
        <c:axId val="174246720"/>
        <c:scaling>
          <c:orientation val="minMax"/>
        </c:scaling>
        <c:delete val="1"/>
        <c:axPos val="t"/>
        <c:numFmt formatCode="0.00" sourceLinked="1"/>
        <c:majorTickMark val="out"/>
        <c:minorTickMark val="none"/>
        <c:tickLblPos val="nextTo"/>
        <c:crossAx val="212916224"/>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Calibri Light" panose="020F0302020204030204" pitchFamily="34" charset="0"/>
          <a:cs typeface="Calibri Light" panose="020F0302020204030204" pitchFamily="34" charset="0"/>
        </a:defRPr>
      </a:pPr>
      <a:endParaRPr lang="en-US"/>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200" b="1">
                <a:solidFill>
                  <a:srgbClr val="17505B"/>
                </a:solidFill>
                <a:latin typeface="+mn-lt"/>
              </a:defRPr>
            </a:pPr>
            <a:r>
              <a:rPr lang="en-US" sz="1200" b="1" dirty="0">
                <a:solidFill>
                  <a:srgbClr val="17505B"/>
                </a:solidFill>
                <a:latin typeface="+mn-lt"/>
              </a:rPr>
              <a:t>Wave 10&amp;11 July 2022 &amp; Dec 2022</a:t>
            </a:r>
          </a:p>
        </c:rich>
      </c:tx>
      <c:layout>
        <c:manualLayout>
          <c:xMode val="edge"/>
          <c:yMode val="edge"/>
          <c:x val="0.14060444497257135"/>
          <c:y val="0"/>
        </c:manualLayout>
      </c:layout>
      <c:overlay val="0"/>
      <c:spPr>
        <a:noFill/>
        <a:ln>
          <a:noFill/>
        </a:ln>
        <a:effectLst/>
      </c:spPr>
    </c:title>
    <c:autoTitleDeleted val="0"/>
    <c:plotArea>
      <c:layout>
        <c:manualLayout>
          <c:layoutTarget val="inner"/>
          <c:xMode val="edge"/>
          <c:yMode val="edge"/>
          <c:x val="0.35336740041928721"/>
          <c:y val="0.16326347456818216"/>
          <c:w val="0.60253541666666666"/>
          <c:h val="0.78361136262429942"/>
        </c:manualLayout>
      </c:layout>
      <c:barChart>
        <c:barDir val="bar"/>
        <c:grouping val="clustered"/>
        <c:varyColors val="0"/>
        <c:ser>
          <c:idx val="2"/>
          <c:order val="0"/>
          <c:tx>
            <c:strRef>
              <c:f>Sheet1!$D$1</c:f>
              <c:strCache>
                <c:ptCount val="1"/>
                <c:pt idx="0">
                  <c:v>Opportunity score</c:v>
                </c:pt>
              </c:strCache>
            </c:strRef>
          </c:tx>
          <c:spPr>
            <a:solidFill>
              <a:srgbClr val="17505B"/>
            </a:solidFill>
            <a:ln>
              <a:noFill/>
            </a:ln>
            <a:effectLst/>
          </c:spPr>
          <c:invertIfNegative val="0"/>
          <c:dLbls>
            <c:spPr>
              <a:noFill/>
              <a:ln>
                <a:noFill/>
              </a:ln>
              <a:effectLst/>
            </c:spPr>
            <c:txPr>
              <a:bodyPr rot="0" vert="horz" anchorCtr="0"/>
              <a:lstStyle/>
              <a:p>
                <a:pPr algn="ctr">
                  <a:defRPr lang="en-US" sz="1050" b="0" i="0" u="none" strike="noStrike" kern="1200" baseline="0">
                    <a:solidFill>
                      <a:schemeClr val="tx1"/>
                    </a:solidFill>
                    <a:latin typeface="+mn-lt"/>
                    <a:ea typeface="+mn-ea"/>
                    <a:cs typeface="Calibri Light" panose="020F03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Loyalty</c:v>
                </c:pt>
                <c:pt idx="1">
                  <c:v>Confidence</c:v>
                </c:pt>
                <c:pt idx="2">
                  <c:v>Protection</c:v>
                </c:pt>
                <c:pt idx="3">
                  <c:v>Ease</c:v>
                </c:pt>
                <c:pt idx="4">
                  <c:v>Speed (claims)</c:v>
                </c:pt>
                <c:pt idx="5">
                  <c:v>Respect (claims)</c:v>
                </c:pt>
                <c:pt idx="6">
                  <c:v>Control (claims)</c:v>
                </c:pt>
                <c:pt idx="7">
                  <c:v>Price</c:v>
                </c:pt>
                <c:pt idx="8">
                  <c:v>Relationship</c:v>
                </c:pt>
              </c:strCache>
            </c:strRef>
          </c:cat>
          <c:val>
            <c:numRef>
              <c:f>Sheet1!$D$2:$D$10</c:f>
              <c:numCache>
                <c:formatCode>0.00</c:formatCode>
                <c:ptCount val="9"/>
                <c:pt idx="0">
                  <c:v>7.4546445830000003</c:v>
                </c:pt>
                <c:pt idx="1">
                  <c:v>6.894206617</c:v>
                </c:pt>
                <c:pt idx="2">
                  <c:v>6.6272663009999997</c:v>
                </c:pt>
                <c:pt idx="3">
                  <c:v>6.4812733390000004</c:v>
                </c:pt>
                <c:pt idx="4">
                  <c:v>6.3718927570000004</c:v>
                </c:pt>
                <c:pt idx="5">
                  <c:v>5.9138307189999999</c:v>
                </c:pt>
                <c:pt idx="6">
                  <c:v>5.8842316700000001</c:v>
                </c:pt>
                <c:pt idx="7">
                  <c:v>5.8047044049999998</c:v>
                </c:pt>
                <c:pt idx="8">
                  <c:v>5.5525859039999999</c:v>
                </c:pt>
              </c:numCache>
            </c:numRef>
          </c:val>
          <c:extLst>
            <c:ext xmlns:c16="http://schemas.microsoft.com/office/drawing/2014/chart" uri="{C3380CC4-5D6E-409C-BE32-E72D297353CC}">
              <c16:uniqueId val="{00000000-56F1-46D9-8AEA-F1BFD7A32144}"/>
            </c:ext>
          </c:extLst>
        </c:ser>
        <c:dLbls>
          <c:dLblPos val="outEnd"/>
          <c:showLegendKey val="0"/>
          <c:showVal val="1"/>
          <c:showCatName val="0"/>
          <c:showSerName val="0"/>
          <c:showPercent val="0"/>
          <c:showBubbleSize val="0"/>
        </c:dLbls>
        <c:gapWidth val="80"/>
        <c:axId val="111805440"/>
        <c:axId val="174248448"/>
      </c:barChart>
      <c:catAx>
        <c:axId val="11180544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vert="horz"/>
          <a:lstStyle/>
          <a:p>
            <a:pPr algn="ctr">
              <a:defRPr lang="en-US" sz="1050" b="0" i="0" u="none" strike="noStrike" kern="1200" baseline="0">
                <a:solidFill>
                  <a:schemeClr val="tx1"/>
                </a:solidFill>
                <a:latin typeface="+mn-lt"/>
                <a:ea typeface="+mn-ea"/>
                <a:cs typeface="Calibri Light" panose="020F0302020204030204" pitchFamily="34" charset="0"/>
              </a:defRPr>
            </a:pPr>
            <a:endParaRPr lang="en-US"/>
          </a:p>
        </c:txPr>
        <c:crossAx val="174248448"/>
        <c:crosses val="autoZero"/>
        <c:auto val="1"/>
        <c:lblAlgn val="ctr"/>
        <c:lblOffset val="100"/>
        <c:noMultiLvlLbl val="0"/>
      </c:catAx>
      <c:valAx>
        <c:axId val="174248448"/>
        <c:scaling>
          <c:orientation val="minMax"/>
          <c:max val="10"/>
        </c:scaling>
        <c:delete val="1"/>
        <c:axPos val="t"/>
        <c:numFmt formatCode="0.00" sourceLinked="1"/>
        <c:majorTickMark val="out"/>
        <c:minorTickMark val="none"/>
        <c:tickLblPos val="nextTo"/>
        <c:crossAx val="111805440"/>
        <c:crosses val="autoZero"/>
        <c:crossBetween val="between"/>
      </c:valAx>
      <c:spPr>
        <a:noFill/>
        <a:ln>
          <a:noFill/>
        </a:ln>
        <a:effectLst/>
      </c:spPr>
    </c:plotArea>
    <c:plotVisOnly val="1"/>
    <c:dispBlanksAs val="gap"/>
    <c:showDLblsOverMax val="0"/>
  </c:chart>
  <c:spPr>
    <a:noFill/>
    <a:ln>
      <a:noFill/>
    </a:ln>
    <a:effectLst/>
  </c:spPr>
  <c:txPr>
    <a:bodyPr/>
    <a:lstStyle/>
    <a:p>
      <a:pPr algn="ctr">
        <a:defRPr lang="en-US" sz="12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US"/>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200" b="1" i="0" u="none" strike="noStrike" kern="1200" spc="0" baseline="0" dirty="0">
                <a:solidFill>
                  <a:srgbClr val="17505B"/>
                </a:solidFill>
                <a:latin typeface="+mj-lt"/>
                <a:ea typeface="+mn-ea"/>
                <a:cs typeface="Calibri Light" panose="020F0302020204030204" pitchFamily="34" charset="0"/>
              </a:defRPr>
            </a:pPr>
            <a:r>
              <a:rPr lang="en-US" sz="1200" b="1" i="0" u="none" strike="noStrike" kern="1200" spc="0" baseline="0" dirty="0">
                <a:solidFill>
                  <a:srgbClr val="17505B"/>
                </a:solidFill>
                <a:latin typeface="Noto Sans" panose="020B0502040504020204" pitchFamily="34" charset="0"/>
                <a:ea typeface="+mn-ea"/>
                <a:cs typeface="Calibri Light" panose="020F0302020204030204" pitchFamily="34" charset="0"/>
              </a:rPr>
              <a:t>Wave 12&amp;13 May 2023 &amp; Sept 2023 </a:t>
            </a:r>
          </a:p>
        </c:rich>
      </c:tx>
      <c:layout>
        <c:manualLayout>
          <c:xMode val="edge"/>
          <c:yMode val="edge"/>
          <c:x val="0.1387466047216464"/>
          <c:y val="1.6359254378676805E-2"/>
        </c:manualLayout>
      </c:layout>
      <c:overlay val="0"/>
      <c:spPr>
        <a:noFill/>
        <a:ln>
          <a:noFill/>
        </a:ln>
        <a:effectLst/>
      </c:spPr>
    </c:title>
    <c:autoTitleDeleted val="0"/>
    <c:plotArea>
      <c:layout>
        <c:manualLayout>
          <c:layoutTarget val="inner"/>
          <c:xMode val="edge"/>
          <c:yMode val="edge"/>
          <c:x val="0.31645223292282626"/>
          <c:y val="0.15600048869994501"/>
          <c:w val="0.59959832696152648"/>
          <c:h val="0.79132097555972358"/>
        </c:manualLayout>
      </c:layout>
      <c:barChart>
        <c:barDir val="bar"/>
        <c:grouping val="clustered"/>
        <c:varyColors val="0"/>
        <c:ser>
          <c:idx val="2"/>
          <c:order val="0"/>
          <c:tx>
            <c:strRef>
              <c:f>Sheet1!$D$1</c:f>
              <c:strCache>
                <c:ptCount val="1"/>
                <c:pt idx="0">
                  <c:v>Opportunity score</c:v>
                </c:pt>
              </c:strCache>
            </c:strRef>
          </c:tx>
          <c:spPr>
            <a:solidFill>
              <a:srgbClr val="99FF80"/>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Calibri Light" panose="020F03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Loyalty</c:v>
                </c:pt>
                <c:pt idx="1">
                  <c:v>Respect (claims)</c:v>
                </c:pt>
                <c:pt idx="2">
                  <c:v>Speed (claims)</c:v>
                </c:pt>
                <c:pt idx="3">
                  <c:v>Confidence</c:v>
                </c:pt>
                <c:pt idx="4">
                  <c:v>Control (claims)</c:v>
                </c:pt>
                <c:pt idx="5">
                  <c:v>Ease</c:v>
                </c:pt>
                <c:pt idx="6">
                  <c:v>Protection</c:v>
                </c:pt>
                <c:pt idx="7">
                  <c:v>Price</c:v>
                </c:pt>
                <c:pt idx="8">
                  <c:v>Relationship</c:v>
                </c:pt>
              </c:strCache>
            </c:strRef>
          </c:cat>
          <c:val>
            <c:numRef>
              <c:f>Sheet1!$D$2:$D$10</c:f>
              <c:numCache>
                <c:formatCode>0.00</c:formatCode>
                <c:ptCount val="9"/>
                <c:pt idx="0">
                  <c:v>10.021020535</c:v>
                </c:pt>
                <c:pt idx="1">
                  <c:v>8.595058946</c:v>
                </c:pt>
                <c:pt idx="2">
                  <c:v>8.3281239639999995</c:v>
                </c:pt>
                <c:pt idx="3">
                  <c:v>8.2688990790000005</c:v>
                </c:pt>
                <c:pt idx="4">
                  <c:v>7.1579061839999998</c:v>
                </c:pt>
                <c:pt idx="5">
                  <c:v>7.112478039</c:v>
                </c:pt>
                <c:pt idx="6">
                  <c:v>6.8083423789999999</c:v>
                </c:pt>
                <c:pt idx="7">
                  <c:v>6.7932124820000004</c:v>
                </c:pt>
                <c:pt idx="8">
                  <c:v>4.7966611300000004</c:v>
                </c:pt>
              </c:numCache>
            </c:numRef>
          </c:val>
          <c:extLst>
            <c:ext xmlns:c16="http://schemas.microsoft.com/office/drawing/2014/chart" uri="{C3380CC4-5D6E-409C-BE32-E72D297353CC}">
              <c16:uniqueId val="{00000000-889D-4697-98D4-FE4B50154BA4}"/>
            </c:ext>
          </c:extLst>
        </c:ser>
        <c:dLbls>
          <c:dLblPos val="outEnd"/>
          <c:showLegendKey val="0"/>
          <c:showVal val="1"/>
          <c:showCatName val="0"/>
          <c:showSerName val="0"/>
          <c:showPercent val="0"/>
          <c:showBubbleSize val="0"/>
        </c:dLbls>
        <c:gapWidth val="80"/>
        <c:axId val="212916224"/>
        <c:axId val="174246720"/>
      </c:barChart>
      <c:catAx>
        <c:axId val="21291622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Calibri Light" panose="020F0302020204030204" pitchFamily="34" charset="0"/>
              </a:defRPr>
            </a:pPr>
            <a:endParaRPr lang="en-US"/>
          </a:p>
        </c:txPr>
        <c:crossAx val="174246720"/>
        <c:crosses val="autoZero"/>
        <c:auto val="1"/>
        <c:lblAlgn val="ctr"/>
        <c:lblOffset val="100"/>
        <c:noMultiLvlLbl val="0"/>
      </c:catAx>
      <c:valAx>
        <c:axId val="174246720"/>
        <c:scaling>
          <c:orientation val="minMax"/>
        </c:scaling>
        <c:delete val="1"/>
        <c:axPos val="t"/>
        <c:numFmt formatCode="0.00" sourceLinked="1"/>
        <c:majorTickMark val="out"/>
        <c:minorTickMark val="none"/>
        <c:tickLblPos val="nextTo"/>
        <c:crossAx val="212916224"/>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Calibri Light" panose="020F0302020204030204" pitchFamily="34" charset="0"/>
          <a:cs typeface="Calibri Light" panose="020F0302020204030204" pitchFamily="34" charset="0"/>
        </a:defRPr>
      </a:pPr>
      <a:endParaRPr lang="en-US"/>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lgn="ctr" rtl="0">
              <a:defRPr lang="en-US" sz="1200" b="1" i="0" u="none" strike="noStrike" kern="1200" spc="0" baseline="0">
                <a:solidFill>
                  <a:srgbClr val="17505B"/>
                </a:solidFill>
                <a:latin typeface="Noto Sans" panose="020B0502040504020204" pitchFamily="34" charset="0"/>
                <a:ea typeface="+mn-ea"/>
                <a:cs typeface="Calibri Light" panose="020F0302020204030204" pitchFamily="34" charset="0"/>
              </a:defRPr>
            </a:pPr>
            <a:r>
              <a:rPr lang="en-US" sz="1200" b="1" i="0" u="none" strike="noStrike" kern="1200" spc="0" baseline="0" dirty="0">
                <a:solidFill>
                  <a:srgbClr val="17505B"/>
                </a:solidFill>
                <a:latin typeface="Noto Sans" panose="020B0502040504020204" pitchFamily="34" charset="0"/>
                <a:ea typeface="+mn-ea"/>
                <a:cs typeface="Calibri Light" panose="020F0302020204030204" pitchFamily="34" charset="0"/>
              </a:rPr>
              <a:t>Wave 12&amp;13 May 2023 &amp; Sept 2023</a:t>
            </a:r>
          </a:p>
        </c:rich>
      </c:tx>
      <c:layout>
        <c:manualLayout>
          <c:xMode val="edge"/>
          <c:yMode val="edge"/>
          <c:x val="0.1214254328248254"/>
          <c:y val="1.1030663507438315E-2"/>
        </c:manualLayout>
      </c:layout>
      <c:overlay val="0"/>
      <c:spPr>
        <a:noFill/>
        <a:ln>
          <a:noFill/>
        </a:ln>
        <a:effectLst/>
      </c:spPr>
    </c:title>
    <c:autoTitleDeleted val="0"/>
    <c:plotArea>
      <c:layout>
        <c:manualLayout>
          <c:layoutTarget val="inner"/>
          <c:xMode val="edge"/>
          <c:yMode val="edge"/>
          <c:x val="0.35336740041928721"/>
          <c:y val="0.16326347456818216"/>
          <c:w val="0.57365852299825093"/>
          <c:h val="0.78361136262429942"/>
        </c:manualLayout>
      </c:layout>
      <c:barChart>
        <c:barDir val="bar"/>
        <c:grouping val="clustered"/>
        <c:varyColors val="0"/>
        <c:ser>
          <c:idx val="2"/>
          <c:order val="0"/>
          <c:tx>
            <c:strRef>
              <c:f>Sheet1!$D$1</c:f>
              <c:strCache>
                <c:ptCount val="1"/>
                <c:pt idx="0">
                  <c:v>Opportunity score</c:v>
                </c:pt>
              </c:strCache>
            </c:strRef>
          </c:tx>
          <c:spPr>
            <a:solidFill>
              <a:srgbClr val="17505B"/>
            </a:solidFill>
            <a:ln>
              <a:noFill/>
            </a:ln>
            <a:effectLst/>
          </c:spPr>
          <c:invertIfNegative val="0"/>
          <c:dLbls>
            <c:spPr>
              <a:noFill/>
              <a:ln>
                <a:noFill/>
              </a:ln>
              <a:effectLst/>
            </c:spPr>
            <c:txPr>
              <a:bodyPr rot="0" vert="horz" anchorCtr="0"/>
              <a:lstStyle/>
              <a:p>
                <a:pPr algn="ctr">
                  <a:defRPr lang="en-US" sz="1050" b="0" i="0" u="none" strike="noStrike" kern="1200" baseline="0">
                    <a:solidFill>
                      <a:schemeClr val="tx1"/>
                    </a:solidFill>
                    <a:latin typeface="+mn-lt"/>
                    <a:ea typeface="+mn-ea"/>
                    <a:cs typeface="Calibri Light" panose="020F03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Speed (claims)</c:v>
                </c:pt>
                <c:pt idx="1">
                  <c:v>Loyalty</c:v>
                </c:pt>
                <c:pt idx="2">
                  <c:v>Confidence</c:v>
                </c:pt>
                <c:pt idx="3">
                  <c:v>Protection</c:v>
                </c:pt>
                <c:pt idx="4">
                  <c:v>Respect (claims)</c:v>
                </c:pt>
                <c:pt idx="5">
                  <c:v>Ease</c:v>
                </c:pt>
                <c:pt idx="6">
                  <c:v>Control (claims)</c:v>
                </c:pt>
                <c:pt idx="7">
                  <c:v>Price</c:v>
                </c:pt>
                <c:pt idx="8">
                  <c:v>Relationship</c:v>
                </c:pt>
              </c:strCache>
            </c:strRef>
          </c:cat>
          <c:val>
            <c:numRef>
              <c:f>Sheet1!$D$2:$D$10</c:f>
              <c:numCache>
                <c:formatCode>0.00</c:formatCode>
                <c:ptCount val="9"/>
                <c:pt idx="0">
                  <c:v>7.6605970939999999</c:v>
                </c:pt>
                <c:pt idx="1">
                  <c:v>7.6270653929999996</c:v>
                </c:pt>
                <c:pt idx="2">
                  <c:v>7.3317223839999999</c:v>
                </c:pt>
                <c:pt idx="3">
                  <c:v>6.6288584249999998</c:v>
                </c:pt>
                <c:pt idx="4">
                  <c:v>6.6211387510000002</c:v>
                </c:pt>
                <c:pt idx="5">
                  <c:v>6.5862540200000002</c:v>
                </c:pt>
                <c:pt idx="6">
                  <c:v>6.5758175349999997</c:v>
                </c:pt>
                <c:pt idx="7">
                  <c:v>6.208820201</c:v>
                </c:pt>
                <c:pt idx="8">
                  <c:v>5.1241872160000002</c:v>
                </c:pt>
              </c:numCache>
            </c:numRef>
          </c:val>
          <c:extLst>
            <c:ext xmlns:c16="http://schemas.microsoft.com/office/drawing/2014/chart" uri="{C3380CC4-5D6E-409C-BE32-E72D297353CC}">
              <c16:uniqueId val="{00000000-CBE3-4DFF-B630-233739542B1E}"/>
            </c:ext>
          </c:extLst>
        </c:ser>
        <c:dLbls>
          <c:dLblPos val="outEnd"/>
          <c:showLegendKey val="0"/>
          <c:showVal val="1"/>
          <c:showCatName val="0"/>
          <c:showSerName val="0"/>
          <c:showPercent val="0"/>
          <c:showBubbleSize val="0"/>
        </c:dLbls>
        <c:gapWidth val="80"/>
        <c:axId val="111805440"/>
        <c:axId val="174248448"/>
      </c:barChart>
      <c:catAx>
        <c:axId val="11180544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vert="horz"/>
          <a:lstStyle/>
          <a:p>
            <a:pPr algn="ctr">
              <a:defRPr lang="en-US" sz="1050" b="0" i="0" u="none" strike="noStrike" kern="1200" baseline="0">
                <a:solidFill>
                  <a:schemeClr val="tx1"/>
                </a:solidFill>
                <a:latin typeface="+mn-lt"/>
                <a:ea typeface="+mn-ea"/>
                <a:cs typeface="Calibri Light" panose="020F0302020204030204" pitchFamily="34" charset="0"/>
              </a:defRPr>
            </a:pPr>
            <a:endParaRPr lang="en-US"/>
          </a:p>
        </c:txPr>
        <c:crossAx val="174248448"/>
        <c:crosses val="autoZero"/>
        <c:auto val="1"/>
        <c:lblAlgn val="ctr"/>
        <c:lblOffset val="100"/>
        <c:noMultiLvlLbl val="0"/>
      </c:catAx>
      <c:valAx>
        <c:axId val="174248448"/>
        <c:scaling>
          <c:orientation val="minMax"/>
          <c:max val="10"/>
        </c:scaling>
        <c:delete val="1"/>
        <c:axPos val="t"/>
        <c:numFmt formatCode="0.00" sourceLinked="1"/>
        <c:majorTickMark val="out"/>
        <c:minorTickMark val="none"/>
        <c:tickLblPos val="nextTo"/>
        <c:crossAx val="111805440"/>
        <c:crosses val="autoZero"/>
        <c:crossBetween val="between"/>
      </c:valAx>
      <c:spPr>
        <a:noFill/>
        <a:ln>
          <a:noFill/>
        </a:ln>
        <a:effectLst/>
      </c:spPr>
    </c:plotArea>
    <c:plotVisOnly val="1"/>
    <c:dispBlanksAs val="gap"/>
    <c:showDLblsOverMax val="0"/>
  </c:chart>
  <c:spPr>
    <a:noFill/>
    <a:ln>
      <a:noFill/>
    </a:ln>
    <a:effectLst/>
  </c:spPr>
  <c:txPr>
    <a:bodyPr/>
    <a:lstStyle/>
    <a:p>
      <a:pPr algn="ctr">
        <a:defRPr lang="en-US" sz="12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US"/>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200" b="1" i="0" u="none" strike="noStrike" kern="1200" spc="0" baseline="0" dirty="0">
                <a:solidFill>
                  <a:srgbClr val="17505B"/>
                </a:solidFill>
                <a:latin typeface="+mj-lt"/>
                <a:ea typeface="+mn-ea"/>
                <a:cs typeface="Calibri Light" panose="020F0302020204030204" pitchFamily="34" charset="0"/>
              </a:defRPr>
            </a:pPr>
            <a:r>
              <a:rPr lang="en-US" sz="1200" b="1" i="0" u="none" strike="noStrike" kern="1200" spc="0" baseline="0" dirty="0">
                <a:solidFill>
                  <a:srgbClr val="17505B"/>
                </a:solidFill>
                <a:latin typeface="Noto Sans" panose="020B0502040504020204" pitchFamily="34" charset="0"/>
                <a:ea typeface="+mn-ea"/>
                <a:cs typeface="Calibri Light" panose="020F0302020204030204" pitchFamily="34" charset="0"/>
              </a:rPr>
              <a:t>2021 – wave 8&amp;9 </a:t>
            </a:r>
          </a:p>
        </c:rich>
      </c:tx>
      <c:overlay val="0"/>
      <c:spPr>
        <a:noFill/>
        <a:ln>
          <a:noFill/>
        </a:ln>
        <a:effectLst/>
      </c:spPr>
    </c:title>
    <c:autoTitleDeleted val="0"/>
    <c:plotArea>
      <c:layout>
        <c:manualLayout>
          <c:layoutTarget val="inner"/>
          <c:xMode val="edge"/>
          <c:yMode val="edge"/>
          <c:x val="0.41054934654543535"/>
          <c:y val="0.15600048869994501"/>
          <c:w val="0.55069560185185185"/>
          <c:h val="0.79132097555972358"/>
        </c:manualLayout>
      </c:layout>
      <c:barChart>
        <c:barDir val="bar"/>
        <c:grouping val="clustered"/>
        <c:varyColors val="0"/>
        <c:ser>
          <c:idx val="2"/>
          <c:order val="0"/>
          <c:tx>
            <c:strRef>
              <c:f>Sheet1!$D$1</c:f>
              <c:strCache>
                <c:ptCount val="1"/>
                <c:pt idx="0">
                  <c:v>Opportunity score</c:v>
                </c:pt>
              </c:strCache>
            </c:strRef>
          </c:tx>
          <c:spPr>
            <a:solidFill>
              <a:srgbClr val="99FF80"/>
            </a:solidFill>
            <a:ln>
              <a:noFill/>
            </a:ln>
            <a:effectLst/>
          </c:spPr>
          <c:invertIfNegative val="0"/>
          <c:dLbls>
            <c:spPr>
              <a:noFill/>
              <a:ln>
                <a:noFill/>
              </a:ln>
              <a:effectLst/>
            </c:spPr>
            <c:txPr>
              <a:bodyPr rot="0" spcFirstLastPara="1" vertOverflow="ellipsis" vert="horz" wrap="square" anchor="ctr" anchorCtr="0"/>
              <a:lstStyle/>
              <a:p>
                <a:pPr algn="ctr">
                  <a:defRPr lang="en-US" sz="1050" b="0" i="0" u="none" strike="noStrike" kern="1200" baseline="0">
                    <a:solidFill>
                      <a:schemeClr val="tx1"/>
                    </a:solidFill>
                    <a:latin typeface="+mn-lt"/>
                    <a:ea typeface="+mn-ea"/>
                    <a:cs typeface="Calibri Light" panose="020F03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Loyalty</c:v>
                </c:pt>
                <c:pt idx="1">
                  <c:v>Confidence</c:v>
                </c:pt>
                <c:pt idx="2">
                  <c:v>Protection</c:v>
                </c:pt>
                <c:pt idx="3">
                  <c:v>Speed (claims)</c:v>
                </c:pt>
                <c:pt idx="4">
                  <c:v>Price</c:v>
                </c:pt>
                <c:pt idx="5">
                  <c:v>Ease</c:v>
                </c:pt>
                <c:pt idx="6">
                  <c:v>Respect (claims)</c:v>
                </c:pt>
                <c:pt idx="7">
                  <c:v>Control (claims)</c:v>
                </c:pt>
                <c:pt idx="8">
                  <c:v>Relationship</c:v>
                </c:pt>
              </c:strCache>
            </c:strRef>
          </c:cat>
          <c:val>
            <c:numRef>
              <c:f>Sheet1!$D$2:$D$10</c:f>
              <c:numCache>
                <c:formatCode>0.00</c:formatCode>
                <c:ptCount val="9"/>
                <c:pt idx="0">
                  <c:v>9.1577256840000008</c:v>
                </c:pt>
                <c:pt idx="1">
                  <c:v>7.7023138839999996</c:v>
                </c:pt>
                <c:pt idx="2">
                  <c:v>6.3085436389999998</c:v>
                </c:pt>
                <c:pt idx="3">
                  <c:v>6.1729293199999997</c:v>
                </c:pt>
                <c:pt idx="4">
                  <c:v>6.1601879740000003</c:v>
                </c:pt>
                <c:pt idx="5">
                  <c:v>6.1518381450000001</c:v>
                </c:pt>
                <c:pt idx="6">
                  <c:v>5.4690637479999999</c:v>
                </c:pt>
                <c:pt idx="7">
                  <c:v>4.0266083889999997</c:v>
                </c:pt>
                <c:pt idx="8">
                  <c:v>3.9782351450000002</c:v>
                </c:pt>
              </c:numCache>
            </c:numRef>
          </c:val>
          <c:extLst>
            <c:ext xmlns:c16="http://schemas.microsoft.com/office/drawing/2014/chart" uri="{C3380CC4-5D6E-409C-BE32-E72D297353CC}">
              <c16:uniqueId val="{00000000-5EF6-43E8-A1DE-A10355AEC4A1}"/>
            </c:ext>
          </c:extLst>
        </c:ser>
        <c:dLbls>
          <c:dLblPos val="outEnd"/>
          <c:showLegendKey val="0"/>
          <c:showVal val="1"/>
          <c:showCatName val="0"/>
          <c:showSerName val="0"/>
          <c:showPercent val="0"/>
          <c:showBubbleSize val="0"/>
        </c:dLbls>
        <c:gapWidth val="80"/>
        <c:axId val="212916224"/>
        <c:axId val="174246720"/>
      </c:barChart>
      <c:catAx>
        <c:axId val="21291622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050" b="0" i="0" u="none" strike="noStrike" kern="1200" baseline="0">
                <a:solidFill>
                  <a:schemeClr val="tx1"/>
                </a:solidFill>
                <a:latin typeface="+mn-lt"/>
                <a:ea typeface="+mn-ea"/>
                <a:cs typeface="Calibri Light" panose="020F0302020204030204" pitchFamily="34" charset="0"/>
              </a:defRPr>
            </a:pPr>
            <a:endParaRPr lang="en-US"/>
          </a:p>
        </c:txPr>
        <c:crossAx val="174246720"/>
        <c:crosses val="autoZero"/>
        <c:auto val="1"/>
        <c:lblAlgn val="ctr"/>
        <c:lblOffset val="100"/>
        <c:noMultiLvlLbl val="0"/>
      </c:catAx>
      <c:valAx>
        <c:axId val="174246720"/>
        <c:scaling>
          <c:orientation val="minMax"/>
        </c:scaling>
        <c:delete val="1"/>
        <c:axPos val="t"/>
        <c:numFmt formatCode="0.00" sourceLinked="1"/>
        <c:majorTickMark val="out"/>
        <c:minorTickMark val="none"/>
        <c:tickLblPos val="nextTo"/>
        <c:crossAx val="212916224"/>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Calibri Light" panose="020F0302020204030204" pitchFamily="34" charset="0"/>
          <a:cs typeface="Calibri Light" panose="020F0302020204030204" pitchFamily="34" charset="0"/>
        </a:defRPr>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rgbClr val="17505B"/>
                </a:solidFill>
                <a:latin typeface="Calibri Light" panose="020F0302020204030204" pitchFamily="34" charset="0"/>
                <a:ea typeface="+mn-ea"/>
                <a:cs typeface="Calibri Light" panose="020F0302020204030204" pitchFamily="34" charset="0"/>
              </a:defRPr>
            </a:pPr>
            <a:r>
              <a:rPr lang="en-US" sz="1200" b="1" dirty="0">
                <a:solidFill>
                  <a:srgbClr val="17505B"/>
                </a:solidFill>
                <a:latin typeface="Noto Sans" panose="020B0502040504020204" pitchFamily="34" charset="0"/>
              </a:rPr>
              <a:t>2021</a:t>
            </a:r>
            <a:r>
              <a:rPr lang="en-US" sz="1200" b="1" baseline="0" dirty="0">
                <a:solidFill>
                  <a:srgbClr val="17505B"/>
                </a:solidFill>
                <a:latin typeface="Noto Sans" panose="020B0502040504020204" pitchFamily="34" charset="0"/>
              </a:rPr>
              <a:t> - </a:t>
            </a:r>
            <a:r>
              <a:rPr lang="en-US" sz="1200" b="1" dirty="0">
                <a:solidFill>
                  <a:srgbClr val="17505B"/>
                </a:solidFill>
                <a:latin typeface="Noto Sans" panose="020B0502040504020204" pitchFamily="34" charset="0"/>
              </a:rPr>
              <a:t>wave 8&amp;9</a:t>
            </a:r>
          </a:p>
        </c:rich>
      </c:tx>
      <c:layout>
        <c:manualLayout>
          <c:xMode val="edge"/>
          <c:yMode val="edge"/>
          <c:x val="0.32624588597189402"/>
          <c:y val="9.6591205104579001E-3"/>
        </c:manualLayout>
      </c:layout>
      <c:overlay val="0"/>
      <c:spPr>
        <a:noFill/>
        <a:ln>
          <a:noFill/>
        </a:ln>
        <a:effectLst/>
      </c:spPr>
    </c:title>
    <c:autoTitleDeleted val="0"/>
    <c:plotArea>
      <c:layout>
        <c:manualLayout>
          <c:layoutTarget val="inner"/>
          <c:xMode val="edge"/>
          <c:yMode val="edge"/>
          <c:x val="0.35336740041928721"/>
          <c:y val="0.16326347456818216"/>
          <c:w val="0.56889812789123462"/>
          <c:h val="0.78361136262429942"/>
        </c:manualLayout>
      </c:layout>
      <c:barChart>
        <c:barDir val="bar"/>
        <c:grouping val="clustered"/>
        <c:varyColors val="0"/>
        <c:ser>
          <c:idx val="2"/>
          <c:order val="0"/>
          <c:tx>
            <c:strRef>
              <c:f>Sheet1!$D$1</c:f>
              <c:strCache>
                <c:ptCount val="1"/>
                <c:pt idx="0">
                  <c:v>Opportunity score</c:v>
                </c:pt>
              </c:strCache>
            </c:strRef>
          </c:tx>
          <c:spPr>
            <a:solidFill>
              <a:srgbClr val="17505B"/>
            </a:solidFill>
            <a:ln>
              <a:noFill/>
            </a:ln>
            <a:effectLst/>
          </c:spPr>
          <c:invertIfNegative val="0"/>
          <c:dLbls>
            <c:spPr>
              <a:noFill/>
              <a:ln>
                <a:noFill/>
              </a:ln>
              <a:effectLst/>
            </c:spPr>
            <c:txPr>
              <a:bodyPr rot="0" spcFirstLastPara="1" vertOverflow="ellipsis" vert="horz" wrap="square" anchor="ctr" anchorCtr="0"/>
              <a:lstStyle/>
              <a:p>
                <a:pPr algn="ctr">
                  <a:defRPr lang="en-US" sz="1050" b="0" i="0" u="none" strike="noStrike" kern="1200" baseline="0">
                    <a:solidFill>
                      <a:schemeClr val="tx1"/>
                    </a:solidFill>
                    <a:latin typeface="+mn-lt"/>
                    <a:ea typeface="+mn-ea"/>
                    <a:cs typeface="Calibri Light" panose="020F03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Loyalty</c:v>
                </c:pt>
                <c:pt idx="1">
                  <c:v>Confidence</c:v>
                </c:pt>
                <c:pt idx="2">
                  <c:v>Ease</c:v>
                </c:pt>
                <c:pt idx="3">
                  <c:v>Protection</c:v>
                </c:pt>
                <c:pt idx="4">
                  <c:v>Control (claims)</c:v>
                </c:pt>
                <c:pt idx="5">
                  <c:v>Price</c:v>
                </c:pt>
                <c:pt idx="6">
                  <c:v>Relationship</c:v>
                </c:pt>
                <c:pt idx="7">
                  <c:v>Speed (claims)</c:v>
                </c:pt>
                <c:pt idx="8">
                  <c:v>Respect (claims)</c:v>
                </c:pt>
              </c:strCache>
            </c:strRef>
          </c:cat>
          <c:val>
            <c:numRef>
              <c:f>Sheet1!$D$2:$D$10</c:f>
              <c:numCache>
                <c:formatCode>0.00</c:formatCode>
                <c:ptCount val="9"/>
                <c:pt idx="0">
                  <c:v>7.2419080710000001</c:v>
                </c:pt>
                <c:pt idx="1">
                  <c:v>6.6773481099999996</c:v>
                </c:pt>
                <c:pt idx="2">
                  <c:v>5.856703585</c:v>
                </c:pt>
                <c:pt idx="3">
                  <c:v>5.6911816799999997</c:v>
                </c:pt>
                <c:pt idx="4">
                  <c:v>5.1204033649999996</c:v>
                </c:pt>
                <c:pt idx="5">
                  <c:v>5.0467634070000003</c:v>
                </c:pt>
                <c:pt idx="6">
                  <c:v>4.6275201560000001</c:v>
                </c:pt>
                <c:pt idx="7">
                  <c:v>4.4936238289999997</c:v>
                </c:pt>
                <c:pt idx="8">
                  <c:v>4.3811706600000004</c:v>
                </c:pt>
              </c:numCache>
            </c:numRef>
          </c:val>
          <c:extLst>
            <c:ext xmlns:c16="http://schemas.microsoft.com/office/drawing/2014/chart" uri="{C3380CC4-5D6E-409C-BE32-E72D297353CC}">
              <c16:uniqueId val="{00000000-28BB-4E99-BF0C-039DC0A91423}"/>
            </c:ext>
          </c:extLst>
        </c:ser>
        <c:dLbls>
          <c:dLblPos val="outEnd"/>
          <c:showLegendKey val="0"/>
          <c:showVal val="1"/>
          <c:showCatName val="0"/>
          <c:showSerName val="0"/>
          <c:showPercent val="0"/>
          <c:showBubbleSize val="0"/>
        </c:dLbls>
        <c:gapWidth val="80"/>
        <c:axId val="111805440"/>
        <c:axId val="174248448"/>
      </c:barChart>
      <c:catAx>
        <c:axId val="11180544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050" b="0" i="0" u="none" strike="noStrike" kern="1200" baseline="0">
                <a:solidFill>
                  <a:schemeClr val="tx1"/>
                </a:solidFill>
                <a:latin typeface="+mn-lt"/>
                <a:ea typeface="+mn-ea"/>
                <a:cs typeface="Calibri Light" panose="020F0302020204030204" pitchFamily="34" charset="0"/>
              </a:defRPr>
            </a:pPr>
            <a:endParaRPr lang="en-US"/>
          </a:p>
        </c:txPr>
        <c:crossAx val="174248448"/>
        <c:crosses val="autoZero"/>
        <c:auto val="1"/>
        <c:lblAlgn val="ctr"/>
        <c:lblOffset val="100"/>
        <c:noMultiLvlLbl val="0"/>
      </c:catAx>
      <c:valAx>
        <c:axId val="174248448"/>
        <c:scaling>
          <c:orientation val="minMax"/>
          <c:max val="10"/>
        </c:scaling>
        <c:delete val="1"/>
        <c:axPos val="t"/>
        <c:numFmt formatCode="0.00" sourceLinked="1"/>
        <c:majorTickMark val="out"/>
        <c:minorTickMark val="none"/>
        <c:tickLblPos val="nextTo"/>
        <c:crossAx val="111805440"/>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Calibri Light" panose="020F0302020204030204" pitchFamily="34" charset="0"/>
          <a:cs typeface="Calibri Light" panose="020F0302020204030204" pitchFamily="34" charset="0"/>
        </a:defRPr>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200" b="1" i="0" u="none" strike="noStrike" kern="1200" spc="0" baseline="0" dirty="0">
                <a:solidFill>
                  <a:srgbClr val="17505B"/>
                </a:solidFill>
                <a:latin typeface="+mj-lt"/>
                <a:ea typeface="+mn-ea"/>
                <a:cs typeface="Calibri Light" panose="020F0302020204030204" pitchFamily="34" charset="0"/>
              </a:defRPr>
            </a:pPr>
            <a:r>
              <a:rPr lang="en-US" sz="1200" b="1" i="0" u="none" strike="noStrike" kern="1200" spc="0" baseline="0" dirty="0">
                <a:solidFill>
                  <a:srgbClr val="17505B"/>
                </a:solidFill>
                <a:latin typeface="Noto Sans" panose="020B0502040504020204" pitchFamily="34" charset="0"/>
                <a:ea typeface="+mn-ea"/>
                <a:cs typeface="Calibri Light" panose="020F0302020204030204" pitchFamily="34" charset="0"/>
              </a:rPr>
              <a:t>2021 – wave 7&amp;8 </a:t>
            </a:r>
          </a:p>
        </c:rich>
      </c:tx>
      <c:overlay val="0"/>
      <c:spPr>
        <a:noFill/>
        <a:ln>
          <a:noFill/>
        </a:ln>
        <a:effectLst/>
      </c:spPr>
    </c:title>
    <c:autoTitleDeleted val="0"/>
    <c:plotArea>
      <c:layout>
        <c:manualLayout>
          <c:layoutTarget val="inner"/>
          <c:xMode val="edge"/>
          <c:yMode val="edge"/>
          <c:x val="0.41054934654543535"/>
          <c:y val="0.15600048869994501"/>
          <c:w val="0.48803718730757895"/>
          <c:h val="0.79132097555972358"/>
        </c:manualLayout>
      </c:layout>
      <c:barChart>
        <c:barDir val="bar"/>
        <c:grouping val="clustered"/>
        <c:varyColors val="0"/>
        <c:ser>
          <c:idx val="2"/>
          <c:order val="0"/>
          <c:tx>
            <c:strRef>
              <c:f>Sheet1!$D$1</c:f>
              <c:strCache>
                <c:ptCount val="1"/>
                <c:pt idx="0">
                  <c:v>Opportunity score</c:v>
                </c:pt>
              </c:strCache>
            </c:strRef>
          </c:tx>
          <c:spPr>
            <a:solidFill>
              <a:srgbClr val="99FF80"/>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Calibri Light" panose="020F03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Loyalty</c:v>
                </c:pt>
                <c:pt idx="1">
                  <c:v>Confidence</c:v>
                </c:pt>
                <c:pt idx="2">
                  <c:v>Protection</c:v>
                </c:pt>
                <c:pt idx="3">
                  <c:v>Ease</c:v>
                </c:pt>
                <c:pt idx="4">
                  <c:v>Price</c:v>
                </c:pt>
                <c:pt idx="5">
                  <c:v>Respect (claims)</c:v>
                </c:pt>
                <c:pt idx="6">
                  <c:v>Speed (claims)</c:v>
                </c:pt>
                <c:pt idx="7">
                  <c:v>Relationship</c:v>
                </c:pt>
                <c:pt idx="8">
                  <c:v>Control (claims)</c:v>
                </c:pt>
              </c:strCache>
            </c:strRef>
          </c:cat>
          <c:val>
            <c:numRef>
              <c:f>Sheet1!$D$2:$D$10</c:f>
              <c:numCache>
                <c:formatCode>0.00</c:formatCode>
                <c:ptCount val="9"/>
                <c:pt idx="0">
                  <c:v>8.847707368</c:v>
                </c:pt>
                <c:pt idx="1">
                  <c:v>7.0584083870000001</c:v>
                </c:pt>
                <c:pt idx="2">
                  <c:v>5.8742931729999999</c:v>
                </c:pt>
                <c:pt idx="3">
                  <c:v>5.8581865239999997</c:v>
                </c:pt>
                <c:pt idx="4">
                  <c:v>5.4221660030000001</c:v>
                </c:pt>
                <c:pt idx="5">
                  <c:v>4.3282711440000003</c:v>
                </c:pt>
                <c:pt idx="6">
                  <c:v>4.288829722</c:v>
                </c:pt>
                <c:pt idx="7">
                  <c:v>3.6944713920000001</c:v>
                </c:pt>
                <c:pt idx="8">
                  <c:v>2.5138983819999998</c:v>
                </c:pt>
              </c:numCache>
            </c:numRef>
          </c:val>
          <c:extLst>
            <c:ext xmlns:c16="http://schemas.microsoft.com/office/drawing/2014/chart" uri="{C3380CC4-5D6E-409C-BE32-E72D297353CC}">
              <c16:uniqueId val="{00000000-29D6-4D65-BE38-F86425DE4DEA}"/>
            </c:ext>
          </c:extLst>
        </c:ser>
        <c:dLbls>
          <c:dLblPos val="outEnd"/>
          <c:showLegendKey val="0"/>
          <c:showVal val="1"/>
          <c:showCatName val="0"/>
          <c:showSerName val="0"/>
          <c:showPercent val="0"/>
          <c:showBubbleSize val="0"/>
        </c:dLbls>
        <c:gapWidth val="80"/>
        <c:axId val="212916224"/>
        <c:axId val="174246720"/>
      </c:barChart>
      <c:catAx>
        <c:axId val="21291622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Calibri Light" panose="020F0302020204030204" pitchFamily="34" charset="0"/>
              </a:defRPr>
            </a:pPr>
            <a:endParaRPr lang="en-US"/>
          </a:p>
        </c:txPr>
        <c:crossAx val="174246720"/>
        <c:crosses val="autoZero"/>
        <c:auto val="1"/>
        <c:lblAlgn val="ctr"/>
        <c:lblOffset val="100"/>
        <c:noMultiLvlLbl val="0"/>
      </c:catAx>
      <c:valAx>
        <c:axId val="174246720"/>
        <c:scaling>
          <c:orientation val="minMax"/>
        </c:scaling>
        <c:delete val="1"/>
        <c:axPos val="t"/>
        <c:numFmt formatCode="0.00" sourceLinked="1"/>
        <c:majorTickMark val="out"/>
        <c:minorTickMark val="none"/>
        <c:tickLblPos val="nextTo"/>
        <c:crossAx val="212916224"/>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Calibri Light" panose="020F0302020204030204" pitchFamily="34" charset="0"/>
          <a:cs typeface="Calibri Light" panose="020F0302020204030204"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2.1750670088708342E-2"/>
          <c:w val="0.85420437323054343"/>
          <c:h val="0.86663790752490222"/>
        </c:manualLayout>
      </c:layout>
      <c:barChart>
        <c:barDir val="col"/>
        <c:grouping val="stacked"/>
        <c:varyColors val="0"/>
        <c:ser>
          <c:idx val="0"/>
          <c:order val="0"/>
          <c:tx>
            <c:strRef>
              <c:f>Sheet1!$A$2</c:f>
              <c:strCache>
                <c:ptCount val="1"/>
                <c:pt idx="0">
                  <c:v>Extremely dissatisfied</c:v>
                </c:pt>
              </c:strCache>
            </c:strRef>
          </c:tx>
          <c:spPr>
            <a:solidFill>
              <a:srgbClr val="D0760A"/>
            </a:solidFill>
            <a:ln>
              <a:solidFill>
                <a:schemeClr val="tx2"/>
              </a:solidFill>
            </a:ln>
            <a:effectLst/>
          </c:spPr>
          <c:invertIfNegative val="0"/>
          <c:dLbls>
            <c:delete val="1"/>
          </c:dLbls>
          <c:cat>
            <c:strRef>
              <c:f>Sheet1!$B$1:$Q$1</c:f>
              <c:strCache>
                <c:ptCount val="16"/>
                <c:pt idx="0">
                  <c:v>Wave 1&amp;2
Oct '19</c:v>
                </c:pt>
                <c:pt idx="1">
                  <c:v>Wave 2&amp;3
Feb '20</c:v>
                </c:pt>
                <c:pt idx="2">
                  <c:v>Wave 3&amp;4
May '20</c:v>
                </c:pt>
                <c:pt idx="3">
                  <c:v>Wave 4&amp;5
Sept '20</c:v>
                </c:pt>
                <c:pt idx="4">
                  <c:v>Wave 5&amp;6
Dec '20</c:v>
                </c:pt>
                <c:pt idx="5">
                  <c:v>Wave 6&amp;7
'Apr '21</c:v>
                </c:pt>
                <c:pt idx="6">
                  <c:v>Wave 7&amp;8
Jul '21</c:v>
                </c:pt>
                <c:pt idx="7">
                  <c:v>Wave 8&amp;9
Dec '21</c:v>
                </c:pt>
                <c:pt idx="8">
                  <c:v>Wave 9&amp;10
Jul '22</c:v>
                </c:pt>
                <c:pt idx="9">
                  <c:v>Wave 10&amp;11 Dec '22</c:v>
                </c:pt>
                <c:pt idx="10">
                  <c:v>Wave 11&amp;12 May '23</c:v>
                </c:pt>
                <c:pt idx="11">
                  <c:v>Wave 12&amp;13 Sept '23</c:v>
                </c:pt>
                <c:pt idx="12">
                  <c:v>Wave 13&amp;14
Mar '24</c:v>
                </c:pt>
                <c:pt idx="13">
                  <c:v>Wave 14&amp;15
Aug '24</c:v>
                </c:pt>
                <c:pt idx="14">
                  <c:v>Wave 15&amp;16
Apr '25</c:v>
                </c:pt>
                <c:pt idx="15">
                  <c:v>Wave 16&amp;17
Jan '26</c:v>
                </c:pt>
              </c:strCache>
            </c:strRef>
          </c:cat>
          <c:val>
            <c:numRef>
              <c:f>Sheet1!$B$2:$Q$2</c:f>
              <c:numCache>
                <c:formatCode>0%</c:formatCode>
                <c:ptCount val="16"/>
                <c:pt idx="0">
                  <c:v>0.01</c:v>
                </c:pt>
                <c:pt idx="1">
                  <c:v>0.01</c:v>
                </c:pt>
                <c:pt idx="2">
                  <c:v>0.01</c:v>
                </c:pt>
                <c:pt idx="3">
                  <c:v>0.01</c:v>
                </c:pt>
                <c:pt idx="4">
                  <c:v>0.01</c:v>
                </c:pt>
                <c:pt idx="5">
                  <c:v>0.01</c:v>
                </c:pt>
                <c:pt idx="6">
                  <c:v>0.01</c:v>
                </c:pt>
                <c:pt idx="7">
                  <c:v>0.01</c:v>
                </c:pt>
                <c:pt idx="8">
                  <c:v>0.01</c:v>
                </c:pt>
                <c:pt idx="9">
                  <c:v>0.01</c:v>
                </c:pt>
                <c:pt idx="10">
                  <c:v>0.01</c:v>
                </c:pt>
                <c:pt idx="11">
                  <c:v>0.01</c:v>
                </c:pt>
                <c:pt idx="12">
                  <c:v>0.01</c:v>
                </c:pt>
                <c:pt idx="13">
                  <c:v>0.01</c:v>
                </c:pt>
                <c:pt idx="14">
                  <c:v>0.01</c:v>
                </c:pt>
                <c:pt idx="15">
                  <c:v>0.01</c:v>
                </c:pt>
              </c:numCache>
            </c:numRef>
          </c:val>
          <c:extLst>
            <c:ext xmlns:c16="http://schemas.microsoft.com/office/drawing/2014/chart" uri="{C3380CC4-5D6E-409C-BE32-E72D297353CC}">
              <c16:uniqueId val="{00000000-3A33-4950-B0CC-1C4A6C1386EB}"/>
            </c:ext>
          </c:extLst>
        </c:ser>
        <c:ser>
          <c:idx val="1"/>
          <c:order val="1"/>
          <c:tx>
            <c:strRef>
              <c:f>Sheet1!$A$3</c:f>
              <c:strCache>
                <c:ptCount val="1"/>
                <c:pt idx="0">
                  <c:v>Dissatisfied</c:v>
                </c:pt>
              </c:strCache>
            </c:strRef>
          </c:tx>
          <c:spPr>
            <a:solidFill>
              <a:srgbClr val="F5A03D"/>
            </a:solidFill>
            <a:ln>
              <a:solidFill>
                <a:schemeClr val="tx2"/>
              </a:solidFill>
            </a:ln>
            <a:effectLst/>
          </c:spPr>
          <c:invertIfNegative val="0"/>
          <c:dLbls>
            <c:delete val="1"/>
          </c:dLbls>
          <c:cat>
            <c:strRef>
              <c:f>Sheet1!$B$1:$Q$1</c:f>
              <c:strCache>
                <c:ptCount val="16"/>
                <c:pt idx="0">
                  <c:v>Wave 1&amp;2
Oct '19</c:v>
                </c:pt>
                <c:pt idx="1">
                  <c:v>Wave 2&amp;3
Feb '20</c:v>
                </c:pt>
                <c:pt idx="2">
                  <c:v>Wave 3&amp;4
May '20</c:v>
                </c:pt>
                <c:pt idx="3">
                  <c:v>Wave 4&amp;5
Sept '20</c:v>
                </c:pt>
                <c:pt idx="4">
                  <c:v>Wave 5&amp;6
Dec '20</c:v>
                </c:pt>
                <c:pt idx="5">
                  <c:v>Wave 6&amp;7
'Apr '21</c:v>
                </c:pt>
                <c:pt idx="6">
                  <c:v>Wave 7&amp;8
Jul '21</c:v>
                </c:pt>
                <c:pt idx="7">
                  <c:v>Wave 8&amp;9
Dec '21</c:v>
                </c:pt>
                <c:pt idx="8">
                  <c:v>Wave 9&amp;10
Jul '22</c:v>
                </c:pt>
                <c:pt idx="9">
                  <c:v>Wave 10&amp;11 Dec '22</c:v>
                </c:pt>
                <c:pt idx="10">
                  <c:v>Wave 11&amp;12 May '23</c:v>
                </c:pt>
                <c:pt idx="11">
                  <c:v>Wave 12&amp;13 Sept '23</c:v>
                </c:pt>
                <c:pt idx="12">
                  <c:v>Wave 13&amp;14
Mar '24</c:v>
                </c:pt>
                <c:pt idx="13">
                  <c:v>Wave 14&amp;15
Aug '24</c:v>
                </c:pt>
                <c:pt idx="14">
                  <c:v>Wave 15&amp;16
Apr '25</c:v>
                </c:pt>
                <c:pt idx="15">
                  <c:v>Wave 16&amp;17
Jan '26</c:v>
                </c:pt>
              </c:strCache>
            </c:strRef>
          </c:cat>
          <c:val>
            <c:numRef>
              <c:f>Sheet1!$B$3:$Q$3</c:f>
              <c:numCache>
                <c:formatCode>0%</c:formatCode>
                <c:ptCount val="16"/>
                <c:pt idx="0">
                  <c:v>0</c:v>
                </c:pt>
                <c:pt idx="1">
                  <c:v>0.01</c:v>
                </c:pt>
                <c:pt idx="2">
                  <c:v>0.01</c:v>
                </c:pt>
                <c:pt idx="3">
                  <c:v>0.01</c:v>
                </c:pt>
                <c:pt idx="4">
                  <c:v>0.02</c:v>
                </c:pt>
                <c:pt idx="5">
                  <c:v>0.01</c:v>
                </c:pt>
                <c:pt idx="6">
                  <c:v>0.01</c:v>
                </c:pt>
                <c:pt idx="7">
                  <c:v>0.01</c:v>
                </c:pt>
                <c:pt idx="8">
                  <c:v>0.01</c:v>
                </c:pt>
                <c:pt idx="9">
                  <c:v>0.01</c:v>
                </c:pt>
                <c:pt idx="10">
                  <c:v>0.02</c:v>
                </c:pt>
                <c:pt idx="11">
                  <c:v>0.02</c:v>
                </c:pt>
                <c:pt idx="12">
                  <c:v>0.01</c:v>
                </c:pt>
                <c:pt idx="13">
                  <c:v>0.01</c:v>
                </c:pt>
                <c:pt idx="14">
                  <c:v>0.01</c:v>
                </c:pt>
                <c:pt idx="15">
                  <c:v>0.01</c:v>
                </c:pt>
              </c:numCache>
            </c:numRef>
          </c:val>
          <c:extLst>
            <c:ext xmlns:c16="http://schemas.microsoft.com/office/drawing/2014/chart" uri="{C3380CC4-5D6E-409C-BE32-E72D297353CC}">
              <c16:uniqueId val="{00000001-3A33-4950-B0CC-1C4A6C1386EB}"/>
            </c:ext>
          </c:extLst>
        </c:ser>
        <c:ser>
          <c:idx val="2"/>
          <c:order val="2"/>
          <c:tx>
            <c:strRef>
              <c:f>Sheet1!$A$4</c:f>
              <c:strCache>
                <c:ptCount val="1"/>
                <c:pt idx="0">
                  <c:v>Slightly dissatisfied</c:v>
                </c:pt>
              </c:strCache>
            </c:strRef>
          </c:tx>
          <c:spPr>
            <a:solidFill>
              <a:srgbClr val="B47CF9"/>
            </a:solidFill>
            <a:ln>
              <a:solidFill>
                <a:schemeClr val="tx2"/>
              </a:solidFill>
            </a:ln>
            <a:effectLst/>
          </c:spPr>
          <c:invertIfNegative val="0"/>
          <c:dLbls>
            <c:delete val="1"/>
          </c:dLbls>
          <c:cat>
            <c:strRef>
              <c:f>Sheet1!$B$1:$Q$1</c:f>
              <c:strCache>
                <c:ptCount val="16"/>
                <c:pt idx="0">
                  <c:v>Wave 1&amp;2
Oct '19</c:v>
                </c:pt>
                <c:pt idx="1">
                  <c:v>Wave 2&amp;3
Feb '20</c:v>
                </c:pt>
                <c:pt idx="2">
                  <c:v>Wave 3&amp;4
May '20</c:v>
                </c:pt>
                <c:pt idx="3">
                  <c:v>Wave 4&amp;5
Sept '20</c:v>
                </c:pt>
                <c:pt idx="4">
                  <c:v>Wave 5&amp;6
Dec '20</c:v>
                </c:pt>
                <c:pt idx="5">
                  <c:v>Wave 6&amp;7
'Apr '21</c:v>
                </c:pt>
                <c:pt idx="6">
                  <c:v>Wave 7&amp;8
Jul '21</c:v>
                </c:pt>
                <c:pt idx="7">
                  <c:v>Wave 8&amp;9
Dec '21</c:v>
                </c:pt>
                <c:pt idx="8">
                  <c:v>Wave 9&amp;10
Jul '22</c:v>
                </c:pt>
                <c:pt idx="9">
                  <c:v>Wave 10&amp;11 Dec '22</c:v>
                </c:pt>
                <c:pt idx="10">
                  <c:v>Wave 11&amp;12 May '23</c:v>
                </c:pt>
                <c:pt idx="11">
                  <c:v>Wave 12&amp;13 Sept '23</c:v>
                </c:pt>
                <c:pt idx="12">
                  <c:v>Wave 13&amp;14
Mar '24</c:v>
                </c:pt>
                <c:pt idx="13">
                  <c:v>Wave 14&amp;15
Aug '24</c:v>
                </c:pt>
                <c:pt idx="14">
                  <c:v>Wave 15&amp;16
Apr '25</c:v>
                </c:pt>
                <c:pt idx="15">
                  <c:v>Wave 16&amp;17
Jan '26</c:v>
                </c:pt>
              </c:strCache>
            </c:strRef>
          </c:cat>
          <c:val>
            <c:numRef>
              <c:f>Sheet1!$B$4:$Q$4</c:f>
              <c:numCache>
                <c:formatCode>0%</c:formatCode>
                <c:ptCount val="16"/>
                <c:pt idx="0">
                  <c:v>0.03</c:v>
                </c:pt>
                <c:pt idx="1">
                  <c:v>0.03</c:v>
                </c:pt>
                <c:pt idx="2">
                  <c:v>0.04</c:v>
                </c:pt>
                <c:pt idx="3">
                  <c:v>0.04</c:v>
                </c:pt>
                <c:pt idx="4">
                  <c:v>0.04</c:v>
                </c:pt>
                <c:pt idx="5">
                  <c:v>0.05</c:v>
                </c:pt>
                <c:pt idx="6">
                  <c:v>0.05</c:v>
                </c:pt>
                <c:pt idx="7">
                  <c:v>0.04</c:v>
                </c:pt>
                <c:pt idx="8">
                  <c:v>0.04</c:v>
                </c:pt>
                <c:pt idx="9">
                  <c:v>0.04</c:v>
                </c:pt>
                <c:pt idx="10">
                  <c:v>0.03</c:v>
                </c:pt>
                <c:pt idx="11">
                  <c:v>0.03</c:v>
                </c:pt>
                <c:pt idx="12">
                  <c:v>0.03</c:v>
                </c:pt>
                <c:pt idx="13">
                  <c:v>0.03</c:v>
                </c:pt>
                <c:pt idx="14">
                  <c:v>0.04</c:v>
                </c:pt>
                <c:pt idx="15">
                  <c:v>0.04</c:v>
                </c:pt>
              </c:numCache>
            </c:numRef>
          </c:val>
          <c:extLst>
            <c:ext xmlns:c16="http://schemas.microsoft.com/office/drawing/2014/chart" uri="{C3380CC4-5D6E-409C-BE32-E72D297353CC}">
              <c16:uniqueId val="{00000002-3A33-4950-B0CC-1C4A6C1386EB}"/>
            </c:ext>
          </c:extLst>
        </c:ser>
        <c:ser>
          <c:idx val="3"/>
          <c:order val="3"/>
          <c:tx>
            <c:strRef>
              <c:f>Sheet1!$A$5</c:f>
              <c:strCache>
                <c:ptCount val="1"/>
                <c:pt idx="0">
                  <c:v>Neither satisfied nor dissatisfied</c:v>
                </c:pt>
              </c:strCache>
            </c:strRef>
          </c:tx>
          <c:spPr>
            <a:solidFill>
              <a:srgbClr val="17505B"/>
            </a:solidFill>
            <a:ln>
              <a:solidFill>
                <a:schemeClr val="tx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99FF8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Sheet1!$B$1:$Q$1</c:f>
              <c:strCache>
                <c:ptCount val="16"/>
                <c:pt idx="0">
                  <c:v>Wave 1&amp;2
Oct '19</c:v>
                </c:pt>
                <c:pt idx="1">
                  <c:v>Wave 2&amp;3
Feb '20</c:v>
                </c:pt>
                <c:pt idx="2">
                  <c:v>Wave 3&amp;4
May '20</c:v>
                </c:pt>
                <c:pt idx="3">
                  <c:v>Wave 4&amp;5
Sept '20</c:v>
                </c:pt>
                <c:pt idx="4">
                  <c:v>Wave 5&amp;6
Dec '20</c:v>
                </c:pt>
                <c:pt idx="5">
                  <c:v>Wave 6&amp;7
'Apr '21</c:v>
                </c:pt>
                <c:pt idx="6">
                  <c:v>Wave 7&amp;8
Jul '21</c:v>
                </c:pt>
                <c:pt idx="7">
                  <c:v>Wave 8&amp;9
Dec '21</c:v>
                </c:pt>
                <c:pt idx="8">
                  <c:v>Wave 9&amp;10
Jul '22</c:v>
                </c:pt>
                <c:pt idx="9">
                  <c:v>Wave 10&amp;11 Dec '22</c:v>
                </c:pt>
                <c:pt idx="10">
                  <c:v>Wave 11&amp;12 May '23</c:v>
                </c:pt>
                <c:pt idx="11">
                  <c:v>Wave 12&amp;13 Sept '23</c:v>
                </c:pt>
                <c:pt idx="12">
                  <c:v>Wave 13&amp;14
Mar '24</c:v>
                </c:pt>
                <c:pt idx="13">
                  <c:v>Wave 14&amp;15
Aug '24</c:v>
                </c:pt>
                <c:pt idx="14">
                  <c:v>Wave 15&amp;16
Apr '25</c:v>
                </c:pt>
                <c:pt idx="15">
                  <c:v>Wave 16&amp;17
Jan '26</c:v>
                </c:pt>
              </c:strCache>
            </c:strRef>
          </c:cat>
          <c:val>
            <c:numRef>
              <c:f>Sheet1!$B$5:$Q$5</c:f>
              <c:numCache>
                <c:formatCode>0%</c:formatCode>
                <c:ptCount val="16"/>
                <c:pt idx="0">
                  <c:v>0.13</c:v>
                </c:pt>
                <c:pt idx="1">
                  <c:v>0.12</c:v>
                </c:pt>
                <c:pt idx="2">
                  <c:v>0.12</c:v>
                </c:pt>
                <c:pt idx="3">
                  <c:v>0.15</c:v>
                </c:pt>
                <c:pt idx="4">
                  <c:v>0.17</c:v>
                </c:pt>
                <c:pt idx="5">
                  <c:v>0.15</c:v>
                </c:pt>
                <c:pt idx="6">
                  <c:v>0.14000000000000001</c:v>
                </c:pt>
                <c:pt idx="7">
                  <c:v>0.14000000000000001</c:v>
                </c:pt>
                <c:pt idx="8">
                  <c:v>0.13</c:v>
                </c:pt>
                <c:pt idx="9">
                  <c:v>0.11</c:v>
                </c:pt>
                <c:pt idx="10">
                  <c:v>0.13</c:v>
                </c:pt>
                <c:pt idx="11">
                  <c:v>0.14000000000000001</c:v>
                </c:pt>
                <c:pt idx="12">
                  <c:v>0.13</c:v>
                </c:pt>
                <c:pt idx="13">
                  <c:v>0.12</c:v>
                </c:pt>
                <c:pt idx="14">
                  <c:v>0.12</c:v>
                </c:pt>
                <c:pt idx="15">
                  <c:v>0.1</c:v>
                </c:pt>
              </c:numCache>
            </c:numRef>
          </c:val>
          <c:extLst>
            <c:ext xmlns:c16="http://schemas.microsoft.com/office/drawing/2014/chart" uri="{C3380CC4-5D6E-409C-BE32-E72D297353CC}">
              <c16:uniqueId val="{00000003-3A33-4950-B0CC-1C4A6C1386EB}"/>
            </c:ext>
          </c:extLst>
        </c:ser>
        <c:ser>
          <c:idx val="4"/>
          <c:order val="4"/>
          <c:tx>
            <c:strRef>
              <c:f>Sheet1!$A$6</c:f>
              <c:strCache>
                <c:ptCount val="1"/>
                <c:pt idx="0">
                  <c:v>Slightly satisfied</c:v>
                </c:pt>
              </c:strCache>
            </c:strRef>
          </c:tx>
          <c:spPr>
            <a:solidFill>
              <a:srgbClr val="00C3FF"/>
            </a:solidFill>
            <a:ln>
              <a:solidFill>
                <a:schemeClr val="tx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Sheet1!$B$1:$Q$1</c:f>
              <c:strCache>
                <c:ptCount val="16"/>
                <c:pt idx="0">
                  <c:v>Wave 1&amp;2
Oct '19</c:v>
                </c:pt>
                <c:pt idx="1">
                  <c:v>Wave 2&amp;3
Feb '20</c:v>
                </c:pt>
                <c:pt idx="2">
                  <c:v>Wave 3&amp;4
May '20</c:v>
                </c:pt>
                <c:pt idx="3">
                  <c:v>Wave 4&amp;5
Sept '20</c:v>
                </c:pt>
                <c:pt idx="4">
                  <c:v>Wave 5&amp;6
Dec '20</c:v>
                </c:pt>
                <c:pt idx="5">
                  <c:v>Wave 6&amp;7
'Apr '21</c:v>
                </c:pt>
                <c:pt idx="6">
                  <c:v>Wave 7&amp;8
Jul '21</c:v>
                </c:pt>
                <c:pt idx="7">
                  <c:v>Wave 8&amp;9
Dec '21</c:v>
                </c:pt>
                <c:pt idx="8">
                  <c:v>Wave 9&amp;10
Jul '22</c:v>
                </c:pt>
                <c:pt idx="9">
                  <c:v>Wave 10&amp;11 Dec '22</c:v>
                </c:pt>
                <c:pt idx="10">
                  <c:v>Wave 11&amp;12 May '23</c:v>
                </c:pt>
                <c:pt idx="11">
                  <c:v>Wave 12&amp;13 Sept '23</c:v>
                </c:pt>
                <c:pt idx="12">
                  <c:v>Wave 13&amp;14
Mar '24</c:v>
                </c:pt>
                <c:pt idx="13">
                  <c:v>Wave 14&amp;15
Aug '24</c:v>
                </c:pt>
                <c:pt idx="14">
                  <c:v>Wave 15&amp;16
Apr '25</c:v>
                </c:pt>
                <c:pt idx="15">
                  <c:v>Wave 16&amp;17
Jan '26</c:v>
                </c:pt>
              </c:strCache>
            </c:strRef>
          </c:cat>
          <c:val>
            <c:numRef>
              <c:f>Sheet1!$B$6:$Q$6</c:f>
              <c:numCache>
                <c:formatCode>0%</c:formatCode>
                <c:ptCount val="16"/>
                <c:pt idx="0">
                  <c:v>0.22</c:v>
                </c:pt>
                <c:pt idx="1">
                  <c:v>0.22</c:v>
                </c:pt>
                <c:pt idx="2">
                  <c:v>0.24</c:v>
                </c:pt>
                <c:pt idx="3">
                  <c:v>0.22</c:v>
                </c:pt>
                <c:pt idx="4">
                  <c:v>0.21</c:v>
                </c:pt>
                <c:pt idx="5">
                  <c:v>0.22</c:v>
                </c:pt>
                <c:pt idx="6">
                  <c:v>0.22</c:v>
                </c:pt>
                <c:pt idx="7">
                  <c:v>0.22</c:v>
                </c:pt>
                <c:pt idx="8">
                  <c:v>0.21</c:v>
                </c:pt>
                <c:pt idx="9">
                  <c:v>0.21</c:v>
                </c:pt>
                <c:pt idx="10">
                  <c:v>0.2</c:v>
                </c:pt>
                <c:pt idx="11">
                  <c:v>0.19</c:v>
                </c:pt>
                <c:pt idx="12">
                  <c:v>0.23</c:v>
                </c:pt>
                <c:pt idx="13">
                  <c:v>0.23</c:v>
                </c:pt>
                <c:pt idx="14">
                  <c:v>0.21</c:v>
                </c:pt>
                <c:pt idx="15">
                  <c:v>0.19</c:v>
                </c:pt>
              </c:numCache>
            </c:numRef>
          </c:val>
          <c:extLst>
            <c:ext xmlns:c16="http://schemas.microsoft.com/office/drawing/2014/chart" uri="{C3380CC4-5D6E-409C-BE32-E72D297353CC}">
              <c16:uniqueId val="{00000004-3A33-4950-B0CC-1C4A6C1386EB}"/>
            </c:ext>
          </c:extLst>
        </c:ser>
        <c:ser>
          <c:idx val="5"/>
          <c:order val="5"/>
          <c:tx>
            <c:strRef>
              <c:f>Sheet1!$A$7</c:f>
              <c:strCache>
                <c:ptCount val="1"/>
                <c:pt idx="0">
                  <c:v>Satisfied</c:v>
                </c:pt>
              </c:strCache>
            </c:strRef>
          </c:tx>
          <c:spPr>
            <a:solidFill>
              <a:srgbClr val="99FF80"/>
            </a:solidFill>
            <a:ln>
              <a:solidFill>
                <a:schemeClr val="tx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7505B"/>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Sheet1!$B$1:$Q$1</c:f>
              <c:strCache>
                <c:ptCount val="16"/>
                <c:pt idx="0">
                  <c:v>Wave 1&amp;2
Oct '19</c:v>
                </c:pt>
                <c:pt idx="1">
                  <c:v>Wave 2&amp;3
Feb '20</c:v>
                </c:pt>
                <c:pt idx="2">
                  <c:v>Wave 3&amp;4
May '20</c:v>
                </c:pt>
                <c:pt idx="3">
                  <c:v>Wave 4&amp;5
Sept '20</c:v>
                </c:pt>
                <c:pt idx="4">
                  <c:v>Wave 5&amp;6
Dec '20</c:v>
                </c:pt>
                <c:pt idx="5">
                  <c:v>Wave 6&amp;7
'Apr '21</c:v>
                </c:pt>
                <c:pt idx="6">
                  <c:v>Wave 7&amp;8
Jul '21</c:v>
                </c:pt>
                <c:pt idx="7">
                  <c:v>Wave 8&amp;9
Dec '21</c:v>
                </c:pt>
                <c:pt idx="8">
                  <c:v>Wave 9&amp;10
Jul '22</c:v>
                </c:pt>
                <c:pt idx="9">
                  <c:v>Wave 10&amp;11 Dec '22</c:v>
                </c:pt>
                <c:pt idx="10">
                  <c:v>Wave 11&amp;12 May '23</c:v>
                </c:pt>
                <c:pt idx="11">
                  <c:v>Wave 12&amp;13 Sept '23</c:v>
                </c:pt>
                <c:pt idx="12">
                  <c:v>Wave 13&amp;14
Mar '24</c:v>
                </c:pt>
                <c:pt idx="13">
                  <c:v>Wave 14&amp;15
Aug '24</c:v>
                </c:pt>
                <c:pt idx="14">
                  <c:v>Wave 15&amp;16
Apr '25</c:v>
                </c:pt>
                <c:pt idx="15">
                  <c:v>Wave 16&amp;17
Jan '26</c:v>
                </c:pt>
              </c:strCache>
            </c:strRef>
          </c:cat>
          <c:val>
            <c:numRef>
              <c:f>Sheet1!$B$7:$Q$7</c:f>
              <c:numCache>
                <c:formatCode>0%</c:formatCode>
                <c:ptCount val="16"/>
                <c:pt idx="0">
                  <c:v>0.47</c:v>
                </c:pt>
                <c:pt idx="1">
                  <c:v>0.46</c:v>
                </c:pt>
                <c:pt idx="2">
                  <c:v>0.45</c:v>
                </c:pt>
                <c:pt idx="3">
                  <c:v>0.46</c:v>
                </c:pt>
                <c:pt idx="4">
                  <c:v>0.44</c:v>
                </c:pt>
                <c:pt idx="5">
                  <c:v>0.43</c:v>
                </c:pt>
                <c:pt idx="6">
                  <c:v>0.45</c:v>
                </c:pt>
                <c:pt idx="7">
                  <c:v>0.45</c:v>
                </c:pt>
                <c:pt idx="8">
                  <c:v>0.48</c:v>
                </c:pt>
                <c:pt idx="9">
                  <c:v>0.48</c:v>
                </c:pt>
                <c:pt idx="10">
                  <c:v>0.46</c:v>
                </c:pt>
                <c:pt idx="11">
                  <c:v>0.47</c:v>
                </c:pt>
                <c:pt idx="12">
                  <c:v>0.47</c:v>
                </c:pt>
                <c:pt idx="13">
                  <c:v>0.47</c:v>
                </c:pt>
                <c:pt idx="14">
                  <c:v>0.45</c:v>
                </c:pt>
                <c:pt idx="15">
                  <c:v>0.46</c:v>
                </c:pt>
              </c:numCache>
            </c:numRef>
          </c:val>
          <c:extLst>
            <c:ext xmlns:c16="http://schemas.microsoft.com/office/drawing/2014/chart" uri="{C3380CC4-5D6E-409C-BE32-E72D297353CC}">
              <c16:uniqueId val="{00000005-3A33-4950-B0CC-1C4A6C1386EB}"/>
            </c:ext>
          </c:extLst>
        </c:ser>
        <c:ser>
          <c:idx val="6"/>
          <c:order val="6"/>
          <c:tx>
            <c:strRef>
              <c:f>Sheet1!$A$8</c:f>
              <c:strCache>
                <c:ptCount val="1"/>
                <c:pt idx="0">
                  <c:v>Extremely satisfied </c:v>
                </c:pt>
              </c:strCache>
            </c:strRef>
          </c:tx>
          <c:spPr>
            <a:solidFill>
              <a:srgbClr val="3EFF97"/>
            </a:solidFill>
            <a:ln>
              <a:solidFill>
                <a:schemeClr val="tx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7505B"/>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Sheet1!$B$1:$Q$1</c:f>
              <c:strCache>
                <c:ptCount val="16"/>
                <c:pt idx="0">
                  <c:v>Wave 1&amp;2
Oct '19</c:v>
                </c:pt>
                <c:pt idx="1">
                  <c:v>Wave 2&amp;3
Feb '20</c:v>
                </c:pt>
                <c:pt idx="2">
                  <c:v>Wave 3&amp;4
May '20</c:v>
                </c:pt>
                <c:pt idx="3">
                  <c:v>Wave 4&amp;5
Sept '20</c:v>
                </c:pt>
                <c:pt idx="4">
                  <c:v>Wave 5&amp;6
Dec '20</c:v>
                </c:pt>
                <c:pt idx="5">
                  <c:v>Wave 6&amp;7
'Apr '21</c:v>
                </c:pt>
                <c:pt idx="6">
                  <c:v>Wave 7&amp;8
Jul '21</c:v>
                </c:pt>
                <c:pt idx="7">
                  <c:v>Wave 8&amp;9
Dec '21</c:v>
                </c:pt>
                <c:pt idx="8">
                  <c:v>Wave 9&amp;10
Jul '22</c:v>
                </c:pt>
                <c:pt idx="9">
                  <c:v>Wave 10&amp;11 Dec '22</c:v>
                </c:pt>
                <c:pt idx="10">
                  <c:v>Wave 11&amp;12 May '23</c:v>
                </c:pt>
                <c:pt idx="11">
                  <c:v>Wave 12&amp;13 Sept '23</c:v>
                </c:pt>
                <c:pt idx="12">
                  <c:v>Wave 13&amp;14
Mar '24</c:v>
                </c:pt>
                <c:pt idx="13">
                  <c:v>Wave 14&amp;15
Aug '24</c:v>
                </c:pt>
                <c:pt idx="14">
                  <c:v>Wave 15&amp;16
Apr '25</c:v>
                </c:pt>
                <c:pt idx="15">
                  <c:v>Wave 16&amp;17
Jan '26</c:v>
                </c:pt>
              </c:strCache>
            </c:strRef>
          </c:cat>
          <c:val>
            <c:numRef>
              <c:f>Sheet1!$B$8:$Q$8</c:f>
              <c:numCache>
                <c:formatCode>0%</c:formatCode>
                <c:ptCount val="16"/>
                <c:pt idx="0">
                  <c:v>0.14000000000000001</c:v>
                </c:pt>
                <c:pt idx="1">
                  <c:v>0.15</c:v>
                </c:pt>
                <c:pt idx="2">
                  <c:v>0.13</c:v>
                </c:pt>
                <c:pt idx="3">
                  <c:v>0.11</c:v>
                </c:pt>
                <c:pt idx="4">
                  <c:v>0.11</c:v>
                </c:pt>
                <c:pt idx="5">
                  <c:v>0.12</c:v>
                </c:pt>
                <c:pt idx="6">
                  <c:v>0.12</c:v>
                </c:pt>
                <c:pt idx="7">
                  <c:v>0.13</c:v>
                </c:pt>
                <c:pt idx="8">
                  <c:v>0.14000000000000001</c:v>
                </c:pt>
                <c:pt idx="9">
                  <c:v>0.14000000000000001</c:v>
                </c:pt>
                <c:pt idx="10">
                  <c:v>0.15</c:v>
                </c:pt>
                <c:pt idx="11">
                  <c:v>0.15</c:v>
                </c:pt>
                <c:pt idx="12">
                  <c:v>0.13</c:v>
                </c:pt>
                <c:pt idx="13">
                  <c:v>0.14000000000000001</c:v>
                </c:pt>
                <c:pt idx="14">
                  <c:v>0.15</c:v>
                </c:pt>
                <c:pt idx="15">
                  <c:v>0.19</c:v>
                </c:pt>
              </c:numCache>
            </c:numRef>
          </c:val>
          <c:extLst>
            <c:ext xmlns:c16="http://schemas.microsoft.com/office/drawing/2014/chart" uri="{C3380CC4-5D6E-409C-BE32-E72D297353CC}">
              <c16:uniqueId val="{00000006-3A33-4950-B0CC-1C4A6C1386EB}"/>
            </c:ext>
          </c:extLst>
        </c:ser>
        <c:dLbls>
          <c:dLblPos val="ctr"/>
          <c:showLegendKey val="0"/>
          <c:showVal val="1"/>
          <c:showCatName val="0"/>
          <c:showSerName val="0"/>
          <c:showPercent val="0"/>
          <c:showBubbleSize val="0"/>
        </c:dLbls>
        <c:gapWidth val="37"/>
        <c:overlap val="100"/>
        <c:axId val="111881728"/>
        <c:axId val="213415552"/>
        <c:extLst/>
      </c:barChart>
      <c:catAx>
        <c:axId val="11188172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13415552"/>
        <c:crosses val="autoZero"/>
        <c:auto val="1"/>
        <c:lblAlgn val="ctr"/>
        <c:lblOffset val="100"/>
        <c:noMultiLvlLbl val="0"/>
      </c:catAx>
      <c:valAx>
        <c:axId val="213415552"/>
        <c:scaling>
          <c:orientation val="minMax"/>
          <c:max val="1.2"/>
        </c:scaling>
        <c:delete val="1"/>
        <c:axPos val="l"/>
        <c:numFmt formatCode="0%" sourceLinked="1"/>
        <c:majorTickMark val="out"/>
        <c:minorTickMark val="none"/>
        <c:tickLblPos val="nextTo"/>
        <c:crossAx val="111881728"/>
        <c:crosses val="autoZero"/>
        <c:crossBetween val="between"/>
      </c:valAx>
      <c:spPr>
        <a:noFill/>
        <a:ln>
          <a:noFill/>
        </a:ln>
        <a:effectLst/>
      </c:spPr>
    </c:plotArea>
    <c:legend>
      <c:legendPos val="r"/>
      <c:layout>
        <c:manualLayout>
          <c:xMode val="edge"/>
          <c:yMode val="edge"/>
          <c:x val="0.86321799539490784"/>
          <c:y val="0.17022294822952505"/>
          <c:w val="0.10966977652474336"/>
          <c:h val="0.7097993848872331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100">
          <a:solidFill>
            <a:schemeClr val="tx1"/>
          </a:solidFill>
        </a:defRPr>
      </a:pPr>
      <a:endParaRPr lang="en-US"/>
    </a:p>
  </c:txPr>
  <c:externalData r:id="rId3">
    <c:autoUpdate val="0"/>
  </c:externalData>
  <c:userShapes r:id="rId4"/>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rgbClr val="17505B"/>
                </a:solidFill>
                <a:latin typeface="Calibri Light" panose="020F0302020204030204" pitchFamily="34" charset="0"/>
                <a:ea typeface="+mn-ea"/>
                <a:cs typeface="Calibri Light" panose="020F0302020204030204" pitchFamily="34" charset="0"/>
              </a:defRPr>
            </a:pPr>
            <a:r>
              <a:rPr lang="en-US" sz="1200" b="1" dirty="0">
                <a:solidFill>
                  <a:srgbClr val="17505B"/>
                </a:solidFill>
                <a:latin typeface="Noto Sans" panose="020B0502040504020204" pitchFamily="34" charset="0"/>
              </a:rPr>
              <a:t>2021 – wave 7&amp;8</a:t>
            </a:r>
          </a:p>
        </c:rich>
      </c:tx>
      <c:layout>
        <c:manualLayout>
          <c:xMode val="edge"/>
          <c:yMode val="edge"/>
          <c:x val="0.3207084969183866"/>
          <c:y val="0"/>
        </c:manualLayout>
      </c:layout>
      <c:overlay val="0"/>
      <c:spPr>
        <a:noFill/>
        <a:ln>
          <a:noFill/>
        </a:ln>
        <a:effectLst/>
      </c:spPr>
    </c:title>
    <c:autoTitleDeleted val="0"/>
    <c:plotArea>
      <c:layout>
        <c:manualLayout>
          <c:layoutTarget val="inner"/>
          <c:xMode val="edge"/>
          <c:yMode val="edge"/>
          <c:x val="0.31306097003303446"/>
          <c:y val="0.16326347456818216"/>
          <c:w val="0.56535199830088112"/>
          <c:h val="0.78361136262429942"/>
        </c:manualLayout>
      </c:layout>
      <c:barChart>
        <c:barDir val="bar"/>
        <c:grouping val="clustered"/>
        <c:varyColors val="0"/>
        <c:ser>
          <c:idx val="2"/>
          <c:order val="0"/>
          <c:tx>
            <c:strRef>
              <c:f>Sheet1!$D$1</c:f>
              <c:strCache>
                <c:ptCount val="1"/>
                <c:pt idx="0">
                  <c:v>Opportunity score</c:v>
                </c:pt>
              </c:strCache>
            </c:strRef>
          </c:tx>
          <c:spPr>
            <a:solidFill>
              <a:srgbClr val="17505B"/>
            </a:solidFill>
            <a:ln>
              <a:noFill/>
            </a:ln>
            <a:effectLst/>
          </c:spPr>
          <c:invertIfNegative val="0"/>
          <c:dLbls>
            <c:spPr>
              <a:noFill/>
              <a:ln>
                <a:noFill/>
              </a:ln>
              <a:effectLst/>
            </c:spPr>
            <c:txPr>
              <a:bodyPr rot="0" spcFirstLastPara="1" vertOverflow="ellipsis" vert="horz" wrap="square" anchor="ctr" anchorCtr="0"/>
              <a:lstStyle/>
              <a:p>
                <a:pPr algn="ctr">
                  <a:defRPr lang="en-US" sz="1050" b="0" i="0" u="none" strike="noStrike" kern="1200" baseline="0">
                    <a:solidFill>
                      <a:schemeClr val="tx1"/>
                    </a:solidFill>
                    <a:latin typeface="+mn-lt"/>
                    <a:ea typeface="+mn-ea"/>
                    <a:cs typeface="Calibri Light" panose="020F03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Loyalty</c:v>
                </c:pt>
                <c:pt idx="1">
                  <c:v>Confidence</c:v>
                </c:pt>
                <c:pt idx="2">
                  <c:v>Ease</c:v>
                </c:pt>
                <c:pt idx="3">
                  <c:v>Protection</c:v>
                </c:pt>
                <c:pt idx="4">
                  <c:v>Price</c:v>
                </c:pt>
                <c:pt idx="5">
                  <c:v>Relationship</c:v>
                </c:pt>
                <c:pt idx="6">
                  <c:v>Speed (claims)</c:v>
                </c:pt>
                <c:pt idx="7">
                  <c:v>Respect (claims)</c:v>
                </c:pt>
                <c:pt idx="8">
                  <c:v>Control (claims)</c:v>
                </c:pt>
              </c:strCache>
            </c:strRef>
          </c:cat>
          <c:val>
            <c:numRef>
              <c:f>Sheet1!$D$2:$D$10</c:f>
              <c:numCache>
                <c:formatCode>0.00</c:formatCode>
                <c:ptCount val="9"/>
                <c:pt idx="0">
                  <c:v>6.2349483399999999</c:v>
                </c:pt>
                <c:pt idx="1">
                  <c:v>6.0798925290000003</c:v>
                </c:pt>
                <c:pt idx="2">
                  <c:v>5.4731318629999999</c:v>
                </c:pt>
                <c:pt idx="3">
                  <c:v>5.4115668960000001</c:v>
                </c:pt>
                <c:pt idx="4">
                  <c:v>4.9270879799999996</c:v>
                </c:pt>
                <c:pt idx="5">
                  <c:v>4.3641166340000002</c:v>
                </c:pt>
                <c:pt idx="6">
                  <c:v>4.1014956180000004</c:v>
                </c:pt>
                <c:pt idx="7">
                  <c:v>4.081868837</c:v>
                </c:pt>
                <c:pt idx="8">
                  <c:v>3.7970485979999999</c:v>
                </c:pt>
              </c:numCache>
            </c:numRef>
          </c:val>
          <c:extLst>
            <c:ext xmlns:c16="http://schemas.microsoft.com/office/drawing/2014/chart" uri="{C3380CC4-5D6E-409C-BE32-E72D297353CC}">
              <c16:uniqueId val="{00000000-3BA5-4386-AE3B-1E653471E36E}"/>
            </c:ext>
          </c:extLst>
        </c:ser>
        <c:dLbls>
          <c:dLblPos val="outEnd"/>
          <c:showLegendKey val="0"/>
          <c:showVal val="1"/>
          <c:showCatName val="0"/>
          <c:showSerName val="0"/>
          <c:showPercent val="0"/>
          <c:showBubbleSize val="0"/>
        </c:dLbls>
        <c:gapWidth val="80"/>
        <c:axId val="111805440"/>
        <c:axId val="174248448"/>
      </c:barChart>
      <c:catAx>
        <c:axId val="11180544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050" b="0" i="0" u="none" strike="noStrike" kern="1200" baseline="0">
                <a:solidFill>
                  <a:schemeClr val="tx1"/>
                </a:solidFill>
                <a:latin typeface="+mn-lt"/>
                <a:ea typeface="+mn-ea"/>
                <a:cs typeface="Calibri Light" panose="020F0302020204030204" pitchFamily="34" charset="0"/>
              </a:defRPr>
            </a:pPr>
            <a:endParaRPr lang="en-US"/>
          </a:p>
        </c:txPr>
        <c:crossAx val="174248448"/>
        <c:crosses val="autoZero"/>
        <c:auto val="1"/>
        <c:lblAlgn val="ctr"/>
        <c:lblOffset val="100"/>
        <c:noMultiLvlLbl val="0"/>
      </c:catAx>
      <c:valAx>
        <c:axId val="174248448"/>
        <c:scaling>
          <c:orientation val="minMax"/>
          <c:max val="10"/>
        </c:scaling>
        <c:delete val="1"/>
        <c:axPos val="t"/>
        <c:numFmt formatCode="0.00" sourceLinked="1"/>
        <c:majorTickMark val="out"/>
        <c:minorTickMark val="none"/>
        <c:tickLblPos val="nextTo"/>
        <c:crossAx val="111805440"/>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Calibri Light" panose="020F0302020204030204" pitchFamily="34" charset="0"/>
          <a:cs typeface="Calibri Light" panose="020F0302020204030204" pitchFamily="34" charset="0"/>
        </a:defRPr>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200" b="1" i="0" u="none" strike="noStrike" kern="1200" spc="0" baseline="0" dirty="0">
                <a:solidFill>
                  <a:srgbClr val="17505B"/>
                </a:solidFill>
                <a:latin typeface="+mj-lt"/>
                <a:ea typeface="+mn-ea"/>
                <a:cs typeface="Calibri Light" panose="020F0302020204030204" pitchFamily="34" charset="0"/>
              </a:defRPr>
            </a:pPr>
            <a:r>
              <a:rPr lang="en-US" sz="1200" b="1" i="0" u="none" strike="noStrike" kern="1200" spc="0" baseline="0" dirty="0">
                <a:solidFill>
                  <a:srgbClr val="17505B"/>
                </a:solidFill>
                <a:latin typeface="Noto Sans" panose="020B0502040504020204" pitchFamily="34" charset="0"/>
                <a:ea typeface="+mn-ea"/>
                <a:cs typeface="Calibri Light" panose="020F0302020204030204" pitchFamily="34" charset="0"/>
              </a:rPr>
              <a:t>Wave 9&amp;10 Dec 2021 &amp; July 2022 </a:t>
            </a:r>
          </a:p>
        </c:rich>
      </c:tx>
      <c:overlay val="0"/>
      <c:spPr>
        <a:noFill/>
        <a:ln>
          <a:noFill/>
        </a:ln>
        <a:effectLst/>
      </c:spPr>
    </c:title>
    <c:autoTitleDeleted val="0"/>
    <c:plotArea>
      <c:layout>
        <c:manualLayout>
          <c:layoutTarget val="inner"/>
          <c:xMode val="edge"/>
          <c:yMode val="edge"/>
          <c:x val="0.41054934654543535"/>
          <c:y val="0.15600048869994501"/>
          <c:w val="0.53528900970470517"/>
          <c:h val="0.79132097555972358"/>
        </c:manualLayout>
      </c:layout>
      <c:barChart>
        <c:barDir val="bar"/>
        <c:grouping val="clustered"/>
        <c:varyColors val="0"/>
        <c:ser>
          <c:idx val="2"/>
          <c:order val="0"/>
          <c:tx>
            <c:strRef>
              <c:f>Sheet1!$D$1</c:f>
              <c:strCache>
                <c:ptCount val="1"/>
                <c:pt idx="0">
                  <c:v>Opportunity score</c:v>
                </c:pt>
              </c:strCache>
            </c:strRef>
          </c:tx>
          <c:spPr>
            <a:solidFill>
              <a:srgbClr val="99FF80"/>
            </a:solidFill>
            <a:ln>
              <a:noFill/>
            </a:ln>
            <a:effectLst/>
          </c:spPr>
          <c:invertIfNegative val="0"/>
          <c:dLbls>
            <c:spPr>
              <a:noFill/>
              <a:ln>
                <a:noFill/>
              </a:ln>
              <a:effectLst/>
            </c:spPr>
            <c:txPr>
              <a:bodyPr rot="0" spcFirstLastPara="1" vertOverflow="ellipsis" vert="horz" wrap="square" anchor="ctr" anchorCtr="0"/>
              <a:lstStyle/>
              <a:p>
                <a:pPr algn="ctr">
                  <a:defRPr lang="en-US" sz="1050" b="0" i="0" u="none" strike="noStrike" kern="1200" baseline="0">
                    <a:solidFill>
                      <a:schemeClr val="tx1"/>
                    </a:solidFill>
                    <a:latin typeface="+mn-lt"/>
                    <a:ea typeface="+mn-ea"/>
                    <a:cs typeface="Calibri Light" panose="020F03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Loyalty</c:v>
                </c:pt>
                <c:pt idx="1">
                  <c:v>Confidence</c:v>
                </c:pt>
                <c:pt idx="2">
                  <c:v>Speed (claims)</c:v>
                </c:pt>
                <c:pt idx="3">
                  <c:v>Price</c:v>
                </c:pt>
                <c:pt idx="4">
                  <c:v>Control (claims)</c:v>
                </c:pt>
                <c:pt idx="5">
                  <c:v>Ease</c:v>
                </c:pt>
                <c:pt idx="6">
                  <c:v>Protection</c:v>
                </c:pt>
                <c:pt idx="7">
                  <c:v>Respect (claims)</c:v>
                </c:pt>
                <c:pt idx="8">
                  <c:v>Relationship</c:v>
                </c:pt>
              </c:strCache>
            </c:strRef>
          </c:cat>
          <c:val>
            <c:numRef>
              <c:f>Sheet1!$D$2:$D$10</c:f>
              <c:numCache>
                <c:formatCode>0.00</c:formatCode>
                <c:ptCount val="9"/>
                <c:pt idx="0">
                  <c:v>9.2515351490000004</c:v>
                </c:pt>
                <c:pt idx="1">
                  <c:v>7.9354410050000004</c:v>
                </c:pt>
                <c:pt idx="2">
                  <c:v>7.474592908</c:v>
                </c:pt>
                <c:pt idx="3">
                  <c:v>6.3239153119999996</c:v>
                </c:pt>
                <c:pt idx="4">
                  <c:v>6.2749474379999999</c:v>
                </c:pt>
                <c:pt idx="5">
                  <c:v>6.1879612770000003</c:v>
                </c:pt>
                <c:pt idx="6">
                  <c:v>6.0020650580000003</c:v>
                </c:pt>
                <c:pt idx="7">
                  <c:v>5.6737696849999999</c:v>
                </c:pt>
                <c:pt idx="8">
                  <c:v>3.9119421120000002</c:v>
                </c:pt>
              </c:numCache>
            </c:numRef>
          </c:val>
          <c:extLst>
            <c:ext xmlns:c16="http://schemas.microsoft.com/office/drawing/2014/chart" uri="{C3380CC4-5D6E-409C-BE32-E72D297353CC}">
              <c16:uniqueId val="{00000000-2033-4413-8FC2-2448075E6460}"/>
            </c:ext>
          </c:extLst>
        </c:ser>
        <c:dLbls>
          <c:dLblPos val="outEnd"/>
          <c:showLegendKey val="0"/>
          <c:showVal val="1"/>
          <c:showCatName val="0"/>
          <c:showSerName val="0"/>
          <c:showPercent val="0"/>
          <c:showBubbleSize val="0"/>
        </c:dLbls>
        <c:gapWidth val="80"/>
        <c:axId val="212916224"/>
        <c:axId val="174246720"/>
      </c:barChart>
      <c:catAx>
        <c:axId val="21291622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050" b="0" i="0" u="none" strike="noStrike" kern="1200" baseline="0">
                <a:solidFill>
                  <a:schemeClr val="tx1"/>
                </a:solidFill>
                <a:latin typeface="+mn-lt"/>
                <a:ea typeface="+mn-ea"/>
                <a:cs typeface="Calibri Light" panose="020F0302020204030204" pitchFamily="34" charset="0"/>
              </a:defRPr>
            </a:pPr>
            <a:endParaRPr lang="en-US"/>
          </a:p>
        </c:txPr>
        <c:crossAx val="174246720"/>
        <c:crosses val="autoZero"/>
        <c:auto val="1"/>
        <c:lblAlgn val="ctr"/>
        <c:lblOffset val="100"/>
        <c:noMultiLvlLbl val="0"/>
      </c:catAx>
      <c:valAx>
        <c:axId val="174246720"/>
        <c:scaling>
          <c:orientation val="minMax"/>
        </c:scaling>
        <c:delete val="1"/>
        <c:axPos val="t"/>
        <c:numFmt formatCode="0.00" sourceLinked="1"/>
        <c:majorTickMark val="out"/>
        <c:minorTickMark val="none"/>
        <c:tickLblPos val="nextTo"/>
        <c:crossAx val="212916224"/>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Calibri Light" panose="020F0302020204030204" pitchFamily="34" charset="0"/>
          <a:cs typeface="Calibri Light" panose="020F0302020204030204" pitchFamily="34" charset="0"/>
        </a:defRPr>
      </a:pPr>
      <a:endParaRPr lang="en-US"/>
    </a:p>
  </c:txPr>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rgbClr val="17505B"/>
                </a:solidFill>
                <a:latin typeface="Calibri Light" panose="020F0302020204030204" pitchFamily="34" charset="0"/>
                <a:ea typeface="+mn-ea"/>
                <a:cs typeface="Calibri Light" panose="020F0302020204030204" pitchFamily="34" charset="0"/>
              </a:defRPr>
            </a:pPr>
            <a:r>
              <a:rPr lang="en-US" sz="1200" b="1" dirty="0">
                <a:solidFill>
                  <a:srgbClr val="17505B"/>
                </a:solidFill>
                <a:latin typeface="Noto Sans" panose="020B0502040504020204" pitchFamily="34" charset="0"/>
              </a:rPr>
              <a:t>Wave 9&amp;10</a:t>
            </a:r>
            <a:r>
              <a:rPr lang="en-US" sz="1200" b="1" baseline="0" dirty="0">
                <a:solidFill>
                  <a:srgbClr val="17505B"/>
                </a:solidFill>
                <a:latin typeface="Noto Sans" panose="020B0502040504020204" pitchFamily="34" charset="0"/>
              </a:rPr>
              <a:t> Dec 2021 &amp; July 2022</a:t>
            </a:r>
            <a:endParaRPr lang="en-US" sz="1200" b="1" dirty="0">
              <a:solidFill>
                <a:srgbClr val="17505B"/>
              </a:solidFill>
              <a:latin typeface="Noto Sans" panose="020B0502040504020204" pitchFamily="34" charset="0"/>
            </a:endParaRPr>
          </a:p>
        </c:rich>
      </c:tx>
      <c:layout>
        <c:manualLayout>
          <c:xMode val="edge"/>
          <c:yMode val="edge"/>
          <c:x val="0.10706430990177779"/>
          <c:y val="0"/>
        </c:manualLayout>
      </c:layout>
      <c:overlay val="0"/>
      <c:spPr>
        <a:noFill/>
        <a:ln>
          <a:noFill/>
        </a:ln>
        <a:effectLst/>
      </c:spPr>
    </c:title>
    <c:autoTitleDeleted val="0"/>
    <c:plotArea>
      <c:layout>
        <c:manualLayout>
          <c:layoutTarget val="inner"/>
          <c:xMode val="edge"/>
          <c:yMode val="edge"/>
          <c:x val="0.35336740041928721"/>
          <c:y val="0.16326347456818216"/>
          <c:w val="0.60253541666666666"/>
          <c:h val="0.78361136262429942"/>
        </c:manualLayout>
      </c:layout>
      <c:barChart>
        <c:barDir val="bar"/>
        <c:grouping val="clustered"/>
        <c:varyColors val="0"/>
        <c:ser>
          <c:idx val="2"/>
          <c:order val="0"/>
          <c:tx>
            <c:strRef>
              <c:f>Sheet1!$D$1</c:f>
              <c:strCache>
                <c:ptCount val="1"/>
                <c:pt idx="0">
                  <c:v>Opportunity score</c:v>
                </c:pt>
              </c:strCache>
            </c:strRef>
          </c:tx>
          <c:spPr>
            <a:solidFill>
              <a:srgbClr val="17505B"/>
            </a:solidFill>
            <a:ln>
              <a:noFill/>
            </a:ln>
            <a:effectLst/>
          </c:spPr>
          <c:invertIfNegative val="0"/>
          <c:dLbls>
            <c:spPr>
              <a:noFill/>
              <a:ln>
                <a:noFill/>
              </a:ln>
              <a:effectLst/>
            </c:spPr>
            <c:txPr>
              <a:bodyPr rot="0" spcFirstLastPara="1" vertOverflow="ellipsis" vert="horz" wrap="square" anchor="ctr" anchorCtr="0"/>
              <a:lstStyle/>
              <a:p>
                <a:pPr algn="ctr">
                  <a:defRPr lang="en-US" sz="1050" b="0" i="0" u="none" strike="noStrike" kern="1200" baseline="0">
                    <a:solidFill>
                      <a:schemeClr val="tx1"/>
                    </a:solidFill>
                    <a:latin typeface="+mn-lt"/>
                    <a:ea typeface="+mn-ea"/>
                    <a:cs typeface="Calibri Light" panose="020F03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Loyalty</c:v>
                </c:pt>
                <c:pt idx="1">
                  <c:v>Confidence</c:v>
                </c:pt>
                <c:pt idx="2">
                  <c:v>Control (claims)</c:v>
                </c:pt>
                <c:pt idx="3">
                  <c:v>Ease</c:v>
                </c:pt>
                <c:pt idx="4">
                  <c:v>Protection</c:v>
                </c:pt>
                <c:pt idx="5">
                  <c:v>Speed (claims)</c:v>
                </c:pt>
                <c:pt idx="6">
                  <c:v>Price</c:v>
                </c:pt>
                <c:pt idx="7">
                  <c:v>Respect (claims)</c:v>
                </c:pt>
                <c:pt idx="8">
                  <c:v>Relationship</c:v>
                </c:pt>
              </c:strCache>
            </c:strRef>
          </c:cat>
          <c:val>
            <c:numRef>
              <c:f>Sheet1!$D$2:$D$10</c:f>
              <c:numCache>
                <c:formatCode>0.00</c:formatCode>
                <c:ptCount val="9"/>
                <c:pt idx="0">
                  <c:v>7.6223167590000003</c:v>
                </c:pt>
                <c:pt idx="1">
                  <c:v>6.8978002749999998</c:v>
                </c:pt>
                <c:pt idx="2">
                  <c:v>6.344084359</c:v>
                </c:pt>
                <c:pt idx="3">
                  <c:v>6.2853055869999999</c:v>
                </c:pt>
                <c:pt idx="4">
                  <c:v>6.1847020070000003</c:v>
                </c:pt>
                <c:pt idx="5">
                  <c:v>5.5994869200000004</c:v>
                </c:pt>
                <c:pt idx="6">
                  <c:v>5.5537179329999997</c:v>
                </c:pt>
                <c:pt idx="7">
                  <c:v>5.4284531969999996</c:v>
                </c:pt>
                <c:pt idx="8">
                  <c:v>5.3796481690000002</c:v>
                </c:pt>
              </c:numCache>
            </c:numRef>
          </c:val>
          <c:extLst>
            <c:ext xmlns:c16="http://schemas.microsoft.com/office/drawing/2014/chart" uri="{C3380CC4-5D6E-409C-BE32-E72D297353CC}">
              <c16:uniqueId val="{00000000-12B8-4239-A08D-26E0B254F318}"/>
            </c:ext>
          </c:extLst>
        </c:ser>
        <c:dLbls>
          <c:dLblPos val="outEnd"/>
          <c:showLegendKey val="0"/>
          <c:showVal val="1"/>
          <c:showCatName val="0"/>
          <c:showSerName val="0"/>
          <c:showPercent val="0"/>
          <c:showBubbleSize val="0"/>
        </c:dLbls>
        <c:gapWidth val="80"/>
        <c:axId val="111805440"/>
        <c:axId val="174248448"/>
      </c:barChart>
      <c:catAx>
        <c:axId val="11180544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050" b="0" i="0" u="none" strike="noStrike" kern="1200" baseline="0">
                <a:solidFill>
                  <a:schemeClr val="tx1"/>
                </a:solidFill>
                <a:latin typeface="+mn-lt"/>
                <a:ea typeface="+mn-ea"/>
                <a:cs typeface="Calibri Light" panose="020F0302020204030204" pitchFamily="34" charset="0"/>
              </a:defRPr>
            </a:pPr>
            <a:endParaRPr lang="en-US"/>
          </a:p>
        </c:txPr>
        <c:crossAx val="174248448"/>
        <c:crosses val="autoZero"/>
        <c:auto val="1"/>
        <c:lblAlgn val="ctr"/>
        <c:lblOffset val="100"/>
        <c:noMultiLvlLbl val="0"/>
      </c:catAx>
      <c:valAx>
        <c:axId val="174248448"/>
        <c:scaling>
          <c:orientation val="minMax"/>
          <c:max val="10"/>
        </c:scaling>
        <c:delete val="1"/>
        <c:axPos val="t"/>
        <c:numFmt formatCode="0.00" sourceLinked="1"/>
        <c:majorTickMark val="out"/>
        <c:minorTickMark val="none"/>
        <c:tickLblPos val="nextTo"/>
        <c:crossAx val="111805440"/>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Calibri Light" panose="020F0302020204030204" pitchFamily="34" charset="0"/>
          <a:cs typeface="Calibri Light" panose="020F0302020204030204" pitchFamily="34" charset="0"/>
        </a:defRPr>
      </a:pPr>
      <a:endParaRPr lang="en-US"/>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200" b="1" i="0" u="none" strike="noStrike" kern="1200" spc="0" baseline="0" dirty="0">
                <a:solidFill>
                  <a:srgbClr val="17505B"/>
                </a:solidFill>
                <a:latin typeface="+mj-lt"/>
                <a:ea typeface="+mn-ea"/>
                <a:cs typeface="Calibri Light" panose="020F0302020204030204" pitchFamily="34" charset="0"/>
              </a:defRPr>
            </a:pPr>
            <a:r>
              <a:rPr lang="en-US" sz="1200" b="1" i="0" u="none" strike="noStrike" kern="1200" spc="0" baseline="0" dirty="0">
                <a:solidFill>
                  <a:srgbClr val="17505B"/>
                </a:solidFill>
                <a:latin typeface="Noto Sans" panose="020B0502040504020204" pitchFamily="34" charset="0"/>
                <a:ea typeface="+mn-ea"/>
                <a:cs typeface="Calibri Light" panose="020F0302020204030204" pitchFamily="34" charset="0"/>
              </a:rPr>
              <a:t>2020 – wave 4&amp;5 </a:t>
            </a:r>
          </a:p>
        </c:rich>
      </c:tx>
      <c:overlay val="0"/>
      <c:spPr>
        <a:noFill/>
        <a:ln>
          <a:noFill/>
        </a:ln>
        <a:effectLst/>
      </c:spPr>
    </c:title>
    <c:autoTitleDeleted val="0"/>
    <c:plotArea>
      <c:layout>
        <c:manualLayout>
          <c:layoutTarget val="inner"/>
          <c:xMode val="edge"/>
          <c:yMode val="edge"/>
          <c:x val="0.32422246626384399"/>
          <c:y val="0.15600048869994501"/>
          <c:w val="0.67577753373615612"/>
          <c:h val="0.79132097555972358"/>
        </c:manualLayout>
      </c:layout>
      <c:barChart>
        <c:barDir val="bar"/>
        <c:grouping val="clustered"/>
        <c:varyColors val="0"/>
        <c:ser>
          <c:idx val="2"/>
          <c:order val="0"/>
          <c:tx>
            <c:strRef>
              <c:f>Sheet1!$D$1</c:f>
              <c:strCache>
                <c:ptCount val="1"/>
                <c:pt idx="0">
                  <c:v>Opportunity score</c:v>
                </c:pt>
              </c:strCache>
            </c:strRef>
          </c:tx>
          <c:spPr>
            <a:solidFill>
              <a:srgbClr val="99FF80"/>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Calibri Light" panose="020F03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Loyalty</c:v>
                </c:pt>
                <c:pt idx="1">
                  <c:v>Confidence</c:v>
                </c:pt>
                <c:pt idx="2">
                  <c:v>Respect (claims)</c:v>
                </c:pt>
                <c:pt idx="3">
                  <c:v>Ease</c:v>
                </c:pt>
                <c:pt idx="4">
                  <c:v>Protection</c:v>
                </c:pt>
                <c:pt idx="5">
                  <c:v>Speed (claims)</c:v>
                </c:pt>
                <c:pt idx="6">
                  <c:v>Price</c:v>
                </c:pt>
                <c:pt idx="7">
                  <c:v>Control (claims)</c:v>
                </c:pt>
                <c:pt idx="8">
                  <c:v>Relationship</c:v>
                </c:pt>
              </c:strCache>
            </c:strRef>
          </c:cat>
          <c:val>
            <c:numRef>
              <c:f>Sheet1!$D$2:$D$10</c:f>
              <c:numCache>
                <c:formatCode>0.00</c:formatCode>
                <c:ptCount val="9"/>
                <c:pt idx="0">
                  <c:v>9.7282894249999998</c:v>
                </c:pt>
                <c:pt idx="1">
                  <c:v>7.9595228479999998</c:v>
                </c:pt>
                <c:pt idx="2">
                  <c:v>7.5560820739999999</c:v>
                </c:pt>
                <c:pt idx="3">
                  <c:v>6.5935027069999999</c:v>
                </c:pt>
                <c:pt idx="4">
                  <c:v>6.5878249929999999</c:v>
                </c:pt>
                <c:pt idx="5">
                  <c:v>6.2240390919999999</c:v>
                </c:pt>
                <c:pt idx="6">
                  <c:v>5.9609525750000003</c:v>
                </c:pt>
                <c:pt idx="7">
                  <c:v>4.935658943</c:v>
                </c:pt>
                <c:pt idx="8">
                  <c:v>4.2715779649999996</c:v>
                </c:pt>
              </c:numCache>
            </c:numRef>
          </c:val>
          <c:extLst>
            <c:ext xmlns:c16="http://schemas.microsoft.com/office/drawing/2014/chart" uri="{C3380CC4-5D6E-409C-BE32-E72D297353CC}">
              <c16:uniqueId val="{00000000-BF1D-42A1-A5DF-6BDC318EE172}"/>
            </c:ext>
          </c:extLst>
        </c:ser>
        <c:dLbls>
          <c:dLblPos val="outEnd"/>
          <c:showLegendKey val="0"/>
          <c:showVal val="1"/>
          <c:showCatName val="0"/>
          <c:showSerName val="0"/>
          <c:showPercent val="0"/>
          <c:showBubbleSize val="0"/>
        </c:dLbls>
        <c:gapWidth val="80"/>
        <c:axId val="212916224"/>
        <c:axId val="174246720"/>
      </c:barChart>
      <c:catAx>
        <c:axId val="21291622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Calibri Light" panose="020F0302020204030204" pitchFamily="34" charset="0"/>
              </a:defRPr>
            </a:pPr>
            <a:endParaRPr lang="en-US"/>
          </a:p>
        </c:txPr>
        <c:crossAx val="174246720"/>
        <c:crosses val="autoZero"/>
        <c:auto val="1"/>
        <c:lblAlgn val="ctr"/>
        <c:lblOffset val="100"/>
        <c:noMultiLvlLbl val="0"/>
      </c:catAx>
      <c:valAx>
        <c:axId val="174246720"/>
        <c:scaling>
          <c:orientation val="minMax"/>
        </c:scaling>
        <c:delete val="1"/>
        <c:axPos val="t"/>
        <c:numFmt formatCode="0.00" sourceLinked="1"/>
        <c:majorTickMark val="out"/>
        <c:minorTickMark val="none"/>
        <c:tickLblPos val="nextTo"/>
        <c:crossAx val="212916224"/>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Calibri Light" panose="020F0302020204030204" pitchFamily="34" charset="0"/>
          <a:cs typeface="Calibri Light" panose="020F0302020204030204" pitchFamily="34" charset="0"/>
        </a:defRPr>
      </a:pPr>
      <a:endParaRPr lang="en-US"/>
    </a:p>
  </c:tx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rgbClr val="17505B"/>
                </a:solidFill>
                <a:latin typeface="Calibri Light" panose="020F0302020204030204" pitchFamily="34" charset="0"/>
                <a:ea typeface="+mn-ea"/>
                <a:cs typeface="Calibri Light" panose="020F0302020204030204" pitchFamily="34" charset="0"/>
              </a:defRPr>
            </a:pPr>
            <a:r>
              <a:rPr lang="en-US" sz="1200" b="1" dirty="0">
                <a:solidFill>
                  <a:srgbClr val="17505B"/>
                </a:solidFill>
                <a:latin typeface="Noto Sans" panose="020B0502040504020204" pitchFamily="34" charset="0"/>
              </a:rPr>
              <a:t>SME 2020 – wave 4&amp;5</a:t>
            </a:r>
          </a:p>
        </c:rich>
      </c:tx>
      <c:layout>
        <c:manualLayout>
          <c:xMode val="edge"/>
          <c:yMode val="edge"/>
          <c:x val="0.21818097509496029"/>
          <c:y val="3.86364820418316E-2"/>
        </c:manualLayout>
      </c:layout>
      <c:overlay val="0"/>
      <c:spPr>
        <a:noFill/>
        <a:ln>
          <a:noFill/>
        </a:ln>
        <a:effectLst/>
      </c:spPr>
    </c:title>
    <c:autoTitleDeleted val="0"/>
    <c:plotArea>
      <c:layout>
        <c:manualLayout>
          <c:layoutTarget val="inner"/>
          <c:xMode val="edge"/>
          <c:yMode val="edge"/>
          <c:x val="0.36067753507203237"/>
          <c:y val="0.16326347456818216"/>
          <c:w val="0.61186233874630647"/>
          <c:h val="0.74497488058246786"/>
        </c:manualLayout>
      </c:layout>
      <c:barChart>
        <c:barDir val="bar"/>
        <c:grouping val="clustered"/>
        <c:varyColors val="0"/>
        <c:ser>
          <c:idx val="2"/>
          <c:order val="0"/>
          <c:tx>
            <c:strRef>
              <c:f>Sheet1!$D$1</c:f>
              <c:strCache>
                <c:ptCount val="1"/>
                <c:pt idx="0">
                  <c:v>Opportunity score</c:v>
                </c:pt>
              </c:strCache>
            </c:strRef>
          </c:tx>
          <c:spPr>
            <a:solidFill>
              <a:srgbClr val="17505B"/>
            </a:solidFill>
            <a:ln>
              <a:noFill/>
            </a:ln>
            <a:effectLst/>
          </c:spPr>
          <c:invertIfNegative val="0"/>
          <c:dLbls>
            <c:spPr>
              <a:noFill/>
              <a:ln>
                <a:noFill/>
              </a:ln>
              <a:effectLst/>
            </c:spPr>
            <c:txPr>
              <a:bodyPr rot="0" spcFirstLastPara="1" vertOverflow="ellipsis" vert="horz" wrap="square" anchor="ctr" anchorCtr="0"/>
              <a:lstStyle/>
              <a:p>
                <a:pPr algn="ctr">
                  <a:defRPr lang="en-US" sz="1050" b="0" i="0" u="none" strike="noStrike" kern="1200" baseline="0">
                    <a:solidFill>
                      <a:schemeClr val="tx1"/>
                    </a:solidFill>
                    <a:latin typeface="+mn-lt"/>
                    <a:ea typeface="+mn-ea"/>
                    <a:cs typeface="Calibri Light" panose="020F03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Loyalty</c:v>
                </c:pt>
                <c:pt idx="1">
                  <c:v>Confidence</c:v>
                </c:pt>
                <c:pt idx="2">
                  <c:v>Ease</c:v>
                </c:pt>
                <c:pt idx="3">
                  <c:v>Protection</c:v>
                </c:pt>
                <c:pt idx="4">
                  <c:v>Price</c:v>
                </c:pt>
                <c:pt idx="5">
                  <c:v>Relationship</c:v>
                </c:pt>
                <c:pt idx="6">
                  <c:v>Respect (claims)</c:v>
                </c:pt>
                <c:pt idx="7">
                  <c:v>Speed (claims)</c:v>
                </c:pt>
                <c:pt idx="8">
                  <c:v>Control (claims)</c:v>
                </c:pt>
              </c:strCache>
            </c:strRef>
          </c:cat>
          <c:val>
            <c:numRef>
              <c:f>Sheet1!$D$2:$D$10</c:f>
              <c:numCache>
                <c:formatCode>0.00</c:formatCode>
                <c:ptCount val="9"/>
                <c:pt idx="0">
                  <c:v>6.3630856439999999</c:v>
                </c:pt>
                <c:pt idx="1">
                  <c:v>6.1459446489999996</c:v>
                </c:pt>
                <c:pt idx="2">
                  <c:v>5.76306779</c:v>
                </c:pt>
                <c:pt idx="3">
                  <c:v>5.7473975060000004</c:v>
                </c:pt>
                <c:pt idx="4">
                  <c:v>4.9161867810000004</c:v>
                </c:pt>
                <c:pt idx="5">
                  <c:v>4.6666527689999997</c:v>
                </c:pt>
                <c:pt idx="6">
                  <c:v>4.6254403760000002</c:v>
                </c:pt>
                <c:pt idx="7">
                  <c:v>4.2549343500000001</c:v>
                </c:pt>
                <c:pt idx="8">
                  <c:v>3.5309851870000002</c:v>
                </c:pt>
              </c:numCache>
            </c:numRef>
          </c:val>
          <c:extLst>
            <c:ext xmlns:c16="http://schemas.microsoft.com/office/drawing/2014/chart" uri="{C3380CC4-5D6E-409C-BE32-E72D297353CC}">
              <c16:uniqueId val="{00000000-B8F0-4C17-B37D-DF934134F711}"/>
            </c:ext>
          </c:extLst>
        </c:ser>
        <c:dLbls>
          <c:dLblPos val="outEnd"/>
          <c:showLegendKey val="0"/>
          <c:showVal val="1"/>
          <c:showCatName val="0"/>
          <c:showSerName val="0"/>
          <c:showPercent val="0"/>
          <c:showBubbleSize val="0"/>
        </c:dLbls>
        <c:gapWidth val="80"/>
        <c:axId val="111805440"/>
        <c:axId val="174248448"/>
      </c:barChart>
      <c:catAx>
        <c:axId val="11180544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050" b="0" i="0" u="none" strike="noStrike" kern="1200" baseline="0">
                <a:solidFill>
                  <a:schemeClr val="tx1"/>
                </a:solidFill>
                <a:latin typeface="+mn-lt"/>
                <a:ea typeface="+mn-ea"/>
                <a:cs typeface="Calibri Light" panose="020F0302020204030204" pitchFamily="34" charset="0"/>
              </a:defRPr>
            </a:pPr>
            <a:endParaRPr lang="en-US"/>
          </a:p>
        </c:txPr>
        <c:crossAx val="174248448"/>
        <c:crosses val="autoZero"/>
        <c:auto val="1"/>
        <c:lblAlgn val="ctr"/>
        <c:lblOffset val="100"/>
        <c:noMultiLvlLbl val="0"/>
      </c:catAx>
      <c:valAx>
        <c:axId val="174248448"/>
        <c:scaling>
          <c:orientation val="minMax"/>
          <c:max val="10"/>
        </c:scaling>
        <c:delete val="1"/>
        <c:axPos val="t"/>
        <c:numFmt formatCode="0.00" sourceLinked="1"/>
        <c:majorTickMark val="out"/>
        <c:minorTickMark val="none"/>
        <c:tickLblPos val="nextTo"/>
        <c:crossAx val="111805440"/>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Calibri Light" panose="020F0302020204030204" pitchFamily="34" charset="0"/>
          <a:cs typeface="Calibri Light" panose="020F0302020204030204" pitchFamily="34" charset="0"/>
        </a:defRPr>
      </a:pPr>
      <a:endParaRPr lang="en-US"/>
    </a:p>
  </c:tx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200" b="1" i="0" u="none" strike="noStrike" kern="1200" spc="0" baseline="0" dirty="0">
                <a:solidFill>
                  <a:srgbClr val="17505B"/>
                </a:solidFill>
                <a:latin typeface="+mj-lt"/>
                <a:ea typeface="+mn-ea"/>
                <a:cs typeface="Calibri Light" panose="020F0302020204030204" pitchFamily="34" charset="0"/>
              </a:defRPr>
            </a:pPr>
            <a:r>
              <a:rPr lang="en-US" sz="1200" b="1" i="0" u="none" strike="noStrike" kern="1200" spc="0" baseline="0" dirty="0">
                <a:solidFill>
                  <a:srgbClr val="17505B"/>
                </a:solidFill>
                <a:latin typeface="Noto Sans" panose="020B0502040504020204" pitchFamily="34" charset="0"/>
                <a:ea typeface="+mn-ea"/>
                <a:cs typeface="Calibri Light" panose="020F0302020204030204" pitchFamily="34" charset="0"/>
              </a:rPr>
              <a:t>2020 – wave 5&amp;6 </a:t>
            </a:r>
          </a:p>
        </c:rich>
      </c:tx>
      <c:overlay val="0"/>
      <c:spPr>
        <a:noFill/>
        <a:ln>
          <a:noFill/>
        </a:ln>
        <a:effectLst/>
      </c:spPr>
    </c:title>
    <c:autoTitleDeleted val="0"/>
    <c:plotArea>
      <c:layout>
        <c:manualLayout>
          <c:layoutTarget val="inner"/>
          <c:xMode val="edge"/>
          <c:yMode val="edge"/>
          <c:x val="0.33112862059899195"/>
          <c:y val="0.15600048869994501"/>
          <c:w val="0.4360885717012441"/>
          <c:h val="0.79132097555972358"/>
        </c:manualLayout>
      </c:layout>
      <c:barChart>
        <c:barDir val="bar"/>
        <c:grouping val="clustered"/>
        <c:varyColors val="0"/>
        <c:ser>
          <c:idx val="2"/>
          <c:order val="0"/>
          <c:tx>
            <c:strRef>
              <c:f>Sheet1!$D$1</c:f>
              <c:strCache>
                <c:ptCount val="1"/>
                <c:pt idx="0">
                  <c:v>Opportunity score</c:v>
                </c:pt>
              </c:strCache>
            </c:strRef>
          </c:tx>
          <c:spPr>
            <a:solidFill>
              <a:srgbClr val="99FF80"/>
            </a:solidFill>
            <a:ln>
              <a:noFill/>
            </a:ln>
            <a:effectLst/>
          </c:spPr>
          <c:invertIfNegative val="0"/>
          <c:dLbls>
            <c:spPr>
              <a:noFill/>
              <a:ln>
                <a:noFill/>
              </a:ln>
              <a:effectLst/>
            </c:spPr>
            <c:txPr>
              <a:bodyPr rot="0" spcFirstLastPara="1" vertOverflow="ellipsis" vert="horz" wrap="square" anchor="ctr" anchorCtr="0"/>
              <a:lstStyle/>
              <a:p>
                <a:pPr algn="ctr">
                  <a:defRPr lang="en-US" sz="1050" b="0" i="0" u="none" strike="noStrike" kern="1200" baseline="0">
                    <a:solidFill>
                      <a:schemeClr val="tx1"/>
                    </a:solidFill>
                    <a:latin typeface="+mn-lt"/>
                    <a:ea typeface="+mn-ea"/>
                    <a:cs typeface="Calibri Light" panose="020F03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Loyalty</c:v>
                </c:pt>
                <c:pt idx="1">
                  <c:v>Confidence</c:v>
                </c:pt>
                <c:pt idx="2">
                  <c:v>Ease</c:v>
                </c:pt>
                <c:pt idx="3">
                  <c:v>Protection</c:v>
                </c:pt>
                <c:pt idx="4">
                  <c:v>Price</c:v>
                </c:pt>
                <c:pt idx="5">
                  <c:v>Respect (claims)</c:v>
                </c:pt>
                <c:pt idx="6">
                  <c:v>Speed (claims)</c:v>
                </c:pt>
                <c:pt idx="7">
                  <c:v>Control (claims)</c:v>
                </c:pt>
                <c:pt idx="8">
                  <c:v>Relationship</c:v>
                </c:pt>
              </c:strCache>
            </c:strRef>
          </c:cat>
          <c:val>
            <c:numRef>
              <c:f>Sheet1!$D$2:$D$10</c:f>
              <c:numCache>
                <c:formatCode>0.00</c:formatCode>
                <c:ptCount val="9"/>
                <c:pt idx="0">
                  <c:v>9.0427832549999998</c:v>
                </c:pt>
                <c:pt idx="1">
                  <c:v>7.5055323490000001</c:v>
                </c:pt>
                <c:pt idx="2">
                  <c:v>6.141413934</c:v>
                </c:pt>
                <c:pt idx="3">
                  <c:v>5.8434181980000002</c:v>
                </c:pt>
                <c:pt idx="4">
                  <c:v>5.6880977420000001</c:v>
                </c:pt>
                <c:pt idx="5">
                  <c:v>5.282211427</c:v>
                </c:pt>
                <c:pt idx="6">
                  <c:v>5.2244083239999997</c:v>
                </c:pt>
                <c:pt idx="7">
                  <c:v>4.6489145159999996</c:v>
                </c:pt>
                <c:pt idx="8">
                  <c:v>3.86821489</c:v>
                </c:pt>
              </c:numCache>
            </c:numRef>
          </c:val>
          <c:extLst>
            <c:ext xmlns:c16="http://schemas.microsoft.com/office/drawing/2014/chart" uri="{C3380CC4-5D6E-409C-BE32-E72D297353CC}">
              <c16:uniqueId val="{00000000-46D7-4650-AD2F-EC29A7C224C7}"/>
            </c:ext>
          </c:extLst>
        </c:ser>
        <c:dLbls>
          <c:dLblPos val="outEnd"/>
          <c:showLegendKey val="0"/>
          <c:showVal val="1"/>
          <c:showCatName val="0"/>
          <c:showSerName val="0"/>
          <c:showPercent val="0"/>
          <c:showBubbleSize val="0"/>
        </c:dLbls>
        <c:gapWidth val="80"/>
        <c:axId val="212916224"/>
        <c:axId val="174246720"/>
      </c:barChart>
      <c:catAx>
        <c:axId val="21291622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Calibri Light" panose="020F0302020204030204" pitchFamily="34" charset="0"/>
              </a:defRPr>
            </a:pPr>
            <a:endParaRPr lang="en-US"/>
          </a:p>
        </c:txPr>
        <c:crossAx val="174246720"/>
        <c:crosses val="autoZero"/>
        <c:auto val="1"/>
        <c:lblAlgn val="ctr"/>
        <c:lblOffset val="100"/>
        <c:noMultiLvlLbl val="0"/>
      </c:catAx>
      <c:valAx>
        <c:axId val="174246720"/>
        <c:scaling>
          <c:orientation val="minMax"/>
        </c:scaling>
        <c:delete val="1"/>
        <c:axPos val="t"/>
        <c:numFmt formatCode="0.00" sourceLinked="1"/>
        <c:majorTickMark val="out"/>
        <c:minorTickMark val="none"/>
        <c:tickLblPos val="nextTo"/>
        <c:crossAx val="212916224"/>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Calibri Light" panose="020F0302020204030204" pitchFamily="34" charset="0"/>
          <a:cs typeface="Calibri Light" panose="020F0302020204030204" pitchFamily="34" charset="0"/>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rgbClr val="17505B"/>
                </a:solidFill>
                <a:latin typeface="Calibri Light" panose="020F0302020204030204" pitchFamily="34" charset="0"/>
                <a:ea typeface="+mn-ea"/>
                <a:cs typeface="Calibri Light" panose="020F0302020204030204" pitchFamily="34" charset="0"/>
              </a:defRPr>
            </a:pPr>
            <a:r>
              <a:rPr lang="en-US" sz="1200" b="1" dirty="0">
                <a:solidFill>
                  <a:srgbClr val="17505B"/>
                </a:solidFill>
                <a:latin typeface="Noto Sans" panose="020B0502040504020204" pitchFamily="34" charset="0"/>
              </a:rPr>
              <a:t>SME 2020 – wave 5&amp;6</a:t>
            </a:r>
          </a:p>
        </c:rich>
      </c:tx>
      <c:layout>
        <c:manualLayout>
          <c:xMode val="edge"/>
          <c:yMode val="edge"/>
          <c:x val="0.22643451528786174"/>
          <c:y val="3.3806921786602648E-2"/>
        </c:manualLayout>
      </c:layout>
      <c:overlay val="0"/>
      <c:spPr>
        <a:noFill/>
        <a:ln>
          <a:noFill/>
        </a:ln>
        <a:effectLst/>
      </c:spPr>
    </c:title>
    <c:autoTitleDeleted val="0"/>
    <c:plotArea>
      <c:layout>
        <c:manualLayout>
          <c:layoutTarget val="inner"/>
          <c:xMode val="edge"/>
          <c:yMode val="edge"/>
          <c:x val="0.37058300951017487"/>
          <c:y val="0.17553055761646372"/>
          <c:w val="0.62941699048982513"/>
          <c:h val="0.74719647829987323"/>
        </c:manualLayout>
      </c:layout>
      <c:barChart>
        <c:barDir val="bar"/>
        <c:grouping val="clustered"/>
        <c:varyColors val="0"/>
        <c:ser>
          <c:idx val="2"/>
          <c:order val="0"/>
          <c:tx>
            <c:strRef>
              <c:f>Sheet1!$D$1</c:f>
              <c:strCache>
                <c:ptCount val="1"/>
                <c:pt idx="0">
                  <c:v>Opportunity score</c:v>
                </c:pt>
              </c:strCache>
            </c:strRef>
          </c:tx>
          <c:spPr>
            <a:solidFill>
              <a:srgbClr val="17505B"/>
            </a:solidFill>
            <a:ln>
              <a:noFill/>
            </a:ln>
            <a:effectLst/>
          </c:spPr>
          <c:invertIfNegative val="0"/>
          <c:dLbls>
            <c:spPr>
              <a:noFill/>
              <a:ln>
                <a:noFill/>
              </a:ln>
              <a:effectLst/>
            </c:spPr>
            <c:txPr>
              <a:bodyPr rot="0" spcFirstLastPara="1" vertOverflow="ellipsis" vert="horz" wrap="square" anchor="ctr" anchorCtr="0"/>
              <a:lstStyle/>
              <a:p>
                <a:pPr algn="ctr">
                  <a:defRPr lang="en-US" sz="1050" b="0" i="0" u="none" strike="noStrike" kern="1200" baseline="0">
                    <a:solidFill>
                      <a:schemeClr val="tx1"/>
                    </a:solidFill>
                    <a:latin typeface="+mn-lt"/>
                    <a:ea typeface="+mn-ea"/>
                    <a:cs typeface="Calibri Light" panose="020F03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Loyalty</c:v>
                </c:pt>
                <c:pt idx="1">
                  <c:v>Confidence</c:v>
                </c:pt>
                <c:pt idx="2">
                  <c:v>Ease</c:v>
                </c:pt>
                <c:pt idx="3">
                  <c:v>Protection</c:v>
                </c:pt>
                <c:pt idx="4">
                  <c:v>Price</c:v>
                </c:pt>
                <c:pt idx="5">
                  <c:v>Relationship</c:v>
                </c:pt>
                <c:pt idx="6">
                  <c:v>Control (claims)</c:v>
                </c:pt>
                <c:pt idx="7">
                  <c:v>Respect (claims)</c:v>
                </c:pt>
                <c:pt idx="8">
                  <c:v>Speed (claims)</c:v>
                </c:pt>
              </c:strCache>
            </c:strRef>
          </c:cat>
          <c:val>
            <c:numRef>
              <c:f>Sheet1!$D$2:$D$10</c:f>
              <c:numCache>
                <c:formatCode>0.00</c:formatCode>
                <c:ptCount val="9"/>
                <c:pt idx="0">
                  <c:v>6.6638616119999998</c:v>
                </c:pt>
                <c:pt idx="1">
                  <c:v>6.0248637839999999</c:v>
                </c:pt>
                <c:pt idx="2">
                  <c:v>5.8268724949999999</c:v>
                </c:pt>
                <c:pt idx="3">
                  <c:v>5.5229058159999997</c:v>
                </c:pt>
                <c:pt idx="4">
                  <c:v>5.0060041200000001</c:v>
                </c:pt>
                <c:pt idx="5">
                  <c:v>4.3941150459999996</c:v>
                </c:pt>
                <c:pt idx="6">
                  <c:v>4.3732933689999998</c:v>
                </c:pt>
                <c:pt idx="7">
                  <c:v>3.978676535</c:v>
                </c:pt>
                <c:pt idx="8">
                  <c:v>3.8457199559999999</c:v>
                </c:pt>
              </c:numCache>
            </c:numRef>
          </c:val>
          <c:extLst>
            <c:ext xmlns:c16="http://schemas.microsoft.com/office/drawing/2014/chart" uri="{C3380CC4-5D6E-409C-BE32-E72D297353CC}">
              <c16:uniqueId val="{00000000-D017-48B0-A49A-60C5FFC6B5FE}"/>
            </c:ext>
          </c:extLst>
        </c:ser>
        <c:dLbls>
          <c:dLblPos val="outEnd"/>
          <c:showLegendKey val="0"/>
          <c:showVal val="1"/>
          <c:showCatName val="0"/>
          <c:showSerName val="0"/>
          <c:showPercent val="0"/>
          <c:showBubbleSize val="0"/>
        </c:dLbls>
        <c:gapWidth val="80"/>
        <c:axId val="111805440"/>
        <c:axId val="174248448"/>
      </c:barChart>
      <c:catAx>
        <c:axId val="11180544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050" b="0" i="0" u="none" strike="noStrike" kern="1200" baseline="0">
                <a:solidFill>
                  <a:schemeClr val="tx1"/>
                </a:solidFill>
                <a:latin typeface="+mn-lt"/>
                <a:ea typeface="+mn-ea"/>
                <a:cs typeface="Calibri Light" panose="020F0302020204030204" pitchFamily="34" charset="0"/>
              </a:defRPr>
            </a:pPr>
            <a:endParaRPr lang="en-US"/>
          </a:p>
        </c:txPr>
        <c:crossAx val="174248448"/>
        <c:crosses val="autoZero"/>
        <c:auto val="1"/>
        <c:lblAlgn val="ctr"/>
        <c:lblOffset val="100"/>
        <c:noMultiLvlLbl val="0"/>
      </c:catAx>
      <c:valAx>
        <c:axId val="174248448"/>
        <c:scaling>
          <c:orientation val="minMax"/>
          <c:max val="10"/>
        </c:scaling>
        <c:delete val="1"/>
        <c:axPos val="t"/>
        <c:numFmt formatCode="0.00" sourceLinked="1"/>
        <c:majorTickMark val="out"/>
        <c:minorTickMark val="none"/>
        <c:tickLblPos val="nextTo"/>
        <c:crossAx val="111805440"/>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Calibri Light" panose="020F0302020204030204" pitchFamily="34" charset="0"/>
          <a:cs typeface="Calibri Light" panose="020F0302020204030204" pitchFamily="34" charset="0"/>
        </a:defRPr>
      </a:pPr>
      <a:endParaRPr lang="en-US"/>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200" b="1" i="0" u="none" strike="noStrike" kern="1200" spc="0" baseline="0" dirty="0">
                <a:solidFill>
                  <a:srgbClr val="17505B"/>
                </a:solidFill>
                <a:latin typeface="+mj-lt"/>
                <a:ea typeface="+mn-ea"/>
                <a:cs typeface="Calibri Light" panose="020F0302020204030204" pitchFamily="34" charset="0"/>
              </a:defRPr>
            </a:pPr>
            <a:r>
              <a:rPr lang="en-US" sz="1200" b="1" i="0" u="none" strike="noStrike" kern="1200" spc="0" baseline="0" dirty="0">
                <a:solidFill>
                  <a:srgbClr val="17505B"/>
                </a:solidFill>
                <a:latin typeface="Noto Sans" panose="020B0502040504020204" pitchFamily="34" charset="0"/>
                <a:ea typeface="+mn-ea"/>
                <a:cs typeface="Calibri Light" panose="020F0302020204030204" pitchFamily="34" charset="0"/>
              </a:rPr>
              <a:t>2021 – wave 6&amp;7 </a:t>
            </a:r>
          </a:p>
        </c:rich>
      </c:tx>
      <c:overlay val="0"/>
      <c:spPr>
        <a:noFill/>
        <a:ln>
          <a:noFill/>
        </a:ln>
        <a:effectLst/>
      </c:spPr>
    </c:title>
    <c:autoTitleDeleted val="0"/>
    <c:plotArea>
      <c:layout>
        <c:manualLayout>
          <c:layoutTarget val="inner"/>
          <c:xMode val="edge"/>
          <c:yMode val="edge"/>
          <c:x val="0.31799876542606309"/>
          <c:y val="0.15600048869994501"/>
          <c:w val="0.45143516003788636"/>
          <c:h val="0.79132097555972358"/>
        </c:manualLayout>
      </c:layout>
      <c:barChart>
        <c:barDir val="bar"/>
        <c:grouping val="clustered"/>
        <c:varyColors val="0"/>
        <c:ser>
          <c:idx val="2"/>
          <c:order val="0"/>
          <c:tx>
            <c:strRef>
              <c:f>Sheet1!$D$1</c:f>
              <c:strCache>
                <c:ptCount val="1"/>
                <c:pt idx="0">
                  <c:v>Opportunity score</c:v>
                </c:pt>
              </c:strCache>
            </c:strRef>
          </c:tx>
          <c:spPr>
            <a:solidFill>
              <a:srgbClr val="99FF80"/>
            </a:solidFill>
            <a:ln>
              <a:noFill/>
            </a:ln>
            <a:effectLst/>
          </c:spPr>
          <c:invertIfNegative val="0"/>
          <c:dLbls>
            <c:spPr>
              <a:noFill/>
              <a:ln>
                <a:noFill/>
              </a:ln>
              <a:effectLst/>
            </c:spPr>
            <c:txPr>
              <a:bodyPr rot="0" spcFirstLastPara="1" vertOverflow="ellipsis" vert="horz" wrap="square" anchor="ctr" anchorCtr="0"/>
              <a:lstStyle/>
              <a:p>
                <a:pPr algn="ctr">
                  <a:defRPr lang="en-US" sz="1050" b="0" i="0" u="none" strike="noStrike" kern="1200" baseline="0">
                    <a:solidFill>
                      <a:schemeClr val="tx1"/>
                    </a:solidFill>
                    <a:latin typeface="+mn-lt"/>
                    <a:ea typeface="+mn-ea"/>
                    <a:cs typeface="Calibri Light" panose="020F03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Loyalty</c:v>
                </c:pt>
                <c:pt idx="1">
                  <c:v>Confidence</c:v>
                </c:pt>
                <c:pt idx="2">
                  <c:v>Ease</c:v>
                </c:pt>
                <c:pt idx="3">
                  <c:v>Protection</c:v>
                </c:pt>
                <c:pt idx="4">
                  <c:v>Price</c:v>
                </c:pt>
                <c:pt idx="5">
                  <c:v>Speed (claims)</c:v>
                </c:pt>
                <c:pt idx="6">
                  <c:v>Relationship</c:v>
                </c:pt>
                <c:pt idx="7">
                  <c:v>Control (claims)</c:v>
                </c:pt>
                <c:pt idx="8">
                  <c:v>Respect (claims)</c:v>
                </c:pt>
              </c:strCache>
            </c:strRef>
          </c:cat>
          <c:val>
            <c:numRef>
              <c:f>Sheet1!$D$2:$D$10</c:f>
              <c:numCache>
                <c:formatCode>0.00</c:formatCode>
                <c:ptCount val="9"/>
                <c:pt idx="0">
                  <c:v>8.8868271859999997</c:v>
                </c:pt>
                <c:pt idx="1">
                  <c:v>7.1934878109999998</c:v>
                </c:pt>
                <c:pt idx="2">
                  <c:v>5.676811549</c:v>
                </c:pt>
                <c:pt idx="3">
                  <c:v>5.6722337109999996</c:v>
                </c:pt>
                <c:pt idx="4">
                  <c:v>5.3455641419999997</c:v>
                </c:pt>
                <c:pt idx="5">
                  <c:v>4.4685204709999997</c:v>
                </c:pt>
                <c:pt idx="6">
                  <c:v>3.7085919980000002</c:v>
                </c:pt>
                <c:pt idx="7">
                  <c:v>3.4883192329999999</c:v>
                </c:pt>
                <c:pt idx="8">
                  <c:v>3.4429247329999999</c:v>
                </c:pt>
              </c:numCache>
            </c:numRef>
          </c:val>
          <c:extLst>
            <c:ext xmlns:c16="http://schemas.microsoft.com/office/drawing/2014/chart" uri="{C3380CC4-5D6E-409C-BE32-E72D297353CC}">
              <c16:uniqueId val="{00000000-5271-425F-88E6-25BD4ED4787E}"/>
            </c:ext>
          </c:extLst>
        </c:ser>
        <c:dLbls>
          <c:dLblPos val="outEnd"/>
          <c:showLegendKey val="0"/>
          <c:showVal val="1"/>
          <c:showCatName val="0"/>
          <c:showSerName val="0"/>
          <c:showPercent val="0"/>
          <c:showBubbleSize val="0"/>
        </c:dLbls>
        <c:gapWidth val="80"/>
        <c:axId val="212916224"/>
        <c:axId val="174246720"/>
      </c:barChart>
      <c:catAx>
        <c:axId val="21291622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050" b="0" i="0" u="none" strike="noStrike" kern="1200" baseline="0">
                <a:solidFill>
                  <a:schemeClr val="tx1"/>
                </a:solidFill>
                <a:latin typeface="+mn-lt"/>
                <a:ea typeface="+mn-ea"/>
                <a:cs typeface="Calibri Light" panose="020F0302020204030204" pitchFamily="34" charset="0"/>
              </a:defRPr>
            </a:pPr>
            <a:endParaRPr lang="en-US"/>
          </a:p>
        </c:txPr>
        <c:crossAx val="174246720"/>
        <c:crosses val="autoZero"/>
        <c:auto val="1"/>
        <c:lblAlgn val="ctr"/>
        <c:lblOffset val="100"/>
        <c:noMultiLvlLbl val="0"/>
      </c:catAx>
      <c:valAx>
        <c:axId val="174246720"/>
        <c:scaling>
          <c:orientation val="minMax"/>
        </c:scaling>
        <c:delete val="1"/>
        <c:axPos val="t"/>
        <c:numFmt formatCode="0.00" sourceLinked="1"/>
        <c:majorTickMark val="out"/>
        <c:minorTickMark val="none"/>
        <c:tickLblPos val="nextTo"/>
        <c:crossAx val="212916224"/>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Calibri Light" panose="020F0302020204030204" pitchFamily="34" charset="0"/>
          <a:cs typeface="Calibri Light" panose="020F0302020204030204" pitchFamily="34" charset="0"/>
        </a:defRPr>
      </a:pPr>
      <a:endParaRPr lang="en-US"/>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rgbClr val="17505B"/>
                </a:solidFill>
                <a:latin typeface="Calibri Light" panose="020F0302020204030204" pitchFamily="34" charset="0"/>
                <a:ea typeface="+mn-ea"/>
                <a:cs typeface="Calibri Light" panose="020F0302020204030204" pitchFamily="34" charset="0"/>
              </a:defRPr>
            </a:pPr>
            <a:r>
              <a:rPr lang="en-US" sz="1200" b="1" dirty="0">
                <a:solidFill>
                  <a:srgbClr val="17505B"/>
                </a:solidFill>
                <a:latin typeface="Noto Sans" panose="020B0502040504020204" pitchFamily="34" charset="0"/>
              </a:rPr>
              <a:t>SME 2021 – wave 6&amp;7</a:t>
            </a:r>
          </a:p>
        </c:rich>
      </c:tx>
      <c:layout>
        <c:manualLayout>
          <c:xMode val="edge"/>
          <c:yMode val="edge"/>
          <c:x val="0.21020049666392801"/>
          <c:y val="4.2927175155268303E-2"/>
        </c:manualLayout>
      </c:layout>
      <c:overlay val="0"/>
      <c:spPr>
        <a:noFill/>
        <a:ln>
          <a:noFill/>
        </a:ln>
        <a:effectLst/>
      </c:spPr>
    </c:title>
    <c:autoTitleDeleted val="0"/>
    <c:plotArea>
      <c:layout>
        <c:manualLayout>
          <c:layoutTarget val="inner"/>
          <c:xMode val="edge"/>
          <c:yMode val="edge"/>
          <c:x val="0.40475758341512313"/>
          <c:y val="0.17335443011827695"/>
          <c:w val="0.59080971202079668"/>
          <c:h val="0.75033059182791284"/>
        </c:manualLayout>
      </c:layout>
      <c:barChart>
        <c:barDir val="bar"/>
        <c:grouping val="clustered"/>
        <c:varyColors val="0"/>
        <c:ser>
          <c:idx val="2"/>
          <c:order val="0"/>
          <c:tx>
            <c:strRef>
              <c:f>Sheet1!$D$1</c:f>
              <c:strCache>
                <c:ptCount val="1"/>
                <c:pt idx="0">
                  <c:v>Opportunity score</c:v>
                </c:pt>
              </c:strCache>
            </c:strRef>
          </c:tx>
          <c:spPr>
            <a:solidFill>
              <a:srgbClr val="17505B"/>
            </a:solidFill>
            <a:ln>
              <a:noFill/>
            </a:ln>
            <a:effectLst/>
          </c:spPr>
          <c:invertIfNegative val="0"/>
          <c:dLbls>
            <c:spPr>
              <a:noFill/>
              <a:ln>
                <a:noFill/>
              </a:ln>
              <a:effectLst/>
            </c:spPr>
            <c:txPr>
              <a:bodyPr rot="0" spcFirstLastPara="1" vertOverflow="ellipsis" vert="horz" wrap="square" anchor="ctr" anchorCtr="0"/>
              <a:lstStyle/>
              <a:p>
                <a:pPr algn="ctr">
                  <a:defRPr lang="en-US" sz="1050" b="0" i="0" u="none" strike="noStrike" kern="1200" baseline="0">
                    <a:solidFill>
                      <a:schemeClr val="tx1"/>
                    </a:solidFill>
                    <a:latin typeface="+mn-lt"/>
                    <a:ea typeface="+mn-ea"/>
                    <a:cs typeface="Calibri Light" panose="020F03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Loyalty</c:v>
                </c:pt>
                <c:pt idx="1">
                  <c:v>Confidence</c:v>
                </c:pt>
                <c:pt idx="2">
                  <c:v>Ease</c:v>
                </c:pt>
                <c:pt idx="3">
                  <c:v>Protection</c:v>
                </c:pt>
                <c:pt idx="4">
                  <c:v>Price</c:v>
                </c:pt>
                <c:pt idx="5">
                  <c:v>Relationship</c:v>
                </c:pt>
                <c:pt idx="6">
                  <c:v>Respect (claims)</c:v>
                </c:pt>
                <c:pt idx="7">
                  <c:v>Control (claims)</c:v>
                </c:pt>
                <c:pt idx="8">
                  <c:v>Speed (claims)</c:v>
                </c:pt>
              </c:strCache>
            </c:strRef>
          </c:cat>
          <c:val>
            <c:numRef>
              <c:f>Sheet1!$D$2:$D$10</c:f>
              <c:numCache>
                <c:formatCode>0.00</c:formatCode>
                <c:ptCount val="9"/>
                <c:pt idx="0">
                  <c:v>6.0862686999999998</c:v>
                </c:pt>
                <c:pt idx="1">
                  <c:v>5.849384465</c:v>
                </c:pt>
                <c:pt idx="2">
                  <c:v>5.4884219649999997</c:v>
                </c:pt>
                <c:pt idx="3">
                  <c:v>5.1819687769999998</c:v>
                </c:pt>
                <c:pt idx="4">
                  <c:v>4.8062020409999997</c:v>
                </c:pt>
                <c:pt idx="5">
                  <c:v>4.2742492859999999</c:v>
                </c:pt>
                <c:pt idx="6">
                  <c:v>4.1551588519999996</c:v>
                </c:pt>
                <c:pt idx="7">
                  <c:v>4.0641415199999997</c:v>
                </c:pt>
                <c:pt idx="8">
                  <c:v>3.9922112460000001</c:v>
                </c:pt>
              </c:numCache>
            </c:numRef>
          </c:val>
          <c:extLst>
            <c:ext xmlns:c16="http://schemas.microsoft.com/office/drawing/2014/chart" uri="{C3380CC4-5D6E-409C-BE32-E72D297353CC}">
              <c16:uniqueId val="{00000000-7985-4E84-B91A-E2586CE465CB}"/>
            </c:ext>
          </c:extLst>
        </c:ser>
        <c:dLbls>
          <c:dLblPos val="outEnd"/>
          <c:showLegendKey val="0"/>
          <c:showVal val="1"/>
          <c:showCatName val="0"/>
          <c:showSerName val="0"/>
          <c:showPercent val="0"/>
          <c:showBubbleSize val="0"/>
        </c:dLbls>
        <c:gapWidth val="80"/>
        <c:axId val="111805440"/>
        <c:axId val="174248448"/>
      </c:barChart>
      <c:catAx>
        <c:axId val="11180544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050" b="0" i="0" u="none" strike="noStrike" kern="1200" baseline="0">
                <a:solidFill>
                  <a:schemeClr val="tx1"/>
                </a:solidFill>
                <a:latin typeface="+mn-lt"/>
                <a:ea typeface="+mn-ea"/>
                <a:cs typeface="Calibri Light" panose="020F0302020204030204" pitchFamily="34" charset="0"/>
              </a:defRPr>
            </a:pPr>
            <a:endParaRPr lang="en-US"/>
          </a:p>
        </c:txPr>
        <c:crossAx val="174248448"/>
        <c:crosses val="autoZero"/>
        <c:auto val="1"/>
        <c:lblAlgn val="ctr"/>
        <c:lblOffset val="100"/>
        <c:noMultiLvlLbl val="0"/>
      </c:catAx>
      <c:valAx>
        <c:axId val="174248448"/>
        <c:scaling>
          <c:orientation val="minMax"/>
          <c:max val="10"/>
        </c:scaling>
        <c:delete val="1"/>
        <c:axPos val="t"/>
        <c:numFmt formatCode="0.00" sourceLinked="1"/>
        <c:majorTickMark val="out"/>
        <c:minorTickMark val="none"/>
        <c:tickLblPos val="nextTo"/>
        <c:crossAx val="111805440"/>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Calibri Light" panose="020F0302020204030204" pitchFamily="34" charset="0"/>
          <a:cs typeface="Calibri Light" panose="020F0302020204030204" pitchFamily="34" charset="0"/>
        </a:defRPr>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rgbClr val="17505B"/>
                </a:solidFill>
                <a:latin typeface="+mj-lt"/>
                <a:ea typeface="+mn-ea"/>
                <a:cs typeface="Calibri Light" panose="020F0302020204030204" pitchFamily="34" charset="0"/>
              </a:defRPr>
            </a:pPr>
            <a:r>
              <a:rPr lang="en-US" sz="1200" b="1" dirty="0">
                <a:solidFill>
                  <a:srgbClr val="17505B"/>
                </a:solidFill>
                <a:latin typeface="Noto Sans" panose="020B0502040504020204" pitchFamily="34" charset="0"/>
              </a:rPr>
              <a:t>2019 – wave 1</a:t>
            </a:r>
          </a:p>
        </c:rich>
      </c:tx>
      <c:overlay val="0"/>
      <c:spPr>
        <a:noFill/>
        <a:ln>
          <a:noFill/>
        </a:ln>
        <a:effectLst/>
      </c:spPr>
      <c:txPr>
        <a:bodyPr rot="0" spcFirstLastPara="1" vertOverflow="ellipsis" vert="horz" wrap="square" anchor="ctr" anchorCtr="1"/>
        <a:lstStyle/>
        <a:p>
          <a:pPr>
            <a:defRPr sz="1440" b="1" i="0" u="none" strike="noStrike" kern="1200" spc="0" baseline="0">
              <a:solidFill>
                <a:srgbClr val="17505B"/>
              </a:solidFill>
              <a:latin typeface="+mj-lt"/>
              <a:ea typeface="+mn-ea"/>
              <a:cs typeface="Calibri Light" panose="020F0302020204030204" pitchFamily="34" charset="0"/>
            </a:defRPr>
          </a:pPr>
          <a:endParaRPr lang="en-US"/>
        </a:p>
      </c:txPr>
    </c:title>
    <c:autoTitleDeleted val="0"/>
    <c:plotArea>
      <c:layout>
        <c:manualLayout>
          <c:layoutTarget val="inner"/>
          <c:xMode val="edge"/>
          <c:yMode val="edge"/>
          <c:x val="0.40522025351683366"/>
          <c:y val="0.161890906787273"/>
          <c:w val="0.47198098649019737"/>
          <c:h val="0.78543055747239565"/>
        </c:manualLayout>
      </c:layout>
      <c:barChart>
        <c:barDir val="bar"/>
        <c:grouping val="clustered"/>
        <c:varyColors val="0"/>
        <c:ser>
          <c:idx val="2"/>
          <c:order val="0"/>
          <c:tx>
            <c:strRef>
              <c:f>Sheet1!$D$1</c:f>
              <c:strCache>
                <c:ptCount val="1"/>
                <c:pt idx="0">
                  <c:v>Opportunity score</c:v>
                </c:pt>
              </c:strCache>
            </c:strRef>
          </c:tx>
          <c:spPr>
            <a:solidFill>
              <a:srgbClr val="99FF80"/>
            </a:solidFill>
            <a:ln>
              <a:noFill/>
            </a:ln>
            <a:effectLst/>
          </c:spPr>
          <c:invertIfNegative val="0"/>
          <c:dLbls>
            <c:dLbl>
              <c:idx val="0"/>
              <c:layout>
                <c:manualLayout>
                  <c:x val="-3.0672428584617714E-7"/>
                  <c:y val="1.1312498727343894E-6"/>
                </c:manualLayout>
              </c:layout>
              <c:tx>
                <c:rich>
                  <a:bodyPr/>
                  <a:lstStyle/>
                  <a:p>
                    <a:fld id="{6C50B9CD-97B0-461C-9A8A-F4F8E701692D}" type="VALUE">
                      <a:rPr lang="en-US">
                        <a:latin typeface="Noto Sans" panose="020B0502040504020204" pitchFamily="34" charset="0"/>
                      </a:rPr>
                      <a:pPr/>
                      <a:t>[VALUE]</a:t>
                    </a:fld>
                    <a:endParaRPr lang="en-GB"/>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60D9-4481-8C80-0D32BB5006FA}"/>
                </c:ext>
              </c:extLst>
            </c:dLbl>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Calibri Light" panose="020F03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Loyalty</c:v>
                </c:pt>
                <c:pt idx="1">
                  <c:v>Confidence</c:v>
                </c:pt>
                <c:pt idx="2">
                  <c:v>Ease</c:v>
                </c:pt>
                <c:pt idx="3">
                  <c:v>Protection</c:v>
                </c:pt>
                <c:pt idx="4">
                  <c:v>Price</c:v>
                </c:pt>
                <c:pt idx="5">
                  <c:v>Speed (claimed)</c:v>
                </c:pt>
                <c:pt idx="6">
                  <c:v>Respect (claimed)</c:v>
                </c:pt>
                <c:pt idx="7">
                  <c:v>Relationship</c:v>
                </c:pt>
                <c:pt idx="8">
                  <c:v>Control (claimed)</c:v>
                </c:pt>
              </c:strCache>
            </c:strRef>
          </c:cat>
          <c:val>
            <c:numRef>
              <c:f>Sheet1!$D$2:$D$10</c:f>
              <c:numCache>
                <c:formatCode>0.00</c:formatCode>
                <c:ptCount val="9"/>
                <c:pt idx="0">
                  <c:v>9.1024163920261056</c:v>
                </c:pt>
                <c:pt idx="1">
                  <c:v>7.4076100474830628</c:v>
                </c:pt>
                <c:pt idx="2">
                  <c:v>6.6990059526853702</c:v>
                </c:pt>
                <c:pt idx="3">
                  <c:v>5.9318978861544736</c:v>
                </c:pt>
                <c:pt idx="4">
                  <c:v>5.8604162170445049</c:v>
                </c:pt>
                <c:pt idx="5">
                  <c:v>5.4279895029852172</c:v>
                </c:pt>
                <c:pt idx="6">
                  <c:v>4.8365112523519569</c:v>
                </c:pt>
                <c:pt idx="7">
                  <c:v>3.9742387727998949</c:v>
                </c:pt>
                <c:pt idx="8">
                  <c:v>3.4251025987454491</c:v>
                </c:pt>
              </c:numCache>
            </c:numRef>
          </c:val>
          <c:extLst>
            <c:ext xmlns:c16="http://schemas.microsoft.com/office/drawing/2014/chart" uri="{C3380CC4-5D6E-409C-BE32-E72D297353CC}">
              <c16:uniqueId val="{00000001-60D9-4481-8C80-0D32BB5006FA}"/>
            </c:ext>
          </c:extLst>
        </c:ser>
        <c:dLbls>
          <c:dLblPos val="outEnd"/>
          <c:showLegendKey val="0"/>
          <c:showVal val="1"/>
          <c:showCatName val="0"/>
          <c:showSerName val="0"/>
          <c:showPercent val="0"/>
          <c:showBubbleSize val="0"/>
        </c:dLbls>
        <c:gapWidth val="80"/>
        <c:axId val="212917760"/>
        <c:axId val="174244416"/>
      </c:barChart>
      <c:catAx>
        <c:axId val="21291776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Calibri Light" panose="020F0302020204030204" pitchFamily="34" charset="0"/>
              </a:defRPr>
            </a:pPr>
            <a:endParaRPr lang="en-US"/>
          </a:p>
        </c:txPr>
        <c:crossAx val="174244416"/>
        <c:crosses val="autoZero"/>
        <c:auto val="1"/>
        <c:lblAlgn val="ctr"/>
        <c:lblOffset val="100"/>
        <c:noMultiLvlLbl val="0"/>
      </c:catAx>
      <c:valAx>
        <c:axId val="174244416"/>
        <c:scaling>
          <c:orientation val="minMax"/>
        </c:scaling>
        <c:delete val="1"/>
        <c:axPos val="t"/>
        <c:numFmt formatCode="0.00" sourceLinked="1"/>
        <c:majorTickMark val="out"/>
        <c:minorTickMark val="none"/>
        <c:tickLblPos val="nextTo"/>
        <c:crossAx val="212917760"/>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Calibri Light" panose="020F0302020204030204" pitchFamily="34" charset="0"/>
          <a:cs typeface="Calibri Light" panose="020F030202020403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bubbleChart>
        <c:varyColors val="0"/>
        <c:ser>
          <c:idx val="0"/>
          <c:order val="0"/>
          <c:spPr>
            <a:solidFill>
              <a:schemeClr val="accent1">
                <a:alpha val="75000"/>
              </a:schemeClr>
            </a:solidFill>
            <a:ln>
              <a:noFill/>
            </a:ln>
            <a:effectLst/>
          </c:spPr>
          <c:invertIfNegative val="0"/>
          <c:dPt>
            <c:idx val="0"/>
            <c:invertIfNegative val="0"/>
            <c:bubble3D val="0"/>
            <c:spPr>
              <a:solidFill>
                <a:srgbClr val="00EE6C">
                  <a:alpha val="64000"/>
                </a:srgbClr>
              </a:solidFill>
              <a:ln>
                <a:noFill/>
              </a:ln>
              <a:effectLst/>
            </c:spPr>
            <c:extLst>
              <c:ext xmlns:c16="http://schemas.microsoft.com/office/drawing/2014/chart" uri="{C3380CC4-5D6E-409C-BE32-E72D297353CC}">
                <c16:uniqueId val="{00000000-8105-4336-A059-3FFBE3A9F299}"/>
              </c:ext>
            </c:extLst>
          </c:dPt>
          <c:dPt>
            <c:idx val="1"/>
            <c:invertIfNegative val="0"/>
            <c:bubble3D val="0"/>
            <c:spPr>
              <a:solidFill>
                <a:srgbClr val="00EE6C">
                  <a:alpha val="44000"/>
                </a:srgbClr>
              </a:solidFill>
              <a:ln>
                <a:noFill/>
              </a:ln>
              <a:effectLst/>
            </c:spPr>
            <c:extLst>
              <c:ext xmlns:c16="http://schemas.microsoft.com/office/drawing/2014/chart" uri="{C3380CC4-5D6E-409C-BE32-E72D297353CC}">
                <c16:uniqueId val="{00000001-8105-4336-A059-3FFBE3A9F299}"/>
              </c:ext>
            </c:extLst>
          </c:dPt>
          <c:dPt>
            <c:idx val="2"/>
            <c:invertIfNegative val="0"/>
            <c:bubble3D val="0"/>
            <c:spPr>
              <a:solidFill>
                <a:srgbClr val="17505B"/>
              </a:solidFill>
              <a:ln>
                <a:noFill/>
              </a:ln>
              <a:effectLst/>
            </c:spPr>
            <c:extLst>
              <c:ext xmlns:c16="http://schemas.microsoft.com/office/drawing/2014/chart" uri="{C3380CC4-5D6E-409C-BE32-E72D297353CC}">
                <c16:uniqueId val="{00000002-8105-4336-A059-3FFBE3A9F299}"/>
              </c:ext>
            </c:extLst>
          </c:dPt>
          <c:dPt>
            <c:idx val="3"/>
            <c:invertIfNegative val="0"/>
            <c:bubble3D val="0"/>
            <c:spPr>
              <a:solidFill>
                <a:srgbClr val="00EE6C">
                  <a:alpha val="72000"/>
                </a:srgbClr>
              </a:solidFill>
              <a:ln>
                <a:noFill/>
              </a:ln>
              <a:effectLst/>
            </c:spPr>
            <c:extLst>
              <c:ext xmlns:c16="http://schemas.microsoft.com/office/drawing/2014/chart" uri="{C3380CC4-5D6E-409C-BE32-E72D297353CC}">
                <c16:uniqueId val="{00000003-8105-4336-A059-3FFBE3A9F299}"/>
              </c:ext>
            </c:extLst>
          </c:dPt>
          <c:dPt>
            <c:idx val="4"/>
            <c:invertIfNegative val="0"/>
            <c:bubble3D val="0"/>
            <c:spPr>
              <a:solidFill>
                <a:srgbClr val="17505B">
                  <a:alpha val="78000"/>
                </a:srgbClr>
              </a:solidFill>
              <a:ln>
                <a:noFill/>
              </a:ln>
              <a:effectLst/>
            </c:spPr>
            <c:extLst>
              <c:ext xmlns:c16="http://schemas.microsoft.com/office/drawing/2014/chart" uri="{C3380CC4-5D6E-409C-BE32-E72D297353CC}">
                <c16:uniqueId val="{00000004-8105-4336-A059-3FFBE3A9F299}"/>
              </c:ext>
            </c:extLst>
          </c:dPt>
          <c:dLbls>
            <c:dLbl>
              <c:idx val="0"/>
              <c:layout>
                <c:manualLayout>
                  <c:x val="-1.5127661742489987E-2"/>
                  <c:y val="0.15988142143815026"/>
                </c:manualLayout>
              </c:layout>
              <c:tx>
                <c:rich>
                  <a:bodyPr rot="0" spcFirstLastPara="1" vertOverflow="ellipsis" vert="horz" wrap="square" anchor="ctr" anchorCtr="0"/>
                  <a:lstStyle/>
                  <a:p>
                    <a:pPr algn="l">
                      <a:defRPr sz="1100" b="0" i="0" u="none" strike="noStrike" kern="1200" baseline="0">
                        <a:solidFill>
                          <a:schemeClr val="tx1"/>
                        </a:solidFill>
                        <a:latin typeface="+mn-lt"/>
                        <a:ea typeface="+mn-ea"/>
                        <a:cs typeface="+mn-cs"/>
                      </a:defRPr>
                    </a:pPr>
                    <a:fld id="{6C6AFDCA-3CE7-404C-B591-9EF2627C947C}" type="CELLRANGE">
                      <a:rPr lang="en-US"/>
                      <a:pPr algn="l">
                        <a:defRPr sz="1100">
                          <a:solidFill>
                            <a:schemeClr val="tx1"/>
                          </a:solidFill>
                        </a:defRPr>
                      </a:pPr>
                      <a:t>[CELLRANGE]</a:t>
                    </a:fld>
                    <a:endParaRPr lang="en-GB"/>
                  </a:p>
                </c:rich>
              </c:tx>
              <c:spPr>
                <a:noFill/>
                <a:ln>
                  <a:noFill/>
                </a:ln>
                <a:effectLst/>
              </c:spPr>
              <c:txPr>
                <a:bodyPr rot="0" spcFirstLastPara="1" vertOverflow="ellipsis" vert="horz" wrap="square" anchor="ctr" anchorCtr="0"/>
                <a:lstStyle/>
                <a:p>
                  <a:pPr algn="l">
                    <a:defRPr sz="1100" b="0" i="0" u="none" strike="noStrike" kern="1200" baseline="0">
                      <a:solidFill>
                        <a:schemeClr val="tx1"/>
                      </a:solidFill>
                      <a:latin typeface="+mn-lt"/>
                      <a:ea typeface="+mn-ea"/>
                      <a:cs typeface="+mn-cs"/>
                    </a:defRPr>
                  </a:pPr>
                  <a:endParaRPr lang="en-GB"/>
                </a:p>
              </c:txPr>
              <c:showLegendKey val="1"/>
              <c:showVal val="0"/>
              <c:showCatName val="0"/>
              <c:showSerName val="0"/>
              <c:showPercent val="0"/>
              <c:showBubbleSize val="0"/>
              <c:extLst>
                <c:ext xmlns:c15="http://schemas.microsoft.com/office/drawing/2012/chart" uri="{CE6537A1-D6FC-4f65-9D91-7224C49458BB}">
                  <c15:layout>
                    <c:manualLayout>
                      <c:w val="0.29917999872390638"/>
                      <c:h val="0.18020218929271081"/>
                    </c:manualLayout>
                  </c15:layout>
                  <c15:dlblFieldTable/>
                  <c15:showDataLabelsRange val="1"/>
                </c:ext>
                <c:ext xmlns:c16="http://schemas.microsoft.com/office/drawing/2014/chart" uri="{C3380CC4-5D6E-409C-BE32-E72D297353CC}">
                  <c16:uniqueId val="{00000000-8105-4336-A059-3FFBE3A9F299}"/>
                </c:ext>
              </c:extLst>
            </c:dLbl>
            <c:dLbl>
              <c:idx val="1"/>
              <c:layout>
                <c:manualLayout>
                  <c:x val="-0.48406621443489933"/>
                  <c:y val="0.27793462993864887"/>
                </c:manualLayout>
              </c:layout>
              <c:tx>
                <c:rich>
                  <a:bodyPr rot="0" spcFirstLastPara="1" vertOverflow="ellipsis" vert="horz" wrap="square" anchor="ctr" anchorCtr="0"/>
                  <a:lstStyle/>
                  <a:p>
                    <a:pPr algn="l">
                      <a:defRPr sz="1100" b="0" i="0" u="none" strike="noStrike" kern="1200" baseline="0">
                        <a:solidFill>
                          <a:schemeClr val="tx1"/>
                        </a:solidFill>
                        <a:latin typeface="+mn-lt"/>
                        <a:ea typeface="+mn-ea"/>
                        <a:cs typeface="+mn-cs"/>
                      </a:defRPr>
                    </a:pPr>
                    <a:fld id="{5B30B500-A69D-46BC-97B9-D9B432A493C3}" type="CELLRANGE">
                      <a:rPr lang="en-US"/>
                      <a:pPr algn="l">
                        <a:defRPr sz="1100">
                          <a:solidFill>
                            <a:schemeClr val="tx1"/>
                          </a:solidFill>
                        </a:defRPr>
                      </a:pPr>
                      <a:t>[CELLRANGE]</a:t>
                    </a:fld>
                    <a:endParaRPr lang="en-GB"/>
                  </a:p>
                </c:rich>
              </c:tx>
              <c:spPr>
                <a:noFill/>
                <a:ln>
                  <a:noFill/>
                </a:ln>
                <a:effectLst/>
              </c:spPr>
              <c:txPr>
                <a:bodyPr rot="0" spcFirstLastPara="1" vertOverflow="ellipsis" vert="horz" wrap="square" anchor="ctr" anchorCtr="0"/>
                <a:lstStyle/>
                <a:p>
                  <a:pPr algn="l">
                    <a:defRPr sz="1100" b="0" i="0" u="none" strike="noStrike" kern="1200" baseline="0">
                      <a:solidFill>
                        <a:schemeClr val="tx1"/>
                      </a:solidFill>
                      <a:latin typeface="+mn-lt"/>
                      <a:ea typeface="+mn-ea"/>
                      <a:cs typeface="+mn-cs"/>
                    </a:defRPr>
                  </a:pPr>
                  <a:endParaRPr lang="en-GB"/>
                </a:p>
              </c:txPr>
              <c:showLegendKey val="1"/>
              <c:showVal val="0"/>
              <c:showCatName val="0"/>
              <c:showSerName val="0"/>
              <c:showPercent val="0"/>
              <c:showBubbleSize val="0"/>
              <c:extLst>
                <c:ext xmlns:c15="http://schemas.microsoft.com/office/drawing/2012/chart" uri="{CE6537A1-D6FC-4f65-9D91-7224C49458BB}">
                  <c15:layout>
                    <c:manualLayout>
                      <c:w val="0.33625277151114363"/>
                      <c:h val="0.19430328059552862"/>
                    </c:manualLayout>
                  </c15:layout>
                  <c15:dlblFieldTable/>
                  <c15:showDataLabelsRange val="1"/>
                </c:ext>
                <c:ext xmlns:c16="http://schemas.microsoft.com/office/drawing/2014/chart" uri="{C3380CC4-5D6E-409C-BE32-E72D297353CC}">
                  <c16:uniqueId val="{00000001-8105-4336-A059-3FFBE3A9F299}"/>
                </c:ext>
              </c:extLst>
            </c:dLbl>
            <c:dLbl>
              <c:idx val="2"/>
              <c:layout>
                <c:manualLayout>
                  <c:x val="-0.33559429935316021"/>
                  <c:y val="-0.22304474795716817"/>
                </c:manualLayout>
              </c:layout>
              <c:tx>
                <c:rich>
                  <a:bodyPr rot="0" spcFirstLastPara="1" vertOverflow="ellipsis" vert="horz" wrap="square" anchor="ctr" anchorCtr="0"/>
                  <a:lstStyle/>
                  <a:p>
                    <a:pPr algn="l">
                      <a:defRPr sz="1100" b="0" i="0" u="none" strike="noStrike" kern="1200" baseline="0">
                        <a:solidFill>
                          <a:schemeClr val="tx1"/>
                        </a:solidFill>
                        <a:latin typeface="+mn-lt"/>
                        <a:ea typeface="+mn-ea"/>
                        <a:cs typeface="+mn-cs"/>
                      </a:defRPr>
                    </a:pPr>
                    <a:fld id="{D753F308-6685-4F19-A60A-F18381509033}" type="CELLRANGE">
                      <a:rPr lang="en-US"/>
                      <a:pPr algn="l">
                        <a:defRPr sz="1100">
                          <a:solidFill>
                            <a:schemeClr val="tx1"/>
                          </a:solidFill>
                        </a:defRPr>
                      </a:pPr>
                      <a:t>[CELLRANGE]</a:t>
                    </a:fld>
                    <a:endParaRPr lang="en-GB"/>
                  </a:p>
                </c:rich>
              </c:tx>
              <c:spPr>
                <a:noFill/>
                <a:ln>
                  <a:noFill/>
                </a:ln>
                <a:effectLst/>
              </c:spPr>
              <c:txPr>
                <a:bodyPr rot="0" spcFirstLastPara="1" vertOverflow="ellipsis" vert="horz" wrap="square" anchor="ctr" anchorCtr="0"/>
                <a:lstStyle/>
                <a:p>
                  <a:pPr algn="l">
                    <a:defRPr sz="1100" b="0" i="0" u="none" strike="noStrike" kern="1200" baseline="0">
                      <a:solidFill>
                        <a:schemeClr val="tx1"/>
                      </a:solidFill>
                      <a:latin typeface="+mn-lt"/>
                      <a:ea typeface="+mn-ea"/>
                      <a:cs typeface="+mn-cs"/>
                    </a:defRPr>
                  </a:pPr>
                  <a:endParaRPr lang="en-GB"/>
                </a:p>
              </c:txPr>
              <c:showLegendKey val="1"/>
              <c:showVal val="0"/>
              <c:showCatName val="0"/>
              <c:showSerName val="0"/>
              <c:showPercent val="0"/>
              <c:showBubbleSize val="0"/>
              <c:extLst>
                <c:ext xmlns:c15="http://schemas.microsoft.com/office/drawing/2012/chart" uri="{CE6537A1-D6FC-4f65-9D91-7224C49458BB}">
                  <c15:layout>
                    <c:manualLayout>
                      <c:w val="0.43059034568488297"/>
                      <c:h val="0.16250930269686956"/>
                    </c:manualLayout>
                  </c15:layout>
                  <c15:dlblFieldTable/>
                  <c15:showDataLabelsRange val="1"/>
                </c:ext>
                <c:ext xmlns:c16="http://schemas.microsoft.com/office/drawing/2014/chart" uri="{C3380CC4-5D6E-409C-BE32-E72D297353CC}">
                  <c16:uniqueId val="{00000002-8105-4336-A059-3FFBE3A9F299}"/>
                </c:ext>
              </c:extLst>
            </c:dLbl>
            <c:dLbl>
              <c:idx val="3"/>
              <c:layout>
                <c:manualLayout>
                  <c:x val="-0.57712105335499941"/>
                  <c:y val="7.5867794293305646E-2"/>
                </c:manualLayout>
              </c:layout>
              <c:tx>
                <c:rich>
                  <a:bodyPr rot="0" spcFirstLastPara="1" vertOverflow="ellipsis" vert="horz" wrap="square" anchor="ctr" anchorCtr="0"/>
                  <a:lstStyle/>
                  <a:p>
                    <a:pPr algn="ctr">
                      <a:defRPr sz="1100" b="0" i="0" u="none" strike="noStrike" kern="1200" baseline="0">
                        <a:solidFill>
                          <a:schemeClr val="tx1"/>
                        </a:solidFill>
                        <a:latin typeface="+mn-lt"/>
                        <a:ea typeface="+mn-ea"/>
                        <a:cs typeface="+mn-cs"/>
                      </a:defRPr>
                    </a:pPr>
                    <a:fld id="{052DD188-6976-4A53-A945-C52917726F24}" type="CELLRANGE">
                      <a:rPr lang="en-US"/>
                      <a:pPr algn="ctr">
                        <a:defRPr sz="1100">
                          <a:solidFill>
                            <a:schemeClr val="tx1"/>
                          </a:solidFill>
                        </a:defRPr>
                      </a:pPr>
                      <a:t>[CELLRANGE]</a:t>
                    </a:fld>
                    <a:endParaRPr lang="en-GB"/>
                  </a:p>
                </c:rich>
              </c:tx>
              <c:spPr>
                <a:noFill/>
                <a:ln>
                  <a:noFill/>
                </a:ln>
                <a:effectLst/>
              </c:spPr>
              <c:txPr>
                <a:bodyPr rot="0" spcFirstLastPara="1" vertOverflow="ellipsis" vert="horz" wrap="square" anchor="ctr" anchorCtr="0"/>
                <a:lstStyle/>
                <a:p>
                  <a:pPr algn="ctr">
                    <a:defRPr sz="1100" b="0" i="0" u="none" strike="noStrike" kern="1200" baseline="0">
                      <a:solidFill>
                        <a:schemeClr val="tx1"/>
                      </a:solidFill>
                      <a:latin typeface="+mn-lt"/>
                      <a:ea typeface="+mn-ea"/>
                      <a:cs typeface="+mn-cs"/>
                    </a:defRPr>
                  </a:pPr>
                  <a:endParaRPr lang="en-GB"/>
                </a:p>
              </c:txPr>
              <c:showLegendKey val="1"/>
              <c:showVal val="0"/>
              <c:showCatName val="0"/>
              <c:showSerName val="0"/>
              <c:showPercent val="0"/>
              <c:showBubbleSize val="0"/>
              <c:extLst>
                <c:ext xmlns:c15="http://schemas.microsoft.com/office/drawing/2012/chart" uri="{CE6537A1-D6FC-4f65-9D91-7224C49458BB}">
                  <c15:layout>
                    <c:manualLayout>
                      <c:w val="0.39013706579088125"/>
                      <c:h val="0.2614300923401503"/>
                    </c:manualLayout>
                  </c15:layout>
                  <c15:dlblFieldTable/>
                  <c15:showDataLabelsRange val="1"/>
                </c:ext>
                <c:ext xmlns:c16="http://schemas.microsoft.com/office/drawing/2014/chart" uri="{C3380CC4-5D6E-409C-BE32-E72D297353CC}">
                  <c16:uniqueId val="{00000003-8105-4336-A059-3FFBE3A9F299}"/>
                </c:ext>
              </c:extLst>
            </c:dLbl>
            <c:dLbl>
              <c:idx val="4"/>
              <c:layout>
                <c:manualLayout>
                  <c:x val="-1.8485502211102078E-2"/>
                  <c:y val="-0.14860854502338108"/>
                </c:manualLayout>
              </c:layout>
              <c:tx>
                <c:rich>
                  <a:bodyPr/>
                  <a:lstStyle/>
                  <a:p>
                    <a:fld id="{41CC22A8-329E-4240-A9E4-7CBA5A787588}" type="CELLRANGE">
                      <a:rPr lang="en-US"/>
                      <a:pPr/>
                      <a:t>[CELLRANGE]</a:t>
                    </a:fld>
                    <a:endParaRPr lang="en-GB"/>
                  </a:p>
                </c:rich>
              </c:tx>
              <c:showLegendKey val="1"/>
              <c:showVal val="0"/>
              <c:showCatName val="0"/>
              <c:showSerName val="0"/>
              <c:showPercent val="0"/>
              <c:showBubbleSize val="0"/>
              <c:extLst>
                <c:ext xmlns:c15="http://schemas.microsoft.com/office/drawing/2012/chart" uri="{CE6537A1-D6FC-4f65-9D91-7224C49458BB}">
                  <c15:layout>
                    <c:manualLayout>
                      <c:w val="0.25082801975548974"/>
                      <c:h val="0.16969261465478114"/>
                    </c:manualLayout>
                  </c15:layout>
                  <c15:dlblFieldTable/>
                  <c15:showDataLabelsRange val="1"/>
                </c:ext>
                <c:ext xmlns:c16="http://schemas.microsoft.com/office/drawing/2014/chart" uri="{C3380CC4-5D6E-409C-BE32-E72D297353CC}">
                  <c16:uniqueId val="{00000004-8105-4336-A059-3FFBE3A9F299}"/>
                </c:ext>
              </c:extLst>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'1'!$C$14:$C$18</c:f>
              <c:numCache>
                <c:formatCode>0.00</c:formatCode>
                <c:ptCount val="5"/>
                <c:pt idx="0">
                  <c:v>6.9330669330000001</c:v>
                </c:pt>
                <c:pt idx="1">
                  <c:v>6.753246753</c:v>
                </c:pt>
                <c:pt idx="2">
                  <c:v>7.8821178820000002</c:v>
                </c:pt>
                <c:pt idx="3">
                  <c:v>6.9630369630000004</c:v>
                </c:pt>
                <c:pt idx="4">
                  <c:v>8.2117882120000001</c:v>
                </c:pt>
              </c:numCache>
            </c:numRef>
          </c:xVal>
          <c:yVal>
            <c:numRef>
              <c:f>'1'!$D$14:$D$18</c:f>
              <c:numCache>
                <c:formatCode>0.00</c:formatCode>
                <c:ptCount val="5"/>
                <c:pt idx="0">
                  <c:v>4.4644750799999997</c:v>
                </c:pt>
                <c:pt idx="1">
                  <c:v>4.4164037860000001</c:v>
                </c:pt>
                <c:pt idx="2">
                  <c:v>6.7871485939999996</c:v>
                </c:pt>
                <c:pt idx="3">
                  <c:v>5.0378378379999997</c:v>
                </c:pt>
                <c:pt idx="4">
                  <c:v>7.5946775850000003</c:v>
                </c:pt>
              </c:numCache>
            </c:numRef>
          </c:yVal>
          <c:bubbleSize>
            <c:numRef>
              <c:f>'1'!$E$14:$E$18</c:f>
              <c:numCache>
                <c:formatCode>0.00</c:formatCode>
                <c:ptCount val="5"/>
                <c:pt idx="0">
                  <c:v>9.4016587870000006</c:v>
                </c:pt>
                <c:pt idx="1">
                  <c:v>9.090089721</c:v>
                </c:pt>
                <c:pt idx="2">
                  <c:v>8.9770871700000008</c:v>
                </c:pt>
                <c:pt idx="3">
                  <c:v>8.8882360879999993</c:v>
                </c:pt>
                <c:pt idx="4">
                  <c:v>8.8288988390000007</c:v>
                </c:pt>
              </c:numCache>
            </c:numRef>
          </c:bubbleSize>
          <c:bubble3D val="0"/>
          <c:extLst>
            <c:ext xmlns:c15="http://schemas.microsoft.com/office/drawing/2012/chart" uri="{02D57815-91ED-43cb-92C2-25804820EDAC}">
              <c15:datalabelsRange>
                <c15:f>'1'!$B$14:$B$18</c15:f>
                <c15:dlblRangeCache>
                  <c:ptCount val="5"/>
                  <c:pt idx="0">
                    <c:v>Loyalty: I am able to get a discount for staying with the same company</c:v>
                  </c:pt>
                  <c:pt idx="1">
                    <c:v>Loyalty: The premium doesn't increase because I'm not a new customer anymore</c:v>
                  </c:pt>
                  <c:pt idx="2">
                    <c:v>Confidence: The company handles complaints professionally and fairly</c:v>
                  </c:pt>
                  <c:pt idx="3">
                    <c:v>Loyalty: My provider takes my loyalty into account when calculating renewal quotes after I have claimed</c:v>
                  </c:pt>
                  <c:pt idx="4">
                    <c:v>Confidence: The policy is explained clearly</c:v>
                  </c:pt>
                </c15:dlblRangeCache>
              </c15:datalabelsRange>
            </c:ext>
            <c:ext xmlns:c16="http://schemas.microsoft.com/office/drawing/2014/chart" uri="{C3380CC4-5D6E-409C-BE32-E72D297353CC}">
              <c16:uniqueId val="{00000005-8105-4336-A059-3FFBE3A9F299}"/>
            </c:ext>
          </c:extLst>
        </c:ser>
        <c:dLbls>
          <c:showLegendKey val="0"/>
          <c:showVal val="0"/>
          <c:showCatName val="0"/>
          <c:showSerName val="0"/>
          <c:showPercent val="0"/>
          <c:showBubbleSize val="0"/>
        </c:dLbls>
        <c:bubbleScale val="140"/>
        <c:showNegBubbles val="0"/>
        <c:axId val="669760208"/>
        <c:axId val="669769808"/>
      </c:bubbleChart>
      <c:valAx>
        <c:axId val="669760208"/>
        <c:scaling>
          <c:orientation val="minMax"/>
        </c:scaling>
        <c:delete val="1"/>
        <c:axPos val="b"/>
        <c:numFmt formatCode="0.00" sourceLinked="1"/>
        <c:majorTickMark val="none"/>
        <c:minorTickMark val="none"/>
        <c:tickLblPos val="nextTo"/>
        <c:crossAx val="669769808"/>
        <c:crosses val="autoZero"/>
        <c:crossBetween val="midCat"/>
      </c:valAx>
      <c:valAx>
        <c:axId val="669769808"/>
        <c:scaling>
          <c:orientation val="minMax"/>
          <c:max val="10"/>
        </c:scaling>
        <c:delete val="1"/>
        <c:axPos val="l"/>
        <c:numFmt formatCode="0.00" sourceLinked="1"/>
        <c:majorTickMark val="none"/>
        <c:minorTickMark val="none"/>
        <c:tickLblPos val="nextTo"/>
        <c:crossAx val="669760208"/>
        <c:crosses val="autoZero"/>
        <c:crossBetween val="midCat"/>
      </c:valAx>
      <c:spPr>
        <a:noFill/>
        <a:ln>
          <a:noFill/>
        </a:ln>
        <a:effectLst/>
      </c:spPr>
    </c:plotArea>
    <c:plotVisOnly val="1"/>
    <c:dispBlanksAs val="gap"/>
    <c:showDLblsOverMax val="0"/>
  </c:chart>
  <c:spPr>
    <a:noFill/>
    <a:ln>
      <a:noFill/>
    </a:ln>
    <a:effectLst/>
  </c:spPr>
  <c:txPr>
    <a:bodyPr/>
    <a:lstStyle/>
    <a:p>
      <a:pPr>
        <a:defRPr>
          <a:latin typeface="+mn-lt"/>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rgbClr val="17505B"/>
                </a:solidFill>
                <a:latin typeface="Calibri Light" panose="020F0302020204030204" pitchFamily="34" charset="0"/>
                <a:ea typeface="+mn-ea"/>
                <a:cs typeface="Calibri Light" panose="020F0302020204030204" pitchFamily="34" charset="0"/>
              </a:defRPr>
            </a:pPr>
            <a:r>
              <a:rPr lang="en-US" sz="1200" b="1" dirty="0">
                <a:solidFill>
                  <a:srgbClr val="17505B"/>
                </a:solidFill>
                <a:latin typeface="Noto Sans" panose="020B0502040504020204" pitchFamily="34" charset="0"/>
              </a:rPr>
              <a:t>2019 – wave 1&amp;2</a:t>
            </a:r>
          </a:p>
        </c:rich>
      </c:tx>
      <c:layout>
        <c:manualLayout>
          <c:xMode val="edge"/>
          <c:yMode val="edge"/>
          <c:x val="0.28287624776625253"/>
          <c:y val="5.2303689222186485E-2"/>
        </c:manualLayout>
      </c:layout>
      <c:overlay val="0"/>
      <c:spPr>
        <a:noFill/>
        <a:ln>
          <a:noFill/>
        </a:ln>
        <a:effectLst/>
      </c:spPr>
      <c:txPr>
        <a:bodyPr rot="0" spcFirstLastPara="1" vertOverflow="ellipsis" vert="horz" wrap="square" anchor="ctr" anchorCtr="1"/>
        <a:lstStyle/>
        <a:p>
          <a:pPr>
            <a:defRPr sz="1440" b="1" i="0" u="none" strike="noStrike" kern="1200" spc="0" baseline="0">
              <a:solidFill>
                <a:srgbClr val="17505B"/>
              </a:solidFill>
              <a:latin typeface="Calibri Light" panose="020F0302020204030204" pitchFamily="34" charset="0"/>
              <a:ea typeface="+mn-ea"/>
              <a:cs typeface="Calibri Light" panose="020F0302020204030204" pitchFamily="34" charset="0"/>
            </a:defRPr>
          </a:pPr>
          <a:endParaRPr lang="en-US"/>
        </a:p>
      </c:txPr>
    </c:title>
    <c:autoTitleDeleted val="0"/>
    <c:plotArea>
      <c:layout>
        <c:manualLayout>
          <c:layoutTarget val="inner"/>
          <c:xMode val="edge"/>
          <c:yMode val="edge"/>
          <c:x val="0.43852601016481957"/>
          <c:y val="0.19009796439807308"/>
          <c:w val="0.56147398983518038"/>
          <c:h val="0.75236797745752182"/>
        </c:manualLayout>
      </c:layout>
      <c:barChart>
        <c:barDir val="bar"/>
        <c:grouping val="clustered"/>
        <c:varyColors val="0"/>
        <c:ser>
          <c:idx val="2"/>
          <c:order val="0"/>
          <c:tx>
            <c:strRef>
              <c:f>Sheet1!$D$1</c:f>
              <c:strCache>
                <c:ptCount val="1"/>
                <c:pt idx="0">
                  <c:v>Opportunity score</c:v>
                </c:pt>
              </c:strCache>
            </c:strRef>
          </c:tx>
          <c:spPr>
            <a:solidFill>
              <a:srgbClr val="17505B"/>
            </a:solidFill>
            <a:ln>
              <a:noFill/>
            </a:ln>
            <a:effectLst/>
          </c:spPr>
          <c:invertIfNegative val="0"/>
          <c:dLbls>
            <c:spPr>
              <a:noFill/>
              <a:ln>
                <a:noFill/>
              </a:ln>
              <a:effectLst/>
            </c:spPr>
            <c:txPr>
              <a:bodyPr rot="0" spcFirstLastPara="1" vertOverflow="ellipsis" vert="horz" wrap="square" anchor="ctr" anchorCtr="0"/>
              <a:lstStyle/>
              <a:p>
                <a:pPr algn="ctr">
                  <a:defRPr lang="en-US" sz="1050" b="0" i="0" u="none" strike="noStrike" kern="1200" baseline="0">
                    <a:solidFill>
                      <a:schemeClr val="tx1"/>
                    </a:solidFill>
                    <a:latin typeface="+mn-lt"/>
                    <a:ea typeface="+mn-ea"/>
                    <a:cs typeface="Calibri Light" panose="020F03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Loyalty</c:v>
                </c:pt>
                <c:pt idx="1">
                  <c:v>Confidence</c:v>
                </c:pt>
                <c:pt idx="2">
                  <c:v>Ease</c:v>
                </c:pt>
                <c:pt idx="3">
                  <c:v>Protection</c:v>
                </c:pt>
                <c:pt idx="4">
                  <c:v>Price</c:v>
                </c:pt>
                <c:pt idx="5">
                  <c:v>Speed (claimed)</c:v>
                </c:pt>
                <c:pt idx="6">
                  <c:v>Respect (claimed)</c:v>
                </c:pt>
                <c:pt idx="7">
                  <c:v>Relationship</c:v>
                </c:pt>
                <c:pt idx="8">
                  <c:v>Control (claimed)</c:v>
                </c:pt>
              </c:strCache>
            </c:strRef>
          </c:cat>
          <c:val>
            <c:numRef>
              <c:f>Sheet1!$D$2:$D$10</c:f>
              <c:numCache>
                <c:formatCode>0.00</c:formatCode>
                <c:ptCount val="9"/>
                <c:pt idx="0">
                  <c:v>7.1886605658228673</c:v>
                </c:pt>
                <c:pt idx="1">
                  <c:v>6.5256904171489953</c:v>
                </c:pt>
                <c:pt idx="2">
                  <c:v>5.999617708538076</c:v>
                </c:pt>
                <c:pt idx="3">
                  <c:v>5.9255912944445637</c:v>
                </c:pt>
                <c:pt idx="4">
                  <c:v>5.4467166188785994</c:v>
                </c:pt>
                <c:pt idx="5">
                  <c:v>5.1732013766562082</c:v>
                </c:pt>
                <c:pt idx="6">
                  <c:v>5.0812198440851972</c:v>
                </c:pt>
                <c:pt idx="7">
                  <c:v>4.7243507725014187</c:v>
                </c:pt>
                <c:pt idx="8">
                  <c:v>4.2186295798935598</c:v>
                </c:pt>
              </c:numCache>
            </c:numRef>
          </c:val>
          <c:extLst>
            <c:ext xmlns:c16="http://schemas.microsoft.com/office/drawing/2014/chart" uri="{C3380CC4-5D6E-409C-BE32-E72D297353CC}">
              <c16:uniqueId val="{00000000-86D9-4854-9273-BD3F9B4BE143}"/>
            </c:ext>
          </c:extLst>
        </c:ser>
        <c:dLbls>
          <c:dLblPos val="outEnd"/>
          <c:showLegendKey val="0"/>
          <c:showVal val="1"/>
          <c:showCatName val="0"/>
          <c:showSerName val="0"/>
          <c:showPercent val="0"/>
          <c:showBubbleSize val="0"/>
        </c:dLbls>
        <c:gapWidth val="80"/>
        <c:axId val="111870464"/>
        <c:axId val="178938432"/>
      </c:barChart>
      <c:catAx>
        <c:axId val="1118704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050" b="0" i="0" u="none" strike="noStrike" kern="1200" baseline="0">
                <a:solidFill>
                  <a:schemeClr val="tx1"/>
                </a:solidFill>
                <a:latin typeface="+mn-lt"/>
                <a:ea typeface="+mn-ea"/>
                <a:cs typeface="Calibri Light" panose="020F0302020204030204" pitchFamily="34" charset="0"/>
              </a:defRPr>
            </a:pPr>
            <a:endParaRPr lang="en-US"/>
          </a:p>
        </c:txPr>
        <c:crossAx val="178938432"/>
        <c:crosses val="autoZero"/>
        <c:auto val="1"/>
        <c:lblAlgn val="ctr"/>
        <c:lblOffset val="100"/>
        <c:noMultiLvlLbl val="0"/>
      </c:catAx>
      <c:valAx>
        <c:axId val="178938432"/>
        <c:scaling>
          <c:orientation val="minMax"/>
          <c:max val="10"/>
        </c:scaling>
        <c:delete val="1"/>
        <c:axPos val="t"/>
        <c:numFmt formatCode="0.00" sourceLinked="1"/>
        <c:majorTickMark val="out"/>
        <c:minorTickMark val="none"/>
        <c:tickLblPos val="nextTo"/>
        <c:crossAx val="111870464"/>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Calibri Light" panose="020F0302020204030204" pitchFamily="34" charset="0"/>
          <a:cs typeface="Calibri Light" panose="020F0302020204030204" pitchFamily="34" charset="0"/>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200" b="1" i="0" u="none" strike="noStrike" kern="1200" spc="0" baseline="0" dirty="0">
                <a:solidFill>
                  <a:srgbClr val="17505B"/>
                </a:solidFill>
                <a:latin typeface="+mj-lt"/>
                <a:ea typeface="+mn-ea"/>
                <a:cs typeface="Calibri Light" panose="020F0302020204030204" pitchFamily="34" charset="0"/>
              </a:defRPr>
            </a:pPr>
            <a:r>
              <a:rPr lang="en-US" sz="1200" b="1" i="0" u="none" strike="noStrike" kern="1200" spc="0" baseline="0" dirty="0">
                <a:solidFill>
                  <a:srgbClr val="17505B"/>
                </a:solidFill>
                <a:latin typeface="Noto Sans" panose="020B0502040504020204" pitchFamily="34" charset="0"/>
                <a:ea typeface="+mn-ea"/>
                <a:cs typeface="Calibri Light" panose="020F0302020204030204" pitchFamily="34" charset="0"/>
              </a:rPr>
              <a:t>2019 – wave 1&amp;2 </a:t>
            </a:r>
          </a:p>
        </c:rich>
      </c:tx>
      <c:overlay val="0"/>
      <c:spPr>
        <a:noFill/>
        <a:ln>
          <a:noFill/>
        </a:ln>
        <a:effectLst/>
      </c:spPr>
      <c:txPr>
        <a:bodyPr rot="0" spcFirstLastPara="1" vertOverflow="ellipsis" vert="horz" wrap="square" anchor="ctr" anchorCtr="1"/>
        <a:lstStyle/>
        <a:p>
          <a:pPr algn="ctr" rtl="0">
            <a:defRPr lang="en-US" sz="1200" b="1" i="0" u="none" strike="noStrike" kern="1200" spc="0" baseline="0" dirty="0">
              <a:solidFill>
                <a:srgbClr val="17505B"/>
              </a:solidFill>
              <a:latin typeface="+mj-lt"/>
              <a:ea typeface="+mn-ea"/>
              <a:cs typeface="Calibri Light" panose="020F0302020204030204" pitchFamily="34" charset="0"/>
            </a:defRPr>
          </a:pPr>
          <a:endParaRPr lang="en-US"/>
        </a:p>
      </c:txPr>
    </c:title>
    <c:autoTitleDeleted val="0"/>
    <c:plotArea>
      <c:layout>
        <c:manualLayout>
          <c:layoutTarget val="inner"/>
          <c:xMode val="edge"/>
          <c:yMode val="edge"/>
          <c:x val="0.41054934654543535"/>
          <c:y val="0.17994527767282292"/>
          <c:w val="0.44493390730686611"/>
          <c:h val="0.7673761865868457"/>
        </c:manualLayout>
      </c:layout>
      <c:barChart>
        <c:barDir val="bar"/>
        <c:grouping val="clustered"/>
        <c:varyColors val="0"/>
        <c:ser>
          <c:idx val="2"/>
          <c:order val="0"/>
          <c:tx>
            <c:strRef>
              <c:f>Sheet1!$D$1</c:f>
              <c:strCache>
                <c:ptCount val="1"/>
                <c:pt idx="0">
                  <c:v>Opportunity score</c:v>
                </c:pt>
              </c:strCache>
            </c:strRef>
          </c:tx>
          <c:spPr>
            <a:solidFill>
              <a:srgbClr val="99FF80"/>
            </a:solidFill>
            <a:ln>
              <a:noFill/>
            </a:ln>
            <a:effectLst/>
          </c:spPr>
          <c:invertIfNegative val="0"/>
          <c:dLbls>
            <c:spPr>
              <a:noFill/>
              <a:ln>
                <a:noFill/>
              </a:ln>
              <a:effectLst/>
            </c:spPr>
            <c:txPr>
              <a:bodyPr rot="0" spcFirstLastPara="1" vertOverflow="ellipsis" vert="horz" wrap="square" anchor="ctr" anchorCtr="0"/>
              <a:lstStyle/>
              <a:p>
                <a:pPr algn="ctr">
                  <a:defRPr lang="en-US" sz="1050" b="0" i="0" u="none" strike="noStrike" kern="1200" baseline="0">
                    <a:solidFill>
                      <a:schemeClr val="tx1"/>
                    </a:solidFill>
                    <a:latin typeface="+mn-lt"/>
                    <a:ea typeface="+mn-ea"/>
                    <a:cs typeface="Calibri Light" panose="020F03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Loyalty</c:v>
                </c:pt>
                <c:pt idx="1">
                  <c:v>Confidence</c:v>
                </c:pt>
                <c:pt idx="2">
                  <c:v>Ease</c:v>
                </c:pt>
                <c:pt idx="3">
                  <c:v>Protection</c:v>
                </c:pt>
                <c:pt idx="4">
                  <c:v>Price</c:v>
                </c:pt>
                <c:pt idx="5">
                  <c:v>Speed (claimed)</c:v>
                </c:pt>
                <c:pt idx="6">
                  <c:v>Respect (claimed)</c:v>
                </c:pt>
                <c:pt idx="7">
                  <c:v>Relationship</c:v>
                </c:pt>
                <c:pt idx="8">
                  <c:v>Control (claimed)</c:v>
                </c:pt>
              </c:strCache>
            </c:strRef>
          </c:cat>
          <c:val>
            <c:numRef>
              <c:f>Sheet1!$D$2:$D$10</c:f>
              <c:numCache>
                <c:formatCode>0.00</c:formatCode>
                <c:ptCount val="9"/>
                <c:pt idx="0">
                  <c:v>9.2892542319328637</c:v>
                </c:pt>
                <c:pt idx="1">
                  <c:v>7.6444255255058442</c:v>
                </c:pt>
                <c:pt idx="2">
                  <c:v>6.6444311506745928</c:v>
                </c:pt>
                <c:pt idx="3">
                  <c:v>6.2735967018661611</c:v>
                </c:pt>
                <c:pt idx="4">
                  <c:v>6.0957066303437273</c:v>
                </c:pt>
                <c:pt idx="5">
                  <c:v>5.640775862911112</c:v>
                </c:pt>
                <c:pt idx="6">
                  <c:v>4.9184862282619441</c:v>
                </c:pt>
                <c:pt idx="7">
                  <c:v>4.1484520083386602</c:v>
                </c:pt>
                <c:pt idx="8">
                  <c:v>3.5913772795174421</c:v>
                </c:pt>
              </c:numCache>
            </c:numRef>
          </c:val>
          <c:extLst>
            <c:ext xmlns:c16="http://schemas.microsoft.com/office/drawing/2014/chart" uri="{C3380CC4-5D6E-409C-BE32-E72D297353CC}">
              <c16:uniqueId val="{00000000-6A0F-4D5F-843C-5F1214A7887A}"/>
            </c:ext>
          </c:extLst>
        </c:ser>
        <c:dLbls>
          <c:dLblPos val="outEnd"/>
          <c:showLegendKey val="0"/>
          <c:showVal val="1"/>
          <c:showCatName val="0"/>
          <c:showSerName val="0"/>
          <c:showPercent val="0"/>
          <c:showBubbleSize val="0"/>
        </c:dLbls>
        <c:gapWidth val="80"/>
        <c:axId val="111869952"/>
        <c:axId val="178940160"/>
      </c:barChart>
      <c:catAx>
        <c:axId val="111869952"/>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050" b="0" i="0" u="none" strike="noStrike" kern="1200" baseline="0">
                <a:solidFill>
                  <a:schemeClr val="tx1"/>
                </a:solidFill>
                <a:latin typeface="+mn-lt"/>
                <a:ea typeface="+mn-ea"/>
                <a:cs typeface="Calibri Light" panose="020F0302020204030204" pitchFamily="34" charset="0"/>
              </a:defRPr>
            </a:pPr>
            <a:endParaRPr lang="en-US"/>
          </a:p>
        </c:txPr>
        <c:crossAx val="178940160"/>
        <c:crosses val="autoZero"/>
        <c:auto val="1"/>
        <c:lblAlgn val="ctr"/>
        <c:lblOffset val="100"/>
        <c:noMultiLvlLbl val="0"/>
      </c:catAx>
      <c:valAx>
        <c:axId val="178940160"/>
        <c:scaling>
          <c:orientation val="minMax"/>
        </c:scaling>
        <c:delete val="1"/>
        <c:axPos val="t"/>
        <c:numFmt formatCode="0.00" sourceLinked="1"/>
        <c:majorTickMark val="out"/>
        <c:minorTickMark val="none"/>
        <c:tickLblPos val="nextTo"/>
        <c:crossAx val="111869952"/>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Calibri Light" panose="020F0302020204030204" pitchFamily="34" charset="0"/>
          <a:cs typeface="Calibri Light" panose="020F0302020204030204" pitchFamily="34" charset="0"/>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rgbClr val="17505B"/>
                </a:solidFill>
                <a:latin typeface="Calibri Light" panose="020F0302020204030204" pitchFamily="34" charset="0"/>
                <a:ea typeface="+mn-ea"/>
                <a:cs typeface="Calibri Light" panose="020F0302020204030204" pitchFamily="34" charset="0"/>
              </a:defRPr>
            </a:pPr>
            <a:r>
              <a:rPr lang="en-US" sz="1200" b="1" dirty="0">
                <a:solidFill>
                  <a:srgbClr val="17505B"/>
                </a:solidFill>
                <a:latin typeface="Noto Sans" panose="020B0502040504020204" pitchFamily="34" charset="0"/>
              </a:rPr>
              <a:t>2019 – wave 1</a:t>
            </a:r>
          </a:p>
        </c:rich>
      </c:tx>
      <c:layout>
        <c:manualLayout>
          <c:xMode val="edge"/>
          <c:yMode val="edge"/>
          <c:x val="0.3291482913597471"/>
          <c:y val="6.7994795988842435E-2"/>
        </c:manualLayout>
      </c:layout>
      <c:overlay val="0"/>
      <c:spPr>
        <a:noFill/>
        <a:ln>
          <a:noFill/>
        </a:ln>
        <a:effectLst/>
      </c:spPr>
      <c:txPr>
        <a:bodyPr rot="0" spcFirstLastPara="1" vertOverflow="ellipsis" vert="horz" wrap="square" anchor="ctr" anchorCtr="1"/>
        <a:lstStyle/>
        <a:p>
          <a:pPr>
            <a:defRPr sz="1440" b="1" i="0" u="none" strike="noStrike" kern="1200" spc="0" baseline="0">
              <a:solidFill>
                <a:srgbClr val="17505B"/>
              </a:solidFill>
              <a:latin typeface="Calibri Light" panose="020F0302020204030204" pitchFamily="34" charset="0"/>
              <a:ea typeface="+mn-ea"/>
              <a:cs typeface="Calibri Light" panose="020F0302020204030204" pitchFamily="34" charset="0"/>
            </a:defRPr>
          </a:pPr>
          <a:endParaRPr lang="en-US"/>
        </a:p>
      </c:txPr>
    </c:title>
    <c:autoTitleDeleted val="0"/>
    <c:plotArea>
      <c:layout>
        <c:manualLayout>
          <c:layoutTarget val="inner"/>
          <c:xMode val="edge"/>
          <c:yMode val="edge"/>
          <c:x val="0.48980615371745562"/>
          <c:y val="0.19009796439807308"/>
          <c:w val="0.51019384628254438"/>
          <c:h val="0.75236797745752182"/>
        </c:manualLayout>
      </c:layout>
      <c:barChart>
        <c:barDir val="bar"/>
        <c:grouping val="clustered"/>
        <c:varyColors val="0"/>
        <c:ser>
          <c:idx val="2"/>
          <c:order val="0"/>
          <c:tx>
            <c:strRef>
              <c:f>Sheet1!$D$1</c:f>
              <c:strCache>
                <c:ptCount val="1"/>
                <c:pt idx="0">
                  <c:v>Opportunity score</c:v>
                </c:pt>
              </c:strCache>
            </c:strRef>
          </c:tx>
          <c:spPr>
            <a:solidFill>
              <a:srgbClr val="17505B"/>
            </a:solidFill>
            <a:ln>
              <a:noFill/>
            </a:ln>
            <a:effectLst/>
          </c:spPr>
          <c:invertIfNegative val="0"/>
          <c:dLbls>
            <c:spPr>
              <a:noFill/>
              <a:ln>
                <a:noFill/>
              </a:ln>
              <a:effectLst/>
            </c:spPr>
            <c:txPr>
              <a:bodyPr rot="0" spcFirstLastPara="1" vertOverflow="ellipsis" vert="horz" wrap="square" anchor="ctr" anchorCtr="0"/>
              <a:lstStyle/>
              <a:p>
                <a:pPr algn="ctr">
                  <a:defRPr lang="en-US" sz="1050" b="0" i="0" u="none" strike="noStrike" kern="1200" baseline="0">
                    <a:solidFill>
                      <a:schemeClr val="tx1"/>
                    </a:solidFill>
                    <a:latin typeface="+mn-lt"/>
                    <a:ea typeface="+mn-ea"/>
                    <a:cs typeface="Calibri Light" panose="020F03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Loyalty</c:v>
                </c:pt>
                <c:pt idx="1">
                  <c:v>Confidence</c:v>
                </c:pt>
                <c:pt idx="2">
                  <c:v>Ease</c:v>
                </c:pt>
                <c:pt idx="3">
                  <c:v>Protection</c:v>
                </c:pt>
                <c:pt idx="4">
                  <c:v>Speed (claimed)</c:v>
                </c:pt>
                <c:pt idx="5">
                  <c:v>Price</c:v>
                </c:pt>
                <c:pt idx="6">
                  <c:v>Respect (claimed)</c:v>
                </c:pt>
                <c:pt idx="7">
                  <c:v>Relationship</c:v>
                </c:pt>
                <c:pt idx="8">
                  <c:v>Control (claimed)</c:v>
                </c:pt>
              </c:strCache>
            </c:strRef>
          </c:cat>
          <c:val>
            <c:numRef>
              <c:f>Sheet1!$D$2:$D$10</c:f>
              <c:numCache>
                <c:formatCode>0.00</c:formatCode>
                <c:ptCount val="9"/>
                <c:pt idx="0">
                  <c:v>7.550642459108289</c:v>
                </c:pt>
                <c:pt idx="1">
                  <c:v>6.5833493530071667</c:v>
                </c:pt>
                <c:pt idx="2">
                  <c:v>6.0644546020043508</c:v>
                </c:pt>
                <c:pt idx="3">
                  <c:v>5.9949200021078326</c:v>
                </c:pt>
                <c:pt idx="4">
                  <c:v>5.5286270714467527</c:v>
                </c:pt>
                <c:pt idx="5">
                  <c:v>5.3908648605080964</c:v>
                </c:pt>
                <c:pt idx="6">
                  <c:v>4.3796909492273732</c:v>
                </c:pt>
                <c:pt idx="7">
                  <c:v>4.3533985601064504</c:v>
                </c:pt>
                <c:pt idx="8">
                  <c:v>4.0284629731218233</c:v>
                </c:pt>
              </c:numCache>
            </c:numRef>
          </c:val>
          <c:extLst>
            <c:ext xmlns:c16="http://schemas.microsoft.com/office/drawing/2014/chart" uri="{C3380CC4-5D6E-409C-BE32-E72D297353CC}">
              <c16:uniqueId val="{00000000-6EA6-455E-9224-E83EA5ACBDFD}"/>
            </c:ext>
          </c:extLst>
        </c:ser>
        <c:dLbls>
          <c:dLblPos val="outEnd"/>
          <c:showLegendKey val="0"/>
          <c:showVal val="1"/>
          <c:showCatName val="0"/>
          <c:showSerName val="0"/>
          <c:showPercent val="0"/>
          <c:showBubbleSize val="0"/>
        </c:dLbls>
        <c:gapWidth val="80"/>
        <c:axId val="173871616"/>
        <c:axId val="178941888"/>
      </c:barChart>
      <c:catAx>
        <c:axId val="173871616"/>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050" b="0" i="0" u="none" strike="noStrike" kern="1200" baseline="0">
                <a:solidFill>
                  <a:schemeClr val="tx1"/>
                </a:solidFill>
                <a:latin typeface="+mn-lt"/>
                <a:ea typeface="+mn-ea"/>
                <a:cs typeface="Calibri Light" panose="020F0302020204030204" pitchFamily="34" charset="0"/>
              </a:defRPr>
            </a:pPr>
            <a:endParaRPr lang="en-US"/>
          </a:p>
        </c:txPr>
        <c:crossAx val="178941888"/>
        <c:crosses val="autoZero"/>
        <c:auto val="1"/>
        <c:lblAlgn val="ctr"/>
        <c:lblOffset val="100"/>
        <c:noMultiLvlLbl val="0"/>
      </c:catAx>
      <c:valAx>
        <c:axId val="178941888"/>
        <c:scaling>
          <c:orientation val="minMax"/>
          <c:max val="10"/>
        </c:scaling>
        <c:delete val="1"/>
        <c:axPos val="t"/>
        <c:numFmt formatCode="0.00" sourceLinked="1"/>
        <c:majorTickMark val="out"/>
        <c:minorTickMark val="none"/>
        <c:tickLblPos val="nextTo"/>
        <c:crossAx val="173871616"/>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Calibri Light" panose="020F0302020204030204" pitchFamily="34" charset="0"/>
          <a:cs typeface="Calibri Light" panose="020F0302020204030204" pitchFamily="34" charset="0"/>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rgbClr val="17505B"/>
                </a:solidFill>
                <a:latin typeface="Calibri Light" panose="020F0302020204030204" pitchFamily="34" charset="0"/>
                <a:ea typeface="+mn-ea"/>
                <a:cs typeface="Calibri Light" panose="020F0302020204030204" pitchFamily="34" charset="0"/>
              </a:defRPr>
            </a:pPr>
            <a:r>
              <a:rPr lang="en-US" sz="1200" b="1" dirty="0">
                <a:solidFill>
                  <a:srgbClr val="17505B"/>
                </a:solidFill>
                <a:latin typeface="Noto Sans" panose="020B0502040504020204" pitchFamily="34" charset="0"/>
              </a:rPr>
              <a:t>2019/2020 – wave 2&amp;3</a:t>
            </a:r>
          </a:p>
        </c:rich>
      </c:tx>
      <c:layout>
        <c:manualLayout>
          <c:xMode val="edge"/>
          <c:yMode val="edge"/>
          <c:x val="0.17947298452967575"/>
          <c:y val="4.7073320299967837E-2"/>
        </c:manualLayout>
      </c:layout>
      <c:overlay val="0"/>
      <c:spPr>
        <a:noFill/>
        <a:ln>
          <a:noFill/>
        </a:ln>
        <a:effectLst/>
      </c:spPr>
      <c:txPr>
        <a:bodyPr rot="0" spcFirstLastPara="1" vertOverflow="ellipsis" vert="horz" wrap="square" anchor="ctr" anchorCtr="1"/>
        <a:lstStyle/>
        <a:p>
          <a:pPr>
            <a:defRPr sz="1440" b="1" i="0" u="none" strike="noStrike" kern="1200" spc="0" baseline="0">
              <a:solidFill>
                <a:srgbClr val="17505B"/>
              </a:solidFill>
              <a:latin typeface="Calibri Light" panose="020F0302020204030204" pitchFamily="34" charset="0"/>
              <a:ea typeface="+mn-ea"/>
              <a:cs typeface="Calibri Light" panose="020F0302020204030204" pitchFamily="34" charset="0"/>
            </a:defRPr>
          </a:pPr>
          <a:endParaRPr lang="en-US"/>
        </a:p>
      </c:txPr>
    </c:title>
    <c:autoTitleDeleted val="0"/>
    <c:plotArea>
      <c:layout>
        <c:manualLayout>
          <c:layoutTarget val="inner"/>
          <c:xMode val="edge"/>
          <c:yMode val="edge"/>
          <c:x val="0.35497680085116978"/>
          <c:y val="0.17198064068870289"/>
          <c:w val="0.64502319914883022"/>
          <c:h val="0.77489419650377878"/>
        </c:manualLayout>
      </c:layout>
      <c:barChart>
        <c:barDir val="bar"/>
        <c:grouping val="clustered"/>
        <c:varyColors val="0"/>
        <c:ser>
          <c:idx val="2"/>
          <c:order val="0"/>
          <c:tx>
            <c:strRef>
              <c:f>Sheet1!$D$1</c:f>
              <c:strCache>
                <c:ptCount val="1"/>
                <c:pt idx="0">
                  <c:v>Opportunity score</c:v>
                </c:pt>
              </c:strCache>
            </c:strRef>
          </c:tx>
          <c:spPr>
            <a:solidFill>
              <a:srgbClr val="17505B"/>
            </a:solidFill>
            <a:ln>
              <a:noFill/>
            </a:ln>
            <a:effectLst/>
          </c:spPr>
          <c:invertIfNegative val="0"/>
          <c:dLbls>
            <c:spPr>
              <a:noFill/>
              <a:ln>
                <a:noFill/>
              </a:ln>
              <a:effectLst/>
            </c:spPr>
            <c:txPr>
              <a:bodyPr rot="0" spcFirstLastPara="1" vertOverflow="ellipsis" vert="horz" wrap="square" anchor="ctr" anchorCtr="0"/>
              <a:lstStyle/>
              <a:p>
                <a:pPr algn="ctr">
                  <a:defRPr lang="en-US" sz="1050" b="0" i="0" u="none" strike="noStrike" kern="1200" baseline="0">
                    <a:solidFill>
                      <a:schemeClr val="tx1"/>
                    </a:solidFill>
                    <a:latin typeface="+mn-lt"/>
                    <a:ea typeface="+mn-ea"/>
                    <a:cs typeface="Calibri Light" panose="020F03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Loyalty</c:v>
                </c:pt>
                <c:pt idx="1">
                  <c:v>Confidence</c:v>
                </c:pt>
                <c:pt idx="2">
                  <c:v>Respect (claimed)</c:v>
                </c:pt>
                <c:pt idx="3">
                  <c:v>Ease</c:v>
                </c:pt>
                <c:pt idx="4">
                  <c:v>Protection</c:v>
                </c:pt>
                <c:pt idx="5">
                  <c:v>Price</c:v>
                </c:pt>
                <c:pt idx="6">
                  <c:v>Speed (claimed)</c:v>
                </c:pt>
                <c:pt idx="7">
                  <c:v>Relationship</c:v>
                </c:pt>
                <c:pt idx="8">
                  <c:v>Control (claimed)</c:v>
                </c:pt>
              </c:strCache>
            </c:strRef>
          </c:cat>
          <c:val>
            <c:numRef>
              <c:f>Sheet1!$D$2:$D$10</c:f>
              <c:numCache>
                <c:formatCode>0.00</c:formatCode>
                <c:ptCount val="9"/>
                <c:pt idx="0">
                  <c:v>6.8497737749844703</c:v>
                </c:pt>
                <c:pt idx="1">
                  <c:v>6.6079411537519901</c:v>
                </c:pt>
                <c:pt idx="2">
                  <c:v>6.0767016147087398</c:v>
                </c:pt>
                <c:pt idx="3">
                  <c:v>6.0420314584304498</c:v>
                </c:pt>
                <c:pt idx="4">
                  <c:v>5.7455109937270903</c:v>
                </c:pt>
                <c:pt idx="5">
                  <c:v>5.4778804420284404</c:v>
                </c:pt>
                <c:pt idx="6">
                  <c:v>4.9322378283455004</c:v>
                </c:pt>
                <c:pt idx="7">
                  <c:v>4.9091607811757401</c:v>
                </c:pt>
                <c:pt idx="8">
                  <c:v>3.9845541061499401</c:v>
                </c:pt>
              </c:numCache>
            </c:numRef>
          </c:val>
          <c:extLst>
            <c:ext xmlns:c16="http://schemas.microsoft.com/office/drawing/2014/chart" uri="{C3380CC4-5D6E-409C-BE32-E72D297353CC}">
              <c16:uniqueId val="{00000000-4757-411D-850E-EACD7C30B322}"/>
            </c:ext>
          </c:extLst>
        </c:ser>
        <c:dLbls>
          <c:dLblPos val="outEnd"/>
          <c:showLegendKey val="0"/>
          <c:showVal val="1"/>
          <c:showCatName val="0"/>
          <c:showSerName val="0"/>
          <c:showPercent val="0"/>
          <c:showBubbleSize val="0"/>
        </c:dLbls>
        <c:gapWidth val="80"/>
        <c:axId val="173874176"/>
        <c:axId val="178943616"/>
      </c:barChart>
      <c:catAx>
        <c:axId val="173874176"/>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050" b="0" i="0" u="none" strike="noStrike" kern="1200" baseline="0">
                <a:solidFill>
                  <a:schemeClr val="tx1"/>
                </a:solidFill>
                <a:latin typeface="+mn-lt"/>
                <a:ea typeface="+mn-ea"/>
                <a:cs typeface="Calibri Light" panose="020F0302020204030204" pitchFamily="34" charset="0"/>
              </a:defRPr>
            </a:pPr>
            <a:endParaRPr lang="en-US"/>
          </a:p>
        </c:txPr>
        <c:crossAx val="178943616"/>
        <c:crosses val="autoZero"/>
        <c:auto val="1"/>
        <c:lblAlgn val="ctr"/>
        <c:lblOffset val="100"/>
        <c:noMultiLvlLbl val="0"/>
      </c:catAx>
      <c:valAx>
        <c:axId val="178943616"/>
        <c:scaling>
          <c:orientation val="minMax"/>
          <c:max val="10"/>
        </c:scaling>
        <c:delete val="1"/>
        <c:axPos val="t"/>
        <c:numFmt formatCode="0.00" sourceLinked="1"/>
        <c:majorTickMark val="out"/>
        <c:minorTickMark val="none"/>
        <c:tickLblPos val="nextTo"/>
        <c:crossAx val="173874176"/>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Calibri Light" panose="020F0302020204030204" pitchFamily="34" charset="0"/>
          <a:cs typeface="Calibri Light" panose="020F0302020204030204" pitchFamily="34" charset="0"/>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200" b="1" i="0" u="none" strike="noStrike" kern="1200" spc="0" baseline="0" dirty="0">
                <a:solidFill>
                  <a:srgbClr val="17505B"/>
                </a:solidFill>
                <a:latin typeface="+mj-lt"/>
                <a:ea typeface="+mn-ea"/>
                <a:cs typeface="Calibri Light" panose="020F0302020204030204" pitchFamily="34" charset="0"/>
              </a:defRPr>
            </a:pPr>
            <a:r>
              <a:rPr lang="en-US" sz="1200" b="1" i="0" u="none" strike="noStrike" kern="1200" spc="0" baseline="0" dirty="0">
                <a:solidFill>
                  <a:srgbClr val="17505B"/>
                </a:solidFill>
                <a:latin typeface="Noto Sans" panose="020B0502040504020204" pitchFamily="34" charset="0"/>
                <a:ea typeface="+mn-ea"/>
                <a:cs typeface="Calibri Light" panose="020F0302020204030204" pitchFamily="34" charset="0"/>
              </a:rPr>
              <a:t>2019/2020 – wave 2&amp;3 </a:t>
            </a:r>
          </a:p>
        </c:rich>
      </c:tx>
      <c:overlay val="0"/>
      <c:spPr>
        <a:noFill/>
        <a:ln>
          <a:noFill/>
        </a:ln>
        <a:effectLst/>
      </c:spPr>
      <c:txPr>
        <a:bodyPr rot="0" spcFirstLastPara="1" vertOverflow="ellipsis" vert="horz" wrap="square" anchor="ctr" anchorCtr="1"/>
        <a:lstStyle/>
        <a:p>
          <a:pPr algn="ctr" rtl="0">
            <a:defRPr lang="en-US" sz="1200" b="1" i="0" u="none" strike="noStrike" kern="1200" spc="0" baseline="0" dirty="0">
              <a:solidFill>
                <a:srgbClr val="17505B"/>
              </a:solidFill>
              <a:latin typeface="+mj-lt"/>
              <a:ea typeface="+mn-ea"/>
              <a:cs typeface="Calibri Light" panose="020F0302020204030204" pitchFamily="34" charset="0"/>
            </a:defRPr>
          </a:pPr>
          <a:endParaRPr lang="en-US"/>
        </a:p>
      </c:txPr>
    </c:title>
    <c:autoTitleDeleted val="0"/>
    <c:plotArea>
      <c:layout>
        <c:manualLayout>
          <c:layoutTarget val="inner"/>
          <c:xMode val="edge"/>
          <c:yMode val="edge"/>
          <c:x val="0.34125015176360279"/>
          <c:y val="0.17994527767282292"/>
          <c:w val="0.65874984823639726"/>
          <c:h val="0.7673761865868457"/>
        </c:manualLayout>
      </c:layout>
      <c:barChart>
        <c:barDir val="bar"/>
        <c:grouping val="clustered"/>
        <c:varyColors val="0"/>
        <c:ser>
          <c:idx val="2"/>
          <c:order val="0"/>
          <c:tx>
            <c:strRef>
              <c:f>Sheet1!$D$1</c:f>
              <c:strCache>
                <c:ptCount val="1"/>
                <c:pt idx="0">
                  <c:v>Opportunity score</c:v>
                </c:pt>
              </c:strCache>
            </c:strRef>
          </c:tx>
          <c:spPr>
            <a:solidFill>
              <a:srgbClr val="99FF80"/>
            </a:solidFill>
            <a:ln>
              <a:noFill/>
            </a:ln>
            <a:effectLst/>
          </c:spPr>
          <c:invertIfNegative val="0"/>
          <c:dLbls>
            <c:spPr>
              <a:noFill/>
              <a:ln>
                <a:noFill/>
              </a:ln>
              <a:effectLst/>
            </c:spPr>
            <c:txPr>
              <a:bodyPr rot="0" spcFirstLastPara="1" vertOverflow="ellipsis" vert="horz" wrap="square" anchor="ctr" anchorCtr="0"/>
              <a:lstStyle/>
              <a:p>
                <a:pPr algn="ctr">
                  <a:defRPr lang="en-US" sz="1050" b="0" i="0" u="none" strike="noStrike" kern="1200" baseline="0">
                    <a:solidFill>
                      <a:schemeClr val="tx1"/>
                    </a:solidFill>
                    <a:latin typeface="+mn-lt"/>
                    <a:ea typeface="+mn-ea"/>
                    <a:cs typeface="Calibri Light" panose="020F03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Loyalty</c:v>
                </c:pt>
                <c:pt idx="1">
                  <c:v>Confidence</c:v>
                </c:pt>
                <c:pt idx="2">
                  <c:v>Speed (claimed)</c:v>
                </c:pt>
                <c:pt idx="3">
                  <c:v>Protection</c:v>
                </c:pt>
                <c:pt idx="4">
                  <c:v>Ease</c:v>
                </c:pt>
                <c:pt idx="5">
                  <c:v>Price</c:v>
                </c:pt>
                <c:pt idx="6">
                  <c:v>Respect (claimed)</c:v>
                </c:pt>
                <c:pt idx="7">
                  <c:v>Relationship</c:v>
                </c:pt>
                <c:pt idx="8">
                  <c:v>Control (claimed)</c:v>
                </c:pt>
              </c:strCache>
            </c:strRef>
          </c:cat>
          <c:val>
            <c:numRef>
              <c:f>Sheet1!$D$2:$D$10</c:f>
              <c:numCache>
                <c:formatCode>0.00</c:formatCode>
                <c:ptCount val="9"/>
                <c:pt idx="0">
                  <c:v>9.992561009890931</c:v>
                </c:pt>
                <c:pt idx="1">
                  <c:v>8.3172500515919836</c:v>
                </c:pt>
                <c:pt idx="2">
                  <c:v>7.1973462401723074</c:v>
                </c:pt>
                <c:pt idx="3">
                  <c:v>7.0781008364889235</c:v>
                </c:pt>
                <c:pt idx="4">
                  <c:v>6.959566638739056</c:v>
                </c:pt>
                <c:pt idx="5">
                  <c:v>6.50970968194527</c:v>
                </c:pt>
                <c:pt idx="6">
                  <c:v>5.6569684884739724</c:v>
                </c:pt>
                <c:pt idx="7">
                  <c:v>4.5622317147605118</c:v>
                </c:pt>
                <c:pt idx="8">
                  <c:v>4.3149627418402119</c:v>
                </c:pt>
              </c:numCache>
            </c:numRef>
          </c:val>
          <c:extLst>
            <c:ext xmlns:c16="http://schemas.microsoft.com/office/drawing/2014/chart" uri="{C3380CC4-5D6E-409C-BE32-E72D297353CC}">
              <c16:uniqueId val="{00000000-6846-4581-8B4D-23D33ED68E3E}"/>
            </c:ext>
          </c:extLst>
        </c:ser>
        <c:dLbls>
          <c:dLblPos val="outEnd"/>
          <c:showLegendKey val="0"/>
          <c:showVal val="1"/>
          <c:showCatName val="0"/>
          <c:showSerName val="0"/>
          <c:showPercent val="0"/>
          <c:showBubbleSize val="0"/>
        </c:dLbls>
        <c:gapWidth val="80"/>
        <c:axId val="111870976"/>
        <c:axId val="178945344"/>
      </c:barChart>
      <c:catAx>
        <c:axId val="111870976"/>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050" b="0" i="0" u="none" strike="noStrike" kern="1200" baseline="0">
                <a:solidFill>
                  <a:schemeClr val="tx1"/>
                </a:solidFill>
                <a:latin typeface="+mn-lt"/>
                <a:ea typeface="+mn-ea"/>
                <a:cs typeface="Calibri Light" panose="020F0302020204030204" pitchFamily="34" charset="0"/>
              </a:defRPr>
            </a:pPr>
            <a:endParaRPr lang="en-US"/>
          </a:p>
        </c:txPr>
        <c:crossAx val="178945344"/>
        <c:crosses val="autoZero"/>
        <c:auto val="1"/>
        <c:lblAlgn val="ctr"/>
        <c:lblOffset val="100"/>
        <c:noMultiLvlLbl val="0"/>
      </c:catAx>
      <c:valAx>
        <c:axId val="178945344"/>
        <c:scaling>
          <c:orientation val="minMax"/>
        </c:scaling>
        <c:delete val="1"/>
        <c:axPos val="t"/>
        <c:numFmt formatCode="0.00" sourceLinked="1"/>
        <c:majorTickMark val="out"/>
        <c:minorTickMark val="none"/>
        <c:tickLblPos val="nextTo"/>
        <c:crossAx val="111870976"/>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Calibri Light" panose="020F0302020204030204" pitchFamily="34" charset="0"/>
          <a:cs typeface="Calibri Light" panose="020F0302020204030204" pitchFamily="34" charset="0"/>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200" b="1" i="0" u="none" strike="noStrike" kern="1200" spc="0" baseline="0" dirty="0">
                <a:solidFill>
                  <a:srgbClr val="17505B"/>
                </a:solidFill>
                <a:latin typeface="+mj-lt"/>
                <a:ea typeface="+mn-ea"/>
                <a:cs typeface="Calibri Light" panose="020F0302020204030204" pitchFamily="34" charset="0"/>
              </a:defRPr>
            </a:pPr>
            <a:r>
              <a:rPr lang="en-US" sz="1200" b="1" i="0" u="none" strike="noStrike" kern="1200" spc="0" baseline="0" dirty="0">
                <a:solidFill>
                  <a:srgbClr val="17505B"/>
                </a:solidFill>
                <a:latin typeface="Noto Sans" panose="020B0502040504020204" pitchFamily="34" charset="0"/>
                <a:ea typeface="+mn-ea"/>
                <a:cs typeface="Calibri Light" panose="020F0302020204030204" pitchFamily="34" charset="0"/>
              </a:rPr>
              <a:t>2020 – wave 3&amp;4 </a:t>
            </a:r>
          </a:p>
        </c:rich>
      </c:tx>
      <c:overlay val="0"/>
      <c:spPr>
        <a:noFill/>
        <a:ln>
          <a:noFill/>
        </a:ln>
        <a:effectLst/>
      </c:spPr>
    </c:title>
    <c:autoTitleDeleted val="0"/>
    <c:plotArea>
      <c:layout>
        <c:manualLayout>
          <c:layoutTarget val="inner"/>
          <c:xMode val="edge"/>
          <c:yMode val="edge"/>
          <c:x val="0.38146920800084738"/>
          <c:y val="0.15600048869994501"/>
          <c:w val="0.60310173297306768"/>
          <c:h val="0.79132097555972358"/>
        </c:manualLayout>
      </c:layout>
      <c:barChart>
        <c:barDir val="bar"/>
        <c:grouping val="clustered"/>
        <c:varyColors val="0"/>
        <c:ser>
          <c:idx val="2"/>
          <c:order val="0"/>
          <c:tx>
            <c:strRef>
              <c:f>Sheet1!$D$1</c:f>
              <c:strCache>
                <c:ptCount val="1"/>
                <c:pt idx="0">
                  <c:v>Opportunity score</c:v>
                </c:pt>
              </c:strCache>
            </c:strRef>
          </c:tx>
          <c:spPr>
            <a:solidFill>
              <a:srgbClr val="99FF80"/>
            </a:solidFill>
            <a:ln>
              <a:noFill/>
            </a:ln>
            <a:effectLst/>
          </c:spPr>
          <c:invertIfNegative val="0"/>
          <c:dLbls>
            <c:spPr>
              <a:noFill/>
              <a:ln>
                <a:noFill/>
              </a:ln>
              <a:effectLst/>
            </c:spPr>
            <c:txPr>
              <a:bodyPr rot="0" spcFirstLastPara="1" vertOverflow="ellipsis" vert="horz" wrap="square" anchor="ctr" anchorCtr="0"/>
              <a:lstStyle/>
              <a:p>
                <a:pPr algn="ctr">
                  <a:defRPr lang="en-US" sz="1050" b="0" i="0" u="none" strike="noStrike" kern="1200" baseline="0">
                    <a:solidFill>
                      <a:schemeClr val="tx1"/>
                    </a:solidFill>
                    <a:latin typeface="+mn-lt"/>
                    <a:ea typeface="+mn-ea"/>
                    <a:cs typeface="Calibri Light" panose="020F03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Loyalty</c:v>
                </c:pt>
                <c:pt idx="1">
                  <c:v>Confidence</c:v>
                </c:pt>
                <c:pt idx="2">
                  <c:v>Speed (claims)</c:v>
                </c:pt>
                <c:pt idx="3">
                  <c:v>Respect (claims)</c:v>
                </c:pt>
                <c:pt idx="4">
                  <c:v>Protection</c:v>
                </c:pt>
                <c:pt idx="5">
                  <c:v>Ease</c:v>
                </c:pt>
                <c:pt idx="6">
                  <c:v>Price</c:v>
                </c:pt>
                <c:pt idx="7">
                  <c:v>Control (claims)</c:v>
                </c:pt>
                <c:pt idx="8">
                  <c:v>Relationship</c:v>
                </c:pt>
              </c:strCache>
            </c:strRef>
          </c:cat>
          <c:val>
            <c:numRef>
              <c:f>Sheet1!$D$2:$D$10</c:f>
              <c:numCache>
                <c:formatCode>0.00</c:formatCode>
                <c:ptCount val="9"/>
                <c:pt idx="0">
                  <c:v>10.354520455999999</c:v>
                </c:pt>
                <c:pt idx="1">
                  <c:v>8.444438431</c:v>
                </c:pt>
                <c:pt idx="2">
                  <c:v>8.2657245390000007</c:v>
                </c:pt>
                <c:pt idx="3">
                  <c:v>7.8362573099999997</c:v>
                </c:pt>
                <c:pt idx="4">
                  <c:v>7.2555999629999999</c:v>
                </c:pt>
                <c:pt idx="5">
                  <c:v>7.1115463759999997</c:v>
                </c:pt>
                <c:pt idx="6">
                  <c:v>6.340591538</c:v>
                </c:pt>
                <c:pt idx="7">
                  <c:v>5.7785776650000003</c:v>
                </c:pt>
                <c:pt idx="8">
                  <c:v>4.7463264499999998</c:v>
                </c:pt>
              </c:numCache>
            </c:numRef>
          </c:val>
          <c:extLst>
            <c:ext xmlns:c16="http://schemas.microsoft.com/office/drawing/2014/chart" uri="{C3380CC4-5D6E-409C-BE32-E72D297353CC}">
              <c16:uniqueId val="{00000000-1F0E-471A-B6FD-FF6831DC85E3}"/>
            </c:ext>
          </c:extLst>
        </c:ser>
        <c:dLbls>
          <c:dLblPos val="outEnd"/>
          <c:showLegendKey val="0"/>
          <c:showVal val="1"/>
          <c:showCatName val="0"/>
          <c:showSerName val="0"/>
          <c:showPercent val="0"/>
          <c:showBubbleSize val="0"/>
        </c:dLbls>
        <c:gapWidth val="80"/>
        <c:axId val="111880704"/>
        <c:axId val="213410944"/>
      </c:barChart>
      <c:catAx>
        <c:axId val="11188070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050" b="0" i="0" u="none" strike="noStrike" kern="1200" baseline="0">
                <a:solidFill>
                  <a:schemeClr val="tx1"/>
                </a:solidFill>
                <a:latin typeface="+mn-lt"/>
                <a:ea typeface="+mn-ea"/>
                <a:cs typeface="Calibri Light" panose="020F0302020204030204" pitchFamily="34" charset="0"/>
              </a:defRPr>
            </a:pPr>
            <a:endParaRPr lang="en-US"/>
          </a:p>
        </c:txPr>
        <c:crossAx val="213410944"/>
        <c:crosses val="autoZero"/>
        <c:auto val="1"/>
        <c:lblAlgn val="ctr"/>
        <c:lblOffset val="100"/>
        <c:noMultiLvlLbl val="0"/>
      </c:catAx>
      <c:valAx>
        <c:axId val="213410944"/>
        <c:scaling>
          <c:orientation val="minMax"/>
        </c:scaling>
        <c:delete val="1"/>
        <c:axPos val="t"/>
        <c:numFmt formatCode="0.00" sourceLinked="1"/>
        <c:majorTickMark val="out"/>
        <c:minorTickMark val="none"/>
        <c:tickLblPos val="nextTo"/>
        <c:crossAx val="111880704"/>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Calibri Light" panose="020F0302020204030204" pitchFamily="34" charset="0"/>
          <a:cs typeface="Calibri Light" panose="020F0302020204030204" pitchFamily="34" charset="0"/>
        </a:defRPr>
      </a:pPr>
      <a:endParaRPr lang="en-US"/>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rgbClr val="17505B"/>
                </a:solidFill>
                <a:latin typeface="Calibri Light" panose="020F0302020204030204" pitchFamily="34" charset="0"/>
                <a:ea typeface="+mn-ea"/>
                <a:cs typeface="Calibri Light" panose="020F0302020204030204" pitchFamily="34" charset="0"/>
              </a:defRPr>
            </a:pPr>
            <a:r>
              <a:rPr lang="en-US" sz="1200" b="1" dirty="0">
                <a:solidFill>
                  <a:srgbClr val="17505B"/>
                </a:solidFill>
                <a:latin typeface="Noto Sans" panose="020B0502040504020204" pitchFamily="34" charset="0"/>
              </a:rPr>
              <a:t>2020 – wave 3&amp;4</a:t>
            </a:r>
          </a:p>
        </c:rich>
      </c:tx>
      <c:layout>
        <c:manualLayout>
          <c:xMode val="edge"/>
          <c:yMode val="edge"/>
          <c:x val="0.2568913897344216"/>
          <c:y val="6.2764427066623774E-2"/>
        </c:manualLayout>
      </c:layout>
      <c:overlay val="0"/>
      <c:spPr>
        <a:noFill/>
        <a:ln>
          <a:noFill/>
        </a:ln>
        <a:effectLst/>
      </c:spPr>
    </c:title>
    <c:autoTitleDeleted val="0"/>
    <c:plotArea>
      <c:layout>
        <c:manualLayout>
          <c:layoutTarget val="inner"/>
          <c:xMode val="edge"/>
          <c:yMode val="edge"/>
          <c:x val="0.40803416956919641"/>
          <c:y val="0.19009796439807308"/>
          <c:w val="0.59196583043080353"/>
          <c:h val="0.75236797745752182"/>
        </c:manualLayout>
      </c:layout>
      <c:barChart>
        <c:barDir val="bar"/>
        <c:grouping val="clustered"/>
        <c:varyColors val="0"/>
        <c:ser>
          <c:idx val="2"/>
          <c:order val="0"/>
          <c:tx>
            <c:strRef>
              <c:f>Sheet1!$D$1</c:f>
              <c:strCache>
                <c:ptCount val="1"/>
                <c:pt idx="0">
                  <c:v>Opportunity score</c:v>
                </c:pt>
              </c:strCache>
            </c:strRef>
          </c:tx>
          <c:spPr>
            <a:solidFill>
              <a:srgbClr val="17505B"/>
            </a:solidFill>
            <a:ln>
              <a:noFill/>
            </a:ln>
            <a:effectLst/>
          </c:spPr>
          <c:invertIfNegative val="0"/>
          <c:dLbls>
            <c:spPr>
              <a:noFill/>
              <a:ln>
                <a:noFill/>
              </a:ln>
              <a:effectLst/>
            </c:spPr>
            <c:txPr>
              <a:bodyPr rot="0" spcFirstLastPara="1" vertOverflow="ellipsis" vert="horz" wrap="square" anchor="ctr" anchorCtr="0"/>
              <a:lstStyle/>
              <a:p>
                <a:pPr algn="ctr">
                  <a:defRPr lang="en-US" sz="1050" b="0" i="0" u="none" strike="noStrike" kern="1200" baseline="0">
                    <a:solidFill>
                      <a:schemeClr val="tx1"/>
                    </a:solidFill>
                    <a:latin typeface="+mn-lt"/>
                    <a:ea typeface="+mn-ea"/>
                    <a:cs typeface="Calibri Light" panose="020F03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Loyalty</c:v>
                </c:pt>
                <c:pt idx="1">
                  <c:v>Confidence</c:v>
                </c:pt>
                <c:pt idx="2">
                  <c:v>Ease</c:v>
                </c:pt>
                <c:pt idx="3">
                  <c:v>Protection</c:v>
                </c:pt>
                <c:pt idx="4">
                  <c:v>Respect (claims)</c:v>
                </c:pt>
                <c:pt idx="5">
                  <c:v>Price</c:v>
                </c:pt>
                <c:pt idx="6">
                  <c:v>Speed (claims)</c:v>
                </c:pt>
                <c:pt idx="7">
                  <c:v>Relationship</c:v>
                </c:pt>
                <c:pt idx="8">
                  <c:v>Control (claims)</c:v>
                </c:pt>
              </c:strCache>
            </c:strRef>
          </c:cat>
          <c:val>
            <c:numRef>
              <c:f>Sheet1!$D$2:$D$10</c:f>
              <c:numCache>
                <c:formatCode>0.00</c:formatCode>
                <c:ptCount val="9"/>
                <c:pt idx="0">
                  <c:v>6.6605615010000001</c:v>
                </c:pt>
                <c:pt idx="1">
                  <c:v>6.6180307650000003</c:v>
                </c:pt>
                <c:pt idx="2">
                  <c:v>5.9555044529999996</c:v>
                </c:pt>
                <c:pt idx="3">
                  <c:v>5.7503113270000004</c:v>
                </c:pt>
                <c:pt idx="4">
                  <c:v>5.4848135349999998</c:v>
                </c:pt>
                <c:pt idx="5">
                  <c:v>5.1361163640000003</c:v>
                </c:pt>
                <c:pt idx="6">
                  <c:v>5.0267149340000001</c:v>
                </c:pt>
                <c:pt idx="7">
                  <c:v>4.6200256419999999</c:v>
                </c:pt>
                <c:pt idx="8">
                  <c:v>3.7820048420000001</c:v>
                </c:pt>
              </c:numCache>
            </c:numRef>
          </c:val>
          <c:extLst>
            <c:ext xmlns:c16="http://schemas.microsoft.com/office/drawing/2014/chart" uri="{C3380CC4-5D6E-409C-BE32-E72D297353CC}">
              <c16:uniqueId val="{00000000-2EA3-4AF6-929A-6A980590037A}"/>
            </c:ext>
          </c:extLst>
        </c:ser>
        <c:dLbls>
          <c:dLblPos val="outEnd"/>
          <c:showLegendKey val="0"/>
          <c:showVal val="1"/>
          <c:showCatName val="0"/>
          <c:showSerName val="0"/>
          <c:showPercent val="0"/>
          <c:showBubbleSize val="0"/>
        </c:dLbls>
        <c:gapWidth val="80"/>
        <c:axId val="213579776"/>
        <c:axId val="213412672"/>
      </c:barChart>
      <c:catAx>
        <c:axId val="213579776"/>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050" b="0" i="0" u="none" strike="noStrike" kern="1200" baseline="0">
                <a:solidFill>
                  <a:schemeClr val="tx1"/>
                </a:solidFill>
                <a:latin typeface="+mn-lt"/>
                <a:ea typeface="+mn-ea"/>
                <a:cs typeface="Calibri Light" panose="020F0302020204030204" pitchFamily="34" charset="0"/>
              </a:defRPr>
            </a:pPr>
            <a:endParaRPr lang="en-US"/>
          </a:p>
        </c:txPr>
        <c:crossAx val="213412672"/>
        <c:crosses val="autoZero"/>
        <c:auto val="1"/>
        <c:lblAlgn val="ctr"/>
        <c:lblOffset val="100"/>
        <c:noMultiLvlLbl val="0"/>
      </c:catAx>
      <c:valAx>
        <c:axId val="213412672"/>
        <c:scaling>
          <c:orientation val="minMax"/>
          <c:max val="10"/>
        </c:scaling>
        <c:delete val="1"/>
        <c:axPos val="t"/>
        <c:numFmt formatCode="0.00" sourceLinked="1"/>
        <c:majorTickMark val="out"/>
        <c:minorTickMark val="none"/>
        <c:tickLblPos val="nextTo"/>
        <c:crossAx val="213579776"/>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Calibri Light" panose="020F0302020204030204" pitchFamily="34" charset="0"/>
          <a:cs typeface="Calibri Light" panose="020F0302020204030204"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400" dirty="0">
                <a:latin typeface="Noto Sans" panose="020B0502040504020204" pitchFamily="34" charset="0"/>
              </a:rPr>
              <a:t>Female</a:t>
            </a:r>
          </a:p>
        </c:rich>
      </c:tx>
      <c:layout>
        <c:manualLayout>
          <c:xMode val="edge"/>
          <c:yMode val="edge"/>
          <c:x val="0.48246481747744896"/>
          <c:y val="6.465027054356521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9736323148868559"/>
          <c:y val="0.13490093215644858"/>
          <c:w val="0.58840817394250677"/>
          <c:h val="0.86509906784355139"/>
        </c:manualLayout>
      </c:layout>
      <c:barChart>
        <c:barDir val="bar"/>
        <c:grouping val="clustered"/>
        <c:varyColors val="0"/>
        <c:ser>
          <c:idx val="0"/>
          <c:order val="0"/>
          <c:tx>
            <c:strRef>
              <c:f>Sheet1!$D$1</c:f>
              <c:strCache>
                <c:ptCount val="1"/>
                <c:pt idx="0">
                  <c:v>Opportunity score</c:v>
                </c:pt>
              </c:strCache>
            </c:strRef>
          </c:tx>
          <c:spPr>
            <a:solidFill>
              <a:srgbClr val="3EFF97"/>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Loyalty</c:v>
                </c:pt>
                <c:pt idx="1">
                  <c:v>Confidence</c:v>
                </c:pt>
                <c:pt idx="2">
                  <c:v>Speed (claims)</c:v>
                </c:pt>
                <c:pt idx="3">
                  <c:v>Control (claims)</c:v>
                </c:pt>
                <c:pt idx="4">
                  <c:v>Ease</c:v>
                </c:pt>
                <c:pt idx="5">
                  <c:v>Protection</c:v>
                </c:pt>
                <c:pt idx="6">
                  <c:v>Price</c:v>
                </c:pt>
                <c:pt idx="7">
                  <c:v>Respect (claims)</c:v>
                </c:pt>
                <c:pt idx="8">
                  <c:v>Relationship</c:v>
                </c:pt>
              </c:strCache>
            </c:strRef>
          </c:cat>
          <c:val>
            <c:numRef>
              <c:f>Sheet1!$D$2:$D$10</c:f>
              <c:numCache>
                <c:formatCode>0.00</c:formatCode>
                <c:ptCount val="9"/>
                <c:pt idx="0">
                  <c:v>7.991007035</c:v>
                </c:pt>
                <c:pt idx="1">
                  <c:v>7.7297552490000001</c:v>
                </c:pt>
                <c:pt idx="2">
                  <c:v>7.3504273510000004</c:v>
                </c:pt>
                <c:pt idx="3">
                  <c:v>7.0942654039999997</c:v>
                </c:pt>
                <c:pt idx="4">
                  <c:v>6.831999025</c:v>
                </c:pt>
                <c:pt idx="5">
                  <c:v>6.7426039329999998</c:v>
                </c:pt>
                <c:pt idx="6">
                  <c:v>6.4301951060000002</c:v>
                </c:pt>
                <c:pt idx="7">
                  <c:v>5.7833245140000002</c:v>
                </c:pt>
                <c:pt idx="8">
                  <c:v>5.1514223179999998</c:v>
                </c:pt>
              </c:numCache>
            </c:numRef>
          </c:val>
          <c:extLst>
            <c:ext xmlns:c16="http://schemas.microsoft.com/office/drawing/2014/chart" uri="{C3380CC4-5D6E-409C-BE32-E72D297353CC}">
              <c16:uniqueId val="{00000000-D1AF-485D-AA1E-B449A7F56880}"/>
            </c:ext>
          </c:extLst>
        </c:ser>
        <c:dLbls>
          <c:showLegendKey val="0"/>
          <c:showVal val="0"/>
          <c:showCatName val="0"/>
          <c:showSerName val="0"/>
          <c:showPercent val="0"/>
          <c:showBubbleSize val="0"/>
        </c:dLbls>
        <c:gapWidth val="182"/>
        <c:axId val="186380800"/>
        <c:axId val="183272576"/>
      </c:barChart>
      <c:catAx>
        <c:axId val="18638080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83272576"/>
        <c:crosses val="autoZero"/>
        <c:auto val="1"/>
        <c:lblAlgn val="ctr"/>
        <c:lblOffset val="100"/>
        <c:noMultiLvlLbl val="0"/>
      </c:catAx>
      <c:valAx>
        <c:axId val="183272576"/>
        <c:scaling>
          <c:orientation val="minMax"/>
        </c:scaling>
        <c:delete val="1"/>
        <c:axPos val="t"/>
        <c:numFmt formatCode="0.00" sourceLinked="1"/>
        <c:majorTickMark val="none"/>
        <c:minorTickMark val="none"/>
        <c:tickLblPos val="nextTo"/>
        <c:crossAx val="18638080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Calibri Light" panose="020F0302020204030204" pitchFamily="34" charset="0"/>
                <a:ea typeface="+mn-ea"/>
                <a:cs typeface="Calibri Light" panose="020F0302020204030204" pitchFamily="34" charset="0"/>
              </a:defRPr>
            </a:pPr>
            <a:r>
              <a:rPr lang="en-US" sz="1400" dirty="0">
                <a:latin typeface="Noto Sans" panose="020B0502040504020204" pitchFamily="34" charset="0"/>
              </a:rPr>
              <a:t>Male</a:t>
            </a:r>
          </a:p>
        </c:rich>
      </c:tx>
      <c:layout>
        <c:manualLayout>
          <c:xMode val="edge"/>
          <c:yMode val="edge"/>
          <c:x val="0.48870362833351716"/>
          <c:y val="6.7696480448856941E-2"/>
        </c:manualLayout>
      </c:layout>
      <c:overlay val="0"/>
      <c:spPr>
        <a:noFill/>
        <a:ln>
          <a:noFill/>
        </a:ln>
        <a:effectLst/>
      </c:spPr>
    </c:title>
    <c:autoTitleDeleted val="0"/>
    <c:plotArea>
      <c:layout>
        <c:manualLayout>
          <c:layoutTarget val="inner"/>
          <c:xMode val="edge"/>
          <c:yMode val="edge"/>
          <c:x val="0.19736323148868559"/>
          <c:y val="0.13490093215644858"/>
          <c:w val="0.5775791517323775"/>
          <c:h val="0.86509906784355139"/>
        </c:manualLayout>
      </c:layout>
      <c:barChart>
        <c:barDir val="bar"/>
        <c:grouping val="clustered"/>
        <c:varyColors val="0"/>
        <c:ser>
          <c:idx val="0"/>
          <c:order val="0"/>
          <c:tx>
            <c:strRef>
              <c:f>Sheet1!$D$1</c:f>
              <c:strCache>
                <c:ptCount val="1"/>
                <c:pt idx="0">
                  <c:v>Opportunity score</c:v>
                </c:pt>
              </c:strCache>
            </c:strRef>
          </c:tx>
          <c:spPr>
            <a:solidFill>
              <a:srgbClr val="17505B"/>
            </a:solidFill>
            <a:ln>
              <a:noFill/>
            </a:ln>
            <a:effectLst/>
          </c:spPr>
          <c:invertIfNegative val="0"/>
          <c:dLbls>
            <c:spPr>
              <a:noFill/>
              <a:ln>
                <a:noFill/>
              </a:ln>
              <a:effectLst/>
            </c:spPr>
            <c:txPr>
              <a:bodyPr rot="0" spcFirstLastPara="1" vertOverflow="overflow" horzOverflow="overflow" vert="horz" wrap="none" anchor="ctr" anchorCtr="1">
                <a:spAutoFit/>
              </a:bodyPr>
              <a:lstStyle/>
              <a:p>
                <a:pPr>
                  <a:defRPr sz="1197" b="1" i="0" u="none" strike="noStrike" kern="1200" baseline="0">
                    <a:solidFill>
                      <a:schemeClr val="tx1"/>
                    </a:solidFill>
                    <a:latin typeface="+mn-lt"/>
                    <a:ea typeface="+mn-ea"/>
                    <a:cs typeface="Calibri Light" panose="020F03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Loyalty</c:v>
                </c:pt>
                <c:pt idx="1">
                  <c:v>Confidence</c:v>
                </c:pt>
                <c:pt idx="2">
                  <c:v>Ease</c:v>
                </c:pt>
                <c:pt idx="3">
                  <c:v>Speed (claims)</c:v>
                </c:pt>
                <c:pt idx="4">
                  <c:v>Price</c:v>
                </c:pt>
                <c:pt idx="5">
                  <c:v>Protection</c:v>
                </c:pt>
                <c:pt idx="6">
                  <c:v>Respect (claims)</c:v>
                </c:pt>
                <c:pt idx="7">
                  <c:v>Control (claims)</c:v>
                </c:pt>
                <c:pt idx="8">
                  <c:v>Relationship</c:v>
                </c:pt>
              </c:strCache>
            </c:strRef>
          </c:cat>
          <c:val>
            <c:numRef>
              <c:f>Sheet1!$D$2:$D$10</c:f>
              <c:numCache>
                <c:formatCode>0.00</c:formatCode>
                <c:ptCount val="9"/>
                <c:pt idx="0">
                  <c:v>7.564064728</c:v>
                </c:pt>
                <c:pt idx="1">
                  <c:v>7.4901757010000001</c:v>
                </c:pt>
                <c:pt idx="2">
                  <c:v>6.5339983239999997</c:v>
                </c:pt>
                <c:pt idx="3">
                  <c:v>6.4779723159999998</c:v>
                </c:pt>
                <c:pt idx="4">
                  <c:v>6.0102640779999996</c:v>
                </c:pt>
                <c:pt idx="5">
                  <c:v>5.7078642259999999</c:v>
                </c:pt>
                <c:pt idx="6">
                  <c:v>5.30965139</c:v>
                </c:pt>
                <c:pt idx="7">
                  <c:v>4.8028673839999998</c:v>
                </c:pt>
                <c:pt idx="8">
                  <c:v>4.6896525430000002</c:v>
                </c:pt>
              </c:numCache>
            </c:numRef>
          </c:val>
          <c:extLst>
            <c:ext xmlns:c16="http://schemas.microsoft.com/office/drawing/2014/chart" uri="{C3380CC4-5D6E-409C-BE32-E72D297353CC}">
              <c16:uniqueId val="{00000000-156D-4D1A-9519-53976F1981E3}"/>
            </c:ext>
          </c:extLst>
        </c:ser>
        <c:dLbls>
          <c:showLegendKey val="0"/>
          <c:showVal val="0"/>
          <c:showCatName val="0"/>
          <c:showSerName val="0"/>
          <c:showPercent val="0"/>
          <c:showBubbleSize val="0"/>
        </c:dLbls>
        <c:gapWidth val="182"/>
        <c:axId val="186381312"/>
        <c:axId val="183274304"/>
      </c:barChart>
      <c:catAx>
        <c:axId val="1863813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Calibri Light" panose="020F0302020204030204" pitchFamily="34" charset="0"/>
              </a:defRPr>
            </a:pPr>
            <a:endParaRPr lang="en-US"/>
          </a:p>
        </c:txPr>
        <c:crossAx val="183274304"/>
        <c:crosses val="autoZero"/>
        <c:auto val="1"/>
        <c:lblAlgn val="ctr"/>
        <c:lblOffset val="100"/>
        <c:noMultiLvlLbl val="0"/>
      </c:catAx>
      <c:valAx>
        <c:axId val="183274304"/>
        <c:scaling>
          <c:orientation val="minMax"/>
        </c:scaling>
        <c:delete val="1"/>
        <c:axPos val="t"/>
        <c:numFmt formatCode="0.00" sourceLinked="1"/>
        <c:majorTickMark val="none"/>
        <c:minorTickMark val="none"/>
        <c:tickLblPos val="nextTo"/>
        <c:crossAx val="186381312"/>
        <c:crosses val="autoZero"/>
        <c:crossBetween val="between"/>
      </c:valAx>
      <c:spPr>
        <a:noFill/>
        <a:ln w="25400">
          <a:noFill/>
        </a:ln>
        <a:effectLst/>
      </c:spPr>
    </c:plotArea>
    <c:plotVisOnly val="1"/>
    <c:dispBlanksAs val="gap"/>
    <c:showDLblsOverMax val="0"/>
  </c:chart>
  <c:spPr>
    <a:noFill/>
    <a:ln>
      <a:noFill/>
    </a:ln>
    <a:effectLst/>
  </c:spPr>
  <c:txPr>
    <a:bodyPr/>
    <a:lstStyle/>
    <a:p>
      <a:pPr>
        <a:defRPr>
          <a:solidFill>
            <a:schemeClr val="tx1"/>
          </a:solidFill>
          <a:latin typeface="Calibri Light" panose="020F0302020204030204" pitchFamily="34" charset="0"/>
          <a:cs typeface="Calibri Light" panose="020F0302020204030204" pitchFamily="34"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0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cs:styleClr val="auto"/>
    </cs:fontRef>
    <cs:spPr/>
    <cs:defRPr sz="900"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440"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0.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0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cs:styleClr val="auto"/>
    </cs:fontRef>
    <cs:spPr/>
    <cs:defRPr sz="900"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440"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0.76512</cdr:x>
      <cdr:y>0.08988</cdr:y>
    </cdr:from>
    <cdr:to>
      <cdr:x>0.80559</cdr:x>
      <cdr:y>0.13872</cdr:y>
    </cdr:to>
    <cdr:sp macro="" textlink="">
      <cdr:nvSpPr>
        <cdr:cNvPr id="2" name="TextBox 15">
          <a:extLst xmlns:a="http://schemas.openxmlformats.org/drawingml/2006/main">
            <a:ext uri="{FF2B5EF4-FFF2-40B4-BE49-F238E27FC236}">
              <a16:creationId xmlns:a16="http://schemas.microsoft.com/office/drawing/2014/main" id="{4ECB7629-5553-03A9-2BCA-31F63B5F2707}"/>
            </a:ext>
          </a:extLst>
        </cdr:cNvPr>
        <cdr:cNvSpPr txBox="1"/>
      </cdr:nvSpPr>
      <cdr:spPr>
        <a:xfrm xmlns:a="http://schemas.openxmlformats.org/drawingml/2006/main">
          <a:off x="8662011" y="424821"/>
          <a:ext cx="458165" cy="230848"/>
        </a:xfrm>
        <a:prstGeom xmlns:a="http://schemas.openxmlformats.org/drawingml/2006/main" prst="rect">
          <a:avLst/>
        </a:prstGeom>
        <a:noFill xmlns:a="http://schemas.openxmlformats.org/drawingml/2006/main"/>
        <a:ln xmlns:a="http://schemas.openxmlformats.org/drawingml/2006/main">
          <a:solidFill>
            <a:srgbClr val="17505B"/>
          </a:solidFill>
        </a:ln>
      </cdr:spPr>
      <cdr:txBody>
        <a:bodyPr xmlns:a="http://schemas.openxmlformats.org/drawingml/2006/main" wrap="square" rtlCol="0">
          <a:spAutoFit/>
        </a:bodyPr>
        <a:lstStyle xmlns:a="http://schemas.openxmlformats.org/drawingml/2006/main">
          <a:defPPr marR="0" lvl="0" algn="l" rtl="0">
            <a:lnSpc>
              <a:spcPct val="100000"/>
            </a:lnSpc>
            <a:spcBef>
              <a:spcPts val="0"/>
            </a:spcBef>
            <a:spcAft>
              <a:spcPts val="0"/>
            </a:spcAft>
            <a:defRPr/>
          </a:defPPr>
          <a:lvl1pPr marL="0" marR="0" lvl="0" indent="0" algn="ctr" rtl="0">
            <a:lnSpc>
              <a:spcPct val="100000"/>
            </a:lnSpc>
            <a:spcBef>
              <a:spcPts val="0"/>
            </a:spcBef>
            <a:spcAft>
              <a:spcPts val="0"/>
            </a:spcAft>
            <a:buClr>
              <a:srgbClr val="000000"/>
            </a:buClr>
            <a:buFont typeface="Arial"/>
            <a:defRPr sz="900" b="1" i="0" u="none" strike="noStrike" cap="none">
              <a:solidFill>
                <a:srgbClr val="008265"/>
              </a:solidFill>
              <a:latin typeface="+mn-lt"/>
              <a:ea typeface="+mn-ea"/>
              <a:cs typeface="+mn-cs"/>
              <a:sym typeface="Arial"/>
            </a:defRPr>
          </a:lvl1pPr>
          <a:lvl2pPr marL="457200" marR="0" lvl="1" indent="0" algn="l" rtl="0">
            <a:lnSpc>
              <a:spcPct val="100000"/>
            </a:lnSpc>
            <a:spcBef>
              <a:spcPts val="0"/>
            </a:spcBef>
            <a:spcAft>
              <a:spcPts val="0"/>
            </a:spcAft>
            <a:buClr>
              <a:srgbClr val="000000"/>
            </a:buClr>
            <a:buFont typeface="Arial"/>
            <a:defRPr sz="1100" b="0" i="0" u="none" strike="noStrike" cap="none">
              <a:solidFill>
                <a:srgbClr val="000000"/>
              </a:solidFill>
              <a:latin typeface="+mn-lt"/>
              <a:ea typeface="+mn-ea"/>
              <a:cs typeface="+mn-cs"/>
              <a:sym typeface="Arial"/>
            </a:defRPr>
          </a:lvl2pPr>
          <a:lvl3pPr marL="914400" marR="0" lvl="2" indent="0" algn="l" rtl="0">
            <a:lnSpc>
              <a:spcPct val="100000"/>
            </a:lnSpc>
            <a:spcBef>
              <a:spcPts val="0"/>
            </a:spcBef>
            <a:spcAft>
              <a:spcPts val="0"/>
            </a:spcAft>
            <a:buClr>
              <a:srgbClr val="000000"/>
            </a:buClr>
            <a:buFont typeface="Arial"/>
            <a:defRPr sz="1100" b="0" i="0" u="none" strike="noStrike" cap="none">
              <a:solidFill>
                <a:srgbClr val="000000"/>
              </a:solidFill>
              <a:latin typeface="+mn-lt"/>
              <a:ea typeface="+mn-ea"/>
              <a:cs typeface="+mn-cs"/>
              <a:sym typeface="Arial"/>
            </a:defRPr>
          </a:lvl3pPr>
          <a:lvl4pPr marL="1371600" marR="0" lvl="3" indent="0" algn="l" rtl="0">
            <a:lnSpc>
              <a:spcPct val="100000"/>
            </a:lnSpc>
            <a:spcBef>
              <a:spcPts val="0"/>
            </a:spcBef>
            <a:spcAft>
              <a:spcPts val="0"/>
            </a:spcAft>
            <a:buClr>
              <a:srgbClr val="000000"/>
            </a:buClr>
            <a:buFont typeface="Arial"/>
            <a:defRPr sz="1100" b="0" i="0" u="none" strike="noStrike" cap="none">
              <a:solidFill>
                <a:srgbClr val="000000"/>
              </a:solidFill>
              <a:latin typeface="+mn-lt"/>
              <a:ea typeface="+mn-ea"/>
              <a:cs typeface="+mn-cs"/>
              <a:sym typeface="Arial"/>
            </a:defRPr>
          </a:lvl4pPr>
          <a:lvl5pPr marL="1828800" marR="0" lvl="4" indent="0" algn="l" rtl="0">
            <a:lnSpc>
              <a:spcPct val="100000"/>
            </a:lnSpc>
            <a:spcBef>
              <a:spcPts val="0"/>
            </a:spcBef>
            <a:spcAft>
              <a:spcPts val="0"/>
            </a:spcAft>
            <a:buClr>
              <a:srgbClr val="000000"/>
            </a:buClr>
            <a:buFont typeface="Arial"/>
            <a:defRPr sz="1100" b="0" i="0" u="none" strike="noStrike" cap="none">
              <a:solidFill>
                <a:srgbClr val="000000"/>
              </a:solidFill>
              <a:latin typeface="+mn-lt"/>
              <a:ea typeface="+mn-ea"/>
              <a:cs typeface="+mn-cs"/>
              <a:sym typeface="Arial"/>
            </a:defRPr>
          </a:lvl5pPr>
          <a:lvl6pPr marL="2286000" marR="0" lvl="5" indent="0" algn="l" rtl="0">
            <a:lnSpc>
              <a:spcPct val="100000"/>
            </a:lnSpc>
            <a:spcBef>
              <a:spcPts val="0"/>
            </a:spcBef>
            <a:spcAft>
              <a:spcPts val="0"/>
            </a:spcAft>
            <a:buClr>
              <a:srgbClr val="000000"/>
            </a:buClr>
            <a:buFont typeface="Arial"/>
            <a:defRPr sz="1100" b="0" i="0" u="none" strike="noStrike" cap="none">
              <a:solidFill>
                <a:srgbClr val="000000"/>
              </a:solidFill>
              <a:latin typeface="+mn-lt"/>
              <a:ea typeface="+mn-ea"/>
              <a:cs typeface="+mn-cs"/>
              <a:sym typeface="Arial"/>
            </a:defRPr>
          </a:lvl6pPr>
          <a:lvl7pPr marL="2743200" marR="0" lvl="6" indent="0" algn="l" rtl="0">
            <a:lnSpc>
              <a:spcPct val="100000"/>
            </a:lnSpc>
            <a:spcBef>
              <a:spcPts val="0"/>
            </a:spcBef>
            <a:spcAft>
              <a:spcPts val="0"/>
            </a:spcAft>
            <a:buClr>
              <a:srgbClr val="000000"/>
            </a:buClr>
            <a:buFont typeface="Arial"/>
            <a:defRPr sz="1100" b="0" i="0" u="none" strike="noStrike" cap="none">
              <a:solidFill>
                <a:srgbClr val="000000"/>
              </a:solidFill>
              <a:latin typeface="+mn-lt"/>
              <a:ea typeface="+mn-ea"/>
              <a:cs typeface="+mn-cs"/>
              <a:sym typeface="Arial"/>
            </a:defRPr>
          </a:lvl7pPr>
          <a:lvl8pPr marL="3200400" marR="0" lvl="7" indent="0" algn="l" rtl="0">
            <a:lnSpc>
              <a:spcPct val="100000"/>
            </a:lnSpc>
            <a:spcBef>
              <a:spcPts val="0"/>
            </a:spcBef>
            <a:spcAft>
              <a:spcPts val="0"/>
            </a:spcAft>
            <a:buClr>
              <a:srgbClr val="000000"/>
            </a:buClr>
            <a:buFont typeface="Arial"/>
            <a:defRPr sz="1100" b="0" i="0" u="none" strike="noStrike" cap="none">
              <a:solidFill>
                <a:srgbClr val="000000"/>
              </a:solidFill>
              <a:latin typeface="+mn-lt"/>
              <a:ea typeface="+mn-ea"/>
              <a:cs typeface="+mn-cs"/>
              <a:sym typeface="Arial"/>
            </a:defRPr>
          </a:lvl8pPr>
          <a:lvl9pPr marL="3657600" marR="0" lvl="8" indent="0" algn="l" rtl="0">
            <a:lnSpc>
              <a:spcPct val="100000"/>
            </a:lnSpc>
            <a:spcBef>
              <a:spcPts val="0"/>
            </a:spcBef>
            <a:spcAft>
              <a:spcPts val="0"/>
            </a:spcAft>
            <a:buClr>
              <a:srgbClr val="000000"/>
            </a:buClr>
            <a:buFont typeface="Arial"/>
            <a:defRPr sz="1100" b="0" i="0" u="none" strike="noStrike" cap="none">
              <a:solidFill>
                <a:srgbClr val="000000"/>
              </a:solidFill>
              <a:latin typeface="+mn-lt"/>
              <a:ea typeface="+mn-ea"/>
              <a:cs typeface="+mn-cs"/>
              <a:sym typeface="Arial"/>
            </a:defRPr>
          </a:lvl9pPr>
        </a:lstStyle>
        <a:p xmlns:a="http://schemas.openxmlformats.org/drawingml/2006/main">
          <a:pPr marL="0" marR="0" indent="0" algn="ctr" rtl="0">
            <a:lnSpc>
              <a:spcPct val="100000"/>
            </a:lnSpc>
            <a:spcBef>
              <a:spcPts val="0"/>
            </a:spcBef>
            <a:spcAft>
              <a:spcPts val="0"/>
            </a:spcAft>
            <a:buClr>
              <a:srgbClr val="000000"/>
            </a:buClr>
            <a:buFont typeface="Arial"/>
          </a:pPr>
          <a:r>
            <a:rPr lang="en-GB" sz="900" b="1" i="0" u="none" strike="noStrike" cap="none" dirty="0">
              <a:solidFill>
                <a:schemeClr val="tx1">
                  <a:lumMod val="85000"/>
                  <a:lumOff val="15000"/>
                </a:schemeClr>
              </a:solidFill>
              <a:latin typeface="Noto Sans" panose="020B0502040504020204" pitchFamily="34" charset="0"/>
              <a:ea typeface="+mn-ea"/>
              <a:cs typeface="+mn-cs"/>
              <a:sym typeface="Arial"/>
            </a:rPr>
            <a:t>85%</a:t>
          </a:r>
        </a:p>
      </cdr:txBody>
    </cdr:sp>
  </cdr:relSizeAnchor>
</c:userShapes>
</file>

<file path=ppt/drawings/drawing2.xml><?xml version="1.0" encoding="utf-8"?>
<c:userShapes xmlns:c="http://schemas.openxmlformats.org/drawingml/2006/chart">
  <cdr:relSizeAnchor xmlns:cdr="http://schemas.openxmlformats.org/drawingml/2006/chartDrawing">
    <cdr:from>
      <cdr:x>0.82114</cdr:x>
      <cdr:y>0.08988</cdr:y>
    </cdr:from>
    <cdr:to>
      <cdr:x>0.86161</cdr:x>
      <cdr:y>0.13872</cdr:y>
    </cdr:to>
    <cdr:sp macro="" textlink="">
      <cdr:nvSpPr>
        <cdr:cNvPr id="2" name="TextBox 15">
          <a:extLst xmlns:a="http://schemas.openxmlformats.org/drawingml/2006/main">
            <a:ext uri="{FF2B5EF4-FFF2-40B4-BE49-F238E27FC236}">
              <a16:creationId xmlns:a16="http://schemas.microsoft.com/office/drawing/2014/main" id="{4ECB7629-5553-03A9-2BCA-31F63B5F2707}"/>
            </a:ext>
          </a:extLst>
        </cdr:cNvPr>
        <cdr:cNvSpPr txBox="1"/>
      </cdr:nvSpPr>
      <cdr:spPr>
        <a:xfrm xmlns:a="http://schemas.openxmlformats.org/drawingml/2006/main">
          <a:off x="9044304" y="424828"/>
          <a:ext cx="445750" cy="230848"/>
        </a:xfrm>
        <a:prstGeom xmlns:a="http://schemas.openxmlformats.org/drawingml/2006/main" prst="rect">
          <a:avLst/>
        </a:prstGeom>
        <a:noFill xmlns:a="http://schemas.openxmlformats.org/drawingml/2006/main"/>
        <a:ln xmlns:a="http://schemas.openxmlformats.org/drawingml/2006/main">
          <a:solidFill>
            <a:srgbClr val="17505B"/>
          </a:solidFill>
        </a:ln>
      </cdr:spPr>
      <cdr:txBody>
        <a:bodyPr xmlns:a="http://schemas.openxmlformats.org/drawingml/2006/main" wrap="square" rtlCol="0">
          <a:spAutoFit/>
        </a:bodyPr>
        <a:lstStyle xmlns:a="http://schemas.openxmlformats.org/drawingml/2006/main">
          <a:defPPr marR="0" lvl="0" algn="l" rtl="0">
            <a:lnSpc>
              <a:spcPct val="100000"/>
            </a:lnSpc>
            <a:spcBef>
              <a:spcPts val="0"/>
            </a:spcBef>
            <a:spcAft>
              <a:spcPts val="0"/>
            </a:spcAft>
            <a:defRPr/>
          </a:defPPr>
          <a:lvl1pPr marL="0" marR="0" lvl="0" indent="0" algn="ctr" rtl="0">
            <a:lnSpc>
              <a:spcPct val="100000"/>
            </a:lnSpc>
            <a:spcBef>
              <a:spcPts val="0"/>
            </a:spcBef>
            <a:spcAft>
              <a:spcPts val="0"/>
            </a:spcAft>
            <a:buClr>
              <a:srgbClr val="000000"/>
            </a:buClr>
            <a:buFont typeface="Arial"/>
            <a:defRPr sz="900" b="1" i="0" u="none" strike="noStrike" cap="none">
              <a:solidFill>
                <a:srgbClr val="008265"/>
              </a:solidFill>
              <a:latin typeface="+mn-lt"/>
              <a:ea typeface="+mn-ea"/>
              <a:cs typeface="+mn-cs"/>
              <a:sym typeface="Arial"/>
            </a:defRPr>
          </a:lvl1pPr>
          <a:lvl2pPr marL="457200" marR="0" lvl="1" indent="0" algn="l" rtl="0">
            <a:lnSpc>
              <a:spcPct val="100000"/>
            </a:lnSpc>
            <a:spcBef>
              <a:spcPts val="0"/>
            </a:spcBef>
            <a:spcAft>
              <a:spcPts val="0"/>
            </a:spcAft>
            <a:buClr>
              <a:srgbClr val="000000"/>
            </a:buClr>
            <a:buFont typeface="Arial"/>
            <a:defRPr sz="1100" b="0" i="0" u="none" strike="noStrike" cap="none">
              <a:solidFill>
                <a:srgbClr val="000000"/>
              </a:solidFill>
              <a:latin typeface="+mn-lt"/>
              <a:ea typeface="+mn-ea"/>
              <a:cs typeface="+mn-cs"/>
              <a:sym typeface="Arial"/>
            </a:defRPr>
          </a:lvl2pPr>
          <a:lvl3pPr marL="914400" marR="0" lvl="2" indent="0" algn="l" rtl="0">
            <a:lnSpc>
              <a:spcPct val="100000"/>
            </a:lnSpc>
            <a:spcBef>
              <a:spcPts val="0"/>
            </a:spcBef>
            <a:spcAft>
              <a:spcPts val="0"/>
            </a:spcAft>
            <a:buClr>
              <a:srgbClr val="000000"/>
            </a:buClr>
            <a:buFont typeface="Arial"/>
            <a:defRPr sz="1100" b="0" i="0" u="none" strike="noStrike" cap="none">
              <a:solidFill>
                <a:srgbClr val="000000"/>
              </a:solidFill>
              <a:latin typeface="+mn-lt"/>
              <a:ea typeface="+mn-ea"/>
              <a:cs typeface="+mn-cs"/>
              <a:sym typeface="Arial"/>
            </a:defRPr>
          </a:lvl3pPr>
          <a:lvl4pPr marL="1371600" marR="0" lvl="3" indent="0" algn="l" rtl="0">
            <a:lnSpc>
              <a:spcPct val="100000"/>
            </a:lnSpc>
            <a:spcBef>
              <a:spcPts val="0"/>
            </a:spcBef>
            <a:spcAft>
              <a:spcPts val="0"/>
            </a:spcAft>
            <a:buClr>
              <a:srgbClr val="000000"/>
            </a:buClr>
            <a:buFont typeface="Arial"/>
            <a:defRPr sz="1100" b="0" i="0" u="none" strike="noStrike" cap="none">
              <a:solidFill>
                <a:srgbClr val="000000"/>
              </a:solidFill>
              <a:latin typeface="+mn-lt"/>
              <a:ea typeface="+mn-ea"/>
              <a:cs typeface="+mn-cs"/>
              <a:sym typeface="Arial"/>
            </a:defRPr>
          </a:lvl4pPr>
          <a:lvl5pPr marL="1828800" marR="0" lvl="4" indent="0" algn="l" rtl="0">
            <a:lnSpc>
              <a:spcPct val="100000"/>
            </a:lnSpc>
            <a:spcBef>
              <a:spcPts val="0"/>
            </a:spcBef>
            <a:spcAft>
              <a:spcPts val="0"/>
            </a:spcAft>
            <a:buClr>
              <a:srgbClr val="000000"/>
            </a:buClr>
            <a:buFont typeface="Arial"/>
            <a:defRPr sz="1100" b="0" i="0" u="none" strike="noStrike" cap="none">
              <a:solidFill>
                <a:srgbClr val="000000"/>
              </a:solidFill>
              <a:latin typeface="+mn-lt"/>
              <a:ea typeface="+mn-ea"/>
              <a:cs typeface="+mn-cs"/>
              <a:sym typeface="Arial"/>
            </a:defRPr>
          </a:lvl5pPr>
          <a:lvl6pPr marL="2286000" marR="0" lvl="5" indent="0" algn="l" rtl="0">
            <a:lnSpc>
              <a:spcPct val="100000"/>
            </a:lnSpc>
            <a:spcBef>
              <a:spcPts val="0"/>
            </a:spcBef>
            <a:spcAft>
              <a:spcPts val="0"/>
            </a:spcAft>
            <a:buClr>
              <a:srgbClr val="000000"/>
            </a:buClr>
            <a:buFont typeface="Arial"/>
            <a:defRPr sz="1100" b="0" i="0" u="none" strike="noStrike" cap="none">
              <a:solidFill>
                <a:srgbClr val="000000"/>
              </a:solidFill>
              <a:latin typeface="+mn-lt"/>
              <a:ea typeface="+mn-ea"/>
              <a:cs typeface="+mn-cs"/>
              <a:sym typeface="Arial"/>
            </a:defRPr>
          </a:lvl6pPr>
          <a:lvl7pPr marL="2743200" marR="0" lvl="6" indent="0" algn="l" rtl="0">
            <a:lnSpc>
              <a:spcPct val="100000"/>
            </a:lnSpc>
            <a:spcBef>
              <a:spcPts val="0"/>
            </a:spcBef>
            <a:spcAft>
              <a:spcPts val="0"/>
            </a:spcAft>
            <a:buClr>
              <a:srgbClr val="000000"/>
            </a:buClr>
            <a:buFont typeface="Arial"/>
            <a:defRPr sz="1100" b="0" i="0" u="none" strike="noStrike" cap="none">
              <a:solidFill>
                <a:srgbClr val="000000"/>
              </a:solidFill>
              <a:latin typeface="+mn-lt"/>
              <a:ea typeface="+mn-ea"/>
              <a:cs typeface="+mn-cs"/>
              <a:sym typeface="Arial"/>
            </a:defRPr>
          </a:lvl7pPr>
          <a:lvl8pPr marL="3200400" marR="0" lvl="7" indent="0" algn="l" rtl="0">
            <a:lnSpc>
              <a:spcPct val="100000"/>
            </a:lnSpc>
            <a:spcBef>
              <a:spcPts val="0"/>
            </a:spcBef>
            <a:spcAft>
              <a:spcPts val="0"/>
            </a:spcAft>
            <a:buClr>
              <a:srgbClr val="000000"/>
            </a:buClr>
            <a:buFont typeface="Arial"/>
            <a:defRPr sz="1100" b="0" i="0" u="none" strike="noStrike" cap="none">
              <a:solidFill>
                <a:srgbClr val="000000"/>
              </a:solidFill>
              <a:latin typeface="+mn-lt"/>
              <a:ea typeface="+mn-ea"/>
              <a:cs typeface="+mn-cs"/>
              <a:sym typeface="Arial"/>
            </a:defRPr>
          </a:lvl8pPr>
          <a:lvl9pPr marL="3657600" marR="0" lvl="8" indent="0" algn="l" rtl="0">
            <a:lnSpc>
              <a:spcPct val="100000"/>
            </a:lnSpc>
            <a:spcBef>
              <a:spcPts val="0"/>
            </a:spcBef>
            <a:spcAft>
              <a:spcPts val="0"/>
            </a:spcAft>
            <a:buClr>
              <a:srgbClr val="000000"/>
            </a:buClr>
            <a:buFont typeface="Arial"/>
            <a:defRPr sz="1100" b="0" i="0" u="none" strike="noStrike" cap="none">
              <a:solidFill>
                <a:srgbClr val="000000"/>
              </a:solidFill>
              <a:latin typeface="+mn-lt"/>
              <a:ea typeface="+mn-ea"/>
              <a:cs typeface="+mn-cs"/>
              <a:sym typeface="Arial"/>
            </a:defRPr>
          </a:lvl9pPr>
        </a:lstStyle>
        <a:p xmlns:a="http://schemas.openxmlformats.org/drawingml/2006/main">
          <a:pPr marL="0" marR="0" indent="0" algn="ctr" rtl="0">
            <a:lnSpc>
              <a:spcPct val="100000"/>
            </a:lnSpc>
            <a:spcBef>
              <a:spcPts val="0"/>
            </a:spcBef>
            <a:spcAft>
              <a:spcPts val="0"/>
            </a:spcAft>
            <a:buClr>
              <a:srgbClr val="000000"/>
            </a:buClr>
            <a:buFont typeface="Arial"/>
          </a:pPr>
          <a:r>
            <a:rPr lang="en-GB" sz="900" b="1" i="0" u="none" strike="noStrike" cap="none" dirty="0">
              <a:solidFill>
                <a:schemeClr val="tx1">
                  <a:lumMod val="85000"/>
                  <a:lumOff val="15000"/>
                </a:schemeClr>
              </a:solidFill>
              <a:latin typeface="Noto Sans" panose="020B0502040504020204" pitchFamily="34" charset="0"/>
              <a:ea typeface="+mn-ea"/>
              <a:cs typeface="+mn-cs"/>
              <a:sym typeface="Arial"/>
            </a:rPr>
            <a:t>84%</a:t>
          </a:r>
        </a:p>
      </cdr:txBody>
    </cdr:sp>
  </cdr:relSizeAnchor>
</c:userShapes>
</file>

<file path=ppt/drawings/drawing3.xml><?xml version="1.0" encoding="utf-8"?>
<c:userShapes xmlns:c="http://schemas.openxmlformats.org/drawingml/2006/chart">
  <cdr:relSizeAnchor xmlns:cdr="http://schemas.openxmlformats.org/drawingml/2006/chartDrawing">
    <cdr:from>
      <cdr:x>0.26775</cdr:x>
      <cdr:y>0.00566</cdr:y>
    </cdr:from>
    <cdr:to>
      <cdr:x>0.37715</cdr:x>
      <cdr:y>0.06962</cdr:y>
    </cdr:to>
    <cdr:sp macro="" textlink="">
      <cdr:nvSpPr>
        <cdr:cNvPr id="2" name="TextBox 14"/>
        <cdr:cNvSpPr txBox="1"/>
      </cdr:nvSpPr>
      <cdr:spPr>
        <a:xfrm xmlns:a="http://schemas.openxmlformats.org/drawingml/2006/main">
          <a:off x="2976047" y="23135"/>
          <a:ext cx="1215986" cy="2616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pPr algn="ctr"/>
          <a:r>
            <a:rPr lang="en-GB" sz="1100" b="1" dirty="0">
              <a:solidFill>
                <a:srgbClr val="17505B"/>
              </a:solidFill>
              <a:latin typeface="Noto Sans" panose="020B0502040504020204" pitchFamily="34" charset="0"/>
              <a:ea typeface="Noto Sans" panose="020B0502040504020204" pitchFamily="34" charset="0"/>
              <a:cs typeface="Noto Sans" panose="020B0502040504020204" pitchFamily="34" charset="0"/>
            </a:rPr>
            <a:t>Gender</a:t>
          </a:r>
        </a:p>
      </cdr:txBody>
    </cdr:sp>
  </cdr:relSizeAnchor>
</c:userShapes>
</file>

<file path=ppt/drawings/drawing4.xml><?xml version="1.0" encoding="utf-8"?>
<c:userShapes xmlns:c="http://schemas.openxmlformats.org/drawingml/2006/chart">
  <cdr:relSizeAnchor xmlns:cdr="http://schemas.openxmlformats.org/drawingml/2006/chartDrawing">
    <cdr:from>
      <cdr:x>0.18671</cdr:x>
      <cdr:y>0.11802</cdr:y>
    </cdr:from>
    <cdr:to>
      <cdr:x>0.29611</cdr:x>
      <cdr:y>0.18892</cdr:y>
    </cdr:to>
    <cdr:sp macro="" textlink="">
      <cdr:nvSpPr>
        <cdr:cNvPr id="2" name="TextBox 14"/>
        <cdr:cNvSpPr txBox="1"/>
      </cdr:nvSpPr>
      <cdr:spPr>
        <a:xfrm xmlns:a="http://schemas.openxmlformats.org/drawingml/2006/main">
          <a:off x="2002031" y="435468"/>
          <a:ext cx="1173041" cy="2616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pPr algn="ctr"/>
          <a:r>
            <a:rPr lang="en-GB" sz="1100" b="1" dirty="0">
              <a:solidFill>
                <a:srgbClr val="17505B"/>
              </a:solidFill>
              <a:latin typeface="Noto Sans" panose="020B0502040504020204" pitchFamily="34" charset="0"/>
              <a:ea typeface="Noto Sans" panose="020B0502040504020204" pitchFamily="34" charset="0"/>
              <a:cs typeface="Noto Sans" panose="020B0502040504020204" pitchFamily="34" charset="0"/>
            </a:rPr>
            <a:t>Gender</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2945659" cy="498056"/>
          </a:xfrm>
          <a:prstGeom prst="rect">
            <a:avLst/>
          </a:prstGeom>
          <a:noFill/>
          <a:ln>
            <a:noFill/>
          </a:ln>
        </p:spPr>
        <p:txBody>
          <a:bodyPr spcFirstLastPara="1" wrap="square" lIns="91424" tIns="45699" rIns="91424" bIns="45699"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8056"/>
          </a:xfrm>
          <a:prstGeom prst="rect">
            <a:avLst/>
          </a:prstGeom>
          <a:noFill/>
          <a:ln>
            <a:noFill/>
          </a:ln>
        </p:spPr>
        <p:txBody>
          <a:bodyPr spcFirstLastPara="1" wrap="square" lIns="91424" tIns="45699" rIns="91424" bIns="45699"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4"/>
            <a:ext cx="5438140" cy="3908614"/>
          </a:xfrm>
          <a:prstGeom prst="rect">
            <a:avLst/>
          </a:prstGeom>
          <a:noFill/>
          <a:ln>
            <a:noFill/>
          </a:ln>
        </p:spPr>
        <p:txBody>
          <a:bodyPr spcFirstLastPara="1" wrap="square" lIns="91424" tIns="45699" rIns="91424" bIns="45699" anchor="t" anchorCtr="0"/>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9428584"/>
            <a:ext cx="2945659" cy="498055"/>
          </a:xfrm>
          <a:prstGeom prst="rect">
            <a:avLst/>
          </a:prstGeom>
          <a:noFill/>
          <a:ln>
            <a:noFill/>
          </a:ln>
        </p:spPr>
        <p:txBody>
          <a:bodyPr spcFirstLastPara="1" wrap="square" lIns="91424" tIns="45699" rIns="91424" bIns="45699"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4"/>
            <a:ext cx="2945659" cy="498055"/>
          </a:xfrm>
          <a:prstGeom prst="rect">
            <a:avLst/>
          </a:prstGeom>
          <a:noFill/>
          <a:ln>
            <a:noFill/>
          </a:ln>
        </p:spPr>
        <p:txBody>
          <a:bodyPr spcFirstLastPara="1" wrap="square" lIns="91424" tIns="45699" rIns="91424" bIns="45699" anchor="b" anchorCtr="0">
            <a:noAutofit/>
          </a:bodyPr>
          <a:lstStyle/>
          <a:p>
            <a:pPr algn="r">
              <a:buSzPts val="1200"/>
            </a:pPr>
            <a:fld id="{00000000-1234-1234-1234-123412341234}" type="slidenum">
              <a:rPr lang="en-GB" sz="1200" smtClean="0">
                <a:solidFill>
                  <a:schemeClr val="dk1"/>
                </a:solidFill>
                <a:latin typeface="Calibri"/>
                <a:ea typeface="Calibri"/>
                <a:cs typeface="Calibri"/>
                <a:sym typeface="Calibri"/>
              </a:rPr>
              <a:pPr algn="r">
                <a:buSzPts val="1200"/>
              </a:pPr>
              <a:t>‹#›</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166008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200" smtClean="0">
                <a:solidFill>
                  <a:schemeClr val="dk1"/>
                </a:solidFill>
                <a:latin typeface="Calibri"/>
                <a:ea typeface="Calibri"/>
                <a:cs typeface="Calibri"/>
                <a:sym typeface="Calibri"/>
              </a:rPr>
              <a:pPr algn="r">
                <a:buSzPts val="1200"/>
              </a:pPr>
              <a:t>1</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5211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32A84-A5C2-B201-FFCF-00586BBDEE4E}"/>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3982F332-D8AA-3736-17A4-7AAC03B93F61}"/>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28263581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E85CD-38B8-720D-B5F9-4508F6F6E4D6}"/>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BB99BC41-FA36-A6DA-013A-A151AF03539E}"/>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420623377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72B68-9F42-E091-7AC3-DAD86274D0F9}"/>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C1249BFD-CB73-16F8-E584-0819524061C9}"/>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65657512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2B113-4E1A-3B7F-28AF-01362A3034CE}"/>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3D045891-1A76-8642-D89A-55213A74A662}"/>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1101530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4D985-0996-8FEB-89A2-B79CED3E6C4D}"/>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EFA04DFE-1B12-6C2D-E941-A0C496A0B2D8}"/>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71442858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83194-E7CF-0144-6FB9-BF123C4E8F63}"/>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13CCFEAD-6608-31D5-8EFB-6F9DBD190978}"/>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425878734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B674B-6D11-DB5A-99B9-113C4CD229A8}"/>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C96651E4-AE9E-F5B8-344B-833071AA74BE}"/>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8149954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AA712-F848-C1B5-6DFD-40EE991DB620}"/>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B59E799E-5459-0207-D745-3564815C70C3}"/>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56839947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F7D89-906C-D6DE-3FA0-9B0D43465BE7}"/>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06804D4F-EA36-8752-EE46-8A5C0596E764}"/>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40892276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853E8-D63A-4053-71EA-C0A0F3B8CF39}"/>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E6C288F3-4C42-6922-D0DB-32955EE9A89D}"/>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73264661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D63B5-F487-A1E3-4486-04D410CD696D}"/>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A59615C5-A690-1E58-A08C-111AEA38E93B}"/>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034570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69EBB-3EB9-BE44-D61F-0DAB35D7EC4B}"/>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1B38C2E0-DC45-E34A-E6B5-FB90B66E3298}"/>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89448127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303C4-824E-9B52-2A0E-C3C7D5DE4506}"/>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F4BB791C-03A0-2DBD-B9B0-D8F6A317DE24}"/>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40864468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38A8D-3E04-2663-36D7-57D7E88F0A67}"/>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2A6D7146-1D4C-0CC0-FC61-B9CCC5D32048}"/>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35828895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90364-4A52-9424-36FC-B66338EB1E8B}"/>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8B473AAC-7630-28D6-A09E-48594DAA04D2}"/>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391678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C0DC3-9F39-D887-A391-9199768311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D80260-58DA-C8E9-388F-692BACA0CB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36BE6D-1A04-E7D2-62E2-99C84C631D9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2F1CB27-3998-FBC7-01A0-3DB231FAB754}"/>
              </a:ext>
            </a:extLst>
          </p:cNvPr>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4A268903-43E6-4F31-930E-1FA02F2D2C81}" type="slidenum">
              <a:rPr kumimoji="0" lang="en-GB" sz="1200" b="0" i="0" u="none" strike="noStrike" kern="1200" cap="none" spc="0" normalizeH="0" baseline="0" noProof="0">
                <a:ln>
                  <a:noFill/>
                </a:ln>
                <a:solidFill>
                  <a:prstClr val="black"/>
                </a:solidFill>
                <a:effectLst/>
                <a:uLnTx/>
                <a:uFillTx/>
                <a:latin typeface="Calibri" panose="020F0502020204030204"/>
                <a:ea typeface="Noto Sans" panose="020B0502040504020204" pitchFamily="34" charset="0"/>
                <a:cs typeface="Noto Sans" panose="020B0502040504020204" pitchFamily="34" charset="0"/>
              </a:rPr>
              <a:pPr marL="0" marR="0" lvl="0" indent="0" algn="r" defTabSz="465887"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panose="020F0502020204030204"/>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3330777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DC358-D9F1-886D-9D98-7599104AE7CC}"/>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EA2A4F92-85A1-3B7D-1C61-E946D0106DC0}"/>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89744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GB"/>
          </a:p>
        </p:txBody>
      </p:sp>
    </p:spTree>
    <p:extLst>
      <p:ext uri="{BB962C8B-B14F-4D97-AF65-F5344CB8AC3E}">
        <p14:creationId xmlns:p14="http://schemas.microsoft.com/office/powerpoint/2010/main" val="169996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GB"/>
          </a:p>
        </p:txBody>
      </p:sp>
    </p:spTree>
    <p:extLst>
      <p:ext uri="{BB962C8B-B14F-4D97-AF65-F5344CB8AC3E}">
        <p14:creationId xmlns:p14="http://schemas.microsoft.com/office/powerpoint/2010/main" val="869206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GB"/>
          </a:p>
        </p:txBody>
      </p:sp>
    </p:spTree>
    <p:extLst>
      <p:ext uri="{BB962C8B-B14F-4D97-AF65-F5344CB8AC3E}">
        <p14:creationId xmlns:p14="http://schemas.microsoft.com/office/powerpoint/2010/main" val="1998538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GB"/>
          </a:p>
        </p:txBody>
      </p:sp>
    </p:spTree>
    <p:extLst>
      <p:ext uri="{BB962C8B-B14F-4D97-AF65-F5344CB8AC3E}">
        <p14:creationId xmlns:p14="http://schemas.microsoft.com/office/powerpoint/2010/main" val="373605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89CAD-7C59-167D-A39B-FD72A84C4D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FEEEE3-4C75-86C1-62A6-8D6EE982B5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4EFE05-A313-A0C5-7A63-CACE2246D3A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105B174-2005-E62A-6782-31BEA4AB65B5}"/>
              </a:ext>
            </a:extLst>
          </p:cNvPr>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4A268903-43E6-4F31-930E-1FA02F2D2C81}" type="slidenum">
              <a:rPr kumimoji="0" lang="en-GB" sz="1200" b="0" i="0" u="none" strike="noStrike" kern="1200" cap="none" spc="0" normalizeH="0" baseline="0" noProof="0">
                <a:ln>
                  <a:noFill/>
                </a:ln>
                <a:solidFill>
                  <a:prstClr val="black"/>
                </a:solidFill>
                <a:effectLst/>
                <a:uLnTx/>
                <a:uFillTx/>
                <a:latin typeface="Calibri" panose="020F0502020204030204"/>
                <a:ea typeface="Noto Sans" panose="020B0502040504020204" pitchFamily="34" charset="0"/>
                <a:cs typeface="Noto Sans" panose="020B0502040504020204" pitchFamily="34" charset="0"/>
                <a:sym typeface="Arial"/>
              </a:rPr>
              <a:pPr marL="0" marR="0" lvl="0" indent="0" algn="r" defTabSz="465887"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alibri" panose="020F0502020204030204"/>
              <a:ea typeface="Noto Sans" panose="020B0502040504020204" pitchFamily="34" charset="0"/>
              <a:cs typeface="Noto Sans" panose="020B0502040504020204" pitchFamily="34" charset="0"/>
              <a:sym typeface="Arial"/>
            </a:endParaRPr>
          </a:p>
        </p:txBody>
      </p:sp>
    </p:spTree>
    <p:extLst>
      <p:ext uri="{BB962C8B-B14F-4D97-AF65-F5344CB8AC3E}">
        <p14:creationId xmlns:p14="http://schemas.microsoft.com/office/powerpoint/2010/main" val="4940729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5EFB6-ED42-6355-383A-D6BA58A50784}"/>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9CDCFECC-C56C-AAE6-ECB2-1B741BFF2A26}"/>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066009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3D2B3-4121-8EFD-DE9B-BDA96F5B6B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ADB103-B69C-48D2-0DA9-6912AEA722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55836A-D073-AD92-1E9F-639122FF2210}"/>
              </a:ext>
            </a:extLst>
          </p:cNvPr>
          <p:cNvSpPr>
            <a:spLocks noGrp="1"/>
          </p:cNvSpPr>
          <p:nvPr>
            <p:ph type="body" idx="1"/>
          </p:nvPr>
        </p:nvSpPr>
        <p:spPr/>
        <p:txBody>
          <a:bodyPr/>
          <a:lstStyle/>
          <a:p>
            <a:r>
              <a:rPr lang="en-GB"/>
              <a:t>I wanted to start by sharing a bit about the process </a:t>
            </a:r>
          </a:p>
        </p:txBody>
      </p:sp>
      <p:sp>
        <p:nvSpPr>
          <p:cNvPr id="4" name="Slide Number Placeholder 3">
            <a:extLst>
              <a:ext uri="{FF2B5EF4-FFF2-40B4-BE49-F238E27FC236}">
                <a16:creationId xmlns:a16="http://schemas.microsoft.com/office/drawing/2014/main" id="{CE520F07-559A-594D-292E-8DF6D549CD4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68903-43E6-4F31-930E-1FA02F2D2C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Noto Sans" panose="020B0502040504020204" pitchFamily="34" charset="0"/>
                <a:cs typeface="Noto Sans" panose="020B0502040504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panose="020F0502020204030204"/>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39077808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F973B-9E28-09FC-5686-C40AF5314EA6}"/>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6877663B-6433-BA9A-6E50-DDFE9B8F4F49}"/>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485030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GB"/>
          </a:p>
        </p:txBody>
      </p:sp>
    </p:spTree>
    <p:extLst>
      <p:ext uri="{BB962C8B-B14F-4D97-AF65-F5344CB8AC3E}">
        <p14:creationId xmlns:p14="http://schemas.microsoft.com/office/powerpoint/2010/main" val="3421802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GB"/>
          </a:p>
        </p:txBody>
      </p:sp>
    </p:spTree>
    <p:extLst>
      <p:ext uri="{BB962C8B-B14F-4D97-AF65-F5344CB8AC3E}">
        <p14:creationId xmlns:p14="http://schemas.microsoft.com/office/powerpoint/2010/main" val="1501274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A1E45-3AAC-C4A0-9E34-CD8C95232C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8A805F-C8C4-A4A0-3C52-6678E39759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365F72-6490-13BB-8DC2-D755C82A2F4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F4CB3A3-D101-8571-2B74-2BD48B2667DD}"/>
              </a:ext>
            </a:extLst>
          </p:cNvPr>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4A268903-43E6-4F31-930E-1FA02F2D2C81}" type="slidenum">
              <a:rPr kumimoji="0" lang="en-GB" sz="1200" b="0" i="0" u="none" strike="noStrike" kern="1200" cap="none" spc="0" normalizeH="0" baseline="0" noProof="0">
                <a:ln>
                  <a:noFill/>
                </a:ln>
                <a:solidFill>
                  <a:prstClr val="black"/>
                </a:solidFill>
                <a:effectLst/>
                <a:uLnTx/>
                <a:uFillTx/>
                <a:latin typeface="Calibri" panose="020F0502020204030204"/>
                <a:ea typeface="Noto Sans" panose="020B0502040504020204" pitchFamily="34" charset="0"/>
                <a:cs typeface="Noto Sans" panose="020B0502040504020204" pitchFamily="34" charset="0"/>
                <a:sym typeface="Arial"/>
              </a:rPr>
              <a:pPr marL="0" marR="0" lvl="0" indent="0" algn="r" defTabSz="465887"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alibri" panose="020F0502020204030204"/>
              <a:ea typeface="Noto Sans" panose="020B0502040504020204" pitchFamily="34" charset="0"/>
              <a:cs typeface="Noto Sans" panose="020B0502040504020204" pitchFamily="34" charset="0"/>
              <a:sym typeface="Arial"/>
            </a:endParaRPr>
          </a:p>
        </p:txBody>
      </p:sp>
    </p:spTree>
    <p:extLst>
      <p:ext uri="{BB962C8B-B14F-4D97-AF65-F5344CB8AC3E}">
        <p14:creationId xmlns:p14="http://schemas.microsoft.com/office/powerpoint/2010/main" val="3042487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100FC-207B-CD86-E6B6-D07079800D3B}"/>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CEBB4AF4-8E31-C780-F2C0-CD514A52170B}"/>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9582289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GB"/>
          </a:p>
        </p:txBody>
      </p:sp>
    </p:spTree>
    <p:extLst>
      <p:ext uri="{BB962C8B-B14F-4D97-AF65-F5344CB8AC3E}">
        <p14:creationId xmlns:p14="http://schemas.microsoft.com/office/powerpoint/2010/main" val="3812110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GB"/>
          </a:p>
        </p:txBody>
      </p:sp>
    </p:spTree>
    <p:extLst>
      <p:ext uri="{BB962C8B-B14F-4D97-AF65-F5344CB8AC3E}">
        <p14:creationId xmlns:p14="http://schemas.microsoft.com/office/powerpoint/2010/main" val="11140332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FE10E-6C7B-4280-CFB2-7674B8C5E9A3}"/>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713B3D03-AE02-014B-D0DD-DDE1A265BA6A}"/>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8728603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1BDA9-40D8-F5CC-6EE6-6283AC50BDDB}"/>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61F8422A-545F-9754-D3A4-C26C007BCE2C}"/>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7101636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A79F6-DD47-761A-B9CA-F2E6AEB25700}"/>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86A06333-A9EF-27A1-8E6E-71CBB2AE3CD1}"/>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403048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8B1980E-A3CF-4787-9F01-30E8C9906FED}" type="slidenum">
              <a:rPr lang="en-GB" smtClean="0">
                <a:solidFill>
                  <a:prstClr val="black"/>
                </a:solidFill>
                <a:latin typeface="Noto Sans" panose="020B0502040504020204" pitchFamily="34" charset="0"/>
                <a:ea typeface="Noto Sans" panose="020B0502040504020204" pitchFamily="34" charset="0"/>
                <a:cs typeface="Noto Sans" panose="020B0502040504020204" pitchFamily="34" charset="0"/>
              </a:rPr>
              <a:pPr/>
              <a:t>3</a:t>
            </a:fld>
            <a:endParaRPr lang="en-GB"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34923014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DEE30-CA5D-DA9B-9C36-422B96909C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71A4A9-E24B-4AA3-BD2E-B00C737CFE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5888CD-F07E-6A1B-1C7F-F3EAE233F96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4ECCE66-4771-F704-F995-CEAD2613FE29}"/>
              </a:ext>
            </a:extLst>
          </p:cNvPr>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4A268903-43E6-4F31-930E-1FA02F2D2C81}" type="slidenum">
              <a:rPr kumimoji="0" lang="en-GB" sz="1200" b="0" i="0" u="none" strike="noStrike" kern="1200" cap="none" spc="0" normalizeH="0" baseline="0" noProof="0">
                <a:ln>
                  <a:noFill/>
                </a:ln>
                <a:solidFill>
                  <a:prstClr val="black"/>
                </a:solidFill>
                <a:effectLst/>
                <a:uLnTx/>
                <a:uFillTx/>
                <a:latin typeface="Calibri" panose="020F0502020204030204"/>
                <a:ea typeface="Noto Sans" panose="020B0502040504020204" pitchFamily="34" charset="0"/>
                <a:cs typeface="Noto Sans" panose="020B0502040504020204" pitchFamily="34" charset="0"/>
                <a:sym typeface="Arial"/>
              </a:rPr>
              <a:pPr marL="0" marR="0" lvl="0" indent="0" algn="r" defTabSz="465887"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dirty="0">
              <a:ln>
                <a:noFill/>
              </a:ln>
              <a:solidFill>
                <a:prstClr val="black"/>
              </a:solidFill>
              <a:effectLst/>
              <a:uLnTx/>
              <a:uFillTx/>
              <a:latin typeface="Calibri" panose="020F0502020204030204"/>
              <a:ea typeface="Noto Sans" panose="020B0502040504020204" pitchFamily="34" charset="0"/>
              <a:cs typeface="Noto Sans" panose="020B0502040504020204" pitchFamily="34" charset="0"/>
              <a:sym typeface="Arial"/>
            </a:endParaRPr>
          </a:p>
        </p:txBody>
      </p:sp>
    </p:spTree>
    <p:extLst>
      <p:ext uri="{BB962C8B-B14F-4D97-AF65-F5344CB8AC3E}">
        <p14:creationId xmlns:p14="http://schemas.microsoft.com/office/powerpoint/2010/main" val="38360997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GB"/>
          </a:p>
        </p:txBody>
      </p:sp>
    </p:spTree>
    <p:extLst>
      <p:ext uri="{BB962C8B-B14F-4D97-AF65-F5344CB8AC3E}">
        <p14:creationId xmlns:p14="http://schemas.microsoft.com/office/powerpoint/2010/main" val="32845262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453374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0E8A6-D604-E22E-4A6A-FD0AE57C8C54}"/>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FC8F0C67-1802-C344-FFB7-ACD561770DE2}"/>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41358536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1EB1F-521B-36CA-C5F5-7DA9ADCD9765}"/>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BD3F16BB-B0E7-906A-CBF9-A53739F944F4}"/>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3621537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65E1C-9915-0023-17FE-DB007E982734}"/>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CE05CC0D-3463-015C-EC13-B9DF27E70820}"/>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7106762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F00F9-CE74-18EB-3B7C-26E939CBB15A}"/>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3F06C6BB-48B9-1CDE-77B9-93B3CCCA5C09}"/>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2923812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C685F-CC5F-5334-43B2-550B081757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ED56B7-A05D-4BCD-7258-7DAA294195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DA487D-C771-493B-653B-A316D7916AF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084D475-F3A1-2C42-7123-5B28AF368F45}"/>
              </a:ext>
            </a:extLst>
          </p:cNvPr>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4A268903-43E6-4F31-930E-1FA02F2D2C81}" type="slidenum">
              <a:rPr kumimoji="0" lang="en-GB" sz="1200" b="0" i="0" u="none" strike="noStrike" kern="1200" cap="none" spc="0" normalizeH="0" baseline="0" noProof="0">
                <a:ln>
                  <a:noFill/>
                </a:ln>
                <a:solidFill>
                  <a:prstClr val="black"/>
                </a:solidFill>
                <a:effectLst/>
                <a:uLnTx/>
                <a:uFillTx/>
                <a:latin typeface="Calibri" panose="020F0502020204030204"/>
                <a:ea typeface="Noto Sans" panose="020B0502040504020204" pitchFamily="34" charset="0"/>
                <a:cs typeface="Noto Sans" panose="020B0502040504020204" pitchFamily="34" charset="0"/>
                <a:sym typeface="Arial"/>
              </a:rPr>
              <a:pPr marL="0" marR="0" lvl="0" indent="0" algn="r" defTabSz="465887"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Noto Sans" panose="020B0502040504020204" pitchFamily="34" charset="0"/>
              <a:cs typeface="Noto Sans" panose="020B0502040504020204" pitchFamily="34" charset="0"/>
              <a:sym typeface="Arial"/>
            </a:endParaRPr>
          </a:p>
        </p:txBody>
      </p:sp>
    </p:spTree>
    <p:extLst>
      <p:ext uri="{BB962C8B-B14F-4D97-AF65-F5344CB8AC3E}">
        <p14:creationId xmlns:p14="http://schemas.microsoft.com/office/powerpoint/2010/main" val="38578541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GB"/>
          </a:p>
        </p:txBody>
      </p:sp>
    </p:spTree>
    <p:extLst>
      <p:ext uri="{BB962C8B-B14F-4D97-AF65-F5344CB8AC3E}">
        <p14:creationId xmlns:p14="http://schemas.microsoft.com/office/powerpoint/2010/main" val="27617852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GB"/>
          </a:p>
        </p:txBody>
      </p:sp>
    </p:spTree>
    <p:extLst>
      <p:ext uri="{BB962C8B-B14F-4D97-AF65-F5344CB8AC3E}">
        <p14:creationId xmlns:p14="http://schemas.microsoft.com/office/powerpoint/2010/main" val="2801669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237A3-4BC4-EBA7-2506-2C4BD88217B3}"/>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14114354-8938-6D9A-6EE0-A1BE8D569503}"/>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280866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BF433-EB72-AAB2-0114-BBF6613272E8}"/>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6E8CE866-909A-07B9-561A-412C44106509}"/>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2825900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18463-F51C-EE27-D56A-35CA4F9E0E44}"/>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451D5823-18D7-72FF-5633-17D45A71DBC4}"/>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8048781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GB"/>
          </a:p>
        </p:txBody>
      </p:sp>
    </p:spTree>
    <p:extLst>
      <p:ext uri="{BB962C8B-B14F-4D97-AF65-F5344CB8AC3E}">
        <p14:creationId xmlns:p14="http://schemas.microsoft.com/office/powerpoint/2010/main" val="8280133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GB"/>
          </a:p>
        </p:txBody>
      </p:sp>
    </p:spTree>
    <p:extLst>
      <p:ext uri="{BB962C8B-B14F-4D97-AF65-F5344CB8AC3E}">
        <p14:creationId xmlns:p14="http://schemas.microsoft.com/office/powerpoint/2010/main" val="25530802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947AD-2F99-297F-DADA-D48DC946B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287308-AEA4-373B-D927-B8086BBFD6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940C10-CE40-897A-7C64-22BBD6200DF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C18BC7D-7195-9E34-8366-105F041EF0E8}"/>
              </a:ext>
            </a:extLst>
          </p:cNvPr>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4A268903-43E6-4F31-930E-1FA02F2D2C81}" type="slidenum">
              <a:rPr kumimoji="0" lang="en-GB" sz="1200" b="0" i="0" u="none" strike="noStrike" kern="1200" cap="none" spc="0" normalizeH="0" baseline="0" noProof="0">
                <a:ln>
                  <a:noFill/>
                </a:ln>
                <a:solidFill>
                  <a:prstClr val="black"/>
                </a:solidFill>
                <a:effectLst/>
                <a:uLnTx/>
                <a:uFillTx/>
                <a:latin typeface="Calibri" panose="020F0502020204030204"/>
                <a:ea typeface="Noto Sans" panose="020B0502040504020204" pitchFamily="34" charset="0"/>
                <a:cs typeface="Noto Sans" panose="020B0502040504020204" pitchFamily="34" charset="0"/>
                <a:sym typeface="Arial"/>
              </a:rPr>
              <a:pPr marL="0" marR="0" lvl="0" indent="0" algn="r" defTabSz="465887"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dirty="0">
              <a:ln>
                <a:noFill/>
              </a:ln>
              <a:solidFill>
                <a:prstClr val="black"/>
              </a:solidFill>
              <a:effectLst/>
              <a:uLnTx/>
              <a:uFillTx/>
              <a:latin typeface="Calibri" panose="020F0502020204030204"/>
              <a:ea typeface="Noto Sans" panose="020B0502040504020204" pitchFamily="34" charset="0"/>
              <a:cs typeface="Noto Sans" panose="020B0502040504020204" pitchFamily="34" charset="0"/>
              <a:sym typeface="Arial"/>
            </a:endParaRPr>
          </a:p>
        </p:txBody>
      </p:sp>
    </p:spTree>
    <p:extLst>
      <p:ext uri="{BB962C8B-B14F-4D97-AF65-F5344CB8AC3E}">
        <p14:creationId xmlns:p14="http://schemas.microsoft.com/office/powerpoint/2010/main" val="34216001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5EFB6-ED42-6355-383A-D6BA58A50784}"/>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9CDCFECC-C56C-AAE6-ECB2-1B741BFF2A26}"/>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8754691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F973B-9E28-09FC-5686-C40AF5314EA6}"/>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6877663B-6433-BA9A-6E50-DDFE9B8F4F49}"/>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3474352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GB"/>
          </a:p>
        </p:txBody>
      </p:sp>
    </p:spTree>
    <p:extLst>
      <p:ext uri="{BB962C8B-B14F-4D97-AF65-F5344CB8AC3E}">
        <p14:creationId xmlns:p14="http://schemas.microsoft.com/office/powerpoint/2010/main" val="12194951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50557-D42A-2639-AF5D-9181348A55BB}"/>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ADE172AE-0977-054C-9CCB-492587C97D1E}"/>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9631253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A2D01-FAAA-77E8-0FB5-9E321E9B2C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B31955-4BC6-993F-4F50-0C53158F15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AC8A92-490A-3AF4-02E9-2366F0C1E09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8C2F20E-D53C-1BA3-FCBF-7232C6D22AAD}"/>
              </a:ext>
            </a:extLst>
          </p:cNvPr>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4A268903-43E6-4F31-930E-1FA02F2D2C81}" type="slidenum">
              <a:rPr kumimoji="0" lang="en-GB" sz="1200" b="0" i="0" u="none" strike="noStrike" kern="1200" cap="none" spc="0" normalizeH="0" baseline="0" noProof="0">
                <a:ln>
                  <a:noFill/>
                </a:ln>
                <a:solidFill>
                  <a:prstClr val="black"/>
                </a:solidFill>
                <a:effectLst/>
                <a:uLnTx/>
                <a:uFillTx/>
                <a:latin typeface="Calibri" panose="020F0502020204030204"/>
                <a:ea typeface="Noto Sans" panose="020B0502040504020204" pitchFamily="34" charset="0"/>
                <a:cs typeface="Noto Sans" panose="020B0502040504020204" pitchFamily="34" charset="0"/>
                <a:sym typeface="Arial"/>
              </a:rPr>
              <a:pPr marL="0" marR="0" lvl="0" indent="0" algn="r" defTabSz="465887"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dirty="0">
              <a:ln>
                <a:noFill/>
              </a:ln>
              <a:solidFill>
                <a:prstClr val="black"/>
              </a:solidFill>
              <a:effectLst/>
              <a:uLnTx/>
              <a:uFillTx/>
              <a:latin typeface="Calibri" panose="020F0502020204030204"/>
              <a:ea typeface="Noto Sans" panose="020B0502040504020204" pitchFamily="34" charset="0"/>
              <a:cs typeface="Noto Sans" panose="020B0502040504020204" pitchFamily="34" charset="0"/>
              <a:sym typeface="Arial"/>
            </a:endParaRPr>
          </a:p>
        </p:txBody>
      </p:sp>
    </p:spTree>
    <p:extLst>
      <p:ext uri="{BB962C8B-B14F-4D97-AF65-F5344CB8AC3E}">
        <p14:creationId xmlns:p14="http://schemas.microsoft.com/office/powerpoint/2010/main" val="1452326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GB"/>
          </a:p>
        </p:txBody>
      </p:sp>
    </p:spTree>
    <p:extLst>
      <p:ext uri="{BB962C8B-B14F-4D97-AF65-F5344CB8AC3E}">
        <p14:creationId xmlns:p14="http://schemas.microsoft.com/office/powerpoint/2010/main" val="34237161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100FC-207B-CD86-E6B6-D07079800D3B}"/>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CEBB4AF4-8E31-C780-F2C0-CD514A52170B}"/>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97665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GB"/>
          </a:p>
        </p:txBody>
      </p:sp>
    </p:spTree>
    <p:extLst>
      <p:ext uri="{BB962C8B-B14F-4D97-AF65-F5344CB8AC3E}">
        <p14:creationId xmlns:p14="http://schemas.microsoft.com/office/powerpoint/2010/main" val="1686487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9ABC6-77C6-DD85-D4A5-50F8F4219D6E}"/>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9D432B02-BA06-54F6-05C8-850846F79B1F}"/>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7301360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3A4EB-BC08-A665-250B-953E36C9D36C}"/>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7B657EB6-5BA5-1EA4-4FD5-D0CFE9BA12F9}"/>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3627417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C02DE-0AD7-D69E-A6B6-B36838D7A2DA}"/>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B8F4FF30-B177-0313-005D-F12A7E770AFB}"/>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1507305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7A220-76A9-CCB0-C112-BD56CBE8A514}"/>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6CA8282F-8038-6A0B-9776-9289B51B4DC2}"/>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484836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53C07-A668-0A52-CDFB-4BD6B4FCDD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FA25F5-4480-E5E1-3A81-57945365EB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1B1874-F84F-D6B6-334F-229EC434475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D3B447F-56B8-0718-61DD-66DA2986BADF}"/>
              </a:ext>
            </a:extLst>
          </p:cNvPr>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4A268903-43E6-4F31-930E-1FA02F2D2C81}" type="slidenum">
              <a:rPr kumimoji="0" lang="en-GB" sz="1200" b="0" i="0" u="none" strike="noStrike" kern="1200" cap="none" spc="0" normalizeH="0" baseline="0" noProof="0">
                <a:ln>
                  <a:noFill/>
                </a:ln>
                <a:solidFill>
                  <a:prstClr val="black"/>
                </a:solidFill>
                <a:effectLst/>
                <a:uLnTx/>
                <a:uFillTx/>
                <a:latin typeface="Calibri" panose="020F0502020204030204"/>
                <a:ea typeface="Noto Sans" panose="020B0502040504020204" pitchFamily="34" charset="0"/>
                <a:cs typeface="Noto Sans" panose="020B0502040504020204" pitchFamily="34" charset="0"/>
                <a:sym typeface="Arial"/>
              </a:rPr>
              <a:pPr marL="0" marR="0" lvl="0" indent="0" algn="r" defTabSz="465887"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dirty="0">
              <a:ln>
                <a:noFill/>
              </a:ln>
              <a:solidFill>
                <a:prstClr val="black"/>
              </a:solidFill>
              <a:effectLst/>
              <a:uLnTx/>
              <a:uFillTx/>
              <a:latin typeface="Calibri" panose="020F0502020204030204"/>
              <a:ea typeface="Noto Sans" panose="020B0502040504020204" pitchFamily="34" charset="0"/>
              <a:cs typeface="Noto Sans" panose="020B0502040504020204" pitchFamily="34" charset="0"/>
              <a:sym typeface="Arial"/>
            </a:endParaRPr>
          </a:p>
        </p:txBody>
      </p:sp>
    </p:spTree>
    <p:extLst>
      <p:ext uri="{BB962C8B-B14F-4D97-AF65-F5344CB8AC3E}">
        <p14:creationId xmlns:p14="http://schemas.microsoft.com/office/powerpoint/2010/main" val="20247435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GB"/>
          </a:p>
        </p:txBody>
      </p:sp>
    </p:spTree>
    <p:extLst>
      <p:ext uri="{BB962C8B-B14F-4D97-AF65-F5344CB8AC3E}">
        <p14:creationId xmlns:p14="http://schemas.microsoft.com/office/powerpoint/2010/main" val="42846356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GB"/>
          </a:p>
        </p:txBody>
      </p:sp>
    </p:spTree>
    <p:extLst>
      <p:ext uri="{BB962C8B-B14F-4D97-AF65-F5344CB8AC3E}">
        <p14:creationId xmlns:p14="http://schemas.microsoft.com/office/powerpoint/2010/main" val="25506071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C00B6-F470-8E5E-3C66-7D4CB1E56AB7}"/>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0D95C39D-B96C-1773-51B7-1A41435FFAB4}"/>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178260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B6A87-7CDE-1845-0C24-A041AC922D28}"/>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26F58408-5312-CFCF-F807-6153C51411CB}"/>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3820188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1E7A8-FC1F-54C2-EA83-C26ECAA8A42C}"/>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5BDECE32-2270-2F84-8F2C-286ABF0D4FD5}"/>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4625391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1F9C9-7EE0-F15F-4D4B-25A478627925}"/>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8C172CA5-62BD-1564-0AE1-DCB59FDD5C01}"/>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5409663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86926-37F8-B205-1F2E-23ECABE2ED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B8DD22-E31E-D233-0E5D-27C3BCCBBA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57E202-DBD1-F738-5E03-928BDEA41E5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75549D6-C458-6067-37B3-A9E8B1C52682}"/>
              </a:ext>
            </a:extLst>
          </p:cNvPr>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4A268903-43E6-4F31-930E-1FA02F2D2C81}" type="slidenum">
              <a:rPr kumimoji="0" lang="en-GB" sz="1200" b="0" i="0" u="none" strike="noStrike" kern="1200" cap="none" spc="0" normalizeH="0" baseline="0" noProof="0">
                <a:ln>
                  <a:noFill/>
                </a:ln>
                <a:solidFill>
                  <a:prstClr val="black"/>
                </a:solidFill>
                <a:effectLst/>
                <a:uLnTx/>
                <a:uFillTx/>
                <a:latin typeface="Calibri" panose="020F0502020204030204"/>
                <a:ea typeface="Noto Sans" panose="020B0502040504020204" pitchFamily="34" charset="0"/>
                <a:cs typeface="Noto Sans" panose="020B0502040504020204" pitchFamily="34" charset="0"/>
                <a:sym typeface="Arial"/>
              </a:rPr>
              <a:pPr marL="0" marR="0" lvl="0" indent="0" algn="r" defTabSz="465887"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dirty="0">
              <a:ln>
                <a:noFill/>
              </a:ln>
              <a:solidFill>
                <a:prstClr val="black"/>
              </a:solidFill>
              <a:effectLst/>
              <a:uLnTx/>
              <a:uFillTx/>
              <a:latin typeface="Calibri" panose="020F0502020204030204"/>
              <a:ea typeface="Noto Sans" panose="020B0502040504020204" pitchFamily="34" charset="0"/>
              <a:cs typeface="Noto Sans" panose="020B0502040504020204" pitchFamily="34" charset="0"/>
              <a:sym typeface="Arial"/>
            </a:endParaRPr>
          </a:p>
        </p:txBody>
      </p:sp>
    </p:spTree>
    <p:extLst>
      <p:ext uri="{BB962C8B-B14F-4D97-AF65-F5344CB8AC3E}">
        <p14:creationId xmlns:p14="http://schemas.microsoft.com/office/powerpoint/2010/main" val="5173710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GB"/>
          </a:p>
        </p:txBody>
      </p:sp>
    </p:spTree>
    <p:extLst>
      <p:ext uri="{BB962C8B-B14F-4D97-AF65-F5344CB8AC3E}">
        <p14:creationId xmlns:p14="http://schemas.microsoft.com/office/powerpoint/2010/main" val="17944656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GB"/>
          </a:p>
        </p:txBody>
      </p:sp>
    </p:spTree>
    <p:extLst>
      <p:ext uri="{BB962C8B-B14F-4D97-AF65-F5344CB8AC3E}">
        <p14:creationId xmlns:p14="http://schemas.microsoft.com/office/powerpoint/2010/main" val="9258484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8D198-47F1-E966-D57C-FF6958894104}"/>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22AA1F83-A4E2-7758-CD36-61DB78256D05}"/>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0482177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GB"/>
          </a:p>
        </p:txBody>
      </p:sp>
    </p:spTree>
    <p:extLst>
      <p:ext uri="{BB962C8B-B14F-4D97-AF65-F5344CB8AC3E}">
        <p14:creationId xmlns:p14="http://schemas.microsoft.com/office/powerpoint/2010/main" val="26757108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GB"/>
          </a:p>
        </p:txBody>
      </p:sp>
    </p:spTree>
    <p:extLst>
      <p:ext uri="{BB962C8B-B14F-4D97-AF65-F5344CB8AC3E}">
        <p14:creationId xmlns:p14="http://schemas.microsoft.com/office/powerpoint/2010/main" val="494766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GB"/>
          </a:p>
        </p:txBody>
      </p:sp>
    </p:spTree>
    <p:extLst>
      <p:ext uri="{BB962C8B-B14F-4D97-AF65-F5344CB8AC3E}">
        <p14:creationId xmlns:p14="http://schemas.microsoft.com/office/powerpoint/2010/main" val="25891874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914460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GB"/>
          </a:p>
        </p:txBody>
      </p:sp>
    </p:spTree>
    <p:extLst>
      <p:ext uri="{BB962C8B-B14F-4D97-AF65-F5344CB8AC3E}">
        <p14:creationId xmlns:p14="http://schemas.microsoft.com/office/powerpoint/2010/main" val="277168104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0BAE9-7490-3470-C298-256F5494F3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FAAF5A-7CF4-AAC8-801C-792CA198CB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29CFBF-674F-3AB0-97F0-C8B9DF4CD8A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5435A8F-B6D2-C059-B896-3661BB67FFA9}"/>
              </a:ext>
            </a:extLst>
          </p:cNvPr>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4A268903-43E6-4F31-930E-1FA02F2D2C81}" type="slidenum">
              <a:rPr kumimoji="0" lang="en-GB" sz="1200" b="0" i="0" u="none" strike="noStrike" kern="1200" cap="none" spc="0" normalizeH="0" baseline="0" noProof="0">
                <a:ln>
                  <a:noFill/>
                </a:ln>
                <a:solidFill>
                  <a:prstClr val="black"/>
                </a:solidFill>
                <a:effectLst/>
                <a:uLnTx/>
                <a:uFillTx/>
                <a:latin typeface="Calibri" panose="020F0502020204030204"/>
                <a:ea typeface="Noto Sans" panose="020B0502040504020204" pitchFamily="34" charset="0"/>
                <a:cs typeface="Noto Sans" panose="020B0502040504020204" pitchFamily="34" charset="0"/>
                <a:sym typeface="Arial"/>
              </a:rPr>
              <a:pPr marL="0" marR="0" lvl="0" indent="0" algn="r" defTabSz="465887"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dirty="0">
              <a:ln>
                <a:noFill/>
              </a:ln>
              <a:solidFill>
                <a:prstClr val="black"/>
              </a:solidFill>
              <a:effectLst/>
              <a:uLnTx/>
              <a:uFillTx/>
              <a:latin typeface="Calibri" panose="020F0502020204030204"/>
              <a:ea typeface="Noto Sans" panose="020B0502040504020204" pitchFamily="34" charset="0"/>
              <a:cs typeface="Noto Sans" panose="020B0502040504020204" pitchFamily="34" charset="0"/>
              <a:sym typeface="Arial"/>
            </a:endParaRPr>
          </a:p>
        </p:txBody>
      </p:sp>
    </p:spTree>
    <p:extLst>
      <p:ext uri="{BB962C8B-B14F-4D97-AF65-F5344CB8AC3E}">
        <p14:creationId xmlns:p14="http://schemas.microsoft.com/office/powerpoint/2010/main" val="429458414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GB"/>
          </a:p>
        </p:txBody>
      </p:sp>
    </p:spTree>
    <p:extLst>
      <p:ext uri="{BB962C8B-B14F-4D97-AF65-F5344CB8AC3E}">
        <p14:creationId xmlns:p14="http://schemas.microsoft.com/office/powerpoint/2010/main" val="123585956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GB"/>
          </a:p>
        </p:txBody>
      </p:sp>
    </p:spTree>
    <p:extLst>
      <p:ext uri="{BB962C8B-B14F-4D97-AF65-F5344CB8AC3E}">
        <p14:creationId xmlns:p14="http://schemas.microsoft.com/office/powerpoint/2010/main" val="12937627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0FD92-270A-BEF9-8E38-D221F0581AE5}"/>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35B8820D-9799-CC89-2E43-9B618A9ED426}"/>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9427183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1CDF5-0267-4B01-A19A-BE51A8466D2B}"/>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2B5EC3EB-B3C9-25FC-A942-634AED87C7A8}"/>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713475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1F268-9CD0-1373-304D-31AF9CF56445}"/>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4E484553-3E45-9534-B758-7454B45F9CA5}"/>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427485814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89D11-7F30-2769-3CF8-69D8706DFC27}"/>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40CD9F73-5FDE-C3B2-5210-4FB4CF09BCE1}"/>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44044833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01DB9-3FDC-69B5-99EE-F8290002059F}"/>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3D504DA5-3676-B6E3-87D2-651234F874E3}"/>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40148640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GB"/>
          </a:p>
        </p:txBody>
      </p:sp>
    </p:spTree>
    <p:extLst>
      <p:ext uri="{BB962C8B-B14F-4D97-AF65-F5344CB8AC3E}">
        <p14:creationId xmlns:p14="http://schemas.microsoft.com/office/powerpoint/2010/main" val="197755692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FDE32-11E5-E96C-E7F2-D163DA2D8B0E}"/>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59D36439-4BE5-B4BB-9A37-487639BA9499}"/>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773258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C03FE-4F2B-6B8F-A38F-3617C18FB061}"/>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1A582BF1-D406-463E-70D0-7612E53858D1}"/>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96242538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467D2-B400-396B-0E3A-A796044C0025}"/>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2574F687-D46D-9023-3BC8-18C532CED563}"/>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0111784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BC8EC-5141-D8F6-6206-46346FB5AFC6}"/>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463CB43E-5C3F-A254-968F-221FCF63A6C5}"/>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7187647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FE1B0-272A-8C0D-0E4B-4B18E0ED3AEE}"/>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A910E0F1-AC63-93AA-FD91-C1EDF8C30E77}"/>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64407149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3CD3F-35A6-4A78-FA4C-2750575CD635}"/>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5D3D5F35-AC27-994E-F24C-FE2BF19F6460}"/>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46822498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3C5C1-9835-7227-1122-C6E2857CCD85}"/>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FFD50168-D6D5-40CE-BEF7-8F1EB38DCD09}"/>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74659402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DD616-FA42-30A9-56F3-BA6809517656}"/>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024AC9BE-6190-720E-13A9-C670FAD2F499}"/>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575675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52240-2B0B-57E1-5B31-EC3985258122}"/>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E96A5F86-0061-9A6F-54D1-DEB1E8DF9714}"/>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61508569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8E956-7C38-5C89-0A7B-234617578DA6}"/>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4EA1F812-D713-1CB0-BA71-79C456DDC684}"/>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1801922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507AA-68F5-B04D-ECC5-938976BD6B24}"/>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2F4DE3A0-4A8D-0B12-8A6A-E8D93EF9C436}"/>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70879202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7BB27-31C6-28C0-DA29-ECFA299D23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54F8F8-396D-1C52-24ED-65FDC74BA4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FCAFF4-B834-96B0-217E-775AADD991A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C16D49C-BA57-B247-C647-B999F9D8A87F}"/>
              </a:ext>
            </a:extLst>
          </p:cNvPr>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4A268903-43E6-4F31-930E-1FA02F2D2C81}" type="slidenum">
              <a:rPr kumimoji="0" lang="en-GB" sz="1200" b="0" i="0" u="none" strike="noStrike" kern="1200" cap="none" spc="0" normalizeH="0" baseline="0" noProof="0">
                <a:ln>
                  <a:noFill/>
                </a:ln>
                <a:solidFill>
                  <a:prstClr val="black"/>
                </a:solidFill>
                <a:effectLst/>
                <a:uLnTx/>
                <a:uFillTx/>
                <a:latin typeface="Calibri" panose="020F0502020204030204"/>
                <a:ea typeface="Noto Sans" panose="020B0502040504020204" pitchFamily="34" charset="0"/>
                <a:cs typeface="Noto Sans" panose="020B0502040504020204" pitchFamily="34" charset="0"/>
                <a:sym typeface="Arial"/>
              </a:rPr>
              <a:pPr marL="0" marR="0" lvl="0" indent="0" algn="r" defTabSz="465887"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dirty="0">
              <a:ln>
                <a:noFill/>
              </a:ln>
              <a:solidFill>
                <a:prstClr val="black"/>
              </a:solidFill>
              <a:effectLst/>
              <a:uLnTx/>
              <a:uFillTx/>
              <a:latin typeface="Calibri" panose="020F0502020204030204"/>
              <a:ea typeface="Noto Sans" panose="020B0502040504020204" pitchFamily="34" charset="0"/>
              <a:cs typeface="Noto Sans" panose="020B0502040504020204" pitchFamily="34" charset="0"/>
              <a:sym typeface="Arial"/>
            </a:endParaRPr>
          </a:p>
        </p:txBody>
      </p:sp>
    </p:spTree>
    <p:extLst>
      <p:ext uri="{BB962C8B-B14F-4D97-AF65-F5344CB8AC3E}">
        <p14:creationId xmlns:p14="http://schemas.microsoft.com/office/powerpoint/2010/main" val="1974948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3E767-8DD2-8D02-2D5B-0D74F0553563}"/>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640EE5AA-4D82-90C3-2048-E9015091B0A1}"/>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95320995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ADCC1-AFBA-5666-7944-3AC90B0A8C1F}"/>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51E9C3EA-72BF-46BC-B1C6-9E65D88288B6}"/>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42313033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3F576-886A-C309-A0CA-C411E8FED07B}"/>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4D814CF2-5576-C655-25F4-1A60BBA6C49B}"/>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37880231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2FE76-9F4F-E344-2DE8-1B62839845DB}"/>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AE34B077-7CB6-E488-61F1-62174C9BA34D}"/>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48677390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19A78-A810-CFFC-FBCD-7EB7DFAFA1AE}"/>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F57AF5B4-16D8-1FDC-5D1B-6294096950E2}"/>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35030895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2E3CC-8AED-606D-144C-27F985D15B80}"/>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02990B6B-36E3-2B92-F78F-E6B15D283258}"/>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96551218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4510A-454D-F968-C1CE-1C3B13769835}"/>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F90543D7-5629-9491-2149-84EF8058A209}"/>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31230098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723EC-A31C-66FD-1CA1-9785A93E8490}"/>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862DB7CA-A15B-6DEC-9BCF-F8245D48AB4A}"/>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22423092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55204-7A3F-CB79-3209-0EE230A7E623}"/>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BE6E4148-99F8-A844-9268-9FAABA3C1EC7}"/>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8117489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2D44C-DBA7-D8F2-1E14-6EC46E028180}"/>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58996E81-7178-EC33-67F5-679929F76D1F}"/>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76631302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29213-3FCB-FBD2-7724-BCB4025D3F0A}"/>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BAA2C965-3902-505D-E666-9AC715D68939}"/>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683870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Logo page 1 no Mark">
  <p:cSld name="Logo page 1 no Mark">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1004517" y="342272"/>
            <a:ext cx="10794748" cy="883122"/>
          </a:xfrm>
          <a:prstGeom prst="rect">
            <a:avLst/>
          </a:prstGeom>
          <a:noFill/>
          <a:ln>
            <a:noFill/>
          </a:ln>
        </p:spPr>
        <p:txBody>
          <a:bodyPr spcFirstLastPara="1" wrap="square" lIns="0" tIns="0" rIns="0" bIns="0" anchor="t" anchorCtr="0"/>
          <a:lstStyle>
            <a:lvl1pPr lvl="0" algn="l">
              <a:lnSpc>
                <a:spcPct val="166666"/>
              </a:lnSpc>
              <a:spcBef>
                <a:spcPts val="0"/>
              </a:spcBef>
              <a:spcAft>
                <a:spcPts val="0"/>
              </a:spcAft>
              <a:buClr>
                <a:schemeClr val="dk2"/>
              </a:buClr>
              <a:buSzPts val="1800"/>
              <a:buNone/>
              <a:defRPr>
                <a:latin typeface="Roboto Slab" pitchFamily="2" charset="0"/>
                <a:ea typeface="Roboto Slab" pitchFamily="2"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9" name="Google Shape;29;p4"/>
          <p:cNvSpPr>
            <a:spLocks noGrp="1"/>
          </p:cNvSpPr>
          <p:nvPr>
            <p:ph type="pic" idx="2"/>
          </p:nvPr>
        </p:nvSpPr>
        <p:spPr>
          <a:xfrm>
            <a:off x="672697" y="1757124"/>
            <a:ext cx="3473855" cy="1123863"/>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30" name="Google Shape;30;p4"/>
          <p:cNvSpPr>
            <a:spLocks noGrp="1"/>
          </p:cNvSpPr>
          <p:nvPr>
            <p:ph type="pic" idx="3"/>
          </p:nvPr>
        </p:nvSpPr>
        <p:spPr>
          <a:xfrm>
            <a:off x="4360043" y="1757124"/>
            <a:ext cx="3473855" cy="1123863"/>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31" name="Google Shape;31;p4"/>
          <p:cNvSpPr>
            <a:spLocks noGrp="1"/>
          </p:cNvSpPr>
          <p:nvPr>
            <p:ph type="pic" idx="4"/>
          </p:nvPr>
        </p:nvSpPr>
        <p:spPr>
          <a:xfrm>
            <a:off x="8047394" y="1757124"/>
            <a:ext cx="3473855" cy="1123863"/>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32" name="Google Shape;32;p4"/>
          <p:cNvSpPr>
            <a:spLocks noGrp="1"/>
          </p:cNvSpPr>
          <p:nvPr>
            <p:ph type="pic" idx="5"/>
          </p:nvPr>
        </p:nvSpPr>
        <p:spPr>
          <a:xfrm>
            <a:off x="672697" y="3141732"/>
            <a:ext cx="3473855" cy="1123863"/>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33" name="Google Shape;33;p4"/>
          <p:cNvSpPr>
            <a:spLocks noGrp="1"/>
          </p:cNvSpPr>
          <p:nvPr>
            <p:ph type="pic" idx="6"/>
          </p:nvPr>
        </p:nvSpPr>
        <p:spPr>
          <a:xfrm>
            <a:off x="4360043" y="3141732"/>
            <a:ext cx="3473855" cy="1123863"/>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34" name="Google Shape;34;p4"/>
          <p:cNvSpPr>
            <a:spLocks noGrp="1"/>
          </p:cNvSpPr>
          <p:nvPr>
            <p:ph type="pic" idx="7"/>
          </p:nvPr>
        </p:nvSpPr>
        <p:spPr>
          <a:xfrm>
            <a:off x="8047394" y="3141732"/>
            <a:ext cx="3473855" cy="1123863"/>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35" name="Google Shape;35;p4"/>
          <p:cNvSpPr>
            <a:spLocks noGrp="1"/>
          </p:cNvSpPr>
          <p:nvPr>
            <p:ph type="pic" idx="8"/>
          </p:nvPr>
        </p:nvSpPr>
        <p:spPr>
          <a:xfrm>
            <a:off x="672697" y="4526340"/>
            <a:ext cx="3473855" cy="1123863"/>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36" name="Google Shape;36;p4"/>
          <p:cNvSpPr>
            <a:spLocks noGrp="1"/>
          </p:cNvSpPr>
          <p:nvPr>
            <p:ph type="pic" idx="9"/>
          </p:nvPr>
        </p:nvSpPr>
        <p:spPr>
          <a:xfrm>
            <a:off x="4360043" y="4526340"/>
            <a:ext cx="3473855" cy="1123863"/>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37" name="Google Shape;37;p4"/>
          <p:cNvSpPr>
            <a:spLocks noGrp="1"/>
          </p:cNvSpPr>
          <p:nvPr>
            <p:ph type="pic" idx="13"/>
          </p:nvPr>
        </p:nvSpPr>
        <p:spPr>
          <a:xfrm>
            <a:off x="8047394" y="4526340"/>
            <a:ext cx="3473855" cy="1123863"/>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185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4B5EE5A-7F38-487A-AD13-E46FF769FB65}" type="datetimeFigureOut">
              <a:rPr lang="en-GB" smtClean="0"/>
              <a:t>02/04/2026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C133C9-004B-48C3-9152-7385973E0C18}" type="slidenum">
              <a:rPr lang="en-GB" smtClean="0"/>
              <a:t>‹#›</a:t>
            </a:fld>
            <a:endParaRPr lang="en-GB"/>
          </a:p>
        </p:txBody>
      </p:sp>
    </p:spTree>
    <p:extLst>
      <p:ext uri="{BB962C8B-B14F-4D97-AF65-F5344CB8AC3E}">
        <p14:creationId xmlns:p14="http://schemas.microsoft.com/office/powerpoint/2010/main" val="1862414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EE5A-7F38-487A-AD13-E46FF769FB65}" type="datetimeFigureOut">
              <a:rPr lang="en-GB" smtClean="0"/>
              <a:t>02/04/2026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C133C9-004B-48C3-9152-7385973E0C18}" type="slidenum">
              <a:rPr lang="en-GB" smtClean="0"/>
              <a:t>‹#›</a:t>
            </a:fld>
            <a:endParaRPr lang="en-GB"/>
          </a:p>
        </p:txBody>
      </p:sp>
    </p:spTree>
    <p:extLst>
      <p:ext uri="{BB962C8B-B14F-4D97-AF65-F5344CB8AC3E}">
        <p14:creationId xmlns:p14="http://schemas.microsoft.com/office/powerpoint/2010/main" val="3627356110"/>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EE5A-7F38-487A-AD13-E46FF769FB65}" type="datetimeFigureOut">
              <a:rPr lang="en-GB" smtClean="0"/>
              <a:t>02/04/2026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3C133C9-004B-48C3-9152-7385973E0C18}" type="slidenum">
              <a:rPr lang="en-GB" smtClean="0"/>
              <a:t>‹#›</a:t>
            </a:fld>
            <a:endParaRPr lang="en-GB"/>
          </a:p>
        </p:txBody>
      </p:sp>
    </p:spTree>
    <p:extLst>
      <p:ext uri="{BB962C8B-B14F-4D97-AF65-F5344CB8AC3E}">
        <p14:creationId xmlns:p14="http://schemas.microsoft.com/office/powerpoint/2010/main" val="220306149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6962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D9DEE6D-5555-4670-BAD9-DBD969B46176}"/>
              </a:ext>
            </a:extLst>
          </p:cNvPr>
          <p:cNvSpPr>
            <a:spLocks noGrp="1"/>
          </p:cNvSpPr>
          <p:nvPr>
            <p:ph type="title"/>
          </p:nvPr>
        </p:nvSpPr>
        <p:spPr>
          <a:xfrm>
            <a:off x="838200" y="365125"/>
            <a:ext cx="10515600" cy="1325563"/>
          </a:xfrm>
          <a:prstGeom prst="rect">
            <a:avLst/>
          </a:prstGeom>
        </p:spPr>
        <p:txBody>
          <a:bodyPr/>
          <a:lstStyle>
            <a:lvl1pPr>
              <a:defRPr sz="2800"/>
            </a:lvl1pPr>
          </a:lstStyle>
          <a:p>
            <a:r>
              <a:rPr lang="en-US"/>
              <a:t>Click to edit Master title style</a:t>
            </a:r>
          </a:p>
        </p:txBody>
      </p:sp>
      <p:sp>
        <p:nvSpPr>
          <p:cNvPr id="9" name="Slide Number Placeholder 4">
            <a:extLst>
              <a:ext uri="{FF2B5EF4-FFF2-40B4-BE49-F238E27FC236}">
                <a16:creationId xmlns:a16="http://schemas.microsoft.com/office/drawing/2014/main" id="{BEC3ABFE-E36D-4114-B686-D6ED9BC58FE3}"/>
              </a:ext>
            </a:extLst>
          </p:cNvPr>
          <p:cNvSpPr>
            <a:spLocks noGrp="1"/>
          </p:cNvSpPr>
          <p:nvPr>
            <p:ph type="sldNum" sz="quarter" idx="12"/>
          </p:nvPr>
        </p:nvSpPr>
        <p:spPr>
          <a:xfrm>
            <a:off x="838200" y="6356349"/>
            <a:ext cx="2743200" cy="365125"/>
          </a:xfrm>
          <a:prstGeom prst="rect">
            <a:avLst/>
          </a:prstGeom>
        </p:spPr>
        <p:txBody>
          <a:bodyPr/>
          <a:lstStyle>
            <a:lvl1pPr>
              <a:defRPr/>
            </a:lvl1pPr>
          </a:lstStyle>
          <a:p>
            <a:r>
              <a:rPr lang="en-GB"/>
              <a:t>1</a:t>
            </a:r>
          </a:p>
        </p:txBody>
      </p:sp>
      <p:sp>
        <p:nvSpPr>
          <p:cNvPr id="10" name="Text Placeholder 6">
            <a:extLst>
              <a:ext uri="{FF2B5EF4-FFF2-40B4-BE49-F238E27FC236}">
                <a16:creationId xmlns:a16="http://schemas.microsoft.com/office/drawing/2014/main" id="{EEEF46E2-7393-4470-B5AB-D74BB12EACCB}"/>
              </a:ext>
            </a:extLst>
          </p:cNvPr>
          <p:cNvSpPr>
            <a:spLocks noGrp="1"/>
          </p:cNvSpPr>
          <p:nvPr>
            <p:ph type="body" sz="quarter" idx="13"/>
          </p:nvPr>
        </p:nvSpPr>
        <p:spPr>
          <a:xfrm>
            <a:off x="838200" y="2103438"/>
            <a:ext cx="10515600" cy="3727450"/>
          </a:xfrm>
          <a:prstGeom prst="rect">
            <a:avLst/>
          </a:prstGeom>
        </p:spPr>
        <p:txBody>
          <a:bodyPr>
            <a:normAutofit/>
          </a:bodyPr>
          <a:lstStyle>
            <a:lvl1pPr marL="0" indent="0">
              <a:buNone/>
              <a:defRPr sz="1400"/>
            </a:lvl1pPr>
            <a:lvl2pPr>
              <a:defRPr sz="1400"/>
            </a:lvl2pPr>
            <a:lvl3pPr>
              <a:defRPr sz="1400"/>
            </a:lvl3pPr>
            <a:lvl4pPr>
              <a:defRPr sz="1400"/>
            </a:lvl4pPr>
            <a:lvl5pPr>
              <a:defRPr sz="1400"/>
            </a:lvl5pPr>
          </a:lstStyle>
          <a:p>
            <a:pPr lvl="0"/>
            <a:r>
              <a:rPr lang="en-US"/>
              <a:t>Click to edit Master text styles</a:t>
            </a:r>
          </a:p>
          <a:p>
            <a:pPr lvl="0"/>
            <a:endParaRPr lang="en-US"/>
          </a:p>
        </p:txBody>
      </p:sp>
    </p:spTree>
    <p:extLst>
      <p:ext uri="{BB962C8B-B14F-4D97-AF65-F5344CB8AC3E}">
        <p14:creationId xmlns:p14="http://schemas.microsoft.com/office/powerpoint/2010/main" val="38514898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ogo page 1 with Mark">
  <p:cSld name="Logo page 1 with Mark">
    <p:spTree>
      <p:nvGrpSpPr>
        <p:cNvPr id="1" name="Shape 40"/>
        <p:cNvGrpSpPr/>
        <p:nvPr/>
      </p:nvGrpSpPr>
      <p:grpSpPr>
        <a:xfrm>
          <a:off x="0" y="0"/>
          <a:ext cx="0" cy="0"/>
          <a:chOff x="0" y="0"/>
          <a:chExt cx="0" cy="0"/>
        </a:xfrm>
      </p:grpSpPr>
      <p:sp>
        <p:nvSpPr>
          <p:cNvPr id="41" name="Google Shape;41;p5"/>
          <p:cNvSpPr txBox="1">
            <a:spLocks noGrp="1"/>
          </p:cNvSpPr>
          <p:nvPr>
            <p:ph type="title"/>
          </p:nvPr>
        </p:nvSpPr>
        <p:spPr>
          <a:xfrm>
            <a:off x="1019175" y="343725"/>
            <a:ext cx="10794748" cy="883122"/>
          </a:xfrm>
          <a:prstGeom prst="rect">
            <a:avLst/>
          </a:prstGeom>
          <a:noFill/>
          <a:ln>
            <a:noFill/>
          </a:ln>
        </p:spPr>
        <p:txBody>
          <a:bodyPr spcFirstLastPara="1" wrap="square" lIns="0" tIns="0" rIns="0" bIns="0" anchor="t" anchorCtr="0"/>
          <a:lstStyle>
            <a:lvl1pPr lvl="0" algn="l">
              <a:lnSpc>
                <a:spcPct val="166666"/>
              </a:lnSpc>
              <a:spcBef>
                <a:spcPts val="0"/>
              </a:spcBef>
              <a:spcAft>
                <a:spcPts val="0"/>
              </a:spcAft>
              <a:buClr>
                <a:schemeClr val="dk2"/>
              </a:buClr>
              <a:buSzPts val="1800"/>
              <a:buNone/>
              <a:defRPr>
                <a:latin typeface="Roboto Slab" pitchFamily="2" charset="0"/>
                <a:ea typeface="Roboto Slab" pitchFamily="2"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4" name="Google Shape;44;p5"/>
          <p:cNvSpPr>
            <a:spLocks noGrp="1"/>
          </p:cNvSpPr>
          <p:nvPr>
            <p:ph type="pic" idx="2"/>
          </p:nvPr>
        </p:nvSpPr>
        <p:spPr>
          <a:xfrm>
            <a:off x="672697" y="1757124"/>
            <a:ext cx="3473855" cy="1123863"/>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45" name="Google Shape;45;p5"/>
          <p:cNvSpPr>
            <a:spLocks noGrp="1"/>
          </p:cNvSpPr>
          <p:nvPr>
            <p:ph type="pic" idx="3"/>
          </p:nvPr>
        </p:nvSpPr>
        <p:spPr>
          <a:xfrm>
            <a:off x="4360043" y="1757124"/>
            <a:ext cx="3473855" cy="1123863"/>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46" name="Google Shape;46;p5"/>
          <p:cNvSpPr>
            <a:spLocks noGrp="1"/>
          </p:cNvSpPr>
          <p:nvPr>
            <p:ph type="pic" idx="4"/>
          </p:nvPr>
        </p:nvSpPr>
        <p:spPr>
          <a:xfrm>
            <a:off x="8047394" y="1757124"/>
            <a:ext cx="3473855" cy="1123863"/>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47" name="Google Shape;47;p5"/>
          <p:cNvSpPr>
            <a:spLocks noGrp="1"/>
          </p:cNvSpPr>
          <p:nvPr>
            <p:ph type="pic" idx="5"/>
          </p:nvPr>
        </p:nvSpPr>
        <p:spPr>
          <a:xfrm>
            <a:off x="672697" y="3141732"/>
            <a:ext cx="3473855" cy="1123863"/>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48" name="Google Shape;48;p5"/>
          <p:cNvSpPr>
            <a:spLocks noGrp="1"/>
          </p:cNvSpPr>
          <p:nvPr>
            <p:ph type="pic" idx="6"/>
          </p:nvPr>
        </p:nvSpPr>
        <p:spPr>
          <a:xfrm>
            <a:off x="4360043" y="3141732"/>
            <a:ext cx="3473855" cy="1123863"/>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49" name="Google Shape;49;p5"/>
          <p:cNvSpPr>
            <a:spLocks noGrp="1"/>
          </p:cNvSpPr>
          <p:nvPr>
            <p:ph type="pic" idx="7"/>
          </p:nvPr>
        </p:nvSpPr>
        <p:spPr>
          <a:xfrm>
            <a:off x="8047394" y="3141732"/>
            <a:ext cx="3473855" cy="1123863"/>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50" name="Google Shape;50;p5"/>
          <p:cNvSpPr>
            <a:spLocks noGrp="1"/>
          </p:cNvSpPr>
          <p:nvPr>
            <p:ph type="pic" idx="8"/>
          </p:nvPr>
        </p:nvSpPr>
        <p:spPr>
          <a:xfrm>
            <a:off x="672697" y="4526340"/>
            <a:ext cx="3473855" cy="1123863"/>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51" name="Google Shape;51;p5"/>
          <p:cNvSpPr>
            <a:spLocks noGrp="1"/>
          </p:cNvSpPr>
          <p:nvPr>
            <p:ph type="pic" idx="9"/>
          </p:nvPr>
        </p:nvSpPr>
        <p:spPr>
          <a:xfrm>
            <a:off x="4360043" y="4526340"/>
            <a:ext cx="3473855" cy="1123863"/>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52" name="Google Shape;52;p5"/>
          <p:cNvSpPr>
            <a:spLocks noGrp="1"/>
          </p:cNvSpPr>
          <p:nvPr>
            <p:ph type="pic" idx="13"/>
          </p:nvPr>
        </p:nvSpPr>
        <p:spPr>
          <a:xfrm>
            <a:off x="8047394" y="4526340"/>
            <a:ext cx="3473855" cy="1123863"/>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Logo page 2 no Mark">
  <p:cSld name="Logo page 2 no Mark">
    <p:spTree>
      <p:nvGrpSpPr>
        <p:cNvPr id="1" name="Shape 53"/>
        <p:cNvGrpSpPr/>
        <p:nvPr/>
      </p:nvGrpSpPr>
      <p:grpSpPr>
        <a:xfrm>
          <a:off x="0" y="0"/>
          <a:ext cx="0" cy="0"/>
          <a:chOff x="0" y="0"/>
          <a:chExt cx="0" cy="0"/>
        </a:xfrm>
      </p:grpSpPr>
      <p:sp>
        <p:nvSpPr>
          <p:cNvPr id="54" name="Google Shape;54;p6"/>
          <p:cNvSpPr txBox="1">
            <a:spLocks noGrp="1"/>
          </p:cNvSpPr>
          <p:nvPr>
            <p:ph type="title"/>
          </p:nvPr>
        </p:nvSpPr>
        <p:spPr>
          <a:xfrm>
            <a:off x="1004517" y="339288"/>
            <a:ext cx="10794748" cy="883122"/>
          </a:xfrm>
          <a:prstGeom prst="rect">
            <a:avLst/>
          </a:prstGeom>
          <a:noFill/>
          <a:ln>
            <a:noFill/>
          </a:ln>
        </p:spPr>
        <p:txBody>
          <a:bodyPr spcFirstLastPara="1" wrap="square" lIns="0" tIns="0" rIns="0" bIns="0" anchor="t" anchorCtr="0"/>
          <a:lstStyle>
            <a:lvl1pPr lvl="0" algn="l">
              <a:lnSpc>
                <a:spcPct val="166666"/>
              </a:lnSpc>
              <a:spcBef>
                <a:spcPts val="0"/>
              </a:spcBef>
              <a:spcAft>
                <a:spcPts val="0"/>
              </a:spcAft>
              <a:buClr>
                <a:schemeClr val="dk2"/>
              </a:buClr>
              <a:buSzPts val="1800"/>
              <a:buNone/>
              <a:defRPr>
                <a:latin typeface="Roboto Slab" pitchFamily="2" charset="0"/>
                <a:ea typeface="Roboto Slab" pitchFamily="2"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7" name="Google Shape;57;p6"/>
          <p:cNvSpPr>
            <a:spLocks noGrp="1"/>
          </p:cNvSpPr>
          <p:nvPr>
            <p:ph type="pic" idx="2"/>
          </p:nvPr>
        </p:nvSpPr>
        <p:spPr>
          <a:xfrm>
            <a:off x="672696" y="1757126"/>
            <a:ext cx="1480089" cy="1143927"/>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60" name="Google Shape;60;p6"/>
          <p:cNvSpPr>
            <a:spLocks noGrp="1"/>
          </p:cNvSpPr>
          <p:nvPr>
            <p:ph type="pic" idx="3"/>
          </p:nvPr>
        </p:nvSpPr>
        <p:spPr>
          <a:xfrm>
            <a:off x="2547528" y="1757126"/>
            <a:ext cx="1480089" cy="1143927"/>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61" name="Google Shape;61;p6"/>
          <p:cNvSpPr>
            <a:spLocks noGrp="1"/>
          </p:cNvSpPr>
          <p:nvPr>
            <p:ph type="pic" idx="4"/>
          </p:nvPr>
        </p:nvSpPr>
        <p:spPr>
          <a:xfrm>
            <a:off x="4422358" y="1757126"/>
            <a:ext cx="1480089" cy="1143927"/>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62" name="Google Shape;62;p6"/>
          <p:cNvSpPr>
            <a:spLocks noGrp="1"/>
          </p:cNvSpPr>
          <p:nvPr>
            <p:ph type="pic" idx="5"/>
          </p:nvPr>
        </p:nvSpPr>
        <p:spPr>
          <a:xfrm>
            <a:off x="6297189" y="1757126"/>
            <a:ext cx="1480089" cy="1143927"/>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63" name="Google Shape;63;p6"/>
          <p:cNvSpPr>
            <a:spLocks noGrp="1"/>
          </p:cNvSpPr>
          <p:nvPr>
            <p:ph type="pic" idx="6"/>
          </p:nvPr>
        </p:nvSpPr>
        <p:spPr>
          <a:xfrm>
            <a:off x="8172018" y="1757126"/>
            <a:ext cx="1480089" cy="1143927"/>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64" name="Google Shape;64;p6"/>
          <p:cNvSpPr>
            <a:spLocks noGrp="1"/>
          </p:cNvSpPr>
          <p:nvPr>
            <p:ph type="pic" idx="7"/>
          </p:nvPr>
        </p:nvSpPr>
        <p:spPr>
          <a:xfrm>
            <a:off x="10046848" y="1757126"/>
            <a:ext cx="1480089" cy="1143927"/>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65" name="Google Shape;65;p6"/>
          <p:cNvSpPr>
            <a:spLocks noGrp="1"/>
          </p:cNvSpPr>
          <p:nvPr>
            <p:ph type="pic" idx="8"/>
          </p:nvPr>
        </p:nvSpPr>
        <p:spPr>
          <a:xfrm>
            <a:off x="672696" y="3172600"/>
            <a:ext cx="1480089" cy="1143927"/>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66" name="Google Shape;66;p6"/>
          <p:cNvSpPr>
            <a:spLocks noGrp="1"/>
          </p:cNvSpPr>
          <p:nvPr>
            <p:ph type="pic" idx="9"/>
          </p:nvPr>
        </p:nvSpPr>
        <p:spPr>
          <a:xfrm>
            <a:off x="2547528" y="3172600"/>
            <a:ext cx="1480089" cy="1143927"/>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67" name="Google Shape;67;p6"/>
          <p:cNvSpPr>
            <a:spLocks noGrp="1"/>
          </p:cNvSpPr>
          <p:nvPr>
            <p:ph type="pic" idx="13"/>
          </p:nvPr>
        </p:nvSpPr>
        <p:spPr>
          <a:xfrm>
            <a:off x="4422358" y="3172600"/>
            <a:ext cx="1480089" cy="1143927"/>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68" name="Google Shape;68;p6"/>
          <p:cNvSpPr>
            <a:spLocks noGrp="1"/>
          </p:cNvSpPr>
          <p:nvPr>
            <p:ph type="pic" idx="14"/>
          </p:nvPr>
        </p:nvSpPr>
        <p:spPr>
          <a:xfrm>
            <a:off x="6297189" y="3172600"/>
            <a:ext cx="1480089" cy="1143927"/>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69" name="Google Shape;69;p6"/>
          <p:cNvSpPr>
            <a:spLocks noGrp="1"/>
          </p:cNvSpPr>
          <p:nvPr>
            <p:ph type="pic" idx="15"/>
          </p:nvPr>
        </p:nvSpPr>
        <p:spPr>
          <a:xfrm>
            <a:off x="8172018" y="3172600"/>
            <a:ext cx="1480089" cy="1143927"/>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70" name="Google Shape;70;p6"/>
          <p:cNvSpPr>
            <a:spLocks noGrp="1"/>
          </p:cNvSpPr>
          <p:nvPr>
            <p:ph type="pic" idx="16"/>
          </p:nvPr>
        </p:nvSpPr>
        <p:spPr>
          <a:xfrm>
            <a:off x="10046848" y="3172600"/>
            <a:ext cx="1480089" cy="1143927"/>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71" name="Google Shape;71;p6"/>
          <p:cNvSpPr>
            <a:spLocks noGrp="1"/>
          </p:cNvSpPr>
          <p:nvPr>
            <p:ph type="pic" idx="17"/>
          </p:nvPr>
        </p:nvSpPr>
        <p:spPr>
          <a:xfrm>
            <a:off x="672696" y="4588077"/>
            <a:ext cx="1480089" cy="1143927"/>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72" name="Google Shape;72;p6"/>
          <p:cNvSpPr>
            <a:spLocks noGrp="1"/>
          </p:cNvSpPr>
          <p:nvPr>
            <p:ph type="pic" idx="18"/>
          </p:nvPr>
        </p:nvSpPr>
        <p:spPr>
          <a:xfrm>
            <a:off x="2547528" y="4588077"/>
            <a:ext cx="1480089" cy="1143927"/>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73" name="Google Shape;73;p6"/>
          <p:cNvSpPr>
            <a:spLocks noGrp="1"/>
          </p:cNvSpPr>
          <p:nvPr>
            <p:ph type="pic" idx="19"/>
          </p:nvPr>
        </p:nvSpPr>
        <p:spPr>
          <a:xfrm>
            <a:off x="4422358" y="4588077"/>
            <a:ext cx="1480089" cy="1143927"/>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74" name="Google Shape;74;p6"/>
          <p:cNvSpPr>
            <a:spLocks noGrp="1"/>
          </p:cNvSpPr>
          <p:nvPr>
            <p:ph type="pic" idx="20"/>
          </p:nvPr>
        </p:nvSpPr>
        <p:spPr>
          <a:xfrm>
            <a:off x="6297189" y="4588077"/>
            <a:ext cx="1480089" cy="1143927"/>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75" name="Google Shape;75;p6"/>
          <p:cNvSpPr>
            <a:spLocks noGrp="1"/>
          </p:cNvSpPr>
          <p:nvPr>
            <p:ph type="pic" idx="21"/>
          </p:nvPr>
        </p:nvSpPr>
        <p:spPr>
          <a:xfrm>
            <a:off x="8172018" y="4588077"/>
            <a:ext cx="1480089" cy="1143927"/>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76" name="Google Shape;76;p6"/>
          <p:cNvSpPr>
            <a:spLocks noGrp="1"/>
          </p:cNvSpPr>
          <p:nvPr>
            <p:ph type="pic" idx="22"/>
          </p:nvPr>
        </p:nvSpPr>
        <p:spPr>
          <a:xfrm>
            <a:off x="10046848" y="4588077"/>
            <a:ext cx="1480089" cy="1143927"/>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Logo page 2 with Mark">
  <p:cSld name="Logo page 2 with Mark">
    <p:spTree>
      <p:nvGrpSpPr>
        <p:cNvPr id="1" name="Shape 77"/>
        <p:cNvGrpSpPr/>
        <p:nvPr/>
      </p:nvGrpSpPr>
      <p:grpSpPr>
        <a:xfrm>
          <a:off x="0" y="0"/>
          <a:ext cx="0" cy="0"/>
          <a:chOff x="0" y="0"/>
          <a:chExt cx="0" cy="0"/>
        </a:xfrm>
      </p:grpSpPr>
      <p:sp>
        <p:nvSpPr>
          <p:cNvPr id="78" name="Google Shape;78;p7"/>
          <p:cNvSpPr txBox="1">
            <a:spLocks noGrp="1"/>
          </p:cNvSpPr>
          <p:nvPr>
            <p:ph type="title"/>
          </p:nvPr>
        </p:nvSpPr>
        <p:spPr>
          <a:xfrm>
            <a:off x="1014115" y="347416"/>
            <a:ext cx="10794748" cy="883122"/>
          </a:xfrm>
          <a:prstGeom prst="rect">
            <a:avLst/>
          </a:prstGeom>
          <a:noFill/>
          <a:ln>
            <a:noFill/>
          </a:ln>
        </p:spPr>
        <p:txBody>
          <a:bodyPr spcFirstLastPara="1" wrap="square" lIns="0" tIns="0" rIns="0" bIns="0" anchor="t" anchorCtr="0"/>
          <a:lstStyle>
            <a:lvl1pPr lvl="0" algn="l">
              <a:lnSpc>
                <a:spcPct val="166666"/>
              </a:lnSpc>
              <a:spcBef>
                <a:spcPts val="0"/>
              </a:spcBef>
              <a:spcAft>
                <a:spcPts val="0"/>
              </a:spcAft>
              <a:buClr>
                <a:schemeClr val="dk2"/>
              </a:buClr>
              <a:buSzPts val="1800"/>
              <a:buNone/>
              <a:defRPr>
                <a:latin typeface="Roboto Slab" pitchFamily="2" charset="0"/>
                <a:ea typeface="Roboto Slab" pitchFamily="2"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 name="Google Shape;81;p7"/>
          <p:cNvSpPr>
            <a:spLocks noGrp="1"/>
          </p:cNvSpPr>
          <p:nvPr>
            <p:ph type="pic" idx="2"/>
          </p:nvPr>
        </p:nvSpPr>
        <p:spPr>
          <a:xfrm>
            <a:off x="672696" y="1757126"/>
            <a:ext cx="1480089" cy="1143927"/>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82" name="Google Shape;82;p7"/>
          <p:cNvSpPr>
            <a:spLocks noGrp="1"/>
          </p:cNvSpPr>
          <p:nvPr>
            <p:ph type="pic" idx="3"/>
          </p:nvPr>
        </p:nvSpPr>
        <p:spPr>
          <a:xfrm>
            <a:off x="2547528" y="1757126"/>
            <a:ext cx="1480089" cy="1143927"/>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83" name="Google Shape;83;p7"/>
          <p:cNvSpPr>
            <a:spLocks noGrp="1"/>
          </p:cNvSpPr>
          <p:nvPr>
            <p:ph type="pic" idx="4"/>
          </p:nvPr>
        </p:nvSpPr>
        <p:spPr>
          <a:xfrm>
            <a:off x="4422358" y="1757126"/>
            <a:ext cx="1480089" cy="1143927"/>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84" name="Google Shape;84;p7"/>
          <p:cNvSpPr>
            <a:spLocks noGrp="1"/>
          </p:cNvSpPr>
          <p:nvPr>
            <p:ph type="pic" idx="5"/>
          </p:nvPr>
        </p:nvSpPr>
        <p:spPr>
          <a:xfrm>
            <a:off x="6297189" y="1757126"/>
            <a:ext cx="1480089" cy="1143927"/>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85" name="Google Shape;85;p7"/>
          <p:cNvSpPr>
            <a:spLocks noGrp="1"/>
          </p:cNvSpPr>
          <p:nvPr>
            <p:ph type="pic" idx="6"/>
          </p:nvPr>
        </p:nvSpPr>
        <p:spPr>
          <a:xfrm>
            <a:off x="8172018" y="1757126"/>
            <a:ext cx="1480089" cy="1143927"/>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86" name="Google Shape;86;p7"/>
          <p:cNvSpPr>
            <a:spLocks noGrp="1"/>
          </p:cNvSpPr>
          <p:nvPr>
            <p:ph type="pic" idx="7"/>
          </p:nvPr>
        </p:nvSpPr>
        <p:spPr>
          <a:xfrm>
            <a:off x="10046848" y="1757126"/>
            <a:ext cx="1480089" cy="1143927"/>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87" name="Google Shape;87;p7"/>
          <p:cNvSpPr>
            <a:spLocks noGrp="1"/>
          </p:cNvSpPr>
          <p:nvPr>
            <p:ph type="pic" idx="8"/>
          </p:nvPr>
        </p:nvSpPr>
        <p:spPr>
          <a:xfrm>
            <a:off x="672696" y="3172600"/>
            <a:ext cx="1480089" cy="1143927"/>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88" name="Google Shape;88;p7"/>
          <p:cNvSpPr>
            <a:spLocks noGrp="1"/>
          </p:cNvSpPr>
          <p:nvPr>
            <p:ph type="pic" idx="9"/>
          </p:nvPr>
        </p:nvSpPr>
        <p:spPr>
          <a:xfrm>
            <a:off x="2547528" y="3172600"/>
            <a:ext cx="1480089" cy="1143927"/>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89" name="Google Shape;89;p7"/>
          <p:cNvSpPr>
            <a:spLocks noGrp="1"/>
          </p:cNvSpPr>
          <p:nvPr>
            <p:ph type="pic" idx="13"/>
          </p:nvPr>
        </p:nvSpPr>
        <p:spPr>
          <a:xfrm>
            <a:off x="4422358" y="3172600"/>
            <a:ext cx="1480089" cy="1143927"/>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90" name="Google Shape;90;p7"/>
          <p:cNvSpPr>
            <a:spLocks noGrp="1"/>
          </p:cNvSpPr>
          <p:nvPr>
            <p:ph type="pic" idx="14"/>
          </p:nvPr>
        </p:nvSpPr>
        <p:spPr>
          <a:xfrm>
            <a:off x="6297189" y="3172600"/>
            <a:ext cx="1480089" cy="1143927"/>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91" name="Google Shape;91;p7"/>
          <p:cNvSpPr>
            <a:spLocks noGrp="1"/>
          </p:cNvSpPr>
          <p:nvPr>
            <p:ph type="pic" idx="15"/>
          </p:nvPr>
        </p:nvSpPr>
        <p:spPr>
          <a:xfrm>
            <a:off x="8172018" y="3172600"/>
            <a:ext cx="1480089" cy="1143927"/>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92" name="Google Shape;92;p7"/>
          <p:cNvSpPr>
            <a:spLocks noGrp="1"/>
          </p:cNvSpPr>
          <p:nvPr>
            <p:ph type="pic" idx="16"/>
          </p:nvPr>
        </p:nvSpPr>
        <p:spPr>
          <a:xfrm>
            <a:off x="10046848" y="3172600"/>
            <a:ext cx="1480089" cy="1143927"/>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93" name="Google Shape;93;p7"/>
          <p:cNvSpPr>
            <a:spLocks noGrp="1"/>
          </p:cNvSpPr>
          <p:nvPr>
            <p:ph type="pic" idx="17"/>
          </p:nvPr>
        </p:nvSpPr>
        <p:spPr>
          <a:xfrm>
            <a:off x="672696" y="4588077"/>
            <a:ext cx="1480089" cy="1143927"/>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94" name="Google Shape;94;p7"/>
          <p:cNvSpPr>
            <a:spLocks noGrp="1"/>
          </p:cNvSpPr>
          <p:nvPr>
            <p:ph type="pic" idx="18"/>
          </p:nvPr>
        </p:nvSpPr>
        <p:spPr>
          <a:xfrm>
            <a:off x="2547528" y="4588077"/>
            <a:ext cx="1480089" cy="1143927"/>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95" name="Google Shape;95;p7"/>
          <p:cNvSpPr>
            <a:spLocks noGrp="1"/>
          </p:cNvSpPr>
          <p:nvPr>
            <p:ph type="pic" idx="19"/>
          </p:nvPr>
        </p:nvSpPr>
        <p:spPr>
          <a:xfrm>
            <a:off x="4422358" y="4588077"/>
            <a:ext cx="1480089" cy="1143927"/>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96" name="Google Shape;96;p7"/>
          <p:cNvSpPr>
            <a:spLocks noGrp="1"/>
          </p:cNvSpPr>
          <p:nvPr>
            <p:ph type="pic" idx="20"/>
          </p:nvPr>
        </p:nvSpPr>
        <p:spPr>
          <a:xfrm>
            <a:off x="6297189" y="4588077"/>
            <a:ext cx="1480089" cy="1143927"/>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97" name="Google Shape;97;p7"/>
          <p:cNvSpPr>
            <a:spLocks noGrp="1"/>
          </p:cNvSpPr>
          <p:nvPr>
            <p:ph type="pic" idx="21"/>
          </p:nvPr>
        </p:nvSpPr>
        <p:spPr>
          <a:xfrm>
            <a:off x="8172018" y="4588077"/>
            <a:ext cx="1480089" cy="1143927"/>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98" name="Google Shape;98;p7"/>
          <p:cNvSpPr>
            <a:spLocks noGrp="1"/>
          </p:cNvSpPr>
          <p:nvPr>
            <p:ph type="pic" idx="22"/>
          </p:nvPr>
        </p:nvSpPr>
        <p:spPr>
          <a:xfrm>
            <a:off x="10046848" y="4588077"/>
            <a:ext cx="1480089" cy="1143927"/>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Image and Content" userDrawn="1">
  <p:cSld name="Title, Image and Content">
    <p:spTree>
      <p:nvGrpSpPr>
        <p:cNvPr id="1" name="Shape 99"/>
        <p:cNvGrpSpPr/>
        <p:nvPr/>
      </p:nvGrpSpPr>
      <p:grpSpPr>
        <a:xfrm>
          <a:off x="0" y="0"/>
          <a:ext cx="0" cy="0"/>
          <a:chOff x="0" y="0"/>
          <a:chExt cx="0" cy="0"/>
        </a:xfrm>
      </p:grpSpPr>
      <p:sp>
        <p:nvSpPr>
          <p:cNvPr id="101" name="Google Shape;101;p8"/>
          <p:cNvSpPr txBox="1">
            <a:spLocks noGrp="1"/>
          </p:cNvSpPr>
          <p:nvPr>
            <p:ph type="title"/>
          </p:nvPr>
        </p:nvSpPr>
        <p:spPr>
          <a:xfrm>
            <a:off x="1014042" y="339025"/>
            <a:ext cx="10794748" cy="883122"/>
          </a:xfrm>
          <a:prstGeom prst="rect">
            <a:avLst/>
          </a:prstGeom>
          <a:noFill/>
          <a:ln>
            <a:noFill/>
          </a:ln>
        </p:spPr>
        <p:txBody>
          <a:bodyPr spcFirstLastPara="1" wrap="square" lIns="0" tIns="0" rIns="0" bIns="0" anchor="t" anchorCtr="0"/>
          <a:lstStyle>
            <a:lvl1pPr lvl="0" algn="l">
              <a:lnSpc>
                <a:spcPct val="166666"/>
              </a:lnSpc>
              <a:spcBef>
                <a:spcPts val="0"/>
              </a:spcBef>
              <a:spcAft>
                <a:spcPts val="0"/>
              </a:spcAft>
              <a:buClr>
                <a:schemeClr val="dk2"/>
              </a:buClr>
              <a:buSzPts val="1800"/>
              <a:buNone/>
              <a:defRPr>
                <a:latin typeface="Roboto Slab" pitchFamily="2" charset="0"/>
                <a:ea typeface="Roboto Slab" pitchFamily="2"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05" name="Google Shape;105;p8"/>
          <p:cNvSpPr>
            <a:spLocks noGrp="1"/>
          </p:cNvSpPr>
          <p:nvPr>
            <p:ph type="pic" idx="2"/>
          </p:nvPr>
        </p:nvSpPr>
        <p:spPr>
          <a:xfrm>
            <a:off x="672697" y="1757124"/>
            <a:ext cx="5328991" cy="3703356"/>
          </a:xfrm>
          <a:prstGeom prst="rect">
            <a:avLst/>
          </a:prstGeom>
          <a:noFill/>
          <a:ln>
            <a:noFill/>
          </a:ln>
        </p:spPr>
        <p:txBody>
          <a:bodyPr spcFirstLastPara="1" wrap="square" lIns="0" tIns="0" rIns="0" bIns="0" anchor="t" anchorCtr="0"/>
          <a:lstStyle>
            <a:lvl1pPr marR="0" lvl="0" algn="l" rtl="0">
              <a:lnSpc>
                <a:spcPct val="114285"/>
              </a:lnSpc>
              <a:spcBef>
                <a:spcPts val="0"/>
              </a:spcBef>
              <a:spcAft>
                <a:spcPts val="0"/>
              </a:spcAft>
              <a:buClr>
                <a:schemeClr val="dk2"/>
              </a:buClr>
              <a:buSzPts val="1400"/>
              <a:buFont typeface="Arial"/>
              <a:buNone/>
              <a:defRPr sz="1400" b="0" i="0" u="none" strike="noStrike" cap="none">
                <a:solidFill>
                  <a:schemeClr val="dk2"/>
                </a:solidFill>
                <a:latin typeface="Roboto Slab" pitchFamily="2" charset="0"/>
                <a:ea typeface="Roboto Slab" pitchFamily="2" charset="0"/>
                <a:cs typeface="Roboto Slab" pitchFamily="2" charset="0"/>
                <a:sym typeface="Rockwell"/>
              </a:defRPr>
            </a:lvl1pPr>
            <a:lvl2pPr marR="0" lvl="1" algn="l" rtl="0">
              <a:lnSpc>
                <a:spcPct val="114285"/>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14285"/>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and othe content">
  <p:cSld name="Title and othe content">
    <p:spTree>
      <p:nvGrpSpPr>
        <p:cNvPr id="1" name="Shape 108"/>
        <p:cNvGrpSpPr/>
        <p:nvPr/>
      </p:nvGrpSpPr>
      <p:grpSpPr>
        <a:xfrm>
          <a:off x="0" y="0"/>
          <a:ext cx="0" cy="0"/>
          <a:chOff x="0" y="0"/>
          <a:chExt cx="0" cy="0"/>
        </a:xfrm>
      </p:grpSpPr>
      <p:sp>
        <p:nvSpPr>
          <p:cNvPr id="109" name="Google Shape;109;p9"/>
          <p:cNvSpPr txBox="1">
            <a:spLocks noGrp="1"/>
          </p:cNvSpPr>
          <p:nvPr>
            <p:ph type="title"/>
          </p:nvPr>
        </p:nvSpPr>
        <p:spPr>
          <a:xfrm>
            <a:off x="1009650" y="346107"/>
            <a:ext cx="10794748" cy="883122"/>
          </a:xfrm>
          <a:prstGeom prst="rect">
            <a:avLst/>
          </a:prstGeom>
          <a:noFill/>
          <a:ln>
            <a:noFill/>
          </a:ln>
        </p:spPr>
        <p:txBody>
          <a:bodyPr spcFirstLastPara="1" wrap="square" lIns="0" tIns="0" rIns="0" bIns="0" anchor="t" anchorCtr="0"/>
          <a:lstStyle>
            <a:lvl1pPr lvl="0" algn="l">
              <a:lnSpc>
                <a:spcPct val="166666"/>
              </a:lnSpc>
              <a:spcBef>
                <a:spcPts val="0"/>
              </a:spcBef>
              <a:spcAft>
                <a:spcPts val="0"/>
              </a:spcAft>
              <a:buClr>
                <a:schemeClr val="dk2"/>
              </a:buClr>
              <a:buSzPts val="1800"/>
              <a:buNone/>
              <a:defRPr>
                <a:latin typeface="Roboto Slab" pitchFamily="2" charset="0"/>
                <a:ea typeface="Roboto Slab" pitchFamily="2"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10" name="Google Shape;110;p9"/>
          <p:cNvSpPr txBox="1">
            <a:spLocks noGrp="1"/>
          </p:cNvSpPr>
          <p:nvPr>
            <p:ph type="body" idx="1"/>
          </p:nvPr>
        </p:nvSpPr>
        <p:spPr>
          <a:xfrm>
            <a:off x="1028701" y="1481074"/>
            <a:ext cx="8949447" cy="3895851"/>
          </a:xfrm>
          <a:prstGeom prst="rect">
            <a:avLst/>
          </a:prstGeom>
          <a:noFill/>
          <a:ln>
            <a:noFill/>
          </a:ln>
        </p:spPr>
        <p:txBody>
          <a:bodyPr spcFirstLastPara="1" wrap="square" lIns="0" tIns="0" rIns="0" bIns="0" anchor="t" anchorCtr="0"/>
          <a:lstStyle>
            <a:lvl1pPr marL="0" lvl="0" indent="0" algn="l">
              <a:lnSpc>
                <a:spcPct val="88888"/>
              </a:lnSpc>
              <a:spcBef>
                <a:spcPts val="0"/>
              </a:spcBef>
              <a:spcAft>
                <a:spcPts val="0"/>
              </a:spcAft>
              <a:buClr>
                <a:schemeClr val="dk2"/>
              </a:buClr>
              <a:buSzPts val="1800"/>
              <a:buNone/>
              <a:defRPr>
                <a:latin typeface="Roboto Slab" pitchFamily="2" charset="0"/>
                <a:ea typeface="Roboto Slab" pitchFamily="2" charset="0"/>
              </a:defRPr>
            </a:lvl1pPr>
            <a:lvl2pPr marL="914400" lvl="1" indent="-342900" algn="l">
              <a:lnSpc>
                <a:spcPct val="88888"/>
              </a:lnSpc>
              <a:spcBef>
                <a:spcPts val="0"/>
              </a:spcBef>
              <a:spcAft>
                <a:spcPts val="0"/>
              </a:spcAft>
              <a:buClr>
                <a:schemeClr val="dk1"/>
              </a:buClr>
              <a:buSzPts val="1800"/>
              <a:buChar char="•"/>
              <a:defRPr/>
            </a:lvl2pPr>
            <a:lvl3pPr marL="1371600" lvl="2" indent="-228600" algn="l">
              <a:lnSpc>
                <a:spcPct val="88888"/>
              </a:lnSpc>
              <a:spcBef>
                <a:spcPts val="0"/>
              </a:spcBef>
              <a:spcAft>
                <a:spcPts val="0"/>
              </a:spcAft>
              <a:buClr>
                <a:schemeClr val="dk1"/>
              </a:buClr>
              <a:buSzPts val="1800"/>
              <a:buNone/>
              <a:defRPr/>
            </a:lvl3pPr>
            <a:lvl4pPr marL="1828800" lvl="3" indent="-228600" algn="l">
              <a:lnSpc>
                <a:spcPct val="88888"/>
              </a:lnSpc>
              <a:spcBef>
                <a:spcPts val="0"/>
              </a:spcBef>
              <a:spcAft>
                <a:spcPts val="0"/>
              </a:spcAft>
              <a:buClr>
                <a:schemeClr val="dk1"/>
              </a:buClr>
              <a:buSzPts val="1800"/>
              <a:buNone/>
              <a:defRPr/>
            </a:lvl4pPr>
            <a:lvl5pPr marL="2286000" lvl="4" indent="-228600" algn="l">
              <a:lnSpc>
                <a:spcPct val="88888"/>
              </a:lnSpc>
              <a:spcBef>
                <a:spcPts val="0"/>
              </a:spcBef>
              <a:spcAft>
                <a:spcPts val="0"/>
              </a:spcAft>
              <a:buClr>
                <a:schemeClr val="dk1"/>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23925" y="365847"/>
            <a:ext cx="10794748" cy="883122"/>
          </a:xfrm>
          <a:prstGeom prst="rect">
            <a:avLst/>
          </a:prstGeom>
        </p:spPr>
        <p:txBody>
          <a:bodyPr/>
          <a:lstStyle>
            <a:lvl1pPr>
              <a:defRPr>
                <a:latin typeface="Roboto Slab" pitchFamily="2" charset="0"/>
                <a:ea typeface="Roboto Slab" pitchFamily="2" charset="0"/>
              </a:defRPr>
            </a:lvl1pPr>
          </a:lstStyle>
          <a:p>
            <a:r>
              <a:rPr lang="en-US" dirty="0"/>
              <a:t>Click to edit Master title style</a:t>
            </a:r>
            <a:endParaRPr lang="en-GB" dirty="0"/>
          </a:p>
        </p:txBody>
      </p:sp>
      <p:sp>
        <p:nvSpPr>
          <p:cNvPr id="3" name="Content Placeholder 2"/>
          <p:cNvSpPr>
            <a:spLocks noGrp="1"/>
          </p:cNvSpPr>
          <p:nvPr>
            <p:ph idx="1"/>
          </p:nvPr>
        </p:nvSpPr>
        <p:spPr>
          <a:xfrm>
            <a:off x="1019175" y="1665512"/>
            <a:ext cx="8949447" cy="3895851"/>
          </a:xfrm>
          <a:prstGeom prst="rect">
            <a:avLst/>
          </a:prstGeom>
        </p:spPr>
        <p:txBody>
          <a:bodyPr/>
          <a:lstStyle>
            <a:lvl1pPr>
              <a:defRPr>
                <a:latin typeface="Roboto Slab" pitchFamily="2" charset="0"/>
                <a:ea typeface="Roboto Slab" pitchFamily="2" charset="0"/>
              </a:defRPr>
            </a:lvl1pPr>
            <a:lvl2pPr>
              <a:defRPr>
                <a:latin typeface="Noto Sans" panose="020B0502040504020204" pitchFamily="34" charset="0"/>
                <a:ea typeface="Noto Sans" panose="020B0502040504020204" pitchFamily="34" charset="0"/>
                <a:cs typeface="Noto Sans" panose="020B0502040504020204" pitchFamily="34" charset="0"/>
              </a:defRPr>
            </a:lvl2pPr>
            <a:lvl3pPr>
              <a:defRPr>
                <a:latin typeface="Noto Sans" panose="020B0502040504020204" pitchFamily="34" charset="0"/>
                <a:ea typeface="Noto Sans" panose="020B0502040504020204" pitchFamily="34" charset="0"/>
                <a:cs typeface="Noto Sans" panose="020B0502040504020204" pitchFamily="34" charset="0"/>
              </a:defRPr>
            </a:lvl3pPr>
            <a:lvl4pPr>
              <a:defRPr>
                <a:latin typeface="Noto Sans" panose="020B0502040504020204" pitchFamily="34" charset="0"/>
                <a:ea typeface="Noto Sans" panose="020B0502040504020204" pitchFamily="34" charset="0"/>
                <a:cs typeface="Noto Sans" panose="020B0502040504020204" pitchFamily="34" charset="0"/>
              </a:defRPr>
            </a:lvl4pPr>
            <a:lvl5pPr>
              <a:defRPr>
                <a:latin typeface="Noto Sans" panose="020B0502040504020204" pitchFamily="34" charset="0"/>
                <a:ea typeface="Noto Sans" panose="020B0502040504020204" pitchFamily="34" charset="0"/>
                <a:cs typeface="Noto Sans" panose="020B050204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4798662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atin typeface="Noto Sans" panose="020B0502040504020204" pitchFamily="34" charset="0"/>
                <a:ea typeface="Noto Sans" panose="020B0502040504020204" pitchFamily="34" charset="0"/>
                <a:cs typeface="Noto Sans" panose="020B0502040504020204" pitchFamily="34" charset="0"/>
              </a:defRPr>
            </a:lvl1pPr>
          </a:lstStyle>
          <a:p>
            <a:endParaRPr lang="en-GB" dirty="0"/>
          </a:p>
        </p:txBody>
      </p:sp>
    </p:spTree>
    <p:extLst>
      <p:ext uri="{BB962C8B-B14F-4D97-AF65-F5344CB8AC3E}">
        <p14:creationId xmlns:p14="http://schemas.microsoft.com/office/powerpoint/2010/main" val="177226939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3592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2.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2" name="Title Placeholder 1">
            <a:extLst>
              <a:ext uri="{FF2B5EF4-FFF2-40B4-BE49-F238E27FC236}">
                <a16:creationId xmlns:a16="http://schemas.microsoft.com/office/drawing/2014/main" id="{3272B888-CB3B-9F85-376B-3084CEA7A876}"/>
              </a:ext>
            </a:extLst>
          </p:cNvPr>
          <p:cNvSpPr>
            <a:spLocks noGrp="1"/>
          </p:cNvSpPr>
          <p:nvPr>
            <p:ph type="title"/>
          </p:nvPr>
        </p:nvSpPr>
        <p:spPr>
          <a:xfrm>
            <a:off x="931182" y="134443"/>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3EF3FD30-8302-A3D1-642B-D903582B7A93}"/>
              </a:ext>
            </a:extLst>
          </p:cNvPr>
          <p:cNvSpPr>
            <a:spLocks noGrp="1"/>
          </p:cNvSpPr>
          <p:nvPr>
            <p:ph type="body" idx="1"/>
          </p:nvPr>
        </p:nvSpPr>
        <p:spPr>
          <a:xfrm>
            <a:off x="931182" y="1825625"/>
            <a:ext cx="10422618"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81" r:id="rId7"/>
    <p:sldLayoutId id="2147483689" r:id="rId8"/>
    <p:sldLayoutId id="2147483686" r:id="rId9"/>
    <p:sldLayoutId id="2147483687"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a:solidFill>
            <a:srgbClr val="17505B"/>
          </a:solidFill>
          <a:latin typeface="Roboto Slab" pitchFamily="2" charset="0"/>
          <a:ea typeface="Roboto Slab" pitchFamily="2" charset="0"/>
          <a:cs typeface="Noto Sans" panose="020B0502040504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17505B"/>
          </a:solidFill>
          <a:latin typeface="Roboto Slab" pitchFamily="2" charset="0"/>
          <a:ea typeface="Roboto Slab" pitchFamily="2" charset="0"/>
          <a:cs typeface="Noto Sans" panose="020B0502040504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Noto Sans" panose="020B0502040504020204" pitchFamily="34" charset="0"/>
          <a:cs typeface="Noto Sans" panose="020B0502040504020204" pitchFamily="34" charset="0"/>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Noto Sans" panose="020B0502040504020204" pitchFamily="34" charset="0"/>
          <a:cs typeface="Noto Sans" panose="020B0502040504020204" pitchFamily="34" charset="0"/>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Noto Sans" panose="020B0502040504020204" pitchFamily="34" charset="0"/>
          <a:cs typeface="Noto Sans" panose="020B0502040504020204" pitchFamily="34" charset="0"/>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Noto Sans" panose="020B0502040504020204" pitchFamily="34" charset="0"/>
          <a:cs typeface="Noto Sans" panose="020B0502040504020204" pitchFamily="34" charset="0"/>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595" userDrawn="1">
          <p15:clr>
            <a:srgbClr val="F26B43"/>
          </p15:clr>
        </p15:guide>
        <p15:guide id="2" pos="64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fld id="{24B5EE5A-7F38-487A-AD13-E46FF769FB65}" type="datetimeFigureOut">
              <a:rPr lang="en-GB" smtClean="0"/>
              <a:pPr/>
              <a:t>02/04/2026</a:t>
            </a:fld>
            <a:endParaRPr lang="en-GB"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endParaRPr lang="en-GB"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fld id="{A3C133C9-004B-48C3-9152-7385973E0C18}" type="slidenum">
              <a:rPr lang="en-GB" smtClean="0"/>
              <a:pPr/>
              <a:t>‹#›</a:t>
            </a:fld>
            <a:endParaRPr lang="en-GB" dirty="0"/>
          </a:p>
        </p:txBody>
      </p:sp>
    </p:spTree>
    <p:extLst>
      <p:ext uri="{BB962C8B-B14F-4D97-AF65-F5344CB8AC3E}">
        <p14:creationId xmlns:p14="http://schemas.microsoft.com/office/powerpoint/2010/main" val="310856526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chart" Target="../charts/chart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chart" Target="../charts/char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chart" Target="../charts/char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chart" Target="../charts/chart19.xml"/><Relationship Id="rId5" Type="http://schemas.openxmlformats.org/officeDocument/2006/relationships/chart" Target="../charts/chart18.xml"/><Relationship Id="rId4" Type="http://schemas.openxmlformats.org/officeDocument/2006/relationships/chart" Target="../charts/char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chart" Target="../charts/chart22.xml"/><Relationship Id="rId4" Type="http://schemas.openxmlformats.org/officeDocument/2006/relationships/chart" Target="../charts/chart2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chart" Target="../charts/chart2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chart" Target="../charts/chart28.xml"/></Relationships>
</file>

<file path=ppt/slides/_rels/slide47.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chart" Target="../charts/chart31.xml"/><Relationship Id="rId4" Type="http://schemas.openxmlformats.org/officeDocument/2006/relationships/chart" Target="../charts/chart30.xml"/></Relationships>
</file>

<file path=ppt/slides/_rels/slide48.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chart" Target="../charts/chart3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9.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chart" Target="../charts/chart39.xml"/><Relationship Id="rId5" Type="http://schemas.openxmlformats.org/officeDocument/2006/relationships/chart" Target="../charts/chart38.xml"/><Relationship Id="rId4" Type="http://schemas.openxmlformats.org/officeDocument/2006/relationships/chart" Target="../charts/chart3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6.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chart" Target="../charts/chart42.xml"/><Relationship Id="rId4" Type="http://schemas.openxmlformats.org/officeDocument/2006/relationships/chart" Target="../charts/chart4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2.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chart" Target="../charts/chart46.xml"/><Relationship Id="rId5" Type="http://schemas.openxmlformats.org/officeDocument/2006/relationships/chart" Target="../charts/chart45.xml"/><Relationship Id="rId4" Type="http://schemas.openxmlformats.org/officeDocument/2006/relationships/chart" Target="../charts/chart44.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chart" Target="../charts/chart50.xml"/><Relationship Id="rId5" Type="http://schemas.openxmlformats.org/officeDocument/2006/relationships/chart" Target="../charts/chart49.xml"/><Relationship Id="rId4" Type="http://schemas.openxmlformats.org/officeDocument/2006/relationships/chart" Target="../charts/chart48.xml"/></Relationships>
</file>

<file path=ppt/slides/_rels/slide71.xml.rels><?xml version="1.0" encoding="UTF-8" standalone="yes"?>
<Relationships xmlns="http://schemas.openxmlformats.org/package/2006/relationships"><Relationship Id="rId8" Type="http://schemas.openxmlformats.org/officeDocument/2006/relationships/chart" Target="../charts/chart56.xml"/><Relationship Id="rId3" Type="http://schemas.openxmlformats.org/officeDocument/2006/relationships/chart" Target="../charts/chart51.xml"/><Relationship Id="rId7" Type="http://schemas.openxmlformats.org/officeDocument/2006/relationships/chart" Target="../charts/chart55.xml"/><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chart" Target="../charts/chart54.xml"/><Relationship Id="rId5" Type="http://schemas.openxmlformats.org/officeDocument/2006/relationships/chart" Target="../charts/chart53.xml"/><Relationship Id="rId4" Type="http://schemas.openxmlformats.org/officeDocument/2006/relationships/chart" Target="../charts/chart52.xml"/></Relationships>
</file>

<file path=ppt/slides/_rels/slide72.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chart" Target="../charts/chart57.xml"/><Relationship Id="rId7" Type="http://schemas.openxmlformats.org/officeDocument/2006/relationships/chart" Target="../charts/chart61.xml"/><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chart" Target="../charts/chart60.xml"/><Relationship Id="rId5" Type="http://schemas.openxmlformats.org/officeDocument/2006/relationships/chart" Target="../charts/chart59.xml"/><Relationship Id="rId4" Type="http://schemas.openxmlformats.org/officeDocument/2006/relationships/chart" Target="../charts/chart58.xml"/></Relationships>
</file>

<file path=ppt/slides/_rels/slide73.xml.rels><?xml version="1.0" encoding="UTF-8" standalone="yes"?>
<Relationships xmlns="http://schemas.openxmlformats.org/package/2006/relationships"><Relationship Id="rId8" Type="http://schemas.openxmlformats.org/officeDocument/2006/relationships/chart" Target="../charts/chart68.xml"/><Relationship Id="rId3" Type="http://schemas.openxmlformats.org/officeDocument/2006/relationships/chart" Target="../charts/chart63.xml"/><Relationship Id="rId7" Type="http://schemas.openxmlformats.org/officeDocument/2006/relationships/chart" Target="../charts/chart67.xml"/><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chart" Target="../charts/chart66.xml"/><Relationship Id="rId5" Type="http://schemas.openxmlformats.org/officeDocument/2006/relationships/chart" Target="../charts/chart65.xml"/><Relationship Id="rId4" Type="http://schemas.openxmlformats.org/officeDocument/2006/relationships/chart" Target="../charts/chart64.xml"/></Relationships>
</file>

<file path=ppt/slides/_rels/slide74.xml.rels><?xml version="1.0" encoding="UTF-8" standalone="yes"?>
<Relationships xmlns="http://schemas.openxmlformats.org/package/2006/relationships"><Relationship Id="rId8" Type="http://schemas.openxmlformats.org/officeDocument/2006/relationships/chart" Target="../charts/chart74.xml"/><Relationship Id="rId3" Type="http://schemas.openxmlformats.org/officeDocument/2006/relationships/chart" Target="../charts/chart69.xml"/><Relationship Id="rId7" Type="http://schemas.openxmlformats.org/officeDocument/2006/relationships/chart" Target="../charts/chart73.xml"/><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chart" Target="../charts/chart72.xml"/><Relationship Id="rId5" Type="http://schemas.openxmlformats.org/officeDocument/2006/relationships/chart" Target="../charts/chart71.xml"/><Relationship Id="rId10" Type="http://schemas.openxmlformats.org/officeDocument/2006/relationships/chart" Target="../charts/chart76.xml"/><Relationship Id="rId4" Type="http://schemas.openxmlformats.org/officeDocument/2006/relationships/chart" Target="../charts/chart70.xml"/><Relationship Id="rId9" Type="http://schemas.openxmlformats.org/officeDocument/2006/relationships/chart" Target="../charts/chart75.xml"/></Relationships>
</file>

<file path=ppt/slides/_rels/slide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0.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9.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92000" cy="7416800"/>
          </a:xfrm>
          <a:custGeom>
            <a:avLst/>
            <a:gdLst/>
            <a:ahLst/>
            <a:cxnLst/>
            <a:rect l="l" t="t" r="r" b="b"/>
            <a:pathLst>
              <a:path w="18288000" h="11104042">
                <a:moveTo>
                  <a:pt x="18288000" y="0"/>
                </a:moveTo>
                <a:lnTo>
                  <a:pt x="0" y="0"/>
                </a:lnTo>
                <a:lnTo>
                  <a:pt x="0" y="11104042"/>
                </a:lnTo>
                <a:lnTo>
                  <a:pt x="18288000" y="11104042"/>
                </a:lnTo>
                <a:lnTo>
                  <a:pt x="18288000" y="0"/>
                </a:lnTo>
                <a:close/>
              </a:path>
            </a:pathLst>
          </a:custGeom>
          <a:blipFill>
            <a:blip r:embed="rId3"/>
            <a:stretch>
              <a:fillRect t="-6408" r="-6420" b="190"/>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16505A"/>
              </a:solidFill>
              <a:effectLst/>
              <a:uLnTx/>
              <a:uFillTx/>
              <a:latin typeface="Calibri" panose="020F0502020204030204"/>
              <a:ea typeface="Noto Sans" panose="020B0502040504020204" pitchFamily="34" charset="0"/>
              <a:cs typeface="Noto Sans" panose="020B0502040504020204" pitchFamily="34" charset="0"/>
            </a:endParaRPr>
          </a:p>
        </p:txBody>
      </p:sp>
      <p:sp>
        <p:nvSpPr>
          <p:cNvPr id="3" name="Freeform 3"/>
          <p:cNvSpPr>
            <a:spLocks noGrp="1" noRot="1" noMove="1" noResize="1" noEditPoints="1" noAdjustHandles="1" noChangeArrowheads="1" noChangeShapeType="1"/>
          </p:cNvSpPr>
          <p:nvPr/>
        </p:nvSpPr>
        <p:spPr>
          <a:xfrm>
            <a:off x="0" y="0"/>
            <a:ext cx="6225368" cy="4183230"/>
          </a:xfrm>
          <a:custGeom>
            <a:avLst/>
            <a:gdLst/>
            <a:ahLst/>
            <a:cxnLst/>
            <a:rect l="l" t="t" r="r" b="b"/>
            <a:pathLst>
              <a:path w="12791447" h="11657319">
                <a:moveTo>
                  <a:pt x="0" y="0"/>
                </a:moveTo>
                <a:lnTo>
                  <a:pt x="12791447" y="0"/>
                </a:lnTo>
                <a:lnTo>
                  <a:pt x="12791447" y="11657319"/>
                </a:lnTo>
                <a:lnTo>
                  <a:pt x="0" y="11657319"/>
                </a:lnTo>
                <a:lnTo>
                  <a:pt x="0" y="0"/>
                </a:lnTo>
                <a:close/>
              </a:path>
            </a:pathLst>
          </a:custGeom>
          <a:blipFill>
            <a:blip r:embed="rId4"/>
            <a:stretch>
              <a:fillRect l="-36982" t="-95995" b="-10216"/>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16505A"/>
              </a:solidFill>
              <a:effectLst/>
              <a:uLnTx/>
              <a:uFillTx/>
              <a:latin typeface="Calibri" panose="020F0502020204030204"/>
              <a:ea typeface="Noto Sans" panose="020B0502040504020204" pitchFamily="34" charset="0"/>
              <a:cs typeface="Noto Sans" panose="020B0502040504020204" pitchFamily="34" charset="0"/>
            </a:endParaRPr>
          </a:p>
        </p:txBody>
      </p:sp>
      <p:sp>
        <p:nvSpPr>
          <p:cNvPr id="7" name="Freeform 3">
            <a:extLst>
              <a:ext uri="{FF2B5EF4-FFF2-40B4-BE49-F238E27FC236}">
                <a16:creationId xmlns:a16="http://schemas.microsoft.com/office/drawing/2014/main" id="{52BE151D-5A24-A345-A0A2-CD82AFF32A1C}"/>
              </a:ext>
            </a:extLst>
          </p:cNvPr>
          <p:cNvSpPr>
            <a:spLocks noGrp="1" noRot="1" noMove="1" noResize="1" noEditPoints="1" noAdjustHandles="1" noChangeArrowheads="1" noChangeShapeType="1"/>
          </p:cNvSpPr>
          <p:nvPr/>
        </p:nvSpPr>
        <p:spPr>
          <a:xfrm>
            <a:off x="-730054" y="2779803"/>
            <a:ext cx="8807254" cy="3254862"/>
          </a:xfrm>
          <a:custGeom>
            <a:avLst/>
            <a:gdLst/>
            <a:ahLst/>
            <a:cxnLst/>
            <a:rect l="l" t="t" r="r" b="b"/>
            <a:pathLst>
              <a:path w="12791447" h="11657319">
                <a:moveTo>
                  <a:pt x="0" y="0"/>
                </a:moveTo>
                <a:lnTo>
                  <a:pt x="12791447" y="0"/>
                </a:lnTo>
                <a:lnTo>
                  <a:pt x="12791447" y="11657319"/>
                </a:lnTo>
                <a:lnTo>
                  <a:pt x="0" y="11657319"/>
                </a:lnTo>
                <a:lnTo>
                  <a:pt x="0" y="0"/>
                </a:lnTo>
                <a:close/>
              </a:path>
            </a:pathLst>
          </a:custGeom>
          <a:blipFill>
            <a:blip r:embed="rId4"/>
            <a:stretch>
              <a:fillRect l="-792" t="-14883" b="-5989"/>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16505A"/>
              </a:solidFill>
              <a:effectLst/>
              <a:uLnTx/>
              <a:uFillTx/>
              <a:latin typeface="Calibri" panose="020F0502020204030204"/>
              <a:ea typeface="Noto Sans" panose="020B0502040504020204" pitchFamily="34" charset="0"/>
              <a:cs typeface="Noto Sans" panose="020B0502040504020204" pitchFamily="34" charset="0"/>
            </a:endParaRPr>
          </a:p>
        </p:txBody>
      </p:sp>
      <p:sp>
        <p:nvSpPr>
          <p:cNvPr id="11" name="Rectangle: Rounded Corners 10">
            <a:extLst>
              <a:ext uri="{FF2B5EF4-FFF2-40B4-BE49-F238E27FC236}">
                <a16:creationId xmlns:a16="http://schemas.microsoft.com/office/drawing/2014/main" id="{3C1ED16A-1994-7F85-CE93-4D26720D9E25}"/>
              </a:ext>
            </a:extLst>
          </p:cNvPr>
          <p:cNvSpPr/>
          <p:nvPr/>
        </p:nvSpPr>
        <p:spPr>
          <a:xfrm>
            <a:off x="1019175" y="4917220"/>
            <a:ext cx="4954905" cy="1297384"/>
          </a:xfrm>
          <a:prstGeom prst="roundRect">
            <a:avLst>
              <a:gd name="adj" fmla="val 11968"/>
            </a:avLst>
          </a:prstGeom>
          <a:solidFill>
            <a:srgbClr val="1750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5186CF91-2B9C-16D8-0922-7255954B4666}"/>
              </a:ext>
            </a:extLst>
          </p:cNvPr>
          <p:cNvSpPr txBox="1">
            <a:spLocks/>
          </p:cNvSpPr>
          <p:nvPr/>
        </p:nvSpPr>
        <p:spPr>
          <a:xfrm>
            <a:off x="913984" y="1622593"/>
            <a:ext cx="7867015" cy="1752600"/>
          </a:xfrm>
          <a:prstGeom prst="rect">
            <a:avLst/>
          </a:prstGeom>
        </p:spPr>
        <p:txBody>
          <a:bodyPr>
            <a:no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marL="0" marR="0" lvl="0" indent="0" algn="l" defTabSz="1371600" rtl="0" eaLnBrk="1" fontAlgn="auto" latinLnBrk="0" hangingPunct="1">
              <a:lnSpc>
                <a:spcPts val="6000"/>
              </a:lnSpc>
              <a:spcBef>
                <a:spcPct val="0"/>
              </a:spcBef>
              <a:spcAft>
                <a:spcPts val="0"/>
              </a:spcAft>
              <a:buClrTx/>
              <a:buSzTx/>
              <a:buFontTx/>
              <a:buNone/>
              <a:tabLst/>
              <a:defRPr/>
            </a:pPr>
            <a:r>
              <a:rPr kumimoji="0" lang="en-US" b="1" i="0" u="none" strike="noStrike" kern="1200" cap="none" spc="0" normalizeH="0" baseline="0" noProof="0" dirty="0">
                <a:ln>
                  <a:noFill/>
                </a:ln>
                <a:solidFill>
                  <a:srgbClr val="17505B"/>
                </a:solidFill>
                <a:effectLst/>
                <a:uLnTx/>
                <a:uFillTx/>
                <a:latin typeface="Moderustic ExtraBold" pitchFamily="2" charset="0"/>
                <a:ea typeface="+mj-ea"/>
                <a:cs typeface="+mj-cs"/>
              </a:rPr>
              <a:t>CHARTERED INSURANCE INSTITUTE</a:t>
            </a:r>
            <a:endParaRPr kumimoji="0" lang="en-GB" b="1" i="0" u="none" strike="noStrike" kern="1200" cap="none" spc="0" normalizeH="0" baseline="0" noProof="0" dirty="0">
              <a:ln>
                <a:noFill/>
              </a:ln>
              <a:solidFill>
                <a:srgbClr val="16505A"/>
              </a:solidFill>
              <a:effectLst/>
              <a:uLnTx/>
              <a:uFillTx/>
              <a:latin typeface="Moderustic ExtraBold" pitchFamily="2" charset="0"/>
              <a:ea typeface="+mj-ea"/>
              <a:cs typeface="+mj-cs"/>
            </a:endParaRPr>
          </a:p>
        </p:txBody>
      </p:sp>
      <p:pic>
        <p:nvPicPr>
          <p:cNvPr id="5" name="Picture 4" descr="Logo&#10;&#10;Description automatically generated">
            <a:extLst>
              <a:ext uri="{FF2B5EF4-FFF2-40B4-BE49-F238E27FC236}">
                <a16:creationId xmlns:a16="http://schemas.microsoft.com/office/drawing/2014/main" id="{6CF9DEEA-2ADE-4AB8-33D4-8B65721CFB2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28392" y="545685"/>
            <a:ext cx="2607288" cy="799570"/>
          </a:xfrm>
          <a:prstGeom prst="rect">
            <a:avLst/>
          </a:prstGeom>
        </p:spPr>
      </p:pic>
      <p:sp>
        <p:nvSpPr>
          <p:cNvPr id="6" name="Title 193">
            <a:extLst>
              <a:ext uri="{FF2B5EF4-FFF2-40B4-BE49-F238E27FC236}">
                <a16:creationId xmlns:a16="http://schemas.microsoft.com/office/drawing/2014/main" id="{19581B96-5F2B-2BF0-61C6-909653395211}"/>
              </a:ext>
            </a:extLst>
          </p:cNvPr>
          <p:cNvSpPr txBox="1">
            <a:spLocks/>
          </p:cNvSpPr>
          <p:nvPr/>
        </p:nvSpPr>
        <p:spPr>
          <a:xfrm>
            <a:off x="924144" y="3995937"/>
            <a:ext cx="6460756" cy="591311"/>
          </a:xfrm>
          <a:prstGeom prst="rect">
            <a:avLst/>
          </a:prstGeom>
        </p:spPr>
        <p:txBody>
          <a:bodyPr>
            <a:norm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a:buClrTx/>
              <a:buFontTx/>
            </a:pPr>
            <a:r>
              <a:rPr lang="en-GB" sz="2800" b="1" dirty="0">
                <a:solidFill>
                  <a:srgbClr val="17505B"/>
                </a:solidFill>
                <a:latin typeface="Roboto Slab" pitchFamily="2" charset="0"/>
                <a:ea typeface="Roboto Slab" pitchFamily="2" charset="0"/>
              </a:rPr>
              <a:t>Trust in the insurance sector</a:t>
            </a:r>
          </a:p>
        </p:txBody>
      </p:sp>
      <p:sp>
        <p:nvSpPr>
          <p:cNvPr id="8" name="Oval 7">
            <a:extLst>
              <a:ext uri="{FF2B5EF4-FFF2-40B4-BE49-F238E27FC236}">
                <a16:creationId xmlns:a16="http://schemas.microsoft.com/office/drawing/2014/main" id="{BB575E51-D9EF-70E9-9C59-FC8102431860}"/>
              </a:ext>
            </a:extLst>
          </p:cNvPr>
          <p:cNvSpPr/>
          <p:nvPr/>
        </p:nvSpPr>
        <p:spPr>
          <a:xfrm>
            <a:off x="8600910" y="545685"/>
            <a:ext cx="2023520" cy="202352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descr="ÎÏÎ¿ÏÎ­Î»ÎµÏÎ¼Î± ÎµÎ¹ÎºÏÎ½Î±Ï Î³Î¹Î± chartered insurance institute logo">
            <a:extLst>
              <a:ext uri="{FF2B5EF4-FFF2-40B4-BE49-F238E27FC236}">
                <a16:creationId xmlns:a16="http://schemas.microsoft.com/office/drawing/2014/main" id="{C77D6334-D21F-385D-29D5-4247CEF2FF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53580" y="1203600"/>
            <a:ext cx="1318179" cy="837985"/>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244;p23">
            <a:extLst>
              <a:ext uri="{FF2B5EF4-FFF2-40B4-BE49-F238E27FC236}">
                <a16:creationId xmlns:a16="http://schemas.microsoft.com/office/drawing/2014/main" id="{96A06D01-FF5B-391C-C4EC-9305F211E7EB}"/>
              </a:ext>
            </a:extLst>
          </p:cNvPr>
          <p:cNvSpPr txBox="1">
            <a:spLocks/>
          </p:cNvSpPr>
          <p:nvPr/>
        </p:nvSpPr>
        <p:spPr>
          <a:xfrm>
            <a:off x="1255941" y="5065825"/>
            <a:ext cx="4506181" cy="1089171"/>
          </a:xfrm>
          <a:prstGeom prst="rect">
            <a:avLst/>
          </a:prstGeom>
          <a:noFill/>
          <a:ln>
            <a:noFill/>
          </a:ln>
        </p:spPr>
        <p:txBody>
          <a:bodyPr spcFirstLastPara="1" wrap="square" lIns="0" tIns="0" rIns="0" bIns="0" anchor="t" anchorCtr="0">
            <a:no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spcBef>
                <a:spcPts val="0"/>
              </a:spcBef>
              <a:buClr>
                <a:schemeClr val="dk2"/>
              </a:buClr>
              <a:buSzPts val="2000"/>
              <a:buFont typeface="Arial" panose="020B0604020202020204" pitchFamily="34" charset="0"/>
              <a:buNone/>
            </a:pPr>
            <a:r>
              <a:rPr lang="en-US" sz="2000" b="1" dirty="0">
                <a:solidFill>
                  <a:srgbClr val="99FF80"/>
                </a:solidFill>
                <a:latin typeface="Roboto Slab" pitchFamily="2" charset="0"/>
                <a:ea typeface="Roboto Slab" pitchFamily="2" charset="0"/>
                <a:cs typeface="Noto Sans" panose="020B0502040504020204" pitchFamily="34" charset="0"/>
              </a:rPr>
              <a:t>Consumer &amp; SME survey analysis</a:t>
            </a:r>
          </a:p>
          <a:p>
            <a:pPr marL="0" indent="0">
              <a:lnSpc>
                <a:spcPct val="100000"/>
              </a:lnSpc>
              <a:spcBef>
                <a:spcPts val="0"/>
              </a:spcBef>
              <a:buClr>
                <a:schemeClr val="dk2"/>
              </a:buClr>
              <a:buSzPts val="2000"/>
              <a:buFont typeface="Arial" panose="020B0604020202020204" pitchFamily="34" charset="0"/>
              <a:buNone/>
            </a:pPr>
            <a:endParaRPr lang="en-US" sz="500" b="1" dirty="0">
              <a:solidFill>
                <a:srgbClr val="99FF80"/>
              </a:solidFill>
              <a:latin typeface="Roboto Slab" pitchFamily="2" charset="0"/>
              <a:ea typeface="Roboto Slab" pitchFamily="2" charset="0"/>
              <a:cs typeface="Noto Sans" panose="020B0502040504020204" pitchFamily="34" charset="0"/>
            </a:endParaRPr>
          </a:p>
          <a:p>
            <a:pPr marL="0" indent="0">
              <a:lnSpc>
                <a:spcPct val="100000"/>
              </a:lnSpc>
              <a:spcBef>
                <a:spcPts val="0"/>
              </a:spcBef>
              <a:buClr>
                <a:schemeClr val="dk2"/>
              </a:buClr>
              <a:buSzPts val="2000"/>
              <a:buFont typeface="Arial" panose="020B0604020202020204" pitchFamily="34" charset="0"/>
              <a:buNone/>
            </a:pPr>
            <a:r>
              <a:rPr lang="en-US" sz="1800" dirty="0">
                <a:solidFill>
                  <a:schemeClr val="bg1"/>
                </a:solidFill>
                <a:latin typeface="Noto Sans" panose="020B0502040504020204" pitchFamily="34" charset="0"/>
                <a:ea typeface="Noto Sans" panose="020B0502040504020204" pitchFamily="34" charset="0"/>
                <a:cs typeface="Noto Sans" panose="020B0502040504020204" pitchFamily="34" charset="0"/>
              </a:rPr>
              <a:t>June 2025 - Waves 15 &amp; 16 (Aug 2024 &amp; April 2025)</a:t>
            </a:r>
            <a:endParaRPr lang="en-US" sz="2000" dirty="0">
              <a:solidFill>
                <a:schemeClr val="bg1"/>
              </a:solidFill>
              <a:latin typeface="Noto Sans" panose="020B0502040504020204" pitchFamily="34" charset="0"/>
              <a:ea typeface="Noto Sans" panose="020B0502040504020204" pitchFamily="34" charset="0"/>
              <a:cs typeface="Noto Sans" panose="020B050204050402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graphicFrame>
        <p:nvGraphicFramePr>
          <p:cNvPr id="17" name="Chart 16">
            <a:extLst>
              <a:ext uri="{FF2B5EF4-FFF2-40B4-BE49-F238E27FC236}">
                <a16:creationId xmlns:a16="http://schemas.microsoft.com/office/drawing/2014/main" id="{D707BABD-1C10-4E74-B5E6-3490A9081EBA}"/>
              </a:ext>
            </a:extLst>
          </p:cNvPr>
          <p:cNvGraphicFramePr/>
          <p:nvPr>
            <p:extLst>
              <p:ext uri="{D42A27DB-BD31-4B8C-83A1-F6EECF244321}">
                <p14:modId xmlns:p14="http://schemas.microsoft.com/office/powerpoint/2010/main" val="2115995630"/>
              </p:ext>
            </p:extLst>
          </p:nvPr>
        </p:nvGraphicFramePr>
        <p:xfrm>
          <a:off x="600635" y="1431589"/>
          <a:ext cx="11321109" cy="4726613"/>
        </p:xfrm>
        <a:graphic>
          <a:graphicData uri="http://schemas.openxmlformats.org/drawingml/2006/chart">
            <c:chart xmlns:c="http://schemas.openxmlformats.org/drawingml/2006/chart" xmlns:r="http://schemas.openxmlformats.org/officeDocument/2006/relationships" r:id="rId3"/>
          </a:graphicData>
        </a:graphic>
      </p:graphicFrame>
      <p:sp>
        <p:nvSpPr>
          <p:cNvPr id="569" name="Google Shape;569;p53"/>
          <p:cNvSpPr/>
          <p:nvPr/>
        </p:nvSpPr>
        <p:spPr>
          <a:xfrm>
            <a:off x="1463002" y="2127562"/>
            <a:ext cx="1825430" cy="793767"/>
          </a:xfrm>
          <a:prstGeom prst="rect">
            <a:avLst/>
          </a:prstGeom>
          <a:noFill/>
          <a:ln>
            <a:noFill/>
          </a:ln>
        </p:spPr>
        <p:txBody>
          <a:bodyPr spcFirstLastPara="1" wrap="square" lIns="91425" tIns="91425" rIns="91425" bIns="91425" anchor="ctr" anchorCtr="0">
            <a:noAutofit/>
          </a:bodyPr>
          <a:lstStyle/>
          <a:p>
            <a:endParaRPr dirty="0">
              <a:latin typeface="Noto Sans" panose="020B0502040504020204" pitchFamily="34" charset="0"/>
              <a:ea typeface="Noto Sans" panose="020B0502040504020204" pitchFamily="34" charset="0"/>
              <a:cs typeface="Noto Sans" panose="020B0502040504020204" pitchFamily="34" charset="0"/>
            </a:endParaRPr>
          </a:p>
        </p:txBody>
      </p:sp>
      <p:sp>
        <p:nvSpPr>
          <p:cNvPr id="49" name="Google Shape;554;p52">
            <a:extLst>
              <a:ext uri="{FF2B5EF4-FFF2-40B4-BE49-F238E27FC236}">
                <a16:creationId xmlns:a16="http://schemas.microsoft.com/office/drawing/2014/main" id="{59A45DC8-C252-41E7-A50B-0F54B9CB0DA3}"/>
              </a:ext>
            </a:extLst>
          </p:cNvPr>
          <p:cNvSpPr txBox="1"/>
          <p:nvPr/>
        </p:nvSpPr>
        <p:spPr>
          <a:xfrm>
            <a:off x="1012542" y="655650"/>
            <a:ext cx="11831959" cy="495383"/>
          </a:xfrm>
          <a:prstGeom prst="rect">
            <a:avLst/>
          </a:prstGeom>
          <a:noFill/>
          <a:ln>
            <a:noFill/>
          </a:ln>
        </p:spPr>
        <p:txBody>
          <a:bodyPr spcFirstLastPara="1" wrap="square" lIns="0" tIns="0" rIns="0" bIns="0" anchor="t" anchorCtr="0">
            <a:noAutofit/>
          </a:bodyPr>
          <a:lstStyle/>
          <a:p>
            <a:pPr>
              <a:buClr>
                <a:srgbClr val="FFFFFF"/>
              </a:buClr>
              <a:buSzPts val="1500"/>
            </a:pPr>
            <a:r>
              <a:rPr lang="en-GB" sz="2400" b="1" dirty="0">
                <a:solidFill>
                  <a:srgbClr val="17505B"/>
                </a:solidFill>
                <a:latin typeface="Roboto Slab" pitchFamily="2" charset="0"/>
                <a:ea typeface="Noto Sans" panose="020B0502040504020204" pitchFamily="34" charset="0"/>
                <a:cs typeface="Calibri Light" panose="020F0302020204030204" pitchFamily="34" charset="0"/>
              </a:rPr>
              <a:t>Consumer satisfaction with the policy held, wave on wave comparison</a:t>
            </a:r>
          </a:p>
          <a:p>
            <a:pPr>
              <a:buClr>
                <a:srgbClr val="FFFFFF"/>
              </a:buClr>
              <a:buSzPts val="1500"/>
            </a:pPr>
            <a:endParaRPr lang="en-GB" sz="2400" b="1" dirty="0">
              <a:solidFill>
                <a:srgbClr val="17505B"/>
              </a:solidFill>
              <a:latin typeface="Noto Sans" panose="020B0502040504020204" pitchFamily="34" charset="0"/>
              <a:ea typeface="Noto Sans" panose="020B0502040504020204" pitchFamily="34" charset="0"/>
              <a:cs typeface="Calibri Light" panose="020F0302020204030204" pitchFamily="34" charset="0"/>
            </a:endParaRPr>
          </a:p>
          <a:p>
            <a:pPr>
              <a:buClr>
                <a:srgbClr val="FFFFFF"/>
              </a:buClr>
              <a:buSzPts val="1500"/>
            </a:pPr>
            <a:endParaRPr lang="en-GB" sz="2400" b="1" dirty="0">
              <a:solidFill>
                <a:srgbClr val="17505B"/>
              </a:solidFill>
              <a:latin typeface="Calibri Light" panose="020F0302020204030204" pitchFamily="34" charset="0"/>
              <a:ea typeface="Noto Sans" panose="020B0502040504020204" pitchFamily="34" charset="0"/>
              <a:cs typeface="Calibri Light" panose="020F0302020204030204" pitchFamily="34" charset="0"/>
            </a:endParaRPr>
          </a:p>
        </p:txBody>
      </p:sp>
      <p:sp>
        <p:nvSpPr>
          <p:cNvPr id="10" name="Google Shape;281;p26">
            <a:extLst>
              <a:ext uri="{FF2B5EF4-FFF2-40B4-BE49-F238E27FC236}">
                <a16:creationId xmlns:a16="http://schemas.microsoft.com/office/drawing/2014/main" id="{6BA30E1E-56C4-493B-8992-B93B1A6F3097}"/>
              </a:ext>
            </a:extLst>
          </p:cNvPr>
          <p:cNvSpPr txBox="1"/>
          <p:nvPr/>
        </p:nvSpPr>
        <p:spPr>
          <a:xfrm>
            <a:off x="922620" y="6100360"/>
            <a:ext cx="10172700" cy="303158"/>
          </a:xfrm>
          <a:prstGeom prst="rect">
            <a:avLst/>
          </a:prstGeom>
          <a:noFill/>
          <a:ln>
            <a:noFill/>
          </a:ln>
        </p:spPr>
        <p:txBody>
          <a:bodyPr spcFirstLastPara="1" wrap="square" lIns="91425" tIns="45700" rIns="91425" bIns="45700" anchor="t" anchorCtr="0">
            <a:noAutofit/>
          </a:bodyPr>
          <a:lstStyle/>
          <a:p>
            <a:r>
              <a:rPr lang="en-GB" sz="900" dirty="0">
                <a:solidFill>
                  <a:schemeClr val="tx1"/>
                </a:solidFill>
                <a:latin typeface="Noto Sans" panose="020B0502040504020204" pitchFamily="34" charset="0"/>
                <a:ea typeface="Corbel"/>
                <a:cs typeface="Noto Sans" panose="020B0502040504020204" pitchFamily="34" charset="0"/>
                <a:sym typeface="Corbel"/>
              </a:rPr>
              <a:t>Base: All Consumers that hold at least one (motor, travel, buildings and/or contents) insurance policy. </a:t>
            </a:r>
            <a:r>
              <a:rPr lang="en-GB" sz="900" dirty="0">
                <a:solidFill>
                  <a:schemeClr val="tx1"/>
                </a:solidFill>
                <a:latin typeface="Noto Sans" panose="020B0502040504020204" pitchFamily="34" charset="0"/>
                <a:ea typeface="Noto Sans" panose="020B0502040504020204" pitchFamily="34" charset="0"/>
                <a:cs typeface="Noto Sans" panose="020B0502040504020204" pitchFamily="34" charset="0"/>
                <a:sym typeface="Corbel"/>
              </a:rPr>
              <a:t>Wave 16&amp;17 (2026): Consumer n=1,001</a:t>
            </a:r>
            <a:endParaRPr lang="en-GB" sz="900" dirty="0">
              <a:latin typeface="Noto Sans" panose="020B0502040504020204" pitchFamily="34" charset="0"/>
              <a:ea typeface="Noto Sans" panose="020B0502040504020204" pitchFamily="34" charset="0"/>
              <a:cs typeface="Noto Sans" panose="020B0502040504020204" pitchFamily="34" charset="0"/>
            </a:endParaRPr>
          </a:p>
          <a:p>
            <a:endParaRPr lang="en-GB" sz="900"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1" name="TextBox 15">
            <a:extLst>
              <a:ext uri="{FF2B5EF4-FFF2-40B4-BE49-F238E27FC236}">
                <a16:creationId xmlns:a16="http://schemas.microsoft.com/office/drawing/2014/main" id="{588C878E-EF30-4B50-8EE0-176BDA0C40D4}"/>
              </a:ext>
            </a:extLst>
          </p:cNvPr>
          <p:cNvSpPr txBox="1"/>
          <p:nvPr/>
        </p:nvSpPr>
        <p:spPr>
          <a:xfrm>
            <a:off x="713564" y="1856410"/>
            <a:ext cx="417890" cy="230832"/>
          </a:xfrm>
          <a:prstGeom prst="rect">
            <a:avLst/>
          </a:prstGeom>
          <a:noFill/>
          <a:ln>
            <a:solidFill>
              <a:srgbClr val="17505B"/>
            </a:solidFill>
          </a:ln>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900" b="1" dirty="0">
                <a:solidFill>
                  <a:schemeClr val="tx1">
                    <a:lumMod val="85000"/>
                    <a:lumOff val="15000"/>
                  </a:schemeClr>
                </a:solidFill>
                <a:latin typeface="Noto Sans" panose="020B0502040504020204" pitchFamily="34" charset="0"/>
              </a:rPr>
              <a:t>84%</a:t>
            </a:r>
          </a:p>
        </p:txBody>
      </p:sp>
      <p:sp>
        <p:nvSpPr>
          <p:cNvPr id="13" name="TextBox 15">
            <a:extLst>
              <a:ext uri="{FF2B5EF4-FFF2-40B4-BE49-F238E27FC236}">
                <a16:creationId xmlns:a16="http://schemas.microsoft.com/office/drawing/2014/main" id="{EEFC2259-2E8B-46E6-83C9-E49C72EB8CC8}"/>
              </a:ext>
            </a:extLst>
          </p:cNvPr>
          <p:cNvSpPr txBox="1"/>
          <p:nvPr/>
        </p:nvSpPr>
        <p:spPr>
          <a:xfrm>
            <a:off x="5622720" y="1856410"/>
            <a:ext cx="417890" cy="230832"/>
          </a:xfrm>
          <a:prstGeom prst="rect">
            <a:avLst/>
          </a:prstGeom>
          <a:noFill/>
          <a:ln>
            <a:solidFill>
              <a:srgbClr val="17505B"/>
            </a:solidFill>
          </a:ln>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900" b="1" dirty="0">
                <a:solidFill>
                  <a:schemeClr val="tx1">
                    <a:lumMod val="85000"/>
                    <a:lumOff val="15000"/>
                  </a:schemeClr>
                </a:solidFill>
                <a:latin typeface="Noto Sans" panose="020B0502040504020204" pitchFamily="34" charset="0"/>
              </a:rPr>
              <a:t>86%</a:t>
            </a:r>
          </a:p>
        </p:txBody>
      </p:sp>
      <p:sp>
        <p:nvSpPr>
          <p:cNvPr id="18" name="TextBox 15">
            <a:extLst>
              <a:ext uri="{FF2B5EF4-FFF2-40B4-BE49-F238E27FC236}">
                <a16:creationId xmlns:a16="http://schemas.microsoft.com/office/drawing/2014/main" id="{2A45C688-C7A3-F563-1540-B5731504EDB4}"/>
              </a:ext>
            </a:extLst>
          </p:cNvPr>
          <p:cNvSpPr txBox="1"/>
          <p:nvPr/>
        </p:nvSpPr>
        <p:spPr>
          <a:xfrm>
            <a:off x="1340656" y="1856410"/>
            <a:ext cx="417890" cy="230832"/>
          </a:xfrm>
          <a:prstGeom prst="rect">
            <a:avLst/>
          </a:prstGeom>
          <a:noFill/>
          <a:ln>
            <a:solidFill>
              <a:srgbClr val="17505B"/>
            </a:solidFill>
          </a:ln>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900" b="1" dirty="0">
                <a:solidFill>
                  <a:schemeClr val="tx1">
                    <a:lumMod val="85000"/>
                    <a:lumOff val="15000"/>
                  </a:schemeClr>
                </a:solidFill>
                <a:latin typeface="Noto Sans" panose="020B0502040504020204" pitchFamily="34" charset="0"/>
              </a:rPr>
              <a:t>84%</a:t>
            </a:r>
          </a:p>
        </p:txBody>
      </p:sp>
      <p:sp>
        <p:nvSpPr>
          <p:cNvPr id="19" name="TextBox 15">
            <a:extLst>
              <a:ext uri="{FF2B5EF4-FFF2-40B4-BE49-F238E27FC236}">
                <a16:creationId xmlns:a16="http://schemas.microsoft.com/office/drawing/2014/main" id="{BB191FF9-5273-BAF8-EA24-53CA7CC03505}"/>
              </a:ext>
            </a:extLst>
          </p:cNvPr>
          <p:cNvSpPr txBox="1"/>
          <p:nvPr/>
        </p:nvSpPr>
        <p:spPr>
          <a:xfrm>
            <a:off x="1940853" y="1856410"/>
            <a:ext cx="417890" cy="230832"/>
          </a:xfrm>
          <a:prstGeom prst="rect">
            <a:avLst/>
          </a:prstGeom>
          <a:noFill/>
          <a:ln>
            <a:solidFill>
              <a:srgbClr val="17505B"/>
            </a:solidFill>
          </a:ln>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900" b="1" dirty="0">
                <a:solidFill>
                  <a:schemeClr val="tx1">
                    <a:lumMod val="85000"/>
                    <a:lumOff val="15000"/>
                  </a:schemeClr>
                </a:solidFill>
                <a:latin typeface="Noto Sans" panose="020B0502040504020204" pitchFamily="34" charset="0"/>
              </a:rPr>
              <a:t>84%</a:t>
            </a:r>
          </a:p>
        </p:txBody>
      </p:sp>
      <p:sp>
        <p:nvSpPr>
          <p:cNvPr id="20" name="TextBox 15">
            <a:extLst>
              <a:ext uri="{FF2B5EF4-FFF2-40B4-BE49-F238E27FC236}">
                <a16:creationId xmlns:a16="http://schemas.microsoft.com/office/drawing/2014/main" id="{8DE7F49E-E457-17CB-10D7-90CCE3981CE9}"/>
              </a:ext>
            </a:extLst>
          </p:cNvPr>
          <p:cNvSpPr txBox="1"/>
          <p:nvPr/>
        </p:nvSpPr>
        <p:spPr>
          <a:xfrm>
            <a:off x="2558980" y="1856410"/>
            <a:ext cx="417890" cy="230832"/>
          </a:xfrm>
          <a:prstGeom prst="rect">
            <a:avLst/>
          </a:prstGeom>
          <a:noFill/>
          <a:ln>
            <a:solidFill>
              <a:srgbClr val="17505B"/>
            </a:solidFill>
          </a:ln>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900" b="1" dirty="0">
                <a:solidFill>
                  <a:schemeClr val="tx1">
                    <a:lumMod val="85000"/>
                    <a:lumOff val="15000"/>
                  </a:schemeClr>
                </a:solidFill>
                <a:latin typeface="Noto Sans" panose="020B0502040504020204" pitchFamily="34" charset="0"/>
              </a:rPr>
              <a:t>82%</a:t>
            </a:r>
          </a:p>
        </p:txBody>
      </p:sp>
      <p:sp>
        <p:nvSpPr>
          <p:cNvPr id="21" name="TextBox 15">
            <a:extLst>
              <a:ext uri="{FF2B5EF4-FFF2-40B4-BE49-F238E27FC236}">
                <a16:creationId xmlns:a16="http://schemas.microsoft.com/office/drawing/2014/main" id="{56D5A827-4409-3197-9263-9F2B46D3A777}"/>
              </a:ext>
            </a:extLst>
          </p:cNvPr>
          <p:cNvSpPr txBox="1"/>
          <p:nvPr/>
        </p:nvSpPr>
        <p:spPr>
          <a:xfrm>
            <a:off x="3186075" y="1856410"/>
            <a:ext cx="417890" cy="230832"/>
          </a:xfrm>
          <a:prstGeom prst="rect">
            <a:avLst/>
          </a:prstGeom>
          <a:noFill/>
          <a:ln>
            <a:solidFill>
              <a:srgbClr val="17505B"/>
            </a:solidFill>
          </a:ln>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900" b="1" dirty="0">
                <a:solidFill>
                  <a:schemeClr val="tx1">
                    <a:lumMod val="85000"/>
                    <a:lumOff val="15000"/>
                  </a:schemeClr>
                </a:solidFill>
                <a:latin typeface="Noto Sans" panose="020B0502040504020204" pitchFamily="34" charset="0"/>
              </a:rPr>
              <a:t>84%</a:t>
            </a:r>
          </a:p>
        </p:txBody>
      </p:sp>
      <p:sp>
        <p:nvSpPr>
          <p:cNvPr id="22" name="TextBox 15">
            <a:extLst>
              <a:ext uri="{FF2B5EF4-FFF2-40B4-BE49-F238E27FC236}">
                <a16:creationId xmlns:a16="http://schemas.microsoft.com/office/drawing/2014/main" id="{B7281FCA-1ADC-D76C-EC04-79BA431E0AB1}"/>
              </a:ext>
            </a:extLst>
          </p:cNvPr>
          <p:cNvSpPr txBox="1"/>
          <p:nvPr/>
        </p:nvSpPr>
        <p:spPr>
          <a:xfrm>
            <a:off x="3795238" y="1856410"/>
            <a:ext cx="417890" cy="230832"/>
          </a:xfrm>
          <a:prstGeom prst="rect">
            <a:avLst/>
          </a:prstGeom>
          <a:noFill/>
          <a:ln>
            <a:solidFill>
              <a:srgbClr val="17505B"/>
            </a:solidFill>
          </a:ln>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900" b="1" dirty="0">
                <a:solidFill>
                  <a:schemeClr val="tx1">
                    <a:lumMod val="85000"/>
                    <a:lumOff val="15000"/>
                  </a:schemeClr>
                </a:solidFill>
                <a:latin typeface="Noto Sans" panose="020B0502040504020204" pitchFamily="34" charset="0"/>
              </a:rPr>
              <a:t>83%</a:t>
            </a:r>
          </a:p>
        </p:txBody>
      </p:sp>
      <p:sp>
        <p:nvSpPr>
          <p:cNvPr id="23" name="TextBox 15">
            <a:extLst>
              <a:ext uri="{FF2B5EF4-FFF2-40B4-BE49-F238E27FC236}">
                <a16:creationId xmlns:a16="http://schemas.microsoft.com/office/drawing/2014/main" id="{21BD1625-2A8D-7794-7EE0-6EA6FD761B58}"/>
              </a:ext>
            </a:extLst>
          </p:cNvPr>
          <p:cNvSpPr txBox="1"/>
          <p:nvPr/>
        </p:nvSpPr>
        <p:spPr>
          <a:xfrm>
            <a:off x="4413367" y="1856410"/>
            <a:ext cx="417890" cy="230832"/>
          </a:xfrm>
          <a:prstGeom prst="rect">
            <a:avLst/>
          </a:prstGeom>
          <a:noFill/>
          <a:ln>
            <a:solidFill>
              <a:srgbClr val="17505B"/>
            </a:solidFill>
          </a:ln>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900" b="1" dirty="0">
                <a:solidFill>
                  <a:schemeClr val="tx1">
                    <a:lumMod val="85000"/>
                    <a:lumOff val="15000"/>
                  </a:schemeClr>
                </a:solidFill>
                <a:latin typeface="Noto Sans" panose="020B0502040504020204" pitchFamily="34" charset="0"/>
              </a:rPr>
              <a:t>82%</a:t>
            </a:r>
          </a:p>
        </p:txBody>
      </p:sp>
      <p:sp>
        <p:nvSpPr>
          <p:cNvPr id="24" name="TextBox 15">
            <a:extLst>
              <a:ext uri="{FF2B5EF4-FFF2-40B4-BE49-F238E27FC236}">
                <a16:creationId xmlns:a16="http://schemas.microsoft.com/office/drawing/2014/main" id="{494DD713-4A23-1B00-69CC-8D9667A4E8C4}"/>
              </a:ext>
            </a:extLst>
          </p:cNvPr>
          <p:cNvSpPr txBox="1"/>
          <p:nvPr/>
        </p:nvSpPr>
        <p:spPr>
          <a:xfrm>
            <a:off x="5013559" y="1856410"/>
            <a:ext cx="417890" cy="230832"/>
          </a:xfrm>
          <a:prstGeom prst="rect">
            <a:avLst/>
          </a:prstGeom>
          <a:noFill/>
          <a:ln>
            <a:solidFill>
              <a:srgbClr val="17505B"/>
            </a:solidFill>
          </a:ln>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900" b="1" dirty="0">
                <a:solidFill>
                  <a:schemeClr val="tx1">
                    <a:lumMod val="85000"/>
                    <a:lumOff val="15000"/>
                  </a:schemeClr>
                </a:solidFill>
                <a:latin typeface="Noto Sans" panose="020B0502040504020204" pitchFamily="34" charset="0"/>
              </a:rPr>
              <a:t>85%</a:t>
            </a:r>
          </a:p>
        </p:txBody>
      </p:sp>
      <p:sp>
        <p:nvSpPr>
          <p:cNvPr id="2" name="TextBox 15">
            <a:extLst>
              <a:ext uri="{FF2B5EF4-FFF2-40B4-BE49-F238E27FC236}">
                <a16:creationId xmlns:a16="http://schemas.microsoft.com/office/drawing/2014/main" id="{B0EA9D8B-4857-4BB9-BBA8-F3A86DA1D02A}"/>
              </a:ext>
            </a:extLst>
          </p:cNvPr>
          <p:cNvSpPr txBox="1"/>
          <p:nvPr/>
        </p:nvSpPr>
        <p:spPr>
          <a:xfrm>
            <a:off x="6240852" y="1856410"/>
            <a:ext cx="417890" cy="230832"/>
          </a:xfrm>
          <a:prstGeom prst="rect">
            <a:avLst/>
          </a:prstGeom>
          <a:noFill/>
          <a:ln>
            <a:solidFill>
              <a:srgbClr val="17505B"/>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900" b="1" dirty="0">
                <a:solidFill>
                  <a:schemeClr val="tx1">
                    <a:lumMod val="85000"/>
                    <a:lumOff val="15000"/>
                  </a:schemeClr>
                </a:solidFill>
                <a:latin typeface="Noto Sans" panose="020B0502040504020204" pitchFamily="34" charset="0"/>
              </a:rPr>
              <a:t>85%</a:t>
            </a:r>
          </a:p>
        </p:txBody>
      </p:sp>
      <p:sp>
        <p:nvSpPr>
          <p:cNvPr id="3" name="TextBox 15">
            <a:extLst>
              <a:ext uri="{FF2B5EF4-FFF2-40B4-BE49-F238E27FC236}">
                <a16:creationId xmlns:a16="http://schemas.microsoft.com/office/drawing/2014/main" id="{C1F5D162-8C95-9AF0-19B5-10A51B4BC1FF}"/>
              </a:ext>
            </a:extLst>
          </p:cNvPr>
          <p:cNvSpPr txBox="1"/>
          <p:nvPr/>
        </p:nvSpPr>
        <p:spPr>
          <a:xfrm>
            <a:off x="6850013" y="1856410"/>
            <a:ext cx="417890" cy="230832"/>
          </a:xfrm>
          <a:prstGeom prst="rect">
            <a:avLst/>
          </a:prstGeom>
          <a:noFill/>
          <a:ln>
            <a:solidFill>
              <a:srgbClr val="17505B"/>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900" b="1" dirty="0">
                <a:solidFill>
                  <a:schemeClr val="tx1">
                    <a:lumMod val="85000"/>
                    <a:lumOff val="15000"/>
                  </a:schemeClr>
                </a:solidFill>
                <a:latin typeface="Noto Sans" panose="020B0502040504020204" pitchFamily="34" charset="0"/>
              </a:rPr>
              <a:t>83%</a:t>
            </a:r>
          </a:p>
        </p:txBody>
      </p:sp>
      <p:sp>
        <p:nvSpPr>
          <p:cNvPr id="4" name="TextBox 15">
            <a:extLst>
              <a:ext uri="{FF2B5EF4-FFF2-40B4-BE49-F238E27FC236}">
                <a16:creationId xmlns:a16="http://schemas.microsoft.com/office/drawing/2014/main" id="{2D1FBA43-3912-BEC6-3110-0C9E48CC2103}"/>
              </a:ext>
            </a:extLst>
          </p:cNvPr>
          <p:cNvSpPr txBox="1"/>
          <p:nvPr/>
        </p:nvSpPr>
        <p:spPr>
          <a:xfrm>
            <a:off x="7441247" y="1856410"/>
            <a:ext cx="445749" cy="230832"/>
          </a:xfrm>
          <a:prstGeom prst="rect">
            <a:avLst/>
          </a:prstGeom>
          <a:noFill/>
          <a:ln>
            <a:solidFill>
              <a:srgbClr val="17505B"/>
            </a:solidFill>
          </a:ln>
        </p:spPr>
        <p:txBody>
          <a:bodyPr wrap="square" rtlCol="0">
            <a:spAutoFit/>
          </a:bodyPr>
          <a:lstStyle>
            <a:defPPr marR="0" lvl="0" algn="l" rtl="0">
              <a:lnSpc>
                <a:spcPct val="100000"/>
              </a:lnSpc>
              <a:spcBef>
                <a:spcPts val="0"/>
              </a:spcBef>
              <a:spcAft>
                <a:spcPts val="0"/>
              </a:spcAft>
            </a:defPPr>
            <a:lvl1pPr marL="0" indent="0" algn="ctr">
              <a:defRPr sz="900" b="1">
                <a:solidFill>
                  <a:srgbClr val="008265"/>
                </a:solidFill>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dirty="0">
                <a:solidFill>
                  <a:schemeClr val="tx1">
                    <a:lumMod val="85000"/>
                    <a:lumOff val="15000"/>
                  </a:schemeClr>
                </a:solidFill>
                <a:latin typeface="Noto Sans" panose="020B0502040504020204" pitchFamily="34" charset="0"/>
              </a:rPr>
              <a:t>86%</a:t>
            </a:r>
          </a:p>
        </p:txBody>
      </p:sp>
      <p:sp>
        <p:nvSpPr>
          <p:cNvPr id="5" name="TextBox 15">
            <a:extLst>
              <a:ext uri="{FF2B5EF4-FFF2-40B4-BE49-F238E27FC236}">
                <a16:creationId xmlns:a16="http://schemas.microsoft.com/office/drawing/2014/main" id="{D6E1CBEF-9B39-398F-5F83-8F1DFC5735E7}"/>
              </a:ext>
            </a:extLst>
          </p:cNvPr>
          <p:cNvSpPr txBox="1"/>
          <p:nvPr/>
        </p:nvSpPr>
        <p:spPr>
          <a:xfrm>
            <a:off x="8060336" y="1856410"/>
            <a:ext cx="445749" cy="230832"/>
          </a:xfrm>
          <a:prstGeom prst="rect">
            <a:avLst/>
          </a:prstGeom>
          <a:noFill/>
          <a:ln>
            <a:solidFill>
              <a:srgbClr val="17505B"/>
            </a:solidFill>
          </a:ln>
        </p:spPr>
        <p:txBody>
          <a:bodyPr wrap="square" rtlCol="0">
            <a:spAutoFit/>
          </a:bodyPr>
          <a:lstStyle>
            <a:defPPr marR="0" lvl="0" algn="l" rtl="0">
              <a:lnSpc>
                <a:spcPct val="100000"/>
              </a:lnSpc>
              <a:spcBef>
                <a:spcPts val="0"/>
              </a:spcBef>
              <a:spcAft>
                <a:spcPts val="0"/>
              </a:spcAft>
              <a:defRPr/>
            </a:defPPr>
            <a:lvl1pPr marL="0" indent="0" algn="ctr">
              <a:defRPr sz="900" b="1">
                <a:solidFill>
                  <a:srgbClr val="008265"/>
                </a:solidFill>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dirty="0">
                <a:solidFill>
                  <a:schemeClr val="tx1">
                    <a:lumMod val="85000"/>
                    <a:lumOff val="15000"/>
                  </a:schemeClr>
                </a:solidFill>
                <a:latin typeface="Noto Sans" panose="020B0502040504020204" pitchFamily="34" charset="0"/>
              </a:rPr>
              <a:t>85%</a:t>
            </a:r>
          </a:p>
        </p:txBody>
      </p:sp>
      <p:sp>
        <p:nvSpPr>
          <p:cNvPr id="6" name="TextBox 15">
            <a:extLst>
              <a:ext uri="{FF2B5EF4-FFF2-40B4-BE49-F238E27FC236}">
                <a16:creationId xmlns:a16="http://schemas.microsoft.com/office/drawing/2014/main" id="{4ECB7629-5553-03A9-2BCA-31F63B5F2707}"/>
              </a:ext>
            </a:extLst>
          </p:cNvPr>
          <p:cNvSpPr txBox="1"/>
          <p:nvPr/>
        </p:nvSpPr>
        <p:spPr>
          <a:xfrm>
            <a:off x="8661491" y="1856410"/>
            <a:ext cx="445749" cy="230832"/>
          </a:xfrm>
          <a:prstGeom prst="rect">
            <a:avLst/>
          </a:prstGeom>
          <a:noFill/>
          <a:ln>
            <a:solidFill>
              <a:srgbClr val="17505B"/>
            </a:solidFill>
          </a:ln>
        </p:spPr>
        <p:txBody>
          <a:bodyPr wrap="square" rtlCol="0">
            <a:spAutoFit/>
          </a:bodyPr>
          <a:lstStyle>
            <a:defPPr marR="0" lvl="0" algn="l" rtl="0">
              <a:lnSpc>
                <a:spcPct val="100000"/>
              </a:lnSpc>
              <a:spcBef>
                <a:spcPts val="0"/>
              </a:spcBef>
              <a:spcAft>
                <a:spcPts val="0"/>
              </a:spcAft>
              <a:defRPr/>
            </a:defPPr>
            <a:lvl1pPr marL="0" indent="0" algn="ctr">
              <a:defRPr sz="900" b="1">
                <a:solidFill>
                  <a:srgbClr val="008265"/>
                </a:solidFill>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dirty="0">
                <a:solidFill>
                  <a:schemeClr val="tx1">
                    <a:lumMod val="85000"/>
                    <a:lumOff val="15000"/>
                  </a:schemeClr>
                </a:solidFill>
                <a:latin typeface="Noto Sans" panose="020B0502040504020204" pitchFamily="34" charset="0"/>
              </a:rPr>
              <a:t>84%</a:t>
            </a:r>
          </a:p>
        </p:txBody>
      </p:sp>
      <p:sp>
        <p:nvSpPr>
          <p:cNvPr id="8" name="TextBox 7">
            <a:extLst>
              <a:ext uri="{FF2B5EF4-FFF2-40B4-BE49-F238E27FC236}">
                <a16:creationId xmlns:a16="http://schemas.microsoft.com/office/drawing/2014/main" id="{4FAC2C30-A816-F813-294D-15A03E3529BE}"/>
              </a:ext>
            </a:extLst>
          </p:cNvPr>
          <p:cNvSpPr txBox="1"/>
          <p:nvPr/>
        </p:nvSpPr>
        <p:spPr>
          <a:xfrm>
            <a:off x="913032" y="1147192"/>
            <a:ext cx="10783218" cy="523220"/>
          </a:xfrm>
          <a:prstGeom prst="rect">
            <a:avLst/>
          </a:prstGeom>
          <a:noFill/>
        </p:spPr>
        <p:txBody>
          <a:bodyPr wrap="square">
            <a:spAutoFit/>
          </a:bodyPr>
          <a:lstStyle/>
          <a:p>
            <a:pPr marL="182563" indent="-182563">
              <a:buClr>
                <a:srgbClr val="17505B"/>
              </a:buClr>
              <a:buSzPct val="100000"/>
              <a:buFont typeface="Arial" panose="020B0604020202020204" pitchFamily="34" charset="0"/>
              <a:buChar char="•"/>
            </a:pPr>
            <a:r>
              <a:rPr lang="en-GB" sz="14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86% of Consumers are satisfied with their policy in January 2026</a:t>
            </a:r>
            <a:endParaRPr lang="en-GB" dirty="0">
              <a:solidFill>
                <a:schemeClr val="tx1"/>
              </a:solidFill>
              <a:latin typeface="Noto Sans" panose="020B0502040504020204" pitchFamily="34" charset="0"/>
              <a:ea typeface="Noto Sans" panose="020B0502040504020204" pitchFamily="34" charset="0"/>
              <a:cs typeface="Calibri Light" panose="020F0302020204030204" pitchFamily="34" charset="0"/>
            </a:endParaRPr>
          </a:p>
          <a:p>
            <a:pPr marL="182563" indent="-182563">
              <a:buClr>
                <a:srgbClr val="17505B"/>
              </a:buClr>
              <a:buSzPct val="100000"/>
              <a:buFont typeface="Arial" panose="020B0604020202020204" pitchFamily="34" charset="0"/>
              <a:buChar char="•"/>
            </a:pPr>
            <a:r>
              <a:rPr lang="en-GB" sz="14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Consumer satisfaction with their policy is at its joint highest level, previously recorded in September 2023 and July 2022</a:t>
            </a:r>
          </a:p>
        </p:txBody>
      </p:sp>
      <p:sp>
        <p:nvSpPr>
          <p:cNvPr id="7" name="TextBox 15">
            <a:extLst>
              <a:ext uri="{FF2B5EF4-FFF2-40B4-BE49-F238E27FC236}">
                <a16:creationId xmlns:a16="http://schemas.microsoft.com/office/drawing/2014/main" id="{793482B5-2264-0961-AC89-81482CBD3200}"/>
              </a:ext>
            </a:extLst>
          </p:cNvPr>
          <p:cNvSpPr txBox="1"/>
          <p:nvPr/>
        </p:nvSpPr>
        <p:spPr>
          <a:xfrm>
            <a:off x="9872069" y="1856410"/>
            <a:ext cx="458165" cy="230848"/>
          </a:xfrm>
          <a:prstGeom prst="rect">
            <a:avLst/>
          </a:prstGeom>
          <a:noFill/>
          <a:ln>
            <a:solidFill>
              <a:srgbClr val="17505B"/>
            </a:solidFill>
          </a:ln>
        </p:spPr>
        <p:txBody>
          <a:bodyPr wrap="square" rtlCol="0">
            <a:spAutoFit/>
          </a:bodyPr>
          <a:lstStyle>
            <a:defPPr marR="0" lvl="0" algn="l" rtl="0">
              <a:lnSpc>
                <a:spcPct val="100000"/>
              </a:lnSpc>
              <a:spcBef>
                <a:spcPts val="0"/>
              </a:spcBef>
              <a:spcAft>
                <a:spcPts val="0"/>
              </a:spcAft>
              <a:defRPr/>
            </a:defPPr>
            <a:lvl1pPr marL="0" marR="0" lvl="0" indent="0" algn="ctr" rtl="0">
              <a:lnSpc>
                <a:spcPct val="100000"/>
              </a:lnSpc>
              <a:spcBef>
                <a:spcPts val="0"/>
              </a:spcBef>
              <a:spcAft>
                <a:spcPts val="0"/>
              </a:spcAft>
              <a:buClr>
                <a:srgbClr val="000000"/>
              </a:buClr>
              <a:buFont typeface="Arial"/>
              <a:defRPr sz="900" b="1" i="0" u="none" strike="noStrike" cap="none">
                <a:solidFill>
                  <a:srgbClr val="008265"/>
                </a:solidFill>
                <a:latin typeface="+mn-lt"/>
                <a:ea typeface="+mn-ea"/>
                <a:cs typeface="+mn-cs"/>
                <a:sym typeface="Arial"/>
              </a:defRPr>
            </a:lvl1pPr>
            <a:lvl2pPr marL="457200" marR="0" lvl="1" indent="0" algn="l" rtl="0">
              <a:lnSpc>
                <a:spcPct val="100000"/>
              </a:lnSpc>
              <a:spcBef>
                <a:spcPts val="0"/>
              </a:spcBef>
              <a:spcAft>
                <a:spcPts val="0"/>
              </a:spcAft>
              <a:buClr>
                <a:srgbClr val="000000"/>
              </a:buClr>
              <a:buFont typeface="Arial"/>
              <a:defRPr sz="1100" b="0" i="0" u="none" strike="noStrike" cap="none">
                <a:solidFill>
                  <a:srgbClr val="000000"/>
                </a:solidFill>
                <a:latin typeface="+mn-lt"/>
                <a:ea typeface="+mn-ea"/>
                <a:cs typeface="+mn-cs"/>
                <a:sym typeface="Arial"/>
              </a:defRPr>
            </a:lvl2pPr>
            <a:lvl3pPr marL="914400" marR="0" lvl="2" indent="0" algn="l" rtl="0">
              <a:lnSpc>
                <a:spcPct val="100000"/>
              </a:lnSpc>
              <a:spcBef>
                <a:spcPts val="0"/>
              </a:spcBef>
              <a:spcAft>
                <a:spcPts val="0"/>
              </a:spcAft>
              <a:buClr>
                <a:srgbClr val="000000"/>
              </a:buClr>
              <a:buFont typeface="Arial"/>
              <a:defRPr sz="1100" b="0" i="0" u="none" strike="noStrike" cap="none">
                <a:solidFill>
                  <a:srgbClr val="000000"/>
                </a:solidFill>
                <a:latin typeface="+mn-lt"/>
                <a:ea typeface="+mn-ea"/>
                <a:cs typeface="+mn-cs"/>
                <a:sym typeface="Arial"/>
              </a:defRPr>
            </a:lvl3pPr>
            <a:lvl4pPr marL="1371600" marR="0" lvl="3" indent="0" algn="l" rtl="0">
              <a:lnSpc>
                <a:spcPct val="100000"/>
              </a:lnSpc>
              <a:spcBef>
                <a:spcPts val="0"/>
              </a:spcBef>
              <a:spcAft>
                <a:spcPts val="0"/>
              </a:spcAft>
              <a:buClr>
                <a:srgbClr val="000000"/>
              </a:buClr>
              <a:buFont typeface="Arial"/>
              <a:defRPr sz="1100" b="0" i="0" u="none" strike="noStrike" cap="none">
                <a:solidFill>
                  <a:srgbClr val="000000"/>
                </a:solidFill>
                <a:latin typeface="+mn-lt"/>
                <a:ea typeface="+mn-ea"/>
                <a:cs typeface="+mn-cs"/>
                <a:sym typeface="Arial"/>
              </a:defRPr>
            </a:lvl4pPr>
            <a:lvl5pPr marL="1828800" marR="0" lvl="4" indent="0" algn="l" rtl="0">
              <a:lnSpc>
                <a:spcPct val="100000"/>
              </a:lnSpc>
              <a:spcBef>
                <a:spcPts val="0"/>
              </a:spcBef>
              <a:spcAft>
                <a:spcPts val="0"/>
              </a:spcAft>
              <a:buClr>
                <a:srgbClr val="000000"/>
              </a:buClr>
              <a:buFont typeface="Arial"/>
              <a:defRPr sz="1100" b="0" i="0" u="none" strike="noStrike" cap="none">
                <a:solidFill>
                  <a:srgbClr val="000000"/>
                </a:solidFill>
                <a:latin typeface="+mn-lt"/>
                <a:ea typeface="+mn-ea"/>
                <a:cs typeface="+mn-cs"/>
                <a:sym typeface="Arial"/>
              </a:defRPr>
            </a:lvl5pPr>
            <a:lvl6pPr marL="2286000" marR="0" lvl="5" indent="0" algn="l" rtl="0">
              <a:lnSpc>
                <a:spcPct val="100000"/>
              </a:lnSpc>
              <a:spcBef>
                <a:spcPts val="0"/>
              </a:spcBef>
              <a:spcAft>
                <a:spcPts val="0"/>
              </a:spcAft>
              <a:buClr>
                <a:srgbClr val="000000"/>
              </a:buClr>
              <a:buFont typeface="Arial"/>
              <a:defRPr sz="1100" b="0" i="0" u="none" strike="noStrike" cap="none">
                <a:solidFill>
                  <a:srgbClr val="000000"/>
                </a:solidFill>
                <a:latin typeface="+mn-lt"/>
                <a:ea typeface="+mn-ea"/>
                <a:cs typeface="+mn-cs"/>
                <a:sym typeface="Arial"/>
              </a:defRPr>
            </a:lvl6pPr>
            <a:lvl7pPr marL="2743200" marR="0" lvl="6" indent="0" algn="l" rtl="0">
              <a:lnSpc>
                <a:spcPct val="100000"/>
              </a:lnSpc>
              <a:spcBef>
                <a:spcPts val="0"/>
              </a:spcBef>
              <a:spcAft>
                <a:spcPts val="0"/>
              </a:spcAft>
              <a:buClr>
                <a:srgbClr val="000000"/>
              </a:buClr>
              <a:buFont typeface="Arial"/>
              <a:defRPr sz="1100" b="0" i="0" u="none" strike="noStrike" cap="none">
                <a:solidFill>
                  <a:srgbClr val="000000"/>
                </a:solidFill>
                <a:latin typeface="+mn-lt"/>
                <a:ea typeface="+mn-ea"/>
                <a:cs typeface="+mn-cs"/>
                <a:sym typeface="Arial"/>
              </a:defRPr>
            </a:lvl7pPr>
            <a:lvl8pPr marL="3200400" marR="0" lvl="7" indent="0" algn="l" rtl="0">
              <a:lnSpc>
                <a:spcPct val="100000"/>
              </a:lnSpc>
              <a:spcBef>
                <a:spcPts val="0"/>
              </a:spcBef>
              <a:spcAft>
                <a:spcPts val="0"/>
              </a:spcAft>
              <a:buClr>
                <a:srgbClr val="000000"/>
              </a:buClr>
              <a:buFont typeface="Arial"/>
              <a:defRPr sz="1100" b="0" i="0" u="none" strike="noStrike" cap="none">
                <a:solidFill>
                  <a:srgbClr val="000000"/>
                </a:solidFill>
                <a:latin typeface="+mn-lt"/>
                <a:ea typeface="+mn-ea"/>
                <a:cs typeface="+mn-cs"/>
                <a:sym typeface="Arial"/>
              </a:defRPr>
            </a:lvl8pPr>
            <a:lvl9pPr marL="3657600" marR="0" lvl="8" indent="0" algn="l" rtl="0">
              <a:lnSpc>
                <a:spcPct val="100000"/>
              </a:lnSpc>
              <a:spcBef>
                <a:spcPts val="0"/>
              </a:spcBef>
              <a:spcAft>
                <a:spcPts val="0"/>
              </a:spcAft>
              <a:buClr>
                <a:srgbClr val="000000"/>
              </a:buClr>
              <a:buFont typeface="Arial"/>
              <a:defRPr sz="1100" b="0" i="0" u="none" strike="noStrike" cap="none">
                <a:solidFill>
                  <a:srgbClr val="000000"/>
                </a:solidFill>
                <a:latin typeface="+mn-lt"/>
                <a:ea typeface="+mn-ea"/>
                <a:cs typeface="+mn-cs"/>
                <a:sym typeface="Arial"/>
              </a:defRPr>
            </a:lvl9pPr>
          </a:lstStyle>
          <a:p>
            <a:pPr marL="0" marR="0" indent="0" algn="ctr" rtl="0">
              <a:lnSpc>
                <a:spcPct val="100000"/>
              </a:lnSpc>
              <a:spcBef>
                <a:spcPts val="0"/>
              </a:spcBef>
              <a:spcAft>
                <a:spcPts val="0"/>
              </a:spcAft>
              <a:buClr>
                <a:srgbClr val="000000"/>
              </a:buClr>
              <a:buFont typeface="Arial"/>
            </a:pPr>
            <a:r>
              <a:rPr lang="en-GB" sz="900" b="1" i="0" u="none" strike="noStrike" cap="none" dirty="0">
                <a:solidFill>
                  <a:schemeClr val="tx1">
                    <a:lumMod val="85000"/>
                    <a:lumOff val="15000"/>
                  </a:schemeClr>
                </a:solidFill>
                <a:latin typeface="Noto Sans" panose="020B0502040504020204" pitchFamily="34" charset="0"/>
                <a:ea typeface="+mn-ea"/>
                <a:cs typeface="+mn-cs"/>
                <a:sym typeface="Arial"/>
              </a:rPr>
              <a:t>86%</a:t>
            </a:r>
          </a:p>
        </p:txBody>
      </p:sp>
    </p:spTree>
    <p:extLst>
      <p:ext uri="{BB962C8B-B14F-4D97-AF65-F5344CB8AC3E}">
        <p14:creationId xmlns:p14="http://schemas.microsoft.com/office/powerpoint/2010/main" val="317488307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29C79367-93A6-D895-6E01-BF89F0D2711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DD50E6B-551A-D581-A907-0E6B746EBB01}"/>
              </a:ext>
            </a:extLst>
          </p:cNvPr>
          <p:cNvSpPr txBox="1"/>
          <p:nvPr/>
        </p:nvSpPr>
        <p:spPr>
          <a:xfrm>
            <a:off x="919983" y="562093"/>
            <a:ext cx="112279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Top 10 opportunities for SMEs – 35-54 years old</a:t>
            </a:r>
          </a:p>
        </p:txBody>
      </p:sp>
      <p:graphicFrame>
        <p:nvGraphicFramePr>
          <p:cNvPr id="4" name="Table 3">
            <a:extLst>
              <a:ext uri="{FF2B5EF4-FFF2-40B4-BE49-F238E27FC236}">
                <a16:creationId xmlns:a16="http://schemas.microsoft.com/office/drawing/2014/main" id="{1C5318E4-2619-9303-BE9F-94FA50742C55}"/>
              </a:ext>
            </a:extLst>
          </p:cNvPr>
          <p:cNvGraphicFramePr>
            <a:graphicFrameLocks noGrp="1"/>
          </p:cNvGraphicFramePr>
          <p:nvPr>
            <p:extLst>
              <p:ext uri="{D42A27DB-BD31-4B8C-83A1-F6EECF244321}">
                <p14:modId xmlns:p14="http://schemas.microsoft.com/office/powerpoint/2010/main" val="3291169103"/>
              </p:ext>
            </p:extLst>
          </p:nvPr>
        </p:nvGraphicFramePr>
        <p:xfrm>
          <a:off x="1019175" y="1341120"/>
          <a:ext cx="10014583" cy="4235216"/>
        </p:xfrm>
        <a:graphic>
          <a:graphicData uri="http://schemas.openxmlformats.org/drawingml/2006/table">
            <a:tbl>
              <a:tblPr firstRow="1" bandRow="1">
                <a:tableStyleId>{6E62EB93-AAC6-4EBA-99E5-D1D4B1179FDE}</a:tableStyleId>
              </a:tblPr>
              <a:tblGrid>
                <a:gridCol w="545465">
                  <a:extLst>
                    <a:ext uri="{9D8B030D-6E8A-4147-A177-3AD203B41FA5}">
                      <a16:colId xmlns:a16="http://schemas.microsoft.com/office/drawing/2014/main" val="20000"/>
                    </a:ext>
                  </a:extLst>
                </a:gridCol>
                <a:gridCol w="1366263">
                  <a:extLst>
                    <a:ext uri="{9D8B030D-6E8A-4147-A177-3AD203B41FA5}">
                      <a16:colId xmlns:a16="http://schemas.microsoft.com/office/drawing/2014/main" val="20001"/>
                    </a:ext>
                  </a:extLst>
                </a:gridCol>
                <a:gridCol w="3551177">
                  <a:extLst>
                    <a:ext uri="{9D8B030D-6E8A-4147-A177-3AD203B41FA5}">
                      <a16:colId xmlns:a16="http://schemas.microsoft.com/office/drawing/2014/main" val="20002"/>
                    </a:ext>
                  </a:extLst>
                </a:gridCol>
                <a:gridCol w="1517226">
                  <a:extLst>
                    <a:ext uri="{9D8B030D-6E8A-4147-A177-3AD203B41FA5}">
                      <a16:colId xmlns:a16="http://schemas.microsoft.com/office/drawing/2014/main" val="20003"/>
                    </a:ext>
                  </a:extLst>
                </a:gridCol>
                <a:gridCol w="1517226">
                  <a:extLst>
                    <a:ext uri="{9D8B030D-6E8A-4147-A177-3AD203B41FA5}">
                      <a16:colId xmlns:a16="http://schemas.microsoft.com/office/drawing/2014/main" val="20004"/>
                    </a:ext>
                  </a:extLst>
                </a:gridCol>
                <a:gridCol w="1517226">
                  <a:extLst>
                    <a:ext uri="{9D8B030D-6E8A-4147-A177-3AD203B41FA5}">
                      <a16:colId xmlns:a16="http://schemas.microsoft.com/office/drawing/2014/main" val="20005"/>
                    </a:ext>
                  </a:extLst>
                </a:gridCol>
              </a:tblGrid>
              <a:tr h="346298">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Statement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Repairs or replacement items were completed/ delivered at a time that suited me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949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insurer provided effective assistance/ advice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The people you dealt with showed compassion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premium doesn't increase because I'm not a new customer anymore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know what the policy covers and excludes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got a discount for staying with the same company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assessed my risk individually, rather than using generic assumptions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insurer informed me about their claims process before I bought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The policy was explained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provider takes my loyalty into account when calculating renewal quotes after I have claimed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8.15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10"/>
                  </a:ext>
                </a:extLst>
              </a:tr>
            </a:tbl>
          </a:graphicData>
        </a:graphic>
      </p:graphicFrame>
      <p:sp>
        <p:nvSpPr>
          <p:cNvPr id="5" name="Google Shape;281;p26">
            <a:extLst>
              <a:ext uri="{FF2B5EF4-FFF2-40B4-BE49-F238E27FC236}">
                <a16:creationId xmlns:a16="http://schemas.microsoft.com/office/drawing/2014/main" id="{43115525-B89C-2FF4-FA78-EAA0004450A3}"/>
              </a:ext>
            </a:extLst>
          </p:cNvPr>
          <p:cNvSpPr txBox="1"/>
          <p:nvPr/>
        </p:nvSpPr>
        <p:spPr>
          <a:xfrm>
            <a:off x="913991" y="5880122"/>
            <a:ext cx="10201458" cy="355040"/>
          </a:xfrm>
          <a:prstGeom prst="rect">
            <a:avLst/>
          </a:prstGeom>
          <a:noFill/>
          <a:ln>
            <a:noFill/>
          </a:ln>
        </p:spPr>
        <p:txBody>
          <a:bodyPr spcFirstLastPara="1" wrap="square" lIns="91425" tIns="45700" rIns="91425" bIns="45700" anchor="t" anchorCtr="0">
            <a:noAutofit/>
          </a:bodyPr>
          <a:lstStyle/>
          <a:p>
            <a:r>
              <a:rPr lang="en-US" sz="900" dirty="0">
                <a:solidFill>
                  <a:schemeClr val="tx1"/>
                </a:solidFill>
                <a:latin typeface="Noto Sans" panose="020B0502040504020204" pitchFamily="34" charset="0"/>
                <a:ea typeface="Corbel"/>
                <a:cs typeface="Noto Sans" panose="020B0502040504020204" pitchFamily="34" charset="0"/>
                <a:sym typeface="Corbel"/>
              </a:rPr>
              <a:t>Base: April 2025 and Jan 2026 data. All SMEs that hold at least one (motor, employers’ liability, buildings and/or contents, business interruption) insurance policy/ who have claimed on at least one insurance policy in the last 12 months: 35-54 n=613/182</a:t>
            </a:r>
          </a:p>
        </p:txBody>
      </p:sp>
    </p:spTree>
    <p:extLst>
      <p:ext uri="{BB962C8B-B14F-4D97-AF65-F5344CB8AC3E}">
        <p14:creationId xmlns:p14="http://schemas.microsoft.com/office/powerpoint/2010/main" val="34268464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FBFF0B38-4A6F-7B91-0648-D56216A7B75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A60D80A-A2DB-515D-F856-1DEB5F8DF69A}"/>
              </a:ext>
            </a:extLst>
          </p:cNvPr>
          <p:cNvSpPr txBox="1"/>
          <p:nvPr/>
        </p:nvSpPr>
        <p:spPr>
          <a:xfrm>
            <a:off x="919983" y="562093"/>
            <a:ext cx="112279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Top 10 opportunities for SMEs – 55 or older years old</a:t>
            </a:r>
          </a:p>
        </p:txBody>
      </p:sp>
      <p:graphicFrame>
        <p:nvGraphicFramePr>
          <p:cNvPr id="4" name="Table 3">
            <a:extLst>
              <a:ext uri="{FF2B5EF4-FFF2-40B4-BE49-F238E27FC236}">
                <a16:creationId xmlns:a16="http://schemas.microsoft.com/office/drawing/2014/main" id="{A50C748B-11C6-DA68-E5A0-F7FE6C455796}"/>
              </a:ext>
            </a:extLst>
          </p:cNvPr>
          <p:cNvGraphicFramePr>
            <a:graphicFrameLocks noGrp="1"/>
          </p:cNvGraphicFramePr>
          <p:nvPr>
            <p:extLst>
              <p:ext uri="{D42A27DB-BD31-4B8C-83A1-F6EECF244321}">
                <p14:modId xmlns:p14="http://schemas.microsoft.com/office/powerpoint/2010/main" val="1197710005"/>
              </p:ext>
            </p:extLst>
          </p:nvPr>
        </p:nvGraphicFramePr>
        <p:xfrm>
          <a:off x="1019175" y="1341120"/>
          <a:ext cx="10014583" cy="4235216"/>
        </p:xfrm>
        <a:graphic>
          <a:graphicData uri="http://schemas.openxmlformats.org/drawingml/2006/table">
            <a:tbl>
              <a:tblPr firstRow="1" bandRow="1">
                <a:tableStyleId>{6E62EB93-AAC6-4EBA-99E5-D1D4B1179FDE}</a:tableStyleId>
              </a:tblPr>
              <a:tblGrid>
                <a:gridCol w="545465">
                  <a:extLst>
                    <a:ext uri="{9D8B030D-6E8A-4147-A177-3AD203B41FA5}">
                      <a16:colId xmlns:a16="http://schemas.microsoft.com/office/drawing/2014/main" val="20000"/>
                    </a:ext>
                  </a:extLst>
                </a:gridCol>
                <a:gridCol w="1366263">
                  <a:extLst>
                    <a:ext uri="{9D8B030D-6E8A-4147-A177-3AD203B41FA5}">
                      <a16:colId xmlns:a16="http://schemas.microsoft.com/office/drawing/2014/main" val="20001"/>
                    </a:ext>
                  </a:extLst>
                </a:gridCol>
                <a:gridCol w="3551177">
                  <a:extLst>
                    <a:ext uri="{9D8B030D-6E8A-4147-A177-3AD203B41FA5}">
                      <a16:colId xmlns:a16="http://schemas.microsoft.com/office/drawing/2014/main" val="20002"/>
                    </a:ext>
                  </a:extLst>
                </a:gridCol>
                <a:gridCol w="1517226">
                  <a:extLst>
                    <a:ext uri="{9D8B030D-6E8A-4147-A177-3AD203B41FA5}">
                      <a16:colId xmlns:a16="http://schemas.microsoft.com/office/drawing/2014/main" val="20003"/>
                    </a:ext>
                  </a:extLst>
                </a:gridCol>
                <a:gridCol w="1517226">
                  <a:extLst>
                    <a:ext uri="{9D8B030D-6E8A-4147-A177-3AD203B41FA5}">
                      <a16:colId xmlns:a16="http://schemas.microsoft.com/office/drawing/2014/main" val="20004"/>
                    </a:ext>
                  </a:extLst>
                </a:gridCol>
                <a:gridCol w="1517226">
                  <a:extLst>
                    <a:ext uri="{9D8B030D-6E8A-4147-A177-3AD203B41FA5}">
                      <a16:colId xmlns:a16="http://schemas.microsoft.com/office/drawing/2014/main" val="20005"/>
                    </a:ext>
                  </a:extLst>
                </a:gridCol>
              </a:tblGrid>
              <a:tr h="346298">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Statement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The people you dealt with showed compassion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9.09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13.64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949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am offered immediate assistance and advice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9.09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11.82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provided effective assistance/ advice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11.82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had a choice in how the company settled the claim (e.g. financial settlement, repair or replacement)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9.09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11.18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knew what I need to do to make a claim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9.09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10.91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was not asked needless questions about my claim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4.00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10.55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provider takes my loyalty into account when calculating renewal quotes after I have claimed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9.75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got a discount for staying with the same company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9.38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insurance company did not try to avoid paying out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9.36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claim was settled quickly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9.09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10"/>
                  </a:ext>
                </a:extLst>
              </a:tr>
            </a:tbl>
          </a:graphicData>
        </a:graphic>
      </p:graphicFrame>
      <p:sp>
        <p:nvSpPr>
          <p:cNvPr id="5" name="Google Shape;281;p26">
            <a:extLst>
              <a:ext uri="{FF2B5EF4-FFF2-40B4-BE49-F238E27FC236}">
                <a16:creationId xmlns:a16="http://schemas.microsoft.com/office/drawing/2014/main" id="{AE6283CB-60A4-1CBE-3809-7E48D9682DDC}"/>
              </a:ext>
            </a:extLst>
          </p:cNvPr>
          <p:cNvSpPr txBox="1"/>
          <p:nvPr/>
        </p:nvSpPr>
        <p:spPr>
          <a:xfrm>
            <a:off x="913991" y="5880122"/>
            <a:ext cx="10201458" cy="355040"/>
          </a:xfrm>
          <a:prstGeom prst="rect">
            <a:avLst/>
          </a:prstGeom>
          <a:noFill/>
          <a:ln>
            <a:noFill/>
          </a:ln>
        </p:spPr>
        <p:txBody>
          <a:bodyPr spcFirstLastPara="1" wrap="square" lIns="91425" tIns="45700" rIns="91425" bIns="45700" anchor="t" anchorCtr="0">
            <a:noAutofit/>
          </a:bodyPr>
          <a:lstStyle/>
          <a:p>
            <a:r>
              <a:rPr lang="en-US" sz="900" dirty="0">
                <a:solidFill>
                  <a:schemeClr val="tx1"/>
                </a:solidFill>
                <a:latin typeface="Noto Sans" panose="020B0502040504020204" pitchFamily="34" charset="0"/>
                <a:ea typeface="Corbel"/>
                <a:cs typeface="Noto Sans" panose="020B0502040504020204" pitchFamily="34" charset="0"/>
                <a:sym typeface="Corbel"/>
              </a:rPr>
              <a:t>Base: April 2025 and Jan 2026 data. All SMEs that hold at least one (motor, employers’ liability, buildings and/or contents, business interruption) insurance policy/ who have claimed on at least one insurance policy in the last 12 months:  55 or older n=214/11*  * Small base, indicative only.</a:t>
            </a:r>
          </a:p>
        </p:txBody>
      </p:sp>
    </p:spTree>
    <p:extLst>
      <p:ext uri="{BB962C8B-B14F-4D97-AF65-F5344CB8AC3E}">
        <p14:creationId xmlns:p14="http://schemas.microsoft.com/office/powerpoint/2010/main" val="29517074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495945AD-DCC7-43FA-19E4-A26F4413EBA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0B3771A-3538-D66A-8A48-38A0B3240509}"/>
              </a:ext>
            </a:extLst>
          </p:cNvPr>
          <p:cNvSpPr txBox="1"/>
          <p:nvPr/>
        </p:nvSpPr>
        <p:spPr>
          <a:xfrm>
            <a:off x="933530" y="575958"/>
            <a:ext cx="112279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Theme scores for SMEs – ethnicity</a:t>
            </a:r>
          </a:p>
        </p:txBody>
      </p:sp>
      <p:graphicFrame>
        <p:nvGraphicFramePr>
          <p:cNvPr id="4" name="Table 3">
            <a:extLst>
              <a:ext uri="{FF2B5EF4-FFF2-40B4-BE49-F238E27FC236}">
                <a16:creationId xmlns:a16="http://schemas.microsoft.com/office/drawing/2014/main" id="{520A31C7-1A25-DC48-CB71-30A7C7562C39}"/>
              </a:ext>
            </a:extLst>
          </p:cNvPr>
          <p:cNvGraphicFramePr>
            <a:graphicFrameLocks noGrp="1"/>
          </p:cNvGraphicFramePr>
          <p:nvPr>
            <p:extLst>
              <p:ext uri="{D42A27DB-BD31-4B8C-83A1-F6EECF244321}">
                <p14:modId xmlns:p14="http://schemas.microsoft.com/office/powerpoint/2010/main" val="3651912148"/>
              </p:ext>
            </p:extLst>
          </p:nvPr>
        </p:nvGraphicFramePr>
        <p:xfrm>
          <a:off x="1019379" y="1660594"/>
          <a:ext cx="4853613" cy="3985103"/>
        </p:xfrm>
        <a:graphic>
          <a:graphicData uri="http://schemas.openxmlformats.org/drawingml/2006/table">
            <a:tbl>
              <a:tblPr firstRow="1" bandRow="1">
                <a:tableStyleId>{6E62EB93-AAC6-4EBA-99E5-D1D4B1179FDE}</a:tableStyleId>
              </a:tblPr>
              <a:tblGrid>
                <a:gridCol w="533613">
                  <a:extLst>
                    <a:ext uri="{9D8B030D-6E8A-4147-A177-3AD203B41FA5}">
                      <a16:colId xmlns:a16="http://schemas.microsoft.com/office/drawing/2014/main" val="20000"/>
                    </a:ext>
                  </a:extLst>
                </a:gridCol>
                <a:gridCol w="1080000">
                  <a:extLst>
                    <a:ext uri="{9D8B030D-6E8A-4147-A177-3AD203B41FA5}">
                      <a16:colId xmlns:a16="http://schemas.microsoft.com/office/drawing/2014/main" val="20001"/>
                    </a:ext>
                  </a:extLst>
                </a:gridCol>
                <a:gridCol w="1080000">
                  <a:extLst>
                    <a:ext uri="{9D8B030D-6E8A-4147-A177-3AD203B41FA5}">
                      <a16:colId xmlns:a16="http://schemas.microsoft.com/office/drawing/2014/main" val="20002"/>
                    </a:ext>
                  </a:extLst>
                </a:gridCol>
                <a:gridCol w="1080000">
                  <a:extLst>
                    <a:ext uri="{9D8B030D-6E8A-4147-A177-3AD203B41FA5}">
                      <a16:colId xmlns:a16="http://schemas.microsoft.com/office/drawing/2014/main" val="20003"/>
                    </a:ext>
                  </a:extLst>
                </a:gridCol>
                <a:gridCol w="1080000">
                  <a:extLst>
                    <a:ext uri="{9D8B030D-6E8A-4147-A177-3AD203B41FA5}">
                      <a16:colId xmlns:a16="http://schemas.microsoft.com/office/drawing/2014/main" val="20004"/>
                    </a:ext>
                  </a:extLst>
                </a:gridCol>
              </a:tblGrid>
              <a:tr h="368966">
                <a:tc>
                  <a:txBody>
                    <a:bodyPr/>
                    <a:lstStyle/>
                    <a:p>
                      <a:endParaRPr lang="en-GB" sz="1100"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40179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179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40179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0179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40179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0179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40179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0179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40179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Relationship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dirty="0">
                          <a:solidFill>
                            <a:srgbClr val="000000"/>
                          </a:solidFill>
                          <a:effectLst/>
                          <a:latin typeface="+mn-lt"/>
                        </a:rPr>
                        <a:t>5.84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graphicFrame>
        <p:nvGraphicFramePr>
          <p:cNvPr id="6" name="Table 5">
            <a:extLst>
              <a:ext uri="{FF2B5EF4-FFF2-40B4-BE49-F238E27FC236}">
                <a16:creationId xmlns:a16="http://schemas.microsoft.com/office/drawing/2014/main" id="{98351745-1C67-0447-65EA-8B47699CD191}"/>
              </a:ext>
            </a:extLst>
          </p:cNvPr>
          <p:cNvGraphicFramePr>
            <a:graphicFrameLocks noGrp="1"/>
          </p:cNvGraphicFramePr>
          <p:nvPr>
            <p:extLst>
              <p:ext uri="{D42A27DB-BD31-4B8C-83A1-F6EECF244321}">
                <p14:modId xmlns:p14="http://schemas.microsoft.com/office/powerpoint/2010/main" val="464913374"/>
              </p:ext>
            </p:extLst>
          </p:nvPr>
        </p:nvGraphicFramePr>
        <p:xfrm>
          <a:off x="6319010" y="1660593"/>
          <a:ext cx="4853613" cy="3985099"/>
        </p:xfrm>
        <a:graphic>
          <a:graphicData uri="http://schemas.openxmlformats.org/drawingml/2006/table">
            <a:tbl>
              <a:tblPr firstRow="1" bandRow="1">
                <a:tableStyleId>{6E62EB93-AAC6-4EBA-99E5-D1D4B1179FDE}</a:tableStyleId>
              </a:tblPr>
              <a:tblGrid>
                <a:gridCol w="533613">
                  <a:extLst>
                    <a:ext uri="{9D8B030D-6E8A-4147-A177-3AD203B41FA5}">
                      <a16:colId xmlns:a16="http://schemas.microsoft.com/office/drawing/2014/main" val="20000"/>
                    </a:ext>
                  </a:extLst>
                </a:gridCol>
                <a:gridCol w="1080000">
                  <a:extLst>
                    <a:ext uri="{9D8B030D-6E8A-4147-A177-3AD203B41FA5}">
                      <a16:colId xmlns:a16="http://schemas.microsoft.com/office/drawing/2014/main" val="20001"/>
                    </a:ext>
                  </a:extLst>
                </a:gridCol>
                <a:gridCol w="1080000">
                  <a:extLst>
                    <a:ext uri="{9D8B030D-6E8A-4147-A177-3AD203B41FA5}">
                      <a16:colId xmlns:a16="http://schemas.microsoft.com/office/drawing/2014/main" val="20002"/>
                    </a:ext>
                  </a:extLst>
                </a:gridCol>
                <a:gridCol w="1080000">
                  <a:extLst>
                    <a:ext uri="{9D8B030D-6E8A-4147-A177-3AD203B41FA5}">
                      <a16:colId xmlns:a16="http://schemas.microsoft.com/office/drawing/2014/main" val="20003"/>
                    </a:ext>
                  </a:extLst>
                </a:gridCol>
                <a:gridCol w="1080000">
                  <a:extLst>
                    <a:ext uri="{9D8B030D-6E8A-4147-A177-3AD203B41FA5}">
                      <a16:colId xmlns:a16="http://schemas.microsoft.com/office/drawing/2014/main" val="20004"/>
                    </a:ext>
                  </a:extLst>
                </a:gridCol>
              </a:tblGrid>
              <a:tr h="349360">
                <a:tc>
                  <a:txBody>
                    <a:bodyPr/>
                    <a:lstStyle/>
                    <a:p>
                      <a:endParaRPr lang="en-GB" sz="1100"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410884">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10884">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410884">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10884">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410884">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Relationship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10884">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410884">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10884">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4866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dirty="0">
                          <a:solidFill>
                            <a:srgbClr val="000000"/>
                          </a:solidFill>
                          <a:effectLst/>
                          <a:latin typeface="+mn-lt"/>
                        </a:rPr>
                        <a:t>5.90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2" name="TextBox 1">
            <a:extLst>
              <a:ext uri="{FF2B5EF4-FFF2-40B4-BE49-F238E27FC236}">
                <a16:creationId xmlns:a16="http://schemas.microsoft.com/office/drawing/2014/main" id="{649A03A0-8144-A60D-2396-A33D6B1F5156}"/>
              </a:ext>
            </a:extLst>
          </p:cNvPr>
          <p:cNvSpPr txBox="1"/>
          <p:nvPr/>
        </p:nvSpPr>
        <p:spPr>
          <a:xfrm>
            <a:off x="2373744" y="1240885"/>
            <a:ext cx="214488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White/ White British</a:t>
            </a:r>
          </a:p>
        </p:txBody>
      </p:sp>
      <p:sp>
        <p:nvSpPr>
          <p:cNvPr id="9" name="TextBox 8">
            <a:extLst>
              <a:ext uri="{FF2B5EF4-FFF2-40B4-BE49-F238E27FC236}">
                <a16:creationId xmlns:a16="http://schemas.microsoft.com/office/drawing/2014/main" id="{5F78B787-26D1-6B45-4D95-9E5116C3C2F2}"/>
              </a:ext>
            </a:extLst>
          </p:cNvPr>
          <p:cNvSpPr txBox="1"/>
          <p:nvPr/>
        </p:nvSpPr>
        <p:spPr>
          <a:xfrm>
            <a:off x="7927368" y="1240885"/>
            <a:ext cx="189088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Ethnic minorities</a:t>
            </a:r>
          </a:p>
        </p:txBody>
      </p:sp>
      <p:sp>
        <p:nvSpPr>
          <p:cNvPr id="10" name="Google Shape;281;p26">
            <a:extLst>
              <a:ext uri="{FF2B5EF4-FFF2-40B4-BE49-F238E27FC236}">
                <a16:creationId xmlns:a16="http://schemas.microsoft.com/office/drawing/2014/main" id="{7EC43D5B-208E-7A27-9201-A758BF79A8EF}"/>
              </a:ext>
            </a:extLst>
          </p:cNvPr>
          <p:cNvSpPr txBox="1"/>
          <p:nvPr/>
        </p:nvSpPr>
        <p:spPr>
          <a:xfrm>
            <a:off x="933530" y="5932193"/>
            <a:ext cx="10397648" cy="349849"/>
          </a:xfrm>
          <a:prstGeom prst="rect">
            <a:avLst/>
          </a:prstGeom>
          <a:noFill/>
          <a:ln>
            <a:noFill/>
          </a:ln>
        </p:spPr>
        <p:txBody>
          <a:bodyPr spcFirstLastPara="1" wrap="square" lIns="91425" tIns="45700" rIns="91425" bIns="45700" anchor="t" anchorCtr="0">
            <a:noAutofit/>
          </a:bodyPr>
          <a:lstStyle/>
          <a:p>
            <a:r>
              <a:rPr lang="en-GB" sz="900" dirty="0">
                <a:solidFill>
                  <a:schemeClr val="tx1"/>
                </a:solidFill>
                <a:latin typeface="Noto Sans" panose="020B0502040504020204" pitchFamily="34" charset="0"/>
                <a:ea typeface="Corbel"/>
                <a:cs typeface="Noto Sans" panose="020B0502040504020204" pitchFamily="34" charset="0"/>
                <a:sym typeface="Corbel"/>
              </a:rPr>
              <a:t>Base: April 2025 and Jan 2026 data. </a:t>
            </a:r>
            <a:r>
              <a:rPr lang="en-GB" sz="900" dirty="0">
                <a:latin typeface="Noto Sans" panose="020B0502040504020204" pitchFamily="34" charset="0"/>
                <a:ea typeface="Corbel"/>
                <a:cs typeface="Noto Sans" panose="020B0502040504020204" pitchFamily="34" charset="0"/>
                <a:sym typeface="Corbel"/>
              </a:rPr>
              <a:t>All SMEs that hold at least one (motor, employers’ liability, buildings and/or contents, business interruption) insurance policy/ who have claimed on at least one insurance policy in the last 12 months: White/ White British n=1,075/311, Ethnic minorities n=407/206</a:t>
            </a:r>
          </a:p>
        </p:txBody>
      </p:sp>
    </p:spTree>
    <p:extLst>
      <p:ext uri="{BB962C8B-B14F-4D97-AF65-F5344CB8AC3E}">
        <p14:creationId xmlns:p14="http://schemas.microsoft.com/office/powerpoint/2010/main" val="33772665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A51D36DC-8D97-AD56-DB40-2FD7F526E2D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2989043-9009-99F1-1FCC-80D80D72B9D8}"/>
              </a:ext>
            </a:extLst>
          </p:cNvPr>
          <p:cNvSpPr txBox="1"/>
          <p:nvPr/>
        </p:nvSpPr>
        <p:spPr>
          <a:xfrm>
            <a:off x="919983" y="562093"/>
            <a:ext cx="112279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Top 10 opportunities for SMEs – White/ White British</a:t>
            </a:r>
          </a:p>
        </p:txBody>
      </p:sp>
      <p:graphicFrame>
        <p:nvGraphicFramePr>
          <p:cNvPr id="4" name="Table 3">
            <a:extLst>
              <a:ext uri="{FF2B5EF4-FFF2-40B4-BE49-F238E27FC236}">
                <a16:creationId xmlns:a16="http://schemas.microsoft.com/office/drawing/2014/main" id="{22DD5315-A063-E792-BB67-06914D84C30A}"/>
              </a:ext>
            </a:extLst>
          </p:cNvPr>
          <p:cNvGraphicFramePr>
            <a:graphicFrameLocks noGrp="1"/>
          </p:cNvGraphicFramePr>
          <p:nvPr>
            <p:extLst>
              <p:ext uri="{D42A27DB-BD31-4B8C-83A1-F6EECF244321}">
                <p14:modId xmlns:p14="http://schemas.microsoft.com/office/powerpoint/2010/main" val="1509884357"/>
              </p:ext>
            </p:extLst>
          </p:nvPr>
        </p:nvGraphicFramePr>
        <p:xfrm>
          <a:off x="1019175" y="1341120"/>
          <a:ext cx="10014583" cy="4235216"/>
        </p:xfrm>
        <a:graphic>
          <a:graphicData uri="http://schemas.openxmlformats.org/drawingml/2006/table">
            <a:tbl>
              <a:tblPr firstRow="1" bandRow="1">
                <a:tableStyleId>{6E62EB93-AAC6-4EBA-99E5-D1D4B1179FDE}</a:tableStyleId>
              </a:tblPr>
              <a:tblGrid>
                <a:gridCol w="545465">
                  <a:extLst>
                    <a:ext uri="{9D8B030D-6E8A-4147-A177-3AD203B41FA5}">
                      <a16:colId xmlns:a16="http://schemas.microsoft.com/office/drawing/2014/main" val="20000"/>
                    </a:ext>
                  </a:extLst>
                </a:gridCol>
                <a:gridCol w="1366263">
                  <a:extLst>
                    <a:ext uri="{9D8B030D-6E8A-4147-A177-3AD203B41FA5}">
                      <a16:colId xmlns:a16="http://schemas.microsoft.com/office/drawing/2014/main" val="20001"/>
                    </a:ext>
                  </a:extLst>
                </a:gridCol>
                <a:gridCol w="3551177">
                  <a:extLst>
                    <a:ext uri="{9D8B030D-6E8A-4147-A177-3AD203B41FA5}">
                      <a16:colId xmlns:a16="http://schemas.microsoft.com/office/drawing/2014/main" val="20002"/>
                    </a:ext>
                  </a:extLst>
                </a:gridCol>
                <a:gridCol w="1517226">
                  <a:extLst>
                    <a:ext uri="{9D8B030D-6E8A-4147-A177-3AD203B41FA5}">
                      <a16:colId xmlns:a16="http://schemas.microsoft.com/office/drawing/2014/main" val="20003"/>
                    </a:ext>
                  </a:extLst>
                </a:gridCol>
                <a:gridCol w="1517226">
                  <a:extLst>
                    <a:ext uri="{9D8B030D-6E8A-4147-A177-3AD203B41FA5}">
                      <a16:colId xmlns:a16="http://schemas.microsoft.com/office/drawing/2014/main" val="20004"/>
                    </a:ext>
                  </a:extLst>
                </a:gridCol>
                <a:gridCol w="1517226">
                  <a:extLst>
                    <a:ext uri="{9D8B030D-6E8A-4147-A177-3AD203B41FA5}">
                      <a16:colId xmlns:a16="http://schemas.microsoft.com/office/drawing/2014/main" val="20005"/>
                    </a:ext>
                  </a:extLst>
                </a:gridCol>
              </a:tblGrid>
              <a:tr h="346298">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Statement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got a discount for staying with the same company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949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know what the policy covers and excludes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provided effective assistance/ advice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premium doesn't increase because I'm not a new customer anymore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assessed my risk individually, rather than using generic assumptions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questions are answered quickly and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had a choice in how the company settled the claim (e.g. financial settlement, repair or replacement)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The policy was explained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provider takes my loyalty into account when calculating renewal quotes after I have claimed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insurance company did not try to avoid paying out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7.56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10"/>
                  </a:ext>
                </a:extLst>
              </a:tr>
            </a:tbl>
          </a:graphicData>
        </a:graphic>
      </p:graphicFrame>
      <p:sp>
        <p:nvSpPr>
          <p:cNvPr id="5" name="Google Shape;281;p26">
            <a:extLst>
              <a:ext uri="{FF2B5EF4-FFF2-40B4-BE49-F238E27FC236}">
                <a16:creationId xmlns:a16="http://schemas.microsoft.com/office/drawing/2014/main" id="{843C71DA-2B02-53A6-AB38-07CD2E356AF6}"/>
              </a:ext>
            </a:extLst>
          </p:cNvPr>
          <p:cNvSpPr txBox="1"/>
          <p:nvPr/>
        </p:nvSpPr>
        <p:spPr>
          <a:xfrm>
            <a:off x="913991" y="5880122"/>
            <a:ext cx="10201458" cy="355040"/>
          </a:xfrm>
          <a:prstGeom prst="rect">
            <a:avLst/>
          </a:prstGeom>
          <a:noFill/>
          <a:ln>
            <a:noFill/>
          </a:ln>
        </p:spPr>
        <p:txBody>
          <a:bodyPr spcFirstLastPara="1" wrap="square" lIns="91425" tIns="45700" rIns="91425" bIns="45700" anchor="t" anchorCtr="0">
            <a:noAutofit/>
          </a:bodyPr>
          <a:lstStyle/>
          <a:p>
            <a:r>
              <a:rPr lang="en-GB" sz="900" dirty="0">
                <a:solidFill>
                  <a:schemeClr val="tx1"/>
                </a:solidFill>
                <a:latin typeface="Noto Sans" panose="020B0502040504020204" pitchFamily="34" charset="0"/>
                <a:ea typeface="Corbel"/>
                <a:cs typeface="Noto Sans" panose="020B0502040504020204" pitchFamily="34" charset="0"/>
                <a:sym typeface="Corbel"/>
              </a:rPr>
              <a:t>Base: April 2025 and Jan 2026 data. </a:t>
            </a:r>
            <a:r>
              <a:rPr lang="en-GB" sz="900" dirty="0">
                <a:latin typeface="Noto Sans" panose="020B0502040504020204" pitchFamily="34" charset="0"/>
                <a:ea typeface="Corbel"/>
                <a:cs typeface="Noto Sans" panose="020B0502040504020204" pitchFamily="34" charset="0"/>
                <a:sym typeface="Corbel"/>
              </a:rPr>
              <a:t>All SMEs that hold at least one (motor, employers’ liability, buildings and/or contents, business interruption) insurance policy/ who have claimed on at least one insurance policy in the last 12 months: White/ White British n=1,075/311</a:t>
            </a:r>
          </a:p>
        </p:txBody>
      </p:sp>
    </p:spTree>
    <p:extLst>
      <p:ext uri="{BB962C8B-B14F-4D97-AF65-F5344CB8AC3E}">
        <p14:creationId xmlns:p14="http://schemas.microsoft.com/office/powerpoint/2010/main" val="124289045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810775B9-A739-6547-F553-258D9FF8104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A0A3F6C-D42B-E7C7-3367-DA844777B202}"/>
              </a:ext>
            </a:extLst>
          </p:cNvPr>
          <p:cNvSpPr txBox="1"/>
          <p:nvPr/>
        </p:nvSpPr>
        <p:spPr>
          <a:xfrm>
            <a:off x="919983" y="562093"/>
            <a:ext cx="112279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Top 10 opportunities for SMEs – Ethnic minorities</a:t>
            </a:r>
          </a:p>
        </p:txBody>
      </p:sp>
      <p:graphicFrame>
        <p:nvGraphicFramePr>
          <p:cNvPr id="4" name="Table 3">
            <a:extLst>
              <a:ext uri="{FF2B5EF4-FFF2-40B4-BE49-F238E27FC236}">
                <a16:creationId xmlns:a16="http://schemas.microsoft.com/office/drawing/2014/main" id="{6D961F4C-CB5A-8B47-28C5-B961819EAF45}"/>
              </a:ext>
            </a:extLst>
          </p:cNvPr>
          <p:cNvGraphicFramePr>
            <a:graphicFrameLocks noGrp="1"/>
          </p:cNvGraphicFramePr>
          <p:nvPr>
            <p:extLst>
              <p:ext uri="{D42A27DB-BD31-4B8C-83A1-F6EECF244321}">
                <p14:modId xmlns:p14="http://schemas.microsoft.com/office/powerpoint/2010/main" val="127474593"/>
              </p:ext>
            </p:extLst>
          </p:nvPr>
        </p:nvGraphicFramePr>
        <p:xfrm>
          <a:off x="1019175" y="1341120"/>
          <a:ext cx="10014583" cy="4235216"/>
        </p:xfrm>
        <a:graphic>
          <a:graphicData uri="http://schemas.openxmlformats.org/drawingml/2006/table">
            <a:tbl>
              <a:tblPr firstRow="1" bandRow="1">
                <a:tableStyleId>{6E62EB93-AAC6-4EBA-99E5-D1D4B1179FDE}</a:tableStyleId>
              </a:tblPr>
              <a:tblGrid>
                <a:gridCol w="545465">
                  <a:extLst>
                    <a:ext uri="{9D8B030D-6E8A-4147-A177-3AD203B41FA5}">
                      <a16:colId xmlns:a16="http://schemas.microsoft.com/office/drawing/2014/main" val="20000"/>
                    </a:ext>
                  </a:extLst>
                </a:gridCol>
                <a:gridCol w="1366263">
                  <a:extLst>
                    <a:ext uri="{9D8B030D-6E8A-4147-A177-3AD203B41FA5}">
                      <a16:colId xmlns:a16="http://schemas.microsoft.com/office/drawing/2014/main" val="20001"/>
                    </a:ext>
                  </a:extLst>
                </a:gridCol>
                <a:gridCol w="3551177">
                  <a:extLst>
                    <a:ext uri="{9D8B030D-6E8A-4147-A177-3AD203B41FA5}">
                      <a16:colId xmlns:a16="http://schemas.microsoft.com/office/drawing/2014/main" val="20002"/>
                    </a:ext>
                  </a:extLst>
                </a:gridCol>
                <a:gridCol w="1517226">
                  <a:extLst>
                    <a:ext uri="{9D8B030D-6E8A-4147-A177-3AD203B41FA5}">
                      <a16:colId xmlns:a16="http://schemas.microsoft.com/office/drawing/2014/main" val="20003"/>
                    </a:ext>
                  </a:extLst>
                </a:gridCol>
                <a:gridCol w="1517226">
                  <a:extLst>
                    <a:ext uri="{9D8B030D-6E8A-4147-A177-3AD203B41FA5}">
                      <a16:colId xmlns:a16="http://schemas.microsoft.com/office/drawing/2014/main" val="20004"/>
                    </a:ext>
                  </a:extLst>
                </a:gridCol>
                <a:gridCol w="1517226">
                  <a:extLst>
                    <a:ext uri="{9D8B030D-6E8A-4147-A177-3AD203B41FA5}">
                      <a16:colId xmlns:a16="http://schemas.microsoft.com/office/drawing/2014/main" val="20005"/>
                    </a:ext>
                  </a:extLst>
                </a:gridCol>
              </a:tblGrid>
              <a:tr h="346298">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Statement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am offered immediate assistance and advice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949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know what the policy covers and excludes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The policy was explained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The policy documents are easy to read, with little or no small print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provided effective assistance/ advice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provider makes it easy to compare to policies from other providers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provides additional benefits for renewing (e.g. enhanced cover)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could buy my insurance in a way that suited me (e.g. online, mobile, telephone, broker)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informed me about their claims process before I bought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could remove cover elements I don’t need protection for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7.52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10"/>
                  </a:ext>
                </a:extLst>
              </a:tr>
            </a:tbl>
          </a:graphicData>
        </a:graphic>
      </p:graphicFrame>
      <p:sp>
        <p:nvSpPr>
          <p:cNvPr id="5" name="Google Shape;281;p26">
            <a:extLst>
              <a:ext uri="{FF2B5EF4-FFF2-40B4-BE49-F238E27FC236}">
                <a16:creationId xmlns:a16="http://schemas.microsoft.com/office/drawing/2014/main" id="{253EE42B-A415-438A-0AA3-9C56A1200F0C}"/>
              </a:ext>
            </a:extLst>
          </p:cNvPr>
          <p:cNvSpPr txBox="1"/>
          <p:nvPr/>
        </p:nvSpPr>
        <p:spPr>
          <a:xfrm>
            <a:off x="913991" y="5880122"/>
            <a:ext cx="10201458" cy="355040"/>
          </a:xfrm>
          <a:prstGeom prst="rect">
            <a:avLst/>
          </a:prstGeom>
          <a:noFill/>
          <a:ln>
            <a:noFill/>
          </a:ln>
        </p:spPr>
        <p:txBody>
          <a:bodyPr spcFirstLastPara="1" wrap="square" lIns="91425" tIns="45700" rIns="91425" bIns="45700" anchor="t" anchorCtr="0">
            <a:noAutofit/>
          </a:bodyPr>
          <a:lstStyle/>
          <a:p>
            <a:r>
              <a:rPr lang="en-GB" sz="900" dirty="0">
                <a:solidFill>
                  <a:schemeClr val="tx1"/>
                </a:solidFill>
                <a:latin typeface="Noto Sans" panose="020B0502040504020204" pitchFamily="34" charset="0"/>
                <a:ea typeface="Corbel"/>
                <a:cs typeface="Noto Sans" panose="020B0502040504020204" pitchFamily="34" charset="0"/>
                <a:sym typeface="Corbel"/>
              </a:rPr>
              <a:t>Base: April 2025 and Jan 2026 data. </a:t>
            </a:r>
            <a:r>
              <a:rPr lang="en-GB" sz="900" dirty="0">
                <a:latin typeface="Noto Sans" panose="020B0502040504020204" pitchFamily="34" charset="0"/>
                <a:ea typeface="Corbel"/>
                <a:cs typeface="Noto Sans" panose="020B0502040504020204" pitchFamily="34" charset="0"/>
                <a:sym typeface="Corbel"/>
              </a:rPr>
              <a:t>All SMEs that hold at least one (motor, employers’ liability, buildings and/or contents, business interruption) insurance policy/ who have claimed on at least one insurance policy in the last 12 months: Ethnic minorities n=407/206</a:t>
            </a:r>
          </a:p>
        </p:txBody>
      </p:sp>
    </p:spTree>
    <p:extLst>
      <p:ext uri="{BB962C8B-B14F-4D97-AF65-F5344CB8AC3E}">
        <p14:creationId xmlns:p14="http://schemas.microsoft.com/office/powerpoint/2010/main" val="27034322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222C544D-C68A-0A72-4140-7FF739E1A47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223C7EC-8B4A-345E-C567-4B4179309F71}"/>
              </a:ext>
            </a:extLst>
          </p:cNvPr>
          <p:cNvSpPr txBox="1"/>
          <p:nvPr/>
        </p:nvSpPr>
        <p:spPr>
          <a:xfrm>
            <a:off x="927404" y="559990"/>
            <a:ext cx="118678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Theme scores for SMEs – number of employees</a:t>
            </a:r>
          </a:p>
        </p:txBody>
      </p:sp>
      <p:graphicFrame>
        <p:nvGraphicFramePr>
          <p:cNvPr id="4" name="Table 3">
            <a:extLst>
              <a:ext uri="{FF2B5EF4-FFF2-40B4-BE49-F238E27FC236}">
                <a16:creationId xmlns:a16="http://schemas.microsoft.com/office/drawing/2014/main" id="{C6B71231-246A-634E-F484-5C3FBC2FCF49}"/>
              </a:ext>
            </a:extLst>
          </p:cNvPr>
          <p:cNvGraphicFramePr>
            <a:graphicFrameLocks noGrp="1"/>
          </p:cNvGraphicFramePr>
          <p:nvPr>
            <p:extLst>
              <p:ext uri="{D42A27DB-BD31-4B8C-83A1-F6EECF244321}">
                <p14:modId xmlns:p14="http://schemas.microsoft.com/office/powerpoint/2010/main" val="623384234"/>
              </p:ext>
            </p:extLst>
          </p:nvPr>
        </p:nvGraphicFramePr>
        <p:xfrm>
          <a:off x="365761" y="1662777"/>
          <a:ext cx="3799841" cy="3642974"/>
        </p:xfrm>
        <a:graphic>
          <a:graphicData uri="http://schemas.openxmlformats.org/drawingml/2006/table">
            <a:tbl>
              <a:tblPr firstRow="1" bandRow="1">
                <a:tableStyleId>{6E62EB93-AAC6-4EBA-99E5-D1D4B1179FDE}</a:tableStyleId>
              </a:tblPr>
              <a:tblGrid>
                <a:gridCol w="208280">
                  <a:extLst>
                    <a:ext uri="{9D8B030D-6E8A-4147-A177-3AD203B41FA5}">
                      <a16:colId xmlns:a16="http://schemas.microsoft.com/office/drawing/2014/main" val="20000"/>
                    </a:ext>
                  </a:extLst>
                </a:gridCol>
                <a:gridCol w="889000">
                  <a:extLst>
                    <a:ext uri="{9D8B030D-6E8A-4147-A177-3AD203B41FA5}">
                      <a16:colId xmlns:a16="http://schemas.microsoft.com/office/drawing/2014/main" val="20001"/>
                    </a:ext>
                  </a:extLst>
                </a:gridCol>
                <a:gridCol w="944880">
                  <a:extLst>
                    <a:ext uri="{9D8B030D-6E8A-4147-A177-3AD203B41FA5}">
                      <a16:colId xmlns:a16="http://schemas.microsoft.com/office/drawing/2014/main" val="20002"/>
                    </a:ext>
                  </a:extLst>
                </a:gridCol>
                <a:gridCol w="912161">
                  <a:extLst>
                    <a:ext uri="{9D8B030D-6E8A-4147-A177-3AD203B41FA5}">
                      <a16:colId xmlns:a16="http://schemas.microsoft.com/office/drawing/2014/main" val="20003"/>
                    </a:ext>
                  </a:extLst>
                </a:gridCol>
                <a:gridCol w="845520">
                  <a:extLst>
                    <a:ext uri="{9D8B030D-6E8A-4147-A177-3AD203B41FA5}">
                      <a16:colId xmlns:a16="http://schemas.microsoft.com/office/drawing/2014/main" val="20004"/>
                    </a:ext>
                  </a:extLst>
                </a:gridCol>
              </a:tblGrid>
              <a:tr h="386623">
                <a:tc>
                  <a:txBody>
                    <a:bodyPr/>
                    <a:lstStyle/>
                    <a:p>
                      <a:endParaRPr lang="en-GB" dirty="0">
                        <a:latin typeface="Noto Sans" panose="020B0502040504020204" pitchFamily="34" charset="0"/>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415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15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9021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3.77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415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415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3.19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58130">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4.86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4.36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58130">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9021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3.91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3.33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4.49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9021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Relationship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3.76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3.56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dirty="0">
                          <a:solidFill>
                            <a:srgbClr val="000000"/>
                          </a:solidFill>
                          <a:effectLst/>
                          <a:latin typeface="+mn-lt"/>
                        </a:rPr>
                        <a:t>3.95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2" name="TextBox 1">
            <a:extLst>
              <a:ext uri="{FF2B5EF4-FFF2-40B4-BE49-F238E27FC236}">
                <a16:creationId xmlns:a16="http://schemas.microsoft.com/office/drawing/2014/main" id="{D8C5A452-746F-A680-2D22-A0A6EE20F1A4}"/>
              </a:ext>
            </a:extLst>
          </p:cNvPr>
          <p:cNvSpPr txBox="1"/>
          <p:nvPr/>
        </p:nvSpPr>
        <p:spPr>
          <a:xfrm>
            <a:off x="533368" y="1240069"/>
            <a:ext cx="346462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1-5</a:t>
            </a:r>
          </a:p>
        </p:txBody>
      </p:sp>
      <p:sp>
        <p:nvSpPr>
          <p:cNvPr id="8" name="TextBox 7">
            <a:extLst>
              <a:ext uri="{FF2B5EF4-FFF2-40B4-BE49-F238E27FC236}">
                <a16:creationId xmlns:a16="http://schemas.microsoft.com/office/drawing/2014/main" id="{ADEE4897-B38A-5645-B395-642A188F3E4B}"/>
              </a:ext>
            </a:extLst>
          </p:cNvPr>
          <p:cNvSpPr txBox="1"/>
          <p:nvPr/>
        </p:nvSpPr>
        <p:spPr>
          <a:xfrm>
            <a:off x="8222516" y="1240069"/>
            <a:ext cx="360372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More than 20</a:t>
            </a:r>
          </a:p>
        </p:txBody>
      </p:sp>
      <p:graphicFrame>
        <p:nvGraphicFramePr>
          <p:cNvPr id="12" name="Table 11">
            <a:extLst>
              <a:ext uri="{FF2B5EF4-FFF2-40B4-BE49-F238E27FC236}">
                <a16:creationId xmlns:a16="http://schemas.microsoft.com/office/drawing/2014/main" id="{7DBC52FA-F6D5-E606-6FD1-C3EE79969881}"/>
              </a:ext>
            </a:extLst>
          </p:cNvPr>
          <p:cNvGraphicFramePr>
            <a:graphicFrameLocks noGrp="1"/>
          </p:cNvGraphicFramePr>
          <p:nvPr>
            <p:extLst>
              <p:ext uri="{D42A27DB-BD31-4B8C-83A1-F6EECF244321}">
                <p14:modId xmlns:p14="http://schemas.microsoft.com/office/powerpoint/2010/main" val="2059200444"/>
              </p:ext>
            </p:extLst>
          </p:nvPr>
        </p:nvGraphicFramePr>
        <p:xfrm>
          <a:off x="4310800" y="1662775"/>
          <a:ext cx="3725877" cy="3642974"/>
        </p:xfrm>
        <a:graphic>
          <a:graphicData uri="http://schemas.openxmlformats.org/drawingml/2006/table">
            <a:tbl>
              <a:tblPr firstRow="1" bandRow="1">
                <a:tableStyleId>{6E62EB93-AAC6-4EBA-99E5-D1D4B1179FDE}</a:tableStyleId>
              </a:tblPr>
              <a:tblGrid>
                <a:gridCol w="230720">
                  <a:extLst>
                    <a:ext uri="{9D8B030D-6E8A-4147-A177-3AD203B41FA5}">
                      <a16:colId xmlns:a16="http://schemas.microsoft.com/office/drawing/2014/main" val="20000"/>
                    </a:ext>
                  </a:extLst>
                </a:gridCol>
                <a:gridCol w="894080">
                  <a:extLst>
                    <a:ext uri="{9D8B030D-6E8A-4147-A177-3AD203B41FA5}">
                      <a16:colId xmlns:a16="http://schemas.microsoft.com/office/drawing/2014/main" val="20001"/>
                    </a:ext>
                  </a:extLst>
                </a:gridCol>
                <a:gridCol w="810809">
                  <a:extLst>
                    <a:ext uri="{9D8B030D-6E8A-4147-A177-3AD203B41FA5}">
                      <a16:colId xmlns:a16="http://schemas.microsoft.com/office/drawing/2014/main" val="20002"/>
                    </a:ext>
                  </a:extLst>
                </a:gridCol>
                <a:gridCol w="961206">
                  <a:extLst>
                    <a:ext uri="{9D8B030D-6E8A-4147-A177-3AD203B41FA5}">
                      <a16:colId xmlns:a16="http://schemas.microsoft.com/office/drawing/2014/main" val="20003"/>
                    </a:ext>
                  </a:extLst>
                </a:gridCol>
                <a:gridCol w="829062">
                  <a:extLst>
                    <a:ext uri="{9D8B030D-6E8A-4147-A177-3AD203B41FA5}">
                      <a16:colId xmlns:a16="http://schemas.microsoft.com/office/drawing/2014/main" val="20004"/>
                    </a:ext>
                  </a:extLst>
                </a:gridCol>
              </a:tblGrid>
              <a:tr h="386623">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415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15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415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415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9021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9021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9021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58130">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Relationship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58130">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dirty="0">
                          <a:solidFill>
                            <a:srgbClr val="000000"/>
                          </a:solidFill>
                          <a:effectLst/>
                          <a:latin typeface="+mn-lt"/>
                        </a:rPr>
                        <a:t>5.58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graphicFrame>
        <p:nvGraphicFramePr>
          <p:cNvPr id="13" name="Table 12">
            <a:extLst>
              <a:ext uri="{FF2B5EF4-FFF2-40B4-BE49-F238E27FC236}">
                <a16:creationId xmlns:a16="http://schemas.microsoft.com/office/drawing/2014/main" id="{B05A00CC-ED71-DDCC-6E4A-B70D5DE3DAD4}"/>
              </a:ext>
            </a:extLst>
          </p:cNvPr>
          <p:cNvGraphicFramePr>
            <a:graphicFrameLocks noGrp="1"/>
          </p:cNvGraphicFramePr>
          <p:nvPr>
            <p:extLst>
              <p:ext uri="{D42A27DB-BD31-4B8C-83A1-F6EECF244321}">
                <p14:modId xmlns:p14="http://schemas.microsoft.com/office/powerpoint/2010/main" val="2647042298"/>
              </p:ext>
            </p:extLst>
          </p:nvPr>
        </p:nvGraphicFramePr>
        <p:xfrm>
          <a:off x="8181875" y="1654935"/>
          <a:ext cx="3644366" cy="3655105"/>
        </p:xfrm>
        <a:graphic>
          <a:graphicData uri="http://schemas.openxmlformats.org/drawingml/2006/table">
            <a:tbl>
              <a:tblPr firstRow="1" bandRow="1">
                <a:tableStyleId>{6E62EB93-AAC6-4EBA-99E5-D1D4B1179FDE}</a:tableStyleId>
              </a:tblPr>
              <a:tblGrid>
                <a:gridCol w="210285">
                  <a:extLst>
                    <a:ext uri="{9D8B030D-6E8A-4147-A177-3AD203B41FA5}">
                      <a16:colId xmlns:a16="http://schemas.microsoft.com/office/drawing/2014/main" val="20000"/>
                    </a:ext>
                  </a:extLst>
                </a:gridCol>
                <a:gridCol w="833814">
                  <a:extLst>
                    <a:ext uri="{9D8B030D-6E8A-4147-A177-3AD203B41FA5}">
                      <a16:colId xmlns:a16="http://schemas.microsoft.com/office/drawing/2014/main" val="20001"/>
                    </a:ext>
                  </a:extLst>
                </a:gridCol>
                <a:gridCol w="844280">
                  <a:extLst>
                    <a:ext uri="{9D8B030D-6E8A-4147-A177-3AD203B41FA5}">
                      <a16:colId xmlns:a16="http://schemas.microsoft.com/office/drawing/2014/main" val="20002"/>
                    </a:ext>
                  </a:extLst>
                </a:gridCol>
                <a:gridCol w="892387">
                  <a:extLst>
                    <a:ext uri="{9D8B030D-6E8A-4147-A177-3AD203B41FA5}">
                      <a16:colId xmlns:a16="http://schemas.microsoft.com/office/drawing/2014/main" val="20003"/>
                    </a:ext>
                  </a:extLst>
                </a:gridCol>
                <a:gridCol w="863600">
                  <a:extLst>
                    <a:ext uri="{9D8B030D-6E8A-4147-A177-3AD203B41FA5}">
                      <a16:colId xmlns:a16="http://schemas.microsoft.com/office/drawing/2014/main" val="20004"/>
                    </a:ext>
                  </a:extLst>
                </a:gridCol>
              </a:tblGrid>
              <a:tr h="386623">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9021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15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9021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9021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415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58130">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45982">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58130">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Relationship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45982">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dirty="0">
                          <a:solidFill>
                            <a:srgbClr val="000000"/>
                          </a:solidFill>
                          <a:effectLst/>
                          <a:latin typeface="+mn-lt"/>
                        </a:rPr>
                        <a:t>6.59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14" name="TextBox 13">
            <a:extLst>
              <a:ext uri="{FF2B5EF4-FFF2-40B4-BE49-F238E27FC236}">
                <a16:creationId xmlns:a16="http://schemas.microsoft.com/office/drawing/2014/main" id="{363225B2-E153-1697-B9A2-73B5EB4DB5BD}"/>
              </a:ext>
            </a:extLst>
          </p:cNvPr>
          <p:cNvSpPr txBox="1"/>
          <p:nvPr/>
        </p:nvSpPr>
        <p:spPr>
          <a:xfrm>
            <a:off x="4608136" y="1240069"/>
            <a:ext cx="313120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6-20</a:t>
            </a:r>
          </a:p>
        </p:txBody>
      </p:sp>
      <p:sp>
        <p:nvSpPr>
          <p:cNvPr id="10" name="Google Shape;281;p26">
            <a:extLst>
              <a:ext uri="{FF2B5EF4-FFF2-40B4-BE49-F238E27FC236}">
                <a16:creationId xmlns:a16="http://schemas.microsoft.com/office/drawing/2014/main" id="{B907AC25-05C0-1D00-6CAF-231D4783B778}"/>
              </a:ext>
            </a:extLst>
          </p:cNvPr>
          <p:cNvSpPr txBox="1"/>
          <p:nvPr/>
        </p:nvSpPr>
        <p:spPr>
          <a:xfrm>
            <a:off x="267004" y="5612217"/>
            <a:ext cx="11559237" cy="330834"/>
          </a:xfrm>
          <a:prstGeom prst="rect">
            <a:avLst/>
          </a:prstGeom>
          <a:noFill/>
          <a:ln>
            <a:noFill/>
          </a:ln>
        </p:spPr>
        <p:txBody>
          <a:bodyPr spcFirstLastPara="1" wrap="square" lIns="91425" tIns="45700" rIns="91425" bIns="45700" anchor="t" anchorCtr="0">
            <a:noAutofit/>
          </a:bodyPr>
          <a:lstStyle/>
          <a:p>
            <a:r>
              <a:rPr lang="en-GB" sz="900" dirty="0">
                <a:solidFill>
                  <a:schemeClr val="tx1"/>
                </a:solidFill>
                <a:latin typeface="Noto Sans" panose="020B0502040504020204" pitchFamily="34" charset="0"/>
                <a:ea typeface="Corbel"/>
                <a:cs typeface="Noto Sans" panose="020B0502040504020204" pitchFamily="34" charset="0"/>
                <a:sym typeface="Corbel"/>
              </a:rPr>
              <a:t>Base: April 2025 and Jan 2026 data. </a:t>
            </a:r>
            <a:r>
              <a:rPr lang="en-GB" sz="900" dirty="0">
                <a:latin typeface="Noto Sans" panose="020B0502040504020204" pitchFamily="34" charset="0"/>
                <a:ea typeface="Corbel"/>
                <a:cs typeface="Noto Sans" panose="020B0502040504020204" pitchFamily="34" charset="0"/>
                <a:sym typeface="Corbel"/>
              </a:rPr>
              <a:t>All SMEs that hold at least one (motor, employers’ liability, buildings and/or contents, business interruption) insurance policy/ who have claimed on at least one insurance policy in the last 12 months: 1-5 employees n=219/52, 6-20 employees n=483/189,  More than 20 employees n=797/283.   </a:t>
            </a:r>
          </a:p>
        </p:txBody>
      </p:sp>
    </p:spTree>
    <p:extLst>
      <p:ext uri="{BB962C8B-B14F-4D97-AF65-F5344CB8AC3E}">
        <p14:creationId xmlns:p14="http://schemas.microsoft.com/office/powerpoint/2010/main" val="286641794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740ACF04-5F0A-3F1A-8230-AEA388E8BC0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547E5BE-5042-DBA0-63C7-E90698C2D87B}"/>
              </a:ext>
            </a:extLst>
          </p:cNvPr>
          <p:cNvSpPr txBox="1"/>
          <p:nvPr/>
        </p:nvSpPr>
        <p:spPr>
          <a:xfrm>
            <a:off x="919983" y="562093"/>
            <a:ext cx="112279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Top 10 opportunities for SMEs – 1-5 employees </a:t>
            </a:r>
          </a:p>
        </p:txBody>
      </p:sp>
      <p:graphicFrame>
        <p:nvGraphicFramePr>
          <p:cNvPr id="4" name="Table 3">
            <a:extLst>
              <a:ext uri="{FF2B5EF4-FFF2-40B4-BE49-F238E27FC236}">
                <a16:creationId xmlns:a16="http://schemas.microsoft.com/office/drawing/2014/main" id="{8371D05A-AAC5-7373-6127-A15EAE0096E3}"/>
              </a:ext>
            </a:extLst>
          </p:cNvPr>
          <p:cNvGraphicFramePr>
            <a:graphicFrameLocks noGrp="1"/>
          </p:cNvGraphicFramePr>
          <p:nvPr>
            <p:extLst>
              <p:ext uri="{D42A27DB-BD31-4B8C-83A1-F6EECF244321}">
                <p14:modId xmlns:p14="http://schemas.microsoft.com/office/powerpoint/2010/main" val="112588572"/>
              </p:ext>
            </p:extLst>
          </p:nvPr>
        </p:nvGraphicFramePr>
        <p:xfrm>
          <a:off x="1019175" y="1341120"/>
          <a:ext cx="10014583" cy="4235216"/>
        </p:xfrm>
        <a:graphic>
          <a:graphicData uri="http://schemas.openxmlformats.org/drawingml/2006/table">
            <a:tbl>
              <a:tblPr firstRow="1" bandRow="1">
                <a:tableStyleId>{6E62EB93-AAC6-4EBA-99E5-D1D4B1179FDE}</a:tableStyleId>
              </a:tblPr>
              <a:tblGrid>
                <a:gridCol w="545465">
                  <a:extLst>
                    <a:ext uri="{9D8B030D-6E8A-4147-A177-3AD203B41FA5}">
                      <a16:colId xmlns:a16="http://schemas.microsoft.com/office/drawing/2014/main" val="20000"/>
                    </a:ext>
                  </a:extLst>
                </a:gridCol>
                <a:gridCol w="1366263">
                  <a:extLst>
                    <a:ext uri="{9D8B030D-6E8A-4147-A177-3AD203B41FA5}">
                      <a16:colId xmlns:a16="http://schemas.microsoft.com/office/drawing/2014/main" val="20001"/>
                    </a:ext>
                  </a:extLst>
                </a:gridCol>
                <a:gridCol w="3551177">
                  <a:extLst>
                    <a:ext uri="{9D8B030D-6E8A-4147-A177-3AD203B41FA5}">
                      <a16:colId xmlns:a16="http://schemas.microsoft.com/office/drawing/2014/main" val="20002"/>
                    </a:ext>
                  </a:extLst>
                </a:gridCol>
                <a:gridCol w="1517226">
                  <a:extLst>
                    <a:ext uri="{9D8B030D-6E8A-4147-A177-3AD203B41FA5}">
                      <a16:colId xmlns:a16="http://schemas.microsoft.com/office/drawing/2014/main" val="20003"/>
                    </a:ext>
                  </a:extLst>
                </a:gridCol>
                <a:gridCol w="1517226">
                  <a:extLst>
                    <a:ext uri="{9D8B030D-6E8A-4147-A177-3AD203B41FA5}">
                      <a16:colId xmlns:a16="http://schemas.microsoft.com/office/drawing/2014/main" val="20004"/>
                    </a:ext>
                  </a:extLst>
                </a:gridCol>
                <a:gridCol w="1517226">
                  <a:extLst>
                    <a:ext uri="{9D8B030D-6E8A-4147-A177-3AD203B41FA5}">
                      <a16:colId xmlns:a16="http://schemas.microsoft.com/office/drawing/2014/main" val="20005"/>
                    </a:ext>
                  </a:extLst>
                </a:gridCol>
              </a:tblGrid>
              <a:tr h="346298">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Statement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insurance provider matched a cheaper price from a competitors quote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3.55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949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know what the policy covers and excludes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questions are answered quickly and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was not asked lots of unnecessary questions about myself when applied for a quote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4.83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informed me about their claims process before I bought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know the company pays out quickly and worries about paperwork later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4.76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premium doesn't increase because I'm not a new customer anymore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insurer handled my complaint professionally and fairly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could buy my insurance in a way that suited me (e.g. online, mobile, telephone, broker)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The policy was explained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7.42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10"/>
                  </a:ext>
                </a:extLst>
              </a:tr>
            </a:tbl>
          </a:graphicData>
        </a:graphic>
      </p:graphicFrame>
      <p:sp>
        <p:nvSpPr>
          <p:cNvPr id="5" name="Google Shape;281;p26">
            <a:extLst>
              <a:ext uri="{FF2B5EF4-FFF2-40B4-BE49-F238E27FC236}">
                <a16:creationId xmlns:a16="http://schemas.microsoft.com/office/drawing/2014/main" id="{15A6B69F-9DA7-1D4B-3BB9-3BA5507371D6}"/>
              </a:ext>
            </a:extLst>
          </p:cNvPr>
          <p:cNvSpPr txBox="1"/>
          <p:nvPr/>
        </p:nvSpPr>
        <p:spPr>
          <a:xfrm>
            <a:off x="913991" y="5880122"/>
            <a:ext cx="10201458" cy="355040"/>
          </a:xfrm>
          <a:prstGeom prst="rect">
            <a:avLst/>
          </a:prstGeom>
          <a:noFill/>
          <a:ln>
            <a:noFill/>
          </a:ln>
        </p:spPr>
        <p:txBody>
          <a:bodyPr spcFirstLastPara="1" wrap="square" lIns="91425" tIns="45700" rIns="91425" bIns="45700" anchor="t" anchorCtr="0">
            <a:noAutofit/>
          </a:bodyPr>
          <a:lstStyle/>
          <a:p>
            <a:r>
              <a:rPr lang="en-GB" sz="900" dirty="0">
                <a:solidFill>
                  <a:schemeClr val="tx1"/>
                </a:solidFill>
                <a:latin typeface="Noto Sans" panose="020B0502040504020204" pitchFamily="34" charset="0"/>
                <a:ea typeface="Corbel"/>
                <a:cs typeface="Noto Sans" panose="020B0502040504020204" pitchFamily="34" charset="0"/>
                <a:sym typeface="Corbel"/>
              </a:rPr>
              <a:t>Base: April 2025 and Jan 2026 data. </a:t>
            </a:r>
            <a:r>
              <a:rPr lang="en-GB" sz="900" dirty="0">
                <a:latin typeface="Noto Sans" panose="020B0502040504020204" pitchFamily="34" charset="0"/>
                <a:ea typeface="Corbel"/>
                <a:cs typeface="Noto Sans" panose="020B0502040504020204" pitchFamily="34" charset="0"/>
                <a:sym typeface="Corbel"/>
              </a:rPr>
              <a:t>All SMEs that hold at least one (motor, employers’ liability, buildings and/or contents, business interruption) insurance policy/ who have claimed on at least one insurance policy in the last 12 months: 1-5 employees n=219/52</a:t>
            </a:r>
          </a:p>
        </p:txBody>
      </p:sp>
    </p:spTree>
    <p:extLst>
      <p:ext uri="{BB962C8B-B14F-4D97-AF65-F5344CB8AC3E}">
        <p14:creationId xmlns:p14="http://schemas.microsoft.com/office/powerpoint/2010/main" val="413577363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BE705910-7BE2-4593-3413-AEDAC07E94C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6E8452E-7A85-72C4-5F74-03351975D41B}"/>
              </a:ext>
            </a:extLst>
          </p:cNvPr>
          <p:cNvSpPr txBox="1"/>
          <p:nvPr/>
        </p:nvSpPr>
        <p:spPr>
          <a:xfrm>
            <a:off x="919983" y="562093"/>
            <a:ext cx="112279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Top 10 opportunities for SMEs – 6-20 employees </a:t>
            </a:r>
          </a:p>
        </p:txBody>
      </p:sp>
      <p:graphicFrame>
        <p:nvGraphicFramePr>
          <p:cNvPr id="4" name="Table 3">
            <a:extLst>
              <a:ext uri="{FF2B5EF4-FFF2-40B4-BE49-F238E27FC236}">
                <a16:creationId xmlns:a16="http://schemas.microsoft.com/office/drawing/2014/main" id="{4E0C36FB-7AEC-E897-CFD3-AC1FFAA7BEE9}"/>
              </a:ext>
            </a:extLst>
          </p:cNvPr>
          <p:cNvGraphicFramePr>
            <a:graphicFrameLocks noGrp="1"/>
          </p:cNvGraphicFramePr>
          <p:nvPr>
            <p:extLst>
              <p:ext uri="{D42A27DB-BD31-4B8C-83A1-F6EECF244321}">
                <p14:modId xmlns:p14="http://schemas.microsoft.com/office/powerpoint/2010/main" val="3525434864"/>
              </p:ext>
            </p:extLst>
          </p:nvPr>
        </p:nvGraphicFramePr>
        <p:xfrm>
          <a:off x="1019175" y="1341120"/>
          <a:ext cx="10014583" cy="4235216"/>
        </p:xfrm>
        <a:graphic>
          <a:graphicData uri="http://schemas.openxmlformats.org/drawingml/2006/table">
            <a:tbl>
              <a:tblPr firstRow="1" bandRow="1">
                <a:tableStyleId>{6E62EB93-AAC6-4EBA-99E5-D1D4B1179FDE}</a:tableStyleId>
              </a:tblPr>
              <a:tblGrid>
                <a:gridCol w="545465">
                  <a:extLst>
                    <a:ext uri="{9D8B030D-6E8A-4147-A177-3AD203B41FA5}">
                      <a16:colId xmlns:a16="http://schemas.microsoft.com/office/drawing/2014/main" val="20000"/>
                    </a:ext>
                  </a:extLst>
                </a:gridCol>
                <a:gridCol w="1366263">
                  <a:extLst>
                    <a:ext uri="{9D8B030D-6E8A-4147-A177-3AD203B41FA5}">
                      <a16:colId xmlns:a16="http://schemas.microsoft.com/office/drawing/2014/main" val="20001"/>
                    </a:ext>
                  </a:extLst>
                </a:gridCol>
                <a:gridCol w="3551177">
                  <a:extLst>
                    <a:ext uri="{9D8B030D-6E8A-4147-A177-3AD203B41FA5}">
                      <a16:colId xmlns:a16="http://schemas.microsoft.com/office/drawing/2014/main" val="20002"/>
                    </a:ext>
                  </a:extLst>
                </a:gridCol>
                <a:gridCol w="1517226">
                  <a:extLst>
                    <a:ext uri="{9D8B030D-6E8A-4147-A177-3AD203B41FA5}">
                      <a16:colId xmlns:a16="http://schemas.microsoft.com/office/drawing/2014/main" val="20003"/>
                    </a:ext>
                  </a:extLst>
                </a:gridCol>
                <a:gridCol w="1517226">
                  <a:extLst>
                    <a:ext uri="{9D8B030D-6E8A-4147-A177-3AD203B41FA5}">
                      <a16:colId xmlns:a16="http://schemas.microsoft.com/office/drawing/2014/main" val="20004"/>
                    </a:ext>
                  </a:extLst>
                </a:gridCol>
                <a:gridCol w="1517226">
                  <a:extLst>
                    <a:ext uri="{9D8B030D-6E8A-4147-A177-3AD203B41FA5}">
                      <a16:colId xmlns:a16="http://schemas.microsoft.com/office/drawing/2014/main" val="20005"/>
                    </a:ext>
                  </a:extLst>
                </a:gridCol>
              </a:tblGrid>
              <a:tr h="346298">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Statement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got a discount for staying with the same company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949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know what the policy covers and excludes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The policy was explained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understand if there are any discounts or no claims bonus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insurance company did not try to avoid paying out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had a choice in how the company settled the claim (e.g. financial settlement, repair or replacement)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assessed my risk individually, rather than using generic assumptions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questions are answered quickly and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provides additional benefits for renewing (e.g. enhanced cover)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The policy documents are easy to read, with little or no small print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6.93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10"/>
                  </a:ext>
                </a:extLst>
              </a:tr>
            </a:tbl>
          </a:graphicData>
        </a:graphic>
      </p:graphicFrame>
      <p:sp>
        <p:nvSpPr>
          <p:cNvPr id="5" name="Google Shape;281;p26">
            <a:extLst>
              <a:ext uri="{FF2B5EF4-FFF2-40B4-BE49-F238E27FC236}">
                <a16:creationId xmlns:a16="http://schemas.microsoft.com/office/drawing/2014/main" id="{6C645347-D97A-C382-C1EB-94BCC9CEAA5B}"/>
              </a:ext>
            </a:extLst>
          </p:cNvPr>
          <p:cNvSpPr txBox="1"/>
          <p:nvPr/>
        </p:nvSpPr>
        <p:spPr>
          <a:xfrm>
            <a:off x="913991" y="5880122"/>
            <a:ext cx="10201458" cy="355040"/>
          </a:xfrm>
          <a:prstGeom prst="rect">
            <a:avLst/>
          </a:prstGeom>
          <a:noFill/>
          <a:ln>
            <a:noFill/>
          </a:ln>
        </p:spPr>
        <p:txBody>
          <a:bodyPr spcFirstLastPara="1" wrap="square" lIns="91425" tIns="45700" rIns="91425" bIns="45700" anchor="t" anchorCtr="0">
            <a:noAutofit/>
          </a:bodyPr>
          <a:lstStyle/>
          <a:p>
            <a:r>
              <a:rPr lang="en-US" sz="900" dirty="0">
                <a:solidFill>
                  <a:schemeClr val="tx1"/>
                </a:solidFill>
                <a:latin typeface="Noto Sans" panose="020B0502040504020204" pitchFamily="34" charset="0"/>
                <a:ea typeface="Corbel"/>
                <a:cs typeface="Noto Sans" panose="020B0502040504020204" pitchFamily="34" charset="0"/>
                <a:sym typeface="Corbel"/>
              </a:rPr>
              <a:t>Base: April 2025 and Jan 2026 data. All SMEs that hold at least one (motor, employers’ liability, buildings and/or contents, business interruption) insurance policy/ who have claimed on at least one insurance policy in the last 12 months:  6-20 employees n=483/189</a:t>
            </a:r>
          </a:p>
        </p:txBody>
      </p:sp>
    </p:spTree>
    <p:extLst>
      <p:ext uri="{BB962C8B-B14F-4D97-AF65-F5344CB8AC3E}">
        <p14:creationId xmlns:p14="http://schemas.microsoft.com/office/powerpoint/2010/main" val="91862339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287A5842-A11E-3998-171E-E4E564EC3FC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BD2814A-1C69-DE13-D9D2-6C6804FC7937}"/>
              </a:ext>
            </a:extLst>
          </p:cNvPr>
          <p:cNvSpPr txBox="1"/>
          <p:nvPr/>
        </p:nvSpPr>
        <p:spPr>
          <a:xfrm>
            <a:off x="919983" y="562093"/>
            <a:ext cx="112279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Top 10 opportunities for SMEs – More than 20 employees </a:t>
            </a:r>
          </a:p>
        </p:txBody>
      </p:sp>
      <p:graphicFrame>
        <p:nvGraphicFramePr>
          <p:cNvPr id="4" name="Table 3">
            <a:extLst>
              <a:ext uri="{FF2B5EF4-FFF2-40B4-BE49-F238E27FC236}">
                <a16:creationId xmlns:a16="http://schemas.microsoft.com/office/drawing/2014/main" id="{3287E98F-F50F-34B6-737D-9DFD904C8137}"/>
              </a:ext>
            </a:extLst>
          </p:cNvPr>
          <p:cNvGraphicFramePr>
            <a:graphicFrameLocks noGrp="1"/>
          </p:cNvGraphicFramePr>
          <p:nvPr>
            <p:extLst>
              <p:ext uri="{D42A27DB-BD31-4B8C-83A1-F6EECF244321}">
                <p14:modId xmlns:p14="http://schemas.microsoft.com/office/powerpoint/2010/main" val="2021392045"/>
              </p:ext>
            </p:extLst>
          </p:nvPr>
        </p:nvGraphicFramePr>
        <p:xfrm>
          <a:off x="1019175" y="1341120"/>
          <a:ext cx="10014583" cy="4235216"/>
        </p:xfrm>
        <a:graphic>
          <a:graphicData uri="http://schemas.openxmlformats.org/drawingml/2006/table">
            <a:tbl>
              <a:tblPr firstRow="1" bandRow="1">
                <a:tableStyleId>{6E62EB93-AAC6-4EBA-99E5-D1D4B1179FDE}</a:tableStyleId>
              </a:tblPr>
              <a:tblGrid>
                <a:gridCol w="545465">
                  <a:extLst>
                    <a:ext uri="{9D8B030D-6E8A-4147-A177-3AD203B41FA5}">
                      <a16:colId xmlns:a16="http://schemas.microsoft.com/office/drawing/2014/main" val="20000"/>
                    </a:ext>
                  </a:extLst>
                </a:gridCol>
                <a:gridCol w="1366263">
                  <a:extLst>
                    <a:ext uri="{9D8B030D-6E8A-4147-A177-3AD203B41FA5}">
                      <a16:colId xmlns:a16="http://schemas.microsoft.com/office/drawing/2014/main" val="20001"/>
                    </a:ext>
                  </a:extLst>
                </a:gridCol>
                <a:gridCol w="3551177">
                  <a:extLst>
                    <a:ext uri="{9D8B030D-6E8A-4147-A177-3AD203B41FA5}">
                      <a16:colId xmlns:a16="http://schemas.microsoft.com/office/drawing/2014/main" val="20002"/>
                    </a:ext>
                  </a:extLst>
                </a:gridCol>
                <a:gridCol w="1517226">
                  <a:extLst>
                    <a:ext uri="{9D8B030D-6E8A-4147-A177-3AD203B41FA5}">
                      <a16:colId xmlns:a16="http://schemas.microsoft.com/office/drawing/2014/main" val="20003"/>
                    </a:ext>
                  </a:extLst>
                </a:gridCol>
                <a:gridCol w="1517226">
                  <a:extLst>
                    <a:ext uri="{9D8B030D-6E8A-4147-A177-3AD203B41FA5}">
                      <a16:colId xmlns:a16="http://schemas.microsoft.com/office/drawing/2014/main" val="20004"/>
                    </a:ext>
                  </a:extLst>
                </a:gridCol>
                <a:gridCol w="1517226">
                  <a:extLst>
                    <a:ext uri="{9D8B030D-6E8A-4147-A177-3AD203B41FA5}">
                      <a16:colId xmlns:a16="http://schemas.microsoft.com/office/drawing/2014/main" val="20005"/>
                    </a:ext>
                  </a:extLst>
                </a:gridCol>
              </a:tblGrid>
              <a:tr h="346298">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Statement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provided effective assistance/ advice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9.63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949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Repairs or replacement items were completed/ delivered at a time that suited me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am offered immediate assistance and advice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knew what I need to do to make a claim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know what the policy covers and excludes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claim was settled quickly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insurance cover is of the right level for my business to continue to trade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The people you dealt with showed compassion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informed me about their claims process before I bought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got a discount for staying with the same company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8.17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10"/>
                  </a:ext>
                </a:extLst>
              </a:tr>
            </a:tbl>
          </a:graphicData>
        </a:graphic>
      </p:graphicFrame>
      <p:sp>
        <p:nvSpPr>
          <p:cNvPr id="5" name="Google Shape;281;p26">
            <a:extLst>
              <a:ext uri="{FF2B5EF4-FFF2-40B4-BE49-F238E27FC236}">
                <a16:creationId xmlns:a16="http://schemas.microsoft.com/office/drawing/2014/main" id="{FE251CD9-F168-FB13-9E05-7D20805E03D4}"/>
              </a:ext>
            </a:extLst>
          </p:cNvPr>
          <p:cNvSpPr txBox="1"/>
          <p:nvPr/>
        </p:nvSpPr>
        <p:spPr>
          <a:xfrm>
            <a:off x="913991" y="5880122"/>
            <a:ext cx="10201458" cy="355040"/>
          </a:xfrm>
          <a:prstGeom prst="rect">
            <a:avLst/>
          </a:prstGeom>
          <a:noFill/>
          <a:ln>
            <a:noFill/>
          </a:ln>
        </p:spPr>
        <p:txBody>
          <a:bodyPr spcFirstLastPara="1" wrap="square" lIns="91425" tIns="45700" rIns="91425" bIns="45700" anchor="t" anchorCtr="0">
            <a:noAutofit/>
          </a:bodyPr>
          <a:lstStyle/>
          <a:p>
            <a:r>
              <a:rPr lang="en-GB" sz="900" dirty="0">
                <a:solidFill>
                  <a:schemeClr val="tx1"/>
                </a:solidFill>
                <a:latin typeface="Noto Sans" panose="020B0502040504020204" pitchFamily="34" charset="0"/>
                <a:ea typeface="Corbel"/>
                <a:cs typeface="Noto Sans" panose="020B0502040504020204" pitchFamily="34" charset="0"/>
                <a:sym typeface="Corbel"/>
              </a:rPr>
              <a:t>Base: April 2025 and Jan 2026 data. </a:t>
            </a:r>
            <a:r>
              <a:rPr lang="en-GB" sz="900" dirty="0">
                <a:latin typeface="Noto Sans" panose="020B0502040504020204" pitchFamily="34" charset="0"/>
                <a:ea typeface="Corbel"/>
                <a:cs typeface="Noto Sans" panose="020B0502040504020204" pitchFamily="34" charset="0"/>
                <a:sym typeface="Corbel"/>
              </a:rPr>
              <a:t>All SMEs that hold at least one (motor, employers’ liability, buildings and/or contents, business interruption) insurance policy/ who have claimed on at least one insurance policy in the last 12 months:  More than 20 employees n=797/283</a:t>
            </a:r>
            <a:endParaRPr lang="en-GB" sz="9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23072875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DFC1619A-C062-77C6-CB18-E374E22A285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1960514-4D6A-8E3C-9ED2-84064F257DE6}"/>
              </a:ext>
            </a:extLst>
          </p:cNvPr>
          <p:cNvSpPr txBox="1"/>
          <p:nvPr/>
        </p:nvSpPr>
        <p:spPr>
          <a:xfrm>
            <a:off x="927404" y="559990"/>
            <a:ext cx="118678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Theme scores for </a:t>
            </a:r>
            <a:r>
              <a:rPr lang="en-US" sz="2800" b="1" dirty="0">
                <a:solidFill>
                  <a:srgbClr val="17505B"/>
                </a:solidFill>
                <a:latin typeface="Roboto Slab" pitchFamily="2" charset="0"/>
                <a:ea typeface="Noto Sans" panose="020B0502040504020204" pitchFamily="34" charset="0"/>
                <a:cs typeface="Calibri Light" panose="020F0302020204030204" pitchFamily="34" charset="0"/>
              </a:rPr>
              <a:t>SMEs</a:t>
            </a:r>
            <a:r>
              <a:rPr kumimoji="0" lang="en-US" sz="28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 – policy type </a:t>
            </a:r>
            <a:r>
              <a:rPr lang="en-US" sz="2800" b="1" dirty="0">
                <a:solidFill>
                  <a:srgbClr val="17505B"/>
                </a:solidFill>
                <a:latin typeface="Roboto Slab" pitchFamily="2" charset="0"/>
                <a:ea typeface="Noto Sans" panose="020B0502040504020204" pitchFamily="34" charset="0"/>
                <a:cs typeface="Calibri Light" panose="020F0302020204030204" pitchFamily="34" charset="0"/>
              </a:rPr>
              <a:t>held</a:t>
            </a:r>
            <a:endParaRPr kumimoji="0" lang="en-US" sz="28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endParaRPr>
          </a:p>
        </p:txBody>
      </p:sp>
      <p:graphicFrame>
        <p:nvGraphicFramePr>
          <p:cNvPr id="4" name="Table 3">
            <a:extLst>
              <a:ext uri="{FF2B5EF4-FFF2-40B4-BE49-F238E27FC236}">
                <a16:creationId xmlns:a16="http://schemas.microsoft.com/office/drawing/2014/main" id="{08CD2D92-AE1C-9F7C-BFB7-E14336345BCA}"/>
              </a:ext>
            </a:extLst>
          </p:cNvPr>
          <p:cNvGraphicFramePr>
            <a:graphicFrameLocks noGrp="1"/>
          </p:cNvGraphicFramePr>
          <p:nvPr>
            <p:extLst>
              <p:ext uri="{D42A27DB-BD31-4B8C-83A1-F6EECF244321}">
                <p14:modId xmlns:p14="http://schemas.microsoft.com/office/powerpoint/2010/main" val="3091455588"/>
              </p:ext>
            </p:extLst>
          </p:nvPr>
        </p:nvGraphicFramePr>
        <p:xfrm>
          <a:off x="1021964" y="1590978"/>
          <a:ext cx="4996900" cy="1838022"/>
        </p:xfrm>
        <a:graphic>
          <a:graphicData uri="http://schemas.openxmlformats.org/drawingml/2006/table">
            <a:tbl>
              <a:tblPr firstRow="1" bandRow="1">
                <a:tableStyleId>{6E62EB93-AAC6-4EBA-99E5-D1D4B1179FDE}</a:tableStyleId>
              </a:tblPr>
              <a:tblGrid>
                <a:gridCol w="273894">
                  <a:extLst>
                    <a:ext uri="{9D8B030D-6E8A-4147-A177-3AD203B41FA5}">
                      <a16:colId xmlns:a16="http://schemas.microsoft.com/office/drawing/2014/main" val="20000"/>
                    </a:ext>
                  </a:extLst>
                </a:gridCol>
                <a:gridCol w="1169060">
                  <a:extLst>
                    <a:ext uri="{9D8B030D-6E8A-4147-A177-3AD203B41FA5}">
                      <a16:colId xmlns:a16="http://schemas.microsoft.com/office/drawing/2014/main" val="20001"/>
                    </a:ext>
                  </a:extLst>
                </a:gridCol>
                <a:gridCol w="1242545">
                  <a:extLst>
                    <a:ext uri="{9D8B030D-6E8A-4147-A177-3AD203B41FA5}">
                      <a16:colId xmlns:a16="http://schemas.microsoft.com/office/drawing/2014/main" val="20002"/>
                    </a:ext>
                  </a:extLst>
                </a:gridCol>
                <a:gridCol w="1199518">
                  <a:extLst>
                    <a:ext uri="{9D8B030D-6E8A-4147-A177-3AD203B41FA5}">
                      <a16:colId xmlns:a16="http://schemas.microsoft.com/office/drawing/2014/main" val="20003"/>
                    </a:ext>
                  </a:extLst>
                </a:gridCol>
                <a:gridCol w="1111883">
                  <a:extLst>
                    <a:ext uri="{9D8B030D-6E8A-4147-A177-3AD203B41FA5}">
                      <a16:colId xmlns:a16="http://schemas.microsoft.com/office/drawing/2014/main" val="20004"/>
                    </a:ext>
                  </a:extLst>
                </a:gridCol>
              </a:tblGrid>
              <a:tr h="303607">
                <a:tc>
                  <a:txBody>
                    <a:bodyPr/>
                    <a:lstStyle/>
                    <a:p>
                      <a:endParaRPr lang="en-GB" dirty="0">
                        <a:latin typeface="Noto Sans" panose="020B0502040504020204" pitchFamily="34" charset="0"/>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227762">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27762">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5.94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26021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6021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Relationship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2087350139"/>
                  </a:ext>
                </a:extLst>
              </a:tr>
              <a:tr h="26021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5.95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4871923"/>
                  </a:ext>
                </a:extLst>
              </a:tr>
              <a:tr h="26021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5.91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529399958"/>
                  </a:ext>
                </a:extLst>
              </a:tr>
            </a:tbl>
          </a:graphicData>
        </a:graphic>
      </p:graphicFrame>
      <p:sp>
        <p:nvSpPr>
          <p:cNvPr id="2" name="TextBox 1">
            <a:extLst>
              <a:ext uri="{FF2B5EF4-FFF2-40B4-BE49-F238E27FC236}">
                <a16:creationId xmlns:a16="http://schemas.microsoft.com/office/drawing/2014/main" id="{EE8D57A5-B77A-EA0B-7B5E-1A186614DD1F}"/>
              </a:ext>
            </a:extLst>
          </p:cNvPr>
          <p:cNvSpPr txBox="1"/>
          <p:nvPr/>
        </p:nvSpPr>
        <p:spPr>
          <a:xfrm>
            <a:off x="1217261" y="1243607"/>
            <a:ext cx="424699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Motor</a:t>
            </a:r>
          </a:p>
        </p:txBody>
      </p:sp>
      <p:sp>
        <p:nvSpPr>
          <p:cNvPr id="8" name="TextBox 7">
            <a:extLst>
              <a:ext uri="{FF2B5EF4-FFF2-40B4-BE49-F238E27FC236}">
                <a16:creationId xmlns:a16="http://schemas.microsoft.com/office/drawing/2014/main" id="{76D9B98B-8476-E073-9919-0BABAB3CC9DC}"/>
              </a:ext>
            </a:extLst>
          </p:cNvPr>
          <p:cNvSpPr txBox="1"/>
          <p:nvPr/>
        </p:nvSpPr>
        <p:spPr>
          <a:xfrm>
            <a:off x="6727744" y="1243607"/>
            <a:ext cx="44175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Employers’ liability</a:t>
            </a:r>
          </a:p>
        </p:txBody>
      </p:sp>
      <p:graphicFrame>
        <p:nvGraphicFramePr>
          <p:cNvPr id="12" name="Table 11">
            <a:extLst>
              <a:ext uri="{FF2B5EF4-FFF2-40B4-BE49-F238E27FC236}">
                <a16:creationId xmlns:a16="http://schemas.microsoft.com/office/drawing/2014/main" id="{583FE91B-02FD-DEA9-AF15-C1B13DF8A681}"/>
              </a:ext>
            </a:extLst>
          </p:cNvPr>
          <p:cNvGraphicFramePr>
            <a:graphicFrameLocks noGrp="1"/>
          </p:cNvGraphicFramePr>
          <p:nvPr>
            <p:extLst>
              <p:ext uri="{D42A27DB-BD31-4B8C-83A1-F6EECF244321}">
                <p14:modId xmlns:p14="http://schemas.microsoft.com/office/powerpoint/2010/main" val="264848292"/>
              </p:ext>
            </p:extLst>
          </p:nvPr>
        </p:nvGraphicFramePr>
        <p:xfrm>
          <a:off x="1021963" y="4018048"/>
          <a:ext cx="4996901" cy="1822694"/>
        </p:xfrm>
        <a:graphic>
          <a:graphicData uri="http://schemas.openxmlformats.org/drawingml/2006/table">
            <a:tbl>
              <a:tblPr firstRow="1" bandRow="1">
                <a:tableStyleId>{6E62EB93-AAC6-4EBA-99E5-D1D4B1179FDE}</a:tableStyleId>
              </a:tblPr>
              <a:tblGrid>
                <a:gridCol w="309427">
                  <a:extLst>
                    <a:ext uri="{9D8B030D-6E8A-4147-A177-3AD203B41FA5}">
                      <a16:colId xmlns:a16="http://schemas.microsoft.com/office/drawing/2014/main" val="20000"/>
                    </a:ext>
                  </a:extLst>
                </a:gridCol>
                <a:gridCol w="1199081">
                  <a:extLst>
                    <a:ext uri="{9D8B030D-6E8A-4147-A177-3AD203B41FA5}">
                      <a16:colId xmlns:a16="http://schemas.microsoft.com/office/drawing/2014/main" val="20001"/>
                    </a:ext>
                  </a:extLst>
                </a:gridCol>
                <a:gridCol w="1087404">
                  <a:extLst>
                    <a:ext uri="{9D8B030D-6E8A-4147-A177-3AD203B41FA5}">
                      <a16:colId xmlns:a16="http://schemas.microsoft.com/office/drawing/2014/main" val="20002"/>
                    </a:ext>
                  </a:extLst>
                </a:gridCol>
                <a:gridCol w="1289106">
                  <a:extLst>
                    <a:ext uri="{9D8B030D-6E8A-4147-A177-3AD203B41FA5}">
                      <a16:colId xmlns:a16="http://schemas.microsoft.com/office/drawing/2014/main" val="20003"/>
                    </a:ext>
                  </a:extLst>
                </a:gridCol>
                <a:gridCol w="1111883">
                  <a:extLst>
                    <a:ext uri="{9D8B030D-6E8A-4147-A177-3AD203B41FA5}">
                      <a16:colId xmlns:a16="http://schemas.microsoft.com/office/drawing/2014/main" val="20004"/>
                    </a:ext>
                  </a:extLst>
                </a:gridCol>
              </a:tblGrid>
              <a:tr h="318936">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246844">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5.73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46844">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246844">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46844">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2524972489"/>
                  </a:ext>
                </a:extLst>
              </a:tr>
              <a:tr h="246844">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5.82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292060"/>
                  </a:ext>
                </a:extLst>
              </a:tr>
              <a:tr h="246844">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Relationship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5.93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5.74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3043819742"/>
                  </a:ext>
                </a:extLst>
              </a:tr>
            </a:tbl>
          </a:graphicData>
        </a:graphic>
      </p:graphicFrame>
      <p:graphicFrame>
        <p:nvGraphicFramePr>
          <p:cNvPr id="13" name="Table 12">
            <a:extLst>
              <a:ext uri="{FF2B5EF4-FFF2-40B4-BE49-F238E27FC236}">
                <a16:creationId xmlns:a16="http://schemas.microsoft.com/office/drawing/2014/main" id="{FEE70F82-D139-D5D8-8101-5EEE3C7ED66C}"/>
              </a:ext>
            </a:extLst>
          </p:cNvPr>
          <p:cNvGraphicFramePr>
            <a:graphicFrameLocks noGrp="1"/>
          </p:cNvGraphicFramePr>
          <p:nvPr>
            <p:extLst>
              <p:ext uri="{D42A27DB-BD31-4B8C-83A1-F6EECF244321}">
                <p14:modId xmlns:p14="http://schemas.microsoft.com/office/powerpoint/2010/main" val="187607318"/>
              </p:ext>
            </p:extLst>
          </p:nvPr>
        </p:nvGraphicFramePr>
        <p:xfrm>
          <a:off x="6403874" y="1592758"/>
          <a:ext cx="4792446" cy="1834461"/>
        </p:xfrm>
        <a:graphic>
          <a:graphicData uri="http://schemas.openxmlformats.org/drawingml/2006/table">
            <a:tbl>
              <a:tblPr firstRow="1" bandRow="1">
                <a:tableStyleId>{6E62EB93-AAC6-4EBA-99E5-D1D4B1179FDE}</a:tableStyleId>
              </a:tblPr>
              <a:tblGrid>
                <a:gridCol w="276531">
                  <a:extLst>
                    <a:ext uri="{9D8B030D-6E8A-4147-A177-3AD203B41FA5}">
                      <a16:colId xmlns:a16="http://schemas.microsoft.com/office/drawing/2014/main" val="20000"/>
                    </a:ext>
                  </a:extLst>
                </a:gridCol>
                <a:gridCol w="1096489">
                  <a:extLst>
                    <a:ext uri="{9D8B030D-6E8A-4147-A177-3AD203B41FA5}">
                      <a16:colId xmlns:a16="http://schemas.microsoft.com/office/drawing/2014/main" val="20001"/>
                    </a:ext>
                  </a:extLst>
                </a:gridCol>
                <a:gridCol w="1110253">
                  <a:extLst>
                    <a:ext uri="{9D8B030D-6E8A-4147-A177-3AD203B41FA5}">
                      <a16:colId xmlns:a16="http://schemas.microsoft.com/office/drawing/2014/main" val="20002"/>
                    </a:ext>
                  </a:extLst>
                </a:gridCol>
                <a:gridCol w="1173515">
                  <a:extLst>
                    <a:ext uri="{9D8B030D-6E8A-4147-A177-3AD203B41FA5}">
                      <a16:colId xmlns:a16="http://schemas.microsoft.com/office/drawing/2014/main" val="20003"/>
                    </a:ext>
                  </a:extLst>
                </a:gridCol>
                <a:gridCol w="1135658">
                  <a:extLst>
                    <a:ext uri="{9D8B030D-6E8A-4147-A177-3AD203B41FA5}">
                      <a16:colId xmlns:a16="http://schemas.microsoft.com/office/drawing/2014/main" val="20004"/>
                    </a:ext>
                  </a:extLst>
                </a:gridCol>
              </a:tblGrid>
              <a:tr h="307168">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25408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2239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5.84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25408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5408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Relationship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5.97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284723998"/>
                  </a:ext>
                </a:extLst>
              </a:tr>
              <a:tr h="25408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0359681"/>
                  </a:ext>
                </a:extLst>
              </a:tr>
              <a:tr h="25408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5.81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5.54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6.09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859041883"/>
                  </a:ext>
                </a:extLst>
              </a:tr>
            </a:tbl>
          </a:graphicData>
        </a:graphic>
      </p:graphicFrame>
      <p:sp>
        <p:nvSpPr>
          <p:cNvPr id="14" name="TextBox 13">
            <a:extLst>
              <a:ext uri="{FF2B5EF4-FFF2-40B4-BE49-F238E27FC236}">
                <a16:creationId xmlns:a16="http://schemas.microsoft.com/office/drawing/2014/main" id="{3251F222-789A-6668-2DD4-B01AD2F62D46}"/>
              </a:ext>
            </a:extLst>
          </p:cNvPr>
          <p:cNvSpPr txBox="1"/>
          <p:nvPr/>
        </p:nvSpPr>
        <p:spPr>
          <a:xfrm>
            <a:off x="1782527" y="3612869"/>
            <a:ext cx="313120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Buildings/Contents</a:t>
            </a:r>
          </a:p>
        </p:txBody>
      </p:sp>
      <p:sp>
        <p:nvSpPr>
          <p:cNvPr id="10" name="Google Shape;281;p26">
            <a:extLst>
              <a:ext uri="{FF2B5EF4-FFF2-40B4-BE49-F238E27FC236}">
                <a16:creationId xmlns:a16="http://schemas.microsoft.com/office/drawing/2014/main" id="{2BDB050D-56AD-39E7-5429-96B59A2E0533}"/>
              </a:ext>
            </a:extLst>
          </p:cNvPr>
          <p:cNvSpPr txBox="1"/>
          <p:nvPr/>
        </p:nvSpPr>
        <p:spPr>
          <a:xfrm>
            <a:off x="927405" y="6007816"/>
            <a:ext cx="10644835" cy="606344"/>
          </a:xfrm>
          <a:prstGeom prst="rect">
            <a:avLst/>
          </a:prstGeom>
          <a:noFill/>
          <a:ln>
            <a:noFill/>
          </a:ln>
        </p:spPr>
        <p:txBody>
          <a:bodyPr spcFirstLastPara="1" wrap="square" lIns="91425" tIns="45700" rIns="91425" bIns="45700" anchor="t" anchorCtr="0">
            <a:noAutofit/>
          </a:bodyPr>
          <a:lstStyle/>
          <a:p>
            <a:r>
              <a:rPr lang="en-GB" sz="900" dirty="0">
                <a:solidFill>
                  <a:schemeClr val="tx1"/>
                </a:solidFill>
                <a:latin typeface="Noto Sans" panose="020B0502040504020204" pitchFamily="34" charset="0"/>
                <a:ea typeface="Corbel"/>
                <a:cs typeface="Noto Sans" panose="020B0502040504020204" pitchFamily="34" charset="0"/>
                <a:sym typeface="Corbel"/>
              </a:rPr>
              <a:t>Base: April 2025 and Jan 2026 data. All SMEs that hold at least one (</a:t>
            </a:r>
            <a:r>
              <a:rPr lang="en-GB" sz="900" dirty="0">
                <a:latin typeface="Noto Sans" panose="020B0502040504020204" pitchFamily="34" charset="0"/>
                <a:ea typeface="Corbel"/>
                <a:cs typeface="Noto Sans" panose="020B0502040504020204" pitchFamily="34" charset="0"/>
                <a:sym typeface="Corbel"/>
              </a:rPr>
              <a:t>motor, employers’ liability, buildings and/or contents, business interruption</a:t>
            </a:r>
            <a:r>
              <a:rPr lang="en-GB" sz="900" dirty="0">
                <a:solidFill>
                  <a:schemeClr val="tx1"/>
                </a:solidFill>
                <a:latin typeface="Noto Sans" panose="020B0502040504020204" pitchFamily="34" charset="0"/>
                <a:ea typeface="Corbel"/>
                <a:cs typeface="Noto Sans" panose="020B0502040504020204" pitchFamily="34" charset="0"/>
                <a:sym typeface="Corbel"/>
              </a:rPr>
              <a:t>) insurance policy: Motor n=341, Employers’ Liability n=407, Buildings and/or Contents n=442, Business interruption n=309.</a:t>
            </a:r>
            <a:r>
              <a:rPr lang="en-GB" sz="900" dirty="0">
                <a:latin typeface="Noto Sans" panose="020B0502040504020204" pitchFamily="34" charset="0"/>
                <a:ea typeface="Corbel"/>
                <a:cs typeface="Noto Sans" panose="020B0502040504020204" pitchFamily="34" charset="0"/>
                <a:sym typeface="Corbel"/>
              </a:rPr>
              <a:t> Note: If more than one different policies were selected, participants were randomly assigned to answer performance questions for one of the policies only.  </a:t>
            </a:r>
            <a:endParaRPr lang="en-GB" sz="900" dirty="0">
              <a:latin typeface="Noto Sans" panose="020B0502040504020204" pitchFamily="34" charset="0"/>
              <a:ea typeface="Noto Sans" panose="020B0502040504020204" pitchFamily="34" charset="0"/>
              <a:cs typeface="Noto Sans" panose="020B0502040504020204" pitchFamily="34" charset="0"/>
            </a:endParaRPr>
          </a:p>
        </p:txBody>
      </p:sp>
      <p:sp>
        <p:nvSpPr>
          <p:cNvPr id="5" name="TextBox 4">
            <a:extLst>
              <a:ext uri="{FF2B5EF4-FFF2-40B4-BE49-F238E27FC236}">
                <a16:creationId xmlns:a16="http://schemas.microsoft.com/office/drawing/2014/main" id="{0F83AEDA-3B37-20D7-74A9-297DDA07C70A}"/>
              </a:ext>
            </a:extLst>
          </p:cNvPr>
          <p:cNvSpPr txBox="1"/>
          <p:nvPr/>
        </p:nvSpPr>
        <p:spPr>
          <a:xfrm>
            <a:off x="6591343" y="3612869"/>
            <a:ext cx="44175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Business interruption</a:t>
            </a:r>
          </a:p>
        </p:txBody>
      </p:sp>
      <p:graphicFrame>
        <p:nvGraphicFramePr>
          <p:cNvPr id="6" name="Table 5">
            <a:extLst>
              <a:ext uri="{FF2B5EF4-FFF2-40B4-BE49-F238E27FC236}">
                <a16:creationId xmlns:a16="http://schemas.microsoft.com/office/drawing/2014/main" id="{95304796-92D1-446F-0C4B-A0F2F2BD930D}"/>
              </a:ext>
            </a:extLst>
          </p:cNvPr>
          <p:cNvGraphicFramePr>
            <a:graphicFrameLocks noGrp="1"/>
          </p:cNvGraphicFramePr>
          <p:nvPr>
            <p:extLst>
              <p:ext uri="{D42A27DB-BD31-4B8C-83A1-F6EECF244321}">
                <p14:modId xmlns:p14="http://schemas.microsoft.com/office/powerpoint/2010/main" val="1232834685"/>
              </p:ext>
            </p:extLst>
          </p:nvPr>
        </p:nvGraphicFramePr>
        <p:xfrm>
          <a:off x="6403874" y="4018048"/>
          <a:ext cx="4792446" cy="1834462"/>
        </p:xfrm>
        <a:graphic>
          <a:graphicData uri="http://schemas.openxmlformats.org/drawingml/2006/table">
            <a:tbl>
              <a:tblPr firstRow="1" bandRow="1">
                <a:tableStyleId>{6E62EB93-AAC6-4EBA-99E5-D1D4B1179FDE}</a:tableStyleId>
              </a:tblPr>
              <a:tblGrid>
                <a:gridCol w="276531">
                  <a:extLst>
                    <a:ext uri="{9D8B030D-6E8A-4147-A177-3AD203B41FA5}">
                      <a16:colId xmlns:a16="http://schemas.microsoft.com/office/drawing/2014/main" val="20000"/>
                    </a:ext>
                  </a:extLst>
                </a:gridCol>
                <a:gridCol w="1096489">
                  <a:extLst>
                    <a:ext uri="{9D8B030D-6E8A-4147-A177-3AD203B41FA5}">
                      <a16:colId xmlns:a16="http://schemas.microsoft.com/office/drawing/2014/main" val="20001"/>
                    </a:ext>
                  </a:extLst>
                </a:gridCol>
                <a:gridCol w="1110253">
                  <a:extLst>
                    <a:ext uri="{9D8B030D-6E8A-4147-A177-3AD203B41FA5}">
                      <a16:colId xmlns:a16="http://schemas.microsoft.com/office/drawing/2014/main" val="20002"/>
                    </a:ext>
                  </a:extLst>
                </a:gridCol>
                <a:gridCol w="1173515">
                  <a:extLst>
                    <a:ext uri="{9D8B030D-6E8A-4147-A177-3AD203B41FA5}">
                      <a16:colId xmlns:a16="http://schemas.microsoft.com/office/drawing/2014/main" val="20003"/>
                    </a:ext>
                  </a:extLst>
                </a:gridCol>
                <a:gridCol w="1135658">
                  <a:extLst>
                    <a:ext uri="{9D8B030D-6E8A-4147-A177-3AD203B41FA5}">
                      <a16:colId xmlns:a16="http://schemas.microsoft.com/office/drawing/2014/main" val="20004"/>
                    </a:ext>
                  </a:extLst>
                </a:gridCol>
              </a:tblGrid>
              <a:tr h="307168">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25408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2239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25408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5408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284723998"/>
                  </a:ext>
                </a:extLst>
              </a:tr>
              <a:tr h="25408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5.88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5.97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5.80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0359681"/>
                  </a:ext>
                </a:extLst>
              </a:tr>
              <a:tr h="25408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Relationship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5.60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859041883"/>
                  </a:ext>
                </a:extLst>
              </a:tr>
            </a:tbl>
          </a:graphicData>
        </a:graphic>
      </p:graphicFrame>
    </p:spTree>
    <p:extLst>
      <p:ext uri="{BB962C8B-B14F-4D97-AF65-F5344CB8AC3E}">
        <p14:creationId xmlns:p14="http://schemas.microsoft.com/office/powerpoint/2010/main" val="985541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t="-7000" b="-7000"/>
          </a:stretch>
        </a:blipFill>
        <a:effectLst/>
      </p:bgPr>
    </p:bg>
    <p:spTree>
      <p:nvGrpSpPr>
        <p:cNvPr id="1" name="">
          <a:extLst>
            <a:ext uri="{FF2B5EF4-FFF2-40B4-BE49-F238E27FC236}">
              <a16:creationId xmlns:a16="http://schemas.microsoft.com/office/drawing/2014/main" id="{CA4CF18E-603C-DFFD-8A62-D29E8515E65B}"/>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6EA0571-F2D0-7788-2C99-6382A614DFC5}"/>
              </a:ext>
            </a:extLst>
          </p:cNvPr>
          <p:cNvSpPr/>
          <p:nvPr/>
        </p:nvSpPr>
        <p:spPr>
          <a:xfrm>
            <a:off x="1029335" y="4382219"/>
            <a:ext cx="4711065" cy="1916981"/>
          </a:xfrm>
          <a:prstGeom prst="roundRect">
            <a:avLst>
              <a:gd name="adj" fmla="val 4047"/>
            </a:avLst>
          </a:prstGeom>
          <a:solidFill>
            <a:srgbClr val="1750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Noto Sans"/>
              <a:ea typeface="+mn-ea"/>
              <a:cs typeface="+mn-cs"/>
              <a:sym typeface="Arial"/>
            </a:endParaRPr>
          </a:p>
        </p:txBody>
      </p:sp>
      <p:sp>
        <p:nvSpPr>
          <p:cNvPr id="15" name="Title 14">
            <a:extLst>
              <a:ext uri="{FF2B5EF4-FFF2-40B4-BE49-F238E27FC236}">
                <a16:creationId xmlns:a16="http://schemas.microsoft.com/office/drawing/2014/main" id="{CCBAEE1C-D9FE-870E-3442-68EE664C94DF}"/>
              </a:ext>
            </a:extLst>
          </p:cNvPr>
          <p:cNvSpPr>
            <a:spLocks noGrp="1"/>
          </p:cNvSpPr>
          <p:nvPr>
            <p:ph type="title"/>
          </p:nvPr>
        </p:nvSpPr>
        <p:spPr>
          <a:xfrm>
            <a:off x="918606" y="383090"/>
            <a:ext cx="7234068" cy="883122"/>
          </a:xfrm>
        </p:spPr>
        <p:txBody>
          <a:bodyPr>
            <a:normAutofit/>
          </a:bodyPr>
          <a:lstStyle/>
          <a:p>
            <a:r>
              <a:rPr lang="en-GB" sz="2800" b="1" dirty="0">
                <a:ea typeface="Noto Sans" panose="020B0502040504020204" pitchFamily="34" charset="0"/>
                <a:cs typeface="Calibri Light" panose="020F0302020204030204" pitchFamily="34" charset="0"/>
              </a:rPr>
              <a:t>Key </a:t>
            </a:r>
            <a:r>
              <a:rPr lang="en-GB" sz="2800" b="1" dirty="0">
                <a:ea typeface="Noto Sans" panose="020B0502040504020204" pitchFamily="34" charset="0"/>
                <a:cs typeface="Calibri Light" panose="020F0302020204030204" pitchFamily="34" charset="0"/>
                <a:sym typeface="Arial"/>
              </a:rPr>
              <a:t>findings – SME Market</a:t>
            </a:r>
          </a:p>
        </p:txBody>
      </p:sp>
      <p:sp>
        <p:nvSpPr>
          <p:cNvPr id="2" name="Text Placeholder 1">
            <a:extLst>
              <a:ext uri="{FF2B5EF4-FFF2-40B4-BE49-F238E27FC236}">
                <a16:creationId xmlns:a16="http://schemas.microsoft.com/office/drawing/2014/main" id="{990B6DEC-8D11-07F2-3A5A-8B4CD50A59EF}"/>
              </a:ext>
            </a:extLst>
          </p:cNvPr>
          <p:cNvSpPr>
            <a:spLocks noGrp="1"/>
          </p:cNvSpPr>
          <p:nvPr>
            <p:ph idx="1"/>
          </p:nvPr>
        </p:nvSpPr>
        <p:spPr>
          <a:xfrm>
            <a:off x="928766" y="1272990"/>
            <a:ext cx="4801474" cy="3258369"/>
          </a:xfrm>
        </p:spPr>
        <p:txBody>
          <a:bodyPr>
            <a:normAutofit/>
          </a:bodyPr>
          <a:lstStyle/>
          <a:p>
            <a:pPr marL="182563" marR="0" lvl="0" indent="-182563"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r>
              <a:rPr kumimoji="0" lang="en-US" sz="13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The </a:t>
            </a:r>
            <a:r>
              <a:rPr kumimoji="0" lang="en-US" sz="13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Importance of </a:t>
            </a:r>
            <a:r>
              <a:rPr kumimoji="0" lang="en-US" sz="13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the Control &amp; Speed </a:t>
            </a:r>
            <a:r>
              <a:rPr kumimoji="0" lang="en-US" sz="13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claims themes </a:t>
            </a:r>
            <a:r>
              <a:rPr kumimoji="0" lang="en-US" sz="1300" b="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and</a:t>
            </a:r>
            <a:r>
              <a:rPr kumimoji="0" lang="en-US" sz="13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 the </a:t>
            </a:r>
            <a:r>
              <a:rPr kumimoji="0" lang="en-US" sz="13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Relationship theme </a:t>
            </a:r>
            <a:r>
              <a:rPr kumimoji="0" lang="en-US" sz="13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have increased the most compared to April 2025.</a:t>
            </a:r>
          </a:p>
          <a:p>
            <a:pPr marL="182563" marR="0" lvl="0" indent="-182563"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endParaRPr lang="en-US" sz="1300" b="0" dirty="0">
              <a:solidFill>
                <a:srgbClr val="000000"/>
              </a:solidFill>
              <a:latin typeface="Noto Sans" panose="020B0502040504020204" pitchFamily="34" charset="0"/>
              <a:ea typeface="Noto Sans" panose="020B0502040504020204" pitchFamily="34" charset="0"/>
              <a:cs typeface="Calibri Light" panose="020F0302020204030204" pitchFamily="34" charset="0"/>
            </a:endParaRPr>
          </a:p>
          <a:p>
            <a:pPr marL="182563" marR="0" lvl="0" indent="-182563"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r>
              <a:rPr kumimoji="0" lang="en-US" sz="1300" i="0" u="none" strike="noStrike" kern="0" cap="none" spc="0" normalizeH="0" baseline="0" noProof="0" dirty="0">
                <a:ln>
                  <a:noFill/>
                </a:ln>
                <a:effectLst/>
                <a:uLnTx/>
                <a:uFillTx/>
                <a:latin typeface="Noto Sans" panose="020B0502040504020204" pitchFamily="34" charset="0"/>
                <a:ea typeface="Noto Sans" panose="020B0502040504020204" pitchFamily="34" charset="0"/>
                <a:cs typeface="Calibri Light" panose="020F0302020204030204" pitchFamily="34" charset="0"/>
                <a:sym typeface="Arial"/>
              </a:rPr>
              <a:t>Performance ratings </a:t>
            </a:r>
            <a:r>
              <a:rPr kumimoji="0" lang="en-US" sz="13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across all 9 themes </a:t>
            </a:r>
            <a:r>
              <a:rPr kumimoji="0" lang="en-US" sz="1300" i="0" u="none" strike="noStrike" kern="0" cap="none" spc="0" normalizeH="0" baseline="0" noProof="0" dirty="0">
                <a:ln>
                  <a:noFill/>
                </a:ln>
                <a:effectLst/>
                <a:uLnTx/>
                <a:uFillTx/>
                <a:latin typeface="Noto Sans" panose="020B0502040504020204" pitchFamily="34" charset="0"/>
                <a:ea typeface="Noto Sans" panose="020B0502040504020204" pitchFamily="34" charset="0"/>
                <a:cs typeface="Calibri Light" panose="020F0302020204030204" pitchFamily="34" charset="0"/>
                <a:sym typeface="Arial"/>
              </a:rPr>
              <a:t>have increased </a:t>
            </a:r>
            <a:r>
              <a:rPr kumimoji="0" lang="en-US" sz="13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since the last wave for SMEs, most notably for Control and Respect in relation to claims. </a:t>
            </a:r>
          </a:p>
          <a:p>
            <a:pPr marL="182563" marR="0" lvl="0" indent="-182563"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endParaRPr lang="en-US" sz="1300" b="0" dirty="0">
              <a:solidFill>
                <a:srgbClr val="000000"/>
              </a:solidFill>
              <a:latin typeface="Noto Sans" panose="020B0502040504020204" pitchFamily="34" charset="0"/>
              <a:ea typeface="Noto Sans" panose="020B0502040504020204" pitchFamily="34" charset="0"/>
              <a:cs typeface="Calibri Light" panose="020F0302020204030204" pitchFamily="34" charset="0"/>
            </a:endParaRPr>
          </a:p>
          <a:p>
            <a:pPr marL="182563" marR="0" lvl="0" indent="-182563"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r>
              <a:rPr kumimoji="0" lang="en-US" sz="13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The combination of changes means that </a:t>
            </a:r>
            <a:r>
              <a:rPr kumimoji="0" lang="en-US" sz="1300" i="0" u="none" strike="noStrike" kern="0" cap="none" spc="0" normalizeH="0" baseline="0" noProof="0" dirty="0">
                <a:ln>
                  <a:noFill/>
                </a:ln>
                <a:effectLst/>
                <a:uLnTx/>
                <a:uFillTx/>
                <a:latin typeface="Noto Sans" panose="020B0502040504020204" pitchFamily="34" charset="0"/>
                <a:ea typeface="Noto Sans" panose="020B0502040504020204" pitchFamily="34" charset="0"/>
                <a:cs typeface="Calibri Light" panose="020F0302020204030204" pitchFamily="34" charset="0"/>
                <a:sym typeface="Arial"/>
              </a:rPr>
              <a:t>Speed (claims) </a:t>
            </a:r>
            <a:r>
              <a:rPr kumimoji="0" lang="en-US" sz="13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has become </a:t>
            </a:r>
            <a:r>
              <a:rPr kumimoji="0" lang="en-US" sz="1300" i="0" u="none" strike="noStrike" kern="0" cap="none" spc="0" normalizeH="0" baseline="0" noProof="0" dirty="0">
                <a:ln>
                  <a:noFill/>
                </a:ln>
                <a:effectLst/>
                <a:uLnTx/>
                <a:uFillTx/>
                <a:latin typeface="Noto Sans" panose="020B0502040504020204" pitchFamily="34" charset="0"/>
                <a:ea typeface="Noto Sans" panose="020B0502040504020204" pitchFamily="34" charset="0"/>
                <a:cs typeface="Calibri Light" panose="020F0302020204030204" pitchFamily="34" charset="0"/>
                <a:sym typeface="Arial"/>
              </a:rPr>
              <a:t>the key opportunity to increase trust </a:t>
            </a:r>
            <a:r>
              <a:rPr kumimoji="0" lang="en-US" sz="13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with SMEs.</a:t>
            </a:r>
          </a:p>
          <a:p>
            <a:pPr marR="0" lvl="0" algn="l" defTabSz="914400" rtl="0" eaLnBrk="1" fontAlgn="auto" latinLnBrk="0" hangingPunct="1">
              <a:lnSpc>
                <a:spcPct val="100000"/>
              </a:lnSpc>
              <a:spcBef>
                <a:spcPts val="0"/>
              </a:spcBef>
              <a:spcAft>
                <a:spcPts val="0"/>
              </a:spcAft>
              <a:buClr>
                <a:srgbClr val="17505B"/>
              </a:buClr>
              <a:buSzTx/>
              <a:tabLst/>
              <a:defRPr/>
            </a:pPr>
            <a:endParaRPr kumimoji="0" lang="en-US" sz="13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endParaRPr>
          </a:p>
          <a:p>
            <a:pPr>
              <a:buClr>
                <a:srgbClr val="17505B"/>
              </a:buClr>
              <a:buSzPct val="100000"/>
            </a:pPr>
            <a:r>
              <a:rPr lang="en-US" sz="1300" dirty="0">
                <a:latin typeface="Noto Sans" panose="020B0502040504020204" pitchFamily="34" charset="0"/>
                <a:cs typeface="Calibri Light" panose="020F0302020204030204" pitchFamily="34" charset="0"/>
              </a:rPr>
              <a:t>To increase trust levels of SMEs, the following actions across the Speed, Loyalty and Confidence themes are priorities:</a:t>
            </a:r>
          </a:p>
          <a:p>
            <a:pPr>
              <a:buClr>
                <a:srgbClr val="17505B"/>
              </a:buClr>
              <a:buSzPct val="100000"/>
            </a:pPr>
            <a:endParaRPr lang="en-US" sz="1300" dirty="0">
              <a:latin typeface="Noto Sans" panose="020B0502040504020204" pitchFamily="34" charset="0"/>
              <a:cs typeface="Calibri Light" panose="020F0302020204030204" pitchFamily="34" charset="0"/>
            </a:endParaRPr>
          </a:p>
          <a:p>
            <a:pPr marL="182563" indent="-182563">
              <a:buClr>
                <a:srgbClr val="17505B"/>
              </a:buClr>
              <a:buSzPct val="100000"/>
              <a:buFont typeface="Arial" panose="020B0604020202020204" pitchFamily="34" charset="0"/>
              <a:buChar char="•"/>
            </a:pPr>
            <a:endParaRPr lang="en-GB" sz="1200" b="0" dirty="0">
              <a:solidFill>
                <a:schemeClr val="tx1"/>
              </a:solidFill>
              <a:latin typeface="Noto Sans" panose="020B050204050402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DBA59051-269C-6E70-0AD1-FE372A13EE1C}"/>
              </a:ext>
            </a:extLst>
          </p:cNvPr>
          <p:cNvSpPr txBox="1"/>
          <p:nvPr/>
        </p:nvSpPr>
        <p:spPr>
          <a:xfrm>
            <a:off x="6004560" y="433890"/>
            <a:ext cx="5669280" cy="6001643"/>
          </a:xfrm>
          <a:prstGeom prst="rect">
            <a:avLst/>
          </a:prstGeom>
          <a:noFill/>
        </p:spPr>
        <p:txBody>
          <a:bodyPr wrap="square">
            <a:spAutoFit/>
          </a:bodyPr>
          <a:lstStyle/>
          <a:p>
            <a:pPr marL="182563" lvl="0" indent="-182563">
              <a:buClr>
                <a:srgbClr val="17505B"/>
              </a:buClr>
              <a:buSzPct val="100000"/>
              <a:buFont typeface="Arial" panose="020B0604020202020204" pitchFamily="34" charset="0"/>
              <a:buChar char="•"/>
              <a:defRPr/>
            </a:pPr>
            <a:r>
              <a:rPr lang="en-GB" sz="12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84% of SMEs are satisfied </a:t>
            </a:r>
            <a:r>
              <a:rPr lang="en-GB" sz="1200" dirty="0">
                <a:latin typeface="Noto Sans" panose="020B0502040504020204" pitchFamily="34" charset="0"/>
                <a:ea typeface="Noto Sans" panose="020B0502040504020204" pitchFamily="34" charset="0"/>
                <a:cs typeface="Calibri Light" panose="020F0302020204030204" pitchFamily="34" charset="0"/>
              </a:rPr>
              <a:t>with their policy, 2 percentage points higher than April 2025 and at its </a:t>
            </a:r>
            <a:r>
              <a:rPr lang="en-GB" sz="12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highest level recorded</a:t>
            </a:r>
            <a:r>
              <a:rPr lang="en-GB" sz="1200" dirty="0">
                <a:latin typeface="Noto Sans" panose="020B0502040504020204" pitchFamily="34" charset="0"/>
                <a:ea typeface="Noto Sans" panose="020B0502040504020204" pitchFamily="34" charset="0"/>
                <a:cs typeface="Calibri Light" panose="020F0302020204030204" pitchFamily="34" charset="0"/>
              </a:rPr>
              <a:t>.</a:t>
            </a:r>
          </a:p>
          <a:p>
            <a:pPr lvl="0">
              <a:buClr>
                <a:srgbClr val="17505B"/>
              </a:buClr>
              <a:buSzPct val="100000"/>
              <a:defRPr/>
            </a:pPr>
            <a:endParaRPr lang="en-GB" sz="1200" dirty="0">
              <a:latin typeface="Noto Sans" panose="020B0502040504020204" pitchFamily="34" charset="0"/>
              <a:ea typeface="Noto Sans" panose="020B0502040504020204" pitchFamily="34" charset="0"/>
              <a:cs typeface="Calibri Light" panose="020F0302020204030204" pitchFamily="34" charset="0"/>
            </a:endParaRPr>
          </a:p>
          <a:p>
            <a:pPr marL="182563" lvl="0" indent="-182563">
              <a:buClr>
                <a:srgbClr val="17505B"/>
              </a:buClr>
              <a:buSzPct val="100000"/>
              <a:buFont typeface="Arial" panose="020B0604020202020204" pitchFamily="34" charset="0"/>
              <a:buChar char="•"/>
              <a:defRPr/>
            </a:pPr>
            <a:r>
              <a:rPr lang="en-GB" sz="1200" dirty="0">
                <a:latin typeface="Noto Sans" panose="020B0502040504020204" pitchFamily="34" charset="0"/>
                <a:ea typeface="Noto Sans" panose="020B0502040504020204" pitchFamily="34" charset="0"/>
                <a:cs typeface="Calibri Light" panose="020F0302020204030204" pitchFamily="34" charset="0"/>
              </a:rPr>
              <a:t>This level of satisfaction is 8 percentage points higher than its low point of 76% in December 2020. </a:t>
            </a:r>
          </a:p>
          <a:p>
            <a:pPr lvl="0">
              <a:buClr>
                <a:srgbClr val="17505B"/>
              </a:buClr>
              <a:buSzPct val="100000"/>
              <a:defRPr/>
            </a:pPr>
            <a:endParaRPr kumimoji="0" lang="en-US" sz="120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endParaRPr>
          </a:p>
          <a:p>
            <a:pPr marL="182563" marR="0" lvl="0" indent="-182563" algn="l" defTabSz="914400" rtl="0" eaLnBrk="1" fontAlgn="auto" latinLnBrk="0" hangingPunct="1">
              <a:lnSpc>
                <a:spcPct val="100000"/>
              </a:lnSpc>
              <a:spcBef>
                <a:spcPts val="0"/>
              </a:spcBef>
              <a:spcAft>
                <a:spcPts val="0"/>
              </a:spcAft>
              <a:buClr>
                <a:srgbClr val="17505B"/>
              </a:buClr>
              <a:buSzPct val="100000"/>
              <a:buFont typeface="Arial" panose="020B0604020202020204" pitchFamily="34" charset="0"/>
              <a:buChar char="•"/>
              <a:tabLst/>
              <a:defRPr/>
            </a:pPr>
            <a:r>
              <a:rPr kumimoji="0" lang="en-US" sz="120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SMEs employing 1-5  and 6-20 people continue to place lower importance on insurance than larger SMEs. </a:t>
            </a:r>
          </a:p>
          <a:p>
            <a:pPr marL="182563" marR="0" lvl="0" indent="-182563" algn="l" defTabSz="914400" rtl="0" eaLnBrk="1" fontAlgn="auto" latinLnBrk="0" hangingPunct="1">
              <a:lnSpc>
                <a:spcPct val="100000"/>
              </a:lnSpc>
              <a:spcBef>
                <a:spcPts val="0"/>
              </a:spcBef>
              <a:spcAft>
                <a:spcPts val="0"/>
              </a:spcAft>
              <a:buClr>
                <a:srgbClr val="17505B"/>
              </a:buClr>
              <a:buSzPct val="100000"/>
              <a:buFont typeface="Arial" panose="020B0604020202020204" pitchFamily="34" charset="0"/>
              <a:buChar char="•"/>
              <a:tabLst/>
              <a:defRPr/>
            </a:pPr>
            <a:endParaRPr kumimoji="0" lang="en-US" sz="120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endParaRPr>
          </a:p>
          <a:p>
            <a:pPr marL="182563" marR="0" lvl="0" indent="-182563" algn="l" defTabSz="914400" rtl="0" eaLnBrk="1" fontAlgn="auto" latinLnBrk="0" hangingPunct="1">
              <a:lnSpc>
                <a:spcPct val="100000"/>
              </a:lnSpc>
              <a:spcBef>
                <a:spcPts val="0"/>
              </a:spcBef>
              <a:spcAft>
                <a:spcPts val="0"/>
              </a:spcAft>
              <a:buClr>
                <a:srgbClr val="17505B"/>
              </a:buClr>
              <a:buSzPct val="100000"/>
              <a:buFont typeface="Arial" panose="020B0604020202020204" pitchFamily="34" charset="0"/>
              <a:buChar char="•"/>
              <a:tabLst/>
              <a:defRPr/>
            </a:pPr>
            <a:r>
              <a:rPr kumimoji="0" lang="en-US" sz="12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Larger SMEs </a:t>
            </a:r>
            <a:r>
              <a:rPr kumimoji="0" lang="en-US" sz="120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(employing more than 20) score the performance of their current providers higher on average than smaller SMEs, but they also </a:t>
            </a:r>
            <a:r>
              <a:rPr kumimoji="0" lang="en-US" sz="12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place significantly more importance on insurance</a:t>
            </a:r>
            <a:r>
              <a:rPr kumimoji="0" lang="en-US" sz="120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  </a:t>
            </a:r>
          </a:p>
          <a:p>
            <a:pPr marL="182563" marR="0" lvl="0" indent="-182563" algn="l" defTabSz="914400" rtl="0" eaLnBrk="1" fontAlgn="auto" latinLnBrk="0" hangingPunct="1">
              <a:lnSpc>
                <a:spcPct val="100000"/>
              </a:lnSpc>
              <a:spcBef>
                <a:spcPts val="0"/>
              </a:spcBef>
              <a:spcAft>
                <a:spcPts val="0"/>
              </a:spcAft>
              <a:buClr>
                <a:srgbClr val="17505B"/>
              </a:buClr>
              <a:buSzPct val="100000"/>
              <a:buFont typeface="Arial" panose="020B0604020202020204" pitchFamily="34" charset="0"/>
              <a:buChar char="•"/>
              <a:tabLst/>
              <a:defRPr/>
            </a:pPr>
            <a:endParaRPr lang="en-US" sz="1200" dirty="0">
              <a:solidFill>
                <a:schemeClr val="tx1"/>
              </a:solidFill>
              <a:latin typeface="Noto Sans" panose="020B0502040504020204" pitchFamily="34" charset="0"/>
              <a:ea typeface="Noto Sans" panose="020B0502040504020204" pitchFamily="34" charset="0"/>
              <a:cs typeface="Calibri Light" panose="020F0302020204030204" pitchFamily="34" charset="0"/>
            </a:endParaRPr>
          </a:p>
          <a:p>
            <a:pPr marL="182563" marR="0" lvl="0" indent="-182563" algn="l" defTabSz="914400" rtl="0" eaLnBrk="1" fontAlgn="auto" latinLnBrk="0" hangingPunct="1">
              <a:lnSpc>
                <a:spcPct val="100000"/>
              </a:lnSpc>
              <a:spcBef>
                <a:spcPts val="0"/>
              </a:spcBef>
              <a:spcAft>
                <a:spcPts val="0"/>
              </a:spcAft>
              <a:buClr>
                <a:srgbClr val="17505B"/>
              </a:buClr>
              <a:buSzPct val="100000"/>
              <a:buFont typeface="Arial" panose="020B0604020202020204" pitchFamily="34" charset="0"/>
              <a:buChar char="•"/>
              <a:tabLst/>
              <a:defRPr/>
            </a:pPr>
            <a:r>
              <a:rPr kumimoji="0" lang="en-US" sz="12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To increase </a:t>
            </a:r>
            <a:r>
              <a:rPr lang="en-US" sz="12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Larger SME</a:t>
            </a:r>
            <a:r>
              <a:rPr kumimoji="0" lang="en-US" sz="12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 trust levels</a:t>
            </a:r>
            <a:r>
              <a:rPr kumimoji="0" lang="en-US" sz="120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 the </a:t>
            </a:r>
            <a:r>
              <a:rPr kumimoji="0" lang="en-US" sz="12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claims experience </a:t>
            </a:r>
            <a:r>
              <a:rPr kumimoji="0" lang="en-US" sz="120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currently plays an important part. They want the insurer to provide effective assistance / advice, repairs or replacement items completed/ delivered at a time to suit them, to be offered immediate assistance and advice at the time of claiming and it being clear about what they need to do in order to claim. </a:t>
            </a:r>
          </a:p>
          <a:p>
            <a:pPr marL="182563" marR="0" lvl="0" indent="-182563" algn="l" defTabSz="914400" rtl="0" eaLnBrk="1" fontAlgn="auto" latinLnBrk="0" hangingPunct="1">
              <a:lnSpc>
                <a:spcPct val="100000"/>
              </a:lnSpc>
              <a:spcBef>
                <a:spcPts val="0"/>
              </a:spcBef>
              <a:spcAft>
                <a:spcPts val="0"/>
              </a:spcAft>
              <a:buClr>
                <a:srgbClr val="17505B"/>
              </a:buClr>
              <a:buSzPct val="100000"/>
              <a:buFont typeface="Arial" panose="020B0604020202020204" pitchFamily="34" charset="0"/>
              <a:buChar char="•"/>
              <a:tabLst/>
              <a:defRPr/>
            </a:pPr>
            <a:endParaRPr kumimoji="0" lang="en-US" sz="120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endParaRPr>
          </a:p>
          <a:p>
            <a:pPr marL="182563" marR="0" lvl="0" indent="-182563" algn="l" defTabSz="914400" rtl="0" eaLnBrk="1" fontAlgn="auto" latinLnBrk="0" hangingPunct="1">
              <a:lnSpc>
                <a:spcPct val="100000"/>
              </a:lnSpc>
              <a:spcBef>
                <a:spcPts val="0"/>
              </a:spcBef>
              <a:spcAft>
                <a:spcPts val="0"/>
              </a:spcAft>
              <a:buClr>
                <a:srgbClr val="17505B"/>
              </a:buClr>
              <a:buSzPct val="100000"/>
              <a:buFont typeface="Arial" panose="020B0604020202020204" pitchFamily="34" charset="0"/>
              <a:buChar char="•"/>
              <a:tabLst/>
              <a:defRPr/>
            </a:pPr>
            <a:r>
              <a:rPr kumimoji="0" lang="en-US" sz="12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35% of SMEs had made a </a:t>
            </a:r>
            <a:r>
              <a:rPr kumimoji="0" lang="en-US" sz="120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claim in the last year, up 5 percentage points compared to the previous wave (April 2025) and </a:t>
            </a:r>
            <a:r>
              <a:rPr kumimoji="0" lang="en-US" sz="12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up 11 </a:t>
            </a:r>
            <a:r>
              <a:rPr kumimoji="0" lang="en-US" sz="120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percentage points </a:t>
            </a:r>
            <a:r>
              <a:rPr kumimoji="0" lang="en-US" sz="12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compared to August 2024</a:t>
            </a:r>
            <a:r>
              <a:rPr kumimoji="0" lang="en-US" sz="120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  SMEs who employ only 1-5 people have a lower rate of claims, 24% reported making a claim in the previous 12 months</a:t>
            </a:r>
          </a:p>
          <a:p>
            <a:pPr marL="182563" marR="0" lvl="0" indent="-182563" algn="l" defTabSz="914400" rtl="0" eaLnBrk="1" fontAlgn="auto" latinLnBrk="0" hangingPunct="1">
              <a:lnSpc>
                <a:spcPct val="100000"/>
              </a:lnSpc>
              <a:spcBef>
                <a:spcPts val="0"/>
              </a:spcBef>
              <a:spcAft>
                <a:spcPts val="0"/>
              </a:spcAft>
              <a:buClr>
                <a:srgbClr val="17505B"/>
              </a:buClr>
              <a:buSzPct val="100000"/>
              <a:buFont typeface="Arial" panose="020B0604020202020204" pitchFamily="34" charset="0"/>
              <a:buChar char="•"/>
              <a:tabLst/>
              <a:defRPr/>
            </a:pPr>
            <a:endParaRPr kumimoji="0" lang="en-US" sz="120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endParaRPr>
          </a:p>
          <a:p>
            <a:pPr marL="182563" marR="0" lvl="0" indent="-182563" algn="l" defTabSz="914400" rtl="0" eaLnBrk="1" fontAlgn="auto" latinLnBrk="0" hangingPunct="1">
              <a:lnSpc>
                <a:spcPct val="100000"/>
              </a:lnSpc>
              <a:spcBef>
                <a:spcPts val="0"/>
              </a:spcBef>
              <a:spcAft>
                <a:spcPts val="0"/>
              </a:spcAft>
              <a:buClr>
                <a:srgbClr val="17505B"/>
              </a:buClr>
              <a:buSzPct val="100000"/>
              <a:buFont typeface="Arial" panose="020B0604020202020204" pitchFamily="34" charset="0"/>
              <a:buChar char="•"/>
              <a:tabLst/>
              <a:defRPr/>
            </a:pPr>
            <a:r>
              <a:rPr kumimoji="0" lang="en-US" sz="120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Buying </a:t>
            </a:r>
            <a:r>
              <a:rPr kumimoji="0" lang="en-US" sz="12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directly from a provider </a:t>
            </a:r>
            <a:r>
              <a:rPr kumimoji="0" lang="en-US" sz="120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followed by </a:t>
            </a:r>
            <a:r>
              <a:rPr kumimoji="0" lang="en-US" sz="12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price comparison sites </a:t>
            </a:r>
            <a:r>
              <a:rPr kumimoji="0" lang="en-US" sz="120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and an </a:t>
            </a:r>
            <a:r>
              <a:rPr kumimoji="0" lang="en-US" sz="12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insurance broker </a:t>
            </a:r>
            <a:r>
              <a:rPr kumimoji="0" lang="en-US" sz="120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are the </a:t>
            </a:r>
            <a:r>
              <a:rPr kumimoji="0" lang="en-US" sz="12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most popular methods </a:t>
            </a:r>
            <a:r>
              <a:rPr kumimoji="0" lang="en-US" sz="120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for </a:t>
            </a:r>
            <a:r>
              <a:rPr kumimoji="0" lang="en-US" sz="12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purchasing insurance</a:t>
            </a:r>
            <a:r>
              <a:rPr kumimoji="0" lang="en-US" sz="120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 for SMEs overall</a:t>
            </a:r>
          </a:p>
          <a:p>
            <a:pPr marR="0" lvl="0" algn="l" defTabSz="914400" rtl="0" eaLnBrk="1" fontAlgn="auto" latinLnBrk="0" hangingPunct="1">
              <a:lnSpc>
                <a:spcPct val="100000"/>
              </a:lnSpc>
              <a:spcBef>
                <a:spcPts val="0"/>
              </a:spcBef>
              <a:spcAft>
                <a:spcPts val="0"/>
              </a:spcAft>
              <a:buClr>
                <a:srgbClr val="17505B"/>
              </a:buClr>
              <a:buSzPct val="100000"/>
              <a:tabLst/>
              <a:defRPr/>
            </a:pPr>
            <a:endParaRPr kumimoji="0" lang="en-US" sz="120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endParaRPr>
          </a:p>
          <a:p>
            <a:pPr marL="182563" marR="0" lvl="0" indent="-182563" algn="l" defTabSz="914400" rtl="0" eaLnBrk="1" fontAlgn="auto" latinLnBrk="0" hangingPunct="1">
              <a:lnSpc>
                <a:spcPct val="100000"/>
              </a:lnSpc>
              <a:spcBef>
                <a:spcPts val="0"/>
              </a:spcBef>
              <a:spcAft>
                <a:spcPts val="0"/>
              </a:spcAft>
              <a:buClr>
                <a:srgbClr val="17505B"/>
              </a:buClr>
              <a:buSzPct val="100000"/>
              <a:buFont typeface="Arial" panose="020B0604020202020204" pitchFamily="34" charset="0"/>
              <a:buChar char="•"/>
              <a:tabLst/>
              <a:defRPr/>
            </a:pPr>
            <a:r>
              <a:rPr kumimoji="0" lang="en-US" sz="12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76% of SMEs </a:t>
            </a:r>
            <a:r>
              <a:rPr kumimoji="0" lang="en-US" sz="120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report their business’ current level of financial well-being</a:t>
            </a:r>
            <a:r>
              <a:rPr kumimoji="0" lang="en-US" sz="12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 as good or very good </a:t>
            </a:r>
            <a:r>
              <a:rPr kumimoji="0" lang="en-US" sz="120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up from 72% in April 2025</a:t>
            </a:r>
          </a:p>
        </p:txBody>
      </p:sp>
      <p:sp>
        <p:nvSpPr>
          <p:cNvPr id="7" name="TextBox 6">
            <a:extLst>
              <a:ext uri="{FF2B5EF4-FFF2-40B4-BE49-F238E27FC236}">
                <a16:creationId xmlns:a16="http://schemas.microsoft.com/office/drawing/2014/main" id="{1B6BF041-00E6-FD54-6102-F054826F2B37}"/>
              </a:ext>
            </a:extLst>
          </p:cNvPr>
          <p:cNvSpPr txBox="1"/>
          <p:nvPr/>
        </p:nvSpPr>
        <p:spPr>
          <a:xfrm>
            <a:off x="1121289" y="4463546"/>
            <a:ext cx="4416427" cy="1754326"/>
          </a:xfrm>
          <a:prstGeom prst="rect">
            <a:avLst/>
          </a:prstGeom>
          <a:noFill/>
        </p:spPr>
        <p:txBody>
          <a:bodyPr wrap="square">
            <a:spAutoFit/>
          </a:bodyPr>
          <a:lstStyle/>
          <a:p>
            <a:pPr marL="182563" marR="0" lvl="4" indent="-182563" algn="l" defTabSz="914400" rtl="0" eaLnBrk="1" fontAlgn="auto" latinLnBrk="0" hangingPunct="1">
              <a:lnSpc>
                <a:spcPct val="100000"/>
              </a:lnSpc>
              <a:spcBef>
                <a:spcPts val="0"/>
              </a:spcBef>
              <a:spcAft>
                <a:spcPts val="0"/>
              </a:spcAft>
              <a:buClr>
                <a:srgbClr val="99FF80"/>
              </a:buClr>
              <a:buSzPct val="100000"/>
              <a:buFont typeface="Arial" panose="020B0604020202020204" pitchFamily="34" charset="0"/>
              <a:buChar char="•"/>
              <a:tabLst/>
              <a:defRPr/>
            </a:pPr>
            <a:r>
              <a:rPr kumimoji="0" lang="en-US" sz="1200" b="0"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Calibri Light" panose="020F0302020204030204" pitchFamily="34" charset="0"/>
                <a:sym typeface="Rockwell"/>
              </a:rPr>
              <a:t>Ensuring SMEs know what their policy both covers and excludes.</a:t>
            </a:r>
          </a:p>
          <a:p>
            <a:pPr marL="182563" marR="0" lvl="4" indent="-182563" algn="l" defTabSz="914400" rtl="0" eaLnBrk="1" fontAlgn="auto" latinLnBrk="0" hangingPunct="1">
              <a:lnSpc>
                <a:spcPct val="100000"/>
              </a:lnSpc>
              <a:spcBef>
                <a:spcPts val="0"/>
              </a:spcBef>
              <a:spcAft>
                <a:spcPts val="0"/>
              </a:spcAft>
              <a:buClr>
                <a:srgbClr val="99FF80"/>
              </a:buClr>
              <a:buSzPct val="100000"/>
              <a:buFont typeface="Arial" panose="020B0604020202020204" pitchFamily="34" charset="0"/>
              <a:buChar char="•"/>
              <a:tabLst/>
              <a:defRPr/>
            </a:pPr>
            <a:r>
              <a:rPr kumimoji="0" lang="en-US" sz="1200" b="0"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Calibri Light" panose="020F0302020204030204" pitchFamily="34" charset="0"/>
                <a:sym typeface="Rockwell"/>
              </a:rPr>
              <a:t>SMEs are given a discount for staying loyal to the same company. </a:t>
            </a:r>
          </a:p>
          <a:p>
            <a:pPr marL="182563" marR="0" lvl="4" indent="-182563" algn="l" defTabSz="914400" rtl="0" eaLnBrk="1" fontAlgn="auto" latinLnBrk="0" hangingPunct="1">
              <a:lnSpc>
                <a:spcPct val="100000"/>
              </a:lnSpc>
              <a:spcBef>
                <a:spcPts val="0"/>
              </a:spcBef>
              <a:spcAft>
                <a:spcPts val="0"/>
              </a:spcAft>
              <a:buClr>
                <a:srgbClr val="99FF80"/>
              </a:buClr>
              <a:buSzPct val="100000"/>
              <a:buFont typeface="Arial" panose="020B0604020202020204" pitchFamily="34" charset="0"/>
              <a:buChar char="•"/>
              <a:tabLst/>
              <a:defRPr/>
            </a:pPr>
            <a:r>
              <a:rPr kumimoji="0" lang="en-US" sz="1200" b="0"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Calibri Light" panose="020F0302020204030204" pitchFamily="34" charset="0"/>
                <a:sym typeface="Rockwell"/>
              </a:rPr>
              <a:t>Providing SMEs effective assistance and advice during a claim.</a:t>
            </a:r>
          </a:p>
          <a:p>
            <a:pPr marL="182563" marR="0" lvl="4" indent="-182563" algn="l" defTabSz="914400" rtl="0" eaLnBrk="1" fontAlgn="auto" latinLnBrk="0" hangingPunct="1">
              <a:lnSpc>
                <a:spcPct val="100000"/>
              </a:lnSpc>
              <a:spcBef>
                <a:spcPts val="0"/>
              </a:spcBef>
              <a:spcAft>
                <a:spcPts val="0"/>
              </a:spcAft>
              <a:buClr>
                <a:srgbClr val="99FF80"/>
              </a:buClr>
              <a:buSzPct val="100000"/>
              <a:buFont typeface="Arial" panose="020B0604020202020204" pitchFamily="34" charset="0"/>
              <a:buChar char="•"/>
              <a:tabLst/>
              <a:defRPr/>
            </a:pPr>
            <a:r>
              <a:rPr kumimoji="0" lang="en-US" sz="1200" b="0"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Calibri Light" panose="020F0302020204030204" pitchFamily="34" charset="0"/>
                <a:sym typeface="Rockwell"/>
              </a:rPr>
              <a:t>Explaining the policy clearly to SMEs.</a:t>
            </a:r>
          </a:p>
          <a:p>
            <a:pPr marL="182563" marR="0" lvl="4" indent="-182563" algn="l" defTabSz="914400" rtl="0" eaLnBrk="1" fontAlgn="auto" latinLnBrk="0" hangingPunct="1">
              <a:lnSpc>
                <a:spcPct val="100000"/>
              </a:lnSpc>
              <a:spcBef>
                <a:spcPts val="0"/>
              </a:spcBef>
              <a:spcAft>
                <a:spcPts val="0"/>
              </a:spcAft>
              <a:buClr>
                <a:srgbClr val="99FF80"/>
              </a:buClr>
              <a:buSzPct val="100000"/>
              <a:buFont typeface="Arial" panose="020B0604020202020204" pitchFamily="34" charset="0"/>
              <a:buChar char="•"/>
              <a:tabLst/>
              <a:defRPr/>
            </a:pPr>
            <a:r>
              <a:rPr kumimoji="0" lang="en-US" sz="1200" b="0"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Calibri Light" panose="020F0302020204030204" pitchFamily="34" charset="0"/>
                <a:sym typeface="Rockwell"/>
              </a:rPr>
              <a:t>Assessing their risk individually and not making generic assumptions.</a:t>
            </a:r>
          </a:p>
        </p:txBody>
      </p:sp>
    </p:spTree>
    <p:extLst>
      <p:ext uri="{BB962C8B-B14F-4D97-AF65-F5344CB8AC3E}">
        <p14:creationId xmlns:p14="http://schemas.microsoft.com/office/powerpoint/2010/main" val="22040518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D4B40B09-31B4-0C2D-4082-C34555EFDE3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316EFC6-5072-3166-BB7F-C4B07D68ECB2}"/>
              </a:ext>
            </a:extLst>
          </p:cNvPr>
          <p:cNvSpPr txBox="1"/>
          <p:nvPr/>
        </p:nvSpPr>
        <p:spPr>
          <a:xfrm>
            <a:off x="919983" y="572253"/>
            <a:ext cx="112279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Top 10 opportunities for SMEs – policy type held motor</a:t>
            </a:r>
          </a:p>
        </p:txBody>
      </p:sp>
      <p:graphicFrame>
        <p:nvGraphicFramePr>
          <p:cNvPr id="4" name="Table 3">
            <a:extLst>
              <a:ext uri="{FF2B5EF4-FFF2-40B4-BE49-F238E27FC236}">
                <a16:creationId xmlns:a16="http://schemas.microsoft.com/office/drawing/2014/main" id="{0F142DED-F62D-7FD9-3942-B19DB9A265DF}"/>
              </a:ext>
            </a:extLst>
          </p:cNvPr>
          <p:cNvGraphicFramePr>
            <a:graphicFrameLocks noGrp="1"/>
          </p:cNvGraphicFramePr>
          <p:nvPr>
            <p:extLst>
              <p:ext uri="{D42A27DB-BD31-4B8C-83A1-F6EECF244321}">
                <p14:modId xmlns:p14="http://schemas.microsoft.com/office/powerpoint/2010/main" val="3809617384"/>
              </p:ext>
            </p:extLst>
          </p:nvPr>
        </p:nvGraphicFramePr>
        <p:xfrm>
          <a:off x="1019175" y="1341120"/>
          <a:ext cx="10014583" cy="4235216"/>
        </p:xfrm>
        <a:graphic>
          <a:graphicData uri="http://schemas.openxmlformats.org/drawingml/2006/table">
            <a:tbl>
              <a:tblPr firstRow="1" bandRow="1">
                <a:tableStyleId>{6E62EB93-AAC6-4EBA-99E5-D1D4B1179FDE}</a:tableStyleId>
              </a:tblPr>
              <a:tblGrid>
                <a:gridCol w="545465">
                  <a:extLst>
                    <a:ext uri="{9D8B030D-6E8A-4147-A177-3AD203B41FA5}">
                      <a16:colId xmlns:a16="http://schemas.microsoft.com/office/drawing/2014/main" val="20000"/>
                    </a:ext>
                  </a:extLst>
                </a:gridCol>
                <a:gridCol w="1366263">
                  <a:extLst>
                    <a:ext uri="{9D8B030D-6E8A-4147-A177-3AD203B41FA5}">
                      <a16:colId xmlns:a16="http://schemas.microsoft.com/office/drawing/2014/main" val="20001"/>
                    </a:ext>
                  </a:extLst>
                </a:gridCol>
                <a:gridCol w="3551177">
                  <a:extLst>
                    <a:ext uri="{9D8B030D-6E8A-4147-A177-3AD203B41FA5}">
                      <a16:colId xmlns:a16="http://schemas.microsoft.com/office/drawing/2014/main" val="20002"/>
                    </a:ext>
                  </a:extLst>
                </a:gridCol>
                <a:gridCol w="1517226">
                  <a:extLst>
                    <a:ext uri="{9D8B030D-6E8A-4147-A177-3AD203B41FA5}">
                      <a16:colId xmlns:a16="http://schemas.microsoft.com/office/drawing/2014/main" val="20003"/>
                    </a:ext>
                  </a:extLst>
                </a:gridCol>
                <a:gridCol w="1517226">
                  <a:extLst>
                    <a:ext uri="{9D8B030D-6E8A-4147-A177-3AD203B41FA5}">
                      <a16:colId xmlns:a16="http://schemas.microsoft.com/office/drawing/2014/main" val="20004"/>
                    </a:ext>
                  </a:extLst>
                </a:gridCol>
                <a:gridCol w="1517226">
                  <a:extLst>
                    <a:ext uri="{9D8B030D-6E8A-4147-A177-3AD203B41FA5}">
                      <a16:colId xmlns:a16="http://schemas.microsoft.com/office/drawing/2014/main" val="20005"/>
                    </a:ext>
                  </a:extLst>
                </a:gridCol>
              </a:tblGrid>
              <a:tr h="346298">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Statement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assessed my risk individually, rather than using generic assumptions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949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know what the policy covers and excludes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premium doesn't increase because I'm not a new customer anymore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The policy documents are easy to read, with little or no small print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The price I paid was reasonable for the level of cover that I get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insurer informed me about their claims process before I bought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The policy was explained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Relationship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can go to my insurer for advice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could buy my insurance in a way that suited me (e.g. online, mobile, telephone, broker)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insurer provides additional benefits for renewing (e.g. enhanced cover)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7.41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10"/>
                  </a:ext>
                </a:extLst>
              </a:tr>
            </a:tbl>
          </a:graphicData>
        </a:graphic>
      </p:graphicFrame>
      <p:sp>
        <p:nvSpPr>
          <p:cNvPr id="5" name="Google Shape;281;p26">
            <a:extLst>
              <a:ext uri="{FF2B5EF4-FFF2-40B4-BE49-F238E27FC236}">
                <a16:creationId xmlns:a16="http://schemas.microsoft.com/office/drawing/2014/main" id="{E4A55136-CF8E-83D9-1656-A2496C46DE5D}"/>
              </a:ext>
            </a:extLst>
          </p:cNvPr>
          <p:cNvSpPr txBox="1"/>
          <p:nvPr/>
        </p:nvSpPr>
        <p:spPr>
          <a:xfrm>
            <a:off x="913991" y="5880122"/>
            <a:ext cx="10201458" cy="355040"/>
          </a:xfrm>
          <a:prstGeom prst="rect">
            <a:avLst/>
          </a:prstGeom>
          <a:noFill/>
          <a:ln>
            <a:noFill/>
          </a:ln>
        </p:spPr>
        <p:txBody>
          <a:bodyPr spcFirstLastPara="1" wrap="square" lIns="91425" tIns="45700" rIns="91425" bIns="45700" anchor="t" anchorCtr="0">
            <a:noAutofit/>
          </a:bodyPr>
          <a:lstStyle/>
          <a:p>
            <a:r>
              <a:rPr lang="en-GB" sz="900" dirty="0">
                <a:solidFill>
                  <a:schemeClr val="tx1"/>
                </a:solidFill>
                <a:latin typeface="Noto Sans" panose="020B0502040504020204" pitchFamily="34" charset="0"/>
                <a:ea typeface="Corbel"/>
                <a:cs typeface="Noto Sans" panose="020B0502040504020204" pitchFamily="34" charset="0"/>
                <a:sym typeface="Corbel"/>
              </a:rPr>
              <a:t>Base: April 2025 and Jan 2026 data. All SMEs that hold at least one (</a:t>
            </a:r>
            <a:r>
              <a:rPr lang="en-GB" sz="900" dirty="0">
                <a:latin typeface="Noto Sans" panose="020B0502040504020204" pitchFamily="34" charset="0"/>
                <a:ea typeface="Corbel"/>
                <a:cs typeface="Noto Sans" panose="020B0502040504020204" pitchFamily="34" charset="0"/>
                <a:sym typeface="Corbel"/>
              </a:rPr>
              <a:t>motor, employers’ liability, buildings and/or contents, business interruption</a:t>
            </a:r>
            <a:r>
              <a:rPr lang="en-GB" sz="900" dirty="0">
                <a:solidFill>
                  <a:schemeClr val="tx1"/>
                </a:solidFill>
                <a:latin typeface="Noto Sans" panose="020B0502040504020204" pitchFamily="34" charset="0"/>
                <a:ea typeface="Corbel"/>
                <a:cs typeface="Noto Sans" panose="020B0502040504020204" pitchFamily="34" charset="0"/>
                <a:sym typeface="Corbel"/>
              </a:rPr>
              <a:t>) insurance policy: Motor n=341.</a:t>
            </a:r>
            <a:r>
              <a:rPr lang="en-GB" sz="900" dirty="0">
                <a:latin typeface="Noto Sans" panose="020B0502040504020204" pitchFamily="34" charset="0"/>
                <a:ea typeface="Corbel"/>
                <a:cs typeface="Noto Sans" panose="020B0502040504020204" pitchFamily="34" charset="0"/>
                <a:sym typeface="Corbel"/>
              </a:rPr>
              <a:t> Note: If more than one different policies were selected, participants were randomly assigned to answer performance questions for one of the policies only.  </a:t>
            </a:r>
            <a:endParaRPr lang="en-GB" sz="9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65484046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FD42D700-5962-DA44-295D-6A963360E2E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D3AD2D1-5F8A-BE57-040A-4B2B4CBA6ADF}"/>
              </a:ext>
            </a:extLst>
          </p:cNvPr>
          <p:cNvSpPr txBox="1"/>
          <p:nvPr/>
        </p:nvSpPr>
        <p:spPr>
          <a:xfrm>
            <a:off x="924151" y="467509"/>
            <a:ext cx="1019546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Top 10 opportunities for SMEs – policy type held employers’ liability</a:t>
            </a:r>
          </a:p>
        </p:txBody>
      </p:sp>
      <p:graphicFrame>
        <p:nvGraphicFramePr>
          <p:cNvPr id="4" name="Table 3">
            <a:extLst>
              <a:ext uri="{FF2B5EF4-FFF2-40B4-BE49-F238E27FC236}">
                <a16:creationId xmlns:a16="http://schemas.microsoft.com/office/drawing/2014/main" id="{5905679E-3614-CA4D-25D7-9B2706802648}"/>
              </a:ext>
            </a:extLst>
          </p:cNvPr>
          <p:cNvGraphicFramePr>
            <a:graphicFrameLocks noGrp="1"/>
          </p:cNvGraphicFramePr>
          <p:nvPr>
            <p:extLst>
              <p:ext uri="{D42A27DB-BD31-4B8C-83A1-F6EECF244321}">
                <p14:modId xmlns:p14="http://schemas.microsoft.com/office/powerpoint/2010/main" val="3118939186"/>
              </p:ext>
            </p:extLst>
          </p:nvPr>
        </p:nvGraphicFramePr>
        <p:xfrm>
          <a:off x="1019175" y="1627960"/>
          <a:ext cx="10014583" cy="4060138"/>
        </p:xfrm>
        <a:graphic>
          <a:graphicData uri="http://schemas.openxmlformats.org/drawingml/2006/table">
            <a:tbl>
              <a:tblPr firstRow="1" bandRow="1">
                <a:tableStyleId>{6E62EB93-AAC6-4EBA-99E5-D1D4B1179FDE}</a:tableStyleId>
              </a:tblPr>
              <a:tblGrid>
                <a:gridCol w="545465">
                  <a:extLst>
                    <a:ext uri="{9D8B030D-6E8A-4147-A177-3AD203B41FA5}">
                      <a16:colId xmlns:a16="http://schemas.microsoft.com/office/drawing/2014/main" val="20000"/>
                    </a:ext>
                  </a:extLst>
                </a:gridCol>
                <a:gridCol w="1366263">
                  <a:extLst>
                    <a:ext uri="{9D8B030D-6E8A-4147-A177-3AD203B41FA5}">
                      <a16:colId xmlns:a16="http://schemas.microsoft.com/office/drawing/2014/main" val="20001"/>
                    </a:ext>
                  </a:extLst>
                </a:gridCol>
                <a:gridCol w="3551177">
                  <a:extLst>
                    <a:ext uri="{9D8B030D-6E8A-4147-A177-3AD203B41FA5}">
                      <a16:colId xmlns:a16="http://schemas.microsoft.com/office/drawing/2014/main" val="20002"/>
                    </a:ext>
                  </a:extLst>
                </a:gridCol>
                <a:gridCol w="1517226">
                  <a:extLst>
                    <a:ext uri="{9D8B030D-6E8A-4147-A177-3AD203B41FA5}">
                      <a16:colId xmlns:a16="http://schemas.microsoft.com/office/drawing/2014/main" val="20003"/>
                    </a:ext>
                  </a:extLst>
                </a:gridCol>
                <a:gridCol w="1517226">
                  <a:extLst>
                    <a:ext uri="{9D8B030D-6E8A-4147-A177-3AD203B41FA5}">
                      <a16:colId xmlns:a16="http://schemas.microsoft.com/office/drawing/2014/main" val="20004"/>
                    </a:ext>
                  </a:extLst>
                </a:gridCol>
                <a:gridCol w="1517226">
                  <a:extLst>
                    <a:ext uri="{9D8B030D-6E8A-4147-A177-3AD203B41FA5}">
                      <a16:colId xmlns:a16="http://schemas.microsoft.com/office/drawing/2014/main" val="20005"/>
                    </a:ext>
                  </a:extLst>
                </a:gridCol>
              </a:tblGrid>
              <a:tr h="331982">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Statement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6151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know what the policy covers and excludes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74485">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got a discount for staying with the same company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6151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The policy was explained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6151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understand if there are any discounts or no claims bonus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6151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handled my complaint professionally and fairly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6151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insurance cover is of the right level for my business to continue to trade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6151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insurance provider matched a cheaper price from a competitors quote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6151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premium doesn't increase because I'm not a new customer anymore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6151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provider takes my loyalty into account when calculating renewal quotes after I have claimed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6151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insurer assessed my risk individually, rather than using generic assumptions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7.51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10"/>
                  </a:ext>
                </a:extLst>
              </a:tr>
            </a:tbl>
          </a:graphicData>
        </a:graphic>
      </p:graphicFrame>
      <p:sp>
        <p:nvSpPr>
          <p:cNvPr id="5" name="Google Shape;281;p26">
            <a:extLst>
              <a:ext uri="{FF2B5EF4-FFF2-40B4-BE49-F238E27FC236}">
                <a16:creationId xmlns:a16="http://schemas.microsoft.com/office/drawing/2014/main" id="{7412338B-0EA8-D19F-9D55-B7EF7DE2CB5F}"/>
              </a:ext>
            </a:extLst>
          </p:cNvPr>
          <p:cNvSpPr txBox="1"/>
          <p:nvPr/>
        </p:nvSpPr>
        <p:spPr>
          <a:xfrm>
            <a:off x="913991" y="5880122"/>
            <a:ext cx="10201458" cy="355040"/>
          </a:xfrm>
          <a:prstGeom prst="rect">
            <a:avLst/>
          </a:prstGeom>
          <a:noFill/>
          <a:ln>
            <a:noFill/>
          </a:ln>
        </p:spPr>
        <p:txBody>
          <a:bodyPr spcFirstLastPara="1" wrap="square" lIns="91425" tIns="45700" rIns="91425" bIns="45700" anchor="t" anchorCtr="0">
            <a:noAutofit/>
          </a:bodyPr>
          <a:lstStyle/>
          <a:p>
            <a:r>
              <a:rPr lang="en-US" sz="900" dirty="0">
                <a:solidFill>
                  <a:schemeClr val="tx1"/>
                </a:solidFill>
                <a:latin typeface="Noto Sans" panose="020B0502040504020204" pitchFamily="34" charset="0"/>
                <a:ea typeface="Corbel"/>
                <a:cs typeface="Noto Sans" panose="020B0502040504020204" pitchFamily="34" charset="0"/>
                <a:sym typeface="Corbel"/>
              </a:rPr>
              <a:t>Base: April 2025 and Jan 2026 data. All SMEs that hold at least one (motor, employers’ liability, buildings and/or contents, business interruption) insurance policy: Employers’ Liability n=407. Note: If more than one different policies were selected, participants were randomly assigned to answer performance questions for one of the policies only. </a:t>
            </a:r>
            <a:endParaRPr lang="en-GB" sz="9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53763408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C212F6B9-0826-8A3B-0127-D3809E3AFDA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2CDB49D-649D-3A79-FCA6-D96C78E032E4}"/>
              </a:ext>
            </a:extLst>
          </p:cNvPr>
          <p:cNvSpPr txBox="1"/>
          <p:nvPr/>
        </p:nvSpPr>
        <p:spPr>
          <a:xfrm>
            <a:off x="924151" y="467509"/>
            <a:ext cx="1019546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Top 10 opportunities for SMEs – policy type held buildings/contents</a:t>
            </a:r>
          </a:p>
        </p:txBody>
      </p:sp>
      <p:graphicFrame>
        <p:nvGraphicFramePr>
          <p:cNvPr id="4" name="Table 3">
            <a:extLst>
              <a:ext uri="{FF2B5EF4-FFF2-40B4-BE49-F238E27FC236}">
                <a16:creationId xmlns:a16="http://schemas.microsoft.com/office/drawing/2014/main" id="{DDB2EDBF-97BD-8964-082B-F205440D97D1}"/>
              </a:ext>
            </a:extLst>
          </p:cNvPr>
          <p:cNvGraphicFramePr>
            <a:graphicFrameLocks noGrp="1"/>
          </p:cNvGraphicFramePr>
          <p:nvPr>
            <p:extLst>
              <p:ext uri="{D42A27DB-BD31-4B8C-83A1-F6EECF244321}">
                <p14:modId xmlns:p14="http://schemas.microsoft.com/office/powerpoint/2010/main" val="431327330"/>
              </p:ext>
            </p:extLst>
          </p:nvPr>
        </p:nvGraphicFramePr>
        <p:xfrm>
          <a:off x="1019175" y="1627960"/>
          <a:ext cx="10014583" cy="4060138"/>
        </p:xfrm>
        <a:graphic>
          <a:graphicData uri="http://schemas.openxmlformats.org/drawingml/2006/table">
            <a:tbl>
              <a:tblPr firstRow="1" bandRow="1">
                <a:tableStyleId>{6E62EB93-AAC6-4EBA-99E5-D1D4B1179FDE}</a:tableStyleId>
              </a:tblPr>
              <a:tblGrid>
                <a:gridCol w="545465">
                  <a:extLst>
                    <a:ext uri="{9D8B030D-6E8A-4147-A177-3AD203B41FA5}">
                      <a16:colId xmlns:a16="http://schemas.microsoft.com/office/drawing/2014/main" val="20000"/>
                    </a:ext>
                  </a:extLst>
                </a:gridCol>
                <a:gridCol w="1366263">
                  <a:extLst>
                    <a:ext uri="{9D8B030D-6E8A-4147-A177-3AD203B41FA5}">
                      <a16:colId xmlns:a16="http://schemas.microsoft.com/office/drawing/2014/main" val="20001"/>
                    </a:ext>
                  </a:extLst>
                </a:gridCol>
                <a:gridCol w="3551177">
                  <a:extLst>
                    <a:ext uri="{9D8B030D-6E8A-4147-A177-3AD203B41FA5}">
                      <a16:colId xmlns:a16="http://schemas.microsoft.com/office/drawing/2014/main" val="20002"/>
                    </a:ext>
                  </a:extLst>
                </a:gridCol>
                <a:gridCol w="1517226">
                  <a:extLst>
                    <a:ext uri="{9D8B030D-6E8A-4147-A177-3AD203B41FA5}">
                      <a16:colId xmlns:a16="http://schemas.microsoft.com/office/drawing/2014/main" val="20003"/>
                    </a:ext>
                  </a:extLst>
                </a:gridCol>
                <a:gridCol w="1517226">
                  <a:extLst>
                    <a:ext uri="{9D8B030D-6E8A-4147-A177-3AD203B41FA5}">
                      <a16:colId xmlns:a16="http://schemas.microsoft.com/office/drawing/2014/main" val="20004"/>
                    </a:ext>
                  </a:extLst>
                </a:gridCol>
                <a:gridCol w="1517226">
                  <a:extLst>
                    <a:ext uri="{9D8B030D-6E8A-4147-A177-3AD203B41FA5}">
                      <a16:colId xmlns:a16="http://schemas.microsoft.com/office/drawing/2014/main" val="20005"/>
                    </a:ext>
                  </a:extLst>
                </a:gridCol>
              </a:tblGrid>
              <a:tr h="331982">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Statement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6151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provider takes my loyalty into account when calculating renewal quotes after I have claimed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5.87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74485">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got a discount for staying with the same company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5.98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6151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insurance cover is of the right level for my business to continue to trade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6151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understand if there are any discounts or no claims bonus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6151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questions are answered quickly and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6151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insurer informed me about their claims process before I bought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6151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assessed my risk individually, rather than using generic assumptions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6151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know what the policy covers and excludes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6151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insurance provider matched a cheaper price from a competitors quote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5.56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6151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There was a promotional discount when joining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4.92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7.34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10"/>
                  </a:ext>
                </a:extLst>
              </a:tr>
            </a:tbl>
          </a:graphicData>
        </a:graphic>
      </p:graphicFrame>
      <p:sp>
        <p:nvSpPr>
          <p:cNvPr id="5" name="Google Shape;281;p26">
            <a:extLst>
              <a:ext uri="{FF2B5EF4-FFF2-40B4-BE49-F238E27FC236}">
                <a16:creationId xmlns:a16="http://schemas.microsoft.com/office/drawing/2014/main" id="{39CE89F2-9274-6652-9658-EF4302242B29}"/>
              </a:ext>
            </a:extLst>
          </p:cNvPr>
          <p:cNvSpPr txBox="1"/>
          <p:nvPr/>
        </p:nvSpPr>
        <p:spPr>
          <a:xfrm>
            <a:off x="913991" y="5880122"/>
            <a:ext cx="10201458" cy="355040"/>
          </a:xfrm>
          <a:prstGeom prst="rect">
            <a:avLst/>
          </a:prstGeom>
          <a:noFill/>
          <a:ln>
            <a:noFill/>
          </a:ln>
        </p:spPr>
        <p:txBody>
          <a:bodyPr spcFirstLastPara="1" wrap="square" lIns="91425" tIns="45700" rIns="91425" bIns="45700" anchor="t" anchorCtr="0">
            <a:noAutofit/>
          </a:bodyPr>
          <a:lstStyle/>
          <a:p>
            <a:r>
              <a:rPr lang="en-US" sz="900" dirty="0">
                <a:solidFill>
                  <a:schemeClr val="tx1"/>
                </a:solidFill>
                <a:latin typeface="Noto Sans" panose="020B0502040504020204" pitchFamily="34" charset="0"/>
                <a:ea typeface="Corbel"/>
                <a:cs typeface="Noto Sans" panose="020B0502040504020204" pitchFamily="34" charset="0"/>
                <a:sym typeface="Corbel"/>
              </a:rPr>
              <a:t>Base: April 2025 and Jan 2026 data. All SMEs that hold at least one (motor, employers’ liability, buildings and/or contents, business interruption) insurance policy: Buildings and/or Contents n=442. Note: If more than one different policies were selected, participants were randomly assigned to answer performance questions for one of the policies only. </a:t>
            </a:r>
            <a:endParaRPr lang="en-GB" sz="9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110932059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FE8BB1B8-A74B-6D72-5C75-0230398980B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6FC694A-D827-4E44-7A8E-1C8B0E2DA9AD}"/>
              </a:ext>
            </a:extLst>
          </p:cNvPr>
          <p:cNvSpPr txBox="1"/>
          <p:nvPr/>
        </p:nvSpPr>
        <p:spPr>
          <a:xfrm>
            <a:off x="924151" y="467509"/>
            <a:ext cx="974384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Top 10 opportunities for SMEs – policy type held business interruption</a:t>
            </a:r>
          </a:p>
        </p:txBody>
      </p:sp>
      <p:graphicFrame>
        <p:nvGraphicFramePr>
          <p:cNvPr id="4" name="Table 3">
            <a:extLst>
              <a:ext uri="{FF2B5EF4-FFF2-40B4-BE49-F238E27FC236}">
                <a16:creationId xmlns:a16="http://schemas.microsoft.com/office/drawing/2014/main" id="{E1703C4C-EAA0-3192-B4F3-DA53B38AE411}"/>
              </a:ext>
            </a:extLst>
          </p:cNvPr>
          <p:cNvGraphicFramePr>
            <a:graphicFrameLocks noGrp="1"/>
          </p:cNvGraphicFramePr>
          <p:nvPr>
            <p:extLst>
              <p:ext uri="{D42A27DB-BD31-4B8C-83A1-F6EECF244321}">
                <p14:modId xmlns:p14="http://schemas.microsoft.com/office/powerpoint/2010/main" val="1565482773"/>
              </p:ext>
            </p:extLst>
          </p:nvPr>
        </p:nvGraphicFramePr>
        <p:xfrm>
          <a:off x="1019175" y="1627960"/>
          <a:ext cx="10014583" cy="4060138"/>
        </p:xfrm>
        <a:graphic>
          <a:graphicData uri="http://schemas.openxmlformats.org/drawingml/2006/table">
            <a:tbl>
              <a:tblPr firstRow="1" bandRow="1">
                <a:tableStyleId>{6E62EB93-AAC6-4EBA-99E5-D1D4B1179FDE}</a:tableStyleId>
              </a:tblPr>
              <a:tblGrid>
                <a:gridCol w="545465">
                  <a:extLst>
                    <a:ext uri="{9D8B030D-6E8A-4147-A177-3AD203B41FA5}">
                      <a16:colId xmlns:a16="http://schemas.microsoft.com/office/drawing/2014/main" val="20000"/>
                    </a:ext>
                  </a:extLst>
                </a:gridCol>
                <a:gridCol w="1366263">
                  <a:extLst>
                    <a:ext uri="{9D8B030D-6E8A-4147-A177-3AD203B41FA5}">
                      <a16:colId xmlns:a16="http://schemas.microsoft.com/office/drawing/2014/main" val="20001"/>
                    </a:ext>
                  </a:extLst>
                </a:gridCol>
                <a:gridCol w="3551177">
                  <a:extLst>
                    <a:ext uri="{9D8B030D-6E8A-4147-A177-3AD203B41FA5}">
                      <a16:colId xmlns:a16="http://schemas.microsoft.com/office/drawing/2014/main" val="20002"/>
                    </a:ext>
                  </a:extLst>
                </a:gridCol>
                <a:gridCol w="1517226">
                  <a:extLst>
                    <a:ext uri="{9D8B030D-6E8A-4147-A177-3AD203B41FA5}">
                      <a16:colId xmlns:a16="http://schemas.microsoft.com/office/drawing/2014/main" val="20003"/>
                    </a:ext>
                  </a:extLst>
                </a:gridCol>
                <a:gridCol w="1517226">
                  <a:extLst>
                    <a:ext uri="{9D8B030D-6E8A-4147-A177-3AD203B41FA5}">
                      <a16:colId xmlns:a16="http://schemas.microsoft.com/office/drawing/2014/main" val="20004"/>
                    </a:ext>
                  </a:extLst>
                </a:gridCol>
                <a:gridCol w="1517226">
                  <a:extLst>
                    <a:ext uri="{9D8B030D-6E8A-4147-A177-3AD203B41FA5}">
                      <a16:colId xmlns:a16="http://schemas.microsoft.com/office/drawing/2014/main" val="20005"/>
                    </a:ext>
                  </a:extLst>
                </a:gridCol>
              </a:tblGrid>
              <a:tr h="331982">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Statement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6151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provides additional benefits for renewing (e.g. enhanced cover)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74485">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know what the policy covers and excludes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6151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provider makes it easy to compare to policies from other providers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6151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The policy was explained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6151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handled my complaint professionally and fairly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6151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questions are answered quickly and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6151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got a discount for staying with the same company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6151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premium doesn't increase because I'm not a new customer anymore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6151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understand if there are any discounts or no claims bonus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6151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insurer told me what I would have paid if I wasn't a new customer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7.53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10"/>
                  </a:ext>
                </a:extLst>
              </a:tr>
            </a:tbl>
          </a:graphicData>
        </a:graphic>
      </p:graphicFrame>
      <p:sp>
        <p:nvSpPr>
          <p:cNvPr id="5" name="Google Shape;281;p26">
            <a:extLst>
              <a:ext uri="{FF2B5EF4-FFF2-40B4-BE49-F238E27FC236}">
                <a16:creationId xmlns:a16="http://schemas.microsoft.com/office/drawing/2014/main" id="{96074513-A494-371E-5CD4-78C3B253258C}"/>
              </a:ext>
            </a:extLst>
          </p:cNvPr>
          <p:cNvSpPr txBox="1"/>
          <p:nvPr/>
        </p:nvSpPr>
        <p:spPr>
          <a:xfrm>
            <a:off x="913991" y="5880122"/>
            <a:ext cx="10201458" cy="355040"/>
          </a:xfrm>
          <a:prstGeom prst="rect">
            <a:avLst/>
          </a:prstGeom>
          <a:noFill/>
          <a:ln>
            <a:noFill/>
          </a:ln>
        </p:spPr>
        <p:txBody>
          <a:bodyPr spcFirstLastPara="1" wrap="square" lIns="91425" tIns="45700" rIns="91425" bIns="45700" anchor="t" anchorCtr="0">
            <a:noAutofit/>
          </a:bodyPr>
          <a:lstStyle/>
          <a:p>
            <a:r>
              <a:rPr lang="en-US" sz="900" dirty="0">
                <a:solidFill>
                  <a:schemeClr val="tx1"/>
                </a:solidFill>
                <a:latin typeface="Noto Sans" panose="020B0502040504020204" pitchFamily="34" charset="0"/>
                <a:ea typeface="Corbel"/>
                <a:cs typeface="Noto Sans" panose="020B0502040504020204" pitchFamily="34" charset="0"/>
                <a:sym typeface="Corbel"/>
              </a:rPr>
              <a:t>Base: April 2025 and Jan 2026 data. All SMEs that hold at least one (motor, employers’ liability, buildings and/or contents, business interruption) insurance policy: Business Interruption n=309. Note: If more than one different policies were selected, participants were randomly assigned to answer performance questions for one of the policies only. </a:t>
            </a:r>
            <a:endParaRPr lang="en-GB" sz="9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4851803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0702A562-DA72-69EE-6DCC-51E5972975E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D853E3A-95BD-76E0-6DFE-B8FF7106FCEF}"/>
              </a:ext>
            </a:extLst>
          </p:cNvPr>
          <p:cNvSpPr txBox="1"/>
          <p:nvPr/>
        </p:nvSpPr>
        <p:spPr>
          <a:xfrm>
            <a:off x="927404" y="559990"/>
            <a:ext cx="118678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Theme scores for SMEs – policy type claimed</a:t>
            </a:r>
          </a:p>
        </p:txBody>
      </p:sp>
      <p:graphicFrame>
        <p:nvGraphicFramePr>
          <p:cNvPr id="4" name="Table 3">
            <a:extLst>
              <a:ext uri="{FF2B5EF4-FFF2-40B4-BE49-F238E27FC236}">
                <a16:creationId xmlns:a16="http://schemas.microsoft.com/office/drawing/2014/main" id="{CF6BDEFB-D86C-3F2D-1F9B-442E4923DF49}"/>
              </a:ext>
            </a:extLst>
          </p:cNvPr>
          <p:cNvGraphicFramePr>
            <a:graphicFrameLocks noGrp="1"/>
          </p:cNvGraphicFramePr>
          <p:nvPr>
            <p:extLst>
              <p:ext uri="{D42A27DB-BD31-4B8C-83A1-F6EECF244321}">
                <p14:modId xmlns:p14="http://schemas.microsoft.com/office/powerpoint/2010/main" val="4040366039"/>
              </p:ext>
            </p:extLst>
          </p:nvPr>
        </p:nvGraphicFramePr>
        <p:xfrm>
          <a:off x="1019175" y="1607936"/>
          <a:ext cx="4657909" cy="1704054"/>
        </p:xfrm>
        <a:graphic>
          <a:graphicData uri="http://schemas.openxmlformats.org/drawingml/2006/table">
            <a:tbl>
              <a:tblPr firstRow="1" bandRow="1">
                <a:tableStyleId>{6E62EB93-AAC6-4EBA-99E5-D1D4B1179FDE}</a:tableStyleId>
              </a:tblPr>
              <a:tblGrid>
                <a:gridCol w="255313">
                  <a:extLst>
                    <a:ext uri="{9D8B030D-6E8A-4147-A177-3AD203B41FA5}">
                      <a16:colId xmlns:a16="http://schemas.microsoft.com/office/drawing/2014/main" val="20000"/>
                    </a:ext>
                  </a:extLst>
                </a:gridCol>
                <a:gridCol w="1089751">
                  <a:extLst>
                    <a:ext uri="{9D8B030D-6E8A-4147-A177-3AD203B41FA5}">
                      <a16:colId xmlns:a16="http://schemas.microsoft.com/office/drawing/2014/main" val="20001"/>
                    </a:ext>
                  </a:extLst>
                </a:gridCol>
                <a:gridCol w="1158250">
                  <a:extLst>
                    <a:ext uri="{9D8B030D-6E8A-4147-A177-3AD203B41FA5}">
                      <a16:colId xmlns:a16="http://schemas.microsoft.com/office/drawing/2014/main" val="20002"/>
                    </a:ext>
                  </a:extLst>
                </a:gridCol>
                <a:gridCol w="1118142">
                  <a:extLst>
                    <a:ext uri="{9D8B030D-6E8A-4147-A177-3AD203B41FA5}">
                      <a16:colId xmlns:a16="http://schemas.microsoft.com/office/drawing/2014/main" val="20003"/>
                    </a:ext>
                  </a:extLst>
                </a:gridCol>
                <a:gridCol w="1036453">
                  <a:extLst>
                    <a:ext uri="{9D8B030D-6E8A-4147-A177-3AD203B41FA5}">
                      <a16:colId xmlns:a16="http://schemas.microsoft.com/office/drawing/2014/main" val="20004"/>
                    </a:ext>
                  </a:extLst>
                </a:gridCol>
              </a:tblGrid>
              <a:tr h="451272">
                <a:tc>
                  <a:txBody>
                    <a:bodyPr/>
                    <a:lstStyle/>
                    <a:p>
                      <a:endParaRPr lang="en-GB" dirty="0">
                        <a:latin typeface="Noto Sans" panose="020B0502040504020204" pitchFamily="34" charset="0"/>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9865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865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45546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7.52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2" name="TextBox 1">
            <a:extLst>
              <a:ext uri="{FF2B5EF4-FFF2-40B4-BE49-F238E27FC236}">
                <a16:creationId xmlns:a16="http://schemas.microsoft.com/office/drawing/2014/main" id="{FC6649BD-9902-46C3-292F-6F549924AE6B}"/>
              </a:ext>
            </a:extLst>
          </p:cNvPr>
          <p:cNvSpPr txBox="1"/>
          <p:nvPr/>
        </p:nvSpPr>
        <p:spPr>
          <a:xfrm>
            <a:off x="1217261" y="1266508"/>
            <a:ext cx="424699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Motor</a:t>
            </a:r>
          </a:p>
        </p:txBody>
      </p:sp>
      <p:sp>
        <p:nvSpPr>
          <p:cNvPr id="8" name="TextBox 7">
            <a:extLst>
              <a:ext uri="{FF2B5EF4-FFF2-40B4-BE49-F238E27FC236}">
                <a16:creationId xmlns:a16="http://schemas.microsoft.com/office/drawing/2014/main" id="{453BEBD5-8880-1AD5-1FA2-4F02E6220264}"/>
              </a:ext>
            </a:extLst>
          </p:cNvPr>
          <p:cNvSpPr txBox="1"/>
          <p:nvPr/>
        </p:nvSpPr>
        <p:spPr>
          <a:xfrm>
            <a:off x="6241314" y="1263927"/>
            <a:ext cx="44175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Building/Contents</a:t>
            </a:r>
          </a:p>
        </p:txBody>
      </p:sp>
      <p:graphicFrame>
        <p:nvGraphicFramePr>
          <p:cNvPr id="12" name="Table 11">
            <a:extLst>
              <a:ext uri="{FF2B5EF4-FFF2-40B4-BE49-F238E27FC236}">
                <a16:creationId xmlns:a16="http://schemas.microsoft.com/office/drawing/2014/main" id="{F93B0333-0AF7-CB43-9DFA-41C7130CFFA3}"/>
              </a:ext>
            </a:extLst>
          </p:cNvPr>
          <p:cNvGraphicFramePr>
            <a:graphicFrameLocks noGrp="1"/>
          </p:cNvGraphicFramePr>
          <p:nvPr>
            <p:extLst>
              <p:ext uri="{D42A27DB-BD31-4B8C-83A1-F6EECF244321}">
                <p14:modId xmlns:p14="http://schemas.microsoft.com/office/powerpoint/2010/main" val="3225287549"/>
              </p:ext>
            </p:extLst>
          </p:nvPr>
        </p:nvGraphicFramePr>
        <p:xfrm>
          <a:off x="3691255" y="3824169"/>
          <a:ext cx="4657910" cy="1699451"/>
        </p:xfrm>
        <a:graphic>
          <a:graphicData uri="http://schemas.openxmlformats.org/drawingml/2006/table">
            <a:tbl>
              <a:tblPr firstRow="1" bandRow="1">
                <a:tableStyleId>{6E62EB93-AAC6-4EBA-99E5-D1D4B1179FDE}</a:tableStyleId>
              </a:tblPr>
              <a:tblGrid>
                <a:gridCol w="288435">
                  <a:extLst>
                    <a:ext uri="{9D8B030D-6E8A-4147-A177-3AD203B41FA5}">
                      <a16:colId xmlns:a16="http://schemas.microsoft.com/office/drawing/2014/main" val="20000"/>
                    </a:ext>
                  </a:extLst>
                </a:gridCol>
                <a:gridCol w="1117735">
                  <a:extLst>
                    <a:ext uri="{9D8B030D-6E8A-4147-A177-3AD203B41FA5}">
                      <a16:colId xmlns:a16="http://schemas.microsoft.com/office/drawing/2014/main" val="20001"/>
                    </a:ext>
                  </a:extLst>
                </a:gridCol>
                <a:gridCol w="1013634">
                  <a:extLst>
                    <a:ext uri="{9D8B030D-6E8A-4147-A177-3AD203B41FA5}">
                      <a16:colId xmlns:a16="http://schemas.microsoft.com/office/drawing/2014/main" val="20002"/>
                    </a:ext>
                  </a:extLst>
                </a:gridCol>
                <a:gridCol w="1201653">
                  <a:extLst>
                    <a:ext uri="{9D8B030D-6E8A-4147-A177-3AD203B41FA5}">
                      <a16:colId xmlns:a16="http://schemas.microsoft.com/office/drawing/2014/main" val="20003"/>
                    </a:ext>
                  </a:extLst>
                </a:gridCol>
                <a:gridCol w="1036453">
                  <a:extLst>
                    <a:ext uri="{9D8B030D-6E8A-4147-A177-3AD203B41FA5}">
                      <a16:colId xmlns:a16="http://schemas.microsoft.com/office/drawing/2014/main" val="20004"/>
                    </a:ext>
                  </a:extLst>
                </a:gridCol>
              </a:tblGrid>
              <a:tr h="465575">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411292">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11292">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411292">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5.36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5.81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4.91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graphicFrame>
        <p:nvGraphicFramePr>
          <p:cNvPr id="13" name="Table 12">
            <a:extLst>
              <a:ext uri="{FF2B5EF4-FFF2-40B4-BE49-F238E27FC236}">
                <a16:creationId xmlns:a16="http://schemas.microsoft.com/office/drawing/2014/main" id="{1F9E2324-282A-955C-D803-7F57295EE4A6}"/>
              </a:ext>
            </a:extLst>
          </p:cNvPr>
          <p:cNvGraphicFramePr>
            <a:graphicFrameLocks noGrp="1"/>
          </p:cNvGraphicFramePr>
          <p:nvPr>
            <p:extLst>
              <p:ext uri="{D42A27DB-BD31-4B8C-83A1-F6EECF244321}">
                <p14:modId xmlns:p14="http://schemas.microsoft.com/office/powerpoint/2010/main" val="520249518"/>
              </p:ext>
            </p:extLst>
          </p:nvPr>
        </p:nvGraphicFramePr>
        <p:xfrm>
          <a:off x="6210834" y="1631057"/>
          <a:ext cx="4467325" cy="1699451"/>
        </p:xfrm>
        <a:graphic>
          <a:graphicData uri="http://schemas.openxmlformats.org/drawingml/2006/table">
            <a:tbl>
              <a:tblPr firstRow="1" bandRow="1">
                <a:tableStyleId>{6E62EB93-AAC6-4EBA-99E5-D1D4B1179FDE}</a:tableStyleId>
              </a:tblPr>
              <a:tblGrid>
                <a:gridCol w="257771">
                  <a:extLst>
                    <a:ext uri="{9D8B030D-6E8A-4147-A177-3AD203B41FA5}">
                      <a16:colId xmlns:a16="http://schemas.microsoft.com/office/drawing/2014/main" val="20000"/>
                    </a:ext>
                  </a:extLst>
                </a:gridCol>
                <a:gridCol w="1100595">
                  <a:extLst>
                    <a:ext uri="{9D8B030D-6E8A-4147-A177-3AD203B41FA5}">
                      <a16:colId xmlns:a16="http://schemas.microsoft.com/office/drawing/2014/main" val="20001"/>
                    </a:ext>
                  </a:extLst>
                </a:gridCol>
                <a:gridCol w="956441">
                  <a:extLst>
                    <a:ext uri="{9D8B030D-6E8A-4147-A177-3AD203B41FA5}">
                      <a16:colId xmlns:a16="http://schemas.microsoft.com/office/drawing/2014/main" val="20002"/>
                    </a:ext>
                  </a:extLst>
                </a:gridCol>
                <a:gridCol w="1093903">
                  <a:extLst>
                    <a:ext uri="{9D8B030D-6E8A-4147-A177-3AD203B41FA5}">
                      <a16:colId xmlns:a16="http://schemas.microsoft.com/office/drawing/2014/main" val="20003"/>
                    </a:ext>
                  </a:extLst>
                </a:gridCol>
                <a:gridCol w="1058615">
                  <a:extLst>
                    <a:ext uri="{9D8B030D-6E8A-4147-A177-3AD203B41FA5}">
                      <a16:colId xmlns:a16="http://schemas.microsoft.com/office/drawing/2014/main" val="20004"/>
                    </a:ext>
                  </a:extLst>
                </a:gridCol>
              </a:tblGrid>
              <a:tr h="435534">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439581">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84755">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439581">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6.11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4" name="TextBox 13">
            <a:extLst>
              <a:ext uri="{FF2B5EF4-FFF2-40B4-BE49-F238E27FC236}">
                <a16:creationId xmlns:a16="http://schemas.microsoft.com/office/drawing/2014/main" id="{EB43D618-1C98-4C94-4FB9-EDA31691D8B0}"/>
              </a:ext>
            </a:extLst>
          </p:cNvPr>
          <p:cNvSpPr txBox="1"/>
          <p:nvPr/>
        </p:nvSpPr>
        <p:spPr>
          <a:xfrm>
            <a:off x="4454607" y="3528939"/>
            <a:ext cx="313120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Business interruption</a:t>
            </a:r>
          </a:p>
        </p:txBody>
      </p:sp>
      <p:sp>
        <p:nvSpPr>
          <p:cNvPr id="10" name="Google Shape;281;p26">
            <a:extLst>
              <a:ext uri="{FF2B5EF4-FFF2-40B4-BE49-F238E27FC236}">
                <a16:creationId xmlns:a16="http://schemas.microsoft.com/office/drawing/2014/main" id="{B1C86607-87F8-AF41-F682-C82333822FAE}"/>
              </a:ext>
            </a:extLst>
          </p:cNvPr>
          <p:cNvSpPr txBox="1"/>
          <p:nvPr/>
        </p:nvSpPr>
        <p:spPr>
          <a:xfrm>
            <a:off x="927405" y="5896056"/>
            <a:ext cx="10959796" cy="330834"/>
          </a:xfrm>
          <a:prstGeom prst="rect">
            <a:avLst/>
          </a:prstGeom>
          <a:noFill/>
          <a:ln>
            <a:noFill/>
          </a:ln>
        </p:spPr>
        <p:txBody>
          <a:bodyPr spcFirstLastPara="1" wrap="square" lIns="91425" tIns="45700" rIns="91425" bIns="45700" anchor="t" anchorCtr="0">
            <a:noAutofit/>
          </a:bodyPr>
          <a:lstStyle/>
          <a:p>
            <a:r>
              <a:rPr lang="en-US" sz="900" dirty="0">
                <a:latin typeface="Noto Sans" panose="020B0502040504020204" pitchFamily="34" charset="0"/>
                <a:ea typeface="Corbel"/>
                <a:cs typeface="Noto Sans" panose="020B0502040504020204" pitchFamily="34" charset="0"/>
                <a:sym typeface="Corbel"/>
              </a:rPr>
              <a:t>Base: April 2025 and Jan 2026 data. All SMEs that claimed on at least one (motor, employers’ liability, buildings and/or contents, business interruption) insurance policy: Motor n=190, Buildings/Contents n=245, Business Interruption n=79. Note: If more than one different policies were selected, participants were randomly assigned to answer performance questions for one of the policies only. </a:t>
            </a:r>
            <a:endParaRPr lang="en-GB" sz="9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397212032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026E8361-0274-661D-77A1-D8BA0418FBE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0D850EE-D271-B722-8C20-1DDC5B73A063}"/>
              </a:ext>
            </a:extLst>
          </p:cNvPr>
          <p:cNvSpPr txBox="1"/>
          <p:nvPr/>
        </p:nvSpPr>
        <p:spPr>
          <a:xfrm>
            <a:off x="924151" y="558949"/>
            <a:ext cx="97438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Opportunities for SMEs – claimed on motor</a:t>
            </a:r>
          </a:p>
        </p:txBody>
      </p:sp>
      <p:graphicFrame>
        <p:nvGraphicFramePr>
          <p:cNvPr id="4" name="Table 3">
            <a:extLst>
              <a:ext uri="{FF2B5EF4-FFF2-40B4-BE49-F238E27FC236}">
                <a16:creationId xmlns:a16="http://schemas.microsoft.com/office/drawing/2014/main" id="{155897B6-FF8D-A906-258E-DBB0DA2D3055}"/>
              </a:ext>
            </a:extLst>
          </p:cNvPr>
          <p:cNvGraphicFramePr>
            <a:graphicFrameLocks noGrp="1"/>
          </p:cNvGraphicFramePr>
          <p:nvPr>
            <p:extLst>
              <p:ext uri="{D42A27DB-BD31-4B8C-83A1-F6EECF244321}">
                <p14:modId xmlns:p14="http://schemas.microsoft.com/office/powerpoint/2010/main" val="2044831968"/>
              </p:ext>
            </p:extLst>
          </p:nvPr>
        </p:nvGraphicFramePr>
        <p:xfrm>
          <a:off x="1019175" y="1330960"/>
          <a:ext cx="10014583" cy="4435343"/>
        </p:xfrm>
        <a:graphic>
          <a:graphicData uri="http://schemas.openxmlformats.org/drawingml/2006/table">
            <a:tbl>
              <a:tblPr firstRow="1" bandRow="1">
                <a:tableStyleId>{6E62EB93-AAC6-4EBA-99E5-D1D4B1179FDE}</a:tableStyleId>
              </a:tblPr>
              <a:tblGrid>
                <a:gridCol w="545465">
                  <a:extLst>
                    <a:ext uri="{9D8B030D-6E8A-4147-A177-3AD203B41FA5}">
                      <a16:colId xmlns:a16="http://schemas.microsoft.com/office/drawing/2014/main" val="20000"/>
                    </a:ext>
                  </a:extLst>
                </a:gridCol>
                <a:gridCol w="1366263">
                  <a:extLst>
                    <a:ext uri="{9D8B030D-6E8A-4147-A177-3AD203B41FA5}">
                      <a16:colId xmlns:a16="http://schemas.microsoft.com/office/drawing/2014/main" val="20001"/>
                    </a:ext>
                  </a:extLst>
                </a:gridCol>
                <a:gridCol w="3551177">
                  <a:extLst>
                    <a:ext uri="{9D8B030D-6E8A-4147-A177-3AD203B41FA5}">
                      <a16:colId xmlns:a16="http://schemas.microsoft.com/office/drawing/2014/main" val="20002"/>
                    </a:ext>
                  </a:extLst>
                </a:gridCol>
                <a:gridCol w="1517226">
                  <a:extLst>
                    <a:ext uri="{9D8B030D-6E8A-4147-A177-3AD203B41FA5}">
                      <a16:colId xmlns:a16="http://schemas.microsoft.com/office/drawing/2014/main" val="20003"/>
                    </a:ext>
                  </a:extLst>
                </a:gridCol>
                <a:gridCol w="1517226">
                  <a:extLst>
                    <a:ext uri="{9D8B030D-6E8A-4147-A177-3AD203B41FA5}">
                      <a16:colId xmlns:a16="http://schemas.microsoft.com/office/drawing/2014/main" val="20004"/>
                    </a:ext>
                  </a:extLst>
                </a:gridCol>
                <a:gridCol w="1517226">
                  <a:extLst>
                    <a:ext uri="{9D8B030D-6E8A-4147-A177-3AD203B41FA5}">
                      <a16:colId xmlns:a16="http://schemas.microsoft.com/office/drawing/2014/main" val="20005"/>
                    </a:ext>
                  </a:extLst>
                </a:gridCol>
              </a:tblGrid>
              <a:tr h="352113">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Statement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83441">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was able to choose the supplier that the insurance company uses (e.g. tradesmen, garage, airline, law firm)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0325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claim was settled quickly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83441">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The people you dealt with showed compassion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83441">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insurer provided effective assistance/ advice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83441">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knew what I need to do to make a claim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83441">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am offered immediate assistance and advice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83441">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can get through to the insurance company quickly at any time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83441">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Repairs or replacement items were completed/ delivered at a time that suited me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83441">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had a choice in how the company settled the claim (e.g. financial settlement, repair or replacement)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83441">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insurance company did not try to avoid paying out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7.34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10"/>
                  </a:ext>
                </a:extLst>
              </a:tr>
            </a:tbl>
          </a:graphicData>
        </a:graphic>
      </p:graphicFrame>
      <p:sp>
        <p:nvSpPr>
          <p:cNvPr id="5" name="Google Shape;281;p26">
            <a:extLst>
              <a:ext uri="{FF2B5EF4-FFF2-40B4-BE49-F238E27FC236}">
                <a16:creationId xmlns:a16="http://schemas.microsoft.com/office/drawing/2014/main" id="{B4722CCA-E4ED-313A-E35C-95F2965B5303}"/>
              </a:ext>
            </a:extLst>
          </p:cNvPr>
          <p:cNvSpPr txBox="1"/>
          <p:nvPr/>
        </p:nvSpPr>
        <p:spPr>
          <a:xfrm>
            <a:off x="913991" y="6012202"/>
            <a:ext cx="10201458" cy="35504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Base: April 2025 and Jan 2026 data. All SMEs that claimed on at least one (motor, employers’ liability, buildings and/or contents, business interruption) insurance policy: Motor n=190,  Note: If more than one different policies were selected, participants were randomly assigned to answer performance questions for one of the policies only. </a:t>
            </a:r>
            <a:endParaRPr kumimoji="0" lang="en-GB" sz="9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Tree>
    <p:extLst>
      <p:ext uri="{BB962C8B-B14F-4D97-AF65-F5344CB8AC3E}">
        <p14:creationId xmlns:p14="http://schemas.microsoft.com/office/powerpoint/2010/main" val="276890562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861046A9-2F74-F6A8-B9FA-D7813956BD0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0A7796D-23A3-4508-0810-E99EC7005496}"/>
              </a:ext>
            </a:extLst>
          </p:cNvPr>
          <p:cNvSpPr txBox="1"/>
          <p:nvPr/>
        </p:nvSpPr>
        <p:spPr>
          <a:xfrm>
            <a:off x="924151" y="558949"/>
            <a:ext cx="101912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Opportunities for SMEs – claimed on buildings/ contents</a:t>
            </a:r>
          </a:p>
        </p:txBody>
      </p:sp>
      <p:graphicFrame>
        <p:nvGraphicFramePr>
          <p:cNvPr id="4" name="Table 3">
            <a:extLst>
              <a:ext uri="{FF2B5EF4-FFF2-40B4-BE49-F238E27FC236}">
                <a16:creationId xmlns:a16="http://schemas.microsoft.com/office/drawing/2014/main" id="{DB412F19-AE8E-07A4-EA2C-434C43BE5E2E}"/>
              </a:ext>
            </a:extLst>
          </p:cNvPr>
          <p:cNvGraphicFramePr>
            <a:graphicFrameLocks noGrp="1"/>
          </p:cNvGraphicFramePr>
          <p:nvPr>
            <p:extLst>
              <p:ext uri="{D42A27DB-BD31-4B8C-83A1-F6EECF244321}">
                <p14:modId xmlns:p14="http://schemas.microsoft.com/office/powerpoint/2010/main" val="339443186"/>
              </p:ext>
            </p:extLst>
          </p:nvPr>
        </p:nvGraphicFramePr>
        <p:xfrm>
          <a:off x="1019175" y="1330960"/>
          <a:ext cx="10014583" cy="4306339"/>
        </p:xfrm>
        <a:graphic>
          <a:graphicData uri="http://schemas.openxmlformats.org/drawingml/2006/table">
            <a:tbl>
              <a:tblPr firstRow="1" bandRow="1">
                <a:tableStyleId>{6E62EB93-AAC6-4EBA-99E5-D1D4B1179FDE}</a:tableStyleId>
              </a:tblPr>
              <a:tblGrid>
                <a:gridCol w="545465">
                  <a:extLst>
                    <a:ext uri="{9D8B030D-6E8A-4147-A177-3AD203B41FA5}">
                      <a16:colId xmlns:a16="http://schemas.microsoft.com/office/drawing/2014/main" val="20000"/>
                    </a:ext>
                  </a:extLst>
                </a:gridCol>
                <a:gridCol w="1366263">
                  <a:extLst>
                    <a:ext uri="{9D8B030D-6E8A-4147-A177-3AD203B41FA5}">
                      <a16:colId xmlns:a16="http://schemas.microsoft.com/office/drawing/2014/main" val="20001"/>
                    </a:ext>
                  </a:extLst>
                </a:gridCol>
                <a:gridCol w="3551177">
                  <a:extLst>
                    <a:ext uri="{9D8B030D-6E8A-4147-A177-3AD203B41FA5}">
                      <a16:colId xmlns:a16="http://schemas.microsoft.com/office/drawing/2014/main" val="20002"/>
                    </a:ext>
                  </a:extLst>
                </a:gridCol>
                <a:gridCol w="1517226">
                  <a:extLst>
                    <a:ext uri="{9D8B030D-6E8A-4147-A177-3AD203B41FA5}">
                      <a16:colId xmlns:a16="http://schemas.microsoft.com/office/drawing/2014/main" val="20003"/>
                    </a:ext>
                  </a:extLst>
                </a:gridCol>
                <a:gridCol w="1517226">
                  <a:extLst>
                    <a:ext uri="{9D8B030D-6E8A-4147-A177-3AD203B41FA5}">
                      <a16:colId xmlns:a16="http://schemas.microsoft.com/office/drawing/2014/main" val="20004"/>
                    </a:ext>
                  </a:extLst>
                </a:gridCol>
                <a:gridCol w="1517226">
                  <a:extLst>
                    <a:ext uri="{9D8B030D-6E8A-4147-A177-3AD203B41FA5}">
                      <a16:colId xmlns:a16="http://schemas.microsoft.com/office/drawing/2014/main" val="20005"/>
                    </a:ext>
                  </a:extLst>
                </a:gridCol>
              </a:tblGrid>
              <a:tr h="352113">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Statement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83441">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provided effective assistance/ advice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0325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can get through to the insurance company quickly at any time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83441">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am offered immediate assistance and advice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83441">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knew what I need to do to make a claim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83441">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Repairs or replacement items were completed/ delivered at a time that suited me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83441">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was not asked needless questions about my claim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83441">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insurance company did not try to avoid paying out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83441">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had a choice in how the company settled the claim (e.g. financial settlement, repair or replacement)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83441">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The people you dealt with showed compassion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83441">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claim was settled quickly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5.99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10"/>
                  </a:ext>
                </a:extLst>
              </a:tr>
            </a:tbl>
          </a:graphicData>
        </a:graphic>
      </p:graphicFrame>
      <p:sp>
        <p:nvSpPr>
          <p:cNvPr id="5" name="Google Shape;281;p26">
            <a:extLst>
              <a:ext uri="{FF2B5EF4-FFF2-40B4-BE49-F238E27FC236}">
                <a16:creationId xmlns:a16="http://schemas.microsoft.com/office/drawing/2014/main" id="{124B6FF3-7989-6E88-AF50-B275B1FD3215}"/>
              </a:ext>
            </a:extLst>
          </p:cNvPr>
          <p:cNvSpPr txBox="1"/>
          <p:nvPr/>
        </p:nvSpPr>
        <p:spPr>
          <a:xfrm>
            <a:off x="913991" y="6012202"/>
            <a:ext cx="10201458" cy="355040"/>
          </a:xfrm>
          <a:prstGeom prst="rect">
            <a:avLst/>
          </a:prstGeom>
          <a:noFill/>
          <a:ln>
            <a:noFill/>
          </a:ln>
        </p:spPr>
        <p:txBody>
          <a:bodyPr spcFirstLastPara="1" wrap="square" lIns="91425" tIns="45700" rIns="91425" bIns="45700" anchor="t" anchorCtr="0">
            <a:noAutofit/>
          </a:bodyPr>
          <a:lstStyle/>
          <a:p>
            <a:r>
              <a:rPr lang="en-GB" sz="900" dirty="0">
                <a:latin typeface="Noto Sans" panose="020B0502040504020204" pitchFamily="34" charset="0"/>
                <a:ea typeface="Corbel"/>
                <a:cs typeface="Noto Sans" panose="020B0502040504020204" pitchFamily="34" charset="0"/>
                <a:sym typeface="Corbel"/>
              </a:rPr>
              <a:t>Base: </a:t>
            </a:r>
            <a:r>
              <a:rPr lang="en-GB" sz="900" dirty="0">
                <a:solidFill>
                  <a:schemeClr val="tx1"/>
                </a:solidFill>
                <a:latin typeface="Noto Sans" panose="020B0502040504020204" pitchFamily="34" charset="0"/>
                <a:ea typeface="Corbel"/>
                <a:cs typeface="Noto Sans" panose="020B0502040504020204" pitchFamily="34" charset="0"/>
                <a:sym typeface="Corbel"/>
              </a:rPr>
              <a:t>April 2025 and Jan 2026 data.</a:t>
            </a:r>
            <a:r>
              <a:rPr lang="en-GB" sz="900" dirty="0">
                <a:latin typeface="Noto Sans" panose="020B0502040504020204" pitchFamily="34" charset="0"/>
                <a:ea typeface="Corbel"/>
                <a:cs typeface="Noto Sans" panose="020B0502040504020204" pitchFamily="34" charset="0"/>
                <a:sym typeface="Corbel"/>
              </a:rPr>
              <a:t> All SMEs that claimed on at least one (motor, employers’ liability, buildings and/or contents, business interruption) insurance policy: Buildings/Contents n=245. Note: If more than one different policies were selected, participants were randomly assigned to answer performance questions for one of the policies only.  </a:t>
            </a:r>
            <a:endParaRPr lang="en-GB" sz="9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66079718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CF03ADD9-90A8-39CC-7545-D9239F5BA44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CEB5A49-9BDD-5652-DF1F-DE04234349CC}"/>
              </a:ext>
            </a:extLst>
          </p:cNvPr>
          <p:cNvSpPr txBox="1"/>
          <p:nvPr/>
        </p:nvSpPr>
        <p:spPr>
          <a:xfrm>
            <a:off x="924151" y="558949"/>
            <a:ext cx="101912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Opportunities for SMEs – claimed on business interruption</a:t>
            </a:r>
          </a:p>
        </p:txBody>
      </p:sp>
      <p:graphicFrame>
        <p:nvGraphicFramePr>
          <p:cNvPr id="4" name="Table 3">
            <a:extLst>
              <a:ext uri="{FF2B5EF4-FFF2-40B4-BE49-F238E27FC236}">
                <a16:creationId xmlns:a16="http://schemas.microsoft.com/office/drawing/2014/main" id="{8D1423DF-FFD8-7FB4-693B-5CCDE86AEA78}"/>
              </a:ext>
            </a:extLst>
          </p:cNvPr>
          <p:cNvGraphicFramePr>
            <a:graphicFrameLocks noGrp="1"/>
          </p:cNvGraphicFramePr>
          <p:nvPr>
            <p:extLst>
              <p:ext uri="{D42A27DB-BD31-4B8C-83A1-F6EECF244321}">
                <p14:modId xmlns:p14="http://schemas.microsoft.com/office/powerpoint/2010/main" val="1281889843"/>
              </p:ext>
            </p:extLst>
          </p:nvPr>
        </p:nvGraphicFramePr>
        <p:xfrm>
          <a:off x="1019175" y="1330960"/>
          <a:ext cx="10014583" cy="4435343"/>
        </p:xfrm>
        <a:graphic>
          <a:graphicData uri="http://schemas.openxmlformats.org/drawingml/2006/table">
            <a:tbl>
              <a:tblPr firstRow="1" bandRow="1">
                <a:tableStyleId>{6E62EB93-AAC6-4EBA-99E5-D1D4B1179FDE}</a:tableStyleId>
              </a:tblPr>
              <a:tblGrid>
                <a:gridCol w="545465">
                  <a:extLst>
                    <a:ext uri="{9D8B030D-6E8A-4147-A177-3AD203B41FA5}">
                      <a16:colId xmlns:a16="http://schemas.microsoft.com/office/drawing/2014/main" val="20000"/>
                    </a:ext>
                  </a:extLst>
                </a:gridCol>
                <a:gridCol w="1366263">
                  <a:extLst>
                    <a:ext uri="{9D8B030D-6E8A-4147-A177-3AD203B41FA5}">
                      <a16:colId xmlns:a16="http://schemas.microsoft.com/office/drawing/2014/main" val="20001"/>
                    </a:ext>
                  </a:extLst>
                </a:gridCol>
                <a:gridCol w="3551177">
                  <a:extLst>
                    <a:ext uri="{9D8B030D-6E8A-4147-A177-3AD203B41FA5}">
                      <a16:colId xmlns:a16="http://schemas.microsoft.com/office/drawing/2014/main" val="20002"/>
                    </a:ext>
                  </a:extLst>
                </a:gridCol>
                <a:gridCol w="1517226">
                  <a:extLst>
                    <a:ext uri="{9D8B030D-6E8A-4147-A177-3AD203B41FA5}">
                      <a16:colId xmlns:a16="http://schemas.microsoft.com/office/drawing/2014/main" val="20003"/>
                    </a:ext>
                  </a:extLst>
                </a:gridCol>
                <a:gridCol w="1517226">
                  <a:extLst>
                    <a:ext uri="{9D8B030D-6E8A-4147-A177-3AD203B41FA5}">
                      <a16:colId xmlns:a16="http://schemas.microsoft.com/office/drawing/2014/main" val="20004"/>
                    </a:ext>
                  </a:extLst>
                </a:gridCol>
                <a:gridCol w="1517226">
                  <a:extLst>
                    <a:ext uri="{9D8B030D-6E8A-4147-A177-3AD203B41FA5}">
                      <a16:colId xmlns:a16="http://schemas.microsoft.com/office/drawing/2014/main" val="20005"/>
                    </a:ext>
                  </a:extLst>
                </a:gridCol>
              </a:tblGrid>
              <a:tr h="352113">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Statement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83441">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had a choice in how the company settled the claim (e.g. financial settlement, repair or replacement)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0325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am offered immediate assistance and advice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83441">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can get through to the insurance company quickly at any time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83441">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Repairs or replacement items were completed/ delivered at a time that suited me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83441">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provided effective assistance/ advice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83441">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knew what I need to do to make a claim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83441">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insurance company did not try to avoid paying out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83441">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was able to choose the supplier that the insurance company uses (e.g. tradesmen, garage, airline, law firm)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83441">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claim was settled quickly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83441">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The people you dealt with showed compassion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4.34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10"/>
                  </a:ext>
                </a:extLst>
              </a:tr>
            </a:tbl>
          </a:graphicData>
        </a:graphic>
      </p:graphicFrame>
      <p:sp>
        <p:nvSpPr>
          <p:cNvPr id="5" name="Google Shape;281;p26">
            <a:extLst>
              <a:ext uri="{FF2B5EF4-FFF2-40B4-BE49-F238E27FC236}">
                <a16:creationId xmlns:a16="http://schemas.microsoft.com/office/drawing/2014/main" id="{2720D687-3511-7434-E0B1-E5945A80E43A}"/>
              </a:ext>
            </a:extLst>
          </p:cNvPr>
          <p:cNvSpPr txBox="1"/>
          <p:nvPr/>
        </p:nvSpPr>
        <p:spPr>
          <a:xfrm>
            <a:off x="913991" y="6012202"/>
            <a:ext cx="10201458" cy="355040"/>
          </a:xfrm>
          <a:prstGeom prst="rect">
            <a:avLst/>
          </a:prstGeom>
          <a:noFill/>
          <a:ln>
            <a:noFill/>
          </a:ln>
        </p:spPr>
        <p:txBody>
          <a:bodyPr spcFirstLastPara="1" wrap="square" lIns="91425" tIns="45700" rIns="91425" bIns="45700" anchor="t" anchorCtr="0">
            <a:noAutofit/>
          </a:bodyPr>
          <a:lstStyle/>
          <a:p>
            <a:r>
              <a:rPr lang="en-US" sz="900" dirty="0">
                <a:latin typeface="Noto Sans" panose="020B0502040504020204" pitchFamily="34" charset="0"/>
                <a:ea typeface="Corbel"/>
                <a:cs typeface="Noto Sans" panose="020B0502040504020204" pitchFamily="34" charset="0"/>
                <a:sym typeface="Corbel"/>
              </a:rPr>
              <a:t>Base: April 2025 and Jan 2026 data. All SMEs that claimed on at least one (motor, employers’ liability, buildings and/or contents, business interruption) insurance policy: Business Interruption n=79. Note: If more than one different policies were selected, participants were randomly assigned to answer performance questions for one of the policies only. </a:t>
            </a:r>
            <a:endParaRPr lang="en-GB" sz="9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1399538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2B135-6A72-3A6D-C79C-3F8B5A3405FF}"/>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1F6CB96-4F65-0C97-F92A-EA48A44A3F37}"/>
              </a:ext>
            </a:extLst>
          </p:cNvPr>
          <p:cNvSpPr/>
          <p:nvPr/>
        </p:nvSpPr>
        <p:spPr>
          <a:xfrm>
            <a:off x="6585907" y="3747595"/>
            <a:ext cx="4823773" cy="2527798"/>
          </a:xfrm>
          <a:prstGeom prst="roundRect">
            <a:avLst>
              <a:gd name="adj" fmla="val 6823"/>
            </a:avLst>
          </a:prstGeom>
          <a:solidFill>
            <a:srgbClr val="99FF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Noto Sans"/>
              <a:ea typeface="+mn-ea"/>
              <a:cs typeface="+mn-cs"/>
              <a:sym typeface="Arial"/>
            </a:endParaRPr>
          </a:p>
        </p:txBody>
      </p:sp>
      <p:sp>
        <p:nvSpPr>
          <p:cNvPr id="15" name="Title 14">
            <a:extLst>
              <a:ext uri="{FF2B5EF4-FFF2-40B4-BE49-F238E27FC236}">
                <a16:creationId xmlns:a16="http://schemas.microsoft.com/office/drawing/2014/main" id="{0A552BAB-6C37-166C-67D3-C53C92135934}"/>
              </a:ext>
            </a:extLst>
          </p:cNvPr>
          <p:cNvSpPr>
            <a:spLocks noGrp="1"/>
          </p:cNvSpPr>
          <p:nvPr>
            <p:ph type="title"/>
          </p:nvPr>
        </p:nvSpPr>
        <p:spPr>
          <a:xfrm>
            <a:off x="933273" y="387493"/>
            <a:ext cx="7234068" cy="883122"/>
          </a:xfrm>
        </p:spPr>
        <p:txBody>
          <a:bodyPr>
            <a:normAutofit/>
          </a:bodyPr>
          <a:lstStyle/>
          <a:p>
            <a:r>
              <a:rPr lang="en-GB" sz="2800" b="1" dirty="0">
                <a:ea typeface="Noto Sans" panose="020B0502040504020204" pitchFamily="34" charset="0"/>
                <a:cs typeface="Calibri Light" panose="020F0302020204030204" pitchFamily="34" charset="0"/>
              </a:rPr>
              <a:t>Key </a:t>
            </a:r>
            <a:r>
              <a:rPr lang="en-GB" sz="2800" b="1" dirty="0">
                <a:ea typeface="Noto Sans" panose="020B0502040504020204" pitchFamily="34" charset="0"/>
                <a:cs typeface="Calibri Light" panose="020F0302020204030204" pitchFamily="34" charset="0"/>
                <a:sym typeface="Arial"/>
              </a:rPr>
              <a:t>findings – </a:t>
            </a:r>
            <a:r>
              <a:rPr lang="en-GB" sz="2800" dirty="0">
                <a:ea typeface="Noto Sans" panose="020B0502040504020204" pitchFamily="34" charset="0"/>
                <a:cs typeface="Calibri Light" panose="020F0302020204030204" pitchFamily="34" charset="0"/>
              </a:rPr>
              <a:t>SME Market</a:t>
            </a:r>
            <a:endParaRPr lang="en-GB" sz="2800" b="1" dirty="0">
              <a:ea typeface="Noto Sans" panose="020B0502040504020204" pitchFamily="34" charset="0"/>
              <a:cs typeface="Calibri Light" panose="020F0302020204030204" pitchFamily="34" charset="0"/>
              <a:sym typeface="Arial"/>
            </a:endParaRPr>
          </a:p>
        </p:txBody>
      </p:sp>
      <p:graphicFrame>
        <p:nvGraphicFramePr>
          <p:cNvPr id="4" name="Table 3">
            <a:extLst>
              <a:ext uri="{FF2B5EF4-FFF2-40B4-BE49-F238E27FC236}">
                <a16:creationId xmlns:a16="http://schemas.microsoft.com/office/drawing/2014/main" id="{1DD7C237-8B06-76D6-280B-9BEBC62E4673}"/>
              </a:ext>
            </a:extLst>
          </p:cNvPr>
          <p:cNvGraphicFramePr>
            <a:graphicFrameLocks noGrp="1"/>
          </p:cNvGraphicFramePr>
          <p:nvPr>
            <p:extLst>
              <p:ext uri="{D42A27DB-BD31-4B8C-83A1-F6EECF244321}">
                <p14:modId xmlns:p14="http://schemas.microsoft.com/office/powerpoint/2010/main" val="1645201695"/>
              </p:ext>
            </p:extLst>
          </p:nvPr>
        </p:nvGraphicFramePr>
        <p:xfrm>
          <a:off x="1019175" y="1522520"/>
          <a:ext cx="5086497" cy="2025200"/>
        </p:xfrm>
        <a:graphic>
          <a:graphicData uri="http://schemas.openxmlformats.org/drawingml/2006/table">
            <a:tbl>
              <a:tblPr/>
              <a:tblGrid>
                <a:gridCol w="1502074">
                  <a:extLst>
                    <a:ext uri="{9D8B030D-6E8A-4147-A177-3AD203B41FA5}">
                      <a16:colId xmlns:a16="http://schemas.microsoft.com/office/drawing/2014/main" val="2284982274"/>
                    </a:ext>
                  </a:extLst>
                </a:gridCol>
                <a:gridCol w="1265604">
                  <a:extLst>
                    <a:ext uri="{9D8B030D-6E8A-4147-A177-3AD203B41FA5}">
                      <a16:colId xmlns:a16="http://schemas.microsoft.com/office/drawing/2014/main" val="1108067568"/>
                    </a:ext>
                  </a:extLst>
                </a:gridCol>
                <a:gridCol w="1228855">
                  <a:extLst>
                    <a:ext uri="{9D8B030D-6E8A-4147-A177-3AD203B41FA5}">
                      <a16:colId xmlns:a16="http://schemas.microsoft.com/office/drawing/2014/main" val="1751816803"/>
                    </a:ext>
                  </a:extLst>
                </a:gridCol>
                <a:gridCol w="1089964">
                  <a:extLst>
                    <a:ext uri="{9D8B030D-6E8A-4147-A177-3AD203B41FA5}">
                      <a16:colId xmlns:a16="http://schemas.microsoft.com/office/drawing/2014/main" val="2678700150"/>
                    </a:ext>
                  </a:extLst>
                </a:gridCol>
              </a:tblGrid>
              <a:tr h="340387">
                <a:tc>
                  <a:txBody>
                    <a:bodyPr/>
                    <a:lstStyle/>
                    <a:p>
                      <a:pPr algn="l" fontAlgn="b"/>
                      <a:endParaRPr lang="en-GB" sz="1200" b="0" i="0" u="none" strike="noStrike" dirty="0">
                        <a:solidFill>
                          <a:srgbClr val="99FF80"/>
                        </a:solidFill>
                        <a:effectLst/>
                        <a:latin typeface="+mj-lt"/>
                        <a:cs typeface="Noto Sans" panose="020B0502040504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cap="none" dirty="0">
                          <a:solidFill>
                            <a:srgbClr val="99FF80"/>
                          </a:solidFill>
                          <a:effectLst/>
                          <a:latin typeface="+mj-lt"/>
                          <a:ea typeface="+mn-ea"/>
                          <a:cs typeface="+mn-cs"/>
                          <a:sym typeface="Arial"/>
                        </a:rPr>
                        <a:t>Wave 16 &amp; 17 Importance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cap="none" dirty="0">
                          <a:solidFill>
                            <a:srgbClr val="99FF80"/>
                          </a:solidFill>
                          <a:effectLst/>
                          <a:latin typeface="+mj-lt"/>
                          <a:ea typeface="+mn-ea"/>
                          <a:cs typeface="+mn-cs"/>
                          <a:sym typeface="Arial"/>
                        </a:rPr>
                        <a:t>Wave 15 &amp; 16 Importance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ctr"/>
                      <a:r>
                        <a:rPr lang="en-GB" sz="1200" b="1" i="0" u="none" strike="noStrike" dirty="0">
                          <a:solidFill>
                            <a:srgbClr val="99FF80"/>
                          </a:solidFill>
                          <a:effectLst/>
                          <a:latin typeface="+mj-lt"/>
                        </a:rPr>
                        <a:t>Change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194891765"/>
                  </a:ext>
                </a:extLst>
              </a:tr>
              <a:tr h="168976">
                <a:tc>
                  <a:txBody>
                    <a:bodyPr/>
                    <a:lstStyle/>
                    <a:p>
                      <a:pPr algn="l" fontAlgn="b">
                        <a:buNone/>
                      </a:pPr>
                      <a:r>
                        <a:rPr lang="en-GB" sz="1100" b="0" i="0" u="none" strike="noStrike" dirty="0">
                          <a:solidFill>
                            <a:srgbClr val="000000"/>
                          </a:solidFill>
                          <a:effectLst/>
                          <a:latin typeface="+mn-lt"/>
                        </a:rPr>
                        <a:t>Speed (claims)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GB" sz="1100" b="0" i="0" u="none" strike="noStrike">
                          <a:solidFill>
                            <a:srgbClr val="000000"/>
                          </a:solidFill>
                          <a:effectLst/>
                          <a:latin typeface="+mn-lt"/>
                        </a:rPr>
                        <a:t>7.16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GB" sz="1100" b="0" i="0" u="none" strike="noStrike">
                          <a:solidFill>
                            <a:srgbClr val="000000"/>
                          </a:solidFill>
                          <a:effectLst/>
                          <a:latin typeface="+mn-lt"/>
                        </a:rPr>
                        <a:t>6.59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GB" sz="1100" b="0" i="0" u="none" strike="noStrike">
                          <a:solidFill>
                            <a:srgbClr val="000000"/>
                          </a:solidFill>
                          <a:effectLst/>
                          <a:latin typeface="+mn-lt"/>
                        </a:rPr>
                        <a:t>0.57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0986866"/>
                  </a:ext>
                </a:extLst>
              </a:tr>
              <a:tr h="160690">
                <a:tc>
                  <a:txBody>
                    <a:bodyPr/>
                    <a:lstStyle/>
                    <a:p>
                      <a:pPr algn="l" fontAlgn="b">
                        <a:buNone/>
                      </a:pPr>
                      <a:r>
                        <a:rPr lang="en-GB" sz="1100" b="0" i="0" u="none" strike="noStrike" dirty="0">
                          <a:solidFill>
                            <a:srgbClr val="000000"/>
                          </a:solidFill>
                          <a:effectLst/>
                          <a:latin typeface="+mn-lt"/>
                        </a:rPr>
                        <a:t>Loyalty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6.48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6.14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0.34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3942354477"/>
                  </a:ext>
                </a:extLst>
              </a:tr>
              <a:tr h="205649">
                <a:tc>
                  <a:txBody>
                    <a:bodyPr/>
                    <a:lstStyle/>
                    <a:p>
                      <a:pPr algn="l" fontAlgn="b">
                        <a:buNone/>
                      </a:pPr>
                      <a:r>
                        <a:rPr lang="en-GB" sz="1100" b="0" i="0" u="none" strike="noStrike" dirty="0">
                          <a:solidFill>
                            <a:srgbClr val="000000"/>
                          </a:solidFill>
                          <a:effectLst/>
                          <a:latin typeface="+mn-lt"/>
                        </a:rPr>
                        <a:t>Confidence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GB" sz="1100" b="0" i="0" u="none" strike="noStrike" dirty="0">
                          <a:solidFill>
                            <a:srgbClr val="000000"/>
                          </a:solidFill>
                          <a:effectLst/>
                          <a:latin typeface="+mn-lt"/>
                        </a:rPr>
                        <a:t>7.10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GB" sz="1100" b="0" i="0" u="none" strike="noStrike" dirty="0">
                          <a:solidFill>
                            <a:srgbClr val="000000"/>
                          </a:solidFill>
                          <a:effectLst/>
                          <a:latin typeface="+mn-lt"/>
                        </a:rPr>
                        <a:t>6.94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GB" sz="1100" b="0" i="0" u="none" strike="noStrike">
                          <a:solidFill>
                            <a:srgbClr val="000000"/>
                          </a:solidFill>
                          <a:effectLst/>
                          <a:latin typeface="+mn-lt"/>
                        </a:rPr>
                        <a:t>0.16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0267530"/>
                  </a:ext>
                </a:extLst>
              </a:tr>
              <a:tr h="160690">
                <a:tc>
                  <a:txBody>
                    <a:bodyPr/>
                    <a:lstStyle/>
                    <a:p>
                      <a:pPr algn="l" fontAlgn="b">
                        <a:buNone/>
                      </a:pPr>
                      <a:r>
                        <a:rPr lang="en-GB" sz="1100" b="0" i="0" u="none" strike="noStrike" dirty="0">
                          <a:solidFill>
                            <a:srgbClr val="000000"/>
                          </a:solidFill>
                          <a:effectLst/>
                          <a:latin typeface="+mn-lt"/>
                        </a:rPr>
                        <a:t>Control (claims)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6.38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0.72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449092210"/>
                  </a:ext>
                </a:extLst>
              </a:tr>
              <a:tr h="160690">
                <a:tc>
                  <a:txBody>
                    <a:bodyPr/>
                    <a:lstStyle/>
                    <a:p>
                      <a:pPr algn="l" fontAlgn="b">
                        <a:buNone/>
                      </a:pPr>
                      <a:r>
                        <a:rPr lang="en-GB" sz="1100" b="0" i="0" u="none" strike="noStrike" dirty="0">
                          <a:solidFill>
                            <a:srgbClr val="000000"/>
                          </a:solidFill>
                          <a:effectLst/>
                          <a:latin typeface="+mn-lt"/>
                        </a:rPr>
                        <a:t>Ease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GB" sz="1100" b="0" i="0" u="none" strike="noStrike">
                          <a:solidFill>
                            <a:srgbClr val="000000"/>
                          </a:solidFill>
                          <a:effectLst/>
                          <a:latin typeface="+mn-lt"/>
                        </a:rPr>
                        <a:t>6.83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GB" sz="1100" b="0" i="0" u="none" strike="noStrike" dirty="0">
                          <a:solidFill>
                            <a:srgbClr val="000000"/>
                          </a:solidFill>
                          <a:effectLst/>
                          <a:latin typeface="+mn-lt"/>
                        </a:rPr>
                        <a:t>6.75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GB" sz="1100" b="0" i="0" u="none" strike="noStrike">
                          <a:solidFill>
                            <a:srgbClr val="000000"/>
                          </a:solidFill>
                          <a:effectLst/>
                          <a:latin typeface="+mn-lt"/>
                        </a:rPr>
                        <a:t>0.08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57411241"/>
                  </a:ext>
                </a:extLst>
              </a:tr>
              <a:tr h="191282">
                <a:tc>
                  <a:txBody>
                    <a:bodyPr/>
                    <a:lstStyle/>
                    <a:p>
                      <a:pPr algn="l" fontAlgn="b">
                        <a:buNone/>
                      </a:pPr>
                      <a:r>
                        <a:rPr lang="en-GB" sz="1100" b="0" i="0" u="none" strike="noStrike" dirty="0">
                          <a:solidFill>
                            <a:srgbClr val="000000"/>
                          </a:solidFill>
                          <a:effectLst/>
                          <a:latin typeface="+mn-lt"/>
                        </a:rPr>
                        <a:t>Protection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6.44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0.27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2217590902"/>
                  </a:ext>
                </a:extLst>
              </a:tr>
              <a:tr h="168072">
                <a:tc>
                  <a:txBody>
                    <a:bodyPr/>
                    <a:lstStyle/>
                    <a:p>
                      <a:pPr algn="l" fontAlgn="b">
                        <a:buNone/>
                      </a:pPr>
                      <a:r>
                        <a:rPr lang="en-GB" sz="1100" b="0" i="0" u="none" strike="noStrike" dirty="0">
                          <a:solidFill>
                            <a:srgbClr val="000000"/>
                          </a:solidFill>
                          <a:effectLst/>
                          <a:latin typeface="+mn-lt"/>
                        </a:rPr>
                        <a:t>Respect (claims)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GB" sz="1100" b="0" i="0" u="none" strike="noStrike">
                          <a:solidFill>
                            <a:srgbClr val="000000"/>
                          </a:solidFill>
                          <a:effectLst/>
                          <a:latin typeface="+mn-lt"/>
                        </a:rPr>
                        <a:t>6.60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GB" sz="1100" b="0" i="0" u="none" strike="noStrike">
                          <a:solidFill>
                            <a:srgbClr val="000000"/>
                          </a:solidFill>
                          <a:effectLst/>
                          <a:latin typeface="+mn-lt"/>
                        </a:rPr>
                        <a:t>6.18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GB" sz="1100" b="0" i="0" u="none" strike="noStrike" dirty="0">
                          <a:solidFill>
                            <a:srgbClr val="000000"/>
                          </a:solidFill>
                          <a:effectLst/>
                          <a:latin typeface="+mn-lt"/>
                        </a:rPr>
                        <a:t>0.42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30282475"/>
                  </a:ext>
                </a:extLst>
              </a:tr>
              <a:tr h="189994">
                <a:tc>
                  <a:txBody>
                    <a:bodyPr/>
                    <a:lstStyle/>
                    <a:p>
                      <a:pPr algn="l" fontAlgn="b">
                        <a:buNone/>
                      </a:pPr>
                      <a:r>
                        <a:rPr lang="en-GB" sz="1100" b="0" i="0" u="none" strike="noStrike" dirty="0">
                          <a:solidFill>
                            <a:srgbClr val="000000"/>
                          </a:solidFill>
                          <a:effectLst/>
                          <a:latin typeface="+mn-lt"/>
                        </a:rPr>
                        <a:t>Price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5.70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0.26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4232229885"/>
                  </a:ext>
                </a:extLst>
              </a:tr>
              <a:tr h="175379">
                <a:tc>
                  <a:txBody>
                    <a:bodyPr/>
                    <a:lstStyle/>
                    <a:p>
                      <a:pPr algn="l" fontAlgn="b">
                        <a:buNone/>
                      </a:pPr>
                      <a:r>
                        <a:rPr lang="en-GB" sz="1100" b="0" i="0" u="none" strike="noStrike" dirty="0">
                          <a:solidFill>
                            <a:srgbClr val="000000"/>
                          </a:solidFill>
                          <a:effectLst/>
                          <a:latin typeface="+mn-lt"/>
                        </a:rPr>
                        <a:t>Relationship</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GB" sz="1100" b="0" i="0" u="none" strike="noStrike" dirty="0">
                          <a:solidFill>
                            <a:srgbClr val="000000"/>
                          </a:solidFill>
                          <a:effectLst/>
                          <a:latin typeface="+mn-lt"/>
                        </a:rPr>
                        <a:t>6.18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GB" sz="1100" b="0" i="0" u="none" strike="noStrike" dirty="0">
                          <a:solidFill>
                            <a:srgbClr val="000000"/>
                          </a:solidFill>
                          <a:effectLst/>
                          <a:latin typeface="+mn-lt"/>
                        </a:rPr>
                        <a:t>5.64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GB" sz="1100" b="0" i="0" u="none" strike="noStrike" dirty="0">
                          <a:solidFill>
                            <a:srgbClr val="000000"/>
                          </a:solidFill>
                          <a:effectLst/>
                          <a:latin typeface="+mn-lt"/>
                        </a:rPr>
                        <a:t>0.54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6079692"/>
                  </a:ext>
                </a:extLst>
              </a:tr>
            </a:tbl>
          </a:graphicData>
        </a:graphic>
      </p:graphicFrame>
      <p:graphicFrame>
        <p:nvGraphicFramePr>
          <p:cNvPr id="5" name="Table 4">
            <a:extLst>
              <a:ext uri="{FF2B5EF4-FFF2-40B4-BE49-F238E27FC236}">
                <a16:creationId xmlns:a16="http://schemas.microsoft.com/office/drawing/2014/main" id="{0CAEF7EF-34AB-C00F-2FBD-145B47C4ECB1}"/>
              </a:ext>
            </a:extLst>
          </p:cNvPr>
          <p:cNvGraphicFramePr>
            <a:graphicFrameLocks noGrp="1"/>
          </p:cNvGraphicFramePr>
          <p:nvPr>
            <p:extLst>
              <p:ext uri="{D42A27DB-BD31-4B8C-83A1-F6EECF244321}">
                <p14:modId xmlns:p14="http://schemas.microsoft.com/office/powerpoint/2010/main" val="1461503310"/>
              </p:ext>
            </p:extLst>
          </p:nvPr>
        </p:nvGraphicFramePr>
        <p:xfrm>
          <a:off x="6585907" y="1532681"/>
          <a:ext cx="4740909" cy="1982614"/>
        </p:xfrm>
        <a:graphic>
          <a:graphicData uri="http://schemas.openxmlformats.org/drawingml/2006/table">
            <a:tbl>
              <a:tblPr/>
              <a:tblGrid>
                <a:gridCol w="1422944">
                  <a:extLst>
                    <a:ext uri="{9D8B030D-6E8A-4147-A177-3AD203B41FA5}">
                      <a16:colId xmlns:a16="http://schemas.microsoft.com/office/drawing/2014/main" val="3153298738"/>
                    </a:ext>
                  </a:extLst>
                </a:gridCol>
                <a:gridCol w="1184366">
                  <a:extLst>
                    <a:ext uri="{9D8B030D-6E8A-4147-A177-3AD203B41FA5}">
                      <a16:colId xmlns:a16="http://schemas.microsoft.com/office/drawing/2014/main" val="2270872254"/>
                    </a:ext>
                  </a:extLst>
                </a:gridCol>
                <a:gridCol w="1071152">
                  <a:extLst>
                    <a:ext uri="{9D8B030D-6E8A-4147-A177-3AD203B41FA5}">
                      <a16:colId xmlns:a16="http://schemas.microsoft.com/office/drawing/2014/main" val="3899655978"/>
                    </a:ext>
                  </a:extLst>
                </a:gridCol>
                <a:gridCol w="1062447">
                  <a:extLst>
                    <a:ext uri="{9D8B030D-6E8A-4147-A177-3AD203B41FA5}">
                      <a16:colId xmlns:a16="http://schemas.microsoft.com/office/drawing/2014/main" val="4225614854"/>
                    </a:ext>
                  </a:extLst>
                </a:gridCol>
              </a:tblGrid>
              <a:tr h="356126">
                <a:tc>
                  <a:txBody>
                    <a:bodyPr/>
                    <a:lstStyle/>
                    <a:p>
                      <a:pPr marR="0" algn="l" rtl="0" fontAlgn="b">
                        <a:lnSpc>
                          <a:spcPct val="100000"/>
                        </a:lnSpc>
                        <a:spcBef>
                          <a:spcPts val="0"/>
                        </a:spcBef>
                        <a:spcAft>
                          <a:spcPts val="0"/>
                        </a:spcAft>
                        <a:buClr>
                          <a:srgbClr val="000000"/>
                        </a:buClr>
                        <a:buFont typeface="Arial"/>
                      </a:pPr>
                      <a:r>
                        <a:rPr lang="en-GB" sz="1200" b="0" i="0" u="none" strike="noStrike" cap="none" dirty="0">
                          <a:solidFill>
                            <a:srgbClr val="000000"/>
                          </a:solidFill>
                          <a:effectLst/>
                          <a:latin typeface="Noto Sans" panose="020B0502040504020204" pitchFamily="34" charset="0"/>
                          <a:ea typeface="+mn-ea"/>
                          <a:cs typeface="+mn-cs"/>
                          <a:sym typeface="Arial"/>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marR="0" algn="ctr" rtl="0" fontAlgn="b">
                        <a:lnSpc>
                          <a:spcPct val="100000"/>
                        </a:lnSpc>
                        <a:spcBef>
                          <a:spcPts val="0"/>
                        </a:spcBef>
                        <a:spcAft>
                          <a:spcPts val="0"/>
                        </a:spcAft>
                        <a:buClr>
                          <a:srgbClr val="000000"/>
                        </a:buClr>
                        <a:buFont typeface="Arial"/>
                      </a:pPr>
                      <a:r>
                        <a:rPr lang="en-GB" sz="1200" b="1" i="0" u="none" strike="noStrike" cap="none" dirty="0">
                          <a:solidFill>
                            <a:srgbClr val="99FF80"/>
                          </a:solidFill>
                          <a:effectLst/>
                          <a:latin typeface="+mj-lt"/>
                          <a:ea typeface="+mn-ea"/>
                          <a:cs typeface="+mn-cs"/>
                          <a:sym typeface="Arial"/>
                        </a:rPr>
                        <a:t>Wave 16 &amp; 17   Performance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marR="0" algn="ctr" rtl="0" fontAlgn="b">
                        <a:lnSpc>
                          <a:spcPct val="100000"/>
                        </a:lnSpc>
                        <a:spcBef>
                          <a:spcPts val="0"/>
                        </a:spcBef>
                        <a:spcAft>
                          <a:spcPts val="0"/>
                        </a:spcAft>
                        <a:buClr>
                          <a:srgbClr val="000000"/>
                        </a:buClr>
                        <a:buFont typeface="Arial"/>
                      </a:pPr>
                      <a:r>
                        <a:rPr lang="en-GB" sz="1200" b="1" i="0" u="none" strike="noStrike" cap="none" dirty="0">
                          <a:solidFill>
                            <a:srgbClr val="99FF80"/>
                          </a:solidFill>
                          <a:effectLst/>
                          <a:latin typeface="+mj-lt"/>
                          <a:ea typeface="+mn-ea"/>
                          <a:cs typeface="+mn-cs"/>
                          <a:sym typeface="Arial"/>
                        </a:rPr>
                        <a:t>Wave 15 &amp; 16 Performance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marR="0" algn="ctr" rtl="0" fontAlgn="b">
                        <a:lnSpc>
                          <a:spcPct val="100000"/>
                        </a:lnSpc>
                        <a:spcBef>
                          <a:spcPts val="0"/>
                        </a:spcBef>
                        <a:spcAft>
                          <a:spcPts val="0"/>
                        </a:spcAft>
                        <a:buClr>
                          <a:srgbClr val="000000"/>
                        </a:buClr>
                        <a:buFont typeface="Arial"/>
                      </a:pPr>
                      <a:r>
                        <a:rPr lang="en-GB" sz="1200" b="1" i="0" u="none" strike="noStrike" cap="none" dirty="0">
                          <a:solidFill>
                            <a:srgbClr val="99FF80"/>
                          </a:solidFill>
                          <a:effectLst/>
                          <a:latin typeface="+mj-lt"/>
                          <a:ea typeface="+mn-ea"/>
                          <a:cs typeface="+mn-cs"/>
                          <a:sym typeface="Arial"/>
                        </a:rPr>
                        <a:t>Change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94176516"/>
                  </a:ext>
                </a:extLst>
              </a:tr>
              <a:tr h="168121">
                <a:tc>
                  <a:txBody>
                    <a:bodyPr/>
                    <a:lstStyle/>
                    <a:p>
                      <a:pPr algn="l" fontAlgn="b">
                        <a:buNone/>
                      </a:pPr>
                      <a:r>
                        <a:rPr lang="en-GB" sz="1100" b="0" i="0" u="none" strike="noStrike" dirty="0">
                          <a:solidFill>
                            <a:srgbClr val="000000"/>
                          </a:solidFill>
                          <a:effectLst/>
                          <a:latin typeface="+mn-lt"/>
                        </a:rPr>
                        <a:t>Speed (claims)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GB" sz="1100" b="0" i="0" u="none" strike="noStrike" dirty="0">
                          <a:solidFill>
                            <a:srgbClr val="000000"/>
                          </a:solidFill>
                          <a:effectLst/>
                          <a:latin typeface="+mn-lt"/>
                        </a:rPr>
                        <a:t>7.15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GB" sz="1100" b="0" i="0" u="none" strike="noStrike">
                          <a:solidFill>
                            <a:srgbClr val="000000"/>
                          </a:solidFill>
                          <a:effectLst/>
                          <a:latin typeface="+mn-lt"/>
                        </a:rPr>
                        <a:t>6.54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GB" sz="1100" b="0" i="0" u="none" strike="noStrike" dirty="0">
                          <a:solidFill>
                            <a:srgbClr val="008265"/>
                          </a:solidFill>
                          <a:effectLst/>
                          <a:latin typeface="+mn-lt"/>
                        </a:rPr>
                        <a:t>0.61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1506931"/>
                  </a:ext>
                </a:extLst>
              </a:tr>
              <a:tr h="168121">
                <a:tc>
                  <a:txBody>
                    <a:bodyPr/>
                    <a:lstStyle/>
                    <a:p>
                      <a:pPr algn="l" fontAlgn="b">
                        <a:buNone/>
                      </a:pPr>
                      <a:r>
                        <a:rPr lang="en-GB" sz="1100" b="0" i="0" u="none" strike="noStrike" dirty="0">
                          <a:solidFill>
                            <a:srgbClr val="000000"/>
                          </a:solidFill>
                          <a:effectLst/>
                          <a:latin typeface="+mn-lt"/>
                        </a:rPr>
                        <a:t>Loyalty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5.94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5.36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8265"/>
                          </a:solidFill>
                          <a:effectLst/>
                          <a:latin typeface="+mn-lt"/>
                        </a:rPr>
                        <a:t>0.58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2332694543"/>
                  </a:ext>
                </a:extLst>
              </a:tr>
              <a:tr h="168121">
                <a:tc>
                  <a:txBody>
                    <a:bodyPr/>
                    <a:lstStyle/>
                    <a:p>
                      <a:pPr algn="l" fontAlgn="b">
                        <a:buNone/>
                      </a:pPr>
                      <a:r>
                        <a:rPr lang="en-GB" sz="1100" b="0" i="0" u="none" strike="noStrike">
                          <a:solidFill>
                            <a:srgbClr val="000000"/>
                          </a:solidFill>
                          <a:effectLst/>
                          <a:latin typeface="+mn-lt"/>
                        </a:rPr>
                        <a:t>Confidence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GB" sz="1100" b="0" i="0" u="none" strike="noStrike" dirty="0">
                          <a:solidFill>
                            <a:srgbClr val="000000"/>
                          </a:solidFill>
                          <a:effectLst/>
                          <a:latin typeface="+mn-lt"/>
                        </a:rPr>
                        <a:t>7.20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GB" sz="1100" b="0" i="0" u="none" strike="noStrike" dirty="0">
                          <a:solidFill>
                            <a:srgbClr val="000000"/>
                          </a:solidFill>
                          <a:effectLst/>
                          <a:latin typeface="+mn-lt"/>
                        </a:rPr>
                        <a:t>6.94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GB" sz="1100" b="0" i="0" u="none" strike="noStrike" dirty="0">
                          <a:solidFill>
                            <a:srgbClr val="008265"/>
                          </a:solidFill>
                          <a:effectLst/>
                          <a:latin typeface="+mn-lt"/>
                        </a:rPr>
                        <a:t>0.26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27152529"/>
                  </a:ext>
                </a:extLst>
              </a:tr>
              <a:tr h="168121">
                <a:tc>
                  <a:txBody>
                    <a:bodyPr/>
                    <a:lstStyle/>
                    <a:p>
                      <a:pPr algn="l" fontAlgn="b">
                        <a:buNone/>
                      </a:pPr>
                      <a:r>
                        <a:rPr lang="en-GB" sz="1100" b="0" i="0" u="none" strike="noStrike">
                          <a:solidFill>
                            <a:srgbClr val="000000"/>
                          </a:solidFill>
                          <a:effectLst/>
                          <a:latin typeface="+mn-lt"/>
                        </a:rPr>
                        <a:t>Control (claims)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7.21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6.19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8265"/>
                          </a:solidFill>
                          <a:effectLst/>
                          <a:latin typeface="+mn-lt"/>
                        </a:rPr>
                        <a:t>1.02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2098360059"/>
                  </a:ext>
                </a:extLst>
              </a:tr>
              <a:tr h="168121">
                <a:tc>
                  <a:txBody>
                    <a:bodyPr/>
                    <a:lstStyle/>
                    <a:p>
                      <a:pPr algn="l" fontAlgn="b">
                        <a:buNone/>
                      </a:pPr>
                      <a:r>
                        <a:rPr lang="en-GB" sz="1100" b="0" i="0" u="none" strike="noStrike">
                          <a:solidFill>
                            <a:srgbClr val="000000"/>
                          </a:solidFill>
                          <a:effectLst/>
                          <a:latin typeface="+mn-lt"/>
                        </a:rPr>
                        <a:t>Ease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GB" sz="1100" b="0" i="0" u="none" strike="noStrike" dirty="0">
                          <a:solidFill>
                            <a:srgbClr val="000000"/>
                          </a:solidFill>
                          <a:effectLst/>
                          <a:latin typeface="+mn-lt"/>
                        </a:rPr>
                        <a:t>7.02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GB" sz="1100" b="0" i="0" u="none" strike="noStrike" dirty="0">
                          <a:solidFill>
                            <a:srgbClr val="000000"/>
                          </a:solidFill>
                          <a:effectLst/>
                          <a:latin typeface="+mn-lt"/>
                        </a:rPr>
                        <a:t>6.65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GB" sz="1100" b="0" i="0" u="none" strike="noStrike">
                          <a:solidFill>
                            <a:srgbClr val="008265"/>
                          </a:solidFill>
                          <a:effectLst/>
                          <a:latin typeface="+mn-lt"/>
                        </a:rPr>
                        <a:t>0.37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99994144"/>
                  </a:ext>
                </a:extLst>
              </a:tr>
              <a:tr h="185452">
                <a:tc>
                  <a:txBody>
                    <a:bodyPr/>
                    <a:lstStyle/>
                    <a:p>
                      <a:pPr algn="l" fontAlgn="b">
                        <a:buNone/>
                      </a:pPr>
                      <a:r>
                        <a:rPr lang="en-GB" sz="1100" b="0" i="0" u="none" strike="noStrike">
                          <a:solidFill>
                            <a:srgbClr val="000000"/>
                          </a:solidFill>
                          <a:effectLst/>
                          <a:latin typeface="+mn-lt"/>
                        </a:rPr>
                        <a:t>Protection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6.55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8265"/>
                          </a:solidFill>
                          <a:effectLst/>
                          <a:latin typeface="+mn-lt"/>
                        </a:rPr>
                        <a:t>0.34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4162412760"/>
                  </a:ext>
                </a:extLst>
              </a:tr>
              <a:tr h="174455">
                <a:tc>
                  <a:txBody>
                    <a:bodyPr/>
                    <a:lstStyle/>
                    <a:p>
                      <a:pPr algn="l" fontAlgn="b">
                        <a:buNone/>
                      </a:pPr>
                      <a:r>
                        <a:rPr lang="en-GB" sz="1100" b="0" i="0" u="none" strike="noStrike">
                          <a:solidFill>
                            <a:srgbClr val="000000"/>
                          </a:solidFill>
                          <a:effectLst/>
                          <a:latin typeface="+mn-lt"/>
                        </a:rPr>
                        <a:t>Respect (claims)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GB" sz="1100" b="0" i="0" u="none" strike="noStrike">
                          <a:solidFill>
                            <a:srgbClr val="000000"/>
                          </a:solidFill>
                          <a:effectLst/>
                          <a:latin typeface="+mn-lt"/>
                        </a:rPr>
                        <a:t>6.74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GB" sz="1100" b="0" i="0" u="none" strike="noStrike" dirty="0">
                          <a:solidFill>
                            <a:srgbClr val="000000"/>
                          </a:solidFill>
                          <a:effectLst/>
                          <a:latin typeface="+mn-lt"/>
                        </a:rPr>
                        <a:t>6.00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GB" sz="1100" b="0" i="0" u="none" strike="noStrike" dirty="0">
                          <a:solidFill>
                            <a:srgbClr val="008265"/>
                          </a:solidFill>
                          <a:effectLst/>
                          <a:latin typeface="+mn-lt"/>
                        </a:rPr>
                        <a:t>0.74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6772687"/>
                  </a:ext>
                </a:extLst>
              </a:tr>
              <a:tr h="181722">
                <a:tc>
                  <a:txBody>
                    <a:bodyPr/>
                    <a:lstStyle/>
                    <a:p>
                      <a:pPr algn="l" fontAlgn="b">
                        <a:buNone/>
                      </a:pPr>
                      <a:r>
                        <a:rPr lang="en-GB" sz="1100" b="0" i="0" u="none" strike="noStrike">
                          <a:solidFill>
                            <a:srgbClr val="000000"/>
                          </a:solidFill>
                          <a:effectLst/>
                          <a:latin typeface="+mn-lt"/>
                        </a:rPr>
                        <a:t>Price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5.36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8265"/>
                          </a:solidFill>
                          <a:effectLst/>
                          <a:latin typeface="+mn-lt"/>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61621419"/>
                  </a:ext>
                </a:extLst>
              </a:tr>
              <a:tr h="168121">
                <a:tc>
                  <a:txBody>
                    <a:bodyPr/>
                    <a:lstStyle/>
                    <a:p>
                      <a:pPr algn="l" fontAlgn="b">
                        <a:buNone/>
                      </a:pPr>
                      <a:r>
                        <a:rPr lang="en-GB" sz="1100" b="0" i="0" u="none" strike="noStrike" dirty="0">
                          <a:solidFill>
                            <a:srgbClr val="000000"/>
                          </a:solidFill>
                          <a:effectLst/>
                          <a:latin typeface="+mn-lt"/>
                        </a:rPr>
                        <a:t>Relationship</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GB" sz="1100" b="0" i="0" u="none" strike="noStrike" dirty="0">
                          <a:solidFill>
                            <a:srgbClr val="000000"/>
                          </a:solidFill>
                          <a:effectLst/>
                          <a:latin typeface="+mn-lt"/>
                        </a:rPr>
                        <a:t>6.31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GB" sz="1100" b="0" i="0" u="none" strike="noStrike" dirty="0">
                          <a:solidFill>
                            <a:srgbClr val="000000"/>
                          </a:solidFill>
                          <a:effectLst/>
                          <a:latin typeface="+mn-lt"/>
                        </a:rPr>
                        <a:t>5.62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GB" sz="1100" b="0" i="0" u="none" strike="noStrike" dirty="0">
                          <a:solidFill>
                            <a:srgbClr val="008265"/>
                          </a:solidFill>
                          <a:effectLst/>
                          <a:latin typeface="+mn-lt"/>
                        </a:rPr>
                        <a:t>0.69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7726237"/>
                  </a:ext>
                </a:extLst>
              </a:tr>
            </a:tbl>
          </a:graphicData>
        </a:graphic>
      </p:graphicFrame>
      <p:graphicFrame>
        <p:nvGraphicFramePr>
          <p:cNvPr id="7" name="Table 6">
            <a:extLst>
              <a:ext uri="{FF2B5EF4-FFF2-40B4-BE49-F238E27FC236}">
                <a16:creationId xmlns:a16="http://schemas.microsoft.com/office/drawing/2014/main" id="{77B77276-D6F9-A4C2-45DD-DE80E519B75B}"/>
              </a:ext>
            </a:extLst>
          </p:cNvPr>
          <p:cNvGraphicFramePr>
            <a:graphicFrameLocks noGrp="1"/>
          </p:cNvGraphicFramePr>
          <p:nvPr>
            <p:extLst>
              <p:ext uri="{D42A27DB-BD31-4B8C-83A1-F6EECF244321}">
                <p14:modId xmlns:p14="http://schemas.microsoft.com/office/powerpoint/2010/main" val="4217841259"/>
              </p:ext>
            </p:extLst>
          </p:nvPr>
        </p:nvGraphicFramePr>
        <p:xfrm>
          <a:off x="1019175" y="4122743"/>
          <a:ext cx="5076825" cy="2152650"/>
        </p:xfrm>
        <a:graphic>
          <a:graphicData uri="http://schemas.openxmlformats.org/drawingml/2006/table">
            <a:tbl>
              <a:tblPr/>
              <a:tblGrid>
                <a:gridCol w="1480185">
                  <a:extLst>
                    <a:ext uri="{9D8B030D-6E8A-4147-A177-3AD203B41FA5}">
                      <a16:colId xmlns:a16="http://schemas.microsoft.com/office/drawing/2014/main" val="3114668473"/>
                    </a:ext>
                  </a:extLst>
                </a:gridCol>
                <a:gridCol w="1202116">
                  <a:extLst>
                    <a:ext uri="{9D8B030D-6E8A-4147-A177-3AD203B41FA5}">
                      <a16:colId xmlns:a16="http://schemas.microsoft.com/office/drawing/2014/main" val="1242652036"/>
                    </a:ext>
                  </a:extLst>
                </a:gridCol>
                <a:gridCol w="1287084">
                  <a:extLst>
                    <a:ext uri="{9D8B030D-6E8A-4147-A177-3AD203B41FA5}">
                      <a16:colId xmlns:a16="http://schemas.microsoft.com/office/drawing/2014/main" val="1835702345"/>
                    </a:ext>
                  </a:extLst>
                </a:gridCol>
                <a:gridCol w="1107440">
                  <a:extLst>
                    <a:ext uri="{9D8B030D-6E8A-4147-A177-3AD203B41FA5}">
                      <a16:colId xmlns:a16="http://schemas.microsoft.com/office/drawing/2014/main" val="802542245"/>
                    </a:ext>
                  </a:extLst>
                </a:gridCol>
              </a:tblGrid>
              <a:tr h="452594">
                <a:tc>
                  <a:txBody>
                    <a:bodyPr/>
                    <a:lstStyle/>
                    <a:p>
                      <a:pPr algn="l" fontAlgn="b"/>
                      <a:r>
                        <a:rPr lang="en-GB" sz="1200" b="0" i="0" u="none" strike="noStrike" dirty="0">
                          <a:solidFill>
                            <a:srgbClr val="000000"/>
                          </a:solidFill>
                          <a:effectLst/>
                          <a:latin typeface="Noto Sans" panose="020B050204050402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rPr>
                        <a:t>Wave 16 &amp; 17 Opportunity Score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rPr>
                        <a:t>Wave 15 &amp; 16 Opportunity Score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ctr"/>
                      <a:r>
                        <a:rPr lang="en-GB" sz="1200" b="1" i="0" u="none" strike="noStrike" dirty="0">
                          <a:solidFill>
                            <a:srgbClr val="99FF80"/>
                          </a:solidFill>
                          <a:effectLst/>
                          <a:latin typeface="+mj-lt"/>
                        </a:rPr>
                        <a:t>Change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156269638"/>
                  </a:ext>
                </a:extLst>
              </a:tr>
              <a:tr h="157223">
                <a:tc>
                  <a:txBody>
                    <a:bodyPr/>
                    <a:lstStyle/>
                    <a:p>
                      <a:pPr algn="l" fontAlgn="b">
                        <a:buNone/>
                      </a:pPr>
                      <a:r>
                        <a:rPr lang="en-GB" sz="1100" b="0" i="0" u="none" strike="noStrike" dirty="0">
                          <a:solidFill>
                            <a:srgbClr val="000000"/>
                          </a:solidFill>
                          <a:effectLst/>
                          <a:latin typeface="+mn-lt"/>
                        </a:rPr>
                        <a:t>Speed (claims)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GB" sz="1100" b="0" i="0" u="none" strike="noStrike" dirty="0">
                          <a:solidFill>
                            <a:srgbClr val="000000"/>
                          </a:solidFill>
                          <a:effectLst/>
                          <a:latin typeface="+mn-lt"/>
                        </a:rPr>
                        <a:t>7.17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GB" sz="1100" b="0" i="0" u="none" strike="noStrike">
                          <a:solidFill>
                            <a:srgbClr val="000000"/>
                          </a:solidFill>
                          <a:effectLst/>
                          <a:latin typeface="+mn-lt"/>
                        </a:rPr>
                        <a:t>6.64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GB" sz="1100" b="0" i="0" u="none" strike="noStrike">
                          <a:solidFill>
                            <a:srgbClr val="000000"/>
                          </a:solidFill>
                          <a:effectLst/>
                          <a:latin typeface="+mn-lt"/>
                        </a:rPr>
                        <a:t>0.53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47271265"/>
                  </a:ext>
                </a:extLst>
              </a:tr>
              <a:tr h="157223">
                <a:tc>
                  <a:txBody>
                    <a:bodyPr/>
                    <a:lstStyle/>
                    <a:p>
                      <a:pPr algn="l" fontAlgn="b">
                        <a:buNone/>
                      </a:pPr>
                      <a:r>
                        <a:rPr lang="en-GB" sz="1100" b="0" i="0" u="none" strike="noStrike" dirty="0">
                          <a:solidFill>
                            <a:srgbClr val="000000"/>
                          </a:solidFill>
                          <a:effectLst/>
                          <a:latin typeface="+mn-lt"/>
                        </a:rPr>
                        <a:t>Loyalty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7.02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0.09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3111584865"/>
                  </a:ext>
                </a:extLst>
              </a:tr>
              <a:tr h="157223">
                <a:tc>
                  <a:txBody>
                    <a:bodyPr/>
                    <a:lstStyle/>
                    <a:p>
                      <a:pPr algn="l" fontAlgn="b">
                        <a:buNone/>
                      </a:pPr>
                      <a:r>
                        <a:rPr lang="en-GB" sz="1100" b="0" i="0" u="none" strike="noStrike" dirty="0">
                          <a:solidFill>
                            <a:srgbClr val="000000"/>
                          </a:solidFill>
                          <a:effectLst/>
                          <a:latin typeface="+mn-lt"/>
                        </a:rPr>
                        <a:t>Confidence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GB" sz="1100" b="0" i="0" u="none" strike="noStrike">
                          <a:solidFill>
                            <a:srgbClr val="000000"/>
                          </a:solidFill>
                          <a:effectLst/>
                          <a:latin typeface="+mn-lt"/>
                        </a:rPr>
                        <a:t>7.01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GB" sz="1100" b="0" i="0" u="none" strike="noStrike" dirty="0">
                          <a:solidFill>
                            <a:srgbClr val="000000"/>
                          </a:solidFill>
                          <a:effectLst/>
                          <a:latin typeface="+mn-lt"/>
                        </a:rPr>
                        <a:t>6.93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GB" sz="1100" b="0" i="0" u="none" strike="noStrike">
                          <a:solidFill>
                            <a:srgbClr val="000000"/>
                          </a:solidFill>
                          <a:effectLst/>
                          <a:latin typeface="+mn-lt"/>
                        </a:rPr>
                        <a:t>0.08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6005498"/>
                  </a:ext>
                </a:extLst>
              </a:tr>
              <a:tr h="157223">
                <a:tc>
                  <a:txBody>
                    <a:bodyPr/>
                    <a:lstStyle/>
                    <a:p>
                      <a:pPr algn="l" fontAlgn="b">
                        <a:buNone/>
                      </a:pPr>
                      <a:r>
                        <a:rPr lang="en-GB" sz="1100" b="0" i="0" u="none" strike="noStrike" dirty="0">
                          <a:solidFill>
                            <a:srgbClr val="000000"/>
                          </a:solidFill>
                          <a:effectLst/>
                          <a:latin typeface="+mn-lt"/>
                        </a:rPr>
                        <a:t>Control (claims)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0.41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642056026"/>
                  </a:ext>
                </a:extLst>
              </a:tr>
              <a:tr h="157223">
                <a:tc>
                  <a:txBody>
                    <a:bodyPr/>
                    <a:lstStyle/>
                    <a:p>
                      <a:pPr algn="l" fontAlgn="b">
                        <a:buNone/>
                      </a:pPr>
                      <a:r>
                        <a:rPr lang="en-GB" sz="1100" b="0" i="0" u="none" strike="noStrike" dirty="0">
                          <a:solidFill>
                            <a:srgbClr val="000000"/>
                          </a:solidFill>
                          <a:effectLst/>
                          <a:latin typeface="+mn-lt"/>
                        </a:rPr>
                        <a:t>Ease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GB" sz="1100" b="0" i="0" u="none" strike="noStrike">
                          <a:solidFill>
                            <a:srgbClr val="000000"/>
                          </a:solidFill>
                          <a:effectLst/>
                          <a:latin typeface="+mn-lt"/>
                        </a:rPr>
                        <a:t>6.64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GB" sz="1100" b="0" i="0" u="none" strike="noStrike" dirty="0">
                          <a:solidFill>
                            <a:srgbClr val="000000"/>
                          </a:solidFill>
                          <a:effectLst/>
                          <a:latin typeface="+mn-lt"/>
                        </a:rPr>
                        <a:t>6.85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GB" sz="1100" b="0" i="0" u="none" strike="noStrike">
                          <a:solidFill>
                            <a:srgbClr val="000000"/>
                          </a:solidFill>
                          <a:effectLst/>
                          <a:latin typeface="+mn-lt"/>
                        </a:rPr>
                        <a:t>-0.21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48766892"/>
                  </a:ext>
                </a:extLst>
              </a:tr>
              <a:tr h="157223">
                <a:tc>
                  <a:txBody>
                    <a:bodyPr/>
                    <a:lstStyle/>
                    <a:p>
                      <a:pPr algn="l" fontAlgn="b">
                        <a:buNone/>
                      </a:pPr>
                      <a:r>
                        <a:rPr lang="en-GB" sz="1100" b="0" i="0" u="none" strike="noStrike" dirty="0">
                          <a:solidFill>
                            <a:srgbClr val="000000"/>
                          </a:solidFill>
                          <a:effectLst/>
                          <a:latin typeface="+mn-lt"/>
                        </a:rPr>
                        <a:t>Protection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6.33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0.20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536344567"/>
                  </a:ext>
                </a:extLst>
              </a:tr>
              <a:tr h="157223">
                <a:tc>
                  <a:txBody>
                    <a:bodyPr/>
                    <a:lstStyle/>
                    <a:p>
                      <a:pPr algn="l" fontAlgn="b">
                        <a:buNone/>
                      </a:pPr>
                      <a:r>
                        <a:rPr lang="en-GB" sz="1100" b="0" i="0" u="none" strike="noStrike" dirty="0">
                          <a:solidFill>
                            <a:srgbClr val="000000"/>
                          </a:solidFill>
                          <a:effectLst/>
                          <a:latin typeface="+mn-lt"/>
                        </a:rPr>
                        <a:t>Respect (claims)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GB" sz="1100" b="0" i="0" u="none" strike="noStrike">
                          <a:solidFill>
                            <a:srgbClr val="000000"/>
                          </a:solidFill>
                          <a:effectLst/>
                          <a:latin typeface="+mn-lt"/>
                        </a:rPr>
                        <a:t>6.46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GB" sz="1100" b="0" i="0" u="none" strike="noStrike" dirty="0">
                          <a:solidFill>
                            <a:srgbClr val="000000"/>
                          </a:solidFill>
                          <a:effectLst/>
                          <a:latin typeface="+mn-lt"/>
                        </a:rPr>
                        <a:t>6.37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GB" sz="1100" b="0" i="0" u="none" strike="noStrike">
                          <a:solidFill>
                            <a:srgbClr val="000000"/>
                          </a:solidFill>
                          <a:effectLst/>
                          <a:latin typeface="+mn-lt"/>
                        </a:rPr>
                        <a:t>0.09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1043636"/>
                  </a:ext>
                </a:extLst>
              </a:tr>
              <a:tr h="157223">
                <a:tc>
                  <a:txBody>
                    <a:bodyPr/>
                    <a:lstStyle/>
                    <a:p>
                      <a:pPr algn="l" fontAlgn="b">
                        <a:buNone/>
                      </a:pPr>
                      <a:r>
                        <a:rPr lang="en-GB" sz="1100" b="0" i="0" u="none" strike="noStrike" dirty="0">
                          <a:solidFill>
                            <a:srgbClr val="000000"/>
                          </a:solidFill>
                          <a:effectLst/>
                          <a:latin typeface="+mn-lt"/>
                        </a:rPr>
                        <a:t>Price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6.04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0.03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686726313"/>
                  </a:ext>
                </a:extLst>
              </a:tr>
              <a:tr h="157223">
                <a:tc>
                  <a:txBody>
                    <a:bodyPr/>
                    <a:lstStyle/>
                    <a:p>
                      <a:pPr algn="l" fontAlgn="b">
                        <a:buNone/>
                      </a:pPr>
                      <a:r>
                        <a:rPr lang="en-GB" sz="1100" b="0" i="0" u="none" strike="noStrike" dirty="0">
                          <a:solidFill>
                            <a:srgbClr val="000000"/>
                          </a:solidFill>
                          <a:effectLst/>
                          <a:latin typeface="+mn-lt"/>
                        </a:rPr>
                        <a:t>Relationship</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GB" sz="1100" b="0" i="0" u="none" strike="noStrike" dirty="0">
                          <a:solidFill>
                            <a:srgbClr val="000000"/>
                          </a:solidFill>
                          <a:effectLst/>
                          <a:latin typeface="+mn-lt"/>
                        </a:rPr>
                        <a:t>6.06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GB" sz="1100" b="0" i="0" u="none" strike="noStrike" dirty="0">
                          <a:solidFill>
                            <a:srgbClr val="000000"/>
                          </a:solidFill>
                          <a:effectLst/>
                          <a:latin typeface="+mn-lt"/>
                        </a:rPr>
                        <a:t>5.67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GB" sz="1100" b="0" i="0" u="none" strike="noStrike" dirty="0">
                          <a:solidFill>
                            <a:srgbClr val="000000"/>
                          </a:solidFill>
                          <a:effectLst/>
                          <a:latin typeface="+mn-lt"/>
                        </a:rPr>
                        <a:t>0.39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4662876"/>
                  </a:ext>
                </a:extLst>
              </a:tr>
            </a:tbl>
          </a:graphicData>
        </a:graphic>
      </p:graphicFrame>
      <p:sp>
        <p:nvSpPr>
          <p:cNvPr id="8" name="TextBox 7">
            <a:extLst>
              <a:ext uri="{FF2B5EF4-FFF2-40B4-BE49-F238E27FC236}">
                <a16:creationId xmlns:a16="http://schemas.microsoft.com/office/drawing/2014/main" id="{328AAA78-A5D1-F471-A319-94FD657830BF}"/>
              </a:ext>
            </a:extLst>
          </p:cNvPr>
          <p:cNvSpPr txBox="1"/>
          <p:nvPr/>
        </p:nvSpPr>
        <p:spPr>
          <a:xfrm>
            <a:off x="6643865" y="3903015"/>
            <a:ext cx="4642311" cy="2292935"/>
          </a:xfrm>
          <a:prstGeom prst="rect">
            <a:avLst/>
          </a:prstGeom>
          <a:noFill/>
        </p:spPr>
        <p:txBody>
          <a:bodyPr wrap="square">
            <a:spAutoFit/>
          </a:bodyPr>
          <a:lstStyle/>
          <a:p>
            <a:pPr marL="182563" marR="0" lvl="0" indent="-182563"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r>
              <a:rPr kumimoji="0" lang="en-US" sz="13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The </a:t>
            </a:r>
            <a:r>
              <a:rPr kumimoji="0" lang="en-US" sz="13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Importance of </a:t>
            </a:r>
            <a:r>
              <a:rPr kumimoji="0" lang="en-US" sz="13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the Control &amp; Speed </a:t>
            </a:r>
            <a:r>
              <a:rPr kumimoji="0" lang="en-US" sz="13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claims themes and</a:t>
            </a:r>
            <a:r>
              <a:rPr kumimoji="0" lang="en-US" sz="13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 the </a:t>
            </a:r>
            <a:r>
              <a:rPr kumimoji="0" lang="en-US" sz="13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Relationship theme </a:t>
            </a:r>
            <a:r>
              <a:rPr kumimoji="0" lang="en-US" sz="13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have increased the most compared to April 2025.</a:t>
            </a:r>
          </a:p>
          <a:p>
            <a:pPr marL="182563" marR="0" lvl="0" indent="-182563"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endParaRPr kumimoji="0" lang="en-US" sz="13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endParaRPr>
          </a:p>
          <a:p>
            <a:pPr marL="182563" marR="0" lvl="0" indent="-182563"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r>
              <a:rPr kumimoji="0" lang="en-US" sz="13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Performance</a:t>
            </a:r>
            <a:r>
              <a:rPr kumimoji="0" lang="en-US" sz="13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 ratings across all 9 themes have </a:t>
            </a:r>
            <a:r>
              <a:rPr kumimoji="0" lang="en-US" sz="13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increased</a:t>
            </a:r>
            <a:r>
              <a:rPr kumimoji="0" lang="en-US" sz="13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 since the last wave for SMEs, most notably for Control and Respect in relation to claims. </a:t>
            </a:r>
          </a:p>
          <a:p>
            <a:pPr marL="182563" marR="0" lvl="0" indent="-182563"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endParaRPr kumimoji="0" lang="en-US" sz="13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endParaRPr>
          </a:p>
          <a:p>
            <a:pPr marL="182563" marR="0" lvl="0" indent="-182563"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r>
              <a:rPr kumimoji="0" lang="en-US" sz="13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The combination of changes means that </a:t>
            </a:r>
            <a:r>
              <a:rPr kumimoji="0" lang="en-US" sz="13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Speed (claims)</a:t>
            </a:r>
            <a:r>
              <a:rPr kumimoji="0" lang="en-US" sz="13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 has become the </a:t>
            </a:r>
            <a:r>
              <a:rPr kumimoji="0" lang="en-US" sz="13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key opportunity </a:t>
            </a:r>
            <a:r>
              <a:rPr kumimoji="0" lang="en-US" sz="13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to increase trust with SMEs.</a:t>
            </a:r>
          </a:p>
        </p:txBody>
      </p:sp>
      <p:sp>
        <p:nvSpPr>
          <p:cNvPr id="6" name="TextBox 5">
            <a:extLst>
              <a:ext uri="{FF2B5EF4-FFF2-40B4-BE49-F238E27FC236}">
                <a16:creationId xmlns:a16="http://schemas.microsoft.com/office/drawing/2014/main" id="{6E109FE8-C0ED-2BD4-7647-D4071BF9BA2C}"/>
              </a:ext>
            </a:extLst>
          </p:cNvPr>
          <p:cNvSpPr txBox="1"/>
          <p:nvPr/>
        </p:nvSpPr>
        <p:spPr>
          <a:xfrm>
            <a:off x="933273" y="1138517"/>
            <a:ext cx="297389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Importance scores  (-10 to +10) </a:t>
            </a:r>
          </a:p>
        </p:txBody>
      </p:sp>
      <p:sp>
        <p:nvSpPr>
          <p:cNvPr id="10" name="TextBox 9">
            <a:extLst>
              <a:ext uri="{FF2B5EF4-FFF2-40B4-BE49-F238E27FC236}">
                <a16:creationId xmlns:a16="http://schemas.microsoft.com/office/drawing/2014/main" id="{5D33C716-C9D1-56B6-F856-9420795C17EC}"/>
              </a:ext>
            </a:extLst>
          </p:cNvPr>
          <p:cNvSpPr txBox="1"/>
          <p:nvPr/>
        </p:nvSpPr>
        <p:spPr>
          <a:xfrm>
            <a:off x="6479921" y="1139114"/>
            <a:ext cx="306045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Performance scores (</a:t>
            </a:r>
            <a:r>
              <a:rPr kumimoji="0" lang="en-GB" sz="1400" b="1" i="0" u="none" strike="noStrike" kern="0" cap="none" spc="0" normalizeH="0" baseline="0" noProof="0" dirty="0">
                <a:ln>
                  <a:noFill/>
                </a:ln>
                <a:solidFill>
                  <a:srgbClr val="FF0000"/>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-10 </a:t>
            </a: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to </a:t>
            </a:r>
            <a:r>
              <a:rPr kumimoji="0" lang="en-GB" sz="1400" b="1" i="0" u="none" strike="noStrike" kern="0" cap="none" spc="0" normalizeH="0" baseline="0" noProof="0" dirty="0">
                <a:ln>
                  <a:noFill/>
                </a:ln>
                <a:solidFill>
                  <a:srgbClr val="008265"/>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+10</a:t>
            </a: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  </a:t>
            </a:r>
          </a:p>
        </p:txBody>
      </p:sp>
      <p:sp>
        <p:nvSpPr>
          <p:cNvPr id="11" name="TextBox 10">
            <a:extLst>
              <a:ext uri="{FF2B5EF4-FFF2-40B4-BE49-F238E27FC236}">
                <a16:creationId xmlns:a16="http://schemas.microsoft.com/office/drawing/2014/main" id="{CAFBF64F-C092-06A6-8BDB-1D51784F8670}"/>
              </a:ext>
            </a:extLst>
          </p:cNvPr>
          <p:cNvSpPr txBox="1"/>
          <p:nvPr/>
        </p:nvSpPr>
        <p:spPr>
          <a:xfrm>
            <a:off x="923113" y="3747595"/>
            <a:ext cx="295946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Opportunity scores (-30 to +30) </a:t>
            </a:r>
          </a:p>
        </p:txBody>
      </p:sp>
    </p:spTree>
    <p:extLst>
      <p:ext uri="{BB962C8B-B14F-4D97-AF65-F5344CB8AC3E}">
        <p14:creationId xmlns:p14="http://schemas.microsoft.com/office/powerpoint/2010/main" val="1020572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35D2F910-A1A4-BA1D-58E4-6CABA4810EE1}"/>
            </a:ext>
          </a:extLst>
        </p:cNvPr>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200-000002000000}"/>
              </a:ext>
            </a:extLst>
          </p:cNvPr>
          <p:cNvGraphicFramePr>
            <a:graphicFrameLocks/>
          </p:cNvGraphicFramePr>
          <p:nvPr>
            <p:extLst>
              <p:ext uri="{D42A27DB-BD31-4B8C-83A1-F6EECF244321}">
                <p14:modId xmlns:p14="http://schemas.microsoft.com/office/powerpoint/2010/main" val="1018684766"/>
              </p:ext>
            </p:extLst>
          </p:nvPr>
        </p:nvGraphicFramePr>
        <p:xfrm>
          <a:off x="1039393" y="1492523"/>
          <a:ext cx="6146775" cy="375593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441952B0-F00C-D496-999E-733499695036}"/>
              </a:ext>
            </a:extLst>
          </p:cNvPr>
          <p:cNvCxnSpPr>
            <a:cxnSpLocks/>
          </p:cNvCxnSpPr>
          <p:nvPr/>
        </p:nvCxnSpPr>
        <p:spPr bwMode="auto">
          <a:xfrm flipV="1">
            <a:off x="1061777" y="1884218"/>
            <a:ext cx="6068421" cy="2735232"/>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F039715-1DDB-AD1F-E4E8-DB4609FC7670}"/>
              </a:ext>
            </a:extLst>
          </p:cNvPr>
          <p:cNvCxnSpPr>
            <a:cxnSpLocks/>
          </p:cNvCxnSpPr>
          <p:nvPr/>
        </p:nvCxnSpPr>
        <p:spPr bwMode="auto">
          <a:xfrm flipV="1">
            <a:off x="3740104" y="2999916"/>
            <a:ext cx="3446064" cy="1512436"/>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1EFA3D8-A73E-B3B6-A730-8045730DA810}"/>
              </a:ext>
            </a:extLst>
          </p:cNvPr>
          <p:cNvSpPr txBox="1"/>
          <p:nvPr/>
        </p:nvSpPr>
        <p:spPr>
          <a:xfrm>
            <a:off x="936342" y="604048"/>
            <a:ext cx="112279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Overall SME themes - wave 16 &amp; 17</a:t>
            </a:r>
          </a:p>
        </p:txBody>
      </p:sp>
      <p:sp>
        <p:nvSpPr>
          <p:cNvPr id="17" name="TextBox 16">
            <a:extLst>
              <a:ext uri="{FF2B5EF4-FFF2-40B4-BE49-F238E27FC236}">
                <a16:creationId xmlns:a16="http://schemas.microsoft.com/office/drawing/2014/main" id="{6C82B390-D6BA-AC85-AD41-20E10450B0A2}"/>
              </a:ext>
            </a:extLst>
          </p:cNvPr>
          <p:cNvSpPr txBox="1"/>
          <p:nvPr/>
        </p:nvSpPr>
        <p:spPr>
          <a:xfrm>
            <a:off x="5927572" y="2403751"/>
            <a:ext cx="16147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Noto Sans" panose="020B0502040504020204" pitchFamily="34" charset="0"/>
                <a:sym typeface="Arial"/>
              </a:rPr>
              <a:t>Invest &amp; improve</a:t>
            </a:r>
          </a:p>
        </p:txBody>
      </p:sp>
      <p:sp>
        <p:nvSpPr>
          <p:cNvPr id="18" name="TextBox 17">
            <a:extLst>
              <a:ext uri="{FF2B5EF4-FFF2-40B4-BE49-F238E27FC236}">
                <a16:creationId xmlns:a16="http://schemas.microsoft.com/office/drawing/2014/main" id="{6F393885-0FF8-BA1F-2AB5-77C19EFFADD7}"/>
              </a:ext>
            </a:extLst>
          </p:cNvPr>
          <p:cNvSpPr txBox="1"/>
          <p:nvPr/>
        </p:nvSpPr>
        <p:spPr>
          <a:xfrm>
            <a:off x="4007379" y="1715331"/>
            <a:ext cx="195613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Noto Sans" panose="020B0502040504020204" pitchFamily="34" charset="0"/>
                <a:sym typeface="Arial"/>
              </a:rPr>
              <a:t>Maintain &amp; streamline</a:t>
            </a:r>
          </a:p>
        </p:txBody>
      </p:sp>
      <p:sp>
        <p:nvSpPr>
          <p:cNvPr id="20" name="TextBox 19">
            <a:extLst>
              <a:ext uri="{FF2B5EF4-FFF2-40B4-BE49-F238E27FC236}">
                <a16:creationId xmlns:a16="http://schemas.microsoft.com/office/drawing/2014/main" id="{B61D989E-C2AE-8055-9C4E-5191DCA14CF7}"/>
              </a:ext>
            </a:extLst>
          </p:cNvPr>
          <p:cNvSpPr txBox="1"/>
          <p:nvPr/>
        </p:nvSpPr>
        <p:spPr>
          <a:xfrm>
            <a:off x="5574538" y="3797709"/>
            <a:ext cx="14561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Noto Sans" panose="020B0502040504020204" pitchFamily="34" charset="0"/>
                <a:sym typeface="Arial"/>
              </a:rPr>
              <a:t>Priority opportunity</a:t>
            </a:r>
          </a:p>
        </p:txBody>
      </p:sp>
      <p:sp>
        <p:nvSpPr>
          <p:cNvPr id="19" name="TextBox 18">
            <a:extLst>
              <a:ext uri="{FF2B5EF4-FFF2-40B4-BE49-F238E27FC236}">
                <a16:creationId xmlns:a16="http://schemas.microsoft.com/office/drawing/2014/main" id="{4734D719-8008-B0FC-00DD-0EE324E3D899}"/>
              </a:ext>
            </a:extLst>
          </p:cNvPr>
          <p:cNvSpPr txBox="1"/>
          <p:nvPr/>
        </p:nvSpPr>
        <p:spPr>
          <a:xfrm>
            <a:off x="1315399" y="1513360"/>
            <a:ext cx="11923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Noto Sans" panose="020B0502040504020204" pitchFamily="34" charset="0"/>
                <a:sym typeface="Arial"/>
              </a:rPr>
              <a:t>Reduce spend</a:t>
            </a:r>
          </a:p>
        </p:txBody>
      </p:sp>
      <p:sp>
        <p:nvSpPr>
          <p:cNvPr id="21" name="TextBox 20">
            <a:extLst>
              <a:ext uri="{FF2B5EF4-FFF2-40B4-BE49-F238E27FC236}">
                <a16:creationId xmlns:a16="http://schemas.microsoft.com/office/drawing/2014/main" id="{2C3ADADC-48FA-4F2F-2635-136C103AEAB8}"/>
              </a:ext>
            </a:extLst>
          </p:cNvPr>
          <p:cNvSpPr txBox="1"/>
          <p:nvPr/>
        </p:nvSpPr>
        <p:spPr>
          <a:xfrm>
            <a:off x="3506351" y="5286669"/>
            <a:ext cx="15545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IMPORTANCE</a:t>
            </a:r>
          </a:p>
        </p:txBody>
      </p:sp>
      <p:sp>
        <p:nvSpPr>
          <p:cNvPr id="22" name="TextBox 21">
            <a:extLst>
              <a:ext uri="{FF2B5EF4-FFF2-40B4-BE49-F238E27FC236}">
                <a16:creationId xmlns:a16="http://schemas.microsoft.com/office/drawing/2014/main" id="{A94DEACB-FA90-464C-817A-BC76DA80D530}"/>
              </a:ext>
            </a:extLst>
          </p:cNvPr>
          <p:cNvSpPr txBox="1"/>
          <p:nvPr/>
        </p:nvSpPr>
        <p:spPr>
          <a:xfrm rot="16200000">
            <a:off x="66085" y="3248273"/>
            <a:ext cx="158208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PERFORMANCE</a:t>
            </a:r>
          </a:p>
        </p:txBody>
      </p:sp>
      <p:sp>
        <p:nvSpPr>
          <p:cNvPr id="23" name="TextBox 22">
            <a:extLst>
              <a:ext uri="{FF2B5EF4-FFF2-40B4-BE49-F238E27FC236}">
                <a16:creationId xmlns:a16="http://schemas.microsoft.com/office/drawing/2014/main" id="{F5295B76-D9CC-FED1-356F-0469DCE96382}"/>
              </a:ext>
            </a:extLst>
          </p:cNvPr>
          <p:cNvSpPr txBox="1"/>
          <p:nvPr/>
        </p:nvSpPr>
        <p:spPr>
          <a:xfrm>
            <a:off x="1039393" y="5288065"/>
            <a:ext cx="55201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Low</a:t>
            </a:r>
          </a:p>
        </p:txBody>
      </p:sp>
      <p:sp>
        <p:nvSpPr>
          <p:cNvPr id="24" name="TextBox 23">
            <a:extLst>
              <a:ext uri="{FF2B5EF4-FFF2-40B4-BE49-F238E27FC236}">
                <a16:creationId xmlns:a16="http://schemas.microsoft.com/office/drawing/2014/main" id="{25A9F9C7-05C4-F161-A491-1393335F35FD}"/>
              </a:ext>
            </a:extLst>
          </p:cNvPr>
          <p:cNvSpPr txBox="1"/>
          <p:nvPr/>
        </p:nvSpPr>
        <p:spPr>
          <a:xfrm>
            <a:off x="6734965" y="5279179"/>
            <a:ext cx="9172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High</a:t>
            </a:r>
          </a:p>
        </p:txBody>
      </p:sp>
      <p:sp>
        <p:nvSpPr>
          <p:cNvPr id="25" name="TextBox 24">
            <a:extLst>
              <a:ext uri="{FF2B5EF4-FFF2-40B4-BE49-F238E27FC236}">
                <a16:creationId xmlns:a16="http://schemas.microsoft.com/office/drawing/2014/main" id="{9095E487-62AF-A75A-8D31-4D699FD3E972}"/>
              </a:ext>
            </a:extLst>
          </p:cNvPr>
          <p:cNvSpPr txBox="1"/>
          <p:nvPr/>
        </p:nvSpPr>
        <p:spPr>
          <a:xfrm rot="16200000">
            <a:off x="554456" y="4781742"/>
            <a:ext cx="62566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Low</a:t>
            </a:r>
          </a:p>
        </p:txBody>
      </p:sp>
      <p:sp>
        <p:nvSpPr>
          <p:cNvPr id="26" name="TextBox 25">
            <a:extLst>
              <a:ext uri="{FF2B5EF4-FFF2-40B4-BE49-F238E27FC236}">
                <a16:creationId xmlns:a16="http://schemas.microsoft.com/office/drawing/2014/main" id="{92C9A41B-24F3-5E37-C855-9B69164B8516}"/>
              </a:ext>
            </a:extLst>
          </p:cNvPr>
          <p:cNvSpPr txBox="1"/>
          <p:nvPr/>
        </p:nvSpPr>
        <p:spPr>
          <a:xfrm rot="16200000">
            <a:off x="475154" y="1614230"/>
            <a:ext cx="7191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High</a:t>
            </a:r>
          </a:p>
        </p:txBody>
      </p:sp>
      <p:sp>
        <p:nvSpPr>
          <p:cNvPr id="28" name="TextBox 4">
            <a:extLst>
              <a:ext uri="{FF2B5EF4-FFF2-40B4-BE49-F238E27FC236}">
                <a16:creationId xmlns:a16="http://schemas.microsoft.com/office/drawing/2014/main" id="{973898FF-F09F-6EAC-F000-341D42AEB442}"/>
              </a:ext>
            </a:extLst>
          </p:cNvPr>
          <p:cNvSpPr txBox="1"/>
          <p:nvPr/>
        </p:nvSpPr>
        <p:spPr>
          <a:xfrm>
            <a:off x="7562887" y="5440557"/>
            <a:ext cx="3961458"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1200" cap="none" spc="0" normalizeH="0" baseline="0" noProof="0" dirty="0">
                <a:ln>
                  <a:noFill/>
                </a:ln>
                <a:solidFill>
                  <a:srgbClr val="000000"/>
                </a:solidFill>
                <a:effectLst/>
                <a:uLnTx/>
                <a:uFillTx/>
                <a:latin typeface="Noto Sans" panose="020B0502040504020204" pitchFamily="34" charset="0"/>
                <a:ea typeface="+mn-ea"/>
                <a:cs typeface="+mn-cs"/>
                <a:sym typeface="Arial"/>
              </a:rPr>
              <a:t>*The size of each theme bubble denotes the relative opportunity score in each case. The </a:t>
            </a:r>
            <a:r>
              <a:rPr kumimoji="0" lang="en-GB" sz="1100" b="0" i="1" u="none" strike="noStrike" kern="1200" cap="none" spc="0" normalizeH="0" baseline="0" noProof="0" dirty="0">
                <a:ln>
                  <a:noFill/>
                </a:ln>
                <a:solidFill>
                  <a:srgbClr val="000000"/>
                </a:solidFill>
                <a:effectLst/>
                <a:uLnTx/>
                <a:uFillTx/>
                <a:latin typeface="Noto Sans" panose="020B0502040504020204" pitchFamily="34" charset="0"/>
                <a:ea typeface="+mn-ea"/>
                <a:cs typeface="+mn-cs"/>
                <a:sym typeface="Arial"/>
              </a:rPr>
              <a:t>bigger the bubble</a:t>
            </a:r>
            <a:r>
              <a:rPr kumimoji="0" lang="en-GB" sz="1100" b="0" i="0" u="none" strike="noStrike" kern="1200" cap="none" spc="0" normalizeH="0" baseline="0" noProof="0" dirty="0">
                <a:ln>
                  <a:noFill/>
                </a:ln>
                <a:solidFill>
                  <a:srgbClr val="000000"/>
                </a:solidFill>
                <a:effectLst/>
                <a:uLnTx/>
                <a:uFillTx/>
                <a:latin typeface="Noto Sans" panose="020B0502040504020204" pitchFamily="34" charset="0"/>
                <a:ea typeface="+mn-ea"/>
                <a:cs typeface="+mn-cs"/>
                <a:sym typeface="Arial"/>
              </a:rPr>
              <a:t> the </a:t>
            </a:r>
            <a:r>
              <a:rPr kumimoji="0" lang="en-GB" sz="1100" b="0" i="1" u="none" strike="noStrike" kern="1200" cap="none" spc="0" normalizeH="0" baseline="0" noProof="0" dirty="0">
                <a:ln>
                  <a:noFill/>
                </a:ln>
                <a:solidFill>
                  <a:srgbClr val="000000"/>
                </a:solidFill>
                <a:effectLst/>
                <a:uLnTx/>
                <a:uFillTx/>
                <a:latin typeface="Noto Sans" panose="020B0502040504020204" pitchFamily="34" charset="0"/>
                <a:ea typeface="+mn-ea"/>
                <a:cs typeface="+mn-cs"/>
                <a:sym typeface="Arial"/>
              </a:rPr>
              <a:t>greater the opportunity </a:t>
            </a:r>
            <a:r>
              <a:rPr kumimoji="0" lang="en-GB" sz="1100" b="0" i="0" u="none" strike="noStrike" kern="1200" cap="none" spc="0" normalizeH="0" baseline="0" noProof="0" dirty="0">
                <a:ln>
                  <a:noFill/>
                </a:ln>
                <a:solidFill>
                  <a:srgbClr val="000000"/>
                </a:solidFill>
                <a:effectLst/>
                <a:uLnTx/>
                <a:uFillTx/>
                <a:latin typeface="Noto Sans" panose="020B0502040504020204" pitchFamily="34" charset="0"/>
                <a:ea typeface="+mn-ea"/>
                <a:cs typeface="+mn-cs"/>
                <a:sym typeface="Arial"/>
              </a:rPr>
              <a:t>to deliver improved service and increase trust.</a:t>
            </a:r>
          </a:p>
        </p:txBody>
      </p:sp>
      <p:sp>
        <p:nvSpPr>
          <p:cNvPr id="51" name="Google Shape;281;p26">
            <a:extLst>
              <a:ext uri="{FF2B5EF4-FFF2-40B4-BE49-F238E27FC236}">
                <a16:creationId xmlns:a16="http://schemas.microsoft.com/office/drawing/2014/main" id="{6FB0BAFA-9A2E-B799-0362-E536629A2684}"/>
              </a:ext>
            </a:extLst>
          </p:cNvPr>
          <p:cNvSpPr txBox="1"/>
          <p:nvPr/>
        </p:nvSpPr>
        <p:spPr>
          <a:xfrm>
            <a:off x="936342" y="5798104"/>
            <a:ext cx="6094378" cy="40975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Base: April 2025 and Jan 2026 data. All SMEs that hold at least one (motor, employers’ liability, buildings and/or contents, business interruption) insurance policy/ who have claimed on at least one insurance policy in the last 12 months n=1,499/524</a:t>
            </a:r>
          </a:p>
        </p:txBody>
      </p:sp>
      <p:sp>
        <p:nvSpPr>
          <p:cNvPr id="27" name="TextBox 26">
            <a:extLst>
              <a:ext uri="{FF2B5EF4-FFF2-40B4-BE49-F238E27FC236}">
                <a16:creationId xmlns:a16="http://schemas.microsoft.com/office/drawing/2014/main" id="{6AB2A826-AC9F-5FBF-E470-E5183870CD76}"/>
              </a:ext>
            </a:extLst>
          </p:cNvPr>
          <p:cNvSpPr txBox="1"/>
          <p:nvPr/>
        </p:nvSpPr>
        <p:spPr>
          <a:xfrm>
            <a:off x="7509739" y="683715"/>
            <a:ext cx="4067754" cy="2123658"/>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All themes continue to be very closely grouped for Opportunity scores – however, the stated high importance of the </a:t>
            </a:r>
            <a:r>
              <a:rPr kumimoji="0" lang="en-US" sz="12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Speed (claims)</a:t>
            </a:r>
            <a:r>
              <a:rPr kumimoji="0" lang="en-US" sz="12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 and </a:t>
            </a:r>
            <a:r>
              <a:rPr kumimoji="0" lang="en-US" sz="12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Confidence </a:t>
            </a:r>
            <a:r>
              <a:rPr kumimoji="0" lang="en-US" sz="12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themes and the lower performance rating for </a:t>
            </a:r>
            <a:r>
              <a:rPr kumimoji="0" lang="en-US" sz="12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Loyalty</a:t>
            </a:r>
            <a:r>
              <a:rPr kumimoji="0" lang="en-US" sz="12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 means they have the </a:t>
            </a:r>
            <a:r>
              <a:rPr kumimoji="0" lang="en-US" sz="12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largest Opportunity scores</a:t>
            </a:r>
            <a:r>
              <a:rPr kumimoji="0" lang="en-US" sz="12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 and equal focus is required on them to increase trust levels with SMEs.</a:t>
            </a:r>
          </a:p>
          <a:p>
            <a:pPr marL="171450" marR="0" lvl="0" indent="-171450"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endParaRPr lang="en-US" sz="1200" dirty="0">
              <a:latin typeface="Noto Sans" panose="020B0502040504020204" pitchFamily="34" charset="0"/>
              <a:ea typeface="Noto Sans" panose="020B0502040504020204" pitchFamily="34" charset="0"/>
              <a:cs typeface="Calibri Light" panose="020F0302020204030204" pitchFamily="34" charset="0"/>
            </a:endParaRPr>
          </a:p>
          <a:p>
            <a:pPr marL="171450" marR="0" lvl="0" indent="-171450"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r>
              <a:rPr kumimoji="0" lang="en-US" sz="12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Price </a:t>
            </a:r>
            <a:r>
              <a:rPr kumimoji="0" lang="en-US" sz="120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has the </a:t>
            </a:r>
            <a:r>
              <a:rPr kumimoji="0" lang="en-US" sz="12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lowest performance </a:t>
            </a:r>
            <a:r>
              <a:rPr kumimoji="0" lang="en-US" sz="12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but also has the lowest level of stated importance so is not currently a key opportunity to improve trust.</a:t>
            </a:r>
            <a:endParaRPr kumimoji="0" lang="en-GB" sz="14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endParaRPr>
          </a:p>
        </p:txBody>
      </p:sp>
      <p:sp>
        <p:nvSpPr>
          <p:cNvPr id="7" name="Arc 6">
            <a:extLst>
              <a:ext uri="{FF2B5EF4-FFF2-40B4-BE49-F238E27FC236}">
                <a16:creationId xmlns:a16="http://schemas.microsoft.com/office/drawing/2014/main" id="{8198F31D-08D5-6857-BD1B-AC727C0A33B0}"/>
              </a:ext>
            </a:extLst>
          </p:cNvPr>
          <p:cNvSpPr/>
          <p:nvPr/>
        </p:nvSpPr>
        <p:spPr bwMode="auto">
          <a:xfrm rot="13569347">
            <a:off x="2945151" y="4632365"/>
            <a:ext cx="3734829" cy="2801868"/>
          </a:xfrm>
          <a:prstGeom prst="arc">
            <a:avLst>
              <a:gd name="adj1" fmla="val 20428176"/>
              <a:gd name="adj2" fmla="val 549942"/>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wrap="square"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100" b="0" i="0" u="none" strike="noStrike" kern="0" cap="none" spc="0" normalizeH="0" baseline="0" noProof="0" dirty="0">
              <a:ln>
                <a:noFill/>
              </a:ln>
              <a:solidFill>
                <a:prstClr val="black"/>
              </a:solidFill>
              <a:effectLst/>
              <a:uLnTx/>
              <a:uFillTx/>
              <a:latin typeface="Noto Sans" panose="020B0502040504020204" pitchFamily="34" charset="0"/>
              <a:ea typeface="+mn-ea"/>
              <a:cs typeface="+mn-cs"/>
              <a:sym typeface="Arial"/>
            </a:endParaRPr>
          </a:p>
        </p:txBody>
      </p:sp>
      <p:sp>
        <p:nvSpPr>
          <p:cNvPr id="35" name="Rectangle: Rounded Corners 34">
            <a:extLst>
              <a:ext uri="{FF2B5EF4-FFF2-40B4-BE49-F238E27FC236}">
                <a16:creationId xmlns:a16="http://schemas.microsoft.com/office/drawing/2014/main" id="{491CF88F-8DA5-5D9A-9FB7-55EDCAF199C9}"/>
              </a:ext>
            </a:extLst>
          </p:cNvPr>
          <p:cNvSpPr/>
          <p:nvPr/>
        </p:nvSpPr>
        <p:spPr>
          <a:xfrm>
            <a:off x="7741379" y="3119439"/>
            <a:ext cx="3836114" cy="2095409"/>
          </a:xfrm>
          <a:prstGeom prst="roundRect">
            <a:avLst>
              <a:gd name="adj" fmla="val 4047"/>
            </a:avLst>
          </a:prstGeom>
          <a:solidFill>
            <a:srgbClr val="1750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marR="0" lvl="2" indent="-171450" algn="l" defTabSz="914400" rtl="0" eaLnBrk="1" fontAlgn="auto" latinLnBrk="0" hangingPunct="1">
              <a:lnSpc>
                <a:spcPct val="100000"/>
              </a:lnSpc>
              <a:spcBef>
                <a:spcPts val="0"/>
              </a:spcBef>
              <a:spcAft>
                <a:spcPts val="0"/>
              </a:spcAft>
              <a:buClr>
                <a:srgbClr val="99FF80"/>
              </a:buClr>
              <a:buSzPct val="100000"/>
              <a:buFont typeface="Arial" panose="020B0604020202020204" pitchFamily="34" charset="0"/>
              <a:buChar char="•"/>
              <a:tabLst/>
              <a:defRPr/>
            </a:pPr>
            <a:r>
              <a:rPr kumimoji="0" lang="en-US" sz="1200" b="0"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In this wave, the range in </a:t>
            </a:r>
            <a:r>
              <a:rPr lang="en-US" sz="1200" dirty="0">
                <a:solidFill>
                  <a:srgbClr val="FFFFFF"/>
                </a:solidFill>
                <a:latin typeface="Noto Sans" panose="020B0502040504020204" pitchFamily="34" charset="0"/>
                <a:ea typeface="Noto Sans" panose="020B0502040504020204" pitchFamily="34" charset="0"/>
                <a:cs typeface="Calibri Light" panose="020F0302020204030204" pitchFamily="34" charset="0"/>
              </a:rPr>
              <a:t>O</a:t>
            </a:r>
            <a:r>
              <a:rPr kumimoji="0" lang="en-US" sz="1200" b="0" i="0" u="none" strike="noStrike" kern="0" cap="none" spc="0" normalizeH="0" baseline="0" noProof="0" dirty="0" err="1">
                <a:ln>
                  <a:noFill/>
                </a:ln>
                <a:solidFill>
                  <a:srgbClr val="FFFFFF"/>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pportunity</a:t>
            </a:r>
            <a:r>
              <a:rPr kumimoji="0" lang="en-US" sz="1200" b="0"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 scores across all 9 themes is just 1.11 points (on a scale of -30 to +30) and down from a range of 1.26 points in the previous wave</a:t>
            </a:r>
          </a:p>
          <a:p>
            <a:pPr marL="171450" marR="0" lvl="2" indent="-171450" algn="l" defTabSz="914400" rtl="0" eaLnBrk="1" fontAlgn="auto" latinLnBrk="0" hangingPunct="1">
              <a:lnSpc>
                <a:spcPct val="100000"/>
              </a:lnSpc>
              <a:spcBef>
                <a:spcPts val="0"/>
              </a:spcBef>
              <a:spcAft>
                <a:spcPts val="0"/>
              </a:spcAft>
              <a:buClr>
                <a:srgbClr val="99FF80"/>
              </a:buClr>
              <a:buSzPct val="100000"/>
              <a:buFont typeface="Arial" panose="020B0604020202020204" pitchFamily="34" charset="0"/>
              <a:buChar char="•"/>
              <a:tabLst/>
              <a:defRPr/>
            </a:pPr>
            <a:endParaRPr kumimoji="0" lang="en-US" sz="1200" b="0"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endParaRPr>
          </a:p>
          <a:p>
            <a:pPr marL="171450" marR="0" lvl="2" indent="-171450" algn="l" defTabSz="914400" rtl="0" eaLnBrk="1" fontAlgn="auto" latinLnBrk="0" hangingPunct="1">
              <a:lnSpc>
                <a:spcPct val="100000"/>
              </a:lnSpc>
              <a:spcBef>
                <a:spcPts val="0"/>
              </a:spcBef>
              <a:spcAft>
                <a:spcPts val="0"/>
              </a:spcAft>
              <a:buClr>
                <a:srgbClr val="99FF80"/>
              </a:buClr>
              <a:buSzPct val="100000"/>
              <a:buFont typeface="Arial" panose="020B0604020202020204" pitchFamily="34" charset="0"/>
              <a:buChar char="•"/>
              <a:tabLst/>
              <a:defRPr/>
            </a:pPr>
            <a:r>
              <a:rPr kumimoji="0" lang="en-US" sz="1200" b="0"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All themes sit across the areas of “Maintain &amp; </a:t>
            </a:r>
            <a:r>
              <a:rPr lang="en-US" sz="1200" dirty="0">
                <a:solidFill>
                  <a:srgbClr val="FFFFFF"/>
                </a:solidFill>
                <a:latin typeface="Noto Sans" panose="020B0502040504020204" pitchFamily="34" charset="0"/>
                <a:ea typeface="Noto Sans" panose="020B0502040504020204" pitchFamily="34" charset="0"/>
                <a:cs typeface="Calibri Light" panose="020F0302020204030204" pitchFamily="34" charset="0"/>
              </a:rPr>
              <a:t>streamline” and “Invest &amp; improve”, </a:t>
            </a:r>
            <a:r>
              <a:rPr lang="en-US" sz="1200" dirty="0" err="1">
                <a:solidFill>
                  <a:srgbClr val="FFFFFF"/>
                </a:solidFill>
                <a:latin typeface="Noto Sans" panose="020B0502040504020204" pitchFamily="34" charset="0"/>
                <a:ea typeface="Noto Sans" panose="020B0502040504020204" pitchFamily="34" charset="0"/>
                <a:cs typeface="Calibri Light" panose="020F0302020204030204" pitchFamily="34" charset="0"/>
              </a:rPr>
              <a:t>i</a:t>
            </a:r>
            <a:r>
              <a:rPr kumimoji="0" lang="en-US" sz="1200" b="0"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f Performance was to fall significantly across any theme, they would quickly require further improvement or become urgent priorities</a:t>
            </a:r>
          </a:p>
        </p:txBody>
      </p:sp>
      <p:grpSp>
        <p:nvGrpSpPr>
          <p:cNvPr id="14" name="Group 13">
            <a:extLst>
              <a:ext uri="{FF2B5EF4-FFF2-40B4-BE49-F238E27FC236}">
                <a16:creationId xmlns:a16="http://schemas.microsoft.com/office/drawing/2014/main" id="{989105D9-24D5-B541-EB11-4F880B17106B}"/>
              </a:ext>
            </a:extLst>
          </p:cNvPr>
          <p:cNvGrpSpPr/>
          <p:nvPr/>
        </p:nvGrpSpPr>
        <p:grpSpPr>
          <a:xfrm>
            <a:off x="724346" y="518260"/>
            <a:ext cx="2076751" cy="2768190"/>
            <a:chOff x="653296" y="505945"/>
            <a:chExt cx="2076751" cy="2689120"/>
          </a:xfrm>
        </p:grpSpPr>
        <p:cxnSp>
          <p:nvCxnSpPr>
            <p:cNvPr id="11" name="Straight Connector 10">
              <a:extLst>
                <a:ext uri="{FF2B5EF4-FFF2-40B4-BE49-F238E27FC236}">
                  <a16:creationId xmlns:a16="http://schemas.microsoft.com/office/drawing/2014/main" id="{96857E74-2383-2F40-2437-C9EEA8F625A0}"/>
                </a:ext>
              </a:extLst>
            </p:cNvPr>
            <p:cNvCxnSpPr>
              <a:cxnSpLocks/>
            </p:cNvCxnSpPr>
            <p:nvPr/>
          </p:nvCxnSpPr>
          <p:spPr bwMode="auto">
            <a:xfrm flipV="1">
              <a:off x="954659" y="2467665"/>
              <a:ext cx="1294052" cy="72740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Arc 12">
              <a:extLst>
                <a:ext uri="{FF2B5EF4-FFF2-40B4-BE49-F238E27FC236}">
                  <a16:creationId xmlns:a16="http://schemas.microsoft.com/office/drawing/2014/main" id="{C975ABCE-84C7-465A-D01F-46EF586402A9}"/>
                </a:ext>
              </a:extLst>
            </p:cNvPr>
            <p:cNvSpPr/>
            <p:nvPr/>
          </p:nvSpPr>
          <p:spPr bwMode="auto">
            <a:xfrm rot="1971248">
              <a:off x="653296" y="505945"/>
              <a:ext cx="2076751" cy="2229632"/>
            </a:xfrm>
            <a:prstGeom prst="arc">
              <a:avLst>
                <a:gd name="adj1" fmla="val 19506465"/>
                <a:gd name="adj2" fmla="val 1531647"/>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wrap="square"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endParaRPr lang="en-GB" dirty="0">
                <a:solidFill>
                  <a:prstClr val="black"/>
                </a:solidFill>
                <a:latin typeface="Noto Sans" panose="020B0502040504020204" pitchFamily="34" charset="0"/>
              </a:endParaRPr>
            </a:p>
          </p:txBody>
        </p:sp>
      </p:grpSp>
    </p:spTree>
    <p:extLst>
      <p:ext uri="{BB962C8B-B14F-4D97-AF65-F5344CB8AC3E}">
        <p14:creationId xmlns:p14="http://schemas.microsoft.com/office/powerpoint/2010/main" val="245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5132E2E0-91CB-62B2-9517-5E37C8DCBFCE}"/>
            </a:ext>
          </a:extLst>
        </p:cNvPr>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7E3FE40D-E01D-E792-3561-CE85A9E89D64}"/>
              </a:ext>
            </a:extLst>
          </p:cNvPr>
          <p:cNvGraphicFramePr>
            <a:graphicFrameLocks/>
          </p:cNvGraphicFramePr>
          <p:nvPr>
            <p:extLst>
              <p:ext uri="{D42A27DB-BD31-4B8C-83A1-F6EECF244321}">
                <p14:modId xmlns:p14="http://schemas.microsoft.com/office/powerpoint/2010/main" val="2017153692"/>
              </p:ext>
            </p:extLst>
          </p:nvPr>
        </p:nvGraphicFramePr>
        <p:xfrm>
          <a:off x="-10162" y="1164257"/>
          <a:ext cx="12192001" cy="4779343"/>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E51496EF-86B0-C8DC-225D-E82623C0ABBC}"/>
              </a:ext>
            </a:extLst>
          </p:cNvPr>
          <p:cNvSpPr/>
          <p:nvPr/>
        </p:nvSpPr>
        <p:spPr>
          <a:xfrm>
            <a:off x="10086975" y="6429375"/>
            <a:ext cx="1628775" cy="409575"/>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Noto Sans" panose="020B0502040504020204" pitchFamily="34" charset="0"/>
              <a:ea typeface="+mn-ea"/>
              <a:cs typeface="+mn-cs"/>
              <a:sym typeface="Arial"/>
            </a:endParaRPr>
          </a:p>
        </p:txBody>
      </p:sp>
      <p:sp>
        <p:nvSpPr>
          <p:cNvPr id="10" name="Google Shape;281;p26">
            <a:extLst>
              <a:ext uri="{FF2B5EF4-FFF2-40B4-BE49-F238E27FC236}">
                <a16:creationId xmlns:a16="http://schemas.microsoft.com/office/drawing/2014/main" id="{4E3BBCD9-6BCE-9184-BF81-9F6CA70D8FAA}"/>
              </a:ext>
            </a:extLst>
          </p:cNvPr>
          <p:cNvSpPr txBox="1"/>
          <p:nvPr/>
        </p:nvSpPr>
        <p:spPr>
          <a:xfrm>
            <a:off x="800100" y="6115501"/>
            <a:ext cx="10338955" cy="32573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Base: All SMEs that hold at least one (motor, employers’ liability, buildings and/or contents or business interruption) insurance policy / who have claimed on at least one insurance policy in the last 12 months: Wave 16&amp;17: 1,499/524</a:t>
            </a:r>
          </a:p>
        </p:txBody>
      </p:sp>
      <p:sp>
        <p:nvSpPr>
          <p:cNvPr id="49" name="Google Shape;554;p52">
            <a:extLst>
              <a:ext uri="{FF2B5EF4-FFF2-40B4-BE49-F238E27FC236}">
                <a16:creationId xmlns:a16="http://schemas.microsoft.com/office/drawing/2014/main" id="{CB3CA7B3-AD52-74B9-2B98-45B9270F04EA}"/>
              </a:ext>
            </a:extLst>
          </p:cNvPr>
          <p:cNvSpPr txBox="1"/>
          <p:nvPr/>
        </p:nvSpPr>
        <p:spPr>
          <a:xfrm>
            <a:off x="1019175" y="470989"/>
            <a:ext cx="11172825" cy="676223"/>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500"/>
              <a:buFont typeface="Arial"/>
              <a:buNone/>
              <a:tabLst/>
              <a:defRPr/>
            </a:pPr>
            <a:r>
              <a:rPr kumimoji="0" lang="en-US" sz="2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SMEs Wave on wave comparison – Opportunity scores: </a:t>
            </a:r>
          </a:p>
          <a:p>
            <a:pPr marL="0" marR="0" lvl="0" indent="0" algn="l" defTabSz="914400" rtl="0" eaLnBrk="1" fontAlgn="auto" latinLnBrk="0" hangingPunct="1">
              <a:lnSpc>
                <a:spcPct val="100000"/>
              </a:lnSpc>
              <a:spcBef>
                <a:spcPts val="0"/>
              </a:spcBef>
              <a:spcAft>
                <a:spcPts val="0"/>
              </a:spcAft>
              <a:buClr>
                <a:srgbClr val="008265"/>
              </a:buClr>
              <a:buSzPts val="1500"/>
              <a:buFont typeface="Arial"/>
              <a:buNone/>
              <a:tabLst/>
              <a:defRPr/>
            </a:pPr>
            <a:endParaRPr kumimoji="0" lang="en-GB" sz="1400" b="0" i="0" u="none" strike="noStrike" kern="0" cap="none" spc="0" normalizeH="0" baseline="0" noProof="0" dirty="0">
              <a:ln>
                <a:noFill/>
              </a:ln>
              <a:solidFill>
                <a:srgbClr val="008265"/>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endParaRPr>
          </a:p>
        </p:txBody>
      </p:sp>
      <p:sp>
        <p:nvSpPr>
          <p:cNvPr id="5" name="TextBox 4">
            <a:extLst>
              <a:ext uri="{FF2B5EF4-FFF2-40B4-BE49-F238E27FC236}">
                <a16:creationId xmlns:a16="http://schemas.microsoft.com/office/drawing/2014/main" id="{7B68FC83-B742-F11C-509F-8C48F7A93B9C}"/>
              </a:ext>
            </a:extLst>
          </p:cNvPr>
          <p:cNvSpPr txBox="1"/>
          <p:nvPr/>
        </p:nvSpPr>
        <p:spPr>
          <a:xfrm>
            <a:off x="853440" y="864441"/>
            <a:ext cx="10485120" cy="1200329"/>
          </a:xfrm>
          <a:prstGeom prst="rect">
            <a:avLst/>
          </a:prstGeom>
          <a:noFill/>
        </p:spPr>
        <p:txBody>
          <a:bodyPr wrap="square">
            <a:spAutoFit/>
          </a:bodyPr>
          <a:lstStyle/>
          <a:p>
            <a:pPr marL="182563" marR="0" lvl="0" indent="-182563" algn="l" defTabSz="914400" rtl="0" eaLnBrk="1" fontAlgn="auto" latinLnBrk="0" hangingPunct="1">
              <a:lnSpc>
                <a:spcPct val="100000"/>
              </a:lnSpc>
              <a:spcBef>
                <a:spcPts val="0"/>
              </a:spcBef>
              <a:spcAft>
                <a:spcPts val="0"/>
              </a:spcAft>
              <a:buClr>
                <a:srgbClr val="17505B"/>
              </a:buClr>
              <a:buSzPct val="100000"/>
              <a:buFont typeface="Arial" panose="020B0604020202020204" pitchFamily="34" charset="0"/>
              <a:buChar char="•"/>
              <a:tabLst/>
              <a:defRPr/>
            </a:pPr>
            <a:r>
              <a:rPr lang="en-US" sz="1200" dirty="0">
                <a:latin typeface="Noto Sans" panose="020B0502040504020204" pitchFamily="34" charset="0"/>
                <a:ea typeface="Noto Sans" panose="020B0502040504020204" pitchFamily="34" charset="0"/>
                <a:cs typeface="Calibri Light" panose="020F0302020204030204" pitchFamily="34" charset="0"/>
              </a:rPr>
              <a:t>This is the second time that Speed (claims) has been the highest opportunity to improve trust, last recorded in September 2023.  There has been concurrent increases across waves in the volume of SMEs who report making a claim, and during this same period there is are increases in the stated importance attributed to the claim themes by SMEs. </a:t>
            </a:r>
            <a:endParaRPr kumimoji="0" lang="en-US" sz="12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endParaRPr>
          </a:p>
          <a:p>
            <a:pPr marL="182563" marR="0" lvl="0" indent="-182563" algn="l" defTabSz="914400" rtl="0" eaLnBrk="1" fontAlgn="auto" latinLnBrk="0" hangingPunct="1">
              <a:lnSpc>
                <a:spcPct val="100000"/>
              </a:lnSpc>
              <a:spcBef>
                <a:spcPts val="0"/>
              </a:spcBef>
              <a:spcAft>
                <a:spcPts val="0"/>
              </a:spcAft>
              <a:buClr>
                <a:srgbClr val="17505B"/>
              </a:buClr>
              <a:buSzPct val="100000"/>
              <a:buFont typeface="Arial" panose="020B0604020202020204" pitchFamily="34" charset="0"/>
              <a:buChar char="•"/>
              <a:tabLst/>
              <a:defRPr/>
            </a:pPr>
            <a:endParaRPr kumimoji="0" lang="en-US" sz="12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endParaRPr>
          </a:p>
          <a:p>
            <a:pPr marL="182563" marR="0" lvl="0" indent="-182563" algn="l" defTabSz="914400" rtl="0" eaLnBrk="1" fontAlgn="auto" latinLnBrk="0" hangingPunct="1">
              <a:lnSpc>
                <a:spcPct val="100000"/>
              </a:lnSpc>
              <a:spcBef>
                <a:spcPts val="0"/>
              </a:spcBef>
              <a:spcAft>
                <a:spcPts val="0"/>
              </a:spcAft>
              <a:buClr>
                <a:srgbClr val="17505B"/>
              </a:buClr>
              <a:buSzPct val="100000"/>
              <a:buFont typeface="Arial" panose="020B0604020202020204" pitchFamily="34" charset="0"/>
              <a:buChar char="•"/>
              <a:tabLst/>
              <a:defRPr/>
            </a:pPr>
            <a:r>
              <a:rPr lang="en-US" sz="1200" dirty="0">
                <a:latin typeface="Noto Sans" panose="020B0502040504020204" pitchFamily="34" charset="0"/>
                <a:ea typeface="Noto Sans" panose="020B0502040504020204" pitchFamily="34" charset="0"/>
                <a:cs typeface="Calibri Light" panose="020F0302020204030204" pitchFamily="34" charset="0"/>
              </a:rPr>
              <a:t>Since September 2023, the 9 themes used in the CII Trust Index have become more closely grouped meaning there is a far larger range of possible actions which can improve trust rather than just a few specific things. </a:t>
            </a:r>
            <a:endParaRPr kumimoji="0" lang="en-US" sz="12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endParaRPr>
          </a:p>
        </p:txBody>
      </p:sp>
    </p:spTree>
    <p:extLst>
      <p:ext uri="{BB962C8B-B14F-4D97-AF65-F5344CB8AC3E}">
        <p14:creationId xmlns:p14="http://schemas.microsoft.com/office/powerpoint/2010/main" val="2847603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70376A59-6116-E72F-2A52-252D8226C11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CFD2122-69DA-4656-042E-7291CA4D046B}"/>
              </a:ext>
            </a:extLst>
          </p:cNvPr>
          <p:cNvSpPr txBox="1"/>
          <p:nvPr/>
        </p:nvSpPr>
        <p:spPr>
          <a:xfrm>
            <a:off x="935409" y="605218"/>
            <a:ext cx="112279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Top 10 opportunities for SMEs – wave 16&amp;17</a:t>
            </a:r>
          </a:p>
        </p:txBody>
      </p:sp>
      <p:graphicFrame>
        <p:nvGraphicFramePr>
          <p:cNvPr id="4" name="Table 3">
            <a:extLst>
              <a:ext uri="{FF2B5EF4-FFF2-40B4-BE49-F238E27FC236}">
                <a16:creationId xmlns:a16="http://schemas.microsoft.com/office/drawing/2014/main" id="{B83CA51D-6782-843B-8397-AEA52ECE3635}"/>
              </a:ext>
            </a:extLst>
          </p:cNvPr>
          <p:cNvGraphicFramePr>
            <a:graphicFrameLocks noGrp="1"/>
          </p:cNvGraphicFramePr>
          <p:nvPr>
            <p:extLst>
              <p:ext uri="{D42A27DB-BD31-4B8C-83A1-F6EECF244321}">
                <p14:modId xmlns:p14="http://schemas.microsoft.com/office/powerpoint/2010/main" val="940963368"/>
              </p:ext>
            </p:extLst>
          </p:nvPr>
        </p:nvGraphicFramePr>
        <p:xfrm>
          <a:off x="1019175" y="1876209"/>
          <a:ext cx="7576186" cy="3980428"/>
        </p:xfrm>
        <a:graphic>
          <a:graphicData uri="http://schemas.openxmlformats.org/drawingml/2006/table">
            <a:tbl>
              <a:tblPr firstRow="1" bandRow="1">
                <a:tableStyleId>{6E62EB93-AAC6-4EBA-99E5-D1D4B1179FDE}</a:tableStyleId>
              </a:tblPr>
              <a:tblGrid>
                <a:gridCol w="435041">
                  <a:extLst>
                    <a:ext uri="{9D8B030D-6E8A-4147-A177-3AD203B41FA5}">
                      <a16:colId xmlns:a16="http://schemas.microsoft.com/office/drawing/2014/main" val="20000"/>
                    </a:ext>
                  </a:extLst>
                </a:gridCol>
                <a:gridCol w="1004504">
                  <a:extLst>
                    <a:ext uri="{9D8B030D-6E8A-4147-A177-3AD203B41FA5}">
                      <a16:colId xmlns:a16="http://schemas.microsoft.com/office/drawing/2014/main" val="20001"/>
                    </a:ext>
                  </a:extLst>
                </a:gridCol>
                <a:gridCol w="3291840">
                  <a:extLst>
                    <a:ext uri="{9D8B030D-6E8A-4147-A177-3AD203B41FA5}">
                      <a16:colId xmlns:a16="http://schemas.microsoft.com/office/drawing/2014/main" val="20002"/>
                    </a:ext>
                  </a:extLst>
                </a:gridCol>
                <a:gridCol w="948267">
                  <a:extLst>
                    <a:ext uri="{9D8B030D-6E8A-4147-A177-3AD203B41FA5}">
                      <a16:colId xmlns:a16="http://schemas.microsoft.com/office/drawing/2014/main" val="20003"/>
                    </a:ext>
                  </a:extLst>
                </a:gridCol>
                <a:gridCol w="948267">
                  <a:extLst>
                    <a:ext uri="{9D8B030D-6E8A-4147-A177-3AD203B41FA5}">
                      <a16:colId xmlns:a16="http://schemas.microsoft.com/office/drawing/2014/main" val="20004"/>
                    </a:ext>
                  </a:extLst>
                </a:gridCol>
                <a:gridCol w="948267">
                  <a:extLst>
                    <a:ext uri="{9D8B030D-6E8A-4147-A177-3AD203B41FA5}">
                      <a16:colId xmlns:a16="http://schemas.microsoft.com/office/drawing/2014/main" val="20005"/>
                    </a:ext>
                  </a:extLst>
                </a:gridCol>
              </a:tblGrid>
              <a:tr h="512322">
                <a:tc>
                  <a:txBody>
                    <a:bodyPr/>
                    <a:lstStyle/>
                    <a:p>
                      <a:pPr algn="ctr"/>
                      <a:endParaRPr lang="en-GB" dirty="0">
                        <a:solidFill>
                          <a:srgbClr val="99FF80"/>
                        </a:solidFill>
                        <a:latin typeface="+mj-lt"/>
                        <a:ea typeface="Noto Sans" panose="020B0502040504020204" pitchFamily="34" charset="0"/>
                        <a:cs typeface="Noto Sans" panose="020B050204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Statement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(-10 to +10)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(-10 to +10)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(-30 to +30)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46871">
                <a:tc>
                  <a:txBody>
                    <a:bodyPr/>
                    <a:lstStyle/>
                    <a:p>
                      <a:pPr algn="ctr" fontAlgn="b"/>
                      <a:r>
                        <a:rPr lang="en-GB" sz="1100" b="0" i="0" u="none" strike="noStrike"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dirty="0">
                          <a:solidFill>
                            <a:srgbClr val="000000"/>
                          </a:solidFill>
                          <a:effectLst/>
                          <a:latin typeface="+mn-lt"/>
                        </a:rPr>
                        <a:t>I know what the policy covers and excludes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6871">
                <a:tc>
                  <a:txBody>
                    <a:bodyPr/>
                    <a:lstStyle/>
                    <a:p>
                      <a:pPr algn="ctr" fontAlgn="b"/>
                      <a:r>
                        <a:rPr lang="en-GB" sz="1100" b="0" i="0" u="none" strike="noStrike"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dirty="0">
                          <a:solidFill>
                            <a:srgbClr val="000000"/>
                          </a:solidFill>
                          <a:effectLst/>
                          <a:latin typeface="+mn-lt"/>
                        </a:rPr>
                        <a:t>I got a discount for staying with the same company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46871">
                <a:tc>
                  <a:txBody>
                    <a:bodyPr/>
                    <a:lstStyle/>
                    <a:p>
                      <a:pPr algn="ctr" fontAlgn="b"/>
                      <a:r>
                        <a:rPr lang="en-GB" sz="1100" b="0" i="0" u="none" strike="noStrike"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dirty="0">
                          <a:solidFill>
                            <a:srgbClr val="000000"/>
                          </a:solidFill>
                          <a:effectLst/>
                          <a:latin typeface="+mn-lt"/>
                        </a:rPr>
                        <a:t>My insurer provided effective assistance/ advice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46871">
                <a:tc>
                  <a:txBody>
                    <a:bodyPr/>
                    <a:lstStyle/>
                    <a:p>
                      <a:pPr algn="ctr" fontAlgn="b"/>
                      <a:r>
                        <a:rPr lang="en-GB" sz="1100" b="0" i="0" u="none" strike="noStrike"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dirty="0">
                          <a:solidFill>
                            <a:srgbClr val="000000"/>
                          </a:solidFill>
                          <a:effectLst/>
                          <a:latin typeface="+mn-lt"/>
                        </a:rPr>
                        <a:t>The policy was explained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46871">
                <a:tc>
                  <a:txBody>
                    <a:bodyPr/>
                    <a:lstStyle/>
                    <a:p>
                      <a:pPr algn="ctr" fontAlgn="b"/>
                      <a:r>
                        <a:rPr lang="en-GB" sz="1100" b="0" i="0" u="none" strike="noStrike"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dirty="0">
                          <a:solidFill>
                            <a:srgbClr val="000000"/>
                          </a:solidFill>
                          <a:effectLst/>
                          <a:latin typeface="+mn-lt"/>
                        </a:rPr>
                        <a:t>My insurer assessed my risk individually, rather than using generic assumptions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46871">
                <a:tc>
                  <a:txBody>
                    <a:bodyPr/>
                    <a:lstStyle/>
                    <a:p>
                      <a:pPr algn="ctr" fontAlgn="b"/>
                      <a:r>
                        <a:rPr lang="en-GB" sz="1100" b="0" i="0" u="none" strike="noStrike"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questions are answered quickly and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46871">
                <a:tc>
                  <a:txBody>
                    <a:bodyPr/>
                    <a:lstStyle/>
                    <a:p>
                      <a:pPr algn="ctr" fontAlgn="b"/>
                      <a:r>
                        <a:rPr lang="en-GB" sz="1100" b="0" i="0" u="none" strike="noStrike"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informed me about their claims process before I bought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46267">
                <a:tc>
                  <a:txBody>
                    <a:bodyPr/>
                    <a:lstStyle/>
                    <a:p>
                      <a:pPr algn="ctr" fontAlgn="b"/>
                      <a:r>
                        <a:rPr lang="en-GB" sz="1100" b="0" i="0" u="none" strike="noStrike"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premium doesn't increase because I'm not a new customer anymore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46871">
                <a:tc>
                  <a:txBody>
                    <a:bodyPr/>
                    <a:lstStyle/>
                    <a:p>
                      <a:pPr algn="ctr" fontAlgn="b"/>
                      <a:r>
                        <a:rPr lang="en-GB" sz="1100" b="0" i="0" u="none" strike="noStrike"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provider takes my loyalty into account when calculating renewal quotes after I have claimed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46871">
                <a:tc>
                  <a:txBody>
                    <a:bodyPr/>
                    <a:lstStyle/>
                    <a:p>
                      <a:pPr algn="ctr" fontAlgn="b"/>
                      <a:r>
                        <a:rPr lang="en-GB" sz="1100" b="0" i="0" u="none" strike="noStrike"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am offered immediate assistance and advice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7.43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10"/>
                  </a:ext>
                </a:extLst>
              </a:tr>
            </a:tbl>
          </a:graphicData>
        </a:graphic>
      </p:graphicFrame>
      <p:sp>
        <p:nvSpPr>
          <p:cNvPr id="13" name="Google Shape;281;p26">
            <a:extLst>
              <a:ext uri="{FF2B5EF4-FFF2-40B4-BE49-F238E27FC236}">
                <a16:creationId xmlns:a16="http://schemas.microsoft.com/office/drawing/2014/main" id="{20BD2856-CB66-E423-FDA3-13CCFCE65B62}"/>
              </a:ext>
            </a:extLst>
          </p:cNvPr>
          <p:cNvSpPr txBox="1"/>
          <p:nvPr/>
        </p:nvSpPr>
        <p:spPr>
          <a:xfrm>
            <a:off x="925249" y="6019992"/>
            <a:ext cx="7813613" cy="411287"/>
          </a:xfrm>
          <a:prstGeom prst="rect">
            <a:avLst/>
          </a:prstGeom>
          <a:noFill/>
          <a:ln>
            <a:noFill/>
          </a:ln>
        </p:spPr>
        <p:txBody>
          <a:bodyPr spcFirstLastPara="1" wrap="square" lIns="91425" tIns="45700" rIns="91425" bIns="45700" anchor="t" anchorCtr="0">
            <a:noAutofit/>
          </a:bodyPr>
          <a:lstStyle/>
          <a:p>
            <a:r>
              <a:rPr lang="en-GB" sz="900" dirty="0">
                <a:solidFill>
                  <a:schemeClr val="tx1"/>
                </a:solidFill>
                <a:latin typeface="Noto Sans" panose="020B0502040504020204" pitchFamily="34" charset="0"/>
                <a:ea typeface="Corbel"/>
                <a:cs typeface="Noto Sans" panose="020B0502040504020204" pitchFamily="34" charset="0"/>
                <a:sym typeface="Corbel"/>
              </a:rPr>
              <a:t>Base: April 2025 &amp; Jan 2026 data. </a:t>
            </a:r>
            <a:r>
              <a:rPr lang="en-GB" sz="900" dirty="0">
                <a:latin typeface="Noto Sans" panose="020B0502040504020204" pitchFamily="34" charset="0"/>
                <a:ea typeface="Corbel"/>
                <a:cs typeface="Noto Sans" panose="020B0502040504020204" pitchFamily="34" charset="0"/>
                <a:sym typeface="Corbel"/>
              </a:rPr>
              <a:t>All SMEs that hold at least one (motor, employers’ liability, buildings and/or contents, business interruption) insurance policy/ who have claimed on at least one insurance policy in the last 12 months n=1,499/524</a:t>
            </a:r>
            <a:endParaRPr lang="en-GB" sz="900" dirty="0">
              <a:latin typeface="Noto Sans" panose="020B0502040504020204" pitchFamily="34" charset="0"/>
              <a:ea typeface="Noto Sans" panose="020B0502040504020204" pitchFamily="34" charset="0"/>
              <a:cs typeface="Noto Sans" panose="020B0502040504020204" pitchFamily="34" charset="0"/>
            </a:endParaRPr>
          </a:p>
        </p:txBody>
      </p:sp>
      <p:sp>
        <p:nvSpPr>
          <p:cNvPr id="7" name="TextBox 6">
            <a:extLst>
              <a:ext uri="{FF2B5EF4-FFF2-40B4-BE49-F238E27FC236}">
                <a16:creationId xmlns:a16="http://schemas.microsoft.com/office/drawing/2014/main" id="{BA34D32A-437A-D15D-0751-C321A62C0857}"/>
              </a:ext>
            </a:extLst>
          </p:cNvPr>
          <p:cNvSpPr txBox="1"/>
          <p:nvPr/>
        </p:nvSpPr>
        <p:spPr>
          <a:xfrm>
            <a:off x="927464" y="1126492"/>
            <a:ext cx="7667898" cy="646331"/>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Ensuring SMEs’ are clear on what the policy covers and excludes, giving them a discount for staying with the same company and providing them with effective assistance/ advice during a claim are the top 3 opportunities for improving trust with SMEs overall</a:t>
            </a:r>
          </a:p>
        </p:txBody>
      </p:sp>
      <p:sp>
        <p:nvSpPr>
          <p:cNvPr id="2" name="Rectangle: Rounded Corners 1">
            <a:extLst>
              <a:ext uri="{FF2B5EF4-FFF2-40B4-BE49-F238E27FC236}">
                <a16:creationId xmlns:a16="http://schemas.microsoft.com/office/drawing/2014/main" id="{DEC31908-FADD-7E37-FDB6-673701D876D2}"/>
              </a:ext>
            </a:extLst>
          </p:cNvPr>
          <p:cNvSpPr/>
          <p:nvPr/>
        </p:nvSpPr>
        <p:spPr>
          <a:xfrm>
            <a:off x="8950807" y="2127917"/>
            <a:ext cx="2631593" cy="3870960"/>
          </a:xfrm>
          <a:prstGeom prst="roundRect">
            <a:avLst>
              <a:gd name="adj" fmla="val 2962"/>
            </a:avLst>
          </a:prstGeom>
          <a:solidFill>
            <a:srgbClr val="17505B"/>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marL="182563" indent="-182563" fontAlgn="b">
              <a:buClr>
                <a:srgbClr val="99FF80"/>
              </a:buClr>
              <a:buFont typeface="Arial" panose="020B0604020202020204" pitchFamily="34" charset="0"/>
              <a:buChar char="•"/>
            </a:pPr>
            <a:r>
              <a:rPr lang="en-GB" sz="1200" dirty="0">
                <a:solidFill>
                  <a:schemeClr val="bg1"/>
                </a:solidFill>
                <a:latin typeface="Noto Sans" panose="020B0502040504020204" pitchFamily="34" charset="0"/>
                <a:ea typeface="Noto Sans" panose="020B0502040504020204" pitchFamily="34" charset="0"/>
                <a:cs typeface="Calibri Light" panose="020F0302020204030204" pitchFamily="34" charset="0"/>
              </a:rPr>
              <a:t>Explaining the policy clearly</a:t>
            </a:r>
          </a:p>
          <a:p>
            <a:pPr marL="182563" indent="-182563" fontAlgn="b">
              <a:buClr>
                <a:srgbClr val="99FF80"/>
              </a:buClr>
              <a:buFont typeface="Arial" panose="020B0604020202020204" pitchFamily="34" charset="0"/>
              <a:buChar char="•"/>
            </a:pPr>
            <a:r>
              <a:rPr lang="en-GB" sz="1200" dirty="0">
                <a:solidFill>
                  <a:schemeClr val="bg1"/>
                </a:solidFill>
                <a:latin typeface="Noto Sans" panose="020B0502040504020204" pitchFamily="34" charset="0"/>
                <a:ea typeface="Noto Sans" panose="020B0502040504020204" pitchFamily="34" charset="0"/>
                <a:cs typeface="Calibri Light" panose="020F0302020204030204" pitchFamily="34" charset="0"/>
              </a:rPr>
              <a:t>Assessing risk individually rather than making generic assumptions</a:t>
            </a:r>
          </a:p>
          <a:p>
            <a:pPr marL="182563" indent="-182563" fontAlgn="b">
              <a:buClr>
                <a:srgbClr val="99FF80"/>
              </a:buClr>
              <a:buFont typeface="Arial" panose="020B0604020202020204" pitchFamily="34" charset="0"/>
              <a:buChar char="•"/>
            </a:pPr>
            <a:r>
              <a:rPr lang="en-GB" sz="1200" dirty="0">
                <a:solidFill>
                  <a:schemeClr val="bg1"/>
                </a:solidFill>
                <a:latin typeface="Noto Sans" panose="020B0502040504020204" pitchFamily="34" charset="0"/>
                <a:ea typeface="Noto Sans" panose="020B0502040504020204" pitchFamily="34" charset="0"/>
                <a:cs typeface="Calibri Light" panose="020F0302020204030204" pitchFamily="34" charset="0"/>
              </a:rPr>
              <a:t>Answering their questions quickly and clearly</a:t>
            </a:r>
          </a:p>
          <a:p>
            <a:pPr marL="182563" indent="-182563" fontAlgn="b">
              <a:buClr>
                <a:srgbClr val="99FF80"/>
              </a:buClr>
              <a:buFont typeface="Arial" panose="020B0604020202020204" pitchFamily="34" charset="0"/>
              <a:buChar char="•"/>
            </a:pPr>
            <a:r>
              <a:rPr lang="en-GB" sz="1200" dirty="0">
                <a:solidFill>
                  <a:schemeClr val="bg1"/>
                </a:solidFill>
                <a:latin typeface="Noto Sans" panose="020B0502040504020204" pitchFamily="34" charset="0"/>
                <a:ea typeface="Noto Sans" panose="020B0502040504020204" pitchFamily="34" charset="0"/>
                <a:cs typeface="Calibri Light" panose="020F0302020204030204" pitchFamily="34" charset="0"/>
              </a:rPr>
              <a:t>Informing them about the claims process prior to purchase</a:t>
            </a:r>
          </a:p>
          <a:p>
            <a:pPr marL="182563" indent="-182563" fontAlgn="b">
              <a:buClr>
                <a:srgbClr val="99FF80"/>
              </a:buClr>
              <a:buFont typeface="Arial" panose="020B0604020202020204" pitchFamily="34" charset="0"/>
              <a:buChar char="•"/>
            </a:pPr>
            <a:r>
              <a:rPr lang="en-GB" sz="1200" dirty="0">
                <a:solidFill>
                  <a:schemeClr val="bg1"/>
                </a:solidFill>
                <a:latin typeface="Noto Sans" panose="020B0502040504020204" pitchFamily="34" charset="0"/>
                <a:ea typeface="Noto Sans" panose="020B0502040504020204" pitchFamily="34" charset="0"/>
                <a:cs typeface="Calibri Light" panose="020F0302020204030204" pitchFamily="34" charset="0"/>
              </a:rPr>
              <a:t>Their premium not increasing because they are no longer a new customer</a:t>
            </a:r>
          </a:p>
          <a:p>
            <a:pPr marL="182563" indent="-182563" fontAlgn="b">
              <a:buClr>
                <a:srgbClr val="99FF80"/>
              </a:buClr>
              <a:buFont typeface="Arial" panose="020B0604020202020204" pitchFamily="34" charset="0"/>
              <a:buChar char="•"/>
            </a:pPr>
            <a:r>
              <a:rPr lang="en-GB" sz="1200" dirty="0">
                <a:solidFill>
                  <a:schemeClr val="bg1"/>
                </a:solidFill>
                <a:latin typeface="Noto Sans" panose="020B0502040504020204" pitchFamily="34" charset="0"/>
                <a:ea typeface="Noto Sans" panose="020B0502040504020204" pitchFamily="34" charset="0"/>
                <a:cs typeface="Calibri Light" panose="020F0302020204030204" pitchFamily="34" charset="0"/>
              </a:rPr>
              <a:t>Taking an SMEs’ loyalty into account at renewal following any claims</a:t>
            </a:r>
          </a:p>
          <a:p>
            <a:pPr marL="182563" indent="-182563" fontAlgn="b">
              <a:buClr>
                <a:srgbClr val="99FF80"/>
              </a:buClr>
              <a:buFont typeface="Arial" panose="020B0604020202020204" pitchFamily="34" charset="0"/>
              <a:buChar char="•"/>
            </a:pPr>
            <a:r>
              <a:rPr lang="en-GB" sz="1200" dirty="0">
                <a:solidFill>
                  <a:schemeClr val="bg1"/>
                </a:solidFill>
                <a:latin typeface="Noto Sans" panose="020B0502040504020204" pitchFamily="34" charset="0"/>
                <a:ea typeface="Noto Sans" panose="020B0502040504020204" pitchFamily="34" charset="0"/>
                <a:cs typeface="Calibri Light" panose="020F0302020204030204" pitchFamily="34" charset="0"/>
              </a:rPr>
              <a:t>Offering immediate assistance and advice during a claim</a:t>
            </a:r>
          </a:p>
        </p:txBody>
      </p:sp>
      <p:sp>
        <p:nvSpPr>
          <p:cNvPr id="9" name="TextBox 8">
            <a:extLst>
              <a:ext uri="{FF2B5EF4-FFF2-40B4-BE49-F238E27FC236}">
                <a16:creationId xmlns:a16="http://schemas.microsoft.com/office/drawing/2014/main" id="{96940E76-81D4-713D-DEA5-1F17EDC83691}"/>
              </a:ext>
            </a:extLst>
          </p:cNvPr>
          <p:cNvSpPr txBox="1"/>
          <p:nvPr/>
        </p:nvSpPr>
        <p:spPr>
          <a:xfrm>
            <a:off x="8871559" y="1556784"/>
            <a:ext cx="2903881" cy="461665"/>
          </a:xfrm>
          <a:prstGeom prst="rect">
            <a:avLst/>
          </a:prstGeom>
          <a:noFill/>
        </p:spPr>
        <p:txBody>
          <a:bodyPr wrap="square">
            <a:spAutoFit/>
          </a:bodyPr>
          <a:lstStyle/>
          <a:p>
            <a:pPr>
              <a:buClrTx/>
              <a:buSzPts val="1500"/>
            </a:pPr>
            <a:r>
              <a:rPr lang="en-GB" sz="12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The remaining opportunities to focus on to increase trust are:</a:t>
            </a:r>
          </a:p>
        </p:txBody>
      </p:sp>
    </p:spTree>
    <p:extLst>
      <p:ext uri="{BB962C8B-B14F-4D97-AF65-F5344CB8AC3E}">
        <p14:creationId xmlns:p14="http://schemas.microsoft.com/office/powerpoint/2010/main" val="2862160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8E48AC37-F116-B433-85D4-40E00F73C2B2}"/>
            </a:ext>
          </a:extLst>
        </p:cNvPr>
        <p:cNvGrpSpPr/>
        <p:nvPr/>
      </p:nvGrpSpPr>
      <p:grpSpPr>
        <a:xfrm>
          <a:off x="0" y="0"/>
          <a:ext cx="0" cy="0"/>
          <a:chOff x="0" y="0"/>
          <a:chExt cx="0" cy="0"/>
        </a:xfrm>
      </p:grpSpPr>
      <p:graphicFrame>
        <p:nvGraphicFramePr>
          <p:cNvPr id="17" name="Chart 16">
            <a:extLst>
              <a:ext uri="{FF2B5EF4-FFF2-40B4-BE49-F238E27FC236}">
                <a16:creationId xmlns:a16="http://schemas.microsoft.com/office/drawing/2014/main" id="{4EFC6B13-F33C-E7F5-6E96-C2A544766510}"/>
              </a:ext>
            </a:extLst>
          </p:cNvPr>
          <p:cNvGraphicFramePr/>
          <p:nvPr>
            <p:extLst>
              <p:ext uri="{D42A27DB-BD31-4B8C-83A1-F6EECF244321}">
                <p14:modId xmlns:p14="http://schemas.microsoft.com/office/powerpoint/2010/main" val="62806920"/>
              </p:ext>
            </p:extLst>
          </p:nvPr>
        </p:nvGraphicFramePr>
        <p:xfrm>
          <a:off x="888943" y="1431589"/>
          <a:ext cx="11014329" cy="4726613"/>
        </p:xfrm>
        <a:graphic>
          <a:graphicData uri="http://schemas.openxmlformats.org/drawingml/2006/chart">
            <c:chart xmlns:c="http://schemas.openxmlformats.org/drawingml/2006/chart" xmlns:r="http://schemas.openxmlformats.org/officeDocument/2006/relationships" r:id="rId3"/>
          </a:graphicData>
        </a:graphic>
      </p:graphicFrame>
      <p:sp>
        <p:nvSpPr>
          <p:cNvPr id="569" name="Google Shape;569;p53">
            <a:extLst>
              <a:ext uri="{FF2B5EF4-FFF2-40B4-BE49-F238E27FC236}">
                <a16:creationId xmlns:a16="http://schemas.microsoft.com/office/drawing/2014/main" id="{D2D872B0-29E7-907A-FF33-C202D21B667B}"/>
              </a:ext>
            </a:extLst>
          </p:cNvPr>
          <p:cNvSpPr/>
          <p:nvPr/>
        </p:nvSpPr>
        <p:spPr>
          <a:xfrm>
            <a:off x="1351242" y="2127562"/>
            <a:ext cx="1825430" cy="793767"/>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49" name="Google Shape;554;p52">
            <a:extLst>
              <a:ext uri="{FF2B5EF4-FFF2-40B4-BE49-F238E27FC236}">
                <a16:creationId xmlns:a16="http://schemas.microsoft.com/office/drawing/2014/main" id="{D6C9B06D-23D1-90E6-0108-7C146E412421}"/>
              </a:ext>
            </a:extLst>
          </p:cNvPr>
          <p:cNvSpPr txBox="1"/>
          <p:nvPr/>
        </p:nvSpPr>
        <p:spPr>
          <a:xfrm>
            <a:off x="1012542" y="665810"/>
            <a:ext cx="11831959" cy="495383"/>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500"/>
              <a:buFont typeface="Arial"/>
              <a:buNone/>
              <a:tabLst/>
              <a:defRPr/>
            </a:pPr>
            <a:r>
              <a:rPr lang="en-GB" sz="2400" b="1" dirty="0">
                <a:solidFill>
                  <a:srgbClr val="17505B"/>
                </a:solidFill>
                <a:latin typeface="Roboto Slab" pitchFamily="2" charset="0"/>
                <a:ea typeface="Noto Sans" panose="020B0502040504020204" pitchFamily="34" charset="0"/>
                <a:cs typeface="Calibri Light" panose="020F0302020204030204" pitchFamily="34" charset="0"/>
              </a:rPr>
              <a:t>SME</a:t>
            </a:r>
            <a:r>
              <a:rPr kumimoji="0" lang="en-GB" sz="2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 satisfaction with the policy held, wave on wave comparison</a:t>
            </a:r>
          </a:p>
          <a:p>
            <a:pPr marL="0" marR="0" lvl="0" indent="0" algn="l" defTabSz="914400" rtl="0" eaLnBrk="1" fontAlgn="auto" latinLnBrk="0" hangingPunct="1">
              <a:lnSpc>
                <a:spcPct val="100000"/>
              </a:lnSpc>
              <a:spcBef>
                <a:spcPts val="0"/>
              </a:spcBef>
              <a:spcAft>
                <a:spcPts val="0"/>
              </a:spcAft>
              <a:buClr>
                <a:srgbClr val="FFFFFF"/>
              </a:buClr>
              <a:buSzPts val="1500"/>
              <a:buFont typeface="Arial"/>
              <a:buNone/>
              <a:tabLst/>
              <a:defRPr/>
            </a:pPr>
            <a:endParaRPr kumimoji="0" lang="en-GB" sz="2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FFFFFF"/>
              </a:buClr>
              <a:buSzPts val="1500"/>
              <a:buFont typeface="Arial"/>
              <a:buNone/>
              <a:tabLst/>
              <a:defRPr/>
            </a:pPr>
            <a:endParaRPr kumimoji="0" lang="en-GB" sz="2400" b="1" i="0" u="none" strike="noStrike" kern="0" cap="none" spc="0" normalizeH="0" baseline="0" noProof="0" dirty="0">
              <a:ln>
                <a:noFill/>
              </a:ln>
              <a:solidFill>
                <a:srgbClr val="17505B"/>
              </a:solidFill>
              <a:effectLst/>
              <a:uLnTx/>
              <a:uFillTx/>
              <a:latin typeface="Calibri Light" panose="020F0302020204030204" pitchFamily="34" charset="0"/>
              <a:ea typeface="Noto Sans" panose="020B0502040504020204" pitchFamily="34" charset="0"/>
              <a:cs typeface="Calibri Light" panose="020F0302020204030204" pitchFamily="34" charset="0"/>
              <a:sym typeface="Arial"/>
            </a:endParaRPr>
          </a:p>
        </p:txBody>
      </p:sp>
      <p:sp>
        <p:nvSpPr>
          <p:cNvPr id="10" name="Google Shape;281;p26">
            <a:extLst>
              <a:ext uri="{FF2B5EF4-FFF2-40B4-BE49-F238E27FC236}">
                <a16:creationId xmlns:a16="http://schemas.microsoft.com/office/drawing/2014/main" id="{127693B4-284D-12C9-0605-C1A97225467A}"/>
              </a:ext>
            </a:extLst>
          </p:cNvPr>
          <p:cNvSpPr txBox="1"/>
          <p:nvPr/>
        </p:nvSpPr>
        <p:spPr>
          <a:xfrm>
            <a:off x="922620" y="6097242"/>
            <a:ext cx="9501540" cy="32659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Base: SMEs that hold at least one (motor, buildings and/or contents, employers liability, business interruption) insurance policy. Wave 16&amp;17 (2026): SMEs n=1,499.  Satisfaction % are rounded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9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11" name="TextBox 15">
            <a:extLst>
              <a:ext uri="{FF2B5EF4-FFF2-40B4-BE49-F238E27FC236}">
                <a16:creationId xmlns:a16="http://schemas.microsoft.com/office/drawing/2014/main" id="{FC2A7F54-00E8-38EB-39CE-4BF3811B14B6}"/>
              </a:ext>
            </a:extLst>
          </p:cNvPr>
          <p:cNvSpPr txBox="1"/>
          <p:nvPr/>
        </p:nvSpPr>
        <p:spPr>
          <a:xfrm>
            <a:off x="1017278" y="1856410"/>
            <a:ext cx="417890" cy="230832"/>
          </a:xfrm>
          <a:prstGeom prst="rect">
            <a:avLst/>
          </a:prstGeom>
          <a:noFill/>
          <a:ln>
            <a:solidFill>
              <a:srgbClr val="17505B"/>
            </a:solidFill>
          </a:ln>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1" i="0" u="none" strike="noStrike" kern="0" cap="none" spc="0" normalizeH="0" baseline="0" noProof="0" dirty="0">
                <a:ln>
                  <a:noFill/>
                </a:ln>
                <a:solidFill>
                  <a:srgbClr val="000000">
                    <a:lumMod val="85000"/>
                    <a:lumOff val="15000"/>
                  </a:srgbClr>
                </a:solidFill>
                <a:effectLst/>
                <a:uLnTx/>
                <a:uFillTx/>
                <a:latin typeface="Noto Sans" panose="020B0502040504020204" pitchFamily="34" charset="0"/>
                <a:ea typeface="+mn-ea"/>
                <a:cs typeface="+mn-cs"/>
                <a:sym typeface="Arial"/>
              </a:rPr>
              <a:t>82%</a:t>
            </a:r>
          </a:p>
        </p:txBody>
      </p:sp>
      <p:sp>
        <p:nvSpPr>
          <p:cNvPr id="13" name="TextBox 15">
            <a:extLst>
              <a:ext uri="{FF2B5EF4-FFF2-40B4-BE49-F238E27FC236}">
                <a16:creationId xmlns:a16="http://schemas.microsoft.com/office/drawing/2014/main" id="{3A488DC6-4CFD-132F-CA4A-57D62E3C24EA}"/>
              </a:ext>
            </a:extLst>
          </p:cNvPr>
          <p:cNvSpPr txBox="1"/>
          <p:nvPr/>
        </p:nvSpPr>
        <p:spPr>
          <a:xfrm>
            <a:off x="5775401" y="1856410"/>
            <a:ext cx="417890" cy="230832"/>
          </a:xfrm>
          <a:prstGeom prst="rect">
            <a:avLst/>
          </a:prstGeom>
          <a:noFill/>
          <a:ln>
            <a:solidFill>
              <a:srgbClr val="17505B"/>
            </a:solidFill>
          </a:ln>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1" i="0" u="none" strike="noStrike" kern="0" cap="none" spc="0" normalizeH="0" baseline="0" noProof="0" dirty="0">
                <a:ln>
                  <a:noFill/>
                </a:ln>
                <a:solidFill>
                  <a:srgbClr val="000000">
                    <a:lumMod val="85000"/>
                    <a:lumOff val="15000"/>
                  </a:srgbClr>
                </a:solidFill>
                <a:effectLst/>
                <a:uLnTx/>
                <a:uFillTx/>
                <a:latin typeface="Noto Sans" panose="020B0502040504020204" pitchFamily="34" charset="0"/>
                <a:ea typeface="+mn-ea"/>
                <a:cs typeface="+mn-cs"/>
                <a:sym typeface="Arial"/>
              </a:rPr>
              <a:t>82%</a:t>
            </a:r>
          </a:p>
        </p:txBody>
      </p:sp>
      <p:sp>
        <p:nvSpPr>
          <p:cNvPr id="18" name="TextBox 15">
            <a:extLst>
              <a:ext uri="{FF2B5EF4-FFF2-40B4-BE49-F238E27FC236}">
                <a16:creationId xmlns:a16="http://schemas.microsoft.com/office/drawing/2014/main" id="{A2295136-D68D-DB1B-5951-78725FFE916A}"/>
              </a:ext>
            </a:extLst>
          </p:cNvPr>
          <p:cNvSpPr txBox="1"/>
          <p:nvPr/>
        </p:nvSpPr>
        <p:spPr>
          <a:xfrm>
            <a:off x="1588953" y="1856410"/>
            <a:ext cx="417890" cy="230832"/>
          </a:xfrm>
          <a:prstGeom prst="rect">
            <a:avLst/>
          </a:prstGeom>
          <a:noFill/>
          <a:ln>
            <a:solidFill>
              <a:srgbClr val="17505B"/>
            </a:solidFill>
          </a:ln>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1" i="0" u="none" strike="noStrike" kern="0" cap="none" spc="0" normalizeH="0" baseline="0" noProof="0" dirty="0">
                <a:ln>
                  <a:noFill/>
                </a:ln>
                <a:solidFill>
                  <a:srgbClr val="000000">
                    <a:lumMod val="85000"/>
                    <a:lumOff val="15000"/>
                  </a:srgbClr>
                </a:solidFill>
                <a:effectLst/>
                <a:uLnTx/>
                <a:uFillTx/>
                <a:latin typeface="Noto Sans" panose="020B0502040504020204" pitchFamily="34" charset="0"/>
                <a:ea typeface="+mn-ea"/>
                <a:cs typeface="+mn-cs"/>
                <a:sym typeface="Arial"/>
              </a:rPr>
              <a:t>82%</a:t>
            </a:r>
          </a:p>
        </p:txBody>
      </p:sp>
      <p:sp>
        <p:nvSpPr>
          <p:cNvPr id="19" name="TextBox 15">
            <a:extLst>
              <a:ext uri="{FF2B5EF4-FFF2-40B4-BE49-F238E27FC236}">
                <a16:creationId xmlns:a16="http://schemas.microsoft.com/office/drawing/2014/main" id="{E469AB00-8B0E-0E36-4784-064596F3A9CB}"/>
              </a:ext>
            </a:extLst>
          </p:cNvPr>
          <p:cNvSpPr txBox="1"/>
          <p:nvPr/>
        </p:nvSpPr>
        <p:spPr>
          <a:xfrm>
            <a:off x="2216045" y="1856410"/>
            <a:ext cx="417890" cy="230832"/>
          </a:xfrm>
          <a:prstGeom prst="rect">
            <a:avLst/>
          </a:prstGeom>
          <a:noFill/>
          <a:ln>
            <a:solidFill>
              <a:srgbClr val="17505B"/>
            </a:solidFill>
          </a:ln>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1" i="0" u="none" strike="noStrike" kern="0" cap="none" spc="0" normalizeH="0" baseline="0" noProof="0" dirty="0">
                <a:ln>
                  <a:noFill/>
                </a:ln>
                <a:solidFill>
                  <a:srgbClr val="000000">
                    <a:lumMod val="85000"/>
                    <a:lumOff val="15000"/>
                  </a:srgbClr>
                </a:solidFill>
                <a:effectLst/>
                <a:uLnTx/>
                <a:uFillTx/>
                <a:latin typeface="Noto Sans" panose="020B0502040504020204" pitchFamily="34" charset="0"/>
                <a:ea typeface="+mn-ea"/>
                <a:cs typeface="+mn-cs"/>
                <a:sym typeface="Arial"/>
              </a:rPr>
              <a:t>82%</a:t>
            </a:r>
          </a:p>
        </p:txBody>
      </p:sp>
      <p:sp>
        <p:nvSpPr>
          <p:cNvPr id="20" name="TextBox 15">
            <a:extLst>
              <a:ext uri="{FF2B5EF4-FFF2-40B4-BE49-F238E27FC236}">
                <a16:creationId xmlns:a16="http://schemas.microsoft.com/office/drawing/2014/main" id="{2A274F9C-98CF-324C-7D39-839C75E58943}"/>
              </a:ext>
            </a:extLst>
          </p:cNvPr>
          <p:cNvSpPr txBox="1"/>
          <p:nvPr/>
        </p:nvSpPr>
        <p:spPr>
          <a:xfrm>
            <a:off x="2796957" y="1856410"/>
            <a:ext cx="417890" cy="230832"/>
          </a:xfrm>
          <a:prstGeom prst="rect">
            <a:avLst/>
          </a:prstGeom>
          <a:noFill/>
          <a:ln>
            <a:solidFill>
              <a:srgbClr val="17505B"/>
            </a:solidFill>
          </a:ln>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1" i="0" u="none" strike="noStrike" kern="0" cap="none" spc="0" normalizeH="0" baseline="0" noProof="0" dirty="0">
                <a:ln>
                  <a:noFill/>
                </a:ln>
                <a:solidFill>
                  <a:srgbClr val="000000">
                    <a:lumMod val="85000"/>
                    <a:lumOff val="15000"/>
                  </a:srgbClr>
                </a:solidFill>
                <a:effectLst/>
                <a:uLnTx/>
                <a:uFillTx/>
                <a:latin typeface="Noto Sans" panose="020B0502040504020204" pitchFamily="34" charset="0"/>
                <a:ea typeface="+mn-ea"/>
                <a:cs typeface="+mn-cs"/>
                <a:sym typeface="Arial"/>
              </a:rPr>
              <a:t>79%</a:t>
            </a:r>
          </a:p>
        </p:txBody>
      </p:sp>
      <p:sp>
        <p:nvSpPr>
          <p:cNvPr id="21" name="TextBox 15">
            <a:extLst>
              <a:ext uri="{FF2B5EF4-FFF2-40B4-BE49-F238E27FC236}">
                <a16:creationId xmlns:a16="http://schemas.microsoft.com/office/drawing/2014/main" id="{6808FFF3-7AD3-CE7C-749E-DB66C6B7D6F0}"/>
              </a:ext>
            </a:extLst>
          </p:cNvPr>
          <p:cNvSpPr txBox="1"/>
          <p:nvPr/>
        </p:nvSpPr>
        <p:spPr>
          <a:xfrm>
            <a:off x="3396341" y="1856410"/>
            <a:ext cx="417890" cy="230832"/>
          </a:xfrm>
          <a:prstGeom prst="rect">
            <a:avLst/>
          </a:prstGeom>
          <a:noFill/>
          <a:ln>
            <a:solidFill>
              <a:srgbClr val="17505B"/>
            </a:solidFill>
          </a:ln>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1" i="0" u="none" strike="noStrike" kern="0" cap="none" spc="0" normalizeH="0" baseline="0" noProof="0" dirty="0">
                <a:ln>
                  <a:noFill/>
                </a:ln>
                <a:solidFill>
                  <a:srgbClr val="000000">
                    <a:lumMod val="85000"/>
                    <a:lumOff val="15000"/>
                  </a:srgbClr>
                </a:solidFill>
                <a:effectLst/>
                <a:uLnTx/>
                <a:uFillTx/>
                <a:latin typeface="Noto Sans" panose="020B0502040504020204" pitchFamily="34" charset="0"/>
                <a:ea typeface="+mn-ea"/>
                <a:cs typeface="+mn-cs"/>
                <a:sym typeface="Arial"/>
              </a:rPr>
              <a:t>76%</a:t>
            </a:r>
          </a:p>
        </p:txBody>
      </p:sp>
      <p:sp>
        <p:nvSpPr>
          <p:cNvPr id="22" name="TextBox 15">
            <a:extLst>
              <a:ext uri="{FF2B5EF4-FFF2-40B4-BE49-F238E27FC236}">
                <a16:creationId xmlns:a16="http://schemas.microsoft.com/office/drawing/2014/main" id="{75EA71C3-69E6-93B7-4B06-552F61F4251C}"/>
              </a:ext>
            </a:extLst>
          </p:cNvPr>
          <p:cNvSpPr txBox="1"/>
          <p:nvPr/>
        </p:nvSpPr>
        <p:spPr>
          <a:xfrm>
            <a:off x="3986489" y="1856410"/>
            <a:ext cx="417890" cy="230832"/>
          </a:xfrm>
          <a:prstGeom prst="rect">
            <a:avLst/>
          </a:prstGeom>
          <a:noFill/>
          <a:ln>
            <a:solidFill>
              <a:srgbClr val="17505B"/>
            </a:solidFill>
          </a:ln>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1" i="0" u="none" strike="noStrike" kern="0" cap="none" spc="0" normalizeH="0" baseline="0" noProof="0" dirty="0">
                <a:ln>
                  <a:noFill/>
                </a:ln>
                <a:solidFill>
                  <a:srgbClr val="000000">
                    <a:lumMod val="85000"/>
                    <a:lumOff val="15000"/>
                  </a:srgbClr>
                </a:solidFill>
                <a:effectLst/>
                <a:uLnTx/>
                <a:uFillTx/>
                <a:latin typeface="Noto Sans" panose="020B0502040504020204" pitchFamily="34" charset="0"/>
                <a:ea typeface="+mn-ea"/>
                <a:cs typeface="+mn-cs"/>
                <a:sym typeface="Arial"/>
              </a:rPr>
              <a:t>77%</a:t>
            </a:r>
          </a:p>
        </p:txBody>
      </p:sp>
      <p:sp>
        <p:nvSpPr>
          <p:cNvPr id="23" name="TextBox 15">
            <a:extLst>
              <a:ext uri="{FF2B5EF4-FFF2-40B4-BE49-F238E27FC236}">
                <a16:creationId xmlns:a16="http://schemas.microsoft.com/office/drawing/2014/main" id="{E02D9EFE-49D4-2E3B-5406-56650C86CDCF}"/>
              </a:ext>
            </a:extLst>
          </p:cNvPr>
          <p:cNvSpPr txBox="1"/>
          <p:nvPr/>
        </p:nvSpPr>
        <p:spPr>
          <a:xfrm>
            <a:off x="4595109" y="1856410"/>
            <a:ext cx="417890" cy="230832"/>
          </a:xfrm>
          <a:prstGeom prst="rect">
            <a:avLst/>
          </a:prstGeom>
          <a:noFill/>
          <a:ln>
            <a:solidFill>
              <a:srgbClr val="17505B"/>
            </a:solidFill>
          </a:ln>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1" i="0" u="none" strike="noStrike" kern="0" cap="none" spc="0" normalizeH="0" baseline="0" noProof="0" dirty="0">
                <a:ln>
                  <a:noFill/>
                </a:ln>
                <a:solidFill>
                  <a:srgbClr val="000000">
                    <a:lumMod val="85000"/>
                    <a:lumOff val="15000"/>
                  </a:srgbClr>
                </a:solidFill>
                <a:effectLst/>
                <a:uLnTx/>
                <a:uFillTx/>
                <a:latin typeface="Noto Sans" panose="020B0502040504020204" pitchFamily="34" charset="0"/>
                <a:ea typeface="+mn-ea"/>
                <a:cs typeface="+mn-cs"/>
                <a:sym typeface="Arial"/>
              </a:rPr>
              <a:t>79%</a:t>
            </a:r>
          </a:p>
        </p:txBody>
      </p:sp>
      <p:sp>
        <p:nvSpPr>
          <p:cNvPr id="24" name="TextBox 15">
            <a:extLst>
              <a:ext uri="{FF2B5EF4-FFF2-40B4-BE49-F238E27FC236}">
                <a16:creationId xmlns:a16="http://schemas.microsoft.com/office/drawing/2014/main" id="{EB95177D-E883-9122-4B73-DA9115CB1818}"/>
              </a:ext>
            </a:extLst>
          </p:cNvPr>
          <p:cNvSpPr txBox="1"/>
          <p:nvPr/>
        </p:nvSpPr>
        <p:spPr>
          <a:xfrm>
            <a:off x="5194493" y="1856410"/>
            <a:ext cx="417890" cy="230832"/>
          </a:xfrm>
          <a:prstGeom prst="rect">
            <a:avLst/>
          </a:prstGeom>
          <a:noFill/>
          <a:ln>
            <a:solidFill>
              <a:srgbClr val="17505B"/>
            </a:solidFill>
          </a:ln>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1" i="0" u="none" strike="noStrike" kern="0" cap="none" spc="0" normalizeH="0" baseline="0" noProof="0" dirty="0">
                <a:ln>
                  <a:noFill/>
                </a:ln>
                <a:solidFill>
                  <a:srgbClr val="000000">
                    <a:lumMod val="85000"/>
                    <a:lumOff val="15000"/>
                  </a:srgbClr>
                </a:solidFill>
                <a:effectLst/>
                <a:uLnTx/>
                <a:uFillTx/>
                <a:latin typeface="Noto Sans" panose="020B0502040504020204" pitchFamily="34" charset="0"/>
                <a:ea typeface="+mn-ea"/>
                <a:cs typeface="+mn-cs"/>
                <a:sym typeface="Arial"/>
              </a:rPr>
              <a:t>80%</a:t>
            </a:r>
          </a:p>
        </p:txBody>
      </p:sp>
      <p:sp>
        <p:nvSpPr>
          <p:cNvPr id="2" name="TextBox 15">
            <a:extLst>
              <a:ext uri="{FF2B5EF4-FFF2-40B4-BE49-F238E27FC236}">
                <a16:creationId xmlns:a16="http://schemas.microsoft.com/office/drawing/2014/main" id="{05FD30A9-A319-7D9B-B492-4C16A1B4BF7E}"/>
              </a:ext>
            </a:extLst>
          </p:cNvPr>
          <p:cNvSpPr txBox="1"/>
          <p:nvPr/>
        </p:nvSpPr>
        <p:spPr>
          <a:xfrm>
            <a:off x="6393256" y="1856410"/>
            <a:ext cx="417890" cy="230832"/>
          </a:xfrm>
          <a:prstGeom prst="rect">
            <a:avLst/>
          </a:prstGeom>
          <a:noFill/>
          <a:ln>
            <a:solidFill>
              <a:srgbClr val="17505B"/>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1" i="0" u="none" strike="noStrike" kern="0" cap="none" spc="0" normalizeH="0" baseline="0" noProof="0" dirty="0">
                <a:ln>
                  <a:noFill/>
                </a:ln>
                <a:solidFill>
                  <a:srgbClr val="000000">
                    <a:lumMod val="85000"/>
                    <a:lumOff val="15000"/>
                  </a:srgbClr>
                </a:solidFill>
                <a:effectLst/>
                <a:uLnTx/>
                <a:uFillTx/>
                <a:latin typeface="Noto Sans" panose="020B0502040504020204" pitchFamily="34" charset="0"/>
                <a:ea typeface="+mn-ea"/>
                <a:cs typeface="+mn-cs"/>
                <a:sym typeface="Arial"/>
              </a:rPr>
              <a:t>83%</a:t>
            </a:r>
          </a:p>
        </p:txBody>
      </p:sp>
      <p:sp>
        <p:nvSpPr>
          <p:cNvPr id="3" name="TextBox 15">
            <a:extLst>
              <a:ext uri="{FF2B5EF4-FFF2-40B4-BE49-F238E27FC236}">
                <a16:creationId xmlns:a16="http://schemas.microsoft.com/office/drawing/2014/main" id="{8C65F329-E078-BBA9-E7C3-BCEAACA40E32}"/>
              </a:ext>
            </a:extLst>
          </p:cNvPr>
          <p:cNvSpPr txBox="1"/>
          <p:nvPr/>
        </p:nvSpPr>
        <p:spPr>
          <a:xfrm>
            <a:off x="6983401" y="1856410"/>
            <a:ext cx="417890" cy="230832"/>
          </a:xfrm>
          <a:prstGeom prst="rect">
            <a:avLst/>
          </a:prstGeom>
          <a:noFill/>
          <a:ln>
            <a:solidFill>
              <a:srgbClr val="17505B"/>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1" i="0" u="none" strike="noStrike" kern="0" cap="none" spc="0" normalizeH="0" baseline="0" noProof="0" dirty="0">
                <a:ln>
                  <a:noFill/>
                </a:ln>
                <a:solidFill>
                  <a:srgbClr val="000000">
                    <a:lumMod val="85000"/>
                    <a:lumOff val="15000"/>
                  </a:srgbClr>
                </a:solidFill>
                <a:effectLst/>
                <a:uLnTx/>
                <a:uFillTx/>
                <a:latin typeface="Noto Sans" panose="020B0502040504020204" pitchFamily="34" charset="0"/>
                <a:ea typeface="+mn-ea"/>
                <a:cs typeface="+mn-cs"/>
                <a:sym typeface="Arial"/>
              </a:rPr>
              <a:t>81%</a:t>
            </a:r>
          </a:p>
        </p:txBody>
      </p:sp>
      <p:sp>
        <p:nvSpPr>
          <p:cNvPr id="4" name="TextBox 15">
            <a:extLst>
              <a:ext uri="{FF2B5EF4-FFF2-40B4-BE49-F238E27FC236}">
                <a16:creationId xmlns:a16="http://schemas.microsoft.com/office/drawing/2014/main" id="{D98EEC69-AAF8-B7D6-322A-7A7996BD7D21}"/>
              </a:ext>
            </a:extLst>
          </p:cNvPr>
          <p:cNvSpPr txBox="1"/>
          <p:nvPr/>
        </p:nvSpPr>
        <p:spPr>
          <a:xfrm>
            <a:off x="7573549" y="1856410"/>
            <a:ext cx="445749" cy="230832"/>
          </a:xfrm>
          <a:prstGeom prst="rect">
            <a:avLst/>
          </a:prstGeom>
          <a:noFill/>
          <a:ln>
            <a:solidFill>
              <a:srgbClr val="17505B"/>
            </a:solidFill>
          </a:ln>
        </p:spPr>
        <p:txBody>
          <a:bodyPr wrap="square" rtlCol="0">
            <a:spAutoFit/>
          </a:bodyPr>
          <a:lstStyle>
            <a:defPPr marR="0" lvl="0" algn="l" rtl="0">
              <a:lnSpc>
                <a:spcPct val="100000"/>
              </a:lnSpc>
              <a:spcBef>
                <a:spcPts val="0"/>
              </a:spcBef>
              <a:spcAft>
                <a:spcPts val="0"/>
              </a:spcAft>
            </a:defPPr>
            <a:lvl1pPr marL="0" indent="0" algn="ctr">
              <a:defRPr sz="900" b="1">
                <a:solidFill>
                  <a:srgbClr val="008265"/>
                </a:solidFill>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1" i="0" u="none" strike="noStrike" kern="0" cap="none" spc="0" normalizeH="0" baseline="0" noProof="0" dirty="0">
                <a:ln>
                  <a:noFill/>
                </a:ln>
                <a:solidFill>
                  <a:srgbClr val="000000">
                    <a:lumMod val="85000"/>
                    <a:lumOff val="15000"/>
                  </a:srgbClr>
                </a:solidFill>
                <a:effectLst/>
                <a:uLnTx/>
                <a:uFillTx/>
                <a:latin typeface="Noto Sans" panose="020B0502040504020204" pitchFamily="34" charset="0"/>
                <a:ea typeface="+mn-ea"/>
                <a:cs typeface="+mn-cs"/>
                <a:sym typeface="Arial"/>
              </a:rPr>
              <a:t>81%</a:t>
            </a:r>
          </a:p>
        </p:txBody>
      </p:sp>
      <p:sp>
        <p:nvSpPr>
          <p:cNvPr id="5" name="TextBox 15">
            <a:extLst>
              <a:ext uri="{FF2B5EF4-FFF2-40B4-BE49-F238E27FC236}">
                <a16:creationId xmlns:a16="http://schemas.microsoft.com/office/drawing/2014/main" id="{DA6EB168-2173-C046-9A2E-B49D2FA38E50}"/>
              </a:ext>
            </a:extLst>
          </p:cNvPr>
          <p:cNvSpPr txBox="1"/>
          <p:nvPr/>
        </p:nvSpPr>
        <p:spPr>
          <a:xfrm>
            <a:off x="8154609" y="1856410"/>
            <a:ext cx="445749" cy="230832"/>
          </a:xfrm>
          <a:prstGeom prst="rect">
            <a:avLst/>
          </a:prstGeom>
          <a:noFill/>
          <a:ln>
            <a:solidFill>
              <a:srgbClr val="17505B"/>
            </a:solidFill>
          </a:ln>
        </p:spPr>
        <p:txBody>
          <a:bodyPr wrap="square" rtlCol="0">
            <a:spAutoFit/>
          </a:bodyPr>
          <a:lstStyle>
            <a:defPPr marR="0" lvl="0" algn="l" rtl="0">
              <a:lnSpc>
                <a:spcPct val="100000"/>
              </a:lnSpc>
              <a:spcBef>
                <a:spcPts val="0"/>
              </a:spcBef>
              <a:spcAft>
                <a:spcPts val="0"/>
              </a:spcAft>
              <a:defRPr/>
            </a:defPPr>
            <a:lvl1pPr marL="0" indent="0" algn="ctr">
              <a:defRPr sz="900" b="1">
                <a:solidFill>
                  <a:srgbClr val="008265"/>
                </a:solidFill>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1" i="0" u="none" strike="noStrike" kern="0" cap="none" spc="0" normalizeH="0" baseline="0" noProof="0" dirty="0">
                <a:ln>
                  <a:noFill/>
                </a:ln>
                <a:solidFill>
                  <a:srgbClr val="000000">
                    <a:lumMod val="85000"/>
                    <a:lumOff val="15000"/>
                  </a:srgbClr>
                </a:solidFill>
                <a:effectLst/>
                <a:uLnTx/>
                <a:uFillTx/>
                <a:latin typeface="Noto Sans" panose="020B0502040504020204" pitchFamily="34" charset="0"/>
                <a:ea typeface="+mn-ea"/>
                <a:cs typeface="+mn-cs"/>
                <a:sym typeface="Arial"/>
              </a:rPr>
              <a:t>82%</a:t>
            </a:r>
          </a:p>
        </p:txBody>
      </p:sp>
      <p:sp>
        <p:nvSpPr>
          <p:cNvPr id="6" name="TextBox 15">
            <a:extLst>
              <a:ext uri="{FF2B5EF4-FFF2-40B4-BE49-F238E27FC236}">
                <a16:creationId xmlns:a16="http://schemas.microsoft.com/office/drawing/2014/main" id="{59D828B7-007D-7E4A-9D2A-9599194D4905}"/>
              </a:ext>
            </a:extLst>
          </p:cNvPr>
          <p:cNvSpPr txBox="1"/>
          <p:nvPr/>
        </p:nvSpPr>
        <p:spPr>
          <a:xfrm>
            <a:off x="8744899" y="1856410"/>
            <a:ext cx="445749" cy="230832"/>
          </a:xfrm>
          <a:prstGeom prst="rect">
            <a:avLst/>
          </a:prstGeom>
          <a:noFill/>
          <a:ln>
            <a:solidFill>
              <a:srgbClr val="17505B"/>
            </a:solidFill>
          </a:ln>
        </p:spPr>
        <p:txBody>
          <a:bodyPr wrap="square" rtlCol="0">
            <a:spAutoFit/>
          </a:bodyPr>
          <a:lstStyle>
            <a:defPPr marR="0" lvl="0" algn="l" rtl="0">
              <a:lnSpc>
                <a:spcPct val="100000"/>
              </a:lnSpc>
              <a:spcBef>
                <a:spcPts val="0"/>
              </a:spcBef>
              <a:spcAft>
                <a:spcPts val="0"/>
              </a:spcAft>
              <a:defRPr/>
            </a:defPPr>
            <a:lvl1pPr marL="0" indent="0" algn="ctr">
              <a:defRPr sz="900" b="1">
                <a:solidFill>
                  <a:srgbClr val="008265"/>
                </a:solidFill>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1" i="0" u="none" strike="noStrike" kern="0" cap="none" spc="0" normalizeH="0" baseline="0" noProof="0" dirty="0">
                <a:ln>
                  <a:noFill/>
                </a:ln>
                <a:solidFill>
                  <a:srgbClr val="000000">
                    <a:lumMod val="85000"/>
                    <a:lumOff val="15000"/>
                  </a:srgbClr>
                </a:solidFill>
                <a:effectLst/>
                <a:uLnTx/>
                <a:uFillTx/>
                <a:latin typeface="Noto Sans" panose="020B0502040504020204" pitchFamily="34" charset="0"/>
                <a:ea typeface="+mn-ea"/>
                <a:cs typeface="+mn-cs"/>
                <a:sym typeface="Arial"/>
              </a:rPr>
              <a:t>83%</a:t>
            </a:r>
          </a:p>
        </p:txBody>
      </p:sp>
      <p:sp>
        <p:nvSpPr>
          <p:cNvPr id="8" name="TextBox 7">
            <a:extLst>
              <a:ext uri="{FF2B5EF4-FFF2-40B4-BE49-F238E27FC236}">
                <a16:creationId xmlns:a16="http://schemas.microsoft.com/office/drawing/2014/main" id="{BAE513BF-9A3F-03EA-DF74-FB2561B94B70}"/>
              </a:ext>
            </a:extLst>
          </p:cNvPr>
          <p:cNvSpPr txBox="1"/>
          <p:nvPr/>
        </p:nvSpPr>
        <p:spPr>
          <a:xfrm>
            <a:off x="892712" y="1017888"/>
            <a:ext cx="10783218" cy="738664"/>
          </a:xfrm>
          <a:prstGeom prst="rect">
            <a:avLst/>
          </a:prstGeom>
          <a:noFill/>
        </p:spPr>
        <p:txBody>
          <a:bodyPr wrap="square">
            <a:spAutoFit/>
          </a:bodyPr>
          <a:lstStyle/>
          <a:p>
            <a:pPr marL="182563" marR="0" lvl="0" indent="-182563" algn="l" defTabSz="914400" rtl="0" eaLnBrk="1" fontAlgn="auto" latinLnBrk="0" hangingPunct="1">
              <a:lnSpc>
                <a:spcPct val="100000"/>
              </a:lnSpc>
              <a:spcBef>
                <a:spcPts val="0"/>
              </a:spcBef>
              <a:spcAft>
                <a:spcPts val="0"/>
              </a:spcAft>
              <a:buClr>
                <a:srgbClr val="17505B"/>
              </a:buClr>
              <a:buSzPct val="100000"/>
              <a:buFont typeface="Arial" panose="020B0604020202020204" pitchFamily="34" charset="0"/>
              <a:buChar char="•"/>
              <a:tabLst/>
              <a:defRPr/>
            </a:pPr>
            <a:r>
              <a:rPr kumimoji="0" lang="en-GB" sz="14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84% of SMEs are satisfied with their policy, 2 percentage points higher than April 2025 and at its highest level recorded.</a:t>
            </a:r>
          </a:p>
          <a:p>
            <a:pPr marL="182563" marR="0" lvl="0" indent="-182563" algn="l" defTabSz="914400" rtl="0" eaLnBrk="1" fontAlgn="auto" latinLnBrk="0" hangingPunct="1">
              <a:lnSpc>
                <a:spcPct val="100000"/>
              </a:lnSpc>
              <a:spcBef>
                <a:spcPts val="0"/>
              </a:spcBef>
              <a:spcAft>
                <a:spcPts val="0"/>
              </a:spcAft>
              <a:buClr>
                <a:srgbClr val="17505B"/>
              </a:buClr>
              <a:buSzPct val="100000"/>
              <a:buFont typeface="Arial" panose="020B0604020202020204" pitchFamily="34" charset="0"/>
              <a:buChar char="•"/>
              <a:tabLst/>
              <a:defRPr/>
            </a:pPr>
            <a:r>
              <a:rPr kumimoji="0" lang="en-GB" sz="14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This level of satisfaction is 8 percentage points higher than its low point of 76% in December 2020.  Far fewer SMEs reported making a claim in the December 2020 wave (22% of respondents) compared to 35% in this latest wave.</a:t>
            </a:r>
          </a:p>
        </p:txBody>
      </p:sp>
      <p:sp>
        <p:nvSpPr>
          <p:cNvPr id="7" name="TextBox 15">
            <a:extLst>
              <a:ext uri="{FF2B5EF4-FFF2-40B4-BE49-F238E27FC236}">
                <a16:creationId xmlns:a16="http://schemas.microsoft.com/office/drawing/2014/main" id="{1F475109-0F46-3633-0282-058E812052F9}"/>
              </a:ext>
            </a:extLst>
          </p:cNvPr>
          <p:cNvSpPr txBox="1"/>
          <p:nvPr/>
        </p:nvSpPr>
        <p:spPr>
          <a:xfrm>
            <a:off x="9335189" y="1856410"/>
            <a:ext cx="445750" cy="230848"/>
          </a:xfrm>
          <a:prstGeom prst="rect">
            <a:avLst/>
          </a:prstGeom>
          <a:noFill/>
          <a:ln>
            <a:solidFill>
              <a:srgbClr val="17505B"/>
            </a:solidFill>
          </a:ln>
        </p:spPr>
        <p:txBody>
          <a:bodyPr wrap="square" rtlCol="0">
            <a:spAutoFit/>
          </a:bodyPr>
          <a:lstStyle>
            <a:defPPr marR="0" lvl="0" algn="l" rtl="0">
              <a:lnSpc>
                <a:spcPct val="100000"/>
              </a:lnSpc>
              <a:spcBef>
                <a:spcPts val="0"/>
              </a:spcBef>
              <a:spcAft>
                <a:spcPts val="0"/>
              </a:spcAft>
              <a:defRPr/>
            </a:defPPr>
            <a:lvl1pPr marL="0" marR="0" lvl="0" indent="0" algn="ctr" rtl="0">
              <a:lnSpc>
                <a:spcPct val="100000"/>
              </a:lnSpc>
              <a:spcBef>
                <a:spcPts val="0"/>
              </a:spcBef>
              <a:spcAft>
                <a:spcPts val="0"/>
              </a:spcAft>
              <a:buClr>
                <a:srgbClr val="000000"/>
              </a:buClr>
              <a:buFont typeface="Arial"/>
              <a:defRPr sz="900" b="1" i="0" u="none" strike="noStrike" cap="none">
                <a:solidFill>
                  <a:srgbClr val="008265"/>
                </a:solidFill>
                <a:latin typeface="+mn-lt"/>
                <a:ea typeface="+mn-ea"/>
                <a:cs typeface="+mn-cs"/>
                <a:sym typeface="Arial"/>
              </a:defRPr>
            </a:lvl1pPr>
            <a:lvl2pPr marL="457200" marR="0" lvl="1" indent="0" algn="l" rtl="0">
              <a:lnSpc>
                <a:spcPct val="100000"/>
              </a:lnSpc>
              <a:spcBef>
                <a:spcPts val="0"/>
              </a:spcBef>
              <a:spcAft>
                <a:spcPts val="0"/>
              </a:spcAft>
              <a:buClr>
                <a:srgbClr val="000000"/>
              </a:buClr>
              <a:buFont typeface="Arial"/>
              <a:defRPr sz="1100" b="0" i="0" u="none" strike="noStrike" cap="none">
                <a:solidFill>
                  <a:srgbClr val="000000"/>
                </a:solidFill>
                <a:latin typeface="+mn-lt"/>
                <a:ea typeface="+mn-ea"/>
                <a:cs typeface="+mn-cs"/>
                <a:sym typeface="Arial"/>
              </a:defRPr>
            </a:lvl2pPr>
            <a:lvl3pPr marL="914400" marR="0" lvl="2" indent="0" algn="l" rtl="0">
              <a:lnSpc>
                <a:spcPct val="100000"/>
              </a:lnSpc>
              <a:spcBef>
                <a:spcPts val="0"/>
              </a:spcBef>
              <a:spcAft>
                <a:spcPts val="0"/>
              </a:spcAft>
              <a:buClr>
                <a:srgbClr val="000000"/>
              </a:buClr>
              <a:buFont typeface="Arial"/>
              <a:defRPr sz="1100" b="0" i="0" u="none" strike="noStrike" cap="none">
                <a:solidFill>
                  <a:srgbClr val="000000"/>
                </a:solidFill>
                <a:latin typeface="+mn-lt"/>
                <a:ea typeface="+mn-ea"/>
                <a:cs typeface="+mn-cs"/>
                <a:sym typeface="Arial"/>
              </a:defRPr>
            </a:lvl3pPr>
            <a:lvl4pPr marL="1371600" marR="0" lvl="3" indent="0" algn="l" rtl="0">
              <a:lnSpc>
                <a:spcPct val="100000"/>
              </a:lnSpc>
              <a:spcBef>
                <a:spcPts val="0"/>
              </a:spcBef>
              <a:spcAft>
                <a:spcPts val="0"/>
              </a:spcAft>
              <a:buClr>
                <a:srgbClr val="000000"/>
              </a:buClr>
              <a:buFont typeface="Arial"/>
              <a:defRPr sz="1100" b="0" i="0" u="none" strike="noStrike" cap="none">
                <a:solidFill>
                  <a:srgbClr val="000000"/>
                </a:solidFill>
                <a:latin typeface="+mn-lt"/>
                <a:ea typeface="+mn-ea"/>
                <a:cs typeface="+mn-cs"/>
                <a:sym typeface="Arial"/>
              </a:defRPr>
            </a:lvl4pPr>
            <a:lvl5pPr marL="1828800" marR="0" lvl="4" indent="0" algn="l" rtl="0">
              <a:lnSpc>
                <a:spcPct val="100000"/>
              </a:lnSpc>
              <a:spcBef>
                <a:spcPts val="0"/>
              </a:spcBef>
              <a:spcAft>
                <a:spcPts val="0"/>
              </a:spcAft>
              <a:buClr>
                <a:srgbClr val="000000"/>
              </a:buClr>
              <a:buFont typeface="Arial"/>
              <a:defRPr sz="1100" b="0" i="0" u="none" strike="noStrike" cap="none">
                <a:solidFill>
                  <a:srgbClr val="000000"/>
                </a:solidFill>
                <a:latin typeface="+mn-lt"/>
                <a:ea typeface="+mn-ea"/>
                <a:cs typeface="+mn-cs"/>
                <a:sym typeface="Arial"/>
              </a:defRPr>
            </a:lvl5pPr>
            <a:lvl6pPr marL="2286000" marR="0" lvl="5" indent="0" algn="l" rtl="0">
              <a:lnSpc>
                <a:spcPct val="100000"/>
              </a:lnSpc>
              <a:spcBef>
                <a:spcPts val="0"/>
              </a:spcBef>
              <a:spcAft>
                <a:spcPts val="0"/>
              </a:spcAft>
              <a:buClr>
                <a:srgbClr val="000000"/>
              </a:buClr>
              <a:buFont typeface="Arial"/>
              <a:defRPr sz="1100" b="0" i="0" u="none" strike="noStrike" cap="none">
                <a:solidFill>
                  <a:srgbClr val="000000"/>
                </a:solidFill>
                <a:latin typeface="+mn-lt"/>
                <a:ea typeface="+mn-ea"/>
                <a:cs typeface="+mn-cs"/>
                <a:sym typeface="Arial"/>
              </a:defRPr>
            </a:lvl6pPr>
            <a:lvl7pPr marL="2743200" marR="0" lvl="6" indent="0" algn="l" rtl="0">
              <a:lnSpc>
                <a:spcPct val="100000"/>
              </a:lnSpc>
              <a:spcBef>
                <a:spcPts val="0"/>
              </a:spcBef>
              <a:spcAft>
                <a:spcPts val="0"/>
              </a:spcAft>
              <a:buClr>
                <a:srgbClr val="000000"/>
              </a:buClr>
              <a:buFont typeface="Arial"/>
              <a:defRPr sz="1100" b="0" i="0" u="none" strike="noStrike" cap="none">
                <a:solidFill>
                  <a:srgbClr val="000000"/>
                </a:solidFill>
                <a:latin typeface="+mn-lt"/>
                <a:ea typeface="+mn-ea"/>
                <a:cs typeface="+mn-cs"/>
                <a:sym typeface="Arial"/>
              </a:defRPr>
            </a:lvl7pPr>
            <a:lvl8pPr marL="3200400" marR="0" lvl="7" indent="0" algn="l" rtl="0">
              <a:lnSpc>
                <a:spcPct val="100000"/>
              </a:lnSpc>
              <a:spcBef>
                <a:spcPts val="0"/>
              </a:spcBef>
              <a:spcAft>
                <a:spcPts val="0"/>
              </a:spcAft>
              <a:buClr>
                <a:srgbClr val="000000"/>
              </a:buClr>
              <a:buFont typeface="Arial"/>
              <a:defRPr sz="1100" b="0" i="0" u="none" strike="noStrike" cap="none">
                <a:solidFill>
                  <a:srgbClr val="000000"/>
                </a:solidFill>
                <a:latin typeface="+mn-lt"/>
                <a:ea typeface="+mn-ea"/>
                <a:cs typeface="+mn-cs"/>
                <a:sym typeface="Arial"/>
              </a:defRPr>
            </a:lvl8pPr>
            <a:lvl9pPr marL="3657600" marR="0" lvl="8" indent="0" algn="l" rtl="0">
              <a:lnSpc>
                <a:spcPct val="100000"/>
              </a:lnSpc>
              <a:spcBef>
                <a:spcPts val="0"/>
              </a:spcBef>
              <a:spcAft>
                <a:spcPts val="0"/>
              </a:spcAft>
              <a:buClr>
                <a:srgbClr val="000000"/>
              </a:buClr>
              <a:buFont typeface="Arial"/>
              <a:defRPr sz="1100" b="0" i="0" u="none" strike="noStrike" cap="none">
                <a:solidFill>
                  <a:srgbClr val="000000"/>
                </a:solidFill>
                <a:latin typeface="+mn-lt"/>
                <a:ea typeface="+mn-ea"/>
                <a:cs typeface="+mn-cs"/>
                <a:sym typeface="Arial"/>
              </a:defRPr>
            </a:lvl9pPr>
          </a:lstStyle>
          <a:p>
            <a:pPr marL="0" marR="0" indent="0" algn="ctr" rtl="0">
              <a:lnSpc>
                <a:spcPct val="100000"/>
              </a:lnSpc>
              <a:spcBef>
                <a:spcPts val="0"/>
              </a:spcBef>
              <a:spcAft>
                <a:spcPts val="0"/>
              </a:spcAft>
              <a:buClr>
                <a:srgbClr val="000000"/>
              </a:buClr>
              <a:buFont typeface="Arial"/>
            </a:pPr>
            <a:r>
              <a:rPr lang="en-GB" sz="900" b="1" i="0" u="none" strike="noStrike" cap="none" dirty="0">
                <a:solidFill>
                  <a:schemeClr val="tx1">
                    <a:lumMod val="85000"/>
                    <a:lumOff val="15000"/>
                  </a:schemeClr>
                </a:solidFill>
                <a:latin typeface="Noto Sans" panose="020B0502040504020204" pitchFamily="34" charset="0"/>
                <a:ea typeface="+mn-ea"/>
                <a:cs typeface="+mn-cs"/>
                <a:sym typeface="Arial"/>
              </a:rPr>
              <a:t>82%</a:t>
            </a:r>
          </a:p>
        </p:txBody>
      </p:sp>
    </p:spTree>
    <p:extLst>
      <p:ext uri="{BB962C8B-B14F-4D97-AF65-F5344CB8AC3E}">
        <p14:creationId xmlns:p14="http://schemas.microsoft.com/office/powerpoint/2010/main" val="2375428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E801F4D-C2DF-5F67-B9E1-BABB9C41ED90}"/>
            </a:ext>
          </a:extLst>
        </p:cNvPr>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C3D35FDC-547E-85F2-ECA3-EDF1714A568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530589" y="5811520"/>
            <a:ext cx="1891747" cy="580137"/>
          </a:xfrm>
          <a:prstGeom prst="rect">
            <a:avLst/>
          </a:prstGeom>
        </p:spPr>
      </p:pic>
      <p:sp>
        <p:nvSpPr>
          <p:cNvPr id="2" name="object 3">
            <a:extLst>
              <a:ext uri="{FF2B5EF4-FFF2-40B4-BE49-F238E27FC236}">
                <a16:creationId xmlns:a16="http://schemas.microsoft.com/office/drawing/2014/main" id="{6DE0FAB3-7A44-B05B-E522-E19655661730}"/>
              </a:ext>
            </a:extLst>
          </p:cNvPr>
          <p:cNvSpPr txBox="1"/>
          <p:nvPr/>
        </p:nvSpPr>
        <p:spPr>
          <a:xfrm>
            <a:off x="995681" y="2103924"/>
            <a:ext cx="5435599" cy="2003754"/>
          </a:xfrm>
          <a:prstGeom prst="rect">
            <a:avLst/>
          </a:prstGeom>
        </p:spPr>
        <p:txBody>
          <a:bodyPr vert="horz" wrap="square" lIns="0" tIns="277495" rIns="0" bIns="0" rtlCol="0">
            <a:spAutoFit/>
          </a:bodyPr>
          <a:lstStyle/>
          <a:p>
            <a:pPr marL="12701" marR="5080" lvl="0" indent="0" algn="l" defTabSz="457223" rtl="0" eaLnBrk="1" fontAlgn="auto" latinLnBrk="0" hangingPunct="1">
              <a:lnSpc>
                <a:spcPts val="6500"/>
              </a:lnSpc>
              <a:spcBef>
                <a:spcPts val="0"/>
              </a:spcBef>
              <a:spcAft>
                <a:spcPts val="0"/>
              </a:spcAft>
              <a:buClrTx/>
              <a:buSzTx/>
              <a:buFontTx/>
              <a:buNone/>
              <a:tabLst/>
              <a:defRPr/>
            </a:pPr>
            <a:r>
              <a:rPr kumimoji="0" lang="en-US" sz="7000" b="1" i="0" u="none" strike="noStrike" kern="1200" cap="none" spc="0" normalizeH="0" baseline="0" noProof="0" dirty="0">
                <a:ln>
                  <a:noFill/>
                </a:ln>
                <a:solidFill>
                  <a:srgbClr val="17505B"/>
                </a:solidFill>
                <a:effectLst/>
                <a:uLnTx/>
                <a:uFillTx/>
                <a:latin typeface="Moderustic ExtraBold" pitchFamily="2" charset="0"/>
                <a:ea typeface="Noto Sans" panose="020B0502040504020204" pitchFamily="34" charset="0"/>
                <a:cs typeface="Cambria"/>
              </a:rPr>
              <a:t>CONSUMER SURVEY</a:t>
            </a:r>
          </a:p>
        </p:txBody>
      </p:sp>
      <p:sp>
        <p:nvSpPr>
          <p:cNvPr id="3" name="TextBox 2">
            <a:extLst>
              <a:ext uri="{FF2B5EF4-FFF2-40B4-BE49-F238E27FC236}">
                <a16:creationId xmlns:a16="http://schemas.microsoft.com/office/drawing/2014/main" id="{D00A1CC8-787B-632F-AE77-38587340E169}"/>
              </a:ext>
            </a:extLst>
          </p:cNvPr>
          <p:cNvSpPr txBox="1"/>
          <p:nvPr/>
        </p:nvSpPr>
        <p:spPr>
          <a:xfrm>
            <a:off x="975361" y="3953789"/>
            <a:ext cx="4815839" cy="830997"/>
          </a:xfrm>
          <a:prstGeom prst="rect">
            <a:avLst/>
          </a:prstGeom>
          <a:noFill/>
        </p:spPr>
        <p:txBody>
          <a:bodyPr wrap="square">
            <a:spAutoFit/>
          </a:bodyPr>
          <a:lstStyle/>
          <a:p>
            <a:r>
              <a:rPr lang="en-GB" sz="2400" b="1" dirty="0">
                <a:solidFill>
                  <a:srgbClr val="17505B"/>
                </a:solidFill>
                <a:latin typeface="Roboto Slab" pitchFamily="2" charset="0"/>
                <a:ea typeface="Noto Sans" panose="020B0502040504020204" pitchFamily="34" charset="0"/>
                <a:cs typeface="Calibri Light" panose="020F0302020204030204" pitchFamily="34" charset="0"/>
              </a:rPr>
              <a:t>April 2025 and January 2026, wave 16 &amp; 17 data</a:t>
            </a:r>
          </a:p>
        </p:txBody>
      </p:sp>
    </p:spTree>
    <p:extLst>
      <p:ext uri="{BB962C8B-B14F-4D97-AF65-F5344CB8AC3E}">
        <p14:creationId xmlns:p14="http://schemas.microsoft.com/office/powerpoint/2010/main" val="204518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CC6D75CD-B2EB-794A-5E1A-EB1D2A272361}"/>
            </a:ext>
          </a:extLst>
        </p:cNvPr>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DF82F29D-329B-EE61-8A3F-18CD743148A1}"/>
              </a:ext>
            </a:extLst>
          </p:cNvPr>
          <p:cNvGraphicFramePr>
            <a:graphicFrameLocks/>
          </p:cNvGraphicFramePr>
          <p:nvPr>
            <p:extLst>
              <p:ext uri="{D42A27DB-BD31-4B8C-83A1-F6EECF244321}">
                <p14:modId xmlns:p14="http://schemas.microsoft.com/office/powerpoint/2010/main" val="2422297844"/>
              </p:ext>
            </p:extLst>
          </p:nvPr>
        </p:nvGraphicFramePr>
        <p:xfrm>
          <a:off x="1250392" y="2051840"/>
          <a:ext cx="6300478" cy="358901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2A88D649-EEE5-2E4F-FBD4-3F3CF0D55200}"/>
              </a:ext>
            </a:extLst>
          </p:cNvPr>
          <p:cNvSpPr txBox="1"/>
          <p:nvPr/>
        </p:nvSpPr>
        <p:spPr>
          <a:xfrm>
            <a:off x="936342" y="644688"/>
            <a:ext cx="112279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The Top 5 factors that would improve trust with Consumers - wave 16 &amp; 17</a:t>
            </a:r>
          </a:p>
        </p:txBody>
      </p:sp>
      <p:sp>
        <p:nvSpPr>
          <p:cNvPr id="17" name="TextBox 16">
            <a:extLst>
              <a:ext uri="{FF2B5EF4-FFF2-40B4-BE49-F238E27FC236}">
                <a16:creationId xmlns:a16="http://schemas.microsoft.com/office/drawing/2014/main" id="{A3B4571E-E62A-1984-9495-F72CFFA6E18C}"/>
              </a:ext>
            </a:extLst>
          </p:cNvPr>
          <p:cNvSpPr txBox="1"/>
          <p:nvPr/>
        </p:nvSpPr>
        <p:spPr>
          <a:xfrm>
            <a:off x="5376647" y="3680478"/>
            <a:ext cx="16147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Noto Sans" panose="020B0502040504020204" pitchFamily="34" charset="0"/>
                <a:sym typeface="Arial"/>
              </a:rPr>
              <a:t>Invest &amp; improve</a:t>
            </a:r>
          </a:p>
        </p:txBody>
      </p:sp>
      <p:sp>
        <p:nvSpPr>
          <p:cNvPr id="18" name="TextBox 17">
            <a:extLst>
              <a:ext uri="{FF2B5EF4-FFF2-40B4-BE49-F238E27FC236}">
                <a16:creationId xmlns:a16="http://schemas.microsoft.com/office/drawing/2014/main" id="{06A35E4E-3EC5-D82C-6CB4-44E9F7A9015C}"/>
              </a:ext>
            </a:extLst>
          </p:cNvPr>
          <p:cNvSpPr txBox="1"/>
          <p:nvPr/>
        </p:nvSpPr>
        <p:spPr>
          <a:xfrm>
            <a:off x="3206394" y="2968625"/>
            <a:ext cx="195613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Noto Sans" panose="020B0502040504020204" pitchFamily="34" charset="0"/>
                <a:sym typeface="Arial"/>
              </a:rPr>
              <a:t>Maintain &amp; streamline</a:t>
            </a:r>
          </a:p>
        </p:txBody>
      </p:sp>
      <p:sp>
        <p:nvSpPr>
          <p:cNvPr id="20" name="TextBox 19">
            <a:extLst>
              <a:ext uri="{FF2B5EF4-FFF2-40B4-BE49-F238E27FC236}">
                <a16:creationId xmlns:a16="http://schemas.microsoft.com/office/drawing/2014/main" id="{939FF91F-905F-6E91-43EC-8D2638D9F4EC}"/>
              </a:ext>
            </a:extLst>
          </p:cNvPr>
          <p:cNvSpPr txBox="1"/>
          <p:nvPr/>
        </p:nvSpPr>
        <p:spPr>
          <a:xfrm>
            <a:off x="6232465" y="4899618"/>
            <a:ext cx="14561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Noto Sans" panose="020B0502040504020204" pitchFamily="34" charset="0"/>
                <a:sym typeface="Arial"/>
              </a:rPr>
              <a:t>Priority opportunity</a:t>
            </a:r>
          </a:p>
        </p:txBody>
      </p:sp>
      <p:sp>
        <p:nvSpPr>
          <p:cNvPr id="19" name="TextBox 18">
            <a:extLst>
              <a:ext uri="{FF2B5EF4-FFF2-40B4-BE49-F238E27FC236}">
                <a16:creationId xmlns:a16="http://schemas.microsoft.com/office/drawing/2014/main" id="{95929143-7132-8124-B000-15D2CF518FB6}"/>
              </a:ext>
            </a:extLst>
          </p:cNvPr>
          <p:cNvSpPr txBox="1"/>
          <p:nvPr/>
        </p:nvSpPr>
        <p:spPr>
          <a:xfrm>
            <a:off x="1559177" y="2050675"/>
            <a:ext cx="11923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Noto Sans" panose="020B0502040504020204" pitchFamily="34" charset="0"/>
                <a:sym typeface="Arial"/>
              </a:rPr>
              <a:t>Reduce spend</a:t>
            </a:r>
          </a:p>
        </p:txBody>
      </p:sp>
      <p:sp>
        <p:nvSpPr>
          <p:cNvPr id="21" name="TextBox 20">
            <a:extLst>
              <a:ext uri="{FF2B5EF4-FFF2-40B4-BE49-F238E27FC236}">
                <a16:creationId xmlns:a16="http://schemas.microsoft.com/office/drawing/2014/main" id="{076B7705-B3C3-2C4B-804E-3D05C1B2C072}"/>
              </a:ext>
            </a:extLst>
          </p:cNvPr>
          <p:cNvSpPr txBox="1"/>
          <p:nvPr/>
        </p:nvSpPr>
        <p:spPr>
          <a:xfrm>
            <a:off x="3607951" y="5682274"/>
            <a:ext cx="15545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IMPORTANCE</a:t>
            </a:r>
          </a:p>
        </p:txBody>
      </p:sp>
      <p:sp>
        <p:nvSpPr>
          <p:cNvPr id="22" name="TextBox 21">
            <a:extLst>
              <a:ext uri="{FF2B5EF4-FFF2-40B4-BE49-F238E27FC236}">
                <a16:creationId xmlns:a16="http://schemas.microsoft.com/office/drawing/2014/main" id="{E9B8A97E-11B9-E6B8-0CFA-8CF436E83B14}"/>
              </a:ext>
            </a:extLst>
          </p:cNvPr>
          <p:cNvSpPr txBox="1"/>
          <p:nvPr/>
        </p:nvSpPr>
        <p:spPr>
          <a:xfrm rot="16200000">
            <a:off x="167685" y="3605778"/>
            <a:ext cx="158208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PERFORMANCE</a:t>
            </a:r>
          </a:p>
        </p:txBody>
      </p:sp>
      <p:sp>
        <p:nvSpPr>
          <p:cNvPr id="23" name="TextBox 22">
            <a:extLst>
              <a:ext uri="{FF2B5EF4-FFF2-40B4-BE49-F238E27FC236}">
                <a16:creationId xmlns:a16="http://schemas.microsoft.com/office/drawing/2014/main" id="{8709B025-DAA7-95A8-17BC-A28C1AEDA9D3}"/>
              </a:ext>
            </a:extLst>
          </p:cNvPr>
          <p:cNvSpPr txBox="1"/>
          <p:nvPr/>
        </p:nvSpPr>
        <p:spPr>
          <a:xfrm>
            <a:off x="1140993" y="5683670"/>
            <a:ext cx="55201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Low</a:t>
            </a:r>
          </a:p>
        </p:txBody>
      </p:sp>
      <p:sp>
        <p:nvSpPr>
          <p:cNvPr id="24" name="TextBox 23">
            <a:extLst>
              <a:ext uri="{FF2B5EF4-FFF2-40B4-BE49-F238E27FC236}">
                <a16:creationId xmlns:a16="http://schemas.microsoft.com/office/drawing/2014/main" id="{307BAAD7-BFF8-18B5-381D-5337B1B4FE69}"/>
              </a:ext>
            </a:extLst>
          </p:cNvPr>
          <p:cNvSpPr txBox="1"/>
          <p:nvPr/>
        </p:nvSpPr>
        <p:spPr>
          <a:xfrm>
            <a:off x="6836565" y="5674784"/>
            <a:ext cx="9172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High</a:t>
            </a:r>
          </a:p>
        </p:txBody>
      </p:sp>
      <p:sp>
        <p:nvSpPr>
          <p:cNvPr id="25" name="TextBox 24">
            <a:extLst>
              <a:ext uri="{FF2B5EF4-FFF2-40B4-BE49-F238E27FC236}">
                <a16:creationId xmlns:a16="http://schemas.microsoft.com/office/drawing/2014/main" id="{459D292F-56A2-D2AA-AFAC-56F3CE4ED9AC}"/>
              </a:ext>
            </a:extLst>
          </p:cNvPr>
          <p:cNvSpPr txBox="1"/>
          <p:nvPr/>
        </p:nvSpPr>
        <p:spPr>
          <a:xfrm rot="16200000">
            <a:off x="656056" y="5063047"/>
            <a:ext cx="62566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Low</a:t>
            </a:r>
          </a:p>
        </p:txBody>
      </p:sp>
      <p:sp>
        <p:nvSpPr>
          <p:cNvPr id="26" name="TextBox 25">
            <a:extLst>
              <a:ext uri="{FF2B5EF4-FFF2-40B4-BE49-F238E27FC236}">
                <a16:creationId xmlns:a16="http://schemas.microsoft.com/office/drawing/2014/main" id="{01D3251B-469E-BFD9-F15E-8E7DCE6FFA40}"/>
              </a:ext>
            </a:extLst>
          </p:cNvPr>
          <p:cNvSpPr txBox="1"/>
          <p:nvPr/>
        </p:nvSpPr>
        <p:spPr>
          <a:xfrm rot="16200000">
            <a:off x="576754" y="2152710"/>
            <a:ext cx="7191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High</a:t>
            </a:r>
          </a:p>
        </p:txBody>
      </p:sp>
      <p:sp>
        <p:nvSpPr>
          <p:cNvPr id="28" name="TextBox 4">
            <a:extLst>
              <a:ext uri="{FF2B5EF4-FFF2-40B4-BE49-F238E27FC236}">
                <a16:creationId xmlns:a16="http://schemas.microsoft.com/office/drawing/2014/main" id="{6666C665-58E2-F397-3F80-F02BE1190C55}"/>
              </a:ext>
            </a:extLst>
          </p:cNvPr>
          <p:cNvSpPr txBox="1"/>
          <p:nvPr/>
        </p:nvSpPr>
        <p:spPr>
          <a:xfrm>
            <a:off x="7955280" y="5257701"/>
            <a:ext cx="3013334" cy="93871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1200" cap="none" spc="0" normalizeH="0" baseline="0" noProof="0" dirty="0">
                <a:ln>
                  <a:noFill/>
                </a:ln>
                <a:solidFill>
                  <a:srgbClr val="000000"/>
                </a:solidFill>
                <a:effectLst/>
                <a:uLnTx/>
                <a:uFillTx/>
                <a:latin typeface="Noto Sans" panose="020B0502040504020204" pitchFamily="34" charset="0"/>
                <a:ea typeface="+mn-ea"/>
                <a:cs typeface="+mn-cs"/>
                <a:sym typeface="Arial"/>
              </a:rPr>
              <a:t>*The size of each theme bubble denotes the relative opportunity score in each case. The </a:t>
            </a:r>
            <a:r>
              <a:rPr kumimoji="0" lang="en-GB" sz="1100" b="0" i="1" u="none" strike="noStrike" kern="1200" cap="none" spc="0" normalizeH="0" baseline="0" noProof="0" dirty="0">
                <a:ln>
                  <a:noFill/>
                </a:ln>
                <a:solidFill>
                  <a:srgbClr val="000000"/>
                </a:solidFill>
                <a:effectLst/>
                <a:uLnTx/>
                <a:uFillTx/>
                <a:latin typeface="Noto Sans" panose="020B0502040504020204" pitchFamily="34" charset="0"/>
                <a:ea typeface="+mn-ea"/>
                <a:cs typeface="+mn-cs"/>
                <a:sym typeface="Arial"/>
              </a:rPr>
              <a:t>bigger the bubble</a:t>
            </a:r>
            <a:r>
              <a:rPr kumimoji="0" lang="en-GB" sz="1100" b="0" i="0" u="none" strike="noStrike" kern="1200" cap="none" spc="0" normalizeH="0" baseline="0" noProof="0" dirty="0">
                <a:ln>
                  <a:noFill/>
                </a:ln>
                <a:solidFill>
                  <a:srgbClr val="000000"/>
                </a:solidFill>
                <a:effectLst/>
                <a:uLnTx/>
                <a:uFillTx/>
                <a:latin typeface="Noto Sans" panose="020B0502040504020204" pitchFamily="34" charset="0"/>
                <a:ea typeface="+mn-ea"/>
                <a:cs typeface="+mn-cs"/>
                <a:sym typeface="Arial"/>
              </a:rPr>
              <a:t> the </a:t>
            </a:r>
            <a:r>
              <a:rPr kumimoji="0" lang="en-GB" sz="1100" b="0" i="1" u="none" strike="noStrike" kern="1200" cap="none" spc="0" normalizeH="0" baseline="0" noProof="0" dirty="0">
                <a:ln>
                  <a:noFill/>
                </a:ln>
                <a:solidFill>
                  <a:srgbClr val="000000"/>
                </a:solidFill>
                <a:effectLst/>
                <a:uLnTx/>
                <a:uFillTx/>
                <a:latin typeface="Noto Sans" panose="020B0502040504020204" pitchFamily="34" charset="0"/>
                <a:ea typeface="+mn-ea"/>
                <a:cs typeface="+mn-cs"/>
                <a:sym typeface="Arial"/>
              </a:rPr>
              <a:t>greater the opportunity </a:t>
            </a:r>
            <a:r>
              <a:rPr kumimoji="0" lang="en-GB" sz="1100" b="0" i="0" u="none" strike="noStrike" kern="1200" cap="none" spc="0" normalizeH="0" baseline="0" noProof="0" dirty="0">
                <a:ln>
                  <a:noFill/>
                </a:ln>
                <a:solidFill>
                  <a:srgbClr val="000000"/>
                </a:solidFill>
                <a:effectLst/>
                <a:uLnTx/>
                <a:uFillTx/>
                <a:latin typeface="Noto Sans" panose="020B0502040504020204" pitchFamily="34" charset="0"/>
                <a:ea typeface="+mn-ea"/>
                <a:cs typeface="+mn-cs"/>
                <a:sym typeface="Arial"/>
              </a:rPr>
              <a:t>to deliver improved service and increase trust.</a:t>
            </a:r>
          </a:p>
        </p:txBody>
      </p:sp>
      <p:sp>
        <p:nvSpPr>
          <p:cNvPr id="51" name="Google Shape;281;p26">
            <a:extLst>
              <a:ext uri="{FF2B5EF4-FFF2-40B4-BE49-F238E27FC236}">
                <a16:creationId xmlns:a16="http://schemas.microsoft.com/office/drawing/2014/main" id="{E99F2E68-AF1D-F63D-54F2-50606D6420F2}"/>
              </a:ext>
            </a:extLst>
          </p:cNvPr>
          <p:cNvSpPr txBox="1"/>
          <p:nvPr/>
        </p:nvSpPr>
        <p:spPr>
          <a:xfrm>
            <a:off x="926817" y="6149177"/>
            <a:ext cx="6512437" cy="40975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Base: April 2025 and Jan 2026 data. All consumers who hold at least one (motor, travel, buildings and/or contents) insurance policy / who have claimed on at least one insurance policy in the last 12 months n= 1,001/189</a:t>
            </a:r>
          </a:p>
        </p:txBody>
      </p:sp>
      <p:sp>
        <p:nvSpPr>
          <p:cNvPr id="27" name="TextBox 26">
            <a:extLst>
              <a:ext uri="{FF2B5EF4-FFF2-40B4-BE49-F238E27FC236}">
                <a16:creationId xmlns:a16="http://schemas.microsoft.com/office/drawing/2014/main" id="{A9F23938-55BA-115F-5993-8D397EBAFAC4}"/>
              </a:ext>
            </a:extLst>
          </p:cNvPr>
          <p:cNvSpPr txBox="1"/>
          <p:nvPr/>
        </p:nvSpPr>
        <p:spPr>
          <a:xfrm>
            <a:off x="928246" y="1096609"/>
            <a:ext cx="10867513" cy="861774"/>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r>
              <a:rPr kumimoji="0" lang="en-US" sz="12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The top 5 opportunities </a:t>
            </a:r>
            <a:r>
              <a:rPr kumimoji="0" lang="en-US" sz="12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to improve trust with Consumers are: giving consumers a discount for staying with the same company, the premium not increasing because they are no longer a new customer</a:t>
            </a:r>
            <a:r>
              <a:rPr lang="en-US" sz="1200" dirty="0">
                <a:latin typeface="Noto Sans" panose="020B0502040504020204" pitchFamily="34" charset="0"/>
                <a:ea typeface="Noto Sans" panose="020B0502040504020204" pitchFamily="34" charset="0"/>
                <a:cs typeface="Calibri Light" panose="020F0302020204030204" pitchFamily="34" charset="0"/>
              </a:rPr>
              <a:t>, </a:t>
            </a:r>
            <a:r>
              <a:rPr kumimoji="0" lang="en-US" sz="12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handling complaints professionally and fairly, their loyalty being taken into account following a claim and that the policy is explained clearly to them</a:t>
            </a:r>
          </a:p>
          <a:p>
            <a:pPr marL="285750" marR="0" lvl="0" indent="-285750"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endParaRPr>
          </a:p>
        </p:txBody>
      </p:sp>
      <p:sp>
        <p:nvSpPr>
          <p:cNvPr id="2" name="TextBox 1">
            <a:extLst>
              <a:ext uri="{FF2B5EF4-FFF2-40B4-BE49-F238E27FC236}">
                <a16:creationId xmlns:a16="http://schemas.microsoft.com/office/drawing/2014/main" id="{0AE75BC1-E43A-8138-BEA0-B9B49B61AD35}"/>
              </a:ext>
            </a:extLst>
          </p:cNvPr>
          <p:cNvSpPr txBox="1"/>
          <p:nvPr/>
        </p:nvSpPr>
        <p:spPr>
          <a:xfrm>
            <a:off x="7955280" y="3201948"/>
            <a:ext cx="30133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ts val="1500"/>
              <a:buFont typeface="Arial"/>
              <a:buNone/>
              <a:tabLst/>
              <a:defRPr/>
            </a:pPr>
            <a:r>
              <a:rPr kumimoji="0" lang="en-US"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Compared to the previous wave the only change to the Top 5 is:</a:t>
            </a:r>
          </a:p>
        </p:txBody>
      </p:sp>
      <p:sp>
        <p:nvSpPr>
          <p:cNvPr id="35" name="Rectangle: Rounded Corners 34">
            <a:extLst>
              <a:ext uri="{FF2B5EF4-FFF2-40B4-BE49-F238E27FC236}">
                <a16:creationId xmlns:a16="http://schemas.microsoft.com/office/drawing/2014/main" id="{4D964A58-CA68-8434-A9E2-D8EFBF0E66AF}"/>
              </a:ext>
            </a:extLst>
          </p:cNvPr>
          <p:cNvSpPr/>
          <p:nvPr/>
        </p:nvSpPr>
        <p:spPr>
          <a:xfrm>
            <a:off x="8046780" y="3815539"/>
            <a:ext cx="3013334" cy="1250992"/>
          </a:xfrm>
          <a:prstGeom prst="roundRect">
            <a:avLst>
              <a:gd name="adj" fmla="val 4047"/>
            </a:avLst>
          </a:prstGeom>
          <a:solidFill>
            <a:srgbClr val="1750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marR="0" lvl="2" indent="-171450" algn="l" defTabSz="914400" rtl="0" eaLnBrk="1" fontAlgn="auto" latinLnBrk="0" hangingPunct="1">
              <a:lnSpc>
                <a:spcPct val="100000"/>
              </a:lnSpc>
              <a:spcBef>
                <a:spcPts val="0"/>
              </a:spcBef>
              <a:spcAft>
                <a:spcPts val="0"/>
              </a:spcAft>
              <a:buClr>
                <a:srgbClr val="99FF80"/>
              </a:buClr>
              <a:buSzPct val="100000"/>
              <a:buFont typeface="Arial" panose="020B0604020202020204" pitchFamily="34" charset="0"/>
              <a:buChar char="•"/>
              <a:tabLst/>
              <a:defRPr/>
            </a:pPr>
            <a:r>
              <a:rPr kumimoji="0" lang="en-US" i="0" u="none" strike="noStrike" kern="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The</a:t>
            </a:r>
            <a:r>
              <a:rPr kumimoji="0" lang="en-US" b="1" i="0" u="none" strike="noStrike" kern="0" cap="none" spc="0" normalizeH="0" baseline="0" noProof="0" dirty="0">
                <a:ln>
                  <a:noFill/>
                </a:ln>
                <a:solidFill>
                  <a:srgbClr val="99FF8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 Policy is explained clearly </a:t>
            </a:r>
            <a:r>
              <a:rPr kumimoji="0" lang="en-US" i="0" u="none" strike="noStrike" kern="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has replaced </a:t>
            </a:r>
            <a:r>
              <a:rPr kumimoji="0" lang="en-US" b="1" i="0" u="none" strike="noStrike" kern="0" cap="none" spc="0" normalizeH="0" baseline="0" noProof="0" dirty="0">
                <a:ln>
                  <a:noFill/>
                </a:ln>
                <a:solidFill>
                  <a:srgbClr val="99FF8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assessing their risk individually</a:t>
            </a:r>
            <a:endParaRPr kumimoji="0" lang="en-US" b="0"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endParaRPr>
          </a:p>
        </p:txBody>
      </p:sp>
      <p:pic>
        <p:nvPicPr>
          <p:cNvPr id="14" name="Picture 13" descr="A pie chart and graph&#10;&#10;AI-generated content may be incorrect.">
            <a:extLst>
              <a:ext uri="{FF2B5EF4-FFF2-40B4-BE49-F238E27FC236}">
                <a16:creationId xmlns:a16="http://schemas.microsoft.com/office/drawing/2014/main" id="{35A3E450-D866-9C8E-3271-4ED3B2180C15}"/>
              </a:ext>
            </a:extLst>
          </p:cNvPr>
          <p:cNvPicPr>
            <a:picLocks noChangeAspect="1"/>
          </p:cNvPicPr>
          <p:nvPr/>
        </p:nvPicPr>
        <p:blipFill>
          <a:blip r:embed="rId4"/>
          <a:stretch>
            <a:fillRect/>
          </a:stretch>
        </p:blipFill>
        <p:spPr>
          <a:xfrm>
            <a:off x="7897675" y="1947010"/>
            <a:ext cx="1816717" cy="1211145"/>
          </a:xfrm>
          <a:prstGeom prst="rect">
            <a:avLst/>
          </a:prstGeom>
        </p:spPr>
      </p:pic>
    </p:spTree>
    <p:extLst>
      <p:ext uri="{BB962C8B-B14F-4D97-AF65-F5344CB8AC3E}">
        <p14:creationId xmlns:p14="http://schemas.microsoft.com/office/powerpoint/2010/main" val="2922823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49" name="Google Shape;554;p52">
            <a:extLst>
              <a:ext uri="{FF2B5EF4-FFF2-40B4-BE49-F238E27FC236}">
                <a16:creationId xmlns:a16="http://schemas.microsoft.com/office/drawing/2014/main" id="{59A45DC8-C252-41E7-A50B-0F54B9CB0DA3}"/>
              </a:ext>
            </a:extLst>
          </p:cNvPr>
          <p:cNvSpPr txBox="1"/>
          <p:nvPr/>
        </p:nvSpPr>
        <p:spPr>
          <a:xfrm>
            <a:off x="8213352" y="2601471"/>
            <a:ext cx="3211145" cy="3616301"/>
          </a:xfrm>
          <a:prstGeom prst="rect">
            <a:avLst/>
          </a:prstGeom>
          <a:noFill/>
          <a:ln>
            <a:noFill/>
          </a:ln>
        </p:spPr>
        <p:txBody>
          <a:bodyPr spcFirstLastPara="1" wrap="square" lIns="0" tIns="0" rIns="0" bIns="0" anchor="t" anchorCtr="0">
            <a:noAutofit/>
          </a:bodyPr>
          <a:lstStyle/>
          <a:p>
            <a:pPr marL="182563" indent="-182563">
              <a:buClr>
                <a:schemeClr val="tx1"/>
              </a:buClr>
              <a:buSzPts val="1500"/>
              <a:buFont typeface="Arial" panose="020B0604020202020204" pitchFamily="34" charset="0"/>
              <a:buChar char="•"/>
            </a:pPr>
            <a:r>
              <a:rPr lang="en-GB" sz="12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Both genders </a:t>
            </a:r>
            <a:r>
              <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will have </a:t>
            </a:r>
            <a:r>
              <a:rPr lang="en-GB" sz="12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higher trust levels </a:t>
            </a:r>
            <a:r>
              <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if they receive a discount for staying with the same company, the premiums not increasing once they are no longer a new customer and any </a:t>
            </a:r>
            <a:r>
              <a:rPr kumimoji="0" lang="en-GB" sz="12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complaints being handled professionally and fairly</a:t>
            </a:r>
            <a:endPar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endParaRPr>
          </a:p>
          <a:p>
            <a:pPr marL="182563" indent="-182563">
              <a:buClr>
                <a:schemeClr val="tx1"/>
              </a:buClr>
              <a:buSzPts val="1500"/>
              <a:buFont typeface="Arial" panose="020B0604020202020204" pitchFamily="34" charset="0"/>
              <a:buChar char="•"/>
            </a:pPr>
            <a:endPar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endParaRPr>
          </a:p>
          <a:p>
            <a:pPr marL="182563" indent="-182563">
              <a:buClr>
                <a:schemeClr val="tx1"/>
              </a:buClr>
              <a:buSzPts val="1500"/>
              <a:buFont typeface="Arial" panose="020B0604020202020204" pitchFamily="34" charset="0"/>
              <a:buChar char="•"/>
            </a:pPr>
            <a:r>
              <a:rPr lang="en-GB" sz="12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Additionally for women, </a:t>
            </a:r>
            <a:r>
              <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the policy being explained clearly, and their risk being assessed individually, rather than using generic assumptions would further increase their trust</a:t>
            </a:r>
          </a:p>
          <a:p>
            <a:pPr marL="182563" indent="-182563">
              <a:buClr>
                <a:schemeClr val="tx1"/>
              </a:buClr>
              <a:buSzPts val="1500"/>
              <a:buFont typeface="Arial" panose="020B0604020202020204" pitchFamily="34" charset="0"/>
              <a:buChar char="•"/>
            </a:pPr>
            <a:endPar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endParaRPr>
          </a:p>
          <a:p>
            <a:pPr marL="182563" indent="-182563">
              <a:buClr>
                <a:schemeClr val="tx1"/>
              </a:buClr>
              <a:buSzPts val="1500"/>
              <a:buFont typeface="Arial" panose="020B0604020202020204" pitchFamily="34" charset="0"/>
              <a:buChar char="•"/>
            </a:pPr>
            <a:r>
              <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Loyalty being taken into account when calculating renewal quotes following claims and ensuring they understand what the policy covers and excludes </a:t>
            </a:r>
            <a:r>
              <a:rPr lang="en-GB" sz="12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would improve trust levels with men</a:t>
            </a:r>
          </a:p>
        </p:txBody>
      </p:sp>
      <p:sp>
        <p:nvSpPr>
          <p:cNvPr id="3" name="TextBox 2"/>
          <p:cNvSpPr txBox="1"/>
          <p:nvPr/>
        </p:nvSpPr>
        <p:spPr>
          <a:xfrm>
            <a:off x="1019175" y="607702"/>
            <a:ext cx="11227990" cy="461665"/>
          </a:xfrm>
          <a:prstGeom prst="rect">
            <a:avLst/>
          </a:prstGeom>
          <a:noFill/>
        </p:spPr>
        <p:txBody>
          <a:bodyPr wrap="square" rtlCol="0">
            <a:spAutoFit/>
          </a:bodyPr>
          <a:lstStyle/>
          <a:p>
            <a:r>
              <a:rPr lang="en-GB" sz="2400" b="1" dirty="0">
                <a:solidFill>
                  <a:srgbClr val="17505B"/>
                </a:solidFill>
                <a:latin typeface="Roboto Slab" pitchFamily="2" charset="0"/>
                <a:ea typeface="Noto Sans" panose="020B0502040504020204" pitchFamily="34" charset="0"/>
                <a:cs typeface="Calibri Light" panose="020F0302020204030204" pitchFamily="34" charset="0"/>
              </a:rPr>
              <a:t>Consumers Opportunity themes by gender - wave 16 &amp; 17 </a:t>
            </a:r>
          </a:p>
        </p:txBody>
      </p:sp>
      <p:graphicFrame>
        <p:nvGraphicFramePr>
          <p:cNvPr id="9" name="Chart 8"/>
          <p:cNvGraphicFramePr/>
          <p:nvPr>
            <p:extLst>
              <p:ext uri="{D42A27DB-BD31-4B8C-83A1-F6EECF244321}">
                <p14:modId xmlns:p14="http://schemas.microsoft.com/office/powerpoint/2010/main" val="3326416665"/>
              </p:ext>
            </p:extLst>
          </p:nvPr>
        </p:nvGraphicFramePr>
        <p:xfrm>
          <a:off x="1019175" y="2172332"/>
          <a:ext cx="3547517" cy="36163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p:nvPr>
            <p:extLst>
              <p:ext uri="{D42A27DB-BD31-4B8C-83A1-F6EECF244321}">
                <p14:modId xmlns:p14="http://schemas.microsoft.com/office/powerpoint/2010/main" val="3539173798"/>
              </p:ext>
            </p:extLst>
          </p:nvPr>
        </p:nvGraphicFramePr>
        <p:xfrm>
          <a:off x="4656895" y="2153294"/>
          <a:ext cx="3348000" cy="3616301"/>
        </p:xfrm>
        <a:graphic>
          <a:graphicData uri="http://schemas.openxmlformats.org/drawingml/2006/chart">
            <c:chart xmlns:c="http://schemas.openxmlformats.org/drawingml/2006/chart" xmlns:r="http://schemas.openxmlformats.org/officeDocument/2006/relationships" r:id="rId4"/>
          </a:graphicData>
        </a:graphic>
      </p:graphicFrame>
      <p:sp>
        <p:nvSpPr>
          <p:cNvPr id="7" name="Google Shape;281;p26">
            <a:extLst>
              <a:ext uri="{FF2B5EF4-FFF2-40B4-BE49-F238E27FC236}">
                <a16:creationId xmlns:a16="http://schemas.microsoft.com/office/drawing/2014/main" id="{6BA30E1E-56C4-493B-8992-B93B1A6F3097}"/>
              </a:ext>
            </a:extLst>
          </p:cNvPr>
          <p:cNvSpPr txBox="1"/>
          <p:nvPr/>
        </p:nvSpPr>
        <p:spPr>
          <a:xfrm>
            <a:off x="907902" y="6258412"/>
            <a:ext cx="10201458" cy="355040"/>
          </a:xfrm>
          <a:prstGeom prst="rect">
            <a:avLst/>
          </a:prstGeom>
          <a:noFill/>
          <a:ln>
            <a:noFill/>
          </a:ln>
        </p:spPr>
        <p:txBody>
          <a:bodyPr spcFirstLastPara="1" wrap="square" lIns="91425" tIns="45700" rIns="91425" bIns="45700" anchor="t" anchorCtr="0">
            <a:noAutofit/>
          </a:bodyPr>
          <a:lstStyle/>
          <a:p>
            <a:r>
              <a:rPr lang="en-GB" sz="900" dirty="0">
                <a:latin typeface="Noto Sans" panose="020B0502040504020204" pitchFamily="34" charset="0"/>
                <a:ea typeface="Corbel"/>
                <a:cs typeface="Noto Sans" panose="020B0502040504020204" pitchFamily="34" charset="0"/>
                <a:sym typeface="Corbel"/>
              </a:rPr>
              <a:t>Base: </a:t>
            </a:r>
            <a:r>
              <a:rPr lang="en-GB" sz="900" dirty="0">
                <a:solidFill>
                  <a:schemeClr val="tx1"/>
                </a:solidFill>
                <a:latin typeface="Noto Sans" panose="020B0502040504020204" pitchFamily="34" charset="0"/>
                <a:ea typeface="Corbel"/>
                <a:cs typeface="Noto Sans" panose="020B0502040504020204" pitchFamily="34" charset="0"/>
                <a:sym typeface="Corbel"/>
              </a:rPr>
              <a:t>April 2025 and Jan 2026 data. </a:t>
            </a:r>
            <a:r>
              <a:rPr lang="en-GB" sz="900" dirty="0">
                <a:latin typeface="Noto Sans" panose="020B0502040504020204" pitchFamily="34" charset="0"/>
                <a:ea typeface="Corbel"/>
                <a:cs typeface="Noto Sans" panose="020B0502040504020204" pitchFamily="34" charset="0"/>
                <a:sym typeface="Corbel"/>
              </a:rPr>
              <a:t>All consumers who hold at least one (motor, travel, buildings and/or contents) insurance policy: Female n=493/96,  Male n=508/93</a:t>
            </a:r>
            <a:endParaRPr lang="en-GB" sz="900" dirty="0">
              <a:latin typeface="Noto Sans" panose="020B0502040504020204" pitchFamily="34" charset="0"/>
              <a:ea typeface="Noto Sans" panose="020B0502040504020204" pitchFamily="34" charset="0"/>
              <a:cs typeface="Noto Sans" panose="020B0502040504020204" pitchFamily="34" charset="0"/>
            </a:endParaRPr>
          </a:p>
        </p:txBody>
      </p:sp>
      <p:sp>
        <p:nvSpPr>
          <p:cNvPr id="8" name="TextBox 7">
            <a:extLst>
              <a:ext uri="{FF2B5EF4-FFF2-40B4-BE49-F238E27FC236}">
                <a16:creationId xmlns:a16="http://schemas.microsoft.com/office/drawing/2014/main" id="{28A5F267-4FBB-4E0F-9CCE-E34E4194284D}"/>
              </a:ext>
            </a:extLst>
          </p:cNvPr>
          <p:cNvSpPr txBox="1"/>
          <p:nvPr/>
        </p:nvSpPr>
        <p:spPr>
          <a:xfrm>
            <a:off x="907902" y="1189749"/>
            <a:ext cx="10481063" cy="1169551"/>
          </a:xfrm>
          <a:prstGeom prst="rect">
            <a:avLst/>
          </a:prstGeom>
          <a:noFill/>
        </p:spPr>
        <p:txBody>
          <a:bodyPr wrap="square">
            <a:spAutoFit/>
          </a:bodyPr>
          <a:lstStyle/>
          <a:p>
            <a:pPr marL="182563" indent="-182563">
              <a:buClr>
                <a:srgbClr val="17505B"/>
              </a:buClr>
              <a:buFont typeface="Arial" panose="020B0604020202020204" pitchFamily="34" charset="0"/>
              <a:buChar char="•"/>
            </a:pPr>
            <a:r>
              <a:rPr lang="en-GB" dirty="0">
                <a:solidFill>
                  <a:schemeClr val="tx1"/>
                </a:solidFill>
                <a:latin typeface="Noto Sans" panose="020B0502040504020204" pitchFamily="34" charset="0"/>
                <a:ea typeface="Noto Sans" panose="020B0502040504020204" pitchFamily="34" charset="0"/>
                <a:cs typeface="Calibri Light" panose="020F0302020204030204" pitchFamily="34" charset="0"/>
              </a:rPr>
              <a:t>Both females and males report higher performance levels from their insurance providers for the Loyalty theme compared to the previous wave</a:t>
            </a:r>
          </a:p>
          <a:p>
            <a:pPr marL="182563" indent="-182563">
              <a:buClr>
                <a:srgbClr val="17505B"/>
              </a:buClr>
              <a:buFont typeface="Arial" panose="020B0604020202020204" pitchFamily="34" charset="0"/>
              <a:buChar char="•"/>
            </a:pPr>
            <a:endParaRPr lang="en-GB" dirty="0">
              <a:solidFill>
                <a:schemeClr val="tx1"/>
              </a:solidFill>
              <a:latin typeface="Noto Sans" panose="020B0502040504020204" pitchFamily="34" charset="0"/>
              <a:ea typeface="Noto Sans" panose="020B0502040504020204" pitchFamily="34" charset="0"/>
              <a:cs typeface="Calibri Light" panose="020F0302020204030204" pitchFamily="34" charset="0"/>
            </a:endParaRPr>
          </a:p>
          <a:p>
            <a:pPr marL="182563" indent="-182563">
              <a:buClr>
                <a:srgbClr val="17505B"/>
              </a:buClr>
              <a:buFont typeface="Arial" panose="020B0604020202020204" pitchFamily="34" charset="0"/>
              <a:buChar char="•"/>
            </a:pPr>
            <a:r>
              <a:rPr lang="en-GB" dirty="0">
                <a:solidFill>
                  <a:schemeClr val="tx1"/>
                </a:solidFill>
                <a:latin typeface="Noto Sans" panose="020B0502040504020204" pitchFamily="34" charset="0"/>
                <a:ea typeface="Noto Sans" panose="020B0502040504020204" pitchFamily="34" charset="0"/>
                <a:cs typeface="Calibri Light" panose="020F0302020204030204" pitchFamily="34" charset="0"/>
              </a:rPr>
              <a:t>Despite this improvement, average performance for Loyalty related statements still sits below other key themes and with its ongoing high stated importance , Loyalty is the key theme to increasing trust levels with both females and males  </a:t>
            </a:r>
          </a:p>
        </p:txBody>
      </p:sp>
    </p:spTree>
    <p:extLst>
      <p:ext uri="{BB962C8B-B14F-4D97-AF65-F5344CB8AC3E}">
        <p14:creationId xmlns:p14="http://schemas.microsoft.com/office/powerpoint/2010/main" val="4097114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7505B"/>
        </a:solidFill>
        <a:effectLst/>
      </p:bgPr>
    </p:bg>
    <p:spTree>
      <p:nvGrpSpPr>
        <p:cNvPr id="1" name="">
          <a:extLst>
            <a:ext uri="{FF2B5EF4-FFF2-40B4-BE49-F238E27FC236}">
              <a16:creationId xmlns:a16="http://schemas.microsoft.com/office/drawing/2014/main" id="{A472CD25-472E-901E-D029-373179953779}"/>
            </a:ext>
          </a:extLst>
        </p:cNvPr>
        <p:cNvGrpSpPr/>
        <p:nvPr/>
      </p:nvGrpSpPr>
      <p:grpSpPr>
        <a:xfrm>
          <a:off x="0" y="0"/>
          <a:ext cx="0" cy="0"/>
          <a:chOff x="0" y="0"/>
          <a:chExt cx="0" cy="0"/>
        </a:xfrm>
      </p:grpSpPr>
      <p:pic>
        <p:nvPicPr>
          <p:cNvPr id="5" name="Picture 4" descr="A green and blue waves&#10;&#10;AI-generated content may be incorrect.">
            <a:extLst>
              <a:ext uri="{FF2B5EF4-FFF2-40B4-BE49-F238E27FC236}">
                <a16:creationId xmlns:a16="http://schemas.microsoft.com/office/drawing/2014/main" id="{45C8612E-C8C7-03A1-5BF8-239299696A44}"/>
              </a:ext>
            </a:extLst>
          </p:cNvPr>
          <p:cNvPicPr>
            <a:picLocks noChangeAspect="1"/>
          </p:cNvPicPr>
          <p:nvPr/>
        </p:nvPicPr>
        <p:blipFill>
          <a:blip r:embed="rId3">
            <a:extLst>
              <a:ext uri="{28A0092B-C50C-407E-A947-70E740481C1C}">
                <a14:useLocalDpi xmlns:a14="http://schemas.microsoft.com/office/drawing/2010/main" val="0"/>
              </a:ext>
            </a:extLst>
          </a:blip>
          <a:srcRect b="50000"/>
          <a:stretch/>
        </p:blipFill>
        <p:spPr>
          <a:xfrm>
            <a:off x="0" y="3139440"/>
            <a:ext cx="12192000" cy="3718560"/>
          </a:xfrm>
          <a:prstGeom prst="rect">
            <a:avLst/>
          </a:prstGeom>
        </p:spPr>
      </p:pic>
      <p:sp>
        <p:nvSpPr>
          <p:cNvPr id="194" name="Title 193">
            <a:extLst>
              <a:ext uri="{FF2B5EF4-FFF2-40B4-BE49-F238E27FC236}">
                <a16:creationId xmlns:a16="http://schemas.microsoft.com/office/drawing/2014/main" id="{A343C02B-2DE3-214F-66F2-B2545CD6C287}"/>
              </a:ext>
            </a:extLst>
          </p:cNvPr>
          <p:cNvSpPr>
            <a:spLocks noGrp="1"/>
          </p:cNvSpPr>
          <p:nvPr>
            <p:ph type="title"/>
          </p:nvPr>
        </p:nvSpPr>
        <p:spPr>
          <a:xfrm>
            <a:off x="931545" y="502179"/>
            <a:ext cx="6460756" cy="591311"/>
          </a:xfrm>
        </p:spPr>
        <p:txBody>
          <a:bodyPr>
            <a:normAutofit fontScale="90000"/>
          </a:bodyPr>
          <a:lstStyle/>
          <a:p>
            <a:r>
              <a:rPr lang="en-GB" sz="3500" b="1" noProof="0" dirty="0">
                <a:solidFill>
                  <a:srgbClr val="99FF80"/>
                </a:solidFill>
                <a:latin typeface="Roboto Slab" pitchFamily="2" charset="0"/>
                <a:ea typeface="Roboto Slab" pitchFamily="2" charset="0"/>
              </a:rPr>
              <a:t>Contents</a:t>
            </a:r>
          </a:p>
        </p:txBody>
      </p:sp>
      <p:sp>
        <p:nvSpPr>
          <p:cNvPr id="2" name="TextBox 1">
            <a:extLst>
              <a:ext uri="{FF2B5EF4-FFF2-40B4-BE49-F238E27FC236}">
                <a16:creationId xmlns:a16="http://schemas.microsoft.com/office/drawing/2014/main" id="{E25368BB-7751-7CEE-7CE9-4359245BD8A4}"/>
              </a:ext>
            </a:extLst>
          </p:cNvPr>
          <p:cNvSpPr txBox="1"/>
          <p:nvPr/>
        </p:nvSpPr>
        <p:spPr>
          <a:xfrm>
            <a:off x="931545" y="1433042"/>
            <a:ext cx="10501630" cy="2125518"/>
          </a:xfrm>
          <a:prstGeom prst="rect">
            <a:avLst/>
          </a:prstGeom>
          <a:noFill/>
        </p:spPr>
        <p:txBody>
          <a:bodyPr wrap="square" rtlCol="0">
            <a:spAutoFit/>
          </a:bodyPr>
          <a:lstStyle/>
          <a:p>
            <a:pPr marL="285750" marR="0" lvl="0" indent="-285750" algn="l" defTabSz="457200" rtl="0" eaLnBrk="1" fontAlgn="auto" latinLnBrk="0" hangingPunct="1">
              <a:lnSpc>
                <a:spcPct val="150000"/>
              </a:lnSpc>
              <a:spcBef>
                <a:spcPts val="0"/>
              </a:spcBef>
              <a:spcAft>
                <a:spcPts val="0"/>
              </a:spcAft>
              <a:buClr>
                <a:srgbClr val="99FF8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Background &amp; methodology</a:t>
            </a:r>
            <a:r>
              <a:rPr lang="en-US" sz="1800" kern="1200" dirty="0">
                <a:solidFill>
                  <a:srgbClr val="FFFFFF"/>
                </a:solidFill>
                <a:latin typeface="Noto Sans" panose="020B0502040504020204" pitchFamily="34" charset="0"/>
                <a:ea typeface="Noto Sans" panose="020B0502040504020204" pitchFamily="34" charset="0"/>
                <a:cs typeface="Noto Sans" panose="020B0502040504020204" pitchFamily="34" charset="0"/>
              </a:rPr>
              <a:t>  												</a:t>
            </a:r>
            <a:r>
              <a:rPr kumimoji="0" lang="en-US" sz="1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Slides </a:t>
            </a:r>
            <a:r>
              <a:rPr kumimoji="0" lang="en-US" sz="1800" b="1" i="0" u="none" strike="noStrike" kern="1200" cap="none" spc="0" normalizeH="0" baseline="0" noProof="0" dirty="0">
                <a:ln>
                  <a:noFill/>
                </a:ln>
                <a:solidFill>
                  <a:srgbClr val="99FF80"/>
                </a:solidFill>
                <a:effectLst/>
                <a:uLnTx/>
                <a:uFillTx/>
                <a:latin typeface="Noto Sans" panose="020B0502040504020204" pitchFamily="34" charset="0"/>
                <a:ea typeface="Noto Sans" panose="020B0502040504020204" pitchFamily="34" charset="0"/>
                <a:cs typeface="Noto Sans" panose="020B0502040504020204" pitchFamily="34" charset="0"/>
              </a:rPr>
              <a:t>3 - 4</a:t>
            </a:r>
          </a:p>
          <a:p>
            <a:pPr marL="285750" marR="0" lvl="0" indent="-285750" algn="l" defTabSz="457200" rtl="0" eaLnBrk="1" fontAlgn="auto" latinLnBrk="0" hangingPunct="1">
              <a:lnSpc>
                <a:spcPct val="150000"/>
              </a:lnSpc>
              <a:spcBef>
                <a:spcPts val="0"/>
              </a:spcBef>
              <a:spcAft>
                <a:spcPts val="0"/>
              </a:spcAft>
              <a:buClr>
                <a:srgbClr val="99FF8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Key findings																Slides </a:t>
            </a:r>
            <a:r>
              <a:rPr kumimoji="0" lang="en-US" sz="1800" b="1" i="0" u="none" strike="noStrike" kern="1200" cap="none" spc="0" normalizeH="0" baseline="0" noProof="0" dirty="0">
                <a:ln>
                  <a:noFill/>
                </a:ln>
                <a:solidFill>
                  <a:srgbClr val="99FF80"/>
                </a:solidFill>
                <a:effectLst/>
                <a:uLnTx/>
                <a:uFillTx/>
                <a:latin typeface="Noto Sans" panose="020B0502040504020204" pitchFamily="34" charset="0"/>
                <a:ea typeface="Noto Sans" panose="020B0502040504020204" pitchFamily="34" charset="0"/>
                <a:cs typeface="Noto Sans" panose="020B0502040504020204" pitchFamily="34" charset="0"/>
              </a:rPr>
              <a:t>5 - 16</a:t>
            </a:r>
          </a:p>
          <a:p>
            <a:pPr marL="285750" marR="0" lvl="0" indent="-285750" algn="l" defTabSz="457200" rtl="0" eaLnBrk="1" fontAlgn="auto" latinLnBrk="0" hangingPunct="1">
              <a:lnSpc>
                <a:spcPct val="150000"/>
              </a:lnSpc>
              <a:spcBef>
                <a:spcPts val="0"/>
              </a:spcBef>
              <a:spcAft>
                <a:spcPts val="0"/>
              </a:spcAft>
              <a:buClr>
                <a:srgbClr val="99FF8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Consumer survey															Slides </a:t>
            </a:r>
            <a:r>
              <a:rPr kumimoji="0" lang="en-US" sz="1800" b="1" i="0" u="none" strike="noStrike" kern="1200" cap="none" spc="0" normalizeH="0" baseline="0" noProof="0" dirty="0">
                <a:ln>
                  <a:noFill/>
                </a:ln>
                <a:solidFill>
                  <a:srgbClr val="99FF80"/>
                </a:solidFill>
                <a:effectLst/>
                <a:uLnTx/>
                <a:uFillTx/>
                <a:latin typeface="Noto Sans" panose="020B0502040504020204" pitchFamily="34" charset="0"/>
                <a:ea typeface="Noto Sans" panose="020B0502040504020204" pitchFamily="34" charset="0"/>
                <a:cs typeface="Noto Sans" panose="020B0502040504020204" pitchFamily="34" charset="0"/>
              </a:rPr>
              <a:t>17 - 41</a:t>
            </a:r>
          </a:p>
          <a:p>
            <a:pPr marL="285750" marR="0" lvl="0" indent="-285750" algn="l" defTabSz="457200" rtl="0" eaLnBrk="1" fontAlgn="auto" latinLnBrk="0" hangingPunct="1">
              <a:lnSpc>
                <a:spcPct val="150000"/>
              </a:lnSpc>
              <a:spcBef>
                <a:spcPts val="0"/>
              </a:spcBef>
              <a:spcAft>
                <a:spcPts val="0"/>
              </a:spcAft>
              <a:buClr>
                <a:srgbClr val="99FF8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SME survey																Slides </a:t>
            </a:r>
            <a:r>
              <a:rPr kumimoji="0" lang="en-US" sz="1800" b="1" i="0" u="none" strike="noStrike" kern="1200" cap="none" spc="0" normalizeH="0" baseline="0" noProof="0" dirty="0">
                <a:ln>
                  <a:noFill/>
                </a:ln>
                <a:solidFill>
                  <a:srgbClr val="99FF80"/>
                </a:solidFill>
                <a:effectLst/>
                <a:uLnTx/>
                <a:uFillTx/>
                <a:latin typeface="Noto Sans" panose="020B0502040504020204" pitchFamily="34" charset="0"/>
                <a:ea typeface="Noto Sans" panose="020B0502040504020204" pitchFamily="34" charset="0"/>
                <a:cs typeface="Noto Sans" panose="020B0502040504020204" pitchFamily="34" charset="0"/>
              </a:rPr>
              <a:t>42 - 66</a:t>
            </a:r>
          </a:p>
          <a:p>
            <a:pPr marL="285750" marR="0" lvl="0" indent="-285750" algn="l" defTabSz="457200" rtl="0" eaLnBrk="1" fontAlgn="auto" latinLnBrk="0" hangingPunct="1">
              <a:lnSpc>
                <a:spcPct val="150000"/>
              </a:lnSpc>
              <a:spcBef>
                <a:spcPts val="0"/>
              </a:spcBef>
              <a:spcAft>
                <a:spcPts val="0"/>
              </a:spcAft>
              <a:buClr>
                <a:srgbClr val="99FF8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Appendix data															Slides </a:t>
            </a:r>
            <a:r>
              <a:rPr kumimoji="0" lang="en-US" sz="1800" b="1" i="0" u="none" strike="noStrike" kern="1200" cap="none" spc="0" normalizeH="0" baseline="0" noProof="0" dirty="0">
                <a:ln>
                  <a:noFill/>
                </a:ln>
                <a:solidFill>
                  <a:srgbClr val="99FF80"/>
                </a:solidFill>
                <a:effectLst/>
                <a:uLnTx/>
                <a:uFillTx/>
                <a:latin typeface="Noto Sans" panose="020B0502040504020204" pitchFamily="34" charset="0"/>
                <a:ea typeface="Noto Sans" panose="020B0502040504020204" pitchFamily="34" charset="0"/>
                <a:cs typeface="Noto Sans" panose="020B0502040504020204" pitchFamily="34" charset="0"/>
              </a:rPr>
              <a:t>67 - 116</a:t>
            </a:r>
          </a:p>
        </p:txBody>
      </p:sp>
      <p:pic>
        <p:nvPicPr>
          <p:cNvPr id="3" name="Picture 2" descr="A logo with white text&#10;&#10;Description automatically generated">
            <a:extLst>
              <a:ext uri="{FF2B5EF4-FFF2-40B4-BE49-F238E27FC236}">
                <a16:creationId xmlns:a16="http://schemas.microsoft.com/office/drawing/2014/main" id="{8EED82DD-8AEB-8F15-0060-72E46A230B3A}"/>
              </a:ext>
            </a:extLst>
          </p:cNvPr>
          <p:cNvPicPr>
            <a:picLocks noChangeAspect="1"/>
          </p:cNvPicPr>
          <p:nvPr/>
        </p:nvPicPr>
        <p:blipFill>
          <a:blip r:embed="rId4">
            <a:extLst>
              <a:ext uri="{28A0092B-C50C-407E-A947-70E740481C1C}">
                <a14:useLocalDpi xmlns:a14="http://schemas.microsoft.com/office/drawing/2010/main" val="0"/>
              </a:ext>
            </a:extLst>
          </a:blip>
          <a:srcRect l="12819" t="33827" r="13342" b="36202"/>
          <a:stretch/>
        </p:blipFill>
        <p:spPr>
          <a:xfrm>
            <a:off x="9539575" y="532659"/>
            <a:ext cx="1893600" cy="543381"/>
          </a:xfrm>
          <a:prstGeom prst="rect">
            <a:avLst/>
          </a:prstGeom>
        </p:spPr>
      </p:pic>
      <p:cxnSp>
        <p:nvCxnSpPr>
          <p:cNvPr id="6" name="Straight Connector 5">
            <a:extLst>
              <a:ext uri="{FF2B5EF4-FFF2-40B4-BE49-F238E27FC236}">
                <a16:creationId xmlns:a16="http://schemas.microsoft.com/office/drawing/2014/main" id="{95D8D002-3036-4E0A-DAAA-B041C3AF3E37}"/>
              </a:ext>
            </a:extLst>
          </p:cNvPr>
          <p:cNvCxnSpPr>
            <a:cxnSpLocks/>
          </p:cNvCxnSpPr>
          <p:nvPr/>
        </p:nvCxnSpPr>
        <p:spPr>
          <a:xfrm>
            <a:off x="4536772" y="1727200"/>
            <a:ext cx="4998055" cy="0"/>
          </a:xfrm>
          <a:prstGeom prst="line">
            <a:avLst/>
          </a:prstGeom>
          <a:ln w="34925" cap="rnd">
            <a:solidFill>
              <a:srgbClr val="99FF80"/>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AFB2312-E632-8B15-8A06-64BFACB21F78}"/>
              </a:ext>
            </a:extLst>
          </p:cNvPr>
          <p:cNvCxnSpPr>
            <a:cxnSpLocks/>
          </p:cNvCxnSpPr>
          <p:nvPr/>
        </p:nvCxnSpPr>
        <p:spPr>
          <a:xfrm>
            <a:off x="2850212" y="2132710"/>
            <a:ext cx="6684615" cy="0"/>
          </a:xfrm>
          <a:prstGeom prst="line">
            <a:avLst/>
          </a:prstGeom>
          <a:ln w="34925" cap="rnd">
            <a:solidFill>
              <a:srgbClr val="99FF80"/>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C987C4C-8031-D02E-070C-63E41B7CB9CF}"/>
              </a:ext>
            </a:extLst>
          </p:cNvPr>
          <p:cNvCxnSpPr>
            <a:cxnSpLocks/>
          </p:cNvCxnSpPr>
          <p:nvPr/>
        </p:nvCxnSpPr>
        <p:spPr>
          <a:xfrm>
            <a:off x="3373120" y="2538220"/>
            <a:ext cx="6161707" cy="0"/>
          </a:xfrm>
          <a:prstGeom prst="line">
            <a:avLst/>
          </a:prstGeom>
          <a:ln w="34925" cap="rnd">
            <a:solidFill>
              <a:srgbClr val="99FF80"/>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5091999-6344-2351-10FE-5EC67B68EFB9}"/>
              </a:ext>
            </a:extLst>
          </p:cNvPr>
          <p:cNvCxnSpPr>
            <a:cxnSpLocks/>
          </p:cNvCxnSpPr>
          <p:nvPr/>
        </p:nvCxnSpPr>
        <p:spPr>
          <a:xfrm>
            <a:off x="2748612" y="2943730"/>
            <a:ext cx="6786215" cy="0"/>
          </a:xfrm>
          <a:prstGeom prst="line">
            <a:avLst/>
          </a:prstGeom>
          <a:ln w="34925" cap="rnd">
            <a:solidFill>
              <a:srgbClr val="99FF8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A161C9-26B6-F9E2-7F79-D63199F9CDBD}"/>
              </a:ext>
            </a:extLst>
          </p:cNvPr>
          <p:cNvCxnSpPr>
            <a:cxnSpLocks/>
          </p:cNvCxnSpPr>
          <p:nvPr/>
        </p:nvCxnSpPr>
        <p:spPr>
          <a:xfrm>
            <a:off x="3071025" y="3349241"/>
            <a:ext cx="6463802" cy="0"/>
          </a:xfrm>
          <a:prstGeom prst="line">
            <a:avLst/>
          </a:prstGeom>
          <a:ln w="34925" cap="rnd">
            <a:solidFill>
              <a:srgbClr val="99FF8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183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49" name="Google Shape;554;p52">
            <a:extLst>
              <a:ext uri="{FF2B5EF4-FFF2-40B4-BE49-F238E27FC236}">
                <a16:creationId xmlns:a16="http://schemas.microsoft.com/office/drawing/2014/main" id="{59A45DC8-C252-41E7-A50B-0F54B9CB0DA3}"/>
              </a:ext>
            </a:extLst>
          </p:cNvPr>
          <p:cNvSpPr txBox="1"/>
          <p:nvPr/>
        </p:nvSpPr>
        <p:spPr>
          <a:xfrm>
            <a:off x="9119941" y="3677108"/>
            <a:ext cx="2802575" cy="1521745"/>
          </a:xfrm>
          <a:prstGeom prst="rect">
            <a:avLst/>
          </a:prstGeom>
          <a:noFill/>
          <a:ln>
            <a:noFill/>
          </a:ln>
        </p:spPr>
        <p:txBody>
          <a:bodyPr spcFirstLastPara="1" wrap="square" lIns="0" tIns="0" rIns="0" bIns="0" anchor="t" anchorCtr="0">
            <a:noAutofit/>
          </a:bodyPr>
          <a:lstStyle/>
          <a:p>
            <a:pPr>
              <a:buClr>
                <a:srgbClr val="FFFFFF"/>
              </a:buClr>
              <a:buSzPts val="1500"/>
            </a:pPr>
            <a:endParaRPr lang="en-GB" dirty="0">
              <a:solidFill>
                <a:schemeClr val="tx1"/>
              </a:solidFill>
              <a:latin typeface="Calibri Light" panose="020F0302020204030204" pitchFamily="34" charset="0"/>
              <a:ea typeface="Noto Sans" panose="020B0502040504020204" pitchFamily="34" charset="0"/>
              <a:cs typeface="Calibri Light" panose="020F0302020204030204" pitchFamily="34" charset="0"/>
            </a:endParaRPr>
          </a:p>
          <a:p>
            <a:pPr>
              <a:buClr>
                <a:srgbClr val="FFFFFF"/>
              </a:buClr>
              <a:buSzPts val="1500"/>
            </a:pPr>
            <a:endParaRPr lang="en-GB" dirty="0">
              <a:solidFill>
                <a:schemeClr val="bg2"/>
              </a:solidFill>
              <a:latin typeface="Calibri Light" panose="020F0302020204030204" pitchFamily="34" charset="0"/>
              <a:ea typeface="Noto Sans" panose="020B0502040504020204" pitchFamily="34" charset="0"/>
              <a:cs typeface="Calibri Light" panose="020F0302020204030204" pitchFamily="34" charset="0"/>
            </a:endParaRPr>
          </a:p>
          <a:p>
            <a:pPr>
              <a:buClr>
                <a:srgbClr val="FFFFFF"/>
              </a:buClr>
              <a:buSzPts val="1500"/>
            </a:pPr>
            <a:endParaRPr lang="en-GB" dirty="0">
              <a:solidFill>
                <a:schemeClr val="bg2"/>
              </a:solidFill>
              <a:latin typeface="Calibri Light" panose="020F0302020204030204" pitchFamily="34" charset="0"/>
              <a:ea typeface="Noto Sans" panose="020B0502040504020204" pitchFamily="34" charset="0"/>
              <a:cs typeface="Calibri Light" panose="020F0302020204030204" pitchFamily="34" charset="0"/>
            </a:endParaRPr>
          </a:p>
        </p:txBody>
      </p:sp>
      <p:sp>
        <p:nvSpPr>
          <p:cNvPr id="10" name="Google Shape;281;p26">
            <a:extLst>
              <a:ext uri="{FF2B5EF4-FFF2-40B4-BE49-F238E27FC236}">
                <a16:creationId xmlns:a16="http://schemas.microsoft.com/office/drawing/2014/main" id="{6BA30E1E-56C4-493B-8992-B93B1A6F3097}"/>
              </a:ext>
            </a:extLst>
          </p:cNvPr>
          <p:cNvSpPr txBox="1"/>
          <p:nvPr/>
        </p:nvSpPr>
        <p:spPr>
          <a:xfrm>
            <a:off x="933987" y="6045576"/>
            <a:ext cx="10861040" cy="349849"/>
          </a:xfrm>
          <a:prstGeom prst="rect">
            <a:avLst/>
          </a:prstGeom>
          <a:noFill/>
          <a:ln>
            <a:noFill/>
          </a:ln>
        </p:spPr>
        <p:txBody>
          <a:bodyPr spcFirstLastPara="1" wrap="square" lIns="91425" tIns="45700" rIns="91425" bIns="45700" anchor="t" anchorCtr="0">
            <a:noAutofit/>
          </a:bodyPr>
          <a:lstStyle/>
          <a:p>
            <a:r>
              <a:rPr lang="en-GB" sz="900" dirty="0">
                <a:latin typeface="Noto Sans" panose="020B0502040504020204" pitchFamily="34" charset="0"/>
                <a:ea typeface="Corbel"/>
                <a:cs typeface="Noto Sans" panose="020B0502040504020204" pitchFamily="34" charset="0"/>
                <a:sym typeface="Corbel"/>
              </a:rPr>
              <a:t>Base: </a:t>
            </a:r>
            <a:r>
              <a:rPr lang="en-GB" sz="900" dirty="0">
                <a:solidFill>
                  <a:schemeClr val="tx1"/>
                </a:solidFill>
                <a:latin typeface="Noto Sans" panose="020B0502040504020204" pitchFamily="34" charset="0"/>
                <a:ea typeface="Corbel"/>
                <a:cs typeface="Noto Sans" panose="020B0502040504020204" pitchFamily="34" charset="0"/>
                <a:sym typeface="Corbel"/>
              </a:rPr>
              <a:t>April 2025 &amp; Jan 2026 data. </a:t>
            </a:r>
            <a:r>
              <a:rPr lang="en-GB" sz="900" dirty="0">
                <a:latin typeface="Noto Sans" panose="020B0502040504020204" pitchFamily="34" charset="0"/>
                <a:ea typeface="Corbel"/>
                <a:cs typeface="Noto Sans" panose="020B0502040504020204" pitchFamily="34" charset="0"/>
                <a:sym typeface="Corbel"/>
              </a:rPr>
              <a:t>All consumers who hold at least one (motor, travel, buildings and/or contents) insurance policy/ who have claimed on at least one insurance policy in the last 12 months: White/ White British n=813/121, Ethnic minorities: n=185/68    </a:t>
            </a:r>
            <a:endParaRPr lang="en-GB" sz="900" dirty="0">
              <a:latin typeface="Noto Sans" panose="020B0502040504020204" pitchFamily="34" charset="0"/>
              <a:ea typeface="Noto Sans" panose="020B0502040504020204" pitchFamily="34" charset="0"/>
              <a:cs typeface="Noto Sans" panose="020B0502040504020204" pitchFamily="34" charset="0"/>
            </a:endParaRPr>
          </a:p>
        </p:txBody>
      </p:sp>
      <p:sp>
        <p:nvSpPr>
          <p:cNvPr id="3" name="TextBox 2"/>
          <p:cNvSpPr txBox="1"/>
          <p:nvPr/>
        </p:nvSpPr>
        <p:spPr>
          <a:xfrm>
            <a:off x="924560" y="614138"/>
            <a:ext cx="11227990" cy="461665"/>
          </a:xfrm>
          <a:prstGeom prst="rect">
            <a:avLst/>
          </a:prstGeom>
          <a:noFill/>
        </p:spPr>
        <p:txBody>
          <a:bodyPr wrap="square" rtlCol="0">
            <a:spAutoFit/>
          </a:bodyPr>
          <a:lstStyle/>
          <a:p>
            <a:r>
              <a:rPr lang="en-GB" sz="2400" b="1" dirty="0">
                <a:solidFill>
                  <a:srgbClr val="17505B"/>
                </a:solidFill>
                <a:latin typeface="Roboto Slab" pitchFamily="2" charset="0"/>
                <a:ea typeface="Noto Sans" panose="020B0502040504020204" pitchFamily="34" charset="0"/>
                <a:cs typeface="Calibri Light" panose="020F0302020204030204" pitchFamily="34" charset="0"/>
              </a:rPr>
              <a:t>Consumers Opportunity themes by ethnicity - wave 16 &amp; 17</a:t>
            </a:r>
          </a:p>
        </p:txBody>
      </p:sp>
      <p:graphicFrame>
        <p:nvGraphicFramePr>
          <p:cNvPr id="6" name="Chart 5"/>
          <p:cNvGraphicFramePr/>
          <p:nvPr>
            <p:extLst>
              <p:ext uri="{D42A27DB-BD31-4B8C-83A1-F6EECF244321}">
                <p14:modId xmlns:p14="http://schemas.microsoft.com/office/powerpoint/2010/main" val="2728489506"/>
              </p:ext>
            </p:extLst>
          </p:nvPr>
        </p:nvGraphicFramePr>
        <p:xfrm>
          <a:off x="1009015" y="2217516"/>
          <a:ext cx="3784781" cy="4128593"/>
        </p:xfrm>
        <a:graphic>
          <a:graphicData uri="http://schemas.openxmlformats.org/drawingml/2006/chart">
            <c:chart xmlns:c="http://schemas.openxmlformats.org/drawingml/2006/chart" xmlns:r="http://schemas.openxmlformats.org/officeDocument/2006/relationships" r:id="rId3"/>
          </a:graphicData>
        </a:graphic>
      </p:graphicFrame>
      <p:sp>
        <p:nvSpPr>
          <p:cNvPr id="9" name="Google Shape;554;p52">
            <a:extLst>
              <a:ext uri="{FF2B5EF4-FFF2-40B4-BE49-F238E27FC236}">
                <a16:creationId xmlns:a16="http://schemas.microsoft.com/office/drawing/2014/main" id="{59A45DC8-C252-41E7-A50B-0F54B9CB0DA3}"/>
              </a:ext>
            </a:extLst>
          </p:cNvPr>
          <p:cNvSpPr txBox="1"/>
          <p:nvPr/>
        </p:nvSpPr>
        <p:spPr>
          <a:xfrm>
            <a:off x="7902525" y="2538724"/>
            <a:ext cx="3637280" cy="3465929"/>
          </a:xfrm>
          <a:prstGeom prst="rect">
            <a:avLst/>
          </a:prstGeom>
          <a:noFill/>
          <a:ln>
            <a:noFill/>
          </a:ln>
        </p:spPr>
        <p:txBody>
          <a:bodyPr spcFirstLastPara="1" wrap="square" lIns="0" tIns="0" rIns="0" bIns="0" anchor="t" anchorCtr="0">
            <a:noAutofit/>
          </a:bodyPr>
          <a:lstStyle/>
          <a:p>
            <a:pPr marL="285750" indent="-285750">
              <a:buClrTx/>
              <a:buSzPts val="1500"/>
              <a:buFont typeface="Arial" panose="020B0604020202020204" pitchFamily="34" charset="0"/>
              <a:buChar char="•"/>
            </a:pPr>
            <a:r>
              <a:rPr lang="en-GB" sz="11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This suggests that the </a:t>
            </a:r>
            <a:r>
              <a:rPr lang="en-GB" sz="11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need to improve performance</a:t>
            </a:r>
            <a:r>
              <a:rPr lang="en-GB" sz="11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 in order to increase trust levels </a:t>
            </a:r>
            <a:r>
              <a:rPr lang="en-GB" sz="11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with Ethnic minority Consumers</a:t>
            </a:r>
            <a:r>
              <a:rPr lang="en-GB" sz="11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 has greatened compared to June 2025</a:t>
            </a:r>
          </a:p>
          <a:p>
            <a:pPr marL="285750" indent="-285750">
              <a:buClrTx/>
              <a:buSzPts val="1500"/>
              <a:buFont typeface="Arial" panose="020B0604020202020204" pitchFamily="34" charset="0"/>
              <a:buChar char="•"/>
            </a:pPr>
            <a:endParaRPr lang="en-GB" sz="1100" dirty="0">
              <a:solidFill>
                <a:schemeClr val="tx1"/>
              </a:solidFill>
              <a:latin typeface="Noto Sans" panose="020B0502040504020204" pitchFamily="34" charset="0"/>
              <a:ea typeface="Noto Sans" panose="020B0502040504020204" pitchFamily="34" charset="0"/>
              <a:cs typeface="Calibri Light" panose="020F0302020204030204" pitchFamily="34" charset="0"/>
            </a:endParaRPr>
          </a:p>
          <a:p>
            <a:pPr marL="285750" indent="-285750">
              <a:buClrTx/>
              <a:buSzPts val="1500"/>
              <a:buFont typeface="Arial" panose="020B0604020202020204" pitchFamily="34" charset="0"/>
              <a:buChar char="•"/>
            </a:pPr>
            <a:r>
              <a:rPr lang="en-GB" sz="11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At a granular level, the Relationship statement of: The insurer knows me and what is important to me, being able to get through to the insurance company quickly at any time (Speed, Claims) and questions being answered quickly and clearly (Ease) would be particularly impactful in </a:t>
            </a:r>
            <a:r>
              <a:rPr lang="en-GB" sz="11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raising the trust levels of Ethnic minority Consumers</a:t>
            </a:r>
          </a:p>
          <a:p>
            <a:pPr marL="285750" indent="-285750">
              <a:buClrTx/>
              <a:buSzPts val="1500"/>
              <a:buFont typeface="Arial" panose="020B0604020202020204" pitchFamily="34" charset="0"/>
              <a:buChar char="•"/>
            </a:pPr>
            <a:endParaRPr lang="en-GB" sz="1100" dirty="0">
              <a:solidFill>
                <a:schemeClr val="tx1"/>
              </a:solidFill>
              <a:latin typeface="Noto Sans" panose="020B0502040504020204" pitchFamily="34" charset="0"/>
              <a:ea typeface="Noto Sans" panose="020B0502040504020204" pitchFamily="34" charset="0"/>
              <a:cs typeface="Calibri Light" panose="020F0302020204030204" pitchFamily="34" charset="0"/>
            </a:endParaRPr>
          </a:p>
          <a:p>
            <a:pPr marL="285750" indent="-285750">
              <a:buClrTx/>
              <a:buSzPts val="1500"/>
              <a:buFont typeface="Arial" panose="020B0604020202020204" pitchFamily="34" charset="0"/>
              <a:buChar char="•"/>
            </a:pPr>
            <a:r>
              <a:rPr lang="en-GB" sz="11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For White / White British, and in line with the overall averages, </a:t>
            </a:r>
            <a:r>
              <a:rPr lang="en-GB" sz="11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getting a discount </a:t>
            </a:r>
            <a:r>
              <a:rPr lang="en-GB" sz="11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for staying with the same provider, </a:t>
            </a:r>
            <a:r>
              <a:rPr lang="en-GB" sz="11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premiums not increasing </a:t>
            </a:r>
            <a:r>
              <a:rPr lang="en-GB" sz="11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when no longer a </a:t>
            </a:r>
            <a:r>
              <a:rPr lang="en-GB" sz="11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new customer </a:t>
            </a:r>
            <a:r>
              <a:rPr lang="en-GB" sz="11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and </a:t>
            </a:r>
            <a:r>
              <a:rPr lang="en-GB" sz="11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complaints</a:t>
            </a:r>
            <a:r>
              <a:rPr lang="en-GB" sz="11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 being handled professionally and fairly are the </a:t>
            </a:r>
            <a:r>
              <a:rPr lang="en-GB" sz="11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key levers to improve trust </a:t>
            </a:r>
          </a:p>
        </p:txBody>
      </p:sp>
      <p:graphicFrame>
        <p:nvGraphicFramePr>
          <p:cNvPr id="18" name="Chart 17"/>
          <p:cNvGraphicFramePr/>
          <p:nvPr>
            <p:extLst>
              <p:ext uri="{D42A27DB-BD31-4B8C-83A1-F6EECF244321}">
                <p14:modId xmlns:p14="http://schemas.microsoft.com/office/powerpoint/2010/main" val="1910981559"/>
              </p:ext>
            </p:extLst>
          </p:nvPr>
        </p:nvGraphicFramePr>
        <p:xfrm>
          <a:off x="4270342" y="2178004"/>
          <a:ext cx="4010059" cy="4107129"/>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B73DA2D3-1F24-4072-A3F4-302FFAFE196E}"/>
              </a:ext>
            </a:extLst>
          </p:cNvPr>
          <p:cNvSpPr txBox="1"/>
          <p:nvPr/>
        </p:nvSpPr>
        <p:spPr>
          <a:xfrm>
            <a:off x="924560" y="1108676"/>
            <a:ext cx="10549255" cy="1169551"/>
          </a:xfrm>
          <a:prstGeom prst="rect">
            <a:avLst/>
          </a:prstGeom>
          <a:noFill/>
        </p:spPr>
        <p:txBody>
          <a:bodyPr wrap="square">
            <a:spAutoFit/>
          </a:bodyPr>
          <a:lstStyle/>
          <a:p>
            <a:pPr marL="182563" indent="-182563">
              <a:buClr>
                <a:srgbClr val="17505B"/>
              </a:buClr>
              <a:buFont typeface="Arial" panose="020B0604020202020204" pitchFamily="34" charset="0"/>
              <a:buChar char="•"/>
            </a:pPr>
            <a:r>
              <a:rPr lang="en-GB" dirty="0">
                <a:solidFill>
                  <a:schemeClr val="tx1"/>
                </a:solidFill>
                <a:latin typeface="Noto Sans" panose="020B0502040504020204" pitchFamily="34" charset="0"/>
                <a:ea typeface="Noto Sans" panose="020B0502040504020204" pitchFamily="34" charset="0"/>
                <a:cs typeface="Calibri Light" panose="020F0302020204030204" pitchFamily="34" charset="0"/>
              </a:rPr>
              <a:t>The Loyalty and Confidence themes are the highest opportunities to improve trust for White/ White British Consumers and Ease, Protection and Speed in relation claims are key for Ethnic minority Consumers</a:t>
            </a:r>
          </a:p>
          <a:p>
            <a:pPr marL="182563" indent="-182563">
              <a:buClr>
                <a:srgbClr val="17505B"/>
              </a:buClr>
              <a:buFont typeface="Arial" panose="020B0604020202020204" pitchFamily="34" charset="0"/>
              <a:buChar char="•"/>
            </a:pPr>
            <a:endParaRPr lang="en-GB" dirty="0">
              <a:solidFill>
                <a:schemeClr val="tx1"/>
              </a:solidFill>
              <a:latin typeface="Noto Sans" panose="020B0502040504020204" pitchFamily="34" charset="0"/>
              <a:ea typeface="Noto Sans" panose="020B0502040504020204" pitchFamily="34" charset="0"/>
              <a:cs typeface="Calibri Light" panose="020F0302020204030204" pitchFamily="34" charset="0"/>
            </a:endParaRPr>
          </a:p>
          <a:p>
            <a:pPr marL="182563" indent="-182563">
              <a:buClr>
                <a:srgbClr val="17505B"/>
              </a:buClr>
              <a:buFont typeface="Arial" panose="020B0604020202020204" pitchFamily="34" charset="0"/>
              <a:buChar char="•"/>
            </a:pPr>
            <a:r>
              <a:rPr lang="en-GB" dirty="0">
                <a:solidFill>
                  <a:schemeClr val="tx1"/>
                </a:solidFill>
                <a:latin typeface="Noto Sans" panose="020B0502040504020204" pitchFamily="34" charset="0"/>
                <a:ea typeface="Noto Sans" panose="020B0502040504020204" pitchFamily="34" charset="0"/>
                <a:cs typeface="Calibri Light" panose="020F0302020204030204" pitchFamily="34" charset="0"/>
              </a:rPr>
              <a:t>Compared to the previous wave (April 2025), opportunity scores have fallen in all 9 themes for White/ White British Consumers.  They have increased in all themes, except Loyalty, for Consumers of Ethnic minority groups  </a:t>
            </a:r>
          </a:p>
        </p:txBody>
      </p:sp>
    </p:spTree>
    <p:extLst>
      <p:ext uri="{BB962C8B-B14F-4D97-AF65-F5344CB8AC3E}">
        <p14:creationId xmlns:p14="http://schemas.microsoft.com/office/powerpoint/2010/main" val="3292747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49" name="Google Shape;554;p52">
            <a:extLst>
              <a:ext uri="{FF2B5EF4-FFF2-40B4-BE49-F238E27FC236}">
                <a16:creationId xmlns:a16="http://schemas.microsoft.com/office/drawing/2014/main" id="{59A45DC8-C252-41E7-A50B-0F54B9CB0DA3}"/>
              </a:ext>
            </a:extLst>
          </p:cNvPr>
          <p:cNvSpPr txBox="1"/>
          <p:nvPr/>
        </p:nvSpPr>
        <p:spPr>
          <a:xfrm>
            <a:off x="6096000" y="2118608"/>
            <a:ext cx="5334000" cy="3398622"/>
          </a:xfrm>
          <a:prstGeom prst="rect">
            <a:avLst/>
          </a:prstGeom>
          <a:noFill/>
          <a:ln>
            <a:noFill/>
          </a:ln>
        </p:spPr>
        <p:txBody>
          <a:bodyPr spcFirstLastPara="1" wrap="square" lIns="0" tIns="0" rIns="0" bIns="0" anchor="t" anchorCtr="0">
            <a:noAutofit/>
          </a:bodyPr>
          <a:lstStyle/>
          <a:p>
            <a:pPr marL="171450" indent="-171450">
              <a:buClr>
                <a:srgbClr val="17505B"/>
              </a:buClr>
              <a:buSzPct val="100000"/>
              <a:buFont typeface="Arial" panose="020B0604020202020204" pitchFamily="34" charset="0"/>
              <a:buChar char="•"/>
            </a:pPr>
            <a:r>
              <a:rPr lang="en-GB" sz="12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55+ year olds </a:t>
            </a:r>
            <a:r>
              <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want a discount for staying with the same company, premiums not to increase once they are no longer a new customer, their loyalty being considered at renewal following a claim and a company to handle complaints professionally and fairly  </a:t>
            </a:r>
          </a:p>
          <a:p>
            <a:pPr marL="171450" indent="-171450">
              <a:buClr>
                <a:srgbClr val="17505B"/>
              </a:buClr>
              <a:buSzPct val="100000"/>
              <a:buFont typeface="Arial" panose="020B0604020202020204" pitchFamily="34" charset="0"/>
              <a:buChar char="•"/>
            </a:pPr>
            <a:endPar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endParaRPr>
          </a:p>
          <a:p>
            <a:pPr marL="171450" indent="-171450">
              <a:buClr>
                <a:srgbClr val="17505B"/>
              </a:buClr>
              <a:buSzPct val="100000"/>
              <a:buFont typeface="Arial" panose="020B0604020202020204" pitchFamily="34" charset="0"/>
              <a:buChar char="•"/>
            </a:pPr>
            <a:r>
              <a:rPr lang="en-GB" sz="12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35–54-year-olds mirror the above, </a:t>
            </a:r>
            <a:r>
              <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but also want an insurer to assess their risk individually rather than using generic assumptions and the policy to be explained clearly to them</a:t>
            </a:r>
          </a:p>
          <a:p>
            <a:pPr>
              <a:buClr>
                <a:srgbClr val="17505B"/>
              </a:buClr>
              <a:buSzPct val="100000"/>
            </a:pPr>
            <a:endPar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endParaRPr>
          </a:p>
          <a:p>
            <a:pPr marL="171450" indent="-171450">
              <a:buClr>
                <a:srgbClr val="17505B"/>
              </a:buClr>
              <a:buSzPct val="100000"/>
              <a:buFont typeface="Arial" panose="020B0604020202020204" pitchFamily="34" charset="0"/>
              <a:buChar char="•"/>
            </a:pPr>
            <a:r>
              <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The </a:t>
            </a:r>
            <a:r>
              <a:rPr lang="en-GB" sz="12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18-34 age group</a:t>
            </a:r>
            <a:r>
              <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 opportunity scores are relatively unchanged compared to the previous wave.  They continue to be lower than other age groups and therefore the need to improve trust levels is not a priority. Improvements to performance with the following would help to increase their trust though:</a:t>
            </a:r>
          </a:p>
          <a:p>
            <a:pPr>
              <a:buClr>
                <a:schemeClr val="tx1"/>
              </a:buClr>
              <a:buSzPts val="1500"/>
            </a:pPr>
            <a:endPar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endParaRPr>
          </a:p>
          <a:p>
            <a:pPr marL="355600" lvl="8" indent="-171450">
              <a:buClr>
                <a:srgbClr val="17505B"/>
              </a:buClr>
              <a:buSzPts val="1500"/>
              <a:buFont typeface="Wingdings" panose="05000000000000000000" pitchFamily="2" charset="2"/>
              <a:buChar char="ü"/>
            </a:pPr>
            <a:r>
              <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Explaining the policy clearly</a:t>
            </a:r>
          </a:p>
          <a:p>
            <a:pPr marL="355600" lvl="8" indent="-171450">
              <a:buClr>
                <a:srgbClr val="17505B"/>
              </a:buClr>
              <a:buSzPts val="1500"/>
              <a:buFont typeface="Wingdings" panose="05000000000000000000" pitchFamily="2" charset="2"/>
              <a:buChar char="ü"/>
            </a:pPr>
            <a:r>
              <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Providing them with effective assistance / advice as part of the claims experience</a:t>
            </a:r>
          </a:p>
          <a:p>
            <a:pPr marL="355600" lvl="8" indent="-171450">
              <a:buClr>
                <a:srgbClr val="17505B"/>
              </a:buClr>
              <a:buSzPts val="1500"/>
              <a:buFont typeface="Wingdings" panose="05000000000000000000" pitchFamily="2" charset="2"/>
              <a:buChar char="ü"/>
            </a:pPr>
            <a:r>
              <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Settling their claim quickly</a:t>
            </a:r>
          </a:p>
        </p:txBody>
      </p:sp>
      <p:sp>
        <p:nvSpPr>
          <p:cNvPr id="10" name="Google Shape;281;p26">
            <a:extLst>
              <a:ext uri="{FF2B5EF4-FFF2-40B4-BE49-F238E27FC236}">
                <a16:creationId xmlns:a16="http://schemas.microsoft.com/office/drawing/2014/main" id="{6BA30E1E-56C4-493B-8992-B93B1A6F3097}"/>
              </a:ext>
            </a:extLst>
          </p:cNvPr>
          <p:cNvSpPr txBox="1"/>
          <p:nvPr/>
        </p:nvSpPr>
        <p:spPr>
          <a:xfrm>
            <a:off x="920526" y="6126615"/>
            <a:ext cx="10729607" cy="330834"/>
          </a:xfrm>
          <a:prstGeom prst="rect">
            <a:avLst/>
          </a:prstGeom>
          <a:noFill/>
          <a:ln>
            <a:noFill/>
          </a:ln>
        </p:spPr>
        <p:txBody>
          <a:bodyPr spcFirstLastPara="1" wrap="square" lIns="91425" tIns="45700" rIns="91425" bIns="45700" anchor="t" anchorCtr="0">
            <a:noAutofit/>
          </a:bodyPr>
          <a:lstStyle/>
          <a:p>
            <a:r>
              <a:rPr lang="en-GB" sz="900" dirty="0">
                <a:latin typeface="Noto Sans" panose="020B0502040504020204" pitchFamily="34" charset="0"/>
                <a:ea typeface="Corbel"/>
                <a:cs typeface="Noto Sans" panose="020B0502040504020204" pitchFamily="34" charset="0"/>
                <a:sym typeface="Corbel"/>
              </a:rPr>
              <a:t>Base: </a:t>
            </a:r>
            <a:r>
              <a:rPr lang="en-GB" sz="900" dirty="0">
                <a:solidFill>
                  <a:schemeClr val="tx1"/>
                </a:solidFill>
                <a:latin typeface="Noto Sans" panose="020B0502040504020204" pitchFamily="34" charset="0"/>
                <a:ea typeface="Corbel"/>
                <a:cs typeface="Noto Sans" panose="020B0502040504020204" pitchFamily="34" charset="0"/>
                <a:sym typeface="Corbel"/>
              </a:rPr>
              <a:t> April 2025 and Jan 2026 data. </a:t>
            </a:r>
            <a:r>
              <a:rPr lang="en-GB" sz="900" dirty="0">
                <a:latin typeface="Noto Sans" panose="020B0502040504020204" pitchFamily="34" charset="0"/>
                <a:ea typeface="Corbel"/>
                <a:cs typeface="Noto Sans" panose="020B0502040504020204" pitchFamily="34" charset="0"/>
                <a:sym typeface="Corbel"/>
              </a:rPr>
              <a:t>All consumers who hold at least one (motor, travel, buildings and/or contents) insurance policy / who have claimed on at least one insurance policy in the last 12 months: 18-34 n=288/111, 35-54 n=344/66, 55 or older n=369/12*   *low base indicative only</a:t>
            </a:r>
            <a:endParaRPr lang="en-GB" sz="900" dirty="0">
              <a:latin typeface="Noto Sans" panose="020B0502040504020204" pitchFamily="34" charset="0"/>
              <a:ea typeface="Noto Sans" panose="020B0502040504020204" pitchFamily="34" charset="0"/>
              <a:cs typeface="Noto Sans" panose="020B0502040504020204" pitchFamily="34" charset="0"/>
            </a:endParaRPr>
          </a:p>
        </p:txBody>
      </p:sp>
      <p:sp>
        <p:nvSpPr>
          <p:cNvPr id="3" name="TextBox 2"/>
          <p:cNvSpPr txBox="1"/>
          <p:nvPr/>
        </p:nvSpPr>
        <p:spPr>
          <a:xfrm>
            <a:off x="929495" y="602969"/>
            <a:ext cx="11227990" cy="461665"/>
          </a:xfrm>
          <a:prstGeom prst="rect">
            <a:avLst/>
          </a:prstGeom>
          <a:noFill/>
        </p:spPr>
        <p:txBody>
          <a:bodyPr wrap="square" rtlCol="0">
            <a:spAutoFit/>
          </a:bodyPr>
          <a:lstStyle/>
          <a:p>
            <a:r>
              <a:rPr lang="en-GB" sz="2400" b="1" dirty="0">
                <a:solidFill>
                  <a:srgbClr val="17505B"/>
                </a:solidFill>
                <a:latin typeface="Roboto Slab" pitchFamily="2" charset="0"/>
                <a:ea typeface="Noto Sans" panose="020B0502040504020204" pitchFamily="34" charset="0"/>
                <a:cs typeface="Calibri Light" panose="020F0302020204030204" pitchFamily="34" charset="0"/>
              </a:rPr>
              <a:t>Consumers Opportunity themes by age - wave 16 &amp; 17</a:t>
            </a:r>
          </a:p>
        </p:txBody>
      </p:sp>
      <p:sp>
        <p:nvSpPr>
          <p:cNvPr id="5" name="TextBox 4"/>
          <p:cNvSpPr txBox="1"/>
          <p:nvPr/>
        </p:nvSpPr>
        <p:spPr>
          <a:xfrm>
            <a:off x="920526" y="4987169"/>
            <a:ext cx="5039358" cy="738664"/>
          </a:xfrm>
          <a:prstGeom prst="rect">
            <a:avLst/>
          </a:prstGeom>
          <a:noFill/>
        </p:spPr>
        <p:txBody>
          <a:bodyPr wrap="square" rtlCol="0">
            <a:spAutoFit/>
          </a:bodyPr>
          <a:lstStyle/>
          <a:p>
            <a:r>
              <a:rPr lang="en-GB" sz="11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Table is showing opportunity scores by age range, relative to all respondents’ average scores.</a:t>
            </a:r>
          </a:p>
          <a:p>
            <a:endParaRPr lang="en-GB" sz="1000" dirty="0">
              <a:solidFill>
                <a:schemeClr val="tx1"/>
              </a:solidFill>
              <a:latin typeface="Noto Sans" panose="020B0502040504020204" pitchFamily="34" charset="0"/>
              <a:ea typeface="Noto Sans" panose="020B0502040504020204" pitchFamily="34" charset="0"/>
              <a:cs typeface="Calibri Light" panose="020F0302020204030204" pitchFamily="34" charset="0"/>
            </a:endParaRPr>
          </a:p>
          <a:p>
            <a:endParaRPr lang="en-GB" sz="1000" dirty="0">
              <a:solidFill>
                <a:schemeClr val="tx1"/>
              </a:solidFill>
              <a:latin typeface="Noto Sans" panose="020B0502040504020204" pitchFamily="34" charset="0"/>
              <a:ea typeface="Noto Sans" panose="020B0502040504020204" pitchFamily="34" charset="0"/>
              <a:cs typeface="Calibri Light" panose="020F0302020204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677115475"/>
              </p:ext>
            </p:extLst>
          </p:nvPr>
        </p:nvGraphicFramePr>
        <p:xfrm>
          <a:off x="1036434" y="2124722"/>
          <a:ext cx="4622687" cy="2715746"/>
        </p:xfrm>
        <a:graphic>
          <a:graphicData uri="http://schemas.openxmlformats.org/drawingml/2006/table">
            <a:tbl>
              <a:tblPr/>
              <a:tblGrid>
                <a:gridCol w="1187333">
                  <a:extLst>
                    <a:ext uri="{9D8B030D-6E8A-4147-A177-3AD203B41FA5}">
                      <a16:colId xmlns:a16="http://schemas.microsoft.com/office/drawing/2014/main" val="20000"/>
                    </a:ext>
                  </a:extLst>
                </a:gridCol>
                <a:gridCol w="1155672">
                  <a:extLst>
                    <a:ext uri="{9D8B030D-6E8A-4147-A177-3AD203B41FA5}">
                      <a16:colId xmlns:a16="http://schemas.microsoft.com/office/drawing/2014/main" val="20001"/>
                    </a:ext>
                  </a:extLst>
                </a:gridCol>
                <a:gridCol w="759894">
                  <a:extLst>
                    <a:ext uri="{9D8B030D-6E8A-4147-A177-3AD203B41FA5}">
                      <a16:colId xmlns:a16="http://schemas.microsoft.com/office/drawing/2014/main" val="20002"/>
                    </a:ext>
                  </a:extLst>
                </a:gridCol>
                <a:gridCol w="759894">
                  <a:extLst>
                    <a:ext uri="{9D8B030D-6E8A-4147-A177-3AD203B41FA5}">
                      <a16:colId xmlns:a16="http://schemas.microsoft.com/office/drawing/2014/main" val="20003"/>
                    </a:ext>
                  </a:extLst>
                </a:gridCol>
                <a:gridCol w="759894">
                  <a:extLst>
                    <a:ext uri="{9D8B030D-6E8A-4147-A177-3AD203B41FA5}">
                      <a16:colId xmlns:a16="http://schemas.microsoft.com/office/drawing/2014/main" val="20004"/>
                    </a:ext>
                  </a:extLst>
                </a:gridCol>
              </a:tblGrid>
              <a:tr h="291834">
                <a:tc>
                  <a:txBody>
                    <a:bodyPr/>
                    <a:lstStyle/>
                    <a:p>
                      <a:pPr algn="l" fontAlgn="b"/>
                      <a:endParaRPr lang="en-GB" sz="1200" b="0" i="0" u="none" strike="noStrike" dirty="0">
                        <a:solidFill>
                          <a:srgbClr val="000000"/>
                        </a:solidFill>
                        <a:effectLst/>
                        <a:latin typeface="Noto Sans" panose="020B05020405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rtl="0" fontAlgn="b"/>
                      <a:r>
                        <a:rPr lang="en-GB" sz="1200" b="1" i="0" u="none" strike="noStrike" dirty="0">
                          <a:solidFill>
                            <a:srgbClr val="99FF80"/>
                          </a:solidFill>
                          <a:effectLst/>
                          <a:latin typeface="+mj-lt"/>
                        </a:rPr>
                        <a:t>All respondents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rtl="0" fontAlgn="b"/>
                      <a:r>
                        <a:rPr lang="en-GB" sz="1200" b="1" i="0" u="none" strike="noStrike" dirty="0">
                          <a:solidFill>
                            <a:srgbClr val="99FF80"/>
                          </a:solidFill>
                          <a:effectLst/>
                          <a:latin typeface="+mj-lt"/>
                        </a:rPr>
                        <a:t>18-34 years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rtl="0" fontAlgn="b"/>
                      <a:r>
                        <a:rPr lang="en-GB" sz="1200" b="1" i="0" u="none" strike="noStrike" dirty="0">
                          <a:solidFill>
                            <a:srgbClr val="99FF80"/>
                          </a:solidFill>
                          <a:effectLst/>
                          <a:latin typeface="+mj-lt"/>
                        </a:rPr>
                        <a:t>35-54 years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rtl="0" fontAlgn="b"/>
                      <a:r>
                        <a:rPr lang="en-GB" sz="1200" b="1" i="0" u="none" strike="noStrike" dirty="0">
                          <a:solidFill>
                            <a:srgbClr val="99FF80"/>
                          </a:solidFill>
                          <a:effectLst/>
                          <a:latin typeface="+mj-lt"/>
                        </a:rPr>
                        <a:t>55 or older</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260404">
                <a:tc>
                  <a:txBody>
                    <a:bodyPr/>
                    <a:lstStyle/>
                    <a:p>
                      <a:pPr algn="l" fontAlgn="b">
                        <a:buNone/>
                      </a:pPr>
                      <a:r>
                        <a:rPr lang="en-GB" sz="1100" b="0" i="0" u="none" strike="noStrike">
                          <a:solidFill>
                            <a:srgbClr val="000000"/>
                          </a:solidFill>
                          <a:effectLst/>
                          <a:latin typeface="+mn-lt"/>
                        </a:rPr>
                        <a:t>Loyalty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100" b="1" i="0" u="none" strike="noStrike" dirty="0">
                          <a:solidFill>
                            <a:srgbClr val="000000"/>
                          </a:solidFill>
                          <a:effectLst/>
                          <a:latin typeface="+mn-lt"/>
                        </a:rPr>
                        <a:t>7.77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100" b="0" i="0" u="none" strike="noStrike" dirty="0">
                          <a:solidFill>
                            <a:srgbClr val="000000"/>
                          </a:solidFill>
                          <a:effectLst/>
                          <a:latin typeface="+mn-lt"/>
                        </a:rPr>
                        <a:t>5.49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p>
                      <a:pPr algn="ctr" fontAlgn="b">
                        <a:buNone/>
                      </a:pPr>
                      <a:r>
                        <a:rPr lang="en-GB" sz="1100" b="0" i="0" u="none" strike="noStrike" dirty="0">
                          <a:solidFill>
                            <a:srgbClr val="000000"/>
                          </a:solidFill>
                          <a:effectLst/>
                          <a:latin typeface="+mn-lt"/>
                        </a:rPr>
                        <a:t>8.58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8.96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1"/>
                  </a:ext>
                </a:extLst>
              </a:tr>
              <a:tr h="260404">
                <a:tc>
                  <a:txBody>
                    <a:bodyPr/>
                    <a:lstStyle/>
                    <a:p>
                      <a:pPr algn="l" fontAlgn="b">
                        <a:buNone/>
                      </a:pPr>
                      <a:r>
                        <a:rPr lang="en-GB" sz="1100" b="0" i="0" u="none" strike="noStrike" dirty="0">
                          <a:solidFill>
                            <a:srgbClr val="000000"/>
                          </a:solidFill>
                          <a:effectLst/>
                          <a:latin typeface="+mn-lt"/>
                        </a:rPr>
                        <a:t>Confidence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100" b="1" i="0" u="none" strike="noStrike">
                          <a:solidFill>
                            <a:srgbClr val="000000"/>
                          </a:solidFill>
                          <a:effectLst/>
                          <a:latin typeface="+mn-lt"/>
                        </a:rPr>
                        <a:t>7.61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100" b="0" i="0" u="none" strike="noStrike" dirty="0">
                          <a:solidFill>
                            <a:srgbClr val="000000"/>
                          </a:solidFill>
                          <a:effectLst/>
                          <a:latin typeface="+mn-lt"/>
                        </a:rPr>
                        <a:t>5.77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p>
                      <a:pPr algn="ctr" fontAlgn="b">
                        <a:buNone/>
                      </a:pPr>
                      <a:r>
                        <a:rPr lang="en-GB" sz="1100" b="0" i="0" u="none" strike="noStrike" dirty="0">
                          <a:solidFill>
                            <a:srgbClr val="000000"/>
                          </a:solidFill>
                          <a:effectLst/>
                          <a:latin typeface="+mn-lt"/>
                        </a:rPr>
                        <a:t>8.29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8.44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260404">
                <a:tc>
                  <a:txBody>
                    <a:bodyPr/>
                    <a:lstStyle/>
                    <a:p>
                      <a:pPr algn="l" fontAlgn="b">
                        <a:buNone/>
                      </a:pPr>
                      <a:r>
                        <a:rPr lang="en-GB" sz="1100" b="0" i="0" u="none" strike="noStrike">
                          <a:solidFill>
                            <a:srgbClr val="000000"/>
                          </a:solidFill>
                          <a:effectLst/>
                          <a:latin typeface="+mn-lt"/>
                        </a:rPr>
                        <a:t>Speed (claims)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100" b="1" i="0" u="none" strike="noStrike">
                          <a:solidFill>
                            <a:srgbClr val="000000"/>
                          </a:solidFill>
                          <a:effectLst/>
                          <a:latin typeface="+mn-lt"/>
                        </a:rPr>
                        <a:t>6.91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100" b="0" i="0" u="none" strike="noStrike" dirty="0">
                          <a:solidFill>
                            <a:srgbClr val="000000"/>
                          </a:solidFill>
                          <a:effectLst/>
                          <a:latin typeface="+mn-lt"/>
                        </a:rPr>
                        <a:t>6.03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p>
                      <a:pPr algn="ctr" fontAlgn="b">
                        <a:buNone/>
                      </a:pPr>
                      <a:r>
                        <a:rPr lang="en-GB" sz="1100" b="0" i="0" u="none" strike="noStrike" dirty="0">
                          <a:solidFill>
                            <a:srgbClr val="000000"/>
                          </a:solidFill>
                          <a:effectLst/>
                          <a:latin typeface="+mn-lt"/>
                        </a:rPr>
                        <a:t>7.68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10.74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60404">
                <a:tc>
                  <a:txBody>
                    <a:bodyPr/>
                    <a:lstStyle/>
                    <a:p>
                      <a:pPr algn="l" fontAlgn="b">
                        <a:buNone/>
                      </a:pPr>
                      <a:r>
                        <a:rPr lang="en-GB" sz="1100" b="0" i="0" u="none" strike="noStrike">
                          <a:solidFill>
                            <a:srgbClr val="000000"/>
                          </a:solidFill>
                          <a:effectLst/>
                          <a:latin typeface="+mn-lt"/>
                        </a:rPr>
                        <a:t>Ease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100" b="1" i="0" u="none" strike="noStrike">
                          <a:solidFill>
                            <a:srgbClr val="000000"/>
                          </a:solidFill>
                          <a:effectLst/>
                          <a:latin typeface="+mn-lt"/>
                        </a:rPr>
                        <a:t>6.68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100" b="0" i="0" u="none" strike="noStrike" dirty="0">
                          <a:solidFill>
                            <a:srgbClr val="000000"/>
                          </a:solidFill>
                          <a:effectLst/>
                          <a:latin typeface="+mn-lt"/>
                        </a:rPr>
                        <a:t>5.88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p>
                      <a:pPr algn="ctr" fontAlgn="b">
                        <a:buNone/>
                      </a:pPr>
                      <a:r>
                        <a:rPr lang="en-GB" sz="1100" b="0" i="0" u="none" strike="noStrike" dirty="0">
                          <a:solidFill>
                            <a:srgbClr val="000000"/>
                          </a:solidFill>
                          <a:effectLst/>
                          <a:latin typeface="+mn-lt"/>
                        </a:rPr>
                        <a:t>7.38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6.67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extLst>
                  <a:ext uri="{0D108BD9-81ED-4DB2-BD59-A6C34878D82A}">
                    <a16:rowId xmlns:a16="http://schemas.microsoft.com/office/drawing/2014/main" val="10004"/>
                  </a:ext>
                </a:extLst>
              </a:tr>
              <a:tr h="260404">
                <a:tc>
                  <a:txBody>
                    <a:bodyPr/>
                    <a:lstStyle/>
                    <a:p>
                      <a:pPr algn="l" fontAlgn="b">
                        <a:buNone/>
                      </a:pPr>
                      <a:r>
                        <a:rPr lang="en-GB" sz="1100" b="0" i="0" u="none" strike="noStrike">
                          <a:solidFill>
                            <a:srgbClr val="000000"/>
                          </a:solidFill>
                          <a:effectLst/>
                          <a:latin typeface="+mn-lt"/>
                        </a:rPr>
                        <a:t>Protection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100" b="1" i="0" u="none" strike="noStrike">
                          <a:solidFill>
                            <a:srgbClr val="000000"/>
                          </a:solidFill>
                          <a:effectLst/>
                          <a:latin typeface="+mn-lt"/>
                        </a:rPr>
                        <a:t>6.22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100" b="0" i="0" u="none" strike="noStrike" dirty="0">
                          <a:solidFill>
                            <a:srgbClr val="000000"/>
                          </a:solidFill>
                          <a:effectLst/>
                          <a:latin typeface="+mn-lt"/>
                        </a:rPr>
                        <a:t>5.95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p>
                      <a:pPr algn="ctr" fontAlgn="b">
                        <a:buNone/>
                      </a:pPr>
                      <a:r>
                        <a:rPr lang="en-GB" sz="1100" b="0" i="0" u="none" strike="noStrike" dirty="0">
                          <a:solidFill>
                            <a:srgbClr val="000000"/>
                          </a:solidFill>
                          <a:effectLst/>
                          <a:latin typeface="+mn-lt"/>
                        </a:rPr>
                        <a:t>7.22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5.54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extLst>
                  <a:ext uri="{0D108BD9-81ED-4DB2-BD59-A6C34878D82A}">
                    <a16:rowId xmlns:a16="http://schemas.microsoft.com/office/drawing/2014/main" val="10005"/>
                  </a:ext>
                </a:extLst>
              </a:tr>
              <a:tr h="260404">
                <a:tc>
                  <a:txBody>
                    <a:bodyPr/>
                    <a:lstStyle/>
                    <a:p>
                      <a:pPr algn="l" fontAlgn="b">
                        <a:buNone/>
                      </a:pPr>
                      <a:r>
                        <a:rPr lang="en-GB" sz="1100" b="0" i="0" u="none" strike="noStrike">
                          <a:solidFill>
                            <a:srgbClr val="000000"/>
                          </a:solidFill>
                          <a:effectLst/>
                          <a:latin typeface="+mn-lt"/>
                        </a:rPr>
                        <a:t>Price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100" b="1" i="0" u="none" strike="noStrike">
                          <a:solidFill>
                            <a:srgbClr val="000000"/>
                          </a:solidFill>
                          <a:effectLst/>
                          <a:latin typeface="+mn-lt"/>
                        </a:rPr>
                        <a:t>6.22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100" b="0" i="0" u="none" strike="noStrike" dirty="0">
                          <a:solidFill>
                            <a:srgbClr val="000000"/>
                          </a:solidFill>
                          <a:effectLst/>
                          <a:latin typeface="+mn-lt"/>
                        </a:rPr>
                        <a:t>4.99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p>
                      <a:pPr algn="ctr" fontAlgn="b">
                        <a:buNone/>
                      </a:pPr>
                      <a:r>
                        <a:rPr lang="en-GB" sz="1100" b="0" i="0" u="none" strike="noStrike" dirty="0">
                          <a:solidFill>
                            <a:srgbClr val="000000"/>
                          </a:solidFill>
                          <a:effectLst/>
                          <a:latin typeface="+mn-lt"/>
                        </a:rPr>
                        <a:t>7.27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6.27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260404">
                <a:tc>
                  <a:txBody>
                    <a:bodyPr/>
                    <a:lstStyle/>
                    <a:p>
                      <a:pPr algn="l" fontAlgn="b">
                        <a:buNone/>
                      </a:pPr>
                      <a:r>
                        <a:rPr lang="en-GB" sz="1100" b="0" i="0" u="none" strike="noStrike">
                          <a:solidFill>
                            <a:srgbClr val="000000"/>
                          </a:solidFill>
                          <a:effectLst/>
                          <a:latin typeface="+mn-lt"/>
                        </a:rPr>
                        <a:t>Control (claims)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100" b="1" i="0" u="none" strike="noStrike">
                          <a:solidFill>
                            <a:srgbClr val="000000"/>
                          </a:solidFill>
                          <a:effectLst/>
                          <a:latin typeface="+mn-lt"/>
                        </a:rPr>
                        <a:t>5.95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100" b="0" i="0" u="none" strike="noStrike" dirty="0">
                          <a:solidFill>
                            <a:srgbClr val="000000"/>
                          </a:solidFill>
                          <a:effectLst/>
                          <a:latin typeface="+mn-lt"/>
                        </a:rPr>
                        <a:t>4.74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p>
                      <a:pPr algn="ctr" fontAlgn="b">
                        <a:buNone/>
                      </a:pPr>
                      <a:r>
                        <a:rPr lang="en-GB" sz="1100" b="0" i="0" u="none" strike="noStrike" dirty="0">
                          <a:solidFill>
                            <a:srgbClr val="000000"/>
                          </a:solidFill>
                          <a:effectLst/>
                          <a:latin typeface="+mn-lt"/>
                        </a:rPr>
                        <a:t>7.98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5.56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60404">
                <a:tc>
                  <a:txBody>
                    <a:bodyPr/>
                    <a:lstStyle/>
                    <a:p>
                      <a:pPr algn="l" fontAlgn="b">
                        <a:buNone/>
                      </a:pPr>
                      <a:r>
                        <a:rPr lang="en-GB" sz="1100" b="0" i="0" u="none" strike="noStrike">
                          <a:solidFill>
                            <a:srgbClr val="000000"/>
                          </a:solidFill>
                          <a:effectLst/>
                          <a:latin typeface="+mn-lt"/>
                        </a:rPr>
                        <a:t>Respect (claims)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100" b="1" i="0" u="none" strike="noStrike">
                          <a:solidFill>
                            <a:srgbClr val="000000"/>
                          </a:solidFill>
                          <a:effectLst/>
                          <a:latin typeface="+mn-lt"/>
                        </a:rPr>
                        <a:t>5.55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100" b="0" i="0" u="none" strike="noStrike" dirty="0">
                          <a:solidFill>
                            <a:srgbClr val="000000"/>
                          </a:solidFill>
                          <a:effectLst/>
                          <a:latin typeface="+mn-lt"/>
                        </a:rPr>
                        <a:t>4.80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p>
                      <a:pPr algn="ctr" fontAlgn="b">
                        <a:buNone/>
                      </a:pPr>
                      <a:r>
                        <a:rPr lang="en-GB" sz="1100" b="0" i="0" u="none" strike="noStrike" dirty="0">
                          <a:solidFill>
                            <a:srgbClr val="000000"/>
                          </a:solidFill>
                          <a:effectLst/>
                          <a:latin typeface="+mn-lt"/>
                        </a:rPr>
                        <a:t>6.46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7.35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60404">
                <a:tc>
                  <a:txBody>
                    <a:bodyPr/>
                    <a:lstStyle/>
                    <a:p>
                      <a:pPr algn="l" fontAlgn="b">
                        <a:buNone/>
                      </a:pPr>
                      <a:r>
                        <a:rPr lang="en-GB" sz="1100" b="0" i="0" u="none" strike="noStrike" dirty="0">
                          <a:solidFill>
                            <a:srgbClr val="000000"/>
                          </a:solidFill>
                          <a:effectLst/>
                          <a:latin typeface="+mn-lt"/>
                        </a:rPr>
                        <a:t>Relationship</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100" b="1" i="0" u="none" strike="noStrike" dirty="0">
                          <a:solidFill>
                            <a:srgbClr val="000000"/>
                          </a:solidFill>
                          <a:effectLst/>
                          <a:latin typeface="+mn-lt"/>
                        </a:rPr>
                        <a:t>4.92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100" b="0" i="0" u="none" strike="noStrike" dirty="0">
                          <a:solidFill>
                            <a:srgbClr val="000000"/>
                          </a:solidFill>
                          <a:effectLst/>
                          <a:latin typeface="+mn-lt"/>
                        </a:rPr>
                        <a:t>5.64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5.72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r>
                        <a:rPr lang="en-GB" sz="1100" b="0" i="0" u="none" strike="noStrike" dirty="0">
                          <a:solidFill>
                            <a:srgbClr val="000000"/>
                          </a:solidFill>
                          <a:effectLst/>
                          <a:latin typeface="+mn-lt"/>
                        </a:rPr>
                        <a:t>3.71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E4D6"/>
                    </a:solidFill>
                  </a:tcPr>
                </a:tc>
                <a:extLst>
                  <a:ext uri="{0D108BD9-81ED-4DB2-BD59-A6C34878D82A}">
                    <a16:rowId xmlns:a16="http://schemas.microsoft.com/office/drawing/2014/main" val="10009"/>
                  </a:ext>
                </a:extLst>
              </a:tr>
            </a:tbl>
          </a:graphicData>
        </a:graphic>
      </p:graphicFrame>
      <p:sp>
        <p:nvSpPr>
          <p:cNvPr id="8" name="Rectangle 7"/>
          <p:cNvSpPr/>
          <p:nvPr/>
        </p:nvSpPr>
        <p:spPr>
          <a:xfrm>
            <a:off x="1013676" y="5539729"/>
            <a:ext cx="1625600" cy="276999"/>
          </a:xfrm>
          <a:prstGeom prst="rect">
            <a:avLst/>
          </a:prstGeom>
          <a:solidFill>
            <a:srgbClr val="FCE4D6"/>
          </a:solidFill>
          <a:ln>
            <a:solidFill>
              <a:srgbClr val="FCE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latin typeface="Noto Sans" panose="020B0502040504020204" pitchFamily="34" charset="0"/>
              </a:rPr>
              <a:t>Below overall score</a:t>
            </a:r>
          </a:p>
        </p:txBody>
      </p:sp>
      <p:sp>
        <p:nvSpPr>
          <p:cNvPr id="9" name="Rectangle 8"/>
          <p:cNvSpPr/>
          <p:nvPr/>
        </p:nvSpPr>
        <p:spPr>
          <a:xfrm>
            <a:off x="2850925" y="5539728"/>
            <a:ext cx="1625600" cy="276999"/>
          </a:xfrm>
          <a:prstGeom prst="rect">
            <a:avLst/>
          </a:prstGeom>
          <a:solidFill>
            <a:srgbClr val="EBFFE4"/>
          </a:solidFill>
          <a:ln>
            <a:solidFill>
              <a:srgbClr val="E2EF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latin typeface="Noto Sans" panose="020B0502040504020204" pitchFamily="34" charset="0"/>
              </a:rPr>
              <a:t>Above overall score</a:t>
            </a:r>
          </a:p>
        </p:txBody>
      </p:sp>
      <p:sp>
        <p:nvSpPr>
          <p:cNvPr id="11" name="TextBox 10">
            <a:extLst>
              <a:ext uri="{FF2B5EF4-FFF2-40B4-BE49-F238E27FC236}">
                <a16:creationId xmlns:a16="http://schemas.microsoft.com/office/drawing/2014/main" id="{6F5EC0C0-045E-443A-A53F-EBE495ED57DF}"/>
              </a:ext>
            </a:extLst>
          </p:cNvPr>
          <p:cNvSpPr txBox="1"/>
          <p:nvPr/>
        </p:nvSpPr>
        <p:spPr>
          <a:xfrm>
            <a:off x="924562" y="1145914"/>
            <a:ext cx="10813143" cy="738664"/>
          </a:xfrm>
          <a:prstGeom prst="rect">
            <a:avLst/>
          </a:prstGeom>
          <a:noFill/>
        </p:spPr>
        <p:txBody>
          <a:bodyPr wrap="square">
            <a:spAutoFit/>
          </a:bodyPr>
          <a:lstStyle/>
          <a:p>
            <a:pPr marL="182563" indent="-182563">
              <a:buClr>
                <a:srgbClr val="17505B"/>
              </a:buClr>
              <a:buFont typeface="Arial" panose="020B0604020202020204" pitchFamily="34" charset="0"/>
              <a:buChar char="•"/>
            </a:pPr>
            <a:r>
              <a:rPr lang="en-GB" dirty="0">
                <a:solidFill>
                  <a:schemeClr val="tx1"/>
                </a:solidFill>
                <a:latin typeface="Noto Sans" panose="020B0502040504020204" pitchFamily="34" charset="0"/>
                <a:ea typeface="Noto Sans" panose="020B0502040504020204" pitchFamily="34" charset="0"/>
                <a:cs typeface="Calibri Light" panose="020F0302020204030204" pitchFamily="34" charset="0"/>
              </a:rPr>
              <a:t>Improving performance further for the Loyalty theme will increase trust levels of Consumers aged 35-54 and 55+</a:t>
            </a:r>
          </a:p>
          <a:p>
            <a:pPr marL="182563" indent="-182563">
              <a:buClr>
                <a:srgbClr val="17505B"/>
              </a:buClr>
              <a:buFont typeface="Arial" panose="020B0604020202020204" pitchFamily="34" charset="0"/>
              <a:buChar char="•"/>
            </a:pPr>
            <a:r>
              <a:rPr lang="en-GB" dirty="0">
                <a:solidFill>
                  <a:schemeClr val="tx1"/>
                </a:solidFill>
                <a:latin typeface="Noto Sans" panose="020B0502040504020204" pitchFamily="34" charset="0"/>
                <a:ea typeface="Noto Sans" panose="020B0502040504020204" pitchFamily="34" charset="0"/>
                <a:cs typeface="Calibri Light" panose="020F0302020204030204" pitchFamily="34" charset="0"/>
              </a:rPr>
              <a:t>It is worth noting though, performance for the Loyalty theme has increased in each of the last two waves for these age groups, but due to it remaining lower than most other Trust Index themes it remains the key opportunity to improve trust </a:t>
            </a:r>
          </a:p>
        </p:txBody>
      </p:sp>
    </p:spTree>
    <p:extLst>
      <p:ext uri="{BB962C8B-B14F-4D97-AF65-F5344CB8AC3E}">
        <p14:creationId xmlns:p14="http://schemas.microsoft.com/office/powerpoint/2010/main" val="2442772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graphicFrame>
        <p:nvGraphicFramePr>
          <p:cNvPr id="12" name="Chart 11"/>
          <p:cNvGraphicFramePr/>
          <p:nvPr>
            <p:extLst>
              <p:ext uri="{D42A27DB-BD31-4B8C-83A1-F6EECF244321}">
                <p14:modId xmlns:p14="http://schemas.microsoft.com/office/powerpoint/2010/main" val="3089755768"/>
              </p:ext>
            </p:extLst>
          </p:nvPr>
        </p:nvGraphicFramePr>
        <p:xfrm>
          <a:off x="802641" y="2321121"/>
          <a:ext cx="11115040" cy="4089839"/>
        </p:xfrm>
        <a:graphic>
          <a:graphicData uri="http://schemas.openxmlformats.org/drawingml/2006/chart">
            <c:chart xmlns:c="http://schemas.openxmlformats.org/drawingml/2006/chart" xmlns:r="http://schemas.openxmlformats.org/officeDocument/2006/relationships" r:id="rId3"/>
          </a:graphicData>
        </a:graphic>
      </p:graphicFrame>
      <p:sp>
        <p:nvSpPr>
          <p:cNvPr id="569" name="Google Shape;569;p53"/>
          <p:cNvSpPr/>
          <p:nvPr/>
        </p:nvSpPr>
        <p:spPr>
          <a:xfrm>
            <a:off x="1463002" y="2127562"/>
            <a:ext cx="1825430" cy="793767"/>
          </a:xfrm>
          <a:prstGeom prst="rect">
            <a:avLst/>
          </a:prstGeom>
          <a:noFill/>
          <a:ln>
            <a:noFill/>
          </a:ln>
        </p:spPr>
        <p:txBody>
          <a:bodyPr spcFirstLastPara="1" wrap="square" lIns="91425" tIns="91425" rIns="91425" bIns="91425" anchor="ctr" anchorCtr="0">
            <a:noAutofit/>
          </a:bodyPr>
          <a:lstStyle/>
          <a:p>
            <a:endParaRPr dirty="0">
              <a:latin typeface="Noto Sans" panose="020B0502040504020204" pitchFamily="34" charset="0"/>
              <a:ea typeface="Noto Sans" panose="020B0502040504020204" pitchFamily="34" charset="0"/>
              <a:cs typeface="Noto Sans" panose="020B0502040504020204" pitchFamily="34" charset="0"/>
            </a:endParaRPr>
          </a:p>
        </p:txBody>
      </p:sp>
      <p:sp>
        <p:nvSpPr>
          <p:cNvPr id="49" name="Google Shape;554;p52">
            <a:extLst>
              <a:ext uri="{FF2B5EF4-FFF2-40B4-BE49-F238E27FC236}">
                <a16:creationId xmlns:a16="http://schemas.microsoft.com/office/drawing/2014/main" id="{59A45DC8-C252-41E7-A50B-0F54B9CB0DA3}"/>
              </a:ext>
            </a:extLst>
          </p:cNvPr>
          <p:cNvSpPr txBox="1"/>
          <p:nvPr/>
        </p:nvSpPr>
        <p:spPr>
          <a:xfrm>
            <a:off x="1019175" y="287315"/>
            <a:ext cx="11623136" cy="1123244"/>
          </a:xfrm>
          <a:prstGeom prst="rect">
            <a:avLst/>
          </a:prstGeom>
          <a:noFill/>
          <a:ln>
            <a:noFill/>
          </a:ln>
        </p:spPr>
        <p:txBody>
          <a:bodyPr spcFirstLastPara="1" wrap="square" lIns="0" tIns="0" rIns="0" bIns="0" anchor="t" anchorCtr="0">
            <a:noAutofit/>
          </a:bodyPr>
          <a:lstStyle/>
          <a:p>
            <a:pPr>
              <a:buClr>
                <a:srgbClr val="FFFFFF"/>
              </a:buClr>
              <a:buSzPts val="2400"/>
            </a:pPr>
            <a:endParaRPr sz="2400" dirty="0">
              <a:solidFill>
                <a:schemeClr val="bg2"/>
              </a:solidFill>
              <a:latin typeface="Calibri Light" panose="020F0302020204030204" pitchFamily="34" charset="0"/>
              <a:ea typeface="Noto Sans" panose="020B0502040504020204" pitchFamily="34" charset="0"/>
              <a:cs typeface="Calibri Light" panose="020F0302020204030204" pitchFamily="34" charset="0"/>
            </a:endParaRPr>
          </a:p>
          <a:p>
            <a:pPr>
              <a:buClr>
                <a:srgbClr val="FFFFFF"/>
              </a:buClr>
              <a:buSzPts val="1500"/>
            </a:pPr>
            <a:r>
              <a:rPr lang="en-GB" sz="2400" b="1" dirty="0">
                <a:solidFill>
                  <a:srgbClr val="17505B"/>
                </a:solidFill>
                <a:latin typeface="Roboto Slab" pitchFamily="2" charset="0"/>
                <a:ea typeface="Noto Sans" panose="020B0502040504020204" pitchFamily="34" charset="0"/>
                <a:cs typeface="Calibri Light" panose="020F0302020204030204" pitchFamily="34" charset="0"/>
              </a:rPr>
              <a:t>Consumers Overall satisfaction with the policy held – wave 16 &amp; 17:</a:t>
            </a:r>
          </a:p>
          <a:p>
            <a:pPr>
              <a:buClr>
                <a:srgbClr val="FFFFFF"/>
              </a:buClr>
              <a:buSzPts val="1500"/>
            </a:pPr>
            <a:endParaRPr lang="en-GB" sz="2400" dirty="0">
              <a:solidFill>
                <a:schemeClr val="bg2"/>
              </a:solidFill>
              <a:latin typeface="Calibri Light" panose="020F0302020204030204" pitchFamily="34" charset="0"/>
              <a:ea typeface="Noto Sans" panose="020B0502040504020204" pitchFamily="34" charset="0"/>
              <a:cs typeface="Calibri Light" panose="020F0302020204030204" pitchFamily="34" charset="0"/>
            </a:endParaRPr>
          </a:p>
          <a:p>
            <a:pPr>
              <a:buClr>
                <a:srgbClr val="FFFFFF"/>
              </a:buClr>
              <a:buSzPts val="1500"/>
            </a:pPr>
            <a:endParaRPr lang="en-GB" sz="2400" dirty="0">
              <a:solidFill>
                <a:schemeClr val="bg2"/>
              </a:solidFill>
              <a:latin typeface="Calibri Light" panose="020F0302020204030204" pitchFamily="34" charset="0"/>
              <a:ea typeface="Noto Sans" panose="020B0502040504020204" pitchFamily="34" charset="0"/>
              <a:cs typeface="Calibri Light" panose="020F0302020204030204" pitchFamily="34" charset="0"/>
            </a:endParaRPr>
          </a:p>
        </p:txBody>
      </p:sp>
      <p:sp>
        <p:nvSpPr>
          <p:cNvPr id="10" name="Google Shape;281;p26">
            <a:extLst>
              <a:ext uri="{FF2B5EF4-FFF2-40B4-BE49-F238E27FC236}">
                <a16:creationId xmlns:a16="http://schemas.microsoft.com/office/drawing/2014/main" id="{6BA30E1E-56C4-493B-8992-B93B1A6F3097}"/>
              </a:ext>
            </a:extLst>
          </p:cNvPr>
          <p:cNvSpPr txBox="1"/>
          <p:nvPr/>
        </p:nvSpPr>
        <p:spPr>
          <a:xfrm>
            <a:off x="932180" y="5916675"/>
            <a:ext cx="10650219" cy="494285"/>
          </a:xfrm>
          <a:prstGeom prst="rect">
            <a:avLst/>
          </a:prstGeom>
          <a:noFill/>
          <a:ln>
            <a:noFill/>
          </a:ln>
        </p:spPr>
        <p:txBody>
          <a:bodyPr spcFirstLastPara="1" wrap="square" lIns="91425" tIns="45700" rIns="91425" bIns="45700" anchor="t" anchorCtr="0">
            <a:noAutofit/>
          </a:bodyPr>
          <a:lstStyle/>
          <a:p>
            <a:r>
              <a:rPr lang="en-GB" sz="900" dirty="0">
                <a:solidFill>
                  <a:schemeClr val="tx1"/>
                </a:solidFill>
                <a:latin typeface="Noto Sans" panose="020B0502040504020204" pitchFamily="34" charset="0"/>
                <a:ea typeface="Corbel"/>
                <a:cs typeface="Noto Sans" panose="020B0502040504020204" pitchFamily="34" charset="0"/>
                <a:sym typeface="Corbel"/>
              </a:rPr>
              <a:t>Base: April 2025 and Jan 2026 data. </a:t>
            </a:r>
            <a:r>
              <a:rPr lang="en-GB" sz="900" dirty="0">
                <a:latin typeface="Noto Sans" panose="020B0502040504020204" pitchFamily="34" charset="0"/>
                <a:ea typeface="Corbel"/>
                <a:cs typeface="Noto Sans" panose="020B0502040504020204" pitchFamily="34" charset="0"/>
                <a:sym typeface="Corbel"/>
              </a:rPr>
              <a:t>All consumers who hold at least one (motor, travel, buildings and/or contents) insurance policy</a:t>
            </a:r>
            <a:r>
              <a:rPr lang="en-GB" sz="900" dirty="0">
                <a:solidFill>
                  <a:schemeClr val="tx1"/>
                </a:solidFill>
                <a:latin typeface="Noto Sans" panose="020B0502040504020204" pitchFamily="34" charset="0"/>
                <a:ea typeface="Corbel"/>
                <a:cs typeface="Noto Sans" panose="020B0502040504020204" pitchFamily="34" charset="0"/>
                <a:sym typeface="Corbel"/>
              </a:rPr>
              <a:t>: 18-34 n=288, 35-54 n=344, 55 or older n=369, Male n=508, Female n=493, White/ White British n=813, Ethnic minorities n=185, Motor n=465, Travel n=264, Buildings and/or Contents n=272, Total n=1,001.</a:t>
            </a:r>
            <a:r>
              <a:rPr lang="en-GB" sz="900" dirty="0">
                <a:latin typeface="Noto Sans" panose="020B0502040504020204" pitchFamily="34" charset="0"/>
                <a:ea typeface="Corbel"/>
                <a:cs typeface="Noto Sans" panose="020B0502040504020204" pitchFamily="34" charset="0"/>
                <a:sym typeface="Corbel"/>
              </a:rPr>
              <a:t> Note: If more than one different policies were selected, participants were randomly assigned to answer performance questions for one of the policies only.  </a:t>
            </a:r>
            <a:endParaRPr lang="en-GB" sz="900" dirty="0">
              <a:latin typeface="Noto Sans" panose="020B0502040504020204" pitchFamily="34" charset="0"/>
              <a:ea typeface="Noto Sans" panose="020B0502040504020204" pitchFamily="34" charset="0"/>
              <a:cs typeface="Noto Sans" panose="020B0502040504020204" pitchFamily="34" charset="0"/>
            </a:endParaRPr>
          </a:p>
          <a:p>
            <a:endParaRPr lang="en-GB" sz="900"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3" name="Rounded Rectangle 12"/>
          <p:cNvSpPr/>
          <p:nvPr/>
        </p:nvSpPr>
        <p:spPr>
          <a:xfrm>
            <a:off x="1019174" y="2276824"/>
            <a:ext cx="2567305" cy="3392456"/>
          </a:xfrm>
          <a:prstGeom prst="roundRect">
            <a:avLst>
              <a:gd name="adj" fmla="val 0"/>
            </a:avLst>
          </a:prstGeom>
          <a:noFill/>
          <a:ln w="19050">
            <a:solidFill>
              <a:srgbClr val="17505B"/>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dirty="0">
              <a:latin typeface="Noto Sans" panose="020B0502040504020204" pitchFamily="34" charset="0"/>
            </a:endParaRPr>
          </a:p>
        </p:txBody>
      </p:sp>
      <p:sp>
        <p:nvSpPr>
          <p:cNvPr id="20" name="Rounded Rectangle 19"/>
          <p:cNvSpPr/>
          <p:nvPr/>
        </p:nvSpPr>
        <p:spPr>
          <a:xfrm>
            <a:off x="7015090" y="2276824"/>
            <a:ext cx="2636909" cy="3392456"/>
          </a:xfrm>
          <a:prstGeom prst="roundRect">
            <a:avLst>
              <a:gd name="adj" fmla="val 0"/>
            </a:avLst>
          </a:prstGeom>
          <a:noFill/>
          <a:ln w="19050">
            <a:solidFill>
              <a:srgbClr val="17505B"/>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dirty="0">
              <a:latin typeface="Noto Sans" panose="020B0502040504020204" pitchFamily="34" charset="0"/>
            </a:endParaRPr>
          </a:p>
        </p:txBody>
      </p:sp>
      <p:sp>
        <p:nvSpPr>
          <p:cNvPr id="21" name="Rounded Rectangle 20"/>
          <p:cNvSpPr/>
          <p:nvPr/>
        </p:nvSpPr>
        <p:spPr>
          <a:xfrm>
            <a:off x="3586479" y="2276820"/>
            <a:ext cx="1581554" cy="3392460"/>
          </a:xfrm>
          <a:prstGeom prst="roundRect">
            <a:avLst>
              <a:gd name="adj" fmla="val 0"/>
            </a:avLst>
          </a:prstGeom>
          <a:noFill/>
          <a:ln w="19050">
            <a:solidFill>
              <a:srgbClr val="17505B"/>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dirty="0">
              <a:latin typeface="Noto Sans" panose="020B0502040504020204" pitchFamily="34" charset="0"/>
            </a:endParaRPr>
          </a:p>
        </p:txBody>
      </p:sp>
      <p:sp>
        <p:nvSpPr>
          <p:cNvPr id="15" name="TextBox 14"/>
          <p:cNvSpPr txBox="1"/>
          <p:nvPr/>
        </p:nvSpPr>
        <p:spPr>
          <a:xfrm>
            <a:off x="1655211" y="2340586"/>
            <a:ext cx="1320800" cy="261610"/>
          </a:xfrm>
          <a:prstGeom prst="rect">
            <a:avLst/>
          </a:prstGeom>
          <a:noFill/>
        </p:spPr>
        <p:txBody>
          <a:bodyPr wrap="square" rtlCol="0">
            <a:spAutoFit/>
          </a:bodyPr>
          <a:lstStyle/>
          <a:p>
            <a:pPr algn="ctr"/>
            <a:r>
              <a:rPr lang="en-GB" sz="1100" b="1" dirty="0">
                <a:solidFill>
                  <a:srgbClr val="17505B"/>
                </a:solidFill>
                <a:latin typeface="Noto Sans" panose="020B0502040504020204" pitchFamily="34" charset="0"/>
                <a:ea typeface="Noto Sans" panose="020B0502040504020204" pitchFamily="34" charset="0"/>
                <a:cs typeface="Noto Sans" panose="020B0502040504020204" pitchFamily="34" charset="0"/>
              </a:rPr>
              <a:t>Age</a:t>
            </a:r>
          </a:p>
        </p:txBody>
      </p:sp>
      <p:sp>
        <p:nvSpPr>
          <p:cNvPr id="24" name="TextBox 14"/>
          <p:cNvSpPr txBox="1"/>
          <p:nvPr/>
        </p:nvSpPr>
        <p:spPr>
          <a:xfrm>
            <a:off x="5431162" y="2340586"/>
            <a:ext cx="1320800"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b="1" dirty="0">
                <a:solidFill>
                  <a:srgbClr val="17505B"/>
                </a:solidFill>
                <a:latin typeface="Noto Sans" panose="020B0502040504020204" pitchFamily="34" charset="0"/>
              </a:rPr>
              <a:t>Ethnicity</a:t>
            </a:r>
            <a:endParaRPr lang="en-GB" sz="1100" b="1" dirty="0">
              <a:solidFill>
                <a:srgbClr val="17505B"/>
              </a:solidFill>
              <a:latin typeface="Noto Sans" panose="020B0502040504020204" pitchFamily="34" charset="0"/>
            </a:endParaRPr>
          </a:p>
        </p:txBody>
      </p:sp>
      <p:sp>
        <p:nvSpPr>
          <p:cNvPr id="26" name="TextBox 14"/>
          <p:cNvSpPr txBox="1"/>
          <p:nvPr/>
        </p:nvSpPr>
        <p:spPr>
          <a:xfrm>
            <a:off x="7442887" y="2343952"/>
            <a:ext cx="1705118"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b="1" dirty="0">
                <a:solidFill>
                  <a:srgbClr val="17505B"/>
                </a:solidFill>
                <a:latin typeface="Noto Sans" panose="020B0502040504020204" pitchFamily="34" charset="0"/>
              </a:rPr>
              <a:t>Policy type held</a:t>
            </a:r>
            <a:endParaRPr lang="en-GB" sz="1100" b="1" dirty="0">
              <a:solidFill>
                <a:srgbClr val="17505B"/>
              </a:solidFill>
              <a:latin typeface="Noto Sans" panose="020B0502040504020204" pitchFamily="34" charset="0"/>
            </a:endParaRPr>
          </a:p>
        </p:txBody>
      </p:sp>
      <p:sp>
        <p:nvSpPr>
          <p:cNvPr id="29" name="Rounded Rectangle 28"/>
          <p:cNvSpPr/>
          <p:nvPr/>
        </p:nvSpPr>
        <p:spPr>
          <a:xfrm>
            <a:off x="5168032" y="2276820"/>
            <a:ext cx="1847059" cy="3392460"/>
          </a:xfrm>
          <a:prstGeom prst="roundRect">
            <a:avLst>
              <a:gd name="adj" fmla="val 0"/>
            </a:avLst>
          </a:prstGeom>
          <a:noFill/>
          <a:ln w="19050">
            <a:solidFill>
              <a:srgbClr val="17505B"/>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dirty="0">
              <a:latin typeface="Noto Sans" panose="020B0502040504020204" pitchFamily="34" charset="0"/>
            </a:endParaRPr>
          </a:p>
        </p:txBody>
      </p:sp>
      <p:sp>
        <p:nvSpPr>
          <p:cNvPr id="14" name="TextBox 13">
            <a:extLst>
              <a:ext uri="{FF2B5EF4-FFF2-40B4-BE49-F238E27FC236}">
                <a16:creationId xmlns:a16="http://schemas.microsoft.com/office/drawing/2014/main" id="{091C467B-8FF6-4E60-8BC7-039F9C5D13F7}"/>
              </a:ext>
            </a:extLst>
          </p:cNvPr>
          <p:cNvSpPr txBox="1"/>
          <p:nvPr/>
        </p:nvSpPr>
        <p:spPr>
          <a:xfrm>
            <a:off x="901701" y="1108772"/>
            <a:ext cx="10911608" cy="1015663"/>
          </a:xfrm>
          <a:prstGeom prst="rect">
            <a:avLst/>
          </a:prstGeom>
          <a:noFill/>
        </p:spPr>
        <p:txBody>
          <a:bodyPr wrap="square">
            <a:spAutoFit/>
          </a:bodyPr>
          <a:lstStyle/>
          <a:p>
            <a:pPr marL="182563" indent="-182563">
              <a:buClr>
                <a:srgbClr val="17505B"/>
              </a:buClr>
              <a:buSzPct val="100000"/>
              <a:buFont typeface="Arial" panose="020B0604020202020204" pitchFamily="34" charset="0"/>
              <a:buChar char="•"/>
            </a:pPr>
            <a:r>
              <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Overall Consumer satisfaction is 86%, up 1 percentage point compared to the previous wave (April 2025) and 2 percentage points from August 2024</a:t>
            </a:r>
          </a:p>
          <a:p>
            <a:pPr marL="182563" indent="-182563">
              <a:buClr>
                <a:srgbClr val="17505B"/>
              </a:buClr>
              <a:buSzPct val="100000"/>
              <a:buFont typeface="Arial" panose="020B0604020202020204" pitchFamily="34" charset="0"/>
              <a:buChar char="•"/>
            </a:pPr>
            <a:r>
              <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Satisfaction for Consumers aged 55+ has improved by 3 percentage points compared to April 2025 and levels of satisfaction are consistent regardless of age.</a:t>
            </a:r>
          </a:p>
          <a:p>
            <a:pPr marL="182563" indent="-182563">
              <a:buClr>
                <a:srgbClr val="17505B"/>
              </a:buClr>
              <a:buSzPct val="100000"/>
              <a:buFont typeface="Arial" panose="020B0604020202020204" pitchFamily="34" charset="0"/>
              <a:buChar char="•"/>
            </a:pPr>
            <a:r>
              <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Satisfaction with Travel policy types has improved by 3 percentage points compared to Wave 16 &amp; 17.</a:t>
            </a:r>
          </a:p>
          <a:p>
            <a:pPr marL="285750" indent="-285750">
              <a:buClrTx/>
              <a:buSzPts val="1500"/>
              <a:buFont typeface="Arial" panose="020B0604020202020204" pitchFamily="34" charset="0"/>
              <a:buChar char="•"/>
            </a:pPr>
            <a:endParaRPr lang="en-GB" sz="1200" dirty="0">
              <a:solidFill>
                <a:schemeClr val="bg2"/>
              </a:solidFill>
              <a:latin typeface="Noto Sans" panose="020B0502040504020204" pitchFamily="34" charset="0"/>
              <a:ea typeface="Noto Sans" panose="020B0502040504020204" pitchFamily="34" charset="0"/>
              <a:cs typeface="Calibri Light" panose="020F0302020204030204" pitchFamily="34" charset="0"/>
            </a:endParaRPr>
          </a:p>
        </p:txBody>
      </p:sp>
    </p:spTree>
    <p:extLst>
      <p:ext uri="{BB962C8B-B14F-4D97-AF65-F5344CB8AC3E}">
        <p14:creationId xmlns:p14="http://schemas.microsoft.com/office/powerpoint/2010/main" val="3574282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40E01D9-22BB-DD20-10BC-3C55BC5C7F38}"/>
            </a:ext>
          </a:extLst>
        </p:cNvPr>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BBEB153A-00F0-736D-CC8A-73DADCF267D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530589" y="5811520"/>
            <a:ext cx="1891747" cy="580137"/>
          </a:xfrm>
          <a:prstGeom prst="rect">
            <a:avLst/>
          </a:prstGeom>
        </p:spPr>
      </p:pic>
      <p:sp>
        <p:nvSpPr>
          <p:cNvPr id="2" name="object 3">
            <a:extLst>
              <a:ext uri="{FF2B5EF4-FFF2-40B4-BE49-F238E27FC236}">
                <a16:creationId xmlns:a16="http://schemas.microsoft.com/office/drawing/2014/main" id="{5B89A480-3D80-5E19-F8C6-6643CA794FA5}"/>
              </a:ext>
            </a:extLst>
          </p:cNvPr>
          <p:cNvSpPr txBox="1"/>
          <p:nvPr/>
        </p:nvSpPr>
        <p:spPr>
          <a:xfrm>
            <a:off x="995681" y="2103924"/>
            <a:ext cx="5435599" cy="2003754"/>
          </a:xfrm>
          <a:prstGeom prst="rect">
            <a:avLst/>
          </a:prstGeom>
        </p:spPr>
        <p:txBody>
          <a:bodyPr vert="horz" wrap="square" lIns="0" tIns="277495" rIns="0" bIns="0" rtlCol="0">
            <a:spAutoFit/>
          </a:bodyPr>
          <a:lstStyle/>
          <a:p>
            <a:pPr marL="12701" marR="5080" lvl="0" indent="0" algn="l" defTabSz="457223" rtl="0" eaLnBrk="1" fontAlgn="auto" latinLnBrk="0" hangingPunct="1">
              <a:lnSpc>
                <a:spcPts val="6500"/>
              </a:lnSpc>
              <a:spcBef>
                <a:spcPts val="0"/>
              </a:spcBef>
              <a:spcAft>
                <a:spcPts val="0"/>
              </a:spcAft>
              <a:buClrTx/>
              <a:buSzTx/>
              <a:buFontTx/>
              <a:buNone/>
              <a:tabLst/>
              <a:defRPr/>
            </a:pPr>
            <a:r>
              <a:rPr kumimoji="0" lang="en-US" sz="7000" b="1" i="0" u="none" strike="noStrike" kern="1200" cap="none" spc="0" normalizeH="0" baseline="0" noProof="0" dirty="0">
                <a:ln>
                  <a:noFill/>
                </a:ln>
                <a:solidFill>
                  <a:srgbClr val="17505B"/>
                </a:solidFill>
                <a:effectLst/>
                <a:uLnTx/>
                <a:uFillTx/>
                <a:latin typeface="Moderustic ExtraBold" pitchFamily="2" charset="0"/>
                <a:ea typeface="Noto Sans" panose="020B0502040504020204" pitchFamily="34" charset="0"/>
                <a:cs typeface="Cambria"/>
                <a:sym typeface="Arial"/>
              </a:rPr>
              <a:t>CONSUMER CLAIMS</a:t>
            </a:r>
          </a:p>
        </p:txBody>
      </p:sp>
      <p:sp>
        <p:nvSpPr>
          <p:cNvPr id="3" name="TextBox 2">
            <a:extLst>
              <a:ext uri="{FF2B5EF4-FFF2-40B4-BE49-F238E27FC236}">
                <a16:creationId xmlns:a16="http://schemas.microsoft.com/office/drawing/2014/main" id="{78CF9D24-B92D-6E0D-251C-CF44DB1E8467}"/>
              </a:ext>
            </a:extLst>
          </p:cNvPr>
          <p:cNvSpPr txBox="1"/>
          <p:nvPr/>
        </p:nvSpPr>
        <p:spPr>
          <a:xfrm>
            <a:off x="975361" y="3953789"/>
            <a:ext cx="481583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April 2025 and January 2026, wave 16 &amp; 17 data</a:t>
            </a:r>
          </a:p>
        </p:txBody>
      </p:sp>
    </p:spTree>
    <p:extLst>
      <p:ext uri="{BB962C8B-B14F-4D97-AF65-F5344CB8AC3E}">
        <p14:creationId xmlns:p14="http://schemas.microsoft.com/office/powerpoint/2010/main" val="1696751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8EB015CB-9A6E-D6ED-F0C3-D90586EA510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0E1C957-D845-A83C-5529-65840AFBC6CF}"/>
              </a:ext>
            </a:extLst>
          </p:cNvPr>
          <p:cNvSpPr txBox="1"/>
          <p:nvPr/>
        </p:nvSpPr>
        <p:spPr>
          <a:xfrm>
            <a:off x="921361" y="611176"/>
            <a:ext cx="112279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Consumers – claimed in last 12 months - wave 16 &amp; 17 </a:t>
            </a:r>
          </a:p>
        </p:txBody>
      </p:sp>
      <p:sp>
        <p:nvSpPr>
          <p:cNvPr id="7" name="Google Shape;281;p26">
            <a:extLst>
              <a:ext uri="{FF2B5EF4-FFF2-40B4-BE49-F238E27FC236}">
                <a16:creationId xmlns:a16="http://schemas.microsoft.com/office/drawing/2014/main" id="{55A89E85-3FC2-0B7C-0CC1-58875F4E9A68}"/>
              </a:ext>
            </a:extLst>
          </p:cNvPr>
          <p:cNvSpPr txBox="1"/>
          <p:nvPr/>
        </p:nvSpPr>
        <p:spPr>
          <a:xfrm>
            <a:off x="932247" y="6021983"/>
            <a:ext cx="10201458" cy="35504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Base: April 2025 and January 2026 data. All consumers who held </a:t>
            </a:r>
            <a:r>
              <a:rPr lang="en-GB" sz="900" dirty="0">
                <a:latin typeface="Noto Sans" panose="020B0502040504020204" pitchFamily="34" charset="0"/>
                <a:ea typeface="Corbel"/>
                <a:cs typeface="Noto Sans" panose="020B0502040504020204" pitchFamily="34" charset="0"/>
                <a:sym typeface="Corbel"/>
              </a:rPr>
              <a:t>policy type</a:t>
            </a:r>
            <a:r>
              <a:rPr kumimoji="0" lang="en-GB"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 / Claimed on an insurance policy in the previous 12 months (motor, travel, buildings and/or contents) Motor n=</a:t>
            </a:r>
            <a:r>
              <a:rPr lang="en-GB" sz="900" dirty="0">
                <a:latin typeface="Noto Sans" panose="020B0502040504020204" pitchFamily="34" charset="0"/>
                <a:ea typeface="Corbel"/>
                <a:cs typeface="Noto Sans" panose="020B0502040504020204" pitchFamily="34" charset="0"/>
                <a:sym typeface="Corbel"/>
              </a:rPr>
              <a:t>119</a:t>
            </a:r>
            <a:r>
              <a:rPr kumimoji="0" lang="en-GB"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 Travel n=76, Buildings and/or Contents n=68, Total n=1,001/263 claims by 189 individual consumers. </a:t>
            </a:r>
            <a:endParaRPr kumimoji="0" lang="en-GB" sz="9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8" name="TextBox 7">
            <a:extLst>
              <a:ext uri="{FF2B5EF4-FFF2-40B4-BE49-F238E27FC236}">
                <a16:creationId xmlns:a16="http://schemas.microsoft.com/office/drawing/2014/main" id="{B8C66D62-35F2-8170-B451-10F5FAE3D4C6}"/>
              </a:ext>
            </a:extLst>
          </p:cNvPr>
          <p:cNvSpPr txBox="1"/>
          <p:nvPr/>
        </p:nvSpPr>
        <p:spPr>
          <a:xfrm>
            <a:off x="899590" y="1149900"/>
            <a:ext cx="10715467" cy="1015663"/>
          </a:xfrm>
          <a:prstGeom prst="rect">
            <a:avLst/>
          </a:prstGeom>
          <a:noFill/>
        </p:spPr>
        <p:txBody>
          <a:bodyPr wrap="square">
            <a:spAutoFit/>
          </a:bodyPr>
          <a:lstStyle/>
          <a:p>
            <a:pPr marL="174625" marR="0" lvl="0" indent="-174625"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r>
              <a:rPr kumimoji="0" lang="en-GB" sz="12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19% of Consumers </a:t>
            </a:r>
            <a:r>
              <a:rPr kumimoji="0" lang="en-GB" sz="1200" b="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had </a:t>
            </a:r>
            <a:r>
              <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made a claim in the last year, up by 2 percentage points from August 2024 and 5 percentage points higher than August 2024 (Wave 14&amp;15).</a:t>
            </a:r>
          </a:p>
          <a:p>
            <a:pPr marL="174625" marR="0" lvl="0" indent="-174625"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endPar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endParaRPr>
          </a:p>
          <a:p>
            <a:pPr marL="174625" marR="0" lvl="0" indent="-174625"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r>
              <a:rPr kumimoji="0" lang="en-GB" sz="12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63% of the 263 claims </a:t>
            </a:r>
            <a:r>
              <a:rPr kumimoji="0" lang="en-GB" sz="1200" b="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reported it being on a Motor policy up from 56% in the previous wave</a:t>
            </a:r>
            <a:r>
              <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 </a:t>
            </a:r>
            <a:r>
              <a:rPr kumimoji="0" lang="en-GB" sz="1200" b="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36% of claims were reported on a Buildings and/or Contents policy, similar to the last wave, and </a:t>
            </a:r>
            <a:r>
              <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40</a:t>
            </a:r>
            <a:r>
              <a:rPr kumimoji="0" lang="en-GB" sz="1200" b="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 of claims were on a Travel policy (up 4 percentage points).  </a:t>
            </a:r>
          </a:p>
        </p:txBody>
      </p:sp>
      <p:sp>
        <p:nvSpPr>
          <p:cNvPr id="6" name="TextBox 5">
            <a:extLst>
              <a:ext uri="{FF2B5EF4-FFF2-40B4-BE49-F238E27FC236}">
                <a16:creationId xmlns:a16="http://schemas.microsoft.com/office/drawing/2014/main" id="{EE5C06DC-A8A4-42B3-ED6D-36EC507664D3}"/>
              </a:ext>
            </a:extLst>
          </p:cNvPr>
          <p:cNvSpPr txBox="1"/>
          <p:nvPr/>
        </p:nvSpPr>
        <p:spPr>
          <a:xfrm>
            <a:off x="911928" y="5164980"/>
            <a:ext cx="10610190" cy="646331"/>
          </a:xfrm>
          <a:prstGeom prst="rect">
            <a:avLst/>
          </a:prstGeom>
          <a:noFill/>
        </p:spPr>
        <p:txBody>
          <a:bodyPr wrap="square">
            <a:spAutoFit/>
          </a:bodyPr>
          <a:lstStyle/>
          <a:p>
            <a:pPr marL="174625" marR="0" lvl="0" indent="-174625"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r>
              <a:rPr kumimoji="0" lang="en-GB" sz="12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Respondents are asked if they have claimed on a policy in the previous 12 months and are then asked which policy they have claimed on, they are allowed to select multiple options. For the purpose of the Importance &amp; Performance questions, one of the policies they have claimed on is randomly selected for respondents to answer the various claims statements about.</a:t>
            </a:r>
          </a:p>
        </p:txBody>
      </p:sp>
      <p:graphicFrame>
        <p:nvGraphicFramePr>
          <p:cNvPr id="2" name="Diagramm0">
            <a:extLst>
              <a:ext uri="{FF2B5EF4-FFF2-40B4-BE49-F238E27FC236}">
                <a16:creationId xmlns:a16="http://schemas.microsoft.com/office/drawing/2014/main" id="{00000000-0008-0000-0A00-000002000000}"/>
              </a:ext>
            </a:extLst>
          </p:cNvPr>
          <p:cNvGraphicFramePr>
            <a:graphicFrameLocks/>
          </p:cNvGraphicFramePr>
          <p:nvPr>
            <p:extLst>
              <p:ext uri="{D42A27DB-BD31-4B8C-83A1-F6EECF244321}">
                <p14:modId xmlns:p14="http://schemas.microsoft.com/office/powerpoint/2010/main" val="3844409296"/>
              </p:ext>
            </p:extLst>
          </p:nvPr>
        </p:nvGraphicFramePr>
        <p:xfrm>
          <a:off x="805544" y="2413725"/>
          <a:ext cx="4953808" cy="257991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Diagramm0">
            <a:extLst>
              <a:ext uri="{FF2B5EF4-FFF2-40B4-BE49-F238E27FC236}">
                <a16:creationId xmlns:a16="http://schemas.microsoft.com/office/drawing/2014/main" id="{00000000-0008-0000-0B00-000002000000}"/>
              </a:ext>
            </a:extLst>
          </p:cNvPr>
          <p:cNvGraphicFramePr>
            <a:graphicFrameLocks/>
          </p:cNvGraphicFramePr>
          <p:nvPr>
            <p:extLst>
              <p:ext uri="{D42A27DB-BD31-4B8C-83A1-F6EECF244321}">
                <p14:modId xmlns:p14="http://schemas.microsoft.com/office/powerpoint/2010/main" val="2829333835"/>
              </p:ext>
            </p:extLst>
          </p:nvPr>
        </p:nvGraphicFramePr>
        <p:xfrm>
          <a:off x="6228080" y="2413276"/>
          <a:ext cx="5294037" cy="247105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66736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4F0AB5D6-53B5-E8E9-16DC-B1F225CF911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1988132-7B51-E263-ED3C-E7C57046A23D}"/>
              </a:ext>
            </a:extLst>
          </p:cNvPr>
          <p:cNvSpPr txBox="1"/>
          <p:nvPr/>
        </p:nvSpPr>
        <p:spPr>
          <a:xfrm>
            <a:off x="921361" y="615955"/>
            <a:ext cx="112279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Consumers – claimed in last 12 months – Opportunity Themes</a:t>
            </a:r>
          </a:p>
        </p:txBody>
      </p:sp>
      <p:sp>
        <p:nvSpPr>
          <p:cNvPr id="7" name="Google Shape;281;p26">
            <a:extLst>
              <a:ext uri="{FF2B5EF4-FFF2-40B4-BE49-F238E27FC236}">
                <a16:creationId xmlns:a16="http://schemas.microsoft.com/office/drawing/2014/main" id="{02634683-16D9-3A33-95C8-71EBAAB5CA24}"/>
              </a:ext>
            </a:extLst>
          </p:cNvPr>
          <p:cNvSpPr txBox="1"/>
          <p:nvPr/>
        </p:nvSpPr>
        <p:spPr>
          <a:xfrm>
            <a:off x="921361" y="5999211"/>
            <a:ext cx="10682810" cy="35504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Base: April 2025 and Jan 2026 data. </a:t>
            </a:r>
            <a:r>
              <a:rPr lang="en-GB" sz="900" dirty="0">
                <a:solidFill>
                  <a:schemeClr val="tx1"/>
                </a:solidFill>
                <a:latin typeface="Noto Sans" panose="020B0502040504020204" pitchFamily="34" charset="0"/>
                <a:ea typeface="Corbel"/>
                <a:cs typeface="Noto Sans" panose="020B0502040504020204" pitchFamily="34" charset="0"/>
                <a:sym typeface="Corbel"/>
              </a:rPr>
              <a:t>All Consumers that hold at least one (motor, travel, buildings and/or contents) insurance policy/ </a:t>
            </a:r>
            <a:r>
              <a:rPr lang="en-GB" sz="900" dirty="0">
                <a:latin typeface="Noto Sans" panose="020B0502040504020204" pitchFamily="34" charset="0"/>
                <a:ea typeface="Corbel"/>
                <a:cs typeface="Noto Sans" panose="020B0502040504020204" pitchFamily="34" charset="0"/>
                <a:sym typeface="Corbel"/>
              </a:rPr>
              <a:t>who have claimed on at least one insurance policy in the last 12 months</a:t>
            </a:r>
            <a:r>
              <a:rPr lang="en-GB" sz="900" dirty="0">
                <a:solidFill>
                  <a:schemeClr val="tx1"/>
                </a:solidFill>
                <a:latin typeface="Noto Sans" panose="020B0502040504020204" pitchFamily="34" charset="0"/>
                <a:ea typeface="Corbel"/>
                <a:cs typeface="Noto Sans" panose="020B0502040504020204" pitchFamily="34" charset="0"/>
                <a:sym typeface="Corbel"/>
              </a:rPr>
              <a:t>: Consumer n=1,001  Claimed / Not Claimed: 189/ 812</a:t>
            </a:r>
            <a:endParaRPr kumimoji="0" lang="en-GB" sz="9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8" name="TextBox 7">
            <a:extLst>
              <a:ext uri="{FF2B5EF4-FFF2-40B4-BE49-F238E27FC236}">
                <a16:creationId xmlns:a16="http://schemas.microsoft.com/office/drawing/2014/main" id="{0B1E1E10-DC2C-935D-2BD9-990DE25C1C35}"/>
              </a:ext>
            </a:extLst>
          </p:cNvPr>
          <p:cNvSpPr txBox="1"/>
          <p:nvPr/>
        </p:nvSpPr>
        <p:spPr>
          <a:xfrm>
            <a:off x="921361" y="1211233"/>
            <a:ext cx="10682810" cy="1600438"/>
          </a:xfrm>
          <a:prstGeom prst="rect">
            <a:avLst/>
          </a:prstGeom>
          <a:noFill/>
        </p:spPr>
        <p:txBody>
          <a:bodyPr wrap="square">
            <a:spAutoFit/>
          </a:bodyPr>
          <a:lstStyle/>
          <a:p>
            <a:pPr marL="174625" marR="0" lvl="0" indent="-174625"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r>
              <a:rPr kumimoji="0" lang="en-GB" b="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Loyalty is actually </a:t>
            </a:r>
            <a:r>
              <a:rPr kumimoji="0" lang="en-GB" b="0" i="0" u="none" strike="noStrike" kern="0" cap="none" spc="0" normalizeH="0" baseline="0" noProof="0" dirty="0" err="1">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th</a:t>
            </a:r>
            <a:r>
              <a:rPr lang="en-GB" dirty="0">
                <a:solidFill>
                  <a:schemeClr val="tx1"/>
                </a:solidFill>
                <a:latin typeface="Noto Sans" panose="020B0502040504020204" pitchFamily="34" charset="0"/>
                <a:ea typeface="Noto Sans" panose="020B0502040504020204" pitchFamily="34" charset="0"/>
                <a:cs typeface="Calibri Light" panose="020F0302020204030204" pitchFamily="34" charset="0"/>
              </a:rPr>
              <a:t>e lowest opportunity to improve trust for </a:t>
            </a:r>
            <a:r>
              <a:rPr kumimoji="0" lang="en-GB" b="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Consumers who have made a claim as they place a </a:t>
            </a:r>
            <a:r>
              <a:rPr kumimoji="0" lang="en-GB"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lower level of importance on the Loyalty theme </a:t>
            </a:r>
            <a:r>
              <a:rPr kumimoji="0" lang="en-GB" b="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and rate their current providers’ </a:t>
            </a:r>
            <a:r>
              <a:rPr kumimoji="0" lang="en-GB"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performance as higher </a:t>
            </a:r>
            <a:r>
              <a:rPr kumimoji="0" lang="en-GB" b="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than Consumers who have not made a claim in the last 12 months</a:t>
            </a:r>
          </a:p>
          <a:p>
            <a:pPr marL="174625" marR="0" lvl="0" indent="-174625"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endParaRPr lang="en-GB" dirty="0">
              <a:solidFill>
                <a:schemeClr val="tx1"/>
              </a:solidFill>
              <a:latin typeface="Noto Sans" panose="020B0502040504020204" pitchFamily="34" charset="0"/>
              <a:ea typeface="Noto Sans" panose="020B0502040504020204" pitchFamily="34" charset="0"/>
              <a:cs typeface="Calibri Light" panose="020F0302020204030204" pitchFamily="34" charset="0"/>
            </a:endParaRPr>
          </a:p>
          <a:p>
            <a:pPr marL="174625" marR="0" lvl="0" indent="-174625"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r>
              <a:rPr kumimoji="0" lang="en-GB" b="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The claims' themes, Relationship and Protection are the key opportunities to increase trust with Consumers who have made a claim. </a:t>
            </a:r>
          </a:p>
          <a:p>
            <a:pPr marL="174625" marR="0" lvl="0" indent="-174625"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endParaRPr kumimoji="0" lang="en-GB" b="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endParaRPr>
          </a:p>
        </p:txBody>
      </p:sp>
      <p:graphicFrame>
        <p:nvGraphicFramePr>
          <p:cNvPr id="4" name="Table 3">
            <a:extLst>
              <a:ext uri="{FF2B5EF4-FFF2-40B4-BE49-F238E27FC236}">
                <a16:creationId xmlns:a16="http://schemas.microsoft.com/office/drawing/2014/main" id="{0AFD4919-3FA8-0A56-A854-396FD7D0B81C}"/>
              </a:ext>
            </a:extLst>
          </p:cNvPr>
          <p:cNvGraphicFramePr>
            <a:graphicFrameLocks noGrp="1"/>
          </p:cNvGraphicFramePr>
          <p:nvPr>
            <p:extLst>
              <p:ext uri="{D42A27DB-BD31-4B8C-83A1-F6EECF244321}">
                <p14:modId xmlns:p14="http://schemas.microsoft.com/office/powerpoint/2010/main" val="2701047048"/>
              </p:ext>
            </p:extLst>
          </p:nvPr>
        </p:nvGraphicFramePr>
        <p:xfrm>
          <a:off x="1019175" y="2563569"/>
          <a:ext cx="10251463" cy="3220669"/>
        </p:xfrm>
        <a:graphic>
          <a:graphicData uri="http://schemas.openxmlformats.org/drawingml/2006/table">
            <a:tbl>
              <a:tblPr/>
              <a:tblGrid>
                <a:gridCol w="1588553">
                  <a:extLst>
                    <a:ext uri="{9D8B030D-6E8A-4147-A177-3AD203B41FA5}">
                      <a16:colId xmlns:a16="http://schemas.microsoft.com/office/drawing/2014/main" val="20000"/>
                    </a:ext>
                  </a:extLst>
                </a:gridCol>
                <a:gridCol w="1546192">
                  <a:extLst>
                    <a:ext uri="{9D8B030D-6E8A-4147-A177-3AD203B41FA5}">
                      <a16:colId xmlns:a16="http://schemas.microsoft.com/office/drawing/2014/main" val="20001"/>
                    </a:ext>
                  </a:extLst>
                </a:gridCol>
                <a:gridCol w="1016674">
                  <a:extLst>
                    <a:ext uri="{9D8B030D-6E8A-4147-A177-3AD203B41FA5}">
                      <a16:colId xmlns:a16="http://schemas.microsoft.com/office/drawing/2014/main" val="20002"/>
                    </a:ext>
                  </a:extLst>
                </a:gridCol>
                <a:gridCol w="1016674">
                  <a:extLst>
                    <a:ext uri="{9D8B030D-6E8A-4147-A177-3AD203B41FA5}">
                      <a16:colId xmlns:a16="http://schemas.microsoft.com/office/drawing/2014/main" val="20003"/>
                    </a:ext>
                  </a:extLst>
                </a:gridCol>
                <a:gridCol w="1016674">
                  <a:extLst>
                    <a:ext uri="{9D8B030D-6E8A-4147-A177-3AD203B41FA5}">
                      <a16:colId xmlns:a16="http://schemas.microsoft.com/office/drawing/2014/main" val="20004"/>
                    </a:ext>
                  </a:extLst>
                </a:gridCol>
                <a:gridCol w="1016674">
                  <a:extLst>
                    <a:ext uri="{9D8B030D-6E8A-4147-A177-3AD203B41FA5}">
                      <a16:colId xmlns:a16="http://schemas.microsoft.com/office/drawing/2014/main" val="1912742464"/>
                    </a:ext>
                  </a:extLst>
                </a:gridCol>
                <a:gridCol w="1016674">
                  <a:extLst>
                    <a:ext uri="{9D8B030D-6E8A-4147-A177-3AD203B41FA5}">
                      <a16:colId xmlns:a16="http://schemas.microsoft.com/office/drawing/2014/main" val="1301910433"/>
                    </a:ext>
                  </a:extLst>
                </a:gridCol>
                <a:gridCol w="1016674">
                  <a:extLst>
                    <a:ext uri="{9D8B030D-6E8A-4147-A177-3AD203B41FA5}">
                      <a16:colId xmlns:a16="http://schemas.microsoft.com/office/drawing/2014/main" val="3744559626"/>
                    </a:ext>
                  </a:extLst>
                </a:gridCol>
                <a:gridCol w="1016674">
                  <a:extLst>
                    <a:ext uri="{9D8B030D-6E8A-4147-A177-3AD203B41FA5}">
                      <a16:colId xmlns:a16="http://schemas.microsoft.com/office/drawing/2014/main" val="1729927554"/>
                    </a:ext>
                  </a:extLst>
                </a:gridCol>
              </a:tblGrid>
              <a:tr h="315079">
                <a:tc rowSpan="2">
                  <a:txBody>
                    <a:bodyPr/>
                    <a:lstStyle/>
                    <a:p>
                      <a:pPr algn="l" fontAlgn="b"/>
                      <a:endParaRPr lang="en-GB" sz="1200" b="0" i="0" u="none" strike="noStrike" dirty="0">
                        <a:solidFill>
                          <a:srgbClr val="000000"/>
                        </a:solidFill>
                        <a:effectLst/>
                        <a:latin typeface="Noto Sans" panose="020B05020405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gridSpan="4">
                  <a:txBody>
                    <a:bodyPr/>
                    <a:lstStyle/>
                    <a:p>
                      <a:pPr algn="ctr" rtl="0" fontAlgn="b"/>
                      <a:r>
                        <a:rPr lang="en-GB" sz="1200" b="1" i="0" u="none" strike="noStrike" dirty="0">
                          <a:solidFill>
                            <a:srgbClr val="99FF80"/>
                          </a:solidFill>
                          <a:effectLst/>
                          <a:latin typeface="+mj-lt"/>
                        </a:rPr>
                        <a:t>Claimed in the past year</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7505B"/>
                    </a:solidFill>
                  </a:tcPr>
                </a:tc>
                <a:tc hMerge="1">
                  <a:txBody>
                    <a:bodyPr/>
                    <a:lstStyle/>
                    <a:p>
                      <a:endParaRPr dirty="0"/>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265"/>
                    </a:solidFill>
                  </a:tcPr>
                </a:tc>
                <a:tc hMerge="1">
                  <a:txBody>
                    <a:bodyPr/>
                    <a:lstStyle/>
                    <a:p>
                      <a:pPr algn="ctr" rtl="0" fontAlgn="b"/>
                      <a:endParaRPr lang="en-GB" sz="1200" b="1" i="0" u="none" strike="noStrike">
                        <a:solidFill>
                          <a:srgbClr val="FFFFFF"/>
                        </a:solidFill>
                        <a:effectLst/>
                        <a:latin typeface="+mj-lt"/>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265"/>
                    </a:solidFill>
                  </a:tcPr>
                </a:tc>
                <a:tc hMerge="1">
                  <a:txBody>
                    <a:bodyPr/>
                    <a:lstStyle/>
                    <a:p>
                      <a:pPr algn="ctr" rtl="0" fontAlgn="b"/>
                      <a:endParaRPr lang="en-GB" sz="1200" b="1" i="0" u="none" strike="noStrike">
                        <a:solidFill>
                          <a:srgbClr val="FFFFFF"/>
                        </a:solidFill>
                        <a:effectLst/>
                        <a:latin typeface="+mj-lt"/>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265"/>
                    </a:solidFill>
                  </a:tcPr>
                </a:tc>
                <a:tc rowSpan="2">
                  <a:txBody>
                    <a:bodyPr/>
                    <a:lstStyle/>
                    <a:p>
                      <a:pPr algn="ctr" rtl="0" fontAlgn="b"/>
                      <a:endParaRPr lang="en-GB" sz="1200" b="1" i="0" u="none" strike="noStrike" dirty="0">
                        <a:solidFill>
                          <a:srgbClr val="FFFFFF"/>
                        </a:solidFill>
                        <a:effectLst/>
                        <a:latin typeface="Noto Sans" panose="020B0502040504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algn="ctr" rtl="0" fontAlgn="b"/>
                      <a:r>
                        <a:rPr lang="en-GB" sz="1200" b="1" i="0" u="none" strike="noStrike" dirty="0">
                          <a:solidFill>
                            <a:srgbClr val="99FF80"/>
                          </a:solidFill>
                          <a:effectLst/>
                          <a:latin typeface="+mj-lt"/>
                        </a:rPr>
                        <a:t>Have not claimed in the past year</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7505B"/>
                    </a:solidFill>
                  </a:tcPr>
                </a:tc>
                <a:tc hMerge="1">
                  <a:txBody>
                    <a:bodyPr/>
                    <a:lstStyle/>
                    <a:p>
                      <a:pPr algn="ctr" rtl="0" fontAlgn="b"/>
                      <a:endParaRPr lang="en-GB" sz="1200" b="1" i="0" u="none" strike="noStrike">
                        <a:solidFill>
                          <a:srgbClr val="FFFFFF"/>
                        </a:solidFill>
                        <a:effectLst/>
                        <a:latin typeface="+mj-lt"/>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265"/>
                    </a:solidFill>
                  </a:tcPr>
                </a:tc>
                <a:tc hMerge="1">
                  <a:txBody>
                    <a:bodyPr/>
                    <a:lstStyle/>
                    <a:p>
                      <a:pPr algn="ctr" rtl="0" fontAlgn="b"/>
                      <a:endParaRPr lang="en-GB" sz="1200" b="1" i="0" u="none" strike="noStrike">
                        <a:solidFill>
                          <a:srgbClr val="FFFFFF"/>
                        </a:solidFill>
                        <a:effectLst/>
                        <a:latin typeface="+mj-lt"/>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265"/>
                    </a:solidFill>
                  </a:tcPr>
                </a:tc>
                <a:extLst>
                  <a:ext uri="{0D108BD9-81ED-4DB2-BD59-A6C34878D82A}">
                    <a16:rowId xmlns:a16="http://schemas.microsoft.com/office/drawing/2014/main" val="10000"/>
                  </a:ext>
                </a:extLst>
              </a:tr>
              <a:tr h="337186">
                <a:tc vMerge="1">
                  <a:txBody>
                    <a:bodyPr/>
                    <a:lstStyle/>
                    <a:p>
                      <a:pPr algn="l" fontAlgn="b"/>
                      <a:endParaRPr lang="en-GB" sz="1200" b="0" i="0" u="none" strike="noStrike" dirty="0">
                        <a:solidFill>
                          <a:srgbClr val="000000"/>
                        </a:solidFill>
                        <a:effectLst/>
                        <a:latin typeface="Noto Sans" panose="020B0502040504020204" pitchFamily="34" charset="0"/>
                      </a:endParaRPr>
                    </a:p>
                  </a:txBody>
                  <a:tcPr marL="6350" marR="6350" marT="6350" marB="0" anchor="b">
                    <a:lnL>
                      <a:noFill/>
                    </a:lnL>
                    <a:lnR w="1270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7505B"/>
                    </a:solidFill>
                  </a:tcPr>
                </a:tc>
                <a:tc>
                  <a:txBody>
                    <a:bodyPr/>
                    <a:lstStyle/>
                    <a:p>
                      <a:pPr algn="ctr" rtl="0" fontAlgn="b"/>
                      <a:r>
                        <a:rPr lang="en-GB" sz="1200" b="1" i="0" u="none" strike="noStrike" cap="none" dirty="0">
                          <a:solidFill>
                            <a:srgbClr val="99FF80"/>
                          </a:solidFill>
                          <a:effectLst/>
                          <a:latin typeface="+mj-lt"/>
                          <a:ea typeface="+mn-ea"/>
                          <a:cs typeface="+mn-cs"/>
                          <a:sym typeface="Arial"/>
                        </a:rPr>
                        <a:t>All respondents</a:t>
                      </a:r>
                    </a:p>
                    <a:p>
                      <a:pPr algn="ctr" rtl="0" fontAlgn="b"/>
                      <a:r>
                        <a:rPr lang="en-GB" sz="1200" b="1" i="0" u="none" strike="noStrike" cap="none" dirty="0">
                          <a:solidFill>
                            <a:srgbClr val="99FF80"/>
                          </a:solidFill>
                          <a:effectLst/>
                          <a:latin typeface="+mj-lt"/>
                          <a:ea typeface="+mn-ea"/>
                          <a:cs typeface="+mn-cs"/>
                          <a:sym typeface="Arial"/>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rPr>
                        <a:t> Importance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rPr>
                        <a:t> Performance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rPr>
                        <a:t> Opportunity score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7505B"/>
                    </a:solidFill>
                  </a:tcPr>
                </a:tc>
                <a:tc vMerge="1">
                  <a:txBody>
                    <a:bodyPr/>
                    <a:lstStyle/>
                    <a:p>
                      <a:pPr algn="ctr" rtl="0" fontAlgn="b"/>
                      <a:endParaRPr lang="en-GB" sz="1200" b="1" i="0" u="none" strike="noStrike" dirty="0">
                        <a:solidFill>
                          <a:srgbClr val="FFFFFF"/>
                        </a:solidFill>
                        <a:effectLst/>
                        <a:latin typeface="Noto Sans" panose="020B0502040504020204" pitchFamily="34" charset="0"/>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1" i="0" u="none" strike="noStrike" dirty="0">
                          <a:solidFill>
                            <a:srgbClr val="99FF80"/>
                          </a:solidFill>
                          <a:effectLst/>
                          <a:latin typeface="+mj-lt"/>
                        </a:rPr>
                        <a:t> Importance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rPr>
                        <a:t> Performance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rPr>
                        <a:t> Opportunity score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649155001"/>
                  </a:ext>
                </a:extLst>
              </a:tr>
              <a:tr h="281145">
                <a:tc>
                  <a:txBody>
                    <a:bodyPr/>
                    <a:lstStyle/>
                    <a:p>
                      <a:pPr algn="l" fontAlgn="b">
                        <a:buNone/>
                      </a:pPr>
                      <a:r>
                        <a:rPr lang="en-GB" sz="1000" b="0" i="0" u="none" strike="noStrike" dirty="0">
                          <a:solidFill>
                            <a:srgbClr val="000000"/>
                          </a:solidFill>
                          <a:effectLst/>
                          <a:latin typeface="+mn-lt"/>
                        </a:rPr>
                        <a:t>Speed (claims)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R="0" algn="ctr" rtl="0" fontAlgn="b">
                        <a:lnSpc>
                          <a:spcPct val="100000"/>
                        </a:lnSpc>
                        <a:spcBef>
                          <a:spcPts val="0"/>
                        </a:spcBef>
                        <a:spcAft>
                          <a:spcPts val="0"/>
                        </a:spcAft>
                        <a:buClr>
                          <a:srgbClr val="000000"/>
                        </a:buClr>
                        <a:buFont typeface="Arial"/>
                        <a:buNone/>
                      </a:pPr>
                      <a:r>
                        <a:rPr lang="en-US" sz="1100" b="1" i="0" u="none" strike="noStrike" cap="none" dirty="0">
                          <a:solidFill>
                            <a:srgbClr val="000000"/>
                          </a:solidFill>
                          <a:effectLst/>
                          <a:latin typeface="+mn-lt"/>
                          <a:ea typeface="+mn-ea"/>
                          <a:cs typeface="+mn-cs"/>
                          <a:sym typeface="Arial"/>
                        </a:rPr>
                        <a:t>6.91</a:t>
                      </a:r>
                      <a:endParaRPr lang="en-GB" sz="1100" b="1" i="0" u="none" strike="noStrike" cap="none" dirty="0">
                        <a:solidFill>
                          <a:srgbClr val="000000"/>
                        </a:solidFill>
                        <a:effectLst/>
                        <a:latin typeface="+mn-lt"/>
                        <a:ea typeface="+mn-ea"/>
                        <a:cs typeface="+mn-cs"/>
                        <a:sym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000" b="0" i="0" u="none" strike="noStrike" dirty="0">
                          <a:solidFill>
                            <a:srgbClr val="000000"/>
                          </a:solidFill>
                          <a:effectLst/>
                          <a:latin typeface="+mn-lt"/>
                        </a:rPr>
                        <a:t>6.64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000" b="0" i="0" u="none" strike="noStrike">
                          <a:solidFill>
                            <a:srgbClr val="000000"/>
                          </a:solidFill>
                          <a:effectLst/>
                          <a:latin typeface="+mn-lt"/>
                        </a:rPr>
                        <a:t>6.37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000" b="1" i="0" u="none" strike="noStrike" dirty="0">
                          <a:solidFill>
                            <a:srgbClr val="17505B"/>
                          </a:solidFill>
                          <a:effectLst/>
                          <a:latin typeface="+mn-lt"/>
                        </a:rPr>
                        <a:t>6.91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GB" sz="1100" b="0" i="0" u="none" strike="noStrike" dirty="0">
                        <a:solidFill>
                          <a:srgbClr val="000000"/>
                        </a:solidFill>
                        <a:effectLst/>
                        <a:latin typeface="Noto Sans" panose="020B0502040504020204" pitchFamily="34" charset="0"/>
                        <a:cs typeface="Noto Sans" panose="020B0502040504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0" algn="ctr" rtl="0" fontAlgn="b">
                        <a:lnSpc>
                          <a:spcPct val="100000"/>
                        </a:lnSpc>
                        <a:spcBef>
                          <a:spcPts val="0"/>
                        </a:spcBef>
                        <a:spcAft>
                          <a:spcPts val="0"/>
                        </a:spcAft>
                        <a:buClr>
                          <a:srgbClr val="000000"/>
                        </a:buClr>
                        <a:buFont typeface="Arial"/>
                        <a:buNone/>
                      </a:pPr>
                      <a:r>
                        <a:rPr lang="en-GB" sz="1000" b="0" i="0" u="none" strike="noStrike" cap="none" dirty="0">
                          <a:solidFill>
                            <a:srgbClr val="000000"/>
                          </a:solidFill>
                          <a:effectLst/>
                          <a:latin typeface="+mn-lt"/>
                          <a:ea typeface="+mn-ea"/>
                          <a:cs typeface="+mn-cs"/>
                          <a:sym typeface="Arial"/>
                        </a:rPr>
                        <a:t>Not asked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GB" sz="1000" b="0" i="0" u="none" strike="noStrike" cap="none" noProof="0" dirty="0">
                          <a:solidFill>
                            <a:srgbClr val="000000"/>
                          </a:solidFill>
                          <a:effectLst/>
                          <a:latin typeface="+mn-lt"/>
                          <a:ea typeface="+mn-ea"/>
                          <a:cs typeface="+mn-cs"/>
                          <a:sym typeface="Arial"/>
                        </a:rPr>
                        <a:t>Not asked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GB" sz="1000" b="0" i="0" u="none" strike="noStrike" cap="none" noProof="0" dirty="0">
                          <a:solidFill>
                            <a:srgbClr val="000000"/>
                          </a:solidFill>
                          <a:effectLst/>
                          <a:latin typeface="+mn-lt"/>
                          <a:ea typeface="+mn-ea"/>
                          <a:cs typeface="+mn-cs"/>
                          <a:sym typeface="Arial"/>
                        </a:rPr>
                        <a:t>Not asked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81145">
                <a:tc>
                  <a:txBody>
                    <a:bodyPr/>
                    <a:lstStyle/>
                    <a:p>
                      <a:pPr algn="l" fontAlgn="b">
                        <a:buNone/>
                      </a:pPr>
                      <a:r>
                        <a:rPr lang="en-GB" sz="1000" b="0" i="0" u="none" strike="noStrike">
                          <a:solidFill>
                            <a:srgbClr val="000000"/>
                          </a:solidFill>
                          <a:effectLst/>
                          <a:latin typeface="+mn-lt"/>
                        </a:rPr>
                        <a:t>Relationship</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marR="0" algn="ctr" rtl="0" fontAlgn="b">
                        <a:lnSpc>
                          <a:spcPct val="100000"/>
                        </a:lnSpc>
                        <a:spcBef>
                          <a:spcPts val="0"/>
                        </a:spcBef>
                        <a:spcAft>
                          <a:spcPts val="0"/>
                        </a:spcAft>
                        <a:buClr>
                          <a:srgbClr val="000000"/>
                        </a:buClr>
                        <a:buFont typeface="Arial"/>
                        <a:buNone/>
                      </a:pPr>
                      <a:r>
                        <a:rPr lang="en-GB" sz="1100" b="1" i="0" u="none" strike="noStrike" cap="none" dirty="0">
                          <a:solidFill>
                            <a:srgbClr val="000000"/>
                          </a:solidFill>
                          <a:effectLst/>
                          <a:latin typeface="+mn-lt"/>
                          <a:ea typeface="+mn-ea"/>
                          <a:cs typeface="+mn-cs"/>
                          <a:sym typeface="Arial"/>
                        </a:rPr>
                        <a:t>4.92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000" b="0" i="0" u="none" strike="noStrike" dirty="0">
                          <a:solidFill>
                            <a:srgbClr val="000000"/>
                          </a:solidFill>
                          <a:effectLst/>
                          <a:latin typeface="+mn-lt"/>
                        </a:rPr>
                        <a:t>5.94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000" b="0" i="0" u="none" strike="noStrike" dirty="0">
                          <a:solidFill>
                            <a:srgbClr val="000000"/>
                          </a:solidFill>
                          <a:effectLst/>
                          <a:latin typeface="+mn-lt"/>
                        </a:rPr>
                        <a:t>5.86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000" b="1" i="0" u="none" strike="noStrike" dirty="0">
                          <a:solidFill>
                            <a:srgbClr val="17505B"/>
                          </a:solidFill>
                          <a:effectLst/>
                          <a:latin typeface="+mn-lt"/>
                        </a:rPr>
                        <a:t>6.02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endParaRPr lang="en-GB" sz="1100" b="0" i="0" u="none" strike="noStrike" dirty="0">
                        <a:solidFill>
                          <a:srgbClr val="000000"/>
                        </a:solidFill>
                        <a:effectLst/>
                        <a:latin typeface="Noto Sans" panose="020B0502040504020204" pitchFamily="34" charset="0"/>
                        <a:cs typeface="Noto Sans" panose="020B0502040504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0" algn="ctr" rtl="0" fontAlgn="b">
                        <a:lnSpc>
                          <a:spcPct val="100000"/>
                        </a:lnSpc>
                        <a:spcBef>
                          <a:spcPts val="0"/>
                        </a:spcBef>
                        <a:spcAft>
                          <a:spcPts val="0"/>
                        </a:spcAft>
                        <a:buClr>
                          <a:srgbClr val="000000"/>
                        </a:buClr>
                        <a:buFont typeface="Arial"/>
                        <a:buNone/>
                      </a:pPr>
                      <a:r>
                        <a:rPr lang="en-GB" sz="1000" b="0" i="0" u="none" strike="noStrike" cap="none" dirty="0">
                          <a:solidFill>
                            <a:srgbClr val="000000"/>
                          </a:solidFill>
                          <a:effectLst/>
                          <a:latin typeface="+mn-lt"/>
                          <a:ea typeface="+mn-ea"/>
                          <a:cs typeface="+mn-cs"/>
                          <a:sym typeface="Arial"/>
                        </a:rPr>
                        <a:t>4.22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marR="0" algn="ctr" rtl="0" fontAlgn="b">
                        <a:lnSpc>
                          <a:spcPct val="100000"/>
                        </a:lnSpc>
                        <a:spcBef>
                          <a:spcPts val="0"/>
                        </a:spcBef>
                        <a:spcAft>
                          <a:spcPts val="0"/>
                        </a:spcAft>
                        <a:buClr>
                          <a:srgbClr val="000000"/>
                        </a:buClr>
                        <a:buFont typeface="Arial"/>
                        <a:buNone/>
                      </a:pPr>
                      <a:r>
                        <a:rPr lang="en-GB" sz="1000" b="0" i="0" u="none" strike="noStrike" cap="none">
                          <a:solidFill>
                            <a:srgbClr val="000000"/>
                          </a:solidFill>
                          <a:effectLst/>
                          <a:latin typeface="+mn-lt"/>
                          <a:ea typeface="+mn-ea"/>
                          <a:cs typeface="+mn-cs"/>
                          <a:sym typeface="Arial"/>
                        </a:rPr>
                        <a:t>3.77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marR="0" algn="ctr" rtl="0" fontAlgn="b">
                        <a:lnSpc>
                          <a:spcPct val="100000"/>
                        </a:lnSpc>
                        <a:spcBef>
                          <a:spcPts val="0"/>
                        </a:spcBef>
                        <a:spcAft>
                          <a:spcPts val="0"/>
                        </a:spcAft>
                        <a:buClr>
                          <a:srgbClr val="000000"/>
                        </a:buClr>
                        <a:buFont typeface="Arial"/>
                        <a:buNone/>
                      </a:pPr>
                      <a:r>
                        <a:rPr lang="en-GB" sz="1000" b="1" i="0" u="none" strike="noStrike" cap="none" dirty="0">
                          <a:solidFill>
                            <a:srgbClr val="17505B"/>
                          </a:solidFill>
                          <a:effectLst/>
                          <a:latin typeface="+mn-lt"/>
                          <a:ea typeface="+mn-ea"/>
                          <a:cs typeface="+mn-cs"/>
                          <a:sym typeface="Arial"/>
                        </a:rPr>
                        <a:t>4.67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281145">
                <a:tc>
                  <a:txBody>
                    <a:bodyPr/>
                    <a:lstStyle/>
                    <a:p>
                      <a:pPr algn="l" fontAlgn="b">
                        <a:buNone/>
                      </a:pPr>
                      <a:r>
                        <a:rPr lang="en-GB" sz="1000" b="0" i="0" u="none" strike="noStrike">
                          <a:solidFill>
                            <a:srgbClr val="000000"/>
                          </a:solidFill>
                          <a:effectLst/>
                          <a:latin typeface="+mn-lt"/>
                        </a:rPr>
                        <a:t>Control (claims)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R="0" algn="ctr" rtl="0" fontAlgn="b">
                        <a:lnSpc>
                          <a:spcPct val="100000"/>
                        </a:lnSpc>
                        <a:spcBef>
                          <a:spcPts val="0"/>
                        </a:spcBef>
                        <a:spcAft>
                          <a:spcPts val="0"/>
                        </a:spcAft>
                        <a:buClr>
                          <a:srgbClr val="000000"/>
                        </a:buClr>
                        <a:buFont typeface="Arial"/>
                        <a:buNone/>
                      </a:pPr>
                      <a:r>
                        <a:rPr lang="en-US" sz="1100" b="1" i="0" u="none" strike="noStrike" cap="none" dirty="0">
                          <a:solidFill>
                            <a:srgbClr val="000000"/>
                          </a:solidFill>
                          <a:effectLst/>
                          <a:latin typeface="+mn-lt"/>
                          <a:ea typeface="+mn-ea"/>
                          <a:cs typeface="+mn-cs"/>
                          <a:sym typeface="Arial"/>
                        </a:rPr>
                        <a:t>5.95</a:t>
                      </a:r>
                      <a:endParaRPr lang="en-GB" sz="1100" b="1" i="0" u="none" strike="noStrike" cap="none" dirty="0">
                        <a:solidFill>
                          <a:srgbClr val="000000"/>
                        </a:solidFill>
                        <a:effectLst/>
                        <a:latin typeface="+mn-lt"/>
                        <a:ea typeface="+mn-ea"/>
                        <a:cs typeface="+mn-cs"/>
                        <a:sym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000" b="0" i="0" u="none" strike="noStrike" dirty="0">
                          <a:solidFill>
                            <a:srgbClr val="000000"/>
                          </a:solidFill>
                          <a:effectLst/>
                          <a:latin typeface="+mn-lt"/>
                        </a:rPr>
                        <a:t>6.15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000" b="0" i="0" u="none" strike="noStrike" dirty="0">
                          <a:solidFill>
                            <a:srgbClr val="000000"/>
                          </a:solidFill>
                          <a:effectLst/>
                          <a:latin typeface="+mn-lt"/>
                        </a:rPr>
                        <a:t>6.35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000" b="1" i="0" u="none" strike="noStrike" dirty="0">
                          <a:solidFill>
                            <a:srgbClr val="17505B"/>
                          </a:solidFill>
                          <a:effectLst/>
                          <a:latin typeface="+mn-lt"/>
                        </a:rPr>
                        <a:t>5.95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GB" sz="1100" b="0" i="0" u="none" strike="noStrike" dirty="0">
                        <a:solidFill>
                          <a:srgbClr val="000000"/>
                        </a:solidFill>
                        <a:effectLst/>
                        <a:latin typeface="Noto Sans" panose="020B0502040504020204" pitchFamily="34" charset="0"/>
                        <a:cs typeface="Noto Sans" panose="020B0502040504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0" algn="ctr" rtl="0" fontAlgn="b">
                        <a:lnSpc>
                          <a:spcPct val="100000"/>
                        </a:lnSpc>
                        <a:spcBef>
                          <a:spcPts val="0"/>
                        </a:spcBef>
                        <a:spcAft>
                          <a:spcPts val="0"/>
                        </a:spcAft>
                        <a:buClr>
                          <a:srgbClr val="000000"/>
                        </a:buClr>
                        <a:buFont typeface="Arial"/>
                        <a:buNone/>
                      </a:pPr>
                      <a:r>
                        <a:rPr lang="en-GB" sz="1000" b="0" i="0" u="none" strike="noStrike" cap="none" dirty="0">
                          <a:solidFill>
                            <a:srgbClr val="000000"/>
                          </a:solidFill>
                          <a:effectLst/>
                          <a:latin typeface="+mn-lt"/>
                          <a:ea typeface="+mn-ea"/>
                          <a:cs typeface="+mn-cs"/>
                          <a:sym typeface="Arial"/>
                        </a:rPr>
                        <a:t>Not asked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GB" sz="1000" b="0" i="0" u="none" strike="noStrike" cap="none" noProof="0" dirty="0">
                          <a:solidFill>
                            <a:srgbClr val="000000"/>
                          </a:solidFill>
                          <a:effectLst/>
                          <a:latin typeface="+mn-lt"/>
                          <a:ea typeface="+mn-ea"/>
                          <a:cs typeface="+mn-cs"/>
                          <a:sym typeface="Arial"/>
                        </a:rPr>
                        <a:t>Not asked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GB" sz="1000" b="0" i="0" u="none" strike="noStrike" cap="none" noProof="0" dirty="0">
                          <a:solidFill>
                            <a:srgbClr val="000000"/>
                          </a:solidFill>
                          <a:effectLst/>
                          <a:latin typeface="+mn-lt"/>
                          <a:ea typeface="+mn-ea"/>
                          <a:cs typeface="+mn-cs"/>
                          <a:sym typeface="Arial"/>
                        </a:rPr>
                        <a:t>Not asked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81145">
                <a:tc>
                  <a:txBody>
                    <a:bodyPr/>
                    <a:lstStyle/>
                    <a:p>
                      <a:pPr algn="l" fontAlgn="b">
                        <a:buNone/>
                      </a:pPr>
                      <a:r>
                        <a:rPr lang="en-GB" sz="1000" b="0" i="0" u="none" strike="noStrike">
                          <a:solidFill>
                            <a:srgbClr val="000000"/>
                          </a:solidFill>
                          <a:effectLst/>
                          <a:latin typeface="+mn-lt"/>
                        </a:rPr>
                        <a:t>Protection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marR="0" algn="ctr" rtl="0" fontAlgn="b">
                        <a:lnSpc>
                          <a:spcPct val="100000"/>
                        </a:lnSpc>
                        <a:spcBef>
                          <a:spcPts val="0"/>
                        </a:spcBef>
                        <a:spcAft>
                          <a:spcPts val="0"/>
                        </a:spcAft>
                        <a:buClr>
                          <a:srgbClr val="000000"/>
                        </a:buClr>
                        <a:buFont typeface="Arial"/>
                        <a:buNone/>
                      </a:pPr>
                      <a:r>
                        <a:rPr lang="en-GB" sz="1100" b="1" i="0" u="none" strike="noStrike" cap="none" dirty="0">
                          <a:solidFill>
                            <a:srgbClr val="000000"/>
                          </a:solidFill>
                          <a:effectLst/>
                          <a:latin typeface="+mn-lt"/>
                          <a:ea typeface="+mn-ea"/>
                          <a:cs typeface="+mn-cs"/>
                          <a:sym typeface="Arial"/>
                        </a:rPr>
                        <a:t>6.22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000" b="0" i="0" u="none" strike="noStrike">
                          <a:solidFill>
                            <a:srgbClr val="000000"/>
                          </a:solidFill>
                          <a:effectLst/>
                          <a:latin typeface="+mn-lt"/>
                        </a:rPr>
                        <a:t>6.07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000" b="0" i="0" u="none" strike="noStrike" dirty="0">
                          <a:solidFill>
                            <a:srgbClr val="000000"/>
                          </a:solidFill>
                          <a:effectLst/>
                          <a:latin typeface="+mn-lt"/>
                        </a:rPr>
                        <a:t>6.38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000" b="1" i="0" u="none" strike="noStrike">
                          <a:solidFill>
                            <a:srgbClr val="17505B"/>
                          </a:solidFill>
                          <a:effectLst/>
                          <a:latin typeface="+mn-lt"/>
                        </a:rPr>
                        <a:t>5.76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endParaRPr lang="en-GB" sz="1100" b="0" i="0" u="none" strike="noStrike" dirty="0">
                        <a:solidFill>
                          <a:srgbClr val="000000"/>
                        </a:solidFill>
                        <a:effectLst/>
                        <a:latin typeface="Noto Sans" panose="020B0502040504020204" pitchFamily="34" charset="0"/>
                        <a:cs typeface="Noto Sans" panose="020B0502040504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0" algn="ctr" rtl="0" fontAlgn="b">
                        <a:lnSpc>
                          <a:spcPct val="100000"/>
                        </a:lnSpc>
                        <a:spcBef>
                          <a:spcPts val="0"/>
                        </a:spcBef>
                        <a:spcAft>
                          <a:spcPts val="0"/>
                        </a:spcAft>
                        <a:buClr>
                          <a:srgbClr val="000000"/>
                        </a:buClr>
                        <a:buFont typeface="Arial"/>
                        <a:buNone/>
                      </a:pPr>
                      <a:r>
                        <a:rPr lang="en-GB" sz="1000" b="0" i="0" u="none" strike="noStrike" cap="none" dirty="0">
                          <a:solidFill>
                            <a:srgbClr val="000000"/>
                          </a:solidFill>
                          <a:effectLst/>
                          <a:latin typeface="+mn-lt"/>
                          <a:ea typeface="+mn-ea"/>
                          <a:cs typeface="+mn-cs"/>
                          <a:sym typeface="Arial"/>
                        </a:rPr>
                        <a:t>6.11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marR="0" algn="ctr" rtl="0" fontAlgn="b">
                        <a:lnSpc>
                          <a:spcPct val="100000"/>
                        </a:lnSpc>
                        <a:spcBef>
                          <a:spcPts val="0"/>
                        </a:spcBef>
                        <a:spcAft>
                          <a:spcPts val="0"/>
                        </a:spcAft>
                        <a:buClr>
                          <a:srgbClr val="000000"/>
                        </a:buClr>
                        <a:buFont typeface="Arial"/>
                        <a:buNone/>
                      </a:pPr>
                      <a:r>
                        <a:rPr lang="en-GB" sz="1000" b="0" i="0" u="none" strike="noStrike" cap="none">
                          <a:solidFill>
                            <a:srgbClr val="000000"/>
                          </a:solidFill>
                          <a:effectLst/>
                          <a:latin typeface="+mn-lt"/>
                          <a:ea typeface="+mn-ea"/>
                          <a:cs typeface="+mn-cs"/>
                          <a:sym typeface="Arial"/>
                        </a:rPr>
                        <a:t>5.88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marR="0" algn="ctr" rtl="0" fontAlgn="b">
                        <a:lnSpc>
                          <a:spcPct val="100000"/>
                        </a:lnSpc>
                        <a:spcBef>
                          <a:spcPts val="0"/>
                        </a:spcBef>
                        <a:spcAft>
                          <a:spcPts val="0"/>
                        </a:spcAft>
                        <a:buClr>
                          <a:srgbClr val="000000"/>
                        </a:buClr>
                        <a:buFont typeface="Arial"/>
                        <a:buNone/>
                      </a:pPr>
                      <a:r>
                        <a:rPr lang="en-GB" sz="1000" b="1" i="0" u="none" strike="noStrike" cap="none" dirty="0">
                          <a:solidFill>
                            <a:srgbClr val="17505B"/>
                          </a:solidFill>
                          <a:effectLst/>
                          <a:latin typeface="+mn-lt"/>
                          <a:ea typeface="+mn-ea"/>
                          <a:cs typeface="+mn-cs"/>
                          <a:sym typeface="Arial"/>
                        </a:rPr>
                        <a:t>6.33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281145">
                <a:tc>
                  <a:txBody>
                    <a:bodyPr/>
                    <a:lstStyle/>
                    <a:p>
                      <a:pPr algn="l" fontAlgn="b">
                        <a:buNone/>
                      </a:pPr>
                      <a:r>
                        <a:rPr lang="en-GB" sz="1000" b="0" i="0" u="none" strike="noStrike">
                          <a:solidFill>
                            <a:srgbClr val="000000"/>
                          </a:solidFill>
                          <a:effectLst/>
                          <a:latin typeface="+mn-lt"/>
                        </a:rPr>
                        <a:t>Respect (claims)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R="0" algn="ctr" rtl="0" fontAlgn="b">
                        <a:lnSpc>
                          <a:spcPct val="100000"/>
                        </a:lnSpc>
                        <a:spcBef>
                          <a:spcPts val="0"/>
                        </a:spcBef>
                        <a:spcAft>
                          <a:spcPts val="0"/>
                        </a:spcAft>
                        <a:buClr>
                          <a:srgbClr val="000000"/>
                        </a:buClr>
                        <a:buFont typeface="Arial"/>
                        <a:buNone/>
                      </a:pPr>
                      <a:r>
                        <a:rPr lang="en-US" sz="1100" b="1" i="0" u="none" strike="noStrike" cap="none" dirty="0">
                          <a:solidFill>
                            <a:srgbClr val="000000"/>
                          </a:solidFill>
                          <a:effectLst/>
                          <a:latin typeface="+mn-lt"/>
                          <a:ea typeface="+mn-ea"/>
                          <a:cs typeface="+mn-cs"/>
                          <a:sym typeface="Arial"/>
                        </a:rPr>
                        <a:t>5.55</a:t>
                      </a:r>
                      <a:endParaRPr lang="en-GB" sz="1100" b="1" i="0" u="none" strike="noStrike" cap="none" dirty="0">
                        <a:solidFill>
                          <a:srgbClr val="000000"/>
                        </a:solidFill>
                        <a:effectLst/>
                        <a:latin typeface="+mn-lt"/>
                        <a:ea typeface="+mn-ea"/>
                        <a:cs typeface="+mn-cs"/>
                        <a:sym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000" b="0" i="0" u="none" strike="noStrike" dirty="0">
                          <a:solidFill>
                            <a:srgbClr val="000000"/>
                          </a:solidFill>
                          <a:effectLst/>
                          <a:latin typeface="+mn-lt"/>
                        </a:rPr>
                        <a:t>5.95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000" b="0" i="0" u="none" strike="noStrike">
                          <a:solidFill>
                            <a:srgbClr val="000000"/>
                          </a:solidFill>
                          <a:effectLst/>
                          <a:latin typeface="+mn-lt"/>
                        </a:rPr>
                        <a:t>6.35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000" b="1" i="0" u="none" strike="noStrike" dirty="0">
                          <a:solidFill>
                            <a:srgbClr val="17505B"/>
                          </a:solidFill>
                          <a:effectLst/>
                          <a:latin typeface="+mn-lt"/>
                        </a:rPr>
                        <a:t>5.55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GB" sz="1100" b="0" i="0" u="none" strike="noStrike" dirty="0">
                        <a:solidFill>
                          <a:srgbClr val="000000"/>
                        </a:solidFill>
                        <a:effectLst/>
                        <a:latin typeface="Noto Sans" panose="020B0502040504020204" pitchFamily="34" charset="0"/>
                        <a:cs typeface="Noto Sans" panose="020B0502040504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0" algn="ctr" rtl="0" fontAlgn="b">
                        <a:lnSpc>
                          <a:spcPct val="100000"/>
                        </a:lnSpc>
                        <a:spcBef>
                          <a:spcPts val="0"/>
                        </a:spcBef>
                        <a:spcAft>
                          <a:spcPts val="0"/>
                        </a:spcAft>
                        <a:buClr>
                          <a:srgbClr val="000000"/>
                        </a:buClr>
                        <a:buFont typeface="Arial"/>
                        <a:buNone/>
                      </a:pPr>
                      <a:r>
                        <a:rPr lang="en-GB" sz="1000" b="0" i="0" u="none" strike="noStrike" cap="none" dirty="0">
                          <a:solidFill>
                            <a:srgbClr val="000000"/>
                          </a:solidFill>
                          <a:effectLst/>
                          <a:latin typeface="+mn-lt"/>
                          <a:ea typeface="+mn-ea"/>
                          <a:cs typeface="+mn-cs"/>
                          <a:sym typeface="Arial"/>
                        </a:rPr>
                        <a:t>Not asked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GB" sz="1000" b="0" i="0" u="none" strike="noStrike" cap="none" noProof="0" dirty="0">
                          <a:solidFill>
                            <a:srgbClr val="000000"/>
                          </a:solidFill>
                          <a:effectLst/>
                          <a:latin typeface="+mn-lt"/>
                          <a:ea typeface="+mn-ea"/>
                          <a:cs typeface="+mn-cs"/>
                          <a:sym typeface="Arial"/>
                        </a:rPr>
                        <a:t>Not asked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GB" sz="1000" b="0" i="0" u="none" strike="noStrike" cap="none" noProof="0" dirty="0">
                          <a:solidFill>
                            <a:srgbClr val="000000"/>
                          </a:solidFill>
                          <a:effectLst/>
                          <a:latin typeface="+mn-lt"/>
                          <a:ea typeface="+mn-ea"/>
                          <a:cs typeface="+mn-cs"/>
                          <a:sym typeface="Arial"/>
                        </a:rPr>
                        <a:t>Not asked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81145">
                <a:tc>
                  <a:txBody>
                    <a:bodyPr/>
                    <a:lstStyle/>
                    <a:p>
                      <a:pPr algn="l" fontAlgn="b">
                        <a:buNone/>
                      </a:pPr>
                      <a:r>
                        <a:rPr lang="en-GB" sz="1000" b="0" i="0" u="none" strike="noStrike">
                          <a:solidFill>
                            <a:srgbClr val="000000"/>
                          </a:solidFill>
                          <a:effectLst/>
                          <a:latin typeface="+mn-lt"/>
                        </a:rPr>
                        <a:t>Confidence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marR="0" algn="ctr" rtl="0" fontAlgn="b">
                        <a:lnSpc>
                          <a:spcPct val="100000"/>
                        </a:lnSpc>
                        <a:spcBef>
                          <a:spcPts val="0"/>
                        </a:spcBef>
                        <a:spcAft>
                          <a:spcPts val="0"/>
                        </a:spcAft>
                        <a:buClr>
                          <a:srgbClr val="000000"/>
                        </a:buClr>
                        <a:buFont typeface="Arial"/>
                        <a:buNone/>
                      </a:pPr>
                      <a:r>
                        <a:rPr lang="en-GB" sz="1100" b="1" i="0" u="none" strike="noStrike" cap="none" dirty="0">
                          <a:solidFill>
                            <a:srgbClr val="000000"/>
                          </a:solidFill>
                          <a:effectLst/>
                          <a:latin typeface="+mn-lt"/>
                          <a:ea typeface="+mn-ea"/>
                          <a:cs typeface="+mn-cs"/>
                          <a:sym typeface="Arial"/>
                        </a:rPr>
                        <a:t>7.61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000" b="0" i="0" u="none" strike="noStrike" dirty="0">
                          <a:solidFill>
                            <a:srgbClr val="000000"/>
                          </a:solidFill>
                          <a:effectLst/>
                          <a:latin typeface="+mn-lt"/>
                        </a:rPr>
                        <a:t>5.99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000" b="0" i="0" u="none" strike="noStrike" dirty="0">
                          <a:solidFill>
                            <a:srgbClr val="000000"/>
                          </a:solidFill>
                          <a:effectLst/>
                          <a:latin typeface="+mn-lt"/>
                        </a:rPr>
                        <a:t>6.55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000" b="1" i="0" u="none" strike="noStrike" dirty="0">
                          <a:solidFill>
                            <a:srgbClr val="17505B"/>
                          </a:solidFill>
                          <a:effectLst/>
                          <a:latin typeface="+mn-lt"/>
                        </a:rPr>
                        <a:t>5.43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endParaRPr lang="en-GB" sz="1100" b="0" i="0" u="none" strike="noStrike" dirty="0">
                        <a:solidFill>
                          <a:srgbClr val="000000"/>
                        </a:solidFill>
                        <a:effectLst/>
                        <a:latin typeface="Noto Sans" panose="020B0502040504020204" pitchFamily="34" charset="0"/>
                        <a:cs typeface="Noto Sans" panose="020B0502040504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0" algn="ctr" rtl="0" fontAlgn="b">
                        <a:lnSpc>
                          <a:spcPct val="100000"/>
                        </a:lnSpc>
                        <a:spcBef>
                          <a:spcPts val="0"/>
                        </a:spcBef>
                        <a:spcAft>
                          <a:spcPts val="0"/>
                        </a:spcAft>
                        <a:buClr>
                          <a:srgbClr val="000000"/>
                        </a:buClr>
                        <a:buFont typeface="Arial"/>
                        <a:buNone/>
                      </a:pPr>
                      <a:r>
                        <a:rPr lang="en-GB" sz="1000" b="0" i="0" u="none" strike="noStrike" cap="none">
                          <a:solidFill>
                            <a:srgbClr val="000000"/>
                          </a:solidFill>
                          <a:effectLst/>
                          <a:latin typeface="+mn-lt"/>
                          <a:ea typeface="+mn-ea"/>
                          <a:cs typeface="+mn-cs"/>
                          <a:sym typeface="Arial"/>
                        </a:rPr>
                        <a:t>7.29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marR="0" algn="ctr" rtl="0" fontAlgn="b">
                        <a:lnSpc>
                          <a:spcPct val="100000"/>
                        </a:lnSpc>
                        <a:spcBef>
                          <a:spcPts val="0"/>
                        </a:spcBef>
                        <a:spcAft>
                          <a:spcPts val="0"/>
                        </a:spcAft>
                        <a:buClr>
                          <a:srgbClr val="000000"/>
                        </a:buClr>
                        <a:buFont typeface="Arial"/>
                        <a:buNone/>
                      </a:pPr>
                      <a:r>
                        <a:rPr lang="en-GB" sz="1000" b="0" i="0" u="none" strike="noStrike" cap="none" dirty="0">
                          <a:solidFill>
                            <a:srgbClr val="000000"/>
                          </a:solidFill>
                          <a:effectLst/>
                          <a:latin typeface="+mn-lt"/>
                          <a:ea typeface="+mn-ea"/>
                          <a:cs typeface="+mn-cs"/>
                          <a:sym typeface="Arial"/>
                        </a:rPr>
                        <a:t>6.47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marR="0" algn="ctr" rtl="0" fontAlgn="b">
                        <a:lnSpc>
                          <a:spcPct val="100000"/>
                        </a:lnSpc>
                        <a:spcBef>
                          <a:spcPts val="0"/>
                        </a:spcBef>
                        <a:spcAft>
                          <a:spcPts val="0"/>
                        </a:spcAft>
                        <a:buClr>
                          <a:srgbClr val="000000"/>
                        </a:buClr>
                        <a:buFont typeface="Arial"/>
                        <a:buNone/>
                      </a:pPr>
                      <a:r>
                        <a:rPr lang="en-GB" sz="1000" b="1" i="0" u="none" strike="noStrike" cap="none" dirty="0">
                          <a:solidFill>
                            <a:srgbClr val="17505B"/>
                          </a:solidFill>
                          <a:effectLst/>
                          <a:latin typeface="+mn-lt"/>
                          <a:ea typeface="+mn-ea"/>
                          <a:cs typeface="+mn-cs"/>
                          <a:sym typeface="Arial"/>
                        </a:rPr>
                        <a:t>8.12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281145">
                <a:tc>
                  <a:txBody>
                    <a:bodyPr/>
                    <a:lstStyle/>
                    <a:p>
                      <a:pPr algn="l" fontAlgn="b">
                        <a:buNone/>
                      </a:pPr>
                      <a:r>
                        <a:rPr lang="en-GB" sz="1000" b="0" i="0" u="none" strike="noStrike">
                          <a:solidFill>
                            <a:srgbClr val="000000"/>
                          </a:solidFill>
                          <a:effectLst/>
                          <a:latin typeface="+mn-lt"/>
                        </a:rPr>
                        <a:t>Ease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R="0" algn="ctr" rtl="0" fontAlgn="b">
                        <a:lnSpc>
                          <a:spcPct val="100000"/>
                        </a:lnSpc>
                        <a:spcBef>
                          <a:spcPts val="0"/>
                        </a:spcBef>
                        <a:spcAft>
                          <a:spcPts val="0"/>
                        </a:spcAft>
                        <a:buClr>
                          <a:srgbClr val="000000"/>
                        </a:buClr>
                        <a:buFont typeface="Arial"/>
                        <a:buNone/>
                      </a:pPr>
                      <a:r>
                        <a:rPr lang="en-GB" sz="1100" b="1" i="0" u="none" strike="noStrike" cap="none" dirty="0">
                          <a:solidFill>
                            <a:srgbClr val="000000"/>
                          </a:solidFill>
                          <a:effectLst/>
                          <a:latin typeface="+mn-lt"/>
                          <a:ea typeface="+mn-ea"/>
                          <a:cs typeface="+mn-cs"/>
                          <a:sym typeface="Arial"/>
                        </a:rPr>
                        <a:t>6.68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000" b="0" i="0" u="none" strike="noStrike">
                          <a:solidFill>
                            <a:srgbClr val="000000"/>
                          </a:solidFill>
                          <a:effectLst/>
                          <a:latin typeface="+mn-lt"/>
                        </a:rPr>
                        <a:t>5.73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000" b="0" i="0" u="none" strike="noStrike">
                          <a:solidFill>
                            <a:srgbClr val="000000"/>
                          </a:solidFill>
                          <a:effectLst/>
                          <a:latin typeface="+mn-lt"/>
                        </a:rPr>
                        <a:t>6.21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000" b="1" i="0" u="none" strike="noStrike" dirty="0">
                          <a:solidFill>
                            <a:srgbClr val="17505B"/>
                          </a:solidFill>
                          <a:effectLst/>
                          <a:latin typeface="+mn-lt"/>
                        </a:rPr>
                        <a:t>5.25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GB" sz="1100" b="0" i="0" u="none" strike="noStrike" dirty="0">
                        <a:solidFill>
                          <a:srgbClr val="000000"/>
                        </a:solidFill>
                        <a:effectLst/>
                        <a:latin typeface="Noto Sans" panose="020B0502040504020204" pitchFamily="34" charset="0"/>
                        <a:cs typeface="Noto Sans" panose="020B0502040504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0" algn="ctr" rtl="0" fontAlgn="b">
                        <a:lnSpc>
                          <a:spcPct val="100000"/>
                        </a:lnSpc>
                        <a:spcBef>
                          <a:spcPts val="0"/>
                        </a:spcBef>
                        <a:spcAft>
                          <a:spcPts val="0"/>
                        </a:spcAft>
                        <a:buClr>
                          <a:srgbClr val="000000"/>
                        </a:buClr>
                        <a:buFont typeface="Arial"/>
                        <a:buNone/>
                      </a:pPr>
                      <a:r>
                        <a:rPr lang="en-GB" sz="1000" b="0" i="0" u="none" strike="noStrike" cap="none">
                          <a:solidFill>
                            <a:srgbClr val="000000"/>
                          </a:solidFill>
                          <a:effectLst/>
                          <a:latin typeface="+mn-lt"/>
                          <a:ea typeface="+mn-ea"/>
                          <a:cs typeface="+mn-cs"/>
                          <a:sym typeface="Arial"/>
                        </a:rPr>
                        <a:t>6.96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0" algn="ctr" rtl="0" fontAlgn="b">
                        <a:lnSpc>
                          <a:spcPct val="100000"/>
                        </a:lnSpc>
                        <a:spcBef>
                          <a:spcPts val="0"/>
                        </a:spcBef>
                        <a:spcAft>
                          <a:spcPts val="0"/>
                        </a:spcAft>
                        <a:buClr>
                          <a:srgbClr val="000000"/>
                        </a:buClr>
                        <a:buFont typeface="Arial"/>
                        <a:buNone/>
                      </a:pPr>
                      <a:r>
                        <a:rPr lang="en-GB" sz="1000" b="0" i="0" u="none" strike="noStrike" cap="none" dirty="0">
                          <a:solidFill>
                            <a:srgbClr val="000000"/>
                          </a:solidFill>
                          <a:effectLst/>
                          <a:latin typeface="+mn-lt"/>
                          <a:ea typeface="+mn-ea"/>
                          <a:cs typeface="+mn-cs"/>
                          <a:sym typeface="Arial"/>
                        </a:rPr>
                        <a:t>6.91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0" algn="ctr" rtl="0" fontAlgn="b">
                        <a:lnSpc>
                          <a:spcPct val="100000"/>
                        </a:lnSpc>
                        <a:spcBef>
                          <a:spcPts val="0"/>
                        </a:spcBef>
                        <a:spcAft>
                          <a:spcPts val="0"/>
                        </a:spcAft>
                        <a:buClr>
                          <a:srgbClr val="000000"/>
                        </a:buClr>
                        <a:buFont typeface="Arial"/>
                        <a:buNone/>
                      </a:pPr>
                      <a:r>
                        <a:rPr lang="en-GB" sz="1000" b="1" i="0" u="none" strike="noStrike" cap="none" dirty="0">
                          <a:solidFill>
                            <a:srgbClr val="17505B"/>
                          </a:solidFill>
                          <a:effectLst/>
                          <a:latin typeface="+mn-lt"/>
                          <a:ea typeface="+mn-ea"/>
                          <a:cs typeface="+mn-cs"/>
                          <a:sym typeface="Arial"/>
                        </a:rPr>
                        <a:t>7.01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81145">
                <a:tc>
                  <a:txBody>
                    <a:bodyPr/>
                    <a:lstStyle/>
                    <a:p>
                      <a:pPr algn="l" fontAlgn="b">
                        <a:buNone/>
                      </a:pPr>
                      <a:r>
                        <a:rPr lang="en-GB" sz="1000" b="0" i="0" u="none" strike="noStrike">
                          <a:solidFill>
                            <a:srgbClr val="000000"/>
                          </a:solidFill>
                          <a:effectLst/>
                          <a:latin typeface="+mn-lt"/>
                        </a:rPr>
                        <a:t>Price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marR="0" algn="ctr" rtl="0" fontAlgn="b">
                        <a:lnSpc>
                          <a:spcPct val="100000"/>
                        </a:lnSpc>
                        <a:spcBef>
                          <a:spcPts val="0"/>
                        </a:spcBef>
                        <a:spcAft>
                          <a:spcPts val="0"/>
                        </a:spcAft>
                        <a:buClr>
                          <a:srgbClr val="000000"/>
                        </a:buClr>
                        <a:buFont typeface="Arial"/>
                        <a:buNone/>
                      </a:pPr>
                      <a:r>
                        <a:rPr lang="en-GB" sz="1100" b="1" i="0" u="none" strike="noStrike" cap="none" dirty="0">
                          <a:solidFill>
                            <a:srgbClr val="000000"/>
                          </a:solidFill>
                          <a:effectLst/>
                          <a:latin typeface="+mn-lt"/>
                          <a:ea typeface="+mn-ea"/>
                          <a:cs typeface="+mn-cs"/>
                          <a:sym typeface="Arial"/>
                        </a:rPr>
                        <a:t>6.22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000" b="0" i="0" u="none" strike="noStrike">
                          <a:solidFill>
                            <a:srgbClr val="000000"/>
                          </a:solidFill>
                          <a:effectLst/>
                          <a:latin typeface="+mn-lt"/>
                        </a:rPr>
                        <a:t>5.63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000" b="0" i="0" u="none" strike="noStrike">
                          <a:solidFill>
                            <a:srgbClr val="000000"/>
                          </a:solidFill>
                          <a:effectLst/>
                          <a:latin typeface="+mn-lt"/>
                        </a:rPr>
                        <a:t>6.18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000" b="1" i="0" u="none" strike="noStrike" dirty="0">
                          <a:solidFill>
                            <a:srgbClr val="17505B"/>
                          </a:solidFill>
                          <a:effectLst/>
                          <a:latin typeface="+mn-lt"/>
                        </a:rPr>
                        <a:t>5.07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endParaRPr lang="en-GB" sz="1100" b="0" i="0" u="none" strike="noStrike" dirty="0">
                        <a:solidFill>
                          <a:srgbClr val="000000"/>
                        </a:solidFill>
                        <a:effectLst/>
                        <a:latin typeface="Noto Sans" panose="020B0502040504020204" pitchFamily="34" charset="0"/>
                        <a:cs typeface="Noto Sans" panose="020B0502040504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0" algn="ctr" rtl="0" fontAlgn="b">
                        <a:lnSpc>
                          <a:spcPct val="100000"/>
                        </a:lnSpc>
                        <a:spcBef>
                          <a:spcPts val="0"/>
                        </a:spcBef>
                        <a:spcAft>
                          <a:spcPts val="0"/>
                        </a:spcAft>
                        <a:buClr>
                          <a:srgbClr val="000000"/>
                        </a:buClr>
                        <a:buFont typeface="Arial"/>
                        <a:buNone/>
                      </a:pPr>
                      <a:r>
                        <a:rPr lang="en-GB" sz="1000" b="0" i="0" u="none" strike="noStrike" cap="none">
                          <a:solidFill>
                            <a:srgbClr val="000000"/>
                          </a:solidFill>
                          <a:effectLst/>
                          <a:latin typeface="+mn-lt"/>
                          <a:ea typeface="+mn-ea"/>
                          <a:cs typeface="+mn-cs"/>
                          <a:sym typeface="Arial"/>
                        </a:rPr>
                        <a:t>5.52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marR="0" algn="ctr" rtl="0" fontAlgn="b">
                        <a:lnSpc>
                          <a:spcPct val="100000"/>
                        </a:lnSpc>
                        <a:spcBef>
                          <a:spcPts val="0"/>
                        </a:spcBef>
                        <a:spcAft>
                          <a:spcPts val="0"/>
                        </a:spcAft>
                        <a:buClr>
                          <a:srgbClr val="000000"/>
                        </a:buClr>
                        <a:buFont typeface="Arial"/>
                        <a:buNone/>
                      </a:pPr>
                      <a:r>
                        <a:rPr lang="en-GB" sz="1000" b="0" i="0" u="none" strike="noStrike" cap="none" dirty="0">
                          <a:solidFill>
                            <a:srgbClr val="000000"/>
                          </a:solidFill>
                          <a:effectLst/>
                          <a:latin typeface="+mn-lt"/>
                          <a:ea typeface="+mn-ea"/>
                          <a:cs typeface="+mn-cs"/>
                          <a:sym typeface="Arial"/>
                        </a:rPr>
                        <a:t>4.54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marR="0" algn="ctr" rtl="0" fontAlgn="b">
                        <a:lnSpc>
                          <a:spcPct val="100000"/>
                        </a:lnSpc>
                        <a:spcBef>
                          <a:spcPts val="0"/>
                        </a:spcBef>
                        <a:spcAft>
                          <a:spcPts val="0"/>
                        </a:spcAft>
                        <a:buClr>
                          <a:srgbClr val="000000"/>
                        </a:buClr>
                        <a:buFont typeface="Arial"/>
                        <a:buNone/>
                      </a:pPr>
                      <a:r>
                        <a:rPr lang="en-GB" sz="1000" b="1" i="0" u="none" strike="noStrike" cap="none" dirty="0">
                          <a:solidFill>
                            <a:srgbClr val="17505B"/>
                          </a:solidFill>
                          <a:effectLst/>
                          <a:latin typeface="+mn-lt"/>
                          <a:ea typeface="+mn-ea"/>
                          <a:cs typeface="+mn-cs"/>
                          <a:sym typeface="Arial"/>
                        </a:rPr>
                        <a:t>6.50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281145">
                <a:tc>
                  <a:txBody>
                    <a:bodyPr/>
                    <a:lstStyle/>
                    <a:p>
                      <a:pPr algn="l" fontAlgn="b">
                        <a:buNone/>
                      </a:pPr>
                      <a:r>
                        <a:rPr lang="en-GB" sz="1000" b="0" i="0" u="none" strike="noStrike" dirty="0">
                          <a:solidFill>
                            <a:srgbClr val="000000"/>
                          </a:solidFill>
                          <a:effectLst/>
                          <a:latin typeface="+mn-lt"/>
                        </a:rPr>
                        <a:t>Loyalty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R="0" algn="ctr" rtl="0" fontAlgn="b">
                        <a:lnSpc>
                          <a:spcPct val="100000"/>
                        </a:lnSpc>
                        <a:spcBef>
                          <a:spcPts val="0"/>
                        </a:spcBef>
                        <a:spcAft>
                          <a:spcPts val="0"/>
                        </a:spcAft>
                        <a:buClr>
                          <a:srgbClr val="000000"/>
                        </a:buClr>
                        <a:buFont typeface="Arial"/>
                        <a:buNone/>
                      </a:pPr>
                      <a:r>
                        <a:rPr lang="en-GB" sz="1100" b="1" i="0" u="none" strike="noStrike" cap="none" dirty="0">
                          <a:solidFill>
                            <a:srgbClr val="000000"/>
                          </a:solidFill>
                          <a:effectLst/>
                          <a:latin typeface="+mn-lt"/>
                          <a:ea typeface="+mn-ea"/>
                          <a:cs typeface="+mn-cs"/>
                          <a:sym typeface="Arial"/>
                        </a:rPr>
                        <a:t>7.77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000" b="0" i="0" u="none" strike="noStrike">
                          <a:solidFill>
                            <a:srgbClr val="000000"/>
                          </a:solidFill>
                          <a:effectLst/>
                          <a:latin typeface="+mn-lt"/>
                        </a:rPr>
                        <a:t>5.25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000" b="0" i="0" u="none" strike="noStrike">
                          <a:solidFill>
                            <a:srgbClr val="000000"/>
                          </a:solidFill>
                          <a:effectLst/>
                          <a:latin typeface="+mn-lt"/>
                        </a:rPr>
                        <a:t>5.77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000" b="1" i="0" u="none" strike="noStrike" dirty="0">
                          <a:solidFill>
                            <a:srgbClr val="17505B"/>
                          </a:solidFill>
                          <a:effectLst/>
                          <a:latin typeface="+mn-lt"/>
                        </a:rPr>
                        <a:t>4.74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GB" sz="1100" b="0" i="0" u="none" strike="noStrike" dirty="0">
                        <a:solidFill>
                          <a:srgbClr val="000000"/>
                        </a:solidFill>
                        <a:effectLst/>
                        <a:latin typeface="Noto Sans" panose="020B0502040504020204" pitchFamily="34" charset="0"/>
                        <a:cs typeface="Noto Sans" panose="020B0502040504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0" algn="ctr" rtl="0" fontAlgn="b">
                        <a:lnSpc>
                          <a:spcPct val="100000"/>
                        </a:lnSpc>
                        <a:spcBef>
                          <a:spcPts val="0"/>
                        </a:spcBef>
                        <a:spcAft>
                          <a:spcPts val="0"/>
                        </a:spcAft>
                        <a:buClr>
                          <a:srgbClr val="000000"/>
                        </a:buClr>
                        <a:buFont typeface="Arial"/>
                        <a:buNone/>
                      </a:pPr>
                      <a:r>
                        <a:rPr lang="en-GB" sz="1000" b="0" i="0" u="none" strike="noStrike" cap="none">
                          <a:solidFill>
                            <a:srgbClr val="000000"/>
                          </a:solidFill>
                          <a:effectLst/>
                          <a:latin typeface="+mn-lt"/>
                          <a:ea typeface="+mn-ea"/>
                          <a:cs typeface="+mn-cs"/>
                          <a:sym typeface="Arial"/>
                        </a:rPr>
                        <a:t>6.27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0" algn="ctr" rtl="0" fontAlgn="b">
                        <a:lnSpc>
                          <a:spcPct val="100000"/>
                        </a:lnSpc>
                        <a:spcBef>
                          <a:spcPts val="0"/>
                        </a:spcBef>
                        <a:spcAft>
                          <a:spcPts val="0"/>
                        </a:spcAft>
                        <a:buClr>
                          <a:srgbClr val="000000"/>
                        </a:buClr>
                        <a:buFont typeface="Arial"/>
                        <a:buNone/>
                      </a:pPr>
                      <a:r>
                        <a:rPr lang="en-GB" sz="1000" b="0" i="0" u="none" strike="noStrike" cap="none">
                          <a:solidFill>
                            <a:srgbClr val="000000"/>
                          </a:solidFill>
                          <a:effectLst/>
                          <a:latin typeface="+mn-lt"/>
                          <a:ea typeface="+mn-ea"/>
                          <a:cs typeface="+mn-cs"/>
                          <a:sym typeface="Arial"/>
                        </a:rPr>
                        <a:t>4.04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0" algn="ctr" rtl="0" fontAlgn="b">
                        <a:lnSpc>
                          <a:spcPct val="100000"/>
                        </a:lnSpc>
                        <a:spcBef>
                          <a:spcPts val="0"/>
                        </a:spcBef>
                        <a:spcAft>
                          <a:spcPts val="0"/>
                        </a:spcAft>
                        <a:buClr>
                          <a:srgbClr val="000000"/>
                        </a:buClr>
                        <a:buFont typeface="Arial"/>
                        <a:buNone/>
                      </a:pPr>
                      <a:r>
                        <a:rPr lang="en-GB" sz="1000" b="1" i="0" u="none" strike="noStrike" cap="none" dirty="0">
                          <a:solidFill>
                            <a:srgbClr val="17505B"/>
                          </a:solidFill>
                          <a:effectLst/>
                          <a:latin typeface="+mn-lt"/>
                          <a:ea typeface="+mn-ea"/>
                          <a:cs typeface="+mn-cs"/>
                          <a:sym typeface="Arial"/>
                        </a:rPr>
                        <a:t>8.50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6869639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3" name="TextBox 2"/>
          <p:cNvSpPr txBox="1"/>
          <p:nvPr/>
        </p:nvSpPr>
        <p:spPr>
          <a:xfrm>
            <a:off x="921360" y="619764"/>
            <a:ext cx="112279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Consumers – perceived monetary value of claim - wave 15 &amp; 16 </a:t>
            </a:r>
          </a:p>
        </p:txBody>
      </p:sp>
      <p:sp>
        <p:nvSpPr>
          <p:cNvPr id="7" name="Google Shape;281;p26">
            <a:extLst>
              <a:ext uri="{FF2B5EF4-FFF2-40B4-BE49-F238E27FC236}">
                <a16:creationId xmlns:a16="http://schemas.microsoft.com/office/drawing/2014/main" id="{6BA30E1E-56C4-493B-8992-B93B1A6F3097}"/>
              </a:ext>
            </a:extLst>
          </p:cNvPr>
          <p:cNvSpPr txBox="1"/>
          <p:nvPr/>
        </p:nvSpPr>
        <p:spPr>
          <a:xfrm>
            <a:off x="921359" y="5918166"/>
            <a:ext cx="10563069" cy="35504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Base: April 2025 and Jan 2026 data. All consumers who had made a claim on an insurance policy in the previous 12 months (motor, travel, buildings and/or contents) insurance policy: n=</a:t>
            </a:r>
            <a:r>
              <a:rPr lang="en-GB" sz="900" dirty="0">
                <a:latin typeface="Noto Sans" panose="020B0502040504020204" pitchFamily="34" charset="0"/>
                <a:ea typeface="Corbel"/>
                <a:cs typeface="Noto Sans" panose="020B0502040504020204" pitchFamily="34" charset="0"/>
                <a:sym typeface="Corbel"/>
              </a:rPr>
              <a:t>189</a:t>
            </a:r>
            <a:r>
              <a:rPr kumimoji="0" lang="en-GB"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  1-4 (low) n=21*, 5-7 n=74, 8-10 (high) n=91. *low sample</a:t>
            </a:r>
            <a:endParaRPr kumimoji="0" lang="en-GB" sz="9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8" name="TextBox 7">
            <a:extLst>
              <a:ext uri="{FF2B5EF4-FFF2-40B4-BE49-F238E27FC236}">
                <a16:creationId xmlns:a16="http://schemas.microsoft.com/office/drawing/2014/main" id="{28A5F267-4FBB-4E0F-9CCE-E34E4194284D}"/>
              </a:ext>
            </a:extLst>
          </p:cNvPr>
          <p:cNvSpPr txBox="1"/>
          <p:nvPr/>
        </p:nvSpPr>
        <p:spPr>
          <a:xfrm>
            <a:off x="921360" y="1153407"/>
            <a:ext cx="10856983" cy="738664"/>
          </a:xfrm>
          <a:prstGeom prst="rect">
            <a:avLst/>
          </a:prstGeom>
          <a:noFill/>
        </p:spPr>
        <p:txBody>
          <a:bodyPr wrap="square">
            <a:spAutoFit/>
          </a:bodyPr>
          <a:lstStyle/>
          <a:p>
            <a:pPr marL="174625" marR="0" lvl="0" indent="-174625"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r>
              <a:rPr lang="en-GB" dirty="0">
                <a:solidFill>
                  <a:schemeClr val="tx1"/>
                </a:solidFill>
                <a:latin typeface="Noto Sans" panose="020B0502040504020204" pitchFamily="34" charset="0"/>
                <a:ea typeface="Noto Sans" panose="020B0502040504020204" pitchFamily="34" charset="0"/>
                <a:cs typeface="Calibri Light" panose="020F0302020204030204" pitchFamily="34" charset="0"/>
              </a:rPr>
              <a:t>49% of Consumers who had made a claim in the previous 12 months reported that it was of high monetary value, 4 percentage points more than the previous wave.  40% deemed it as of average monetary value (5-7), just 11% perceived it as low monetary value, similar to the last wave (10%).</a:t>
            </a:r>
            <a:endParaRPr kumimoji="0" lang="en-GB" b="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endParaRPr>
          </a:p>
        </p:txBody>
      </p:sp>
      <p:sp>
        <p:nvSpPr>
          <p:cNvPr id="6" name="TextBox 5">
            <a:extLst>
              <a:ext uri="{FF2B5EF4-FFF2-40B4-BE49-F238E27FC236}">
                <a16:creationId xmlns:a16="http://schemas.microsoft.com/office/drawing/2014/main" id="{FA60A0D7-2F98-D101-571E-C29436CAE8E4}"/>
              </a:ext>
            </a:extLst>
          </p:cNvPr>
          <p:cNvSpPr txBox="1"/>
          <p:nvPr/>
        </p:nvSpPr>
        <p:spPr>
          <a:xfrm>
            <a:off x="1116992" y="5276820"/>
            <a:ext cx="10103642" cy="415498"/>
          </a:xfrm>
          <a:prstGeom prst="rect">
            <a:avLst/>
          </a:prstGeom>
          <a:noFill/>
        </p:spPr>
        <p:txBody>
          <a:bodyPr wrap="square">
            <a:spAutoFit/>
          </a:bodyPr>
          <a:lstStyle/>
          <a:p>
            <a:pPr algn="ctr"/>
            <a:r>
              <a:rPr lang="en-GB" sz="1050" b="1" dirty="0">
                <a:solidFill>
                  <a:srgbClr val="17505B"/>
                </a:solidFill>
                <a:latin typeface="Noto Sans" panose="020B0502040504020204" pitchFamily="34" charset="0"/>
                <a:ea typeface="Noto Sans" panose="020B0502040504020204" pitchFamily="34" charset="0"/>
                <a:cs typeface="Noto Sans" panose="020B0502040504020204" pitchFamily="34" charset="0"/>
              </a:rPr>
              <a:t>From your perspective what was the financial value of your claim?  Please indicate based on a scale of 1 being a very low monetary value and 10 being a very high monetary value.</a:t>
            </a:r>
          </a:p>
        </p:txBody>
      </p:sp>
      <p:graphicFrame>
        <p:nvGraphicFramePr>
          <p:cNvPr id="2" name="Diagramm0">
            <a:extLst>
              <a:ext uri="{FF2B5EF4-FFF2-40B4-BE49-F238E27FC236}">
                <a16:creationId xmlns:a16="http://schemas.microsoft.com/office/drawing/2014/main" id="{C5108D7C-139B-4575-86F3-20D2F3F5CE37}"/>
              </a:ext>
            </a:extLst>
          </p:cNvPr>
          <p:cNvGraphicFramePr>
            <a:graphicFrameLocks/>
          </p:cNvGraphicFramePr>
          <p:nvPr>
            <p:extLst>
              <p:ext uri="{D42A27DB-BD31-4B8C-83A1-F6EECF244321}">
                <p14:modId xmlns:p14="http://schemas.microsoft.com/office/powerpoint/2010/main" val="2467992247"/>
              </p:ext>
            </p:extLst>
          </p:nvPr>
        </p:nvGraphicFramePr>
        <p:xfrm>
          <a:off x="1019175" y="1964049"/>
          <a:ext cx="10251465" cy="308692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77745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49" name="Google Shape;554;p52">
            <a:extLst>
              <a:ext uri="{FF2B5EF4-FFF2-40B4-BE49-F238E27FC236}">
                <a16:creationId xmlns:a16="http://schemas.microsoft.com/office/drawing/2014/main" id="{59A45DC8-C252-41E7-A50B-0F54B9CB0DA3}"/>
              </a:ext>
            </a:extLst>
          </p:cNvPr>
          <p:cNvSpPr txBox="1"/>
          <p:nvPr/>
        </p:nvSpPr>
        <p:spPr>
          <a:xfrm>
            <a:off x="6096002" y="1792441"/>
            <a:ext cx="5541816" cy="4760759"/>
          </a:xfrm>
          <a:prstGeom prst="rect">
            <a:avLst/>
          </a:prstGeom>
          <a:noFill/>
          <a:ln>
            <a:noFill/>
          </a:ln>
        </p:spPr>
        <p:txBody>
          <a:bodyPr spcFirstLastPara="1" wrap="square" lIns="0" tIns="0" rIns="0" bIns="0" anchor="t" anchorCtr="0">
            <a:noAutofit/>
          </a:bodyPr>
          <a:lstStyle/>
          <a:p>
            <a:pPr marR="0" lvl="0" algn="l" defTabSz="914400" rtl="0" eaLnBrk="1" fontAlgn="auto" latinLnBrk="0" hangingPunct="1">
              <a:lnSpc>
                <a:spcPct val="100000"/>
              </a:lnSpc>
              <a:spcBef>
                <a:spcPts val="0"/>
              </a:spcBef>
              <a:spcAft>
                <a:spcPts val="0"/>
              </a:spcAft>
              <a:buClrTx/>
              <a:buSzPts val="1500"/>
              <a:tabLst/>
              <a:defRPr/>
            </a:pPr>
            <a:r>
              <a:rPr lang="en-GB" sz="12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The opportunity to improve trust amongst Consumers with a high perceived claim value (8-10) is highest for these 5 statements:</a:t>
            </a:r>
          </a:p>
          <a:p>
            <a:pPr marR="0" lvl="0" algn="l" defTabSz="914400" rtl="0" eaLnBrk="1" fontAlgn="auto" latinLnBrk="0" hangingPunct="1">
              <a:lnSpc>
                <a:spcPct val="100000"/>
              </a:lnSpc>
              <a:spcBef>
                <a:spcPts val="0"/>
              </a:spcBef>
              <a:spcAft>
                <a:spcPts val="0"/>
              </a:spcAft>
              <a:buClrTx/>
              <a:buSzPts val="1500"/>
              <a:tabLst/>
              <a:defRPr/>
            </a:pPr>
            <a:endParaRPr lang="en-GB" sz="1200" dirty="0">
              <a:latin typeface="Noto Sans" panose="020B0502040504020204" pitchFamily="34" charset="0"/>
              <a:ea typeface="Noto Sans" panose="020B0502040504020204" pitchFamily="34" charset="0"/>
              <a:cs typeface="Calibri Light" panose="020F0302020204030204" pitchFamily="34" charset="0"/>
            </a:endParaRPr>
          </a:p>
          <a:p>
            <a:pPr marL="228600" lvl="5" indent="-228600">
              <a:buClrTx/>
              <a:buSzPct val="100000"/>
              <a:buFont typeface="+mj-lt"/>
              <a:buAutoNum type="arabicPeriod"/>
            </a:pPr>
            <a:r>
              <a:rPr lang="en-US" sz="12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Speed (claims): </a:t>
            </a:r>
            <a:r>
              <a:rPr lang="en-US"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I can get through to the insurance company quickly at any time</a:t>
            </a:r>
          </a:p>
          <a:p>
            <a:pPr marL="228600" lvl="5" indent="-228600">
              <a:buClrTx/>
              <a:buSzPct val="100000"/>
              <a:buFont typeface="+mj-lt"/>
              <a:buAutoNum type="arabicPeriod"/>
            </a:pPr>
            <a:r>
              <a:rPr lang="en-US" sz="12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Relationship: </a:t>
            </a:r>
            <a:r>
              <a:rPr lang="en-US"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The insurer knows me and what is important to me</a:t>
            </a:r>
          </a:p>
          <a:p>
            <a:pPr marL="228600" lvl="5" indent="-228600">
              <a:buClrTx/>
              <a:buSzPct val="100000"/>
              <a:buFont typeface="+mj-lt"/>
              <a:buAutoNum type="arabicPeriod"/>
            </a:pPr>
            <a:r>
              <a:rPr lang="en-US" sz="12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Relationship: </a:t>
            </a:r>
            <a:r>
              <a:rPr lang="en-US"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I am able to go to my insurer for advice</a:t>
            </a:r>
          </a:p>
          <a:p>
            <a:pPr marL="228600" lvl="5" indent="-228600">
              <a:buClrTx/>
              <a:buSzPct val="100000"/>
              <a:buFont typeface="+mj-lt"/>
              <a:buAutoNum type="arabicPeriod"/>
            </a:pPr>
            <a:r>
              <a:rPr lang="en-US" sz="12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Price: </a:t>
            </a:r>
            <a:r>
              <a:rPr lang="en-US"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The insurance provider matches a cheaper price from a competitor's quote</a:t>
            </a:r>
          </a:p>
          <a:p>
            <a:pPr marL="228600" lvl="5" indent="-228600">
              <a:buClrTx/>
              <a:buSzPct val="100000"/>
              <a:buFont typeface="+mj-lt"/>
              <a:buAutoNum type="arabicPeriod"/>
            </a:pPr>
            <a:r>
              <a:rPr lang="en-US" sz="12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Loyalty: </a:t>
            </a:r>
            <a:r>
              <a:rPr lang="en-US"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I get rewarded for having multiple products or policies with the same company</a:t>
            </a:r>
          </a:p>
          <a:p>
            <a:pPr lvl="5">
              <a:buClrTx/>
              <a:buSzPts val="1500"/>
            </a:pPr>
            <a:endParaRPr lang="en-GB" sz="1200" dirty="0">
              <a:latin typeface="Noto Sans" panose="020B0502040504020204" pitchFamily="34" charset="0"/>
              <a:ea typeface="Noto Sans" panose="020B0502040504020204" pitchFamily="34" charset="0"/>
              <a:cs typeface="Calibri Light" panose="020F0302020204030204" pitchFamily="34" charset="0"/>
            </a:endParaRPr>
          </a:p>
          <a:p>
            <a:pPr marR="0" lvl="0" algn="l" defTabSz="914400" rtl="0" eaLnBrk="1" fontAlgn="auto" latinLnBrk="0" hangingPunct="1">
              <a:lnSpc>
                <a:spcPct val="100000"/>
              </a:lnSpc>
              <a:spcBef>
                <a:spcPts val="0"/>
              </a:spcBef>
              <a:spcAft>
                <a:spcPts val="0"/>
              </a:spcAft>
              <a:buClrTx/>
              <a:buSzPts val="1500"/>
              <a:tabLst/>
              <a:defRPr/>
            </a:pPr>
            <a:r>
              <a:rPr lang="en-GB" sz="12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Consumers who stated the financial value of their claim as average (5-7) have lower opportunity scores on average across all themes.</a:t>
            </a:r>
          </a:p>
          <a:p>
            <a:pPr marR="0" lvl="0" algn="l" defTabSz="914400" rtl="0" eaLnBrk="1" fontAlgn="auto" latinLnBrk="0" hangingPunct="1">
              <a:lnSpc>
                <a:spcPct val="100000"/>
              </a:lnSpc>
              <a:spcBef>
                <a:spcPts val="0"/>
              </a:spcBef>
              <a:spcAft>
                <a:spcPts val="0"/>
              </a:spcAft>
              <a:buClrTx/>
              <a:buSzPts val="1500"/>
              <a:tabLst/>
              <a:defRPr/>
            </a:pPr>
            <a:endParaRPr lang="en-GB" sz="1200" dirty="0">
              <a:latin typeface="Noto Sans" panose="020B0502040504020204" pitchFamily="34" charset="0"/>
              <a:ea typeface="Noto Sans" panose="020B0502040504020204" pitchFamily="34" charset="0"/>
              <a:cs typeface="Calibri Light" panose="020F0302020204030204" pitchFamily="34" charset="0"/>
            </a:endParaRPr>
          </a:p>
          <a:p>
            <a:pPr marR="0" lvl="0" algn="l" defTabSz="914400" rtl="0" eaLnBrk="1" fontAlgn="auto" latinLnBrk="0" hangingPunct="1">
              <a:lnSpc>
                <a:spcPct val="100000"/>
              </a:lnSpc>
              <a:spcBef>
                <a:spcPts val="0"/>
              </a:spcBef>
              <a:spcAft>
                <a:spcPts val="0"/>
              </a:spcAft>
              <a:buClrTx/>
              <a:buSzPts val="1500"/>
              <a:tabLst/>
              <a:defRPr/>
            </a:pPr>
            <a:r>
              <a:rPr lang="en-GB" sz="12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The opportunity to improve trust amongst Consumers with an average perceived claim value (5-7) is highest for these 5 statements:</a:t>
            </a:r>
          </a:p>
          <a:p>
            <a:pPr marL="171450" marR="0" lvl="0" indent="-171450" algn="l" defTabSz="914400" rtl="0" eaLnBrk="1" fontAlgn="auto" latinLnBrk="0" hangingPunct="1">
              <a:lnSpc>
                <a:spcPct val="100000"/>
              </a:lnSpc>
              <a:spcBef>
                <a:spcPts val="0"/>
              </a:spcBef>
              <a:spcAft>
                <a:spcPts val="0"/>
              </a:spcAft>
              <a:buClrTx/>
              <a:buSzPts val="1500"/>
              <a:buFont typeface="Arial" panose="020B0604020202020204" pitchFamily="34" charset="0"/>
              <a:buChar char="•"/>
              <a:tabLst/>
              <a:defRPr/>
            </a:pPr>
            <a:endParaRPr lang="en-GB" sz="1200" dirty="0">
              <a:latin typeface="Noto Sans" panose="020B0502040504020204" pitchFamily="34" charset="0"/>
              <a:ea typeface="Noto Sans" panose="020B0502040504020204" pitchFamily="34" charset="0"/>
              <a:cs typeface="Calibri Light" panose="020F0302020204030204" pitchFamily="34" charset="0"/>
            </a:endParaRPr>
          </a:p>
          <a:p>
            <a:pPr marL="228600" lvl="5" indent="-228600" defTabSz="914400" eaLnBrk="1" fontAlgn="auto" latinLnBrk="0" hangingPunct="1">
              <a:buClrTx/>
              <a:buSzPct val="100000"/>
              <a:buFont typeface="+mj-lt"/>
              <a:buAutoNum type="arabicPeriod"/>
              <a:tabLst/>
              <a:defRPr/>
            </a:pPr>
            <a:r>
              <a:rPr lang="en-US" sz="12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Speed (claims): </a:t>
            </a:r>
            <a:r>
              <a:rPr lang="en-US"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My claim is settled quickly</a:t>
            </a:r>
          </a:p>
          <a:p>
            <a:pPr marL="228600" lvl="5" indent="-228600" defTabSz="914400" eaLnBrk="1" fontAlgn="auto" latinLnBrk="0" hangingPunct="1">
              <a:buClrTx/>
              <a:buSzPct val="100000"/>
              <a:buFont typeface="+mj-lt"/>
              <a:buAutoNum type="arabicPeriod"/>
              <a:tabLst/>
              <a:defRPr/>
            </a:pPr>
            <a:r>
              <a:rPr lang="en-US" sz="12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Confidence: </a:t>
            </a:r>
            <a:r>
              <a:rPr lang="en-US"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The insurer assesses my risk individually, rather than using generic assumptions</a:t>
            </a:r>
          </a:p>
          <a:p>
            <a:pPr marL="228600" lvl="5" indent="-228600" defTabSz="914400" eaLnBrk="1" fontAlgn="auto" latinLnBrk="0" hangingPunct="1">
              <a:buClrTx/>
              <a:buSzPct val="100000"/>
              <a:buFont typeface="+mj-lt"/>
              <a:buAutoNum type="arabicPeriod"/>
              <a:tabLst/>
              <a:defRPr/>
            </a:pPr>
            <a:r>
              <a:rPr lang="en-US" sz="12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Control (claims): </a:t>
            </a:r>
            <a:r>
              <a:rPr lang="en-US"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I have a choice in how the claim is settled (e.g. financial settlement, repair or replacement)</a:t>
            </a:r>
          </a:p>
          <a:p>
            <a:pPr marL="228600" lvl="5" indent="-228600" defTabSz="914400" eaLnBrk="1" fontAlgn="auto" latinLnBrk="0" hangingPunct="1">
              <a:buClrTx/>
              <a:buSzPct val="100000"/>
              <a:buFont typeface="+mj-lt"/>
              <a:buAutoNum type="arabicPeriod"/>
              <a:tabLst/>
              <a:defRPr/>
            </a:pPr>
            <a:r>
              <a:rPr lang="en-US" sz="12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Protection: </a:t>
            </a:r>
            <a:r>
              <a:rPr lang="en-US"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The provider understands why particular things with little financial value are important to me</a:t>
            </a:r>
          </a:p>
          <a:p>
            <a:pPr marL="228600" lvl="5" indent="-228600" defTabSz="914400" eaLnBrk="1" fontAlgn="auto" latinLnBrk="0" hangingPunct="1">
              <a:buClrTx/>
              <a:buSzPct val="100000"/>
              <a:buFont typeface="+mj-lt"/>
              <a:buAutoNum type="arabicPeriod"/>
              <a:tabLst/>
              <a:defRPr/>
            </a:pPr>
            <a:r>
              <a:rPr lang="en-US" sz="12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Protection: </a:t>
            </a:r>
            <a:r>
              <a:rPr lang="en-US"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I am able to add additional cover to suit my needs</a:t>
            </a:r>
          </a:p>
        </p:txBody>
      </p:sp>
      <p:sp>
        <p:nvSpPr>
          <p:cNvPr id="3" name="TextBox 2"/>
          <p:cNvSpPr txBox="1"/>
          <p:nvPr/>
        </p:nvSpPr>
        <p:spPr>
          <a:xfrm>
            <a:off x="920710" y="646849"/>
            <a:ext cx="112279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Consumers Opportunity themes by perceived value of claim - wave 16 &amp; 17</a:t>
            </a:r>
          </a:p>
        </p:txBody>
      </p:sp>
      <p:graphicFrame>
        <p:nvGraphicFramePr>
          <p:cNvPr id="7" name="Table 6"/>
          <p:cNvGraphicFramePr>
            <a:graphicFrameLocks noGrp="1"/>
          </p:cNvGraphicFramePr>
          <p:nvPr>
            <p:extLst>
              <p:ext uri="{D42A27DB-BD31-4B8C-83A1-F6EECF244321}">
                <p14:modId xmlns:p14="http://schemas.microsoft.com/office/powerpoint/2010/main" val="3956898329"/>
              </p:ext>
            </p:extLst>
          </p:nvPr>
        </p:nvGraphicFramePr>
        <p:xfrm>
          <a:off x="1030061" y="1812831"/>
          <a:ext cx="4694801" cy="3293084"/>
        </p:xfrm>
        <a:graphic>
          <a:graphicData uri="http://schemas.openxmlformats.org/drawingml/2006/table">
            <a:tbl>
              <a:tblPr/>
              <a:tblGrid>
                <a:gridCol w="1205855">
                  <a:extLst>
                    <a:ext uri="{9D8B030D-6E8A-4147-A177-3AD203B41FA5}">
                      <a16:colId xmlns:a16="http://schemas.microsoft.com/office/drawing/2014/main" val="20000"/>
                    </a:ext>
                  </a:extLst>
                </a:gridCol>
                <a:gridCol w="1173699">
                  <a:extLst>
                    <a:ext uri="{9D8B030D-6E8A-4147-A177-3AD203B41FA5}">
                      <a16:colId xmlns:a16="http://schemas.microsoft.com/office/drawing/2014/main" val="20001"/>
                    </a:ext>
                  </a:extLst>
                </a:gridCol>
                <a:gridCol w="771749">
                  <a:extLst>
                    <a:ext uri="{9D8B030D-6E8A-4147-A177-3AD203B41FA5}">
                      <a16:colId xmlns:a16="http://schemas.microsoft.com/office/drawing/2014/main" val="20002"/>
                    </a:ext>
                  </a:extLst>
                </a:gridCol>
                <a:gridCol w="771749">
                  <a:extLst>
                    <a:ext uri="{9D8B030D-6E8A-4147-A177-3AD203B41FA5}">
                      <a16:colId xmlns:a16="http://schemas.microsoft.com/office/drawing/2014/main" val="20003"/>
                    </a:ext>
                  </a:extLst>
                </a:gridCol>
                <a:gridCol w="771749">
                  <a:extLst>
                    <a:ext uri="{9D8B030D-6E8A-4147-A177-3AD203B41FA5}">
                      <a16:colId xmlns:a16="http://schemas.microsoft.com/office/drawing/2014/main" val="20004"/>
                    </a:ext>
                  </a:extLst>
                </a:gridCol>
              </a:tblGrid>
              <a:tr h="430116">
                <a:tc rowSpan="2">
                  <a:txBody>
                    <a:bodyPr/>
                    <a:lstStyle/>
                    <a:p>
                      <a:pPr algn="l" fontAlgn="b"/>
                      <a:endParaRPr lang="en-GB" sz="1200" b="0" i="0" u="none" strike="noStrike" dirty="0">
                        <a:solidFill>
                          <a:srgbClr val="000000"/>
                        </a:solidFill>
                        <a:effectLst/>
                        <a:latin typeface="Noto Sans" panose="020B05020405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7505B"/>
                    </a:solidFill>
                  </a:tcPr>
                </a:tc>
                <a:tc gridSpan="4">
                  <a:txBody>
                    <a:bodyPr/>
                    <a:lstStyle/>
                    <a:p>
                      <a:pPr algn="ctr" rtl="0" fontAlgn="b"/>
                      <a:r>
                        <a:rPr lang="en-GB" sz="1200" b="1" i="0" u="none" strike="noStrike" dirty="0">
                          <a:solidFill>
                            <a:srgbClr val="99FF80"/>
                          </a:solidFill>
                          <a:effectLst/>
                          <a:latin typeface="+mj-lt"/>
                        </a:rPr>
                        <a:t>Consumers who have claimed in the past 12 months (perceived financial value of claim)</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7505B"/>
                    </a:solidFill>
                  </a:tcPr>
                </a:tc>
                <a:tc hMerge="1">
                  <a:txBody>
                    <a:bodyPr/>
                    <a:lstStyle/>
                    <a:p>
                      <a:endParaRPr dirty="0"/>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265"/>
                    </a:solidFill>
                  </a:tcPr>
                </a:tc>
                <a:tc hMerge="1">
                  <a:txBody>
                    <a:bodyPr/>
                    <a:lstStyle/>
                    <a:p>
                      <a:pPr algn="ctr" rtl="0" fontAlgn="b"/>
                      <a:endParaRPr lang="en-GB" sz="1200" b="1" i="0" u="none" strike="noStrike">
                        <a:solidFill>
                          <a:srgbClr val="FFFFFF"/>
                        </a:solidFill>
                        <a:effectLst/>
                        <a:latin typeface="+mj-lt"/>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265"/>
                    </a:solidFill>
                  </a:tcPr>
                </a:tc>
                <a:tc hMerge="1">
                  <a:txBody>
                    <a:bodyPr/>
                    <a:lstStyle/>
                    <a:p>
                      <a:pPr algn="ctr" rtl="0" fontAlgn="b"/>
                      <a:endParaRPr lang="en-GB" sz="1200" b="1" i="0" u="none" strike="noStrike">
                        <a:solidFill>
                          <a:srgbClr val="FFFFFF"/>
                        </a:solidFill>
                        <a:effectLst/>
                        <a:latin typeface="+mj-lt"/>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265"/>
                    </a:solidFill>
                  </a:tcPr>
                </a:tc>
                <a:extLst>
                  <a:ext uri="{0D108BD9-81ED-4DB2-BD59-A6C34878D82A}">
                    <a16:rowId xmlns:a16="http://schemas.microsoft.com/office/drawing/2014/main" val="3904154400"/>
                  </a:ext>
                </a:extLst>
              </a:tr>
              <a:tr h="310167">
                <a:tc vMerge="1">
                  <a:txBody>
                    <a:bodyPr/>
                    <a:lstStyle/>
                    <a:p>
                      <a:pPr algn="l" fontAlgn="b"/>
                      <a:endParaRPr lang="en-GB" sz="1200" b="0" i="0" u="none" strike="noStrike" dirty="0">
                        <a:solidFill>
                          <a:srgbClr val="000000"/>
                        </a:solidFill>
                        <a:effectLst/>
                        <a:latin typeface="Noto Sans" panose="020B05020405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1" i="0" u="none" strike="noStrike" dirty="0">
                          <a:solidFill>
                            <a:srgbClr val="99FF80"/>
                          </a:solidFill>
                          <a:effectLst/>
                          <a:latin typeface="+mj-lt"/>
                        </a:rPr>
                        <a:t>All </a:t>
                      </a:r>
                    </a:p>
                    <a:p>
                      <a:pPr algn="ctr" rtl="0" fontAlgn="b"/>
                      <a:r>
                        <a:rPr lang="en-GB" sz="1200" b="1" i="0" u="none" strike="noStrike" dirty="0">
                          <a:solidFill>
                            <a:srgbClr val="99FF80"/>
                          </a:solidFill>
                          <a:effectLst/>
                          <a:latin typeface="+mj-lt"/>
                        </a:rPr>
                        <a:t>respondents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rtl="0" fontAlgn="b"/>
                      <a:r>
                        <a:rPr lang="en-GB" sz="1200" b="1" i="0" u="none" strike="noStrike" dirty="0">
                          <a:solidFill>
                            <a:srgbClr val="99FF80"/>
                          </a:solidFill>
                          <a:effectLst/>
                          <a:latin typeface="+mj-lt"/>
                        </a:rPr>
                        <a:t>1-4 </a:t>
                      </a:r>
                    </a:p>
                    <a:p>
                      <a:pPr algn="ctr" rtl="0" fontAlgn="b"/>
                      <a:r>
                        <a:rPr lang="en-GB" sz="1200" b="1" i="0" u="none" strike="noStrike" dirty="0">
                          <a:solidFill>
                            <a:srgbClr val="99FF80"/>
                          </a:solidFill>
                          <a:effectLst/>
                          <a:latin typeface="+mj-lt"/>
                        </a:rPr>
                        <a:t>(low)*</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rtl="0" fontAlgn="b"/>
                      <a:r>
                        <a:rPr lang="en-GB" sz="1200" b="1" i="0" u="none" strike="noStrike" dirty="0">
                          <a:solidFill>
                            <a:srgbClr val="99FF80"/>
                          </a:solidFill>
                          <a:effectLst/>
                          <a:latin typeface="+mj-lt"/>
                        </a:rPr>
                        <a:t>5-7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rtl="0" fontAlgn="b"/>
                      <a:r>
                        <a:rPr lang="en-GB" sz="1200" b="1" i="0" u="none" strike="noStrike" dirty="0">
                          <a:solidFill>
                            <a:srgbClr val="99FF80"/>
                          </a:solidFill>
                          <a:effectLst/>
                          <a:latin typeface="+mj-lt"/>
                        </a:rPr>
                        <a:t>8-10 (high)</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276762">
                <a:tc>
                  <a:txBody>
                    <a:bodyPr/>
                    <a:lstStyle/>
                    <a:p>
                      <a:pPr algn="l" fontAlgn="b">
                        <a:buNone/>
                      </a:pPr>
                      <a:r>
                        <a:rPr lang="en-GB" sz="1100" b="1" i="0" u="none" strike="noStrike">
                          <a:solidFill>
                            <a:srgbClr val="000000"/>
                          </a:solidFill>
                          <a:effectLst/>
                          <a:latin typeface="+mn-lt"/>
                        </a:rPr>
                        <a:t>Loyalty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buNone/>
                      </a:pPr>
                      <a:r>
                        <a:rPr lang="en-GB" sz="1100" b="0" i="0" u="none" strike="noStrike">
                          <a:solidFill>
                            <a:srgbClr val="000000"/>
                          </a:solidFill>
                          <a:effectLst/>
                          <a:latin typeface="+mn-lt"/>
                        </a:rPr>
                        <a:t>7.77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100" b="0" i="0" u="none" strike="noStrike" dirty="0">
                          <a:solidFill>
                            <a:srgbClr val="000000"/>
                          </a:solidFill>
                          <a:effectLst/>
                          <a:latin typeface="+mn-lt"/>
                        </a:rPr>
                        <a:t>-2.57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3.78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p>
                      <a:pPr algn="ctr" fontAlgn="b">
                        <a:buNone/>
                      </a:pPr>
                      <a:r>
                        <a:rPr lang="en-GB" sz="1100" b="0" i="0" u="none" strike="noStrike">
                          <a:solidFill>
                            <a:srgbClr val="000000"/>
                          </a:solidFill>
                          <a:effectLst/>
                          <a:latin typeface="+mn-lt"/>
                        </a:rPr>
                        <a:t>7.37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extLst>
                  <a:ext uri="{0D108BD9-81ED-4DB2-BD59-A6C34878D82A}">
                    <a16:rowId xmlns:a16="http://schemas.microsoft.com/office/drawing/2014/main" val="10001"/>
                  </a:ext>
                </a:extLst>
              </a:tr>
              <a:tr h="276762">
                <a:tc>
                  <a:txBody>
                    <a:bodyPr/>
                    <a:lstStyle/>
                    <a:p>
                      <a:pPr algn="l" fontAlgn="b">
                        <a:buNone/>
                      </a:pPr>
                      <a:r>
                        <a:rPr lang="en-GB" sz="1100" b="1" i="0" u="none" strike="noStrike">
                          <a:solidFill>
                            <a:srgbClr val="000000"/>
                          </a:solidFill>
                          <a:effectLst/>
                          <a:latin typeface="+mn-lt"/>
                        </a:rPr>
                        <a:t>Confidence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buNone/>
                      </a:pPr>
                      <a:r>
                        <a:rPr lang="en-GB" sz="1100" b="0" i="0" u="none" strike="noStrike">
                          <a:solidFill>
                            <a:srgbClr val="000000"/>
                          </a:solidFill>
                          <a:effectLst/>
                          <a:latin typeface="+mn-lt"/>
                        </a:rPr>
                        <a:t>7.61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100" b="0" i="0" u="none" strike="noStrike" dirty="0">
                          <a:solidFill>
                            <a:srgbClr val="000000"/>
                          </a:solidFill>
                          <a:effectLst/>
                          <a:latin typeface="+mn-lt"/>
                        </a:rPr>
                        <a:t>2.62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4.45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p>
                      <a:pPr algn="ctr" fontAlgn="b">
                        <a:buNone/>
                      </a:pPr>
                      <a:r>
                        <a:rPr lang="en-GB" sz="1100" b="0" i="0" u="none" strike="noStrike">
                          <a:solidFill>
                            <a:srgbClr val="000000"/>
                          </a:solidFill>
                          <a:effectLst/>
                          <a:latin typeface="+mn-lt"/>
                        </a:rPr>
                        <a:t>6.88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extLst>
                  <a:ext uri="{0D108BD9-81ED-4DB2-BD59-A6C34878D82A}">
                    <a16:rowId xmlns:a16="http://schemas.microsoft.com/office/drawing/2014/main" val="10002"/>
                  </a:ext>
                </a:extLst>
              </a:tr>
              <a:tr h="276762">
                <a:tc>
                  <a:txBody>
                    <a:bodyPr/>
                    <a:lstStyle/>
                    <a:p>
                      <a:pPr algn="l" fontAlgn="b">
                        <a:buNone/>
                      </a:pPr>
                      <a:r>
                        <a:rPr lang="en-GB" sz="1100" b="1" i="0" u="none" strike="noStrike">
                          <a:solidFill>
                            <a:srgbClr val="000000"/>
                          </a:solidFill>
                          <a:effectLst/>
                          <a:latin typeface="+mn-lt"/>
                        </a:rPr>
                        <a:t>Speed (claims)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buNone/>
                      </a:pPr>
                      <a:r>
                        <a:rPr lang="en-GB" sz="1100" b="0" i="0" u="none" strike="noStrike">
                          <a:solidFill>
                            <a:srgbClr val="000000"/>
                          </a:solidFill>
                          <a:effectLst/>
                          <a:latin typeface="+mn-lt"/>
                        </a:rPr>
                        <a:t>6.91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100" b="0" i="0" u="none" strike="noStrike" dirty="0">
                          <a:solidFill>
                            <a:srgbClr val="000000"/>
                          </a:solidFill>
                          <a:effectLst/>
                          <a:latin typeface="+mn-lt"/>
                        </a:rPr>
                        <a:t>3.88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6.22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p>
                      <a:pPr algn="ctr" fontAlgn="b">
                        <a:buNone/>
                      </a:pPr>
                      <a:r>
                        <a:rPr lang="en-GB" sz="1100" b="0" i="0" u="none" strike="noStrike">
                          <a:solidFill>
                            <a:srgbClr val="000000"/>
                          </a:solidFill>
                          <a:effectLst/>
                          <a:latin typeface="+mn-lt"/>
                        </a:rPr>
                        <a:t>8.19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3"/>
                  </a:ext>
                </a:extLst>
              </a:tr>
              <a:tr h="276762">
                <a:tc>
                  <a:txBody>
                    <a:bodyPr/>
                    <a:lstStyle/>
                    <a:p>
                      <a:pPr algn="l" fontAlgn="b">
                        <a:buNone/>
                      </a:pPr>
                      <a:r>
                        <a:rPr lang="en-GB" sz="1100" b="1" i="0" u="none" strike="noStrike">
                          <a:solidFill>
                            <a:srgbClr val="000000"/>
                          </a:solidFill>
                          <a:effectLst/>
                          <a:latin typeface="+mn-lt"/>
                        </a:rPr>
                        <a:t>Ease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buNone/>
                      </a:pPr>
                      <a:r>
                        <a:rPr lang="en-GB" sz="1100" b="0" i="0" u="none" strike="noStrike">
                          <a:solidFill>
                            <a:srgbClr val="000000"/>
                          </a:solidFill>
                          <a:effectLst/>
                          <a:latin typeface="+mn-lt"/>
                        </a:rPr>
                        <a:t>6.68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100" b="0" i="0" u="none" strike="noStrike">
                          <a:solidFill>
                            <a:srgbClr val="000000"/>
                          </a:solidFill>
                          <a:effectLst/>
                          <a:latin typeface="+mn-lt"/>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3.54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p>
                      <a:pPr algn="ctr" fontAlgn="b">
                        <a:buNone/>
                      </a:pPr>
                      <a:r>
                        <a:rPr lang="en-GB" sz="1100" b="0" i="0" u="none" strike="noStrike">
                          <a:solidFill>
                            <a:srgbClr val="000000"/>
                          </a:solidFill>
                          <a:effectLst/>
                          <a:latin typeface="+mn-lt"/>
                        </a:rPr>
                        <a:t>7.78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276762">
                <a:tc>
                  <a:txBody>
                    <a:bodyPr/>
                    <a:lstStyle/>
                    <a:p>
                      <a:pPr algn="l" fontAlgn="b">
                        <a:buNone/>
                      </a:pPr>
                      <a:r>
                        <a:rPr lang="en-GB" sz="1100" b="1" i="0" u="none" strike="noStrike">
                          <a:solidFill>
                            <a:srgbClr val="000000"/>
                          </a:solidFill>
                          <a:effectLst/>
                          <a:latin typeface="+mn-lt"/>
                        </a:rPr>
                        <a:t>Protection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buNone/>
                      </a:pPr>
                      <a:r>
                        <a:rPr lang="en-GB" sz="1100" b="0" i="0" u="none" strike="noStrike">
                          <a:solidFill>
                            <a:srgbClr val="000000"/>
                          </a:solidFill>
                          <a:effectLst/>
                          <a:latin typeface="+mn-lt"/>
                        </a:rPr>
                        <a:t>6.22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100" b="0" i="0" u="none" strike="noStrike">
                          <a:solidFill>
                            <a:srgbClr val="000000"/>
                          </a:solidFill>
                          <a:effectLst/>
                          <a:latin typeface="+mn-lt"/>
                        </a:rPr>
                        <a:t>0.58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5.68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p>
                      <a:pPr algn="ctr" fontAlgn="b">
                        <a:buNone/>
                      </a:pPr>
                      <a:r>
                        <a:rPr lang="en-GB" sz="1100" b="0" i="0" u="none" strike="noStrike">
                          <a:solidFill>
                            <a:srgbClr val="000000"/>
                          </a:solidFill>
                          <a:effectLst/>
                          <a:latin typeface="+mn-lt"/>
                        </a:rPr>
                        <a:t>6.88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5"/>
                  </a:ext>
                </a:extLst>
              </a:tr>
              <a:tr h="276762">
                <a:tc>
                  <a:txBody>
                    <a:bodyPr/>
                    <a:lstStyle/>
                    <a:p>
                      <a:pPr algn="l" fontAlgn="b">
                        <a:buNone/>
                      </a:pPr>
                      <a:r>
                        <a:rPr lang="en-GB" sz="1100" b="1" i="0" u="none" strike="noStrike">
                          <a:solidFill>
                            <a:srgbClr val="000000"/>
                          </a:solidFill>
                          <a:effectLst/>
                          <a:latin typeface="+mn-lt"/>
                        </a:rPr>
                        <a:t>Price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buNone/>
                      </a:pPr>
                      <a:r>
                        <a:rPr lang="en-GB" sz="1100" b="0" i="0" u="none" strike="noStrike">
                          <a:solidFill>
                            <a:srgbClr val="000000"/>
                          </a:solidFill>
                          <a:effectLst/>
                          <a:latin typeface="+mn-lt"/>
                        </a:rPr>
                        <a:t>6.22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100" b="0" i="0" u="none" strike="noStrike">
                          <a:solidFill>
                            <a:srgbClr val="000000"/>
                          </a:solidFill>
                          <a:effectLst/>
                          <a:latin typeface="+mn-lt"/>
                        </a:rPr>
                        <a:t>0.07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3.87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p>
                      <a:pPr algn="ctr" fontAlgn="b">
                        <a:buNone/>
                      </a:pPr>
                      <a:r>
                        <a:rPr lang="en-GB" sz="1100" b="0" i="0" u="none" strike="noStrike">
                          <a:solidFill>
                            <a:srgbClr val="000000"/>
                          </a:solidFill>
                          <a:effectLst/>
                          <a:latin typeface="+mn-lt"/>
                        </a:rPr>
                        <a:t>7.28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276762">
                <a:tc>
                  <a:txBody>
                    <a:bodyPr/>
                    <a:lstStyle/>
                    <a:p>
                      <a:pPr algn="l" fontAlgn="b">
                        <a:buNone/>
                      </a:pPr>
                      <a:r>
                        <a:rPr lang="en-GB" sz="1100" b="1" i="0" u="none" strike="noStrike">
                          <a:solidFill>
                            <a:srgbClr val="000000"/>
                          </a:solidFill>
                          <a:effectLst/>
                          <a:latin typeface="+mn-lt"/>
                        </a:rPr>
                        <a:t>Control (claims)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buNone/>
                      </a:pPr>
                      <a:r>
                        <a:rPr lang="en-GB" sz="1100" b="0" i="0" u="none" strike="noStrike">
                          <a:solidFill>
                            <a:srgbClr val="000000"/>
                          </a:solidFill>
                          <a:effectLst/>
                          <a:latin typeface="+mn-lt"/>
                        </a:rPr>
                        <a:t>5.95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100" b="0" i="0" u="none" strike="noStrike">
                          <a:solidFill>
                            <a:srgbClr val="000000"/>
                          </a:solidFill>
                          <a:effectLst/>
                          <a:latin typeface="+mn-lt"/>
                        </a:rPr>
                        <a:t>1.51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5.24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p>
                      <a:pPr algn="ctr" fontAlgn="b">
                        <a:buNone/>
                      </a:pPr>
                      <a:r>
                        <a:rPr lang="en-GB" sz="1100" b="0" i="0" u="none" strike="noStrike" dirty="0">
                          <a:solidFill>
                            <a:srgbClr val="000000"/>
                          </a:solidFill>
                          <a:effectLst/>
                          <a:latin typeface="+mn-lt"/>
                        </a:rPr>
                        <a:t>7.59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7"/>
                  </a:ext>
                </a:extLst>
              </a:tr>
              <a:tr h="276762">
                <a:tc>
                  <a:txBody>
                    <a:bodyPr/>
                    <a:lstStyle/>
                    <a:p>
                      <a:pPr algn="l" fontAlgn="b">
                        <a:buNone/>
                      </a:pPr>
                      <a:r>
                        <a:rPr lang="en-GB" sz="1100" b="1" i="0" u="none" strike="noStrike">
                          <a:solidFill>
                            <a:srgbClr val="000000"/>
                          </a:solidFill>
                          <a:effectLst/>
                          <a:latin typeface="+mn-lt"/>
                        </a:rPr>
                        <a:t>Respect (claims)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buNone/>
                      </a:pPr>
                      <a:r>
                        <a:rPr lang="en-GB" sz="1100" b="0" i="0" u="none" strike="noStrike">
                          <a:solidFill>
                            <a:srgbClr val="000000"/>
                          </a:solidFill>
                          <a:effectLst/>
                          <a:latin typeface="+mn-lt"/>
                        </a:rPr>
                        <a:t>5.55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100" b="0" i="0" u="none" strike="noStrike">
                          <a:solidFill>
                            <a:srgbClr val="000000"/>
                          </a:solidFill>
                          <a:effectLst/>
                          <a:latin typeface="+mn-lt"/>
                        </a:rPr>
                        <a:t>-0.35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4.47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p>
                      <a:pPr algn="ctr" fontAlgn="b">
                        <a:buNone/>
                      </a:pPr>
                      <a:r>
                        <a:rPr lang="en-GB" sz="1100" b="0" i="0" u="none" strike="noStrike" dirty="0">
                          <a:solidFill>
                            <a:srgbClr val="000000"/>
                          </a:solidFill>
                          <a:effectLst/>
                          <a:latin typeface="+mn-lt"/>
                        </a:rPr>
                        <a:t>7.79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276762">
                <a:tc>
                  <a:txBody>
                    <a:bodyPr/>
                    <a:lstStyle/>
                    <a:p>
                      <a:pPr algn="l" fontAlgn="b">
                        <a:buNone/>
                      </a:pPr>
                      <a:r>
                        <a:rPr lang="en-GB" sz="1100" b="1" i="0" u="none" strike="noStrike">
                          <a:solidFill>
                            <a:srgbClr val="000000"/>
                          </a:solidFill>
                          <a:effectLst/>
                          <a:latin typeface="+mn-lt"/>
                        </a:rPr>
                        <a:t>Relationship</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buNone/>
                      </a:pPr>
                      <a:r>
                        <a:rPr lang="en-GB" sz="1100" b="0" i="0" u="none" strike="noStrike">
                          <a:solidFill>
                            <a:srgbClr val="000000"/>
                          </a:solidFill>
                          <a:effectLst/>
                          <a:latin typeface="+mn-lt"/>
                        </a:rPr>
                        <a:t>4.92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100" b="0" i="0" u="none" strike="noStrike">
                          <a:solidFill>
                            <a:srgbClr val="000000"/>
                          </a:solidFill>
                          <a:effectLst/>
                          <a:latin typeface="+mn-lt"/>
                        </a:rPr>
                        <a:t>-0.19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4.73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p>
                      <a:pPr algn="ctr" fontAlgn="b">
                        <a:buNone/>
                      </a:pPr>
                      <a:r>
                        <a:rPr lang="en-GB" sz="1100" b="0" i="0" u="none" strike="noStrike" dirty="0">
                          <a:solidFill>
                            <a:srgbClr val="000000"/>
                          </a:solidFill>
                          <a:effectLst/>
                          <a:latin typeface="+mn-lt"/>
                        </a:rPr>
                        <a:t>8.34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9"/>
                  </a:ext>
                </a:extLst>
              </a:tr>
            </a:tbl>
          </a:graphicData>
        </a:graphic>
      </p:graphicFrame>
      <p:sp>
        <p:nvSpPr>
          <p:cNvPr id="8" name="Rectangle 7"/>
          <p:cNvSpPr/>
          <p:nvPr/>
        </p:nvSpPr>
        <p:spPr>
          <a:xfrm>
            <a:off x="1029639" y="5277748"/>
            <a:ext cx="1625600" cy="276999"/>
          </a:xfrm>
          <a:prstGeom prst="rect">
            <a:avLst/>
          </a:prstGeom>
          <a:solidFill>
            <a:srgbClr val="FCE4D6"/>
          </a:solidFill>
          <a:ln>
            <a:solidFill>
              <a:srgbClr val="FCE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dirty="0">
                <a:ln>
                  <a:noFill/>
                </a:ln>
                <a:solidFill>
                  <a:srgbClr val="000000"/>
                </a:solidFill>
                <a:effectLst/>
                <a:uLnTx/>
                <a:uFillTx/>
                <a:latin typeface="Noto Sans" panose="020B0502040504020204" pitchFamily="34" charset="0"/>
                <a:ea typeface="+mn-ea"/>
                <a:cs typeface="+mn-cs"/>
                <a:sym typeface="Arial"/>
              </a:rPr>
              <a:t>Below overall score</a:t>
            </a:r>
          </a:p>
        </p:txBody>
      </p:sp>
      <p:sp>
        <p:nvSpPr>
          <p:cNvPr id="9" name="Rectangle 8"/>
          <p:cNvSpPr/>
          <p:nvPr/>
        </p:nvSpPr>
        <p:spPr>
          <a:xfrm>
            <a:off x="3070088" y="5274716"/>
            <a:ext cx="1625600" cy="276999"/>
          </a:xfrm>
          <a:prstGeom prst="rect">
            <a:avLst/>
          </a:prstGeom>
          <a:solidFill>
            <a:srgbClr val="EBFFE4"/>
          </a:solidFill>
          <a:ln>
            <a:solidFill>
              <a:srgbClr val="EBFF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dirty="0">
                <a:ln>
                  <a:noFill/>
                </a:ln>
                <a:solidFill>
                  <a:srgbClr val="000000"/>
                </a:solidFill>
                <a:effectLst/>
                <a:uLnTx/>
                <a:uFillTx/>
                <a:latin typeface="Noto Sans" panose="020B0502040504020204" pitchFamily="34" charset="0"/>
                <a:ea typeface="+mn-ea"/>
                <a:cs typeface="+mn-cs"/>
                <a:sym typeface="Arial"/>
              </a:rPr>
              <a:t>Above overall score</a:t>
            </a:r>
          </a:p>
        </p:txBody>
      </p:sp>
      <p:sp>
        <p:nvSpPr>
          <p:cNvPr id="11" name="TextBox 10">
            <a:extLst>
              <a:ext uri="{FF2B5EF4-FFF2-40B4-BE49-F238E27FC236}">
                <a16:creationId xmlns:a16="http://schemas.microsoft.com/office/drawing/2014/main" id="{6F5EC0C0-045E-443A-A53F-EBE495ED57DF}"/>
              </a:ext>
            </a:extLst>
          </p:cNvPr>
          <p:cNvSpPr txBox="1"/>
          <p:nvPr/>
        </p:nvSpPr>
        <p:spPr>
          <a:xfrm>
            <a:off x="910550" y="1148250"/>
            <a:ext cx="10509290" cy="646331"/>
          </a:xfrm>
          <a:prstGeom prst="rect">
            <a:avLst/>
          </a:prstGeom>
          <a:noFill/>
        </p:spPr>
        <p:txBody>
          <a:bodyPr wrap="square">
            <a:spAutoFit/>
          </a:bodyPr>
          <a:lstStyle/>
          <a:p>
            <a:pPr marL="174625" marR="0" lvl="0" indent="-174625"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r>
              <a:rPr kumimoji="0" lang="en-GB" sz="1200" b="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Consistent with the previous wave, Consumers who report a high financial value claim have lower than the overall Consumer average opportunity scores for Loyalty and Confidence.  Instead the key opportunities to improve trust with them are through an increased performance in the Relationship and Speed (claims) themes.</a:t>
            </a:r>
          </a:p>
        </p:txBody>
      </p:sp>
      <p:sp>
        <p:nvSpPr>
          <p:cNvPr id="2" name="Google Shape;281;p26">
            <a:extLst>
              <a:ext uri="{FF2B5EF4-FFF2-40B4-BE49-F238E27FC236}">
                <a16:creationId xmlns:a16="http://schemas.microsoft.com/office/drawing/2014/main" id="{57022757-C4E9-D4E1-2A79-072CDCD00843}"/>
              </a:ext>
            </a:extLst>
          </p:cNvPr>
          <p:cNvSpPr txBox="1"/>
          <p:nvPr/>
        </p:nvSpPr>
        <p:spPr>
          <a:xfrm>
            <a:off x="920710" y="5792615"/>
            <a:ext cx="4968461" cy="61935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Base: April 2025 and Jan 2026 data. All consumers: n=1,001. Consumers who had made a claim on an insurance policy in the previous 12 months (motor, travel, buildings and/or contents) insurance policy: n=</a:t>
            </a:r>
            <a:r>
              <a:rPr lang="en-GB" sz="900" dirty="0">
                <a:latin typeface="Noto Sans" panose="020B0502040504020204" pitchFamily="34" charset="0"/>
                <a:ea typeface="Corbel"/>
                <a:cs typeface="Noto Sans" panose="020B0502040504020204" pitchFamily="34" charset="0"/>
                <a:sym typeface="Corbel"/>
              </a:rPr>
              <a:t>189</a:t>
            </a:r>
            <a:r>
              <a:rPr kumimoji="0" lang="en-GB"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 1-4 (low) n=21*, 5-7 n=74, 8-10 (high) n=91.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*low sample shown for completeness </a:t>
            </a:r>
            <a:endParaRPr kumimoji="0" lang="en-GB" sz="9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Tree>
    <p:extLst>
      <p:ext uri="{BB962C8B-B14F-4D97-AF65-F5344CB8AC3E}">
        <p14:creationId xmlns:p14="http://schemas.microsoft.com/office/powerpoint/2010/main" val="23749437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B2E4EDC-547F-DE9F-207E-71BEA1E999B7}"/>
            </a:ext>
          </a:extLst>
        </p:cNvPr>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394717F-23ED-2AFA-8390-BE6AD87A6E7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530589" y="5811520"/>
            <a:ext cx="1891747" cy="580137"/>
          </a:xfrm>
          <a:prstGeom prst="rect">
            <a:avLst/>
          </a:prstGeom>
        </p:spPr>
      </p:pic>
      <p:sp>
        <p:nvSpPr>
          <p:cNvPr id="2" name="object 3">
            <a:extLst>
              <a:ext uri="{FF2B5EF4-FFF2-40B4-BE49-F238E27FC236}">
                <a16:creationId xmlns:a16="http://schemas.microsoft.com/office/drawing/2014/main" id="{DC4425EC-C031-FC32-D30C-200FAA39DF2B}"/>
              </a:ext>
            </a:extLst>
          </p:cNvPr>
          <p:cNvSpPr txBox="1"/>
          <p:nvPr/>
        </p:nvSpPr>
        <p:spPr>
          <a:xfrm>
            <a:off x="997403" y="1635837"/>
            <a:ext cx="8921205" cy="2787943"/>
          </a:xfrm>
          <a:prstGeom prst="rect">
            <a:avLst/>
          </a:prstGeom>
        </p:spPr>
        <p:txBody>
          <a:bodyPr vert="horz" wrap="square" lIns="0" tIns="277495" rIns="0" bIns="0" rtlCol="0">
            <a:spAutoFit/>
          </a:bodyPr>
          <a:lstStyle/>
          <a:p>
            <a:pPr marL="12701" marR="5080" lvl="0" indent="0" algn="l" defTabSz="457223" rtl="0" eaLnBrk="1" fontAlgn="auto" latinLnBrk="0" hangingPunct="1">
              <a:lnSpc>
                <a:spcPts val="6500"/>
              </a:lnSpc>
              <a:spcBef>
                <a:spcPts val="0"/>
              </a:spcBef>
              <a:spcAft>
                <a:spcPts val="0"/>
              </a:spcAft>
              <a:buClrTx/>
              <a:buSzTx/>
              <a:buFontTx/>
              <a:buNone/>
              <a:tabLst/>
              <a:defRPr/>
            </a:pPr>
            <a:r>
              <a:rPr kumimoji="0" lang="en-US" sz="7000" b="1" i="0" u="none" strike="noStrike" kern="1200" cap="none" spc="0" normalizeH="0" baseline="0" noProof="0" dirty="0">
                <a:ln>
                  <a:noFill/>
                </a:ln>
                <a:solidFill>
                  <a:srgbClr val="17505B"/>
                </a:solidFill>
                <a:effectLst/>
                <a:uLnTx/>
                <a:uFillTx/>
                <a:latin typeface="Moderustic ExtraBold" pitchFamily="2" charset="0"/>
                <a:ea typeface="Noto Sans" panose="020B0502040504020204" pitchFamily="34" charset="0"/>
                <a:cs typeface="Cambria"/>
                <a:sym typeface="Arial"/>
              </a:rPr>
              <a:t>CONSUMER PURCHASE CHANNELS</a:t>
            </a:r>
          </a:p>
        </p:txBody>
      </p:sp>
      <p:sp>
        <p:nvSpPr>
          <p:cNvPr id="3" name="TextBox 2">
            <a:extLst>
              <a:ext uri="{FF2B5EF4-FFF2-40B4-BE49-F238E27FC236}">
                <a16:creationId xmlns:a16="http://schemas.microsoft.com/office/drawing/2014/main" id="{561B01FE-E0DB-4909-8266-68CB6117F215}"/>
              </a:ext>
            </a:extLst>
          </p:cNvPr>
          <p:cNvSpPr txBox="1"/>
          <p:nvPr/>
        </p:nvSpPr>
        <p:spPr>
          <a:xfrm>
            <a:off x="942704" y="4347579"/>
            <a:ext cx="481583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April 2025 and January 2026 wave 16 &amp; 17 data</a:t>
            </a:r>
          </a:p>
        </p:txBody>
      </p:sp>
    </p:spTree>
    <p:extLst>
      <p:ext uri="{BB962C8B-B14F-4D97-AF65-F5344CB8AC3E}">
        <p14:creationId xmlns:p14="http://schemas.microsoft.com/office/powerpoint/2010/main" val="232101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DA491A54-B981-668B-B22A-45BE8E3F4BA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C5AA8DC-D9C9-1B8A-F329-B6C44923CF03}"/>
              </a:ext>
            </a:extLst>
          </p:cNvPr>
          <p:cNvSpPr txBox="1"/>
          <p:nvPr/>
        </p:nvSpPr>
        <p:spPr>
          <a:xfrm>
            <a:off x="930381" y="369225"/>
            <a:ext cx="981381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“Who did you buy your insurance with or arrange it through?”  Wave 16 &amp; 17 (April 2025 &amp; January 2026)</a:t>
            </a:r>
          </a:p>
        </p:txBody>
      </p:sp>
      <p:sp>
        <p:nvSpPr>
          <p:cNvPr id="7" name="TextBox 6">
            <a:extLst>
              <a:ext uri="{FF2B5EF4-FFF2-40B4-BE49-F238E27FC236}">
                <a16:creationId xmlns:a16="http://schemas.microsoft.com/office/drawing/2014/main" id="{07A87FB4-605F-850D-9533-8E6DB915D165}"/>
              </a:ext>
            </a:extLst>
          </p:cNvPr>
          <p:cNvSpPr txBox="1"/>
          <p:nvPr/>
        </p:nvSpPr>
        <p:spPr>
          <a:xfrm>
            <a:off x="2267676" y="6365542"/>
            <a:ext cx="301683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Wave 15&amp;16</a:t>
            </a:r>
            <a:endParaRPr kumimoji="0" lang="en-GB" sz="1000" b="0"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6" name="TextBox 5">
            <a:extLst>
              <a:ext uri="{FF2B5EF4-FFF2-40B4-BE49-F238E27FC236}">
                <a16:creationId xmlns:a16="http://schemas.microsoft.com/office/drawing/2014/main" id="{25C3B282-4958-8AA1-20A6-BB3799274C08}"/>
              </a:ext>
            </a:extLst>
          </p:cNvPr>
          <p:cNvSpPr txBox="1"/>
          <p:nvPr/>
        </p:nvSpPr>
        <p:spPr>
          <a:xfrm>
            <a:off x="7680617" y="6339790"/>
            <a:ext cx="129275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Wave 15&amp;16</a:t>
            </a:r>
            <a:endParaRPr kumimoji="0" lang="en-GB" sz="1000" b="0"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graphicFrame>
        <p:nvGraphicFramePr>
          <p:cNvPr id="8" name="Chart 7">
            <a:extLst>
              <a:ext uri="{FF2B5EF4-FFF2-40B4-BE49-F238E27FC236}">
                <a16:creationId xmlns:a16="http://schemas.microsoft.com/office/drawing/2014/main" id="{97363FE0-7781-4170-B44C-CF9CA5F512CA}"/>
              </a:ext>
            </a:extLst>
          </p:cNvPr>
          <p:cNvGraphicFramePr>
            <a:graphicFrameLocks/>
          </p:cNvGraphicFramePr>
          <p:nvPr>
            <p:extLst>
              <p:ext uri="{D42A27DB-BD31-4B8C-83A1-F6EECF244321}">
                <p14:modId xmlns:p14="http://schemas.microsoft.com/office/powerpoint/2010/main" val="260067540"/>
              </p:ext>
            </p:extLst>
          </p:nvPr>
        </p:nvGraphicFramePr>
        <p:xfrm>
          <a:off x="816429" y="1988806"/>
          <a:ext cx="4474028" cy="19438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C263BA52-CAC3-4054-80A0-8A931E7B6549}"/>
              </a:ext>
            </a:extLst>
          </p:cNvPr>
          <p:cNvGraphicFramePr>
            <a:graphicFrameLocks/>
          </p:cNvGraphicFramePr>
          <p:nvPr>
            <p:extLst>
              <p:ext uri="{D42A27DB-BD31-4B8C-83A1-F6EECF244321}">
                <p14:modId xmlns:p14="http://schemas.microsoft.com/office/powerpoint/2010/main" val="4095217678"/>
              </p:ext>
            </p:extLst>
          </p:nvPr>
        </p:nvGraphicFramePr>
        <p:xfrm>
          <a:off x="5638799" y="2079173"/>
          <a:ext cx="5726061" cy="2157385"/>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EAD2F238-39C9-95B1-AF1D-4987038E95B3}"/>
              </a:ext>
            </a:extLst>
          </p:cNvPr>
          <p:cNvSpPr txBox="1"/>
          <p:nvPr/>
        </p:nvSpPr>
        <p:spPr>
          <a:xfrm>
            <a:off x="922413" y="1196984"/>
            <a:ext cx="10594673" cy="769441"/>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r>
              <a:rPr lang="en-GB" sz="1100" dirty="0">
                <a:solidFill>
                  <a:schemeClr val="tx1"/>
                </a:solidFill>
                <a:latin typeface="Noto Sans" panose="020B0502040504020204" pitchFamily="34" charset="0"/>
                <a:ea typeface="Noto Sans" panose="020B0502040504020204" pitchFamily="34" charset="0"/>
                <a:cs typeface="Noto Sans" panose="020B0502040504020204" pitchFamily="34" charset="0"/>
              </a:rPr>
              <a:t>Price comparison sites and buying directly from a provider are the most popular methods for purchasing insurance.  </a:t>
            </a:r>
          </a:p>
          <a:p>
            <a:pPr marL="171450" marR="0" lvl="0" indent="-171450"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r>
              <a:rPr lang="en-GB" sz="1100" dirty="0">
                <a:solidFill>
                  <a:schemeClr val="tx1"/>
                </a:solidFill>
                <a:latin typeface="Noto Sans" panose="020B0502040504020204" pitchFamily="34" charset="0"/>
                <a:ea typeface="Noto Sans" panose="020B0502040504020204" pitchFamily="34" charset="0"/>
                <a:cs typeface="Noto Sans" panose="020B0502040504020204" pitchFamily="34" charset="0"/>
              </a:rPr>
              <a:t>Consumers aged 18-34 appear more likely to purchase insurance through an insurance broker or through other channels compared to older age groups. Those aged 55+ purchase direct from a provider at a significantly higher rate than younger age groups.</a:t>
            </a:r>
          </a:p>
          <a:p>
            <a:pPr marL="171450" marR="0" lvl="0" indent="-171450"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r>
              <a:rPr kumimoji="0" lang="en-GB" sz="110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These key findings are consistent with the previous wave </a:t>
            </a:r>
          </a:p>
        </p:txBody>
      </p:sp>
      <p:graphicFrame>
        <p:nvGraphicFramePr>
          <p:cNvPr id="2" name="Chart 1">
            <a:extLst>
              <a:ext uri="{FF2B5EF4-FFF2-40B4-BE49-F238E27FC236}">
                <a16:creationId xmlns:a16="http://schemas.microsoft.com/office/drawing/2014/main" id="{31BA5A6A-EB75-84DC-F9DC-EEF5CF58EDB5}"/>
              </a:ext>
            </a:extLst>
          </p:cNvPr>
          <p:cNvGraphicFramePr>
            <a:graphicFrameLocks/>
          </p:cNvGraphicFramePr>
          <p:nvPr>
            <p:extLst>
              <p:ext uri="{D42A27DB-BD31-4B8C-83A1-F6EECF244321}">
                <p14:modId xmlns:p14="http://schemas.microsoft.com/office/powerpoint/2010/main" val="478589037"/>
              </p:ext>
            </p:extLst>
          </p:nvPr>
        </p:nvGraphicFramePr>
        <p:xfrm>
          <a:off x="830288" y="4154729"/>
          <a:ext cx="4474028" cy="194388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Chart 3">
            <a:extLst>
              <a:ext uri="{FF2B5EF4-FFF2-40B4-BE49-F238E27FC236}">
                <a16:creationId xmlns:a16="http://schemas.microsoft.com/office/drawing/2014/main" id="{7AD834BC-DA8D-2DE6-09CC-7A23F1502FB4}"/>
              </a:ext>
            </a:extLst>
          </p:cNvPr>
          <p:cNvGraphicFramePr>
            <a:graphicFrameLocks/>
          </p:cNvGraphicFramePr>
          <p:nvPr>
            <p:extLst>
              <p:ext uri="{D42A27DB-BD31-4B8C-83A1-F6EECF244321}">
                <p14:modId xmlns:p14="http://schemas.microsoft.com/office/powerpoint/2010/main" val="2101341654"/>
              </p:ext>
            </p:extLst>
          </p:nvPr>
        </p:nvGraphicFramePr>
        <p:xfrm>
          <a:off x="5643419" y="4309753"/>
          <a:ext cx="5726061" cy="215738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88083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9598BDBF-3FA3-D179-987C-7A55D16B70D3}"/>
              </a:ext>
            </a:extLst>
          </p:cNvPr>
          <p:cNvSpPr/>
          <p:nvPr/>
        </p:nvSpPr>
        <p:spPr>
          <a:xfrm>
            <a:off x="1019176" y="1306406"/>
            <a:ext cx="4436056" cy="3999168"/>
          </a:xfrm>
          <a:prstGeom prst="roundRect">
            <a:avLst>
              <a:gd name="adj" fmla="val 4047"/>
            </a:avLst>
          </a:prstGeom>
          <a:solidFill>
            <a:srgbClr val="1750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a:off x="931811" y="562274"/>
            <a:ext cx="11227990" cy="523220"/>
          </a:xfrm>
          <a:prstGeom prst="rect">
            <a:avLst/>
          </a:prstGeom>
          <a:noFill/>
        </p:spPr>
        <p:txBody>
          <a:bodyPr wrap="square" rtlCol="0">
            <a:spAutoFit/>
          </a:bodyPr>
          <a:lstStyle/>
          <a:p>
            <a:r>
              <a:rPr lang="en-GB" sz="2800" b="1" dirty="0">
                <a:solidFill>
                  <a:srgbClr val="17505B"/>
                </a:solidFill>
                <a:latin typeface="Roboto Slab" pitchFamily="2" charset="0"/>
                <a:ea typeface="Noto Sans" panose="020B0502040504020204" pitchFamily="34" charset="0"/>
                <a:cs typeface="Calibri Light" panose="020F0302020204030204" pitchFamily="34" charset="0"/>
              </a:rPr>
              <a:t>Background &amp; methodology</a:t>
            </a:r>
            <a:endParaRPr lang="en-GB" sz="2800" dirty="0">
              <a:solidFill>
                <a:srgbClr val="17505B"/>
              </a:solidFill>
              <a:latin typeface="Roboto Slab" pitchFamily="2" charset="0"/>
              <a:ea typeface="Noto Sans" panose="020B0502040504020204" pitchFamily="34" charset="0"/>
              <a:cs typeface="Noto Sans" panose="020B0502040504020204" pitchFamily="34" charset="0"/>
            </a:endParaRPr>
          </a:p>
        </p:txBody>
      </p:sp>
      <p:sp>
        <p:nvSpPr>
          <p:cNvPr id="5" name="Rectangle 4"/>
          <p:cNvSpPr/>
          <p:nvPr/>
        </p:nvSpPr>
        <p:spPr>
          <a:xfrm>
            <a:off x="1165560" y="1540838"/>
            <a:ext cx="4137960" cy="3724096"/>
          </a:xfrm>
          <a:prstGeom prst="rect">
            <a:avLst/>
          </a:prstGeom>
        </p:spPr>
        <p:txBody>
          <a:bodyPr wrap="square">
            <a:spAutoFit/>
          </a:bodyPr>
          <a:lstStyle/>
          <a:p>
            <a:pPr marL="171450" indent="-171450">
              <a:spcAft>
                <a:spcPts val="600"/>
              </a:spcAft>
              <a:buClr>
                <a:srgbClr val="99FF80"/>
              </a:buClr>
              <a:buFont typeface="Arial" panose="020B0604020202020204" pitchFamily="34" charset="0"/>
              <a:buChar char="•"/>
            </a:pPr>
            <a:r>
              <a:rPr lang="en-GB" dirty="0">
                <a:solidFill>
                  <a:schemeClr val="bg1"/>
                </a:solidFill>
                <a:latin typeface="Noto Sans" panose="020B0502040504020204" pitchFamily="34" charset="0"/>
                <a:ea typeface="Noto Sans" panose="020B0502040504020204" pitchFamily="34" charset="0"/>
                <a:cs typeface="Calibri Light" panose="020F0302020204030204" pitchFamily="34" charset="0"/>
              </a:rPr>
              <a:t>As part of The Institute of Customer Service/CII Trust in Insurance tracker, </a:t>
            </a:r>
            <a:r>
              <a:rPr lang="en-GB" b="1" dirty="0">
                <a:solidFill>
                  <a:srgbClr val="99FF80"/>
                </a:solidFill>
                <a:latin typeface="Noto Sans" panose="020B0502040504020204" pitchFamily="34" charset="0"/>
                <a:ea typeface="Noto Sans" panose="020B0502040504020204" pitchFamily="34" charset="0"/>
                <a:cs typeface="Calibri Light" panose="020F0302020204030204" pitchFamily="34" charset="0"/>
              </a:rPr>
              <a:t>1,000 consumers and 1,500 SME employees</a:t>
            </a:r>
            <a:r>
              <a:rPr lang="en-GB" dirty="0">
                <a:solidFill>
                  <a:schemeClr val="bg1"/>
                </a:solidFill>
                <a:latin typeface="Noto Sans" panose="020B0502040504020204" pitchFamily="34" charset="0"/>
                <a:ea typeface="Noto Sans" panose="020B0502040504020204" pitchFamily="34" charset="0"/>
                <a:cs typeface="Calibri Light" panose="020F0302020204030204" pitchFamily="34" charset="0"/>
              </a:rPr>
              <a:t>, who are involved in the insurance buying decisions, were surveyed</a:t>
            </a:r>
          </a:p>
          <a:p>
            <a:pPr marL="171450" indent="-171450">
              <a:spcAft>
                <a:spcPts val="600"/>
              </a:spcAft>
              <a:buClr>
                <a:srgbClr val="99FF80"/>
              </a:buClr>
              <a:buFont typeface="Arial" panose="020B0604020202020204" pitchFamily="34" charset="0"/>
              <a:buChar char="•"/>
            </a:pPr>
            <a:endParaRPr lang="en-GB" sz="500" dirty="0">
              <a:solidFill>
                <a:schemeClr val="bg1"/>
              </a:solidFill>
              <a:latin typeface="Noto Sans" panose="020B0502040504020204" pitchFamily="34" charset="0"/>
              <a:ea typeface="Noto Sans" panose="020B0502040504020204" pitchFamily="34" charset="0"/>
              <a:cs typeface="Calibri Light" panose="020F0302020204030204" pitchFamily="34" charset="0"/>
            </a:endParaRPr>
          </a:p>
          <a:p>
            <a:pPr marL="171450" indent="-171450">
              <a:spcAft>
                <a:spcPts val="600"/>
              </a:spcAft>
              <a:buClr>
                <a:srgbClr val="99FF80"/>
              </a:buClr>
              <a:buFont typeface="Arial" panose="020B0604020202020204" pitchFamily="34" charset="0"/>
              <a:buChar char="•"/>
            </a:pPr>
            <a:r>
              <a:rPr lang="en-GB" dirty="0">
                <a:solidFill>
                  <a:schemeClr val="bg1"/>
                </a:solidFill>
                <a:latin typeface="Noto Sans" panose="020B0502040504020204" pitchFamily="34" charset="0"/>
                <a:ea typeface="Noto Sans" panose="020B0502040504020204" pitchFamily="34" charset="0"/>
                <a:cs typeface="Calibri Light" panose="020F0302020204030204" pitchFamily="34" charset="0"/>
              </a:rPr>
              <a:t>For this report we have analysed the combined data sets from data collected in </a:t>
            </a:r>
            <a:r>
              <a:rPr lang="en-GB" b="1" dirty="0">
                <a:solidFill>
                  <a:srgbClr val="99FF80"/>
                </a:solidFill>
                <a:latin typeface="Noto Sans" panose="020B0502040504020204" pitchFamily="34" charset="0"/>
                <a:ea typeface="Noto Sans" panose="020B0502040504020204" pitchFamily="34" charset="0"/>
                <a:cs typeface="Calibri Light" panose="020F0302020204030204" pitchFamily="34" charset="0"/>
              </a:rPr>
              <a:t>April 2025 and January 2026</a:t>
            </a:r>
          </a:p>
          <a:p>
            <a:pPr marL="171450" indent="-171450">
              <a:spcAft>
                <a:spcPts val="600"/>
              </a:spcAft>
              <a:buClr>
                <a:srgbClr val="99FF80"/>
              </a:buClr>
              <a:buFont typeface="Arial" panose="020B0604020202020204" pitchFamily="34" charset="0"/>
              <a:buChar char="•"/>
            </a:pPr>
            <a:endParaRPr lang="en-GB" sz="500" dirty="0">
              <a:solidFill>
                <a:schemeClr val="bg1"/>
              </a:solidFill>
              <a:latin typeface="Noto Sans" panose="020B0502040504020204" pitchFamily="34" charset="0"/>
              <a:ea typeface="Noto Sans" panose="020B0502040504020204" pitchFamily="34" charset="0"/>
              <a:cs typeface="Calibri Light" panose="020F0302020204030204" pitchFamily="34" charset="0"/>
            </a:endParaRPr>
          </a:p>
          <a:p>
            <a:pPr marL="171450" indent="-171450">
              <a:spcAft>
                <a:spcPts val="600"/>
              </a:spcAft>
              <a:buClr>
                <a:srgbClr val="99FF80"/>
              </a:buClr>
              <a:buFont typeface="Arial" panose="020B0604020202020204" pitchFamily="34" charset="0"/>
              <a:buChar char="•"/>
            </a:pPr>
            <a:r>
              <a:rPr lang="en-GB" b="1" dirty="0">
                <a:solidFill>
                  <a:srgbClr val="99FF80"/>
                </a:solidFill>
                <a:latin typeface="Noto Sans" panose="020B0502040504020204" pitchFamily="34" charset="0"/>
                <a:ea typeface="Noto Sans" panose="020B0502040504020204" pitchFamily="34" charset="0"/>
                <a:cs typeface="Calibri Light" panose="020F0302020204030204" pitchFamily="34" charset="0"/>
              </a:rPr>
              <a:t>Consumer participants </a:t>
            </a:r>
            <a:r>
              <a:rPr lang="en-GB" dirty="0">
                <a:solidFill>
                  <a:schemeClr val="bg1"/>
                </a:solidFill>
                <a:latin typeface="Noto Sans" panose="020B0502040504020204" pitchFamily="34" charset="0"/>
                <a:ea typeface="Noto Sans" panose="020B0502040504020204" pitchFamily="34" charset="0"/>
                <a:cs typeface="Calibri Light" panose="020F0302020204030204" pitchFamily="34" charset="0"/>
              </a:rPr>
              <a:t>who hold at least a Motor, Travel or Buildings / Contents policy</a:t>
            </a:r>
          </a:p>
          <a:p>
            <a:pPr marL="171450" indent="-171450">
              <a:spcAft>
                <a:spcPts val="600"/>
              </a:spcAft>
              <a:buClr>
                <a:srgbClr val="99FF80"/>
              </a:buClr>
              <a:buFont typeface="Arial" panose="020B0604020202020204" pitchFamily="34" charset="0"/>
              <a:buChar char="•"/>
            </a:pPr>
            <a:endParaRPr lang="en-GB" sz="500" dirty="0">
              <a:solidFill>
                <a:schemeClr val="bg1"/>
              </a:solidFill>
              <a:latin typeface="Noto Sans" panose="020B0502040504020204" pitchFamily="34" charset="0"/>
              <a:ea typeface="Noto Sans" panose="020B0502040504020204" pitchFamily="34" charset="0"/>
              <a:cs typeface="Calibri Light" panose="020F0302020204030204" pitchFamily="34" charset="0"/>
            </a:endParaRPr>
          </a:p>
          <a:p>
            <a:pPr marL="171450" indent="-171450">
              <a:spcAft>
                <a:spcPts val="600"/>
              </a:spcAft>
              <a:buClr>
                <a:srgbClr val="99FF80"/>
              </a:buClr>
              <a:buFont typeface="Arial" panose="020B0604020202020204" pitchFamily="34" charset="0"/>
              <a:buChar char="•"/>
            </a:pPr>
            <a:r>
              <a:rPr lang="en-GB" b="1" dirty="0">
                <a:solidFill>
                  <a:srgbClr val="99FF80"/>
                </a:solidFill>
                <a:latin typeface="Noto Sans" panose="020B0502040504020204" pitchFamily="34" charset="0"/>
                <a:ea typeface="Noto Sans" panose="020B0502040504020204" pitchFamily="34" charset="0"/>
                <a:cs typeface="Calibri Light" panose="020F0302020204030204" pitchFamily="34" charset="0"/>
              </a:rPr>
              <a:t>SME participants </a:t>
            </a:r>
            <a:r>
              <a:rPr lang="en-GB" dirty="0">
                <a:solidFill>
                  <a:schemeClr val="bg1"/>
                </a:solidFill>
                <a:latin typeface="Noto Sans" panose="020B0502040504020204" pitchFamily="34" charset="0"/>
                <a:ea typeface="Noto Sans" panose="020B0502040504020204" pitchFamily="34" charset="0"/>
                <a:cs typeface="Calibri Light" panose="020F0302020204030204" pitchFamily="34" charset="0"/>
              </a:rPr>
              <a:t>who hold at least a Motor, Employers’ liability, Buildings / Contents or a Business Interruption policy</a:t>
            </a:r>
            <a:endParaRPr lang="en-GB" dirty="0">
              <a:solidFill>
                <a:schemeClr val="bg1"/>
              </a:solidFill>
              <a:latin typeface="Calibri Light" panose="020F0302020204030204" pitchFamily="34" charset="0"/>
              <a:ea typeface="Noto Sans" panose="020B0502040504020204" pitchFamily="34" charset="0"/>
              <a:cs typeface="Calibri Light" panose="020F0302020204030204" pitchFamily="34" charset="0"/>
            </a:endParaRPr>
          </a:p>
        </p:txBody>
      </p:sp>
      <p:sp>
        <p:nvSpPr>
          <p:cNvPr id="4" name="TextBox 3"/>
          <p:cNvSpPr txBox="1"/>
          <p:nvPr/>
        </p:nvSpPr>
        <p:spPr>
          <a:xfrm>
            <a:off x="5984239" y="1603912"/>
            <a:ext cx="5567681" cy="1969770"/>
          </a:xfrm>
          <a:prstGeom prst="rect">
            <a:avLst/>
          </a:prstGeom>
          <a:noFill/>
        </p:spPr>
        <p:txBody>
          <a:bodyPr wrap="square" rtlCol="0">
            <a:spAutoFit/>
          </a:bodyPr>
          <a:lstStyle/>
          <a:p>
            <a:pPr marL="171450" indent="-171450">
              <a:spcAft>
                <a:spcPts val="600"/>
              </a:spcAft>
              <a:buClr>
                <a:srgbClr val="17505B"/>
              </a:buClr>
              <a:buFont typeface="Arial" panose="020B0604020202020204" pitchFamily="34" charset="0"/>
              <a:buChar char="•"/>
            </a:pPr>
            <a:r>
              <a:rPr lang="en-GB" dirty="0">
                <a:solidFill>
                  <a:schemeClr val="bg2">
                    <a:lumMod val="25000"/>
                  </a:schemeClr>
                </a:solidFill>
                <a:latin typeface="Noto Sans" panose="020B0502040504020204" pitchFamily="34" charset="0"/>
                <a:ea typeface="Noto Sans" panose="020B0502040504020204" pitchFamily="34" charset="0"/>
                <a:cs typeface="Calibri Light" panose="020F0302020204030204" pitchFamily="34" charset="0"/>
              </a:rPr>
              <a:t>The research asked customers to rate  </a:t>
            </a:r>
            <a:r>
              <a:rPr lang="en-GB"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“importance”  </a:t>
            </a:r>
            <a:r>
              <a:rPr lang="en-GB" dirty="0">
                <a:solidFill>
                  <a:schemeClr val="bg2">
                    <a:lumMod val="25000"/>
                  </a:schemeClr>
                </a:solidFill>
                <a:latin typeface="Noto Sans" panose="020B0502040504020204" pitchFamily="34" charset="0"/>
                <a:ea typeface="Noto Sans" panose="020B0502040504020204" pitchFamily="34" charset="0"/>
                <a:cs typeface="Calibri Light" panose="020F0302020204030204" pitchFamily="34" charset="0"/>
              </a:rPr>
              <a:t>and their current insurers’  </a:t>
            </a:r>
            <a:r>
              <a:rPr lang="en-GB"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“performance” </a:t>
            </a:r>
            <a:r>
              <a:rPr lang="en-GB" dirty="0">
                <a:solidFill>
                  <a:schemeClr val="bg2">
                    <a:lumMod val="25000"/>
                  </a:schemeClr>
                </a:solidFill>
                <a:latin typeface="Noto Sans" panose="020B0502040504020204" pitchFamily="34" charset="0"/>
                <a:ea typeface="Noto Sans" panose="020B0502040504020204" pitchFamily="34" charset="0"/>
                <a:cs typeface="Calibri Light" panose="020F0302020204030204" pitchFamily="34" charset="0"/>
              </a:rPr>
              <a:t>on 49 statements* across 9 themes. These responses have been used to create </a:t>
            </a:r>
            <a:r>
              <a:rPr lang="en-GB"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“opportunity” </a:t>
            </a:r>
            <a:r>
              <a:rPr lang="en-GB" dirty="0">
                <a:solidFill>
                  <a:schemeClr val="bg2">
                    <a:lumMod val="25000"/>
                  </a:schemeClr>
                </a:solidFill>
                <a:latin typeface="Noto Sans" panose="020B0502040504020204" pitchFamily="34" charset="0"/>
                <a:ea typeface="Noto Sans" panose="020B0502040504020204" pitchFamily="34" charset="0"/>
                <a:cs typeface="Calibri Light" panose="020F0302020204030204" pitchFamily="34" charset="0"/>
              </a:rPr>
              <a:t>scores.</a:t>
            </a:r>
          </a:p>
          <a:p>
            <a:pPr marL="171450" indent="-171450">
              <a:spcAft>
                <a:spcPts val="600"/>
              </a:spcAft>
              <a:buClr>
                <a:srgbClr val="17505B"/>
              </a:buClr>
              <a:buFont typeface="Arial" panose="020B0604020202020204" pitchFamily="34" charset="0"/>
              <a:buChar char="•"/>
            </a:pPr>
            <a:r>
              <a:rPr lang="en-GB" dirty="0">
                <a:solidFill>
                  <a:schemeClr val="bg2">
                    <a:lumMod val="25000"/>
                  </a:schemeClr>
                </a:solidFill>
                <a:latin typeface="Noto Sans" panose="020B0502040504020204" pitchFamily="34" charset="0"/>
                <a:ea typeface="Noto Sans" panose="020B0502040504020204" pitchFamily="34" charset="0"/>
                <a:cs typeface="Calibri Light" panose="020F0302020204030204" pitchFamily="34" charset="0"/>
              </a:rPr>
              <a:t>Importance / Performance scores can take values from -10 to +10, while Opportunity scores from -30 to +30. </a:t>
            </a:r>
          </a:p>
          <a:p>
            <a:pPr marL="171450" indent="-171450">
              <a:spcAft>
                <a:spcPts val="600"/>
              </a:spcAft>
              <a:buClr>
                <a:srgbClr val="17505B"/>
              </a:buClr>
              <a:buFont typeface="Arial" panose="020B0604020202020204" pitchFamily="34" charset="0"/>
              <a:buChar char="•"/>
            </a:pPr>
            <a:r>
              <a:rPr lang="en-GB" dirty="0">
                <a:solidFill>
                  <a:schemeClr val="bg2">
                    <a:lumMod val="25000"/>
                  </a:schemeClr>
                </a:solidFill>
                <a:latin typeface="Noto Sans" panose="020B0502040504020204" pitchFamily="34" charset="0"/>
                <a:ea typeface="Noto Sans" panose="020B0502040504020204" pitchFamily="34" charset="0"/>
                <a:cs typeface="Calibri Light" panose="020F0302020204030204" pitchFamily="34" charset="0"/>
              </a:rPr>
              <a:t>The higher the Opportunity score, the </a:t>
            </a:r>
            <a:r>
              <a:rPr lang="en-GB" dirty="0">
                <a:latin typeface="Noto Sans" panose="020B0502040504020204" pitchFamily="34" charset="0"/>
                <a:ea typeface="Noto Sans" panose="020B0502040504020204" pitchFamily="34" charset="0"/>
                <a:cs typeface="Calibri Light" panose="020F0302020204030204" pitchFamily="34" charset="0"/>
              </a:rPr>
              <a:t>greater the opportunity to deliver improved service and increase levels of trust. </a:t>
            </a:r>
            <a:endParaRPr lang="en-GB" dirty="0">
              <a:solidFill>
                <a:schemeClr val="bg2">
                  <a:lumMod val="25000"/>
                </a:schemeClr>
              </a:solidFill>
              <a:latin typeface="Noto Sans" panose="020B0502040504020204" pitchFamily="34" charset="0"/>
              <a:ea typeface="Noto Sans" panose="020B0502040504020204" pitchFamily="34" charset="0"/>
              <a:cs typeface="Calibri Light" panose="020F0302020204030204" pitchFamily="34" charset="0"/>
            </a:endParaRPr>
          </a:p>
        </p:txBody>
      </p:sp>
      <p:sp>
        <p:nvSpPr>
          <p:cNvPr id="6" name="TextBox 5"/>
          <p:cNvSpPr txBox="1"/>
          <p:nvPr/>
        </p:nvSpPr>
        <p:spPr>
          <a:xfrm>
            <a:off x="6004559" y="1199718"/>
            <a:ext cx="5035353" cy="338554"/>
          </a:xfrm>
          <a:prstGeom prst="rect">
            <a:avLst/>
          </a:prstGeom>
          <a:noFill/>
        </p:spPr>
        <p:txBody>
          <a:bodyPr wrap="none" rtlCol="0">
            <a:spAutoFit/>
          </a:bodyPr>
          <a:lstStyle/>
          <a:p>
            <a:r>
              <a:rPr lang="en-GB" sz="1600" b="1" dirty="0">
                <a:solidFill>
                  <a:srgbClr val="17505B"/>
                </a:solidFill>
                <a:latin typeface="+mj-lt"/>
                <a:ea typeface="Noto Sans" panose="020B0502040504020204" pitchFamily="34" charset="0"/>
                <a:cs typeface="Noto Sans" panose="020B0502040504020204" pitchFamily="34" charset="0"/>
              </a:rPr>
              <a:t>Importance, performance and opportunity scores </a:t>
            </a:r>
          </a:p>
        </p:txBody>
      </p:sp>
      <p:sp>
        <p:nvSpPr>
          <p:cNvPr id="2" name="TextBox 1">
            <a:extLst>
              <a:ext uri="{FF2B5EF4-FFF2-40B4-BE49-F238E27FC236}">
                <a16:creationId xmlns:a16="http://schemas.microsoft.com/office/drawing/2014/main" id="{68D5F02B-F759-1E92-363C-36667F440430}"/>
              </a:ext>
            </a:extLst>
          </p:cNvPr>
          <p:cNvSpPr txBox="1"/>
          <p:nvPr/>
        </p:nvSpPr>
        <p:spPr>
          <a:xfrm>
            <a:off x="931811" y="5709366"/>
            <a:ext cx="5052428" cy="553998"/>
          </a:xfrm>
          <a:prstGeom prst="rect">
            <a:avLst/>
          </a:prstGeom>
          <a:noFill/>
        </p:spPr>
        <p:txBody>
          <a:bodyPr wrap="square" rtlCol="0">
            <a:spAutoFit/>
          </a:bodyPr>
          <a:lstStyle/>
          <a:p>
            <a:r>
              <a:rPr lang="en-GB" sz="1000" dirty="0">
                <a:latin typeface="Noto Sans" panose="020B0502040504020204" pitchFamily="34" charset="0"/>
                <a:ea typeface="Noto Sans" panose="020B0502040504020204" pitchFamily="34" charset="0"/>
                <a:cs typeface="Noto Sans" panose="020B0502040504020204" pitchFamily="34" charset="0"/>
              </a:rPr>
              <a:t>* SMEs are asked to rate across 50 statements, additional to what Consumers are asked, SMEs are also asked to rate importance and performance of their insurance cover being of the right level for their business to continue to trade </a:t>
            </a:r>
          </a:p>
        </p:txBody>
      </p:sp>
      <p:sp>
        <p:nvSpPr>
          <p:cNvPr id="8" name="TextBox 7">
            <a:extLst>
              <a:ext uri="{FF2B5EF4-FFF2-40B4-BE49-F238E27FC236}">
                <a16:creationId xmlns:a16="http://schemas.microsoft.com/office/drawing/2014/main" id="{BC11180A-B421-B8D9-5D6C-87779C31E019}"/>
              </a:ext>
            </a:extLst>
          </p:cNvPr>
          <p:cNvSpPr txBox="1"/>
          <p:nvPr/>
        </p:nvSpPr>
        <p:spPr>
          <a:xfrm>
            <a:off x="6730679" y="3850640"/>
            <a:ext cx="838521" cy="461665"/>
          </a:xfrm>
          <a:prstGeom prst="rect">
            <a:avLst/>
          </a:prstGeom>
          <a:noFill/>
        </p:spPr>
        <p:txBody>
          <a:bodyPr wrap="square" rtlCol="0">
            <a:spAutoFit/>
          </a:bodyPr>
          <a:lstStyle/>
          <a:p>
            <a:r>
              <a:rPr lang="en-GB" sz="1200" b="1" dirty="0">
                <a:solidFill>
                  <a:srgbClr val="17505B"/>
                </a:solidFill>
                <a:latin typeface="Roboto Slab" pitchFamily="2" charset="0"/>
                <a:ea typeface="Noto Sans" panose="020B0502040504020204" pitchFamily="34" charset="0"/>
                <a:cs typeface="Noto Sans" panose="020B0502040504020204" pitchFamily="34" charset="0"/>
              </a:rPr>
              <a:t>Reduce spend</a:t>
            </a:r>
          </a:p>
        </p:txBody>
      </p:sp>
      <p:sp>
        <p:nvSpPr>
          <p:cNvPr id="9" name="TextBox 8">
            <a:extLst>
              <a:ext uri="{FF2B5EF4-FFF2-40B4-BE49-F238E27FC236}">
                <a16:creationId xmlns:a16="http://schemas.microsoft.com/office/drawing/2014/main" id="{D10F214D-4C72-E7D8-4B8B-2AF8372CCF27}"/>
              </a:ext>
            </a:extLst>
          </p:cNvPr>
          <p:cNvSpPr txBox="1"/>
          <p:nvPr/>
        </p:nvSpPr>
        <p:spPr>
          <a:xfrm>
            <a:off x="7926037" y="4336465"/>
            <a:ext cx="1192396" cy="461665"/>
          </a:xfrm>
          <a:prstGeom prst="rect">
            <a:avLst/>
          </a:prstGeom>
          <a:noFill/>
        </p:spPr>
        <p:txBody>
          <a:bodyPr wrap="square" rtlCol="0">
            <a:spAutoFit/>
          </a:bodyPr>
          <a:lstStyle/>
          <a:p>
            <a:r>
              <a:rPr lang="en-GB" sz="1200" b="1" dirty="0">
                <a:solidFill>
                  <a:srgbClr val="17505B"/>
                </a:solidFill>
                <a:latin typeface="Roboto Slab" pitchFamily="2" charset="0"/>
                <a:ea typeface="Noto Sans" panose="020B0502040504020204" pitchFamily="34" charset="0"/>
                <a:cs typeface="Noto Sans" panose="020B0502040504020204" pitchFamily="34" charset="0"/>
              </a:rPr>
              <a:t>Maintain &amp; streamline</a:t>
            </a:r>
          </a:p>
        </p:txBody>
      </p:sp>
      <p:sp>
        <p:nvSpPr>
          <p:cNvPr id="10" name="TextBox 9">
            <a:extLst>
              <a:ext uri="{FF2B5EF4-FFF2-40B4-BE49-F238E27FC236}">
                <a16:creationId xmlns:a16="http://schemas.microsoft.com/office/drawing/2014/main" id="{B32C7B06-7D2D-2D96-7750-C2E9AA243AA7}"/>
              </a:ext>
            </a:extLst>
          </p:cNvPr>
          <p:cNvSpPr txBox="1"/>
          <p:nvPr/>
        </p:nvSpPr>
        <p:spPr>
          <a:xfrm>
            <a:off x="9118433" y="4928331"/>
            <a:ext cx="1192396" cy="461665"/>
          </a:xfrm>
          <a:prstGeom prst="rect">
            <a:avLst/>
          </a:prstGeom>
          <a:noFill/>
        </p:spPr>
        <p:txBody>
          <a:bodyPr wrap="square" rtlCol="0">
            <a:spAutoFit/>
          </a:bodyPr>
          <a:lstStyle/>
          <a:p>
            <a:r>
              <a:rPr lang="en-GB" sz="1200" b="1" dirty="0">
                <a:solidFill>
                  <a:srgbClr val="17505B"/>
                </a:solidFill>
                <a:latin typeface="Roboto Slab" pitchFamily="2" charset="0"/>
                <a:ea typeface="Noto Sans" panose="020B0502040504020204" pitchFamily="34" charset="0"/>
                <a:cs typeface="Noto Sans" panose="020B0502040504020204" pitchFamily="34" charset="0"/>
              </a:rPr>
              <a:t>Invest &amp; improve</a:t>
            </a:r>
          </a:p>
        </p:txBody>
      </p:sp>
      <p:sp>
        <p:nvSpPr>
          <p:cNvPr id="11" name="TextBox 10">
            <a:extLst>
              <a:ext uri="{FF2B5EF4-FFF2-40B4-BE49-F238E27FC236}">
                <a16:creationId xmlns:a16="http://schemas.microsoft.com/office/drawing/2014/main" id="{BA1F3F5A-53C3-2B99-9390-DC0FF2129530}"/>
              </a:ext>
            </a:extLst>
          </p:cNvPr>
          <p:cNvSpPr txBox="1"/>
          <p:nvPr/>
        </p:nvSpPr>
        <p:spPr>
          <a:xfrm>
            <a:off x="10067793" y="5524700"/>
            <a:ext cx="1118368" cy="461665"/>
          </a:xfrm>
          <a:prstGeom prst="rect">
            <a:avLst/>
          </a:prstGeom>
          <a:noFill/>
        </p:spPr>
        <p:txBody>
          <a:bodyPr wrap="square" rtlCol="0">
            <a:spAutoFit/>
          </a:bodyPr>
          <a:lstStyle/>
          <a:p>
            <a:r>
              <a:rPr lang="en-GB" sz="1200" b="1" dirty="0">
                <a:solidFill>
                  <a:srgbClr val="17505B"/>
                </a:solidFill>
                <a:latin typeface="Roboto Slab" pitchFamily="2" charset="0"/>
                <a:ea typeface="Noto Sans" panose="020B0502040504020204" pitchFamily="34" charset="0"/>
                <a:cs typeface="Noto Sans" panose="020B0502040504020204" pitchFamily="34" charset="0"/>
              </a:rPr>
              <a:t>Priority opportunity</a:t>
            </a:r>
          </a:p>
        </p:txBody>
      </p:sp>
      <p:sp>
        <p:nvSpPr>
          <p:cNvPr id="12" name="Rectangle 11">
            <a:extLst>
              <a:ext uri="{FF2B5EF4-FFF2-40B4-BE49-F238E27FC236}">
                <a16:creationId xmlns:a16="http://schemas.microsoft.com/office/drawing/2014/main" id="{C36B13B8-6FF8-BC89-5503-DF2981E56073}"/>
              </a:ext>
            </a:extLst>
          </p:cNvPr>
          <p:cNvSpPr/>
          <p:nvPr/>
        </p:nvSpPr>
        <p:spPr>
          <a:xfrm>
            <a:off x="6545806" y="3779520"/>
            <a:ext cx="4714383" cy="2483844"/>
          </a:xfrm>
          <a:prstGeom prst="rect">
            <a:avLst/>
          </a:prstGeom>
          <a:noFill/>
          <a:ln w="19050">
            <a:solidFill>
              <a:srgbClr val="1750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A5262094-5EAC-50EA-0993-1E5D7DE12480}"/>
              </a:ext>
            </a:extLst>
          </p:cNvPr>
          <p:cNvSpPr txBox="1"/>
          <p:nvPr/>
        </p:nvSpPr>
        <p:spPr>
          <a:xfrm rot="16200000">
            <a:off x="5526848" y="4856699"/>
            <a:ext cx="1582083" cy="276999"/>
          </a:xfrm>
          <a:prstGeom prst="rect">
            <a:avLst/>
          </a:prstGeom>
          <a:noFill/>
        </p:spPr>
        <p:txBody>
          <a:bodyPr wrap="square" rtlCol="0">
            <a:spAutoFit/>
          </a:bodyPr>
          <a:lstStyle/>
          <a:p>
            <a:pPr algn="ctr"/>
            <a:r>
              <a:rPr lang="en-GB" sz="1200" b="1" dirty="0">
                <a:solidFill>
                  <a:srgbClr val="17505B"/>
                </a:solidFill>
                <a:latin typeface="Noto Sans" panose="020B0502040504020204" pitchFamily="34" charset="0"/>
                <a:ea typeface="Noto Sans" panose="020B0502040504020204" pitchFamily="34" charset="0"/>
                <a:cs typeface="Noto Sans" panose="020B0502040504020204" pitchFamily="34" charset="0"/>
              </a:rPr>
              <a:t>PERFORMANCE</a:t>
            </a:r>
          </a:p>
        </p:txBody>
      </p:sp>
      <p:sp>
        <p:nvSpPr>
          <p:cNvPr id="17" name="TextBox 16">
            <a:extLst>
              <a:ext uri="{FF2B5EF4-FFF2-40B4-BE49-F238E27FC236}">
                <a16:creationId xmlns:a16="http://schemas.microsoft.com/office/drawing/2014/main" id="{784BDDF3-E607-1564-E192-921B6E1CBEA3}"/>
              </a:ext>
            </a:extLst>
          </p:cNvPr>
          <p:cNvSpPr txBox="1"/>
          <p:nvPr/>
        </p:nvSpPr>
        <p:spPr>
          <a:xfrm rot="16200000">
            <a:off x="6005058" y="5929864"/>
            <a:ext cx="625663" cy="276999"/>
          </a:xfrm>
          <a:prstGeom prst="rect">
            <a:avLst/>
          </a:prstGeom>
          <a:noFill/>
        </p:spPr>
        <p:txBody>
          <a:bodyPr wrap="square" rtlCol="0">
            <a:spAutoFit/>
          </a:bodyPr>
          <a:lstStyle/>
          <a:p>
            <a:pPr algn="ctr"/>
            <a:r>
              <a:rPr lang="en-GB" sz="1200" b="1" dirty="0">
                <a:solidFill>
                  <a:srgbClr val="17505B"/>
                </a:solidFill>
                <a:latin typeface="Noto Sans" panose="020B0502040504020204" pitchFamily="34" charset="0"/>
                <a:ea typeface="Noto Sans" panose="020B0502040504020204" pitchFamily="34" charset="0"/>
                <a:cs typeface="Noto Sans" panose="020B0502040504020204" pitchFamily="34" charset="0"/>
              </a:rPr>
              <a:t>Low</a:t>
            </a:r>
          </a:p>
        </p:txBody>
      </p:sp>
      <p:sp>
        <p:nvSpPr>
          <p:cNvPr id="18" name="TextBox 17">
            <a:extLst>
              <a:ext uri="{FF2B5EF4-FFF2-40B4-BE49-F238E27FC236}">
                <a16:creationId xmlns:a16="http://schemas.microsoft.com/office/drawing/2014/main" id="{5A4697C3-4860-5344-DBCD-ABAC51AFB278}"/>
              </a:ext>
            </a:extLst>
          </p:cNvPr>
          <p:cNvSpPr txBox="1"/>
          <p:nvPr/>
        </p:nvSpPr>
        <p:spPr>
          <a:xfrm rot="16200000">
            <a:off x="5958302" y="3838378"/>
            <a:ext cx="719176" cy="276999"/>
          </a:xfrm>
          <a:prstGeom prst="rect">
            <a:avLst/>
          </a:prstGeom>
          <a:noFill/>
        </p:spPr>
        <p:txBody>
          <a:bodyPr wrap="square" rtlCol="0">
            <a:spAutoFit/>
          </a:bodyPr>
          <a:lstStyle/>
          <a:p>
            <a:pPr algn="ctr"/>
            <a:r>
              <a:rPr lang="en-GB" sz="1200" b="1" dirty="0">
                <a:solidFill>
                  <a:srgbClr val="17505B"/>
                </a:solidFill>
                <a:latin typeface="Noto Sans" panose="020B0502040504020204" pitchFamily="34" charset="0"/>
                <a:ea typeface="Noto Sans" panose="020B0502040504020204" pitchFamily="34" charset="0"/>
                <a:cs typeface="Noto Sans" panose="020B0502040504020204" pitchFamily="34" charset="0"/>
              </a:rPr>
              <a:t>High</a:t>
            </a:r>
          </a:p>
        </p:txBody>
      </p:sp>
      <p:sp>
        <p:nvSpPr>
          <p:cNvPr id="19" name="TextBox 18">
            <a:extLst>
              <a:ext uri="{FF2B5EF4-FFF2-40B4-BE49-F238E27FC236}">
                <a16:creationId xmlns:a16="http://schemas.microsoft.com/office/drawing/2014/main" id="{3546F9C5-D810-7585-873E-5D682A11E30A}"/>
              </a:ext>
            </a:extLst>
          </p:cNvPr>
          <p:cNvSpPr txBox="1"/>
          <p:nvPr/>
        </p:nvSpPr>
        <p:spPr>
          <a:xfrm>
            <a:off x="8347671" y="6285566"/>
            <a:ext cx="1300695" cy="283962"/>
          </a:xfrm>
          <a:prstGeom prst="rect">
            <a:avLst/>
          </a:prstGeom>
          <a:noFill/>
        </p:spPr>
        <p:txBody>
          <a:bodyPr wrap="square" rtlCol="0">
            <a:spAutoFit/>
          </a:bodyPr>
          <a:lstStyle/>
          <a:p>
            <a:pPr algn="ctr"/>
            <a:r>
              <a:rPr lang="en-GB" sz="1200" b="1" dirty="0">
                <a:solidFill>
                  <a:srgbClr val="17505B"/>
                </a:solidFill>
                <a:latin typeface="Noto Sans" panose="020B0502040504020204" pitchFamily="34" charset="0"/>
                <a:ea typeface="Noto Sans" panose="020B0502040504020204" pitchFamily="34" charset="0"/>
                <a:cs typeface="Noto Sans" panose="020B0502040504020204" pitchFamily="34" charset="0"/>
              </a:rPr>
              <a:t>IMPORTANCE</a:t>
            </a:r>
          </a:p>
        </p:txBody>
      </p:sp>
      <p:sp>
        <p:nvSpPr>
          <p:cNvPr id="20" name="TextBox 19">
            <a:extLst>
              <a:ext uri="{FF2B5EF4-FFF2-40B4-BE49-F238E27FC236}">
                <a16:creationId xmlns:a16="http://schemas.microsoft.com/office/drawing/2014/main" id="{0F5EEEAB-13F4-AFFD-E238-BA511183844F}"/>
              </a:ext>
            </a:extLst>
          </p:cNvPr>
          <p:cNvSpPr txBox="1"/>
          <p:nvPr/>
        </p:nvSpPr>
        <p:spPr>
          <a:xfrm>
            <a:off x="6755285" y="6292529"/>
            <a:ext cx="552012" cy="276999"/>
          </a:xfrm>
          <a:prstGeom prst="rect">
            <a:avLst/>
          </a:prstGeom>
          <a:noFill/>
        </p:spPr>
        <p:txBody>
          <a:bodyPr wrap="square" rtlCol="0">
            <a:spAutoFit/>
          </a:bodyPr>
          <a:lstStyle/>
          <a:p>
            <a:r>
              <a:rPr lang="en-GB" sz="1200" b="1" dirty="0">
                <a:solidFill>
                  <a:srgbClr val="17505B"/>
                </a:solidFill>
                <a:latin typeface="Noto Sans" panose="020B0502040504020204" pitchFamily="34" charset="0"/>
                <a:ea typeface="Noto Sans" panose="020B0502040504020204" pitchFamily="34" charset="0"/>
                <a:cs typeface="Noto Sans" panose="020B0502040504020204" pitchFamily="34" charset="0"/>
              </a:rPr>
              <a:t>Low</a:t>
            </a:r>
          </a:p>
        </p:txBody>
      </p:sp>
      <p:sp>
        <p:nvSpPr>
          <p:cNvPr id="22" name="TextBox 21">
            <a:extLst>
              <a:ext uri="{FF2B5EF4-FFF2-40B4-BE49-F238E27FC236}">
                <a16:creationId xmlns:a16="http://schemas.microsoft.com/office/drawing/2014/main" id="{1E76F87C-63EB-0F7F-6C7C-43A5C4CAE89B}"/>
              </a:ext>
            </a:extLst>
          </p:cNvPr>
          <p:cNvSpPr txBox="1"/>
          <p:nvPr/>
        </p:nvSpPr>
        <p:spPr>
          <a:xfrm>
            <a:off x="10688740" y="6292529"/>
            <a:ext cx="552013" cy="276999"/>
          </a:xfrm>
          <a:prstGeom prst="rect">
            <a:avLst/>
          </a:prstGeom>
          <a:noFill/>
        </p:spPr>
        <p:txBody>
          <a:bodyPr wrap="square" rtlCol="0">
            <a:spAutoFit/>
          </a:bodyPr>
          <a:lstStyle/>
          <a:p>
            <a:pPr algn="ctr"/>
            <a:r>
              <a:rPr lang="en-GB" sz="1200" b="1" dirty="0">
                <a:solidFill>
                  <a:srgbClr val="17505B"/>
                </a:solidFill>
                <a:latin typeface="Noto Sans" panose="020B0502040504020204" pitchFamily="34" charset="0"/>
                <a:ea typeface="Noto Sans" panose="020B0502040504020204" pitchFamily="34" charset="0"/>
                <a:cs typeface="Noto Sans" panose="020B0502040504020204" pitchFamily="34" charset="0"/>
              </a:rPr>
              <a:t>High</a:t>
            </a:r>
          </a:p>
        </p:txBody>
      </p:sp>
    </p:spTree>
    <p:extLst>
      <p:ext uri="{BB962C8B-B14F-4D97-AF65-F5344CB8AC3E}">
        <p14:creationId xmlns:p14="http://schemas.microsoft.com/office/powerpoint/2010/main" val="10216342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B73B41AA-F1BA-0E8A-439D-0293F092AFEC}"/>
              </a:ext>
            </a:extLst>
          </p:cNvPr>
          <p:cNvSpPr/>
          <p:nvPr/>
        </p:nvSpPr>
        <p:spPr>
          <a:xfrm>
            <a:off x="8991600" y="4152073"/>
            <a:ext cx="2751070" cy="2171000"/>
          </a:xfrm>
          <a:prstGeom prst="roundRect">
            <a:avLst>
              <a:gd name="adj" fmla="val 3685"/>
            </a:avLst>
          </a:prstGeom>
          <a:solidFill>
            <a:srgbClr val="99FF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928430" y="398812"/>
            <a:ext cx="120129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Theme scores for Consumers – Policy Provider</a:t>
            </a:r>
          </a:p>
        </p:txBody>
      </p:sp>
      <p:graphicFrame>
        <p:nvGraphicFramePr>
          <p:cNvPr id="4" name="Table 3"/>
          <p:cNvGraphicFramePr>
            <a:graphicFrameLocks noGrp="1"/>
          </p:cNvGraphicFramePr>
          <p:nvPr>
            <p:extLst>
              <p:ext uri="{D42A27DB-BD31-4B8C-83A1-F6EECF244321}">
                <p14:modId xmlns:p14="http://schemas.microsoft.com/office/powerpoint/2010/main" val="3115860559"/>
              </p:ext>
            </p:extLst>
          </p:nvPr>
        </p:nvGraphicFramePr>
        <p:xfrm>
          <a:off x="726328" y="1176160"/>
          <a:ext cx="3638841" cy="2814473"/>
        </p:xfrm>
        <a:graphic>
          <a:graphicData uri="http://schemas.openxmlformats.org/drawingml/2006/table">
            <a:tbl>
              <a:tblPr firstRow="1" bandRow="1">
                <a:tableStyleId>{6E62EB93-AAC6-4EBA-99E5-D1D4B1179FDE}</a:tableStyleId>
              </a:tblPr>
              <a:tblGrid>
                <a:gridCol w="297863">
                  <a:extLst>
                    <a:ext uri="{9D8B030D-6E8A-4147-A177-3AD203B41FA5}">
                      <a16:colId xmlns:a16="http://schemas.microsoft.com/office/drawing/2014/main" val="20000"/>
                    </a:ext>
                  </a:extLst>
                </a:gridCol>
                <a:gridCol w="847585">
                  <a:extLst>
                    <a:ext uri="{9D8B030D-6E8A-4147-A177-3AD203B41FA5}">
                      <a16:colId xmlns:a16="http://schemas.microsoft.com/office/drawing/2014/main" val="20001"/>
                    </a:ext>
                  </a:extLst>
                </a:gridCol>
                <a:gridCol w="762825">
                  <a:extLst>
                    <a:ext uri="{9D8B030D-6E8A-4147-A177-3AD203B41FA5}">
                      <a16:colId xmlns:a16="http://schemas.microsoft.com/office/drawing/2014/main" val="20002"/>
                    </a:ext>
                  </a:extLst>
                </a:gridCol>
                <a:gridCol w="920873">
                  <a:extLst>
                    <a:ext uri="{9D8B030D-6E8A-4147-A177-3AD203B41FA5}">
                      <a16:colId xmlns:a16="http://schemas.microsoft.com/office/drawing/2014/main" val="20003"/>
                    </a:ext>
                  </a:extLst>
                </a:gridCol>
                <a:gridCol w="809695">
                  <a:extLst>
                    <a:ext uri="{9D8B030D-6E8A-4147-A177-3AD203B41FA5}">
                      <a16:colId xmlns:a16="http://schemas.microsoft.com/office/drawing/2014/main" val="20004"/>
                    </a:ext>
                  </a:extLst>
                </a:gridCol>
              </a:tblGrid>
              <a:tr h="339002">
                <a:tc>
                  <a:txBody>
                    <a:bodyPr/>
                    <a:lstStyle/>
                    <a:p>
                      <a:endParaRPr lang="en-GB" sz="1100"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9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9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9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9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184011">
                <a:tc>
                  <a:txBody>
                    <a:bodyPr/>
                    <a:lstStyle/>
                    <a:p>
                      <a:pPr algn="ctr" fontAlgn="b"/>
                      <a:r>
                        <a:rPr lang="en-GB" sz="9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900" b="0" i="0" u="none" strike="noStrike" dirty="0">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6.41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4.43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8.39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07077">
                <a:tc>
                  <a:txBody>
                    <a:bodyPr/>
                    <a:lstStyle/>
                    <a:p>
                      <a:pPr algn="ctr" fontAlgn="b"/>
                      <a:r>
                        <a:rPr lang="en-GB" sz="9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900" b="0" i="0" u="none" strike="noStrike" dirty="0">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7.33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6.90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7.77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184011">
                <a:tc>
                  <a:txBody>
                    <a:bodyPr/>
                    <a:lstStyle/>
                    <a:p>
                      <a:pPr algn="ctr" fontAlgn="b"/>
                      <a:r>
                        <a:rPr lang="en-GB" sz="9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9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dirty="0">
                          <a:solidFill>
                            <a:srgbClr val="000000"/>
                          </a:solidFill>
                          <a:effectLst/>
                          <a:latin typeface="+mn-lt"/>
                        </a:rPr>
                        <a:t>6.65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6.63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6.67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58129">
                <a:tc>
                  <a:txBody>
                    <a:bodyPr/>
                    <a:lstStyle/>
                    <a:p>
                      <a:pPr algn="ctr" fontAlgn="b"/>
                      <a:r>
                        <a:rPr lang="en-GB" sz="9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900" b="0" i="0" u="none" strike="noStrike" dirty="0">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6.67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dirty="0">
                          <a:solidFill>
                            <a:srgbClr val="000000"/>
                          </a:solidFill>
                          <a:effectLst/>
                          <a:latin typeface="+mn-lt"/>
                        </a:rPr>
                        <a:t>6.71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6.62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184011">
                <a:tc>
                  <a:txBody>
                    <a:bodyPr/>
                    <a:lstStyle/>
                    <a:p>
                      <a:pPr algn="ctr" fontAlgn="b"/>
                      <a:r>
                        <a:rPr lang="en-GB" sz="9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9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6.87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dirty="0">
                          <a:solidFill>
                            <a:srgbClr val="000000"/>
                          </a:solidFill>
                          <a:effectLst/>
                          <a:latin typeface="+mn-lt"/>
                        </a:rPr>
                        <a:t>7.69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6.05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84011">
                <a:tc>
                  <a:txBody>
                    <a:bodyPr/>
                    <a:lstStyle/>
                    <a:p>
                      <a:pPr algn="ctr" fontAlgn="b"/>
                      <a:r>
                        <a:rPr lang="en-GB" sz="9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9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5.49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dirty="0">
                          <a:solidFill>
                            <a:srgbClr val="000000"/>
                          </a:solidFill>
                          <a:effectLst/>
                          <a:latin typeface="+mn-lt"/>
                        </a:rPr>
                        <a:t>4.98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5.99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58129">
                <a:tc>
                  <a:txBody>
                    <a:bodyPr/>
                    <a:lstStyle/>
                    <a:p>
                      <a:pPr algn="ctr" fontAlgn="b"/>
                      <a:r>
                        <a:rPr lang="en-GB" sz="9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900" b="0" i="0" u="none" strike="noStrike">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6.08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dirty="0">
                          <a:solidFill>
                            <a:srgbClr val="000000"/>
                          </a:solidFill>
                          <a:effectLst/>
                          <a:latin typeface="+mn-lt"/>
                        </a:rPr>
                        <a:t>6.18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5.97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58129">
                <a:tc>
                  <a:txBody>
                    <a:bodyPr/>
                    <a:lstStyle/>
                    <a:p>
                      <a:pPr algn="ctr" fontAlgn="b"/>
                      <a:r>
                        <a:rPr lang="en-GB" sz="9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9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5.99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6.46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dirty="0">
                          <a:solidFill>
                            <a:srgbClr val="000000"/>
                          </a:solidFill>
                          <a:effectLst/>
                          <a:latin typeface="+mn-lt"/>
                        </a:rPr>
                        <a:t>5.51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58129">
                <a:tc>
                  <a:txBody>
                    <a:bodyPr/>
                    <a:lstStyle/>
                    <a:p>
                      <a:pPr algn="ctr" fontAlgn="b"/>
                      <a:r>
                        <a:rPr lang="en-GB" sz="9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900" b="0" i="0" u="none" strike="noStrike">
                          <a:solidFill>
                            <a:srgbClr val="000000"/>
                          </a:solidFill>
                          <a:effectLst/>
                          <a:latin typeface="+mn-lt"/>
                        </a:rPr>
                        <a:t>Relationship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4.69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4.58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dirty="0">
                          <a:solidFill>
                            <a:srgbClr val="000000"/>
                          </a:solidFill>
                          <a:effectLst/>
                          <a:latin typeface="+mn-lt"/>
                        </a:rPr>
                        <a:t>4.80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2" name="TextBox 1"/>
          <p:cNvSpPr txBox="1"/>
          <p:nvPr/>
        </p:nvSpPr>
        <p:spPr>
          <a:xfrm>
            <a:off x="1459348" y="875839"/>
            <a:ext cx="2580927" cy="2813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1" dirty="0">
                <a:solidFill>
                  <a:srgbClr val="17505B"/>
                </a:solidFill>
                <a:latin typeface="Noto Sans" panose="020B0502040504020204" pitchFamily="34" charset="0"/>
                <a:ea typeface="Noto Sans" panose="020B0502040504020204" pitchFamily="34" charset="0"/>
                <a:cs typeface="Noto Sans" panose="020B0502040504020204" pitchFamily="34" charset="0"/>
              </a:rPr>
              <a:t>Purchased direct from provider</a:t>
            </a:r>
            <a:endParaRPr kumimoji="0" lang="en-GB" sz="12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8" name="TextBox 7"/>
          <p:cNvSpPr txBox="1"/>
          <p:nvPr/>
        </p:nvSpPr>
        <p:spPr>
          <a:xfrm>
            <a:off x="8519029" y="878023"/>
            <a:ext cx="308058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1" dirty="0">
                <a:solidFill>
                  <a:srgbClr val="17505B"/>
                </a:solidFill>
                <a:latin typeface="Noto Sans" panose="020B0502040504020204" pitchFamily="34" charset="0"/>
                <a:ea typeface="Noto Sans" panose="020B0502040504020204" pitchFamily="34" charset="0"/>
                <a:cs typeface="Noto Sans" panose="020B0502040504020204" pitchFamily="34" charset="0"/>
              </a:rPr>
              <a:t>Purchased through insurance broker</a:t>
            </a:r>
            <a:endParaRPr kumimoji="0" lang="en-GB" sz="12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14" name="TextBox 13"/>
          <p:cNvSpPr txBox="1"/>
          <p:nvPr/>
        </p:nvSpPr>
        <p:spPr>
          <a:xfrm>
            <a:off x="4835723" y="881247"/>
            <a:ext cx="308058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1" dirty="0">
                <a:solidFill>
                  <a:srgbClr val="17505B"/>
                </a:solidFill>
                <a:latin typeface="Noto Sans" panose="020B0502040504020204" pitchFamily="34" charset="0"/>
                <a:ea typeface="Noto Sans" panose="020B0502040504020204" pitchFamily="34" charset="0"/>
                <a:cs typeface="Noto Sans" panose="020B0502040504020204" pitchFamily="34" charset="0"/>
              </a:rPr>
              <a:t>Purchased from price comparison site</a:t>
            </a:r>
            <a:endParaRPr kumimoji="0" lang="en-GB" sz="12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10" name="Google Shape;281;p26">
            <a:extLst>
              <a:ext uri="{FF2B5EF4-FFF2-40B4-BE49-F238E27FC236}">
                <a16:creationId xmlns:a16="http://schemas.microsoft.com/office/drawing/2014/main" id="{6BA30E1E-56C4-493B-8992-B93B1A6F3097}"/>
              </a:ext>
            </a:extLst>
          </p:cNvPr>
          <p:cNvSpPr txBox="1"/>
          <p:nvPr/>
        </p:nvSpPr>
        <p:spPr>
          <a:xfrm>
            <a:off x="656287" y="6360250"/>
            <a:ext cx="11086383" cy="36304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Base: April 2025 &amp; Jan 2026 data. All consumers who hold at least one (motor, travel, buildings and/or contents) insurance policy/ who have claimed on at least one insurance policy in the last 12 months: Direct from provider n=</a:t>
            </a:r>
            <a:r>
              <a:rPr lang="en-GB" sz="800" dirty="0">
                <a:latin typeface="Noto Sans" panose="020B0502040504020204" pitchFamily="34" charset="0"/>
                <a:ea typeface="Corbel"/>
                <a:cs typeface="Noto Sans" panose="020B0502040504020204" pitchFamily="34" charset="0"/>
                <a:sym typeface="Corbel"/>
              </a:rPr>
              <a:t>316/50</a:t>
            </a:r>
            <a:r>
              <a:rPr kumimoji="0" lang="en-GB" sz="8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 Price comparison site n=368/26*</a:t>
            </a:r>
            <a:r>
              <a:rPr lang="en-GB" sz="800" dirty="0">
                <a:latin typeface="Noto Sans" panose="020B0502040504020204" pitchFamily="34" charset="0"/>
                <a:ea typeface="Corbel"/>
                <a:cs typeface="Noto Sans" panose="020B0502040504020204" pitchFamily="34" charset="0"/>
                <a:sym typeface="Corbel"/>
              </a:rPr>
              <a:t>,</a:t>
            </a:r>
            <a:r>
              <a:rPr kumimoji="0" lang="en-GB" sz="8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 Insurance Broker n= 89</a:t>
            </a:r>
            <a:r>
              <a:rPr lang="en-GB" sz="800" dirty="0">
                <a:latin typeface="Noto Sans" panose="020B0502040504020204" pitchFamily="34" charset="0"/>
                <a:ea typeface="Corbel"/>
                <a:cs typeface="Noto Sans" panose="020B0502040504020204" pitchFamily="34" charset="0"/>
                <a:sym typeface="Corbel"/>
              </a:rPr>
              <a:t>/35</a:t>
            </a:r>
            <a:r>
              <a:rPr kumimoji="0" lang="en-GB" sz="8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 Bank or Building Society n= 104</a:t>
            </a:r>
            <a:r>
              <a:rPr lang="en-GB" sz="800" dirty="0">
                <a:latin typeface="Noto Sans" panose="020B0502040504020204" pitchFamily="34" charset="0"/>
                <a:ea typeface="Corbel"/>
                <a:cs typeface="Noto Sans" panose="020B0502040504020204" pitchFamily="34" charset="0"/>
                <a:sym typeface="Corbel"/>
              </a:rPr>
              <a:t>/29</a:t>
            </a:r>
            <a:r>
              <a:rPr kumimoji="0" lang="en-GB" sz="8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 Another channel n= </a:t>
            </a:r>
            <a:r>
              <a:rPr lang="en-GB" sz="800" dirty="0">
                <a:latin typeface="Noto Sans" panose="020B0502040504020204" pitchFamily="34" charset="0"/>
                <a:ea typeface="Corbel"/>
                <a:cs typeface="Noto Sans" panose="020B0502040504020204" pitchFamily="34" charset="0"/>
                <a:sym typeface="Corbel"/>
              </a:rPr>
              <a:t>100/41</a:t>
            </a:r>
            <a:r>
              <a:rPr kumimoji="0" lang="en-GB" sz="8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  *Low sample, just shown for completeness</a:t>
            </a:r>
            <a:endParaRPr kumimoji="0" lang="en-GB" sz="8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graphicFrame>
        <p:nvGraphicFramePr>
          <p:cNvPr id="5" name="Table 4">
            <a:extLst>
              <a:ext uri="{FF2B5EF4-FFF2-40B4-BE49-F238E27FC236}">
                <a16:creationId xmlns:a16="http://schemas.microsoft.com/office/drawing/2014/main" id="{207053F2-B517-01B1-1916-9E54BDC90EC9}"/>
              </a:ext>
            </a:extLst>
          </p:cNvPr>
          <p:cNvGraphicFramePr>
            <a:graphicFrameLocks noGrp="1"/>
          </p:cNvGraphicFramePr>
          <p:nvPr>
            <p:extLst>
              <p:ext uri="{D42A27DB-BD31-4B8C-83A1-F6EECF244321}">
                <p14:modId xmlns:p14="http://schemas.microsoft.com/office/powerpoint/2010/main" val="2293642628"/>
              </p:ext>
            </p:extLst>
          </p:nvPr>
        </p:nvGraphicFramePr>
        <p:xfrm>
          <a:off x="4556594" y="1156755"/>
          <a:ext cx="3638841" cy="2829971"/>
        </p:xfrm>
        <a:graphic>
          <a:graphicData uri="http://schemas.openxmlformats.org/drawingml/2006/table">
            <a:tbl>
              <a:tblPr firstRow="1" bandRow="1">
                <a:tableStyleId>{6E62EB93-AAC6-4EBA-99E5-D1D4B1179FDE}</a:tableStyleId>
              </a:tblPr>
              <a:tblGrid>
                <a:gridCol w="297864">
                  <a:extLst>
                    <a:ext uri="{9D8B030D-6E8A-4147-A177-3AD203B41FA5}">
                      <a16:colId xmlns:a16="http://schemas.microsoft.com/office/drawing/2014/main" val="20000"/>
                    </a:ext>
                  </a:extLst>
                </a:gridCol>
                <a:gridCol w="847584">
                  <a:extLst>
                    <a:ext uri="{9D8B030D-6E8A-4147-A177-3AD203B41FA5}">
                      <a16:colId xmlns:a16="http://schemas.microsoft.com/office/drawing/2014/main" val="20001"/>
                    </a:ext>
                  </a:extLst>
                </a:gridCol>
                <a:gridCol w="762826">
                  <a:extLst>
                    <a:ext uri="{9D8B030D-6E8A-4147-A177-3AD203B41FA5}">
                      <a16:colId xmlns:a16="http://schemas.microsoft.com/office/drawing/2014/main" val="20002"/>
                    </a:ext>
                  </a:extLst>
                </a:gridCol>
                <a:gridCol w="920872">
                  <a:extLst>
                    <a:ext uri="{9D8B030D-6E8A-4147-A177-3AD203B41FA5}">
                      <a16:colId xmlns:a16="http://schemas.microsoft.com/office/drawing/2014/main" val="20003"/>
                    </a:ext>
                  </a:extLst>
                </a:gridCol>
                <a:gridCol w="809695">
                  <a:extLst>
                    <a:ext uri="{9D8B030D-6E8A-4147-A177-3AD203B41FA5}">
                      <a16:colId xmlns:a16="http://schemas.microsoft.com/office/drawing/2014/main" val="20004"/>
                    </a:ext>
                  </a:extLst>
                </a:gridCol>
              </a:tblGrid>
              <a:tr h="308676">
                <a:tc>
                  <a:txBody>
                    <a:bodyPr/>
                    <a:lstStyle/>
                    <a:p>
                      <a:endParaRPr lang="en-GB" sz="900"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9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9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9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9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166376">
                <a:tc>
                  <a:txBody>
                    <a:bodyPr/>
                    <a:lstStyle/>
                    <a:p>
                      <a:pPr algn="ctr" fontAlgn="b"/>
                      <a:r>
                        <a:rPr lang="en-GB" sz="9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9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6.20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3.54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8.85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98592">
                <a:tc>
                  <a:txBody>
                    <a:bodyPr/>
                    <a:lstStyle/>
                    <a:p>
                      <a:pPr algn="ctr" fontAlgn="b"/>
                      <a:r>
                        <a:rPr lang="en-GB" sz="9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9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7.24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6.23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8.26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23808">
                <a:tc>
                  <a:txBody>
                    <a:bodyPr/>
                    <a:lstStyle/>
                    <a:p>
                      <a:pPr algn="ctr" fontAlgn="b"/>
                      <a:r>
                        <a:rPr lang="en-GB" sz="9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900" b="0" i="0" u="none" strike="noStrike" dirty="0">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6.93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5.76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8.11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82497">
                <a:tc>
                  <a:txBody>
                    <a:bodyPr/>
                    <a:lstStyle/>
                    <a:p>
                      <a:pPr algn="ctr" fontAlgn="b"/>
                      <a:r>
                        <a:rPr lang="en-GB" sz="9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900" b="0" i="0" u="none" strike="noStrike" dirty="0">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6.80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5.60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8.00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282497">
                <a:tc>
                  <a:txBody>
                    <a:bodyPr/>
                    <a:lstStyle/>
                    <a:p>
                      <a:pPr algn="ctr" fontAlgn="b"/>
                      <a:r>
                        <a:rPr lang="en-GB" sz="9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900" b="0" i="0" u="none" strike="noStrike" dirty="0">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6.80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5.94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7.66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23808">
                <a:tc>
                  <a:txBody>
                    <a:bodyPr/>
                    <a:lstStyle/>
                    <a:p>
                      <a:pPr algn="ctr" fontAlgn="b"/>
                      <a:r>
                        <a:rPr lang="en-GB" sz="9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900" b="0" i="0" u="none" strike="noStrike" dirty="0">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7.39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7.44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7.34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23808">
                <a:tc>
                  <a:txBody>
                    <a:bodyPr/>
                    <a:lstStyle/>
                    <a:p>
                      <a:pPr algn="ctr" fontAlgn="b"/>
                      <a:r>
                        <a:rPr lang="en-GB" sz="9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9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dirty="0">
                          <a:solidFill>
                            <a:srgbClr val="000000"/>
                          </a:solidFill>
                          <a:effectLst/>
                          <a:latin typeface="+mn-lt"/>
                        </a:rPr>
                        <a:t>5.87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4.63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7.12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18621">
                <a:tc>
                  <a:txBody>
                    <a:bodyPr/>
                    <a:lstStyle/>
                    <a:p>
                      <a:pPr algn="ctr" fontAlgn="b"/>
                      <a:r>
                        <a:rPr lang="en-GB" sz="9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900" b="0" i="0" u="none" strike="noStrike">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5.92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5.73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6.11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298592">
                <a:tc>
                  <a:txBody>
                    <a:bodyPr/>
                    <a:lstStyle/>
                    <a:p>
                      <a:pPr algn="ctr" fontAlgn="b"/>
                      <a:r>
                        <a:rPr lang="en-GB" sz="9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900" b="0" i="0" u="none" strike="noStrike">
                          <a:solidFill>
                            <a:srgbClr val="000000"/>
                          </a:solidFill>
                          <a:effectLst/>
                          <a:latin typeface="+mn-lt"/>
                        </a:rPr>
                        <a:t>Relationship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3.86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3.13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dirty="0">
                          <a:solidFill>
                            <a:srgbClr val="000000"/>
                          </a:solidFill>
                          <a:effectLst/>
                          <a:latin typeface="+mn-lt"/>
                        </a:rPr>
                        <a:t>4.59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graphicFrame>
        <p:nvGraphicFramePr>
          <p:cNvPr id="6" name="Table 5">
            <a:extLst>
              <a:ext uri="{FF2B5EF4-FFF2-40B4-BE49-F238E27FC236}">
                <a16:creationId xmlns:a16="http://schemas.microsoft.com/office/drawing/2014/main" id="{D27BF437-C68E-4531-8ADB-2EA072679861}"/>
              </a:ext>
            </a:extLst>
          </p:cNvPr>
          <p:cNvGraphicFramePr>
            <a:graphicFrameLocks noGrp="1"/>
          </p:cNvGraphicFramePr>
          <p:nvPr>
            <p:extLst>
              <p:ext uri="{D42A27DB-BD31-4B8C-83A1-F6EECF244321}">
                <p14:modId xmlns:p14="http://schemas.microsoft.com/office/powerpoint/2010/main" val="1940552329"/>
              </p:ext>
            </p:extLst>
          </p:nvPr>
        </p:nvGraphicFramePr>
        <p:xfrm>
          <a:off x="8375975" y="1176161"/>
          <a:ext cx="3366695" cy="2796792"/>
        </p:xfrm>
        <a:graphic>
          <a:graphicData uri="http://schemas.openxmlformats.org/drawingml/2006/table">
            <a:tbl>
              <a:tblPr firstRow="1" bandRow="1">
                <a:tableStyleId>{6E62EB93-AAC6-4EBA-99E5-D1D4B1179FDE}</a:tableStyleId>
              </a:tblPr>
              <a:tblGrid>
                <a:gridCol w="208280">
                  <a:extLst>
                    <a:ext uri="{9D8B030D-6E8A-4147-A177-3AD203B41FA5}">
                      <a16:colId xmlns:a16="http://schemas.microsoft.com/office/drawing/2014/main" val="20000"/>
                    </a:ext>
                  </a:extLst>
                </a:gridCol>
                <a:gridCol w="801269">
                  <a:extLst>
                    <a:ext uri="{9D8B030D-6E8A-4147-A177-3AD203B41FA5}">
                      <a16:colId xmlns:a16="http://schemas.microsoft.com/office/drawing/2014/main" val="20001"/>
                    </a:ext>
                  </a:extLst>
                </a:gridCol>
                <a:gridCol w="721142">
                  <a:extLst>
                    <a:ext uri="{9D8B030D-6E8A-4147-A177-3AD203B41FA5}">
                      <a16:colId xmlns:a16="http://schemas.microsoft.com/office/drawing/2014/main" val="20002"/>
                    </a:ext>
                  </a:extLst>
                </a:gridCol>
                <a:gridCol w="870553">
                  <a:extLst>
                    <a:ext uri="{9D8B030D-6E8A-4147-A177-3AD203B41FA5}">
                      <a16:colId xmlns:a16="http://schemas.microsoft.com/office/drawing/2014/main" val="20003"/>
                    </a:ext>
                  </a:extLst>
                </a:gridCol>
                <a:gridCol w="765451">
                  <a:extLst>
                    <a:ext uri="{9D8B030D-6E8A-4147-A177-3AD203B41FA5}">
                      <a16:colId xmlns:a16="http://schemas.microsoft.com/office/drawing/2014/main" val="20004"/>
                    </a:ext>
                  </a:extLst>
                </a:gridCol>
              </a:tblGrid>
              <a:tr h="323925">
                <a:tc>
                  <a:txBody>
                    <a:bodyPr/>
                    <a:lstStyle/>
                    <a:p>
                      <a:endParaRPr lang="en-GB" sz="900" b="1"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9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9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9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9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42200">
                <a:tc>
                  <a:txBody>
                    <a:bodyPr/>
                    <a:lstStyle/>
                    <a:p>
                      <a:pPr algn="ctr" fontAlgn="b"/>
                      <a:r>
                        <a:rPr lang="en-GB" sz="9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900" b="0" i="0" u="none" strike="noStrike" dirty="0">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7.67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7.09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8.25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77019">
                <a:tc>
                  <a:txBody>
                    <a:bodyPr/>
                    <a:lstStyle/>
                    <a:p>
                      <a:pPr algn="ctr" fontAlgn="b"/>
                      <a:r>
                        <a:rPr lang="en-GB" sz="9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900" b="0" i="0" u="none" strike="noStrike" dirty="0">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7.32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7.37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7.26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210420">
                <a:tc>
                  <a:txBody>
                    <a:bodyPr/>
                    <a:lstStyle/>
                    <a:p>
                      <a:pPr algn="ctr" fontAlgn="b"/>
                      <a:r>
                        <a:rPr lang="en-GB" sz="9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900" b="0" i="0" u="none" strike="noStrike" dirty="0">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7.08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6.97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7.19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47137">
                <a:tc>
                  <a:txBody>
                    <a:bodyPr/>
                    <a:lstStyle/>
                    <a:p>
                      <a:pPr algn="ctr" fontAlgn="b"/>
                      <a:r>
                        <a:rPr lang="en-GB" sz="9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900" b="0" i="0" u="none" strike="noStrike" dirty="0">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6.92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7.07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6.77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42200">
                <a:tc>
                  <a:txBody>
                    <a:bodyPr/>
                    <a:lstStyle/>
                    <a:p>
                      <a:pPr algn="ctr" fontAlgn="b"/>
                      <a:r>
                        <a:rPr lang="en-GB" sz="9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900" b="0" i="0" u="none" strike="noStrike" dirty="0">
                          <a:solidFill>
                            <a:srgbClr val="000000"/>
                          </a:solidFill>
                          <a:effectLst/>
                          <a:latin typeface="+mn-lt"/>
                        </a:rPr>
                        <a:t>Relationship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6.52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6.51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6.53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42200">
                <a:tc>
                  <a:txBody>
                    <a:bodyPr/>
                    <a:lstStyle/>
                    <a:p>
                      <a:pPr algn="ctr" fontAlgn="b"/>
                      <a:r>
                        <a:rPr lang="en-GB" sz="9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900" b="0" i="0" u="none" strike="noStrike" dirty="0">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6.29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6.06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6.52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201691">
                <a:tc>
                  <a:txBody>
                    <a:bodyPr/>
                    <a:lstStyle/>
                    <a:p>
                      <a:pPr algn="ctr" fontAlgn="b"/>
                      <a:r>
                        <a:rPr lang="en-GB" sz="9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900" b="0" i="0" u="none" strike="noStrike" dirty="0">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6.95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7.43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6.48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85646">
                <a:tc>
                  <a:txBody>
                    <a:bodyPr/>
                    <a:lstStyle/>
                    <a:p>
                      <a:pPr algn="ctr" fontAlgn="b"/>
                      <a:r>
                        <a:rPr lang="en-GB" sz="9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900" b="0" i="0" u="none" strike="noStrike" dirty="0">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5.73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6.16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5.31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42200">
                <a:tc>
                  <a:txBody>
                    <a:bodyPr/>
                    <a:lstStyle/>
                    <a:p>
                      <a:pPr algn="ctr" fontAlgn="b"/>
                      <a:r>
                        <a:rPr lang="en-GB" sz="9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900" b="0" i="0" u="none" strike="noStrike" dirty="0">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6.00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7.11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dirty="0">
                          <a:solidFill>
                            <a:srgbClr val="000000"/>
                          </a:solidFill>
                          <a:effectLst/>
                          <a:latin typeface="+mn-lt"/>
                        </a:rPr>
                        <a:t>4.89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graphicFrame>
        <p:nvGraphicFramePr>
          <p:cNvPr id="7" name="Table 6">
            <a:extLst>
              <a:ext uri="{FF2B5EF4-FFF2-40B4-BE49-F238E27FC236}">
                <a16:creationId xmlns:a16="http://schemas.microsoft.com/office/drawing/2014/main" id="{685888F8-4D02-561C-F3DD-3020C58249D1}"/>
              </a:ext>
            </a:extLst>
          </p:cNvPr>
          <p:cNvGraphicFramePr>
            <a:graphicFrameLocks noGrp="1"/>
          </p:cNvGraphicFramePr>
          <p:nvPr>
            <p:extLst>
              <p:ext uri="{D42A27DB-BD31-4B8C-83A1-F6EECF244321}">
                <p14:modId xmlns:p14="http://schemas.microsoft.com/office/powerpoint/2010/main" val="1761795534"/>
              </p:ext>
            </p:extLst>
          </p:nvPr>
        </p:nvGraphicFramePr>
        <p:xfrm>
          <a:off x="726330" y="4225964"/>
          <a:ext cx="3638840" cy="2150313"/>
        </p:xfrm>
        <a:graphic>
          <a:graphicData uri="http://schemas.openxmlformats.org/drawingml/2006/table">
            <a:tbl>
              <a:tblPr firstRow="1" bandRow="1">
                <a:tableStyleId>{6E62EB93-AAC6-4EBA-99E5-D1D4B1179FDE}</a:tableStyleId>
              </a:tblPr>
              <a:tblGrid>
                <a:gridCol w="297864">
                  <a:extLst>
                    <a:ext uri="{9D8B030D-6E8A-4147-A177-3AD203B41FA5}">
                      <a16:colId xmlns:a16="http://schemas.microsoft.com/office/drawing/2014/main" val="20000"/>
                    </a:ext>
                  </a:extLst>
                </a:gridCol>
                <a:gridCol w="847584">
                  <a:extLst>
                    <a:ext uri="{9D8B030D-6E8A-4147-A177-3AD203B41FA5}">
                      <a16:colId xmlns:a16="http://schemas.microsoft.com/office/drawing/2014/main" val="20001"/>
                    </a:ext>
                  </a:extLst>
                </a:gridCol>
                <a:gridCol w="762825">
                  <a:extLst>
                    <a:ext uri="{9D8B030D-6E8A-4147-A177-3AD203B41FA5}">
                      <a16:colId xmlns:a16="http://schemas.microsoft.com/office/drawing/2014/main" val="20002"/>
                    </a:ext>
                  </a:extLst>
                </a:gridCol>
                <a:gridCol w="920872">
                  <a:extLst>
                    <a:ext uri="{9D8B030D-6E8A-4147-A177-3AD203B41FA5}">
                      <a16:colId xmlns:a16="http://schemas.microsoft.com/office/drawing/2014/main" val="20003"/>
                    </a:ext>
                  </a:extLst>
                </a:gridCol>
                <a:gridCol w="809695">
                  <a:extLst>
                    <a:ext uri="{9D8B030D-6E8A-4147-A177-3AD203B41FA5}">
                      <a16:colId xmlns:a16="http://schemas.microsoft.com/office/drawing/2014/main" val="20004"/>
                    </a:ext>
                  </a:extLst>
                </a:gridCol>
              </a:tblGrid>
              <a:tr h="262433">
                <a:tc>
                  <a:txBody>
                    <a:bodyPr/>
                    <a:lstStyle/>
                    <a:p>
                      <a:endParaRPr lang="en-GB" sz="900" b="0"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9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9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9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9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137154">
                <a:tc>
                  <a:txBody>
                    <a:bodyPr/>
                    <a:lstStyle/>
                    <a:p>
                      <a:pPr algn="ctr" fontAlgn="b"/>
                      <a:r>
                        <a:rPr lang="en-GB" sz="9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9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7.26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6.58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7.95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65402">
                <a:tc>
                  <a:txBody>
                    <a:bodyPr/>
                    <a:lstStyle/>
                    <a:p>
                      <a:pPr algn="ctr" fontAlgn="b"/>
                      <a:r>
                        <a:rPr lang="en-GB" sz="9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900" b="0" i="0" u="none" strike="noStrike" dirty="0">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6.78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6.08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7.49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137154">
                <a:tc>
                  <a:txBody>
                    <a:bodyPr/>
                    <a:lstStyle/>
                    <a:p>
                      <a:pPr algn="ctr" fontAlgn="b"/>
                      <a:r>
                        <a:rPr lang="en-GB" sz="9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900" b="0" i="0" u="none" strike="noStrike" dirty="0">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6.78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6.71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6.84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37154">
                <a:tc>
                  <a:txBody>
                    <a:bodyPr/>
                    <a:lstStyle/>
                    <a:p>
                      <a:pPr algn="ctr" fontAlgn="b"/>
                      <a:r>
                        <a:rPr lang="en-GB" sz="9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900" b="0" i="0" u="none" strike="noStrike" dirty="0">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6.52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6.52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6.53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189769">
                <a:tc>
                  <a:txBody>
                    <a:bodyPr/>
                    <a:lstStyle/>
                    <a:p>
                      <a:pPr algn="ctr" fontAlgn="b"/>
                      <a:r>
                        <a:rPr lang="en-GB" sz="9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900" b="0" i="0" u="none" strike="noStrike" dirty="0">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5.88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dirty="0">
                          <a:solidFill>
                            <a:srgbClr val="000000"/>
                          </a:solidFill>
                          <a:effectLst/>
                          <a:latin typeface="+mn-lt"/>
                        </a:rPr>
                        <a:t>5.63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6.13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37154">
                <a:tc>
                  <a:txBody>
                    <a:bodyPr/>
                    <a:lstStyle/>
                    <a:p>
                      <a:pPr algn="ctr" fontAlgn="b"/>
                      <a:r>
                        <a:rPr lang="en-GB" sz="9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900" b="0" i="0" u="none" strike="noStrike" dirty="0">
                          <a:solidFill>
                            <a:srgbClr val="000000"/>
                          </a:solidFill>
                          <a:effectLst/>
                          <a:latin typeface="+mn-lt"/>
                        </a:rPr>
                        <a:t>Relationship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5.31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4.70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5.93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241599">
                <a:tc>
                  <a:txBody>
                    <a:bodyPr/>
                    <a:lstStyle/>
                    <a:p>
                      <a:pPr algn="ctr" fontAlgn="b"/>
                      <a:r>
                        <a:rPr lang="en-GB" sz="9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900" b="0" i="0" u="none" strike="noStrike" dirty="0">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5.16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4.75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dirty="0">
                          <a:solidFill>
                            <a:srgbClr val="000000"/>
                          </a:solidFill>
                          <a:effectLst/>
                          <a:latin typeface="+mn-lt"/>
                        </a:rPr>
                        <a:t>5.57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65402">
                <a:tc>
                  <a:txBody>
                    <a:bodyPr/>
                    <a:lstStyle/>
                    <a:p>
                      <a:pPr algn="ctr" fontAlgn="b"/>
                      <a:r>
                        <a:rPr lang="en-GB" sz="9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900" b="0" i="0" u="none" strike="noStrike" dirty="0">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5.98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6.74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5.22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265402">
                <a:tc>
                  <a:txBody>
                    <a:bodyPr/>
                    <a:lstStyle/>
                    <a:p>
                      <a:pPr algn="ctr" fontAlgn="b"/>
                      <a:r>
                        <a:rPr lang="en-GB" sz="9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900" b="0" i="0" u="none" strike="noStrike" dirty="0">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5.75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dirty="0">
                          <a:solidFill>
                            <a:srgbClr val="000000"/>
                          </a:solidFill>
                          <a:effectLst/>
                          <a:latin typeface="+mn-lt"/>
                        </a:rPr>
                        <a:t>7.14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dirty="0">
                          <a:solidFill>
                            <a:srgbClr val="000000"/>
                          </a:solidFill>
                          <a:effectLst/>
                          <a:latin typeface="+mn-lt"/>
                        </a:rPr>
                        <a:t>4.35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9" name="TextBox 8">
            <a:extLst>
              <a:ext uri="{FF2B5EF4-FFF2-40B4-BE49-F238E27FC236}">
                <a16:creationId xmlns:a16="http://schemas.microsoft.com/office/drawing/2014/main" id="{57C207F5-A6C6-2178-ABC3-91F51721182E}"/>
              </a:ext>
            </a:extLst>
          </p:cNvPr>
          <p:cNvSpPr txBox="1"/>
          <p:nvPr/>
        </p:nvSpPr>
        <p:spPr>
          <a:xfrm rot="16200000">
            <a:off x="-593856" y="5110107"/>
            <a:ext cx="20386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200" b="1" dirty="0">
                <a:solidFill>
                  <a:srgbClr val="17505B"/>
                </a:solidFill>
                <a:latin typeface="Noto Sans" panose="020B0502040504020204" pitchFamily="34" charset="0"/>
                <a:ea typeface="Noto Sans" panose="020B0502040504020204" pitchFamily="34" charset="0"/>
                <a:cs typeface="Noto Sans" panose="020B0502040504020204" pitchFamily="34" charset="0"/>
              </a:rPr>
              <a:t>Purchased through bank or building society</a:t>
            </a:r>
            <a:endParaRPr kumimoji="0" lang="en-GB" sz="12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graphicFrame>
        <p:nvGraphicFramePr>
          <p:cNvPr id="11" name="Table 10">
            <a:extLst>
              <a:ext uri="{FF2B5EF4-FFF2-40B4-BE49-F238E27FC236}">
                <a16:creationId xmlns:a16="http://schemas.microsoft.com/office/drawing/2014/main" id="{0EFEDB96-ADF2-1B83-F552-2F62D050D75F}"/>
              </a:ext>
            </a:extLst>
          </p:cNvPr>
          <p:cNvGraphicFramePr>
            <a:graphicFrameLocks noGrp="1"/>
          </p:cNvGraphicFramePr>
          <p:nvPr>
            <p:extLst>
              <p:ext uri="{D42A27DB-BD31-4B8C-83A1-F6EECF244321}">
                <p14:modId xmlns:p14="http://schemas.microsoft.com/office/powerpoint/2010/main" val="903720986"/>
              </p:ext>
            </p:extLst>
          </p:nvPr>
        </p:nvGraphicFramePr>
        <p:xfrm>
          <a:off x="5133537" y="4235994"/>
          <a:ext cx="3638841" cy="2133935"/>
        </p:xfrm>
        <a:graphic>
          <a:graphicData uri="http://schemas.openxmlformats.org/drawingml/2006/table">
            <a:tbl>
              <a:tblPr firstRow="1" bandRow="1">
                <a:tableStyleId>{6E62EB93-AAC6-4EBA-99E5-D1D4B1179FDE}</a:tableStyleId>
              </a:tblPr>
              <a:tblGrid>
                <a:gridCol w="297864">
                  <a:extLst>
                    <a:ext uri="{9D8B030D-6E8A-4147-A177-3AD203B41FA5}">
                      <a16:colId xmlns:a16="http://schemas.microsoft.com/office/drawing/2014/main" val="20000"/>
                    </a:ext>
                  </a:extLst>
                </a:gridCol>
                <a:gridCol w="847584">
                  <a:extLst>
                    <a:ext uri="{9D8B030D-6E8A-4147-A177-3AD203B41FA5}">
                      <a16:colId xmlns:a16="http://schemas.microsoft.com/office/drawing/2014/main" val="20001"/>
                    </a:ext>
                  </a:extLst>
                </a:gridCol>
                <a:gridCol w="762826">
                  <a:extLst>
                    <a:ext uri="{9D8B030D-6E8A-4147-A177-3AD203B41FA5}">
                      <a16:colId xmlns:a16="http://schemas.microsoft.com/office/drawing/2014/main" val="20002"/>
                    </a:ext>
                  </a:extLst>
                </a:gridCol>
                <a:gridCol w="920872">
                  <a:extLst>
                    <a:ext uri="{9D8B030D-6E8A-4147-A177-3AD203B41FA5}">
                      <a16:colId xmlns:a16="http://schemas.microsoft.com/office/drawing/2014/main" val="20003"/>
                    </a:ext>
                  </a:extLst>
                </a:gridCol>
                <a:gridCol w="809695">
                  <a:extLst>
                    <a:ext uri="{9D8B030D-6E8A-4147-A177-3AD203B41FA5}">
                      <a16:colId xmlns:a16="http://schemas.microsoft.com/office/drawing/2014/main" val="20004"/>
                    </a:ext>
                  </a:extLst>
                </a:gridCol>
              </a:tblGrid>
              <a:tr h="249082">
                <a:tc>
                  <a:txBody>
                    <a:bodyPr/>
                    <a:lstStyle/>
                    <a:p>
                      <a:endParaRPr lang="en-GB" sz="900"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9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9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9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9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185824">
                <a:tc>
                  <a:txBody>
                    <a:bodyPr/>
                    <a:lstStyle/>
                    <a:p>
                      <a:pPr algn="ctr" fontAlgn="b"/>
                      <a:r>
                        <a:rPr lang="en-GB" sz="9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900" b="0" i="0" u="none" strike="noStrike">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6.10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5.46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6.74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51900">
                <a:tc>
                  <a:txBody>
                    <a:bodyPr/>
                    <a:lstStyle/>
                    <a:p>
                      <a:pPr algn="ctr" fontAlgn="b"/>
                      <a:r>
                        <a:rPr lang="en-GB" sz="9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900" b="0" i="0" u="none" strike="noStrike" dirty="0">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5.58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4.82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6.34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185824">
                <a:tc>
                  <a:txBody>
                    <a:bodyPr/>
                    <a:lstStyle/>
                    <a:p>
                      <a:pPr algn="ctr" fontAlgn="b"/>
                      <a:r>
                        <a:rPr lang="en-GB" sz="9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9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5.74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5.18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6.30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30176">
                <a:tc>
                  <a:txBody>
                    <a:bodyPr/>
                    <a:lstStyle/>
                    <a:p>
                      <a:pPr algn="ctr" fontAlgn="b"/>
                      <a:r>
                        <a:rPr lang="en-GB" sz="9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9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5.53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4.90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6.16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130176">
                <a:tc>
                  <a:txBody>
                    <a:bodyPr/>
                    <a:lstStyle/>
                    <a:p>
                      <a:pPr algn="ctr" fontAlgn="b"/>
                      <a:r>
                        <a:rPr lang="en-GB" sz="9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9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6.11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6.39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5.84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85485">
                <a:tc>
                  <a:txBody>
                    <a:bodyPr/>
                    <a:lstStyle/>
                    <a:p>
                      <a:pPr algn="ctr" fontAlgn="b"/>
                      <a:r>
                        <a:rPr lang="en-GB" sz="9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900" b="0" i="0" u="none" strike="noStrike" dirty="0">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6.17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dirty="0">
                          <a:solidFill>
                            <a:srgbClr val="000000"/>
                          </a:solidFill>
                          <a:effectLst/>
                          <a:latin typeface="+mn-lt"/>
                        </a:rPr>
                        <a:t>6.79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5.54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185824">
                <a:tc>
                  <a:txBody>
                    <a:bodyPr/>
                    <a:lstStyle/>
                    <a:p>
                      <a:pPr algn="ctr" fontAlgn="b"/>
                      <a:r>
                        <a:rPr lang="en-GB" sz="9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9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5.66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5.82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5.50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51900">
                <a:tc>
                  <a:txBody>
                    <a:bodyPr/>
                    <a:lstStyle/>
                    <a:p>
                      <a:pPr algn="ctr" fontAlgn="b"/>
                      <a:r>
                        <a:rPr lang="en-GB" sz="9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900" b="0" i="0" u="none" strike="noStrike" dirty="0">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6.00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6.55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900" b="0" i="0" u="none" strike="noStrike">
                          <a:solidFill>
                            <a:srgbClr val="000000"/>
                          </a:solidFill>
                          <a:effectLst/>
                          <a:latin typeface="+mn-lt"/>
                        </a:rPr>
                        <a:t>5.45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150888">
                <a:tc>
                  <a:txBody>
                    <a:bodyPr/>
                    <a:lstStyle/>
                    <a:p>
                      <a:pPr algn="ctr" fontAlgn="b"/>
                      <a:r>
                        <a:rPr lang="en-GB" sz="9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900" b="0" i="0" u="none" strike="noStrike">
                          <a:solidFill>
                            <a:srgbClr val="000000"/>
                          </a:solidFill>
                          <a:effectLst/>
                          <a:latin typeface="+mn-lt"/>
                        </a:rPr>
                        <a:t>Relationship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4.88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a:solidFill>
                            <a:srgbClr val="000000"/>
                          </a:solidFill>
                          <a:effectLst/>
                          <a:latin typeface="+mn-lt"/>
                        </a:rPr>
                        <a:t>4.73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900" b="0" i="0" u="none" strike="noStrike" dirty="0">
                          <a:solidFill>
                            <a:srgbClr val="000000"/>
                          </a:solidFill>
                          <a:effectLst/>
                          <a:latin typeface="+mn-lt"/>
                        </a:rPr>
                        <a:t>5.02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13" name="TextBox 12">
            <a:extLst>
              <a:ext uri="{FF2B5EF4-FFF2-40B4-BE49-F238E27FC236}">
                <a16:creationId xmlns:a16="http://schemas.microsoft.com/office/drawing/2014/main" id="{59666665-343D-0B4D-E985-2ABB340753D0}"/>
              </a:ext>
            </a:extLst>
          </p:cNvPr>
          <p:cNvSpPr txBox="1"/>
          <p:nvPr/>
        </p:nvSpPr>
        <p:spPr>
          <a:xfrm>
            <a:off x="9168707" y="4271816"/>
            <a:ext cx="2396856" cy="161582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Loyalty and Confidence </a:t>
            </a:r>
            <a:r>
              <a:rPr kumimoji="0" lang="en-GB" sz="110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are the key opportunities for increasing trust for consumers who purchase direct from providers or via price comparison sites.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1100"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The </a:t>
            </a:r>
            <a:r>
              <a:rPr kumimoji="0" lang="en-GB" sz="11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Confidence, Protection and Ease themes </a:t>
            </a:r>
            <a:r>
              <a:rPr kumimoji="0" lang="en-GB" sz="110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are opportunities for Banks and Insurance brokers.</a:t>
            </a:r>
          </a:p>
        </p:txBody>
      </p:sp>
      <p:sp>
        <p:nvSpPr>
          <p:cNvPr id="16" name="TextBox 15">
            <a:extLst>
              <a:ext uri="{FF2B5EF4-FFF2-40B4-BE49-F238E27FC236}">
                <a16:creationId xmlns:a16="http://schemas.microsoft.com/office/drawing/2014/main" id="{6C8BC5B1-A2A3-DE96-6BF3-97E7499D1160}"/>
              </a:ext>
            </a:extLst>
          </p:cNvPr>
          <p:cNvSpPr txBox="1"/>
          <p:nvPr/>
        </p:nvSpPr>
        <p:spPr>
          <a:xfrm rot="16200000">
            <a:off x="3567562" y="4976110"/>
            <a:ext cx="2493492" cy="461665"/>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SzTx/>
              <a:buNone/>
              <a:tabLst/>
              <a:defRPr sz="1200" b="1">
                <a:solidFill>
                  <a:srgbClr val="17505B"/>
                </a:solidFill>
                <a:latin typeface="Noto Sans" panose="020B0502040504020204" pitchFamily="34" charset="0"/>
                <a:ea typeface="Noto Sans" panose="020B0502040504020204" pitchFamily="34" charset="0"/>
                <a:cs typeface="Noto Sans" panose="020B0502040504020204" pitchFamily="34" charset="0"/>
              </a:defRPr>
            </a:lvl1pPr>
          </a:lstStyle>
          <a:p>
            <a:r>
              <a:rPr lang="en-GB" dirty="0"/>
              <a:t>Purchased through another channel (retailer, employer)</a:t>
            </a:r>
          </a:p>
        </p:txBody>
      </p:sp>
    </p:spTree>
    <p:extLst>
      <p:ext uri="{BB962C8B-B14F-4D97-AF65-F5344CB8AC3E}">
        <p14:creationId xmlns:p14="http://schemas.microsoft.com/office/powerpoint/2010/main" val="3690653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3" name="TextBox 2"/>
          <p:cNvSpPr txBox="1"/>
          <p:nvPr/>
        </p:nvSpPr>
        <p:spPr>
          <a:xfrm>
            <a:off x="925287" y="611279"/>
            <a:ext cx="112279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Top 10 opportunities for Direct Providers to increase trust</a:t>
            </a:r>
          </a:p>
        </p:txBody>
      </p:sp>
      <p:graphicFrame>
        <p:nvGraphicFramePr>
          <p:cNvPr id="4" name="Table 3"/>
          <p:cNvGraphicFramePr>
            <a:graphicFrameLocks noGrp="1"/>
          </p:cNvGraphicFramePr>
          <p:nvPr>
            <p:extLst>
              <p:ext uri="{D42A27DB-BD31-4B8C-83A1-F6EECF244321}">
                <p14:modId xmlns:p14="http://schemas.microsoft.com/office/powerpoint/2010/main" val="866289935"/>
              </p:ext>
            </p:extLst>
          </p:nvPr>
        </p:nvGraphicFramePr>
        <p:xfrm>
          <a:off x="1019175" y="1230086"/>
          <a:ext cx="10126232" cy="4784648"/>
        </p:xfrm>
        <a:graphic>
          <a:graphicData uri="http://schemas.openxmlformats.org/drawingml/2006/table">
            <a:tbl>
              <a:tblPr firstRow="1" bandRow="1">
                <a:tableStyleId>{6E62EB93-AAC6-4EBA-99E5-D1D4B1179FDE}</a:tableStyleId>
              </a:tblPr>
              <a:tblGrid>
                <a:gridCol w="439511">
                  <a:extLst>
                    <a:ext uri="{9D8B030D-6E8A-4147-A177-3AD203B41FA5}">
                      <a16:colId xmlns:a16="http://schemas.microsoft.com/office/drawing/2014/main" val="20000"/>
                    </a:ext>
                  </a:extLst>
                </a:gridCol>
                <a:gridCol w="1493531">
                  <a:extLst>
                    <a:ext uri="{9D8B030D-6E8A-4147-A177-3AD203B41FA5}">
                      <a16:colId xmlns:a16="http://schemas.microsoft.com/office/drawing/2014/main" val="20001"/>
                    </a:ext>
                  </a:extLst>
                </a:gridCol>
                <a:gridCol w="3130075">
                  <a:extLst>
                    <a:ext uri="{9D8B030D-6E8A-4147-A177-3AD203B41FA5}">
                      <a16:colId xmlns:a16="http://schemas.microsoft.com/office/drawing/2014/main" val="20002"/>
                    </a:ext>
                  </a:extLst>
                </a:gridCol>
                <a:gridCol w="1687705">
                  <a:extLst>
                    <a:ext uri="{9D8B030D-6E8A-4147-A177-3AD203B41FA5}">
                      <a16:colId xmlns:a16="http://schemas.microsoft.com/office/drawing/2014/main" val="20003"/>
                    </a:ext>
                  </a:extLst>
                </a:gridCol>
                <a:gridCol w="1687705">
                  <a:extLst>
                    <a:ext uri="{9D8B030D-6E8A-4147-A177-3AD203B41FA5}">
                      <a16:colId xmlns:a16="http://schemas.microsoft.com/office/drawing/2014/main" val="20004"/>
                    </a:ext>
                  </a:extLst>
                </a:gridCol>
                <a:gridCol w="1687705">
                  <a:extLst>
                    <a:ext uri="{9D8B030D-6E8A-4147-A177-3AD203B41FA5}">
                      <a16:colId xmlns:a16="http://schemas.microsoft.com/office/drawing/2014/main" val="20005"/>
                    </a:ext>
                  </a:extLst>
                </a:gridCol>
              </a:tblGrid>
              <a:tr h="374456">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2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Statement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407772">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premium doesn't increase because I'm not a new customer anymore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10.24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7772">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got a discount for staying with the same company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4.82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9.80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483705">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The policy was explained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9.36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83705">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dirty="0">
                          <a:solidFill>
                            <a:srgbClr val="000000"/>
                          </a:solidFill>
                          <a:effectLst/>
                          <a:latin typeface="+mn-lt"/>
                        </a:rPr>
                        <a:t>My provider takes my loyalty into account when calculating renewal quotes after I have claimed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9.30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483705">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handled my complaint professionally and fairly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9.29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83705">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questions are answered quickly and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407772">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provided effective assistance/ advice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07772">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insurer provides additional benefits for renewing (e.g. enhanced cover)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3.88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407772">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The policy documents were easy to read with little or no small print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07772">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insurer assessed my risk individually, rather than using generic assumptions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8.67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10"/>
                  </a:ext>
                </a:extLst>
              </a:tr>
            </a:tbl>
          </a:graphicData>
        </a:graphic>
      </p:graphicFrame>
      <p:sp>
        <p:nvSpPr>
          <p:cNvPr id="2" name="Google Shape;281;p26">
            <a:extLst>
              <a:ext uri="{FF2B5EF4-FFF2-40B4-BE49-F238E27FC236}">
                <a16:creationId xmlns:a16="http://schemas.microsoft.com/office/drawing/2014/main" id="{15F8004B-5166-8A24-B46E-9A80E1B7248D}"/>
              </a:ext>
            </a:extLst>
          </p:cNvPr>
          <p:cNvSpPr txBox="1"/>
          <p:nvPr/>
        </p:nvSpPr>
        <p:spPr>
          <a:xfrm>
            <a:off x="925287" y="6224689"/>
            <a:ext cx="10126232" cy="33083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Base: April 2025 and Jan 2026 data. Direct from provider n=</a:t>
            </a:r>
            <a:r>
              <a:rPr lang="en-GB" sz="900" dirty="0">
                <a:latin typeface="Noto Sans" panose="020B0502040504020204" pitchFamily="34" charset="0"/>
                <a:ea typeface="Corbel"/>
                <a:cs typeface="Noto Sans" panose="020B0502040504020204" pitchFamily="34" charset="0"/>
                <a:sym typeface="Corbel"/>
              </a:rPr>
              <a:t>316/50</a:t>
            </a:r>
            <a:endParaRPr kumimoji="0" lang="en-GB" sz="9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Tree>
    <p:extLst>
      <p:ext uri="{BB962C8B-B14F-4D97-AF65-F5344CB8AC3E}">
        <p14:creationId xmlns:p14="http://schemas.microsoft.com/office/powerpoint/2010/main" val="9172723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699A37FB-F032-C848-A701-17C5260E0A4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5FD2D30-9534-0305-9BE2-42986595CFE7}"/>
              </a:ext>
            </a:extLst>
          </p:cNvPr>
          <p:cNvSpPr txBox="1"/>
          <p:nvPr/>
        </p:nvSpPr>
        <p:spPr>
          <a:xfrm>
            <a:off x="925287" y="610553"/>
            <a:ext cx="112279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Top 10 opportunities for Price Comparison Sites to increase trust</a:t>
            </a:r>
          </a:p>
        </p:txBody>
      </p:sp>
      <p:graphicFrame>
        <p:nvGraphicFramePr>
          <p:cNvPr id="4" name="Table 3">
            <a:extLst>
              <a:ext uri="{FF2B5EF4-FFF2-40B4-BE49-F238E27FC236}">
                <a16:creationId xmlns:a16="http://schemas.microsoft.com/office/drawing/2014/main" id="{99BBC1CE-DED9-C809-EDB1-F65EE95792C2}"/>
              </a:ext>
            </a:extLst>
          </p:cNvPr>
          <p:cNvGraphicFramePr>
            <a:graphicFrameLocks noGrp="1"/>
          </p:cNvGraphicFramePr>
          <p:nvPr>
            <p:extLst>
              <p:ext uri="{D42A27DB-BD31-4B8C-83A1-F6EECF244321}">
                <p14:modId xmlns:p14="http://schemas.microsoft.com/office/powerpoint/2010/main" val="472906454"/>
              </p:ext>
            </p:extLst>
          </p:nvPr>
        </p:nvGraphicFramePr>
        <p:xfrm>
          <a:off x="1019175" y="1230086"/>
          <a:ext cx="10126232" cy="4889321"/>
        </p:xfrm>
        <a:graphic>
          <a:graphicData uri="http://schemas.openxmlformats.org/drawingml/2006/table">
            <a:tbl>
              <a:tblPr firstRow="1" bandRow="1">
                <a:tableStyleId>{6E62EB93-AAC6-4EBA-99E5-D1D4B1179FDE}</a:tableStyleId>
              </a:tblPr>
              <a:tblGrid>
                <a:gridCol w="439511">
                  <a:extLst>
                    <a:ext uri="{9D8B030D-6E8A-4147-A177-3AD203B41FA5}">
                      <a16:colId xmlns:a16="http://schemas.microsoft.com/office/drawing/2014/main" val="20000"/>
                    </a:ext>
                  </a:extLst>
                </a:gridCol>
                <a:gridCol w="1493531">
                  <a:extLst>
                    <a:ext uri="{9D8B030D-6E8A-4147-A177-3AD203B41FA5}">
                      <a16:colId xmlns:a16="http://schemas.microsoft.com/office/drawing/2014/main" val="20001"/>
                    </a:ext>
                  </a:extLst>
                </a:gridCol>
                <a:gridCol w="3130075">
                  <a:extLst>
                    <a:ext uri="{9D8B030D-6E8A-4147-A177-3AD203B41FA5}">
                      <a16:colId xmlns:a16="http://schemas.microsoft.com/office/drawing/2014/main" val="20002"/>
                    </a:ext>
                  </a:extLst>
                </a:gridCol>
                <a:gridCol w="1687705">
                  <a:extLst>
                    <a:ext uri="{9D8B030D-6E8A-4147-A177-3AD203B41FA5}">
                      <a16:colId xmlns:a16="http://schemas.microsoft.com/office/drawing/2014/main" val="20003"/>
                    </a:ext>
                  </a:extLst>
                </a:gridCol>
                <a:gridCol w="1687705">
                  <a:extLst>
                    <a:ext uri="{9D8B030D-6E8A-4147-A177-3AD203B41FA5}">
                      <a16:colId xmlns:a16="http://schemas.microsoft.com/office/drawing/2014/main" val="20004"/>
                    </a:ext>
                  </a:extLst>
                </a:gridCol>
                <a:gridCol w="1687705">
                  <a:extLst>
                    <a:ext uri="{9D8B030D-6E8A-4147-A177-3AD203B41FA5}">
                      <a16:colId xmlns:a16="http://schemas.microsoft.com/office/drawing/2014/main" val="20005"/>
                    </a:ext>
                  </a:extLst>
                </a:gridCol>
              </a:tblGrid>
              <a:tr h="374456">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2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Statement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407772">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dirty="0">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dirty="0">
                          <a:solidFill>
                            <a:srgbClr val="000000"/>
                          </a:solidFill>
                          <a:effectLst/>
                          <a:latin typeface="+mn-lt"/>
                        </a:rPr>
                        <a:t>My claim was settled quickly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9.20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11.73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7772">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dirty="0">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dirty="0">
                          <a:solidFill>
                            <a:srgbClr val="000000"/>
                          </a:solidFill>
                          <a:effectLst/>
                          <a:latin typeface="+mn-lt"/>
                        </a:rPr>
                        <a:t>My premium doesn't increase because I'm not a new customer anymore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3.62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10.90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483705">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dirty="0">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got a discount for staying with the same company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3.85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10.61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83705">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dirty="0">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insurance provider matched a cheaper price from a competitors quote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4.13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10.16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483705">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dirty="0">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provider takes my loyalty into account when calculating renewal quotes after I have claimed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4.27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10.08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83705">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dirty="0">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dirty="0">
                          <a:solidFill>
                            <a:srgbClr val="000000"/>
                          </a:solidFill>
                          <a:effectLst/>
                          <a:latin typeface="+mn-lt"/>
                        </a:rPr>
                        <a:t>The policy was explained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7.86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9.70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407772">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dirty="0">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assessed my risk individually, rather than using generic assumptions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5.34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9.66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07772">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dirty="0">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had a choice in how the company settled the claim (e.g. financial settlement, repair or replacement)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4.80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9.60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407772">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dirty="0">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can get through to the insurance company quickly at any time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9.40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07772">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dirty="0">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insurance company did not try to avoid paying out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5.83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9.37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10"/>
                  </a:ext>
                </a:extLst>
              </a:tr>
            </a:tbl>
          </a:graphicData>
        </a:graphic>
      </p:graphicFrame>
      <p:sp>
        <p:nvSpPr>
          <p:cNvPr id="2" name="Google Shape;281;p26">
            <a:extLst>
              <a:ext uri="{FF2B5EF4-FFF2-40B4-BE49-F238E27FC236}">
                <a16:creationId xmlns:a16="http://schemas.microsoft.com/office/drawing/2014/main" id="{24F388DD-584E-CD31-8137-328EFBD62484}"/>
              </a:ext>
            </a:extLst>
          </p:cNvPr>
          <p:cNvSpPr txBox="1"/>
          <p:nvPr/>
        </p:nvSpPr>
        <p:spPr>
          <a:xfrm>
            <a:off x="925287" y="6224689"/>
            <a:ext cx="10126232" cy="330834"/>
          </a:xfrm>
          <a:prstGeom prst="rect">
            <a:avLst/>
          </a:prstGeom>
          <a:noFill/>
          <a:ln>
            <a:noFill/>
          </a:ln>
        </p:spPr>
        <p:txBody>
          <a:bodyPr spcFirstLastPara="1" wrap="square" lIns="91425" tIns="45700" rIns="91425" bIns="45700" anchor="t" anchorCtr="0">
            <a:noAutofit/>
          </a:bodyPr>
          <a:lstStyle/>
          <a:p>
            <a:pPr lvl="0">
              <a:defRPr/>
            </a:pPr>
            <a:r>
              <a:rPr lang="en-GB" sz="900" dirty="0">
                <a:latin typeface="Noto Sans" panose="020B0502040504020204" pitchFamily="34" charset="0"/>
                <a:ea typeface="Corbel"/>
                <a:cs typeface="Noto Sans" panose="020B0502040504020204" pitchFamily="34" charset="0"/>
                <a:sym typeface="Corbel"/>
              </a:rPr>
              <a:t>Base: April 2025 and Jan 2026 data. Price comparison site n=368/26* * Low sample, just shown for completeness</a:t>
            </a:r>
            <a:endParaRPr lang="en-GB" sz="9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221498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D70ED9EE-91B9-7A8E-E02B-E8AE2955C0E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FFE4A67-2385-E6EE-25EC-6641457B7966}"/>
              </a:ext>
            </a:extLst>
          </p:cNvPr>
          <p:cNvSpPr txBox="1"/>
          <p:nvPr/>
        </p:nvSpPr>
        <p:spPr>
          <a:xfrm>
            <a:off x="925287" y="610553"/>
            <a:ext cx="112279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Top 10 opportunities for Insurance Brokers to increase trust</a:t>
            </a:r>
          </a:p>
        </p:txBody>
      </p:sp>
      <p:graphicFrame>
        <p:nvGraphicFramePr>
          <p:cNvPr id="4" name="Table 3">
            <a:extLst>
              <a:ext uri="{FF2B5EF4-FFF2-40B4-BE49-F238E27FC236}">
                <a16:creationId xmlns:a16="http://schemas.microsoft.com/office/drawing/2014/main" id="{661B43A1-A9D3-EED7-F503-341A7CEFBB49}"/>
              </a:ext>
            </a:extLst>
          </p:cNvPr>
          <p:cNvGraphicFramePr>
            <a:graphicFrameLocks noGrp="1"/>
          </p:cNvGraphicFramePr>
          <p:nvPr>
            <p:extLst>
              <p:ext uri="{D42A27DB-BD31-4B8C-83A1-F6EECF244321}">
                <p14:modId xmlns:p14="http://schemas.microsoft.com/office/powerpoint/2010/main" val="3636012030"/>
              </p:ext>
            </p:extLst>
          </p:nvPr>
        </p:nvGraphicFramePr>
        <p:xfrm>
          <a:off x="1019175" y="1230086"/>
          <a:ext cx="10126232" cy="4889321"/>
        </p:xfrm>
        <a:graphic>
          <a:graphicData uri="http://schemas.openxmlformats.org/drawingml/2006/table">
            <a:tbl>
              <a:tblPr firstRow="1" bandRow="1">
                <a:tableStyleId>{6E62EB93-AAC6-4EBA-99E5-D1D4B1179FDE}</a:tableStyleId>
              </a:tblPr>
              <a:tblGrid>
                <a:gridCol w="439511">
                  <a:extLst>
                    <a:ext uri="{9D8B030D-6E8A-4147-A177-3AD203B41FA5}">
                      <a16:colId xmlns:a16="http://schemas.microsoft.com/office/drawing/2014/main" val="20000"/>
                    </a:ext>
                  </a:extLst>
                </a:gridCol>
                <a:gridCol w="1493531">
                  <a:extLst>
                    <a:ext uri="{9D8B030D-6E8A-4147-A177-3AD203B41FA5}">
                      <a16:colId xmlns:a16="http://schemas.microsoft.com/office/drawing/2014/main" val="20001"/>
                    </a:ext>
                  </a:extLst>
                </a:gridCol>
                <a:gridCol w="3130075">
                  <a:extLst>
                    <a:ext uri="{9D8B030D-6E8A-4147-A177-3AD203B41FA5}">
                      <a16:colId xmlns:a16="http://schemas.microsoft.com/office/drawing/2014/main" val="20002"/>
                    </a:ext>
                  </a:extLst>
                </a:gridCol>
                <a:gridCol w="1687705">
                  <a:extLst>
                    <a:ext uri="{9D8B030D-6E8A-4147-A177-3AD203B41FA5}">
                      <a16:colId xmlns:a16="http://schemas.microsoft.com/office/drawing/2014/main" val="20003"/>
                    </a:ext>
                  </a:extLst>
                </a:gridCol>
                <a:gridCol w="1687705">
                  <a:extLst>
                    <a:ext uri="{9D8B030D-6E8A-4147-A177-3AD203B41FA5}">
                      <a16:colId xmlns:a16="http://schemas.microsoft.com/office/drawing/2014/main" val="20004"/>
                    </a:ext>
                  </a:extLst>
                </a:gridCol>
                <a:gridCol w="1687705">
                  <a:extLst>
                    <a:ext uri="{9D8B030D-6E8A-4147-A177-3AD203B41FA5}">
                      <a16:colId xmlns:a16="http://schemas.microsoft.com/office/drawing/2014/main" val="20005"/>
                    </a:ext>
                  </a:extLst>
                </a:gridCol>
              </a:tblGrid>
              <a:tr h="374456">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2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Statement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407772">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dirty="0">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provided effective assistance/ advice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8.86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9.48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7772">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dirty="0">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claim was settled quickly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7.71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9.14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483705">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dirty="0">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The policy documents were easy to read with little or no small print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8.43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9.13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83705">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dirty="0">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provider makes it easy to compare to policies from other providers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7.42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483705">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dirty="0">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dirty="0">
                          <a:solidFill>
                            <a:srgbClr val="000000"/>
                          </a:solidFill>
                          <a:effectLst/>
                          <a:latin typeface="+mn-lt"/>
                        </a:rPr>
                        <a:t>I knew what I need to do to make a claim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83705">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dirty="0">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dirty="0">
                          <a:solidFill>
                            <a:srgbClr val="000000"/>
                          </a:solidFill>
                          <a:effectLst/>
                          <a:latin typeface="+mn-lt"/>
                        </a:rPr>
                        <a:t>I was able to choose the supplier that the insurance company uses (e.g. tradesmen, garage, airline, law firm)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6.86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407772">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dirty="0">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provider takes my loyalty into account when calculating renewal quotes after I have claimed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07772">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dirty="0">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know the company pays out quickly and worries about paperwork later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6.02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407772">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dirty="0">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handled my complaint professionally and fairly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07772">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dirty="0">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am offered immediate assistance and advice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8.29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10"/>
                  </a:ext>
                </a:extLst>
              </a:tr>
            </a:tbl>
          </a:graphicData>
        </a:graphic>
      </p:graphicFrame>
      <p:sp>
        <p:nvSpPr>
          <p:cNvPr id="2" name="Google Shape;281;p26">
            <a:extLst>
              <a:ext uri="{FF2B5EF4-FFF2-40B4-BE49-F238E27FC236}">
                <a16:creationId xmlns:a16="http://schemas.microsoft.com/office/drawing/2014/main" id="{DC40B648-B1B3-DBB9-F033-FAD2F272811A}"/>
              </a:ext>
            </a:extLst>
          </p:cNvPr>
          <p:cNvSpPr txBox="1"/>
          <p:nvPr/>
        </p:nvSpPr>
        <p:spPr>
          <a:xfrm>
            <a:off x="925287" y="6224689"/>
            <a:ext cx="10126232" cy="330834"/>
          </a:xfrm>
          <a:prstGeom prst="rect">
            <a:avLst/>
          </a:prstGeom>
          <a:noFill/>
          <a:ln>
            <a:noFill/>
          </a:ln>
        </p:spPr>
        <p:txBody>
          <a:bodyPr spcFirstLastPara="1" wrap="square" lIns="91425" tIns="45700" rIns="91425" bIns="45700" anchor="t" anchorCtr="0">
            <a:noAutofit/>
          </a:bodyPr>
          <a:lstStyle/>
          <a:p>
            <a:pPr lvl="0">
              <a:defRPr/>
            </a:pPr>
            <a:r>
              <a:rPr lang="en-GB" sz="900" dirty="0">
                <a:latin typeface="Noto Sans" panose="020B0502040504020204" pitchFamily="34" charset="0"/>
                <a:ea typeface="Corbel"/>
                <a:cs typeface="Noto Sans" panose="020B0502040504020204" pitchFamily="34" charset="0"/>
                <a:sym typeface="Corbel"/>
              </a:rPr>
              <a:t>Base: April 2025 and Jan 2026 data. Insurance Broker n=89/35*  *Low sample, just shown for completeness</a:t>
            </a:r>
            <a:endParaRPr lang="en-GB" sz="9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36500219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85C1C6D8-6837-EEF0-E4EB-077D0AC4252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3DC84FA-CDBF-8010-5908-E4A75B628114}"/>
              </a:ext>
            </a:extLst>
          </p:cNvPr>
          <p:cNvSpPr txBox="1"/>
          <p:nvPr/>
        </p:nvSpPr>
        <p:spPr>
          <a:xfrm>
            <a:off x="925287" y="508953"/>
            <a:ext cx="1122799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Top 10 opportunities for Banks and Building Societies to increase trust when providing insurance</a:t>
            </a:r>
          </a:p>
        </p:txBody>
      </p:sp>
      <p:graphicFrame>
        <p:nvGraphicFramePr>
          <p:cNvPr id="4" name="Table 3">
            <a:extLst>
              <a:ext uri="{FF2B5EF4-FFF2-40B4-BE49-F238E27FC236}">
                <a16:creationId xmlns:a16="http://schemas.microsoft.com/office/drawing/2014/main" id="{E668A4DD-BB8C-B348-6792-156910619A02}"/>
              </a:ext>
            </a:extLst>
          </p:cNvPr>
          <p:cNvGraphicFramePr>
            <a:graphicFrameLocks noGrp="1"/>
          </p:cNvGraphicFramePr>
          <p:nvPr>
            <p:extLst>
              <p:ext uri="{D42A27DB-BD31-4B8C-83A1-F6EECF244321}">
                <p14:modId xmlns:p14="http://schemas.microsoft.com/office/powerpoint/2010/main" val="899716125"/>
              </p:ext>
            </p:extLst>
          </p:nvPr>
        </p:nvGraphicFramePr>
        <p:xfrm>
          <a:off x="1019175" y="1479731"/>
          <a:ext cx="10126232" cy="4398346"/>
        </p:xfrm>
        <a:graphic>
          <a:graphicData uri="http://schemas.openxmlformats.org/drawingml/2006/table">
            <a:tbl>
              <a:tblPr firstRow="1" bandRow="1">
                <a:tableStyleId>{6E62EB93-AAC6-4EBA-99E5-D1D4B1179FDE}</a:tableStyleId>
              </a:tblPr>
              <a:tblGrid>
                <a:gridCol w="439511">
                  <a:extLst>
                    <a:ext uri="{9D8B030D-6E8A-4147-A177-3AD203B41FA5}">
                      <a16:colId xmlns:a16="http://schemas.microsoft.com/office/drawing/2014/main" val="20000"/>
                    </a:ext>
                  </a:extLst>
                </a:gridCol>
                <a:gridCol w="1493531">
                  <a:extLst>
                    <a:ext uri="{9D8B030D-6E8A-4147-A177-3AD203B41FA5}">
                      <a16:colId xmlns:a16="http://schemas.microsoft.com/office/drawing/2014/main" val="20001"/>
                    </a:ext>
                  </a:extLst>
                </a:gridCol>
                <a:gridCol w="3130075">
                  <a:extLst>
                    <a:ext uri="{9D8B030D-6E8A-4147-A177-3AD203B41FA5}">
                      <a16:colId xmlns:a16="http://schemas.microsoft.com/office/drawing/2014/main" val="20002"/>
                    </a:ext>
                  </a:extLst>
                </a:gridCol>
                <a:gridCol w="1687705">
                  <a:extLst>
                    <a:ext uri="{9D8B030D-6E8A-4147-A177-3AD203B41FA5}">
                      <a16:colId xmlns:a16="http://schemas.microsoft.com/office/drawing/2014/main" val="20003"/>
                    </a:ext>
                  </a:extLst>
                </a:gridCol>
                <a:gridCol w="1687705">
                  <a:extLst>
                    <a:ext uri="{9D8B030D-6E8A-4147-A177-3AD203B41FA5}">
                      <a16:colId xmlns:a16="http://schemas.microsoft.com/office/drawing/2014/main" val="20004"/>
                    </a:ext>
                  </a:extLst>
                </a:gridCol>
                <a:gridCol w="1687705">
                  <a:extLst>
                    <a:ext uri="{9D8B030D-6E8A-4147-A177-3AD203B41FA5}">
                      <a16:colId xmlns:a16="http://schemas.microsoft.com/office/drawing/2014/main" val="20005"/>
                    </a:ext>
                  </a:extLst>
                </a:gridCol>
              </a:tblGrid>
              <a:tr h="343546">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Statement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82866">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dirty="0">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handled my complaint professionally and fairly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7.88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5.90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9.87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82866">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dirty="0">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am offered immediate assistance and advice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6.90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9.66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443778">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dirty="0">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dirty="0">
                          <a:solidFill>
                            <a:srgbClr val="000000"/>
                          </a:solidFill>
                          <a:effectLst/>
                          <a:latin typeface="+mn-lt"/>
                        </a:rPr>
                        <a:t>My insurer provided effective assistance/ advice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5.71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9.46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3778">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dirty="0">
                          <a:solidFill>
                            <a:srgbClr val="000000"/>
                          </a:solidFill>
                          <a:effectLst/>
                          <a:latin typeface="+mn-lt"/>
                        </a:rPr>
                        <a:t>Relationship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dirty="0">
                          <a:solidFill>
                            <a:srgbClr val="000000"/>
                          </a:solidFill>
                          <a:effectLst/>
                          <a:latin typeface="+mn-lt"/>
                        </a:rPr>
                        <a:t>I can go to my insurer for advice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7.98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6.73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9.23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443778">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assessed my risk individually, rather than using generic assumptions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6.44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9.13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43778">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know what the policy covers and excludes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8.71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74112">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informed me about their claims process before I bought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8.54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82866">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The policy was explained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8.42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82866">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The policy documents were easy to read with little or no small print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8.37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4112">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There was a promotional discount when joining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1.77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8.23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10"/>
                  </a:ext>
                </a:extLst>
              </a:tr>
            </a:tbl>
          </a:graphicData>
        </a:graphic>
      </p:graphicFrame>
      <p:sp>
        <p:nvSpPr>
          <p:cNvPr id="2" name="Google Shape;281;p26">
            <a:extLst>
              <a:ext uri="{FF2B5EF4-FFF2-40B4-BE49-F238E27FC236}">
                <a16:creationId xmlns:a16="http://schemas.microsoft.com/office/drawing/2014/main" id="{EC3F409C-497B-89DA-15BD-9373B72C46C8}"/>
              </a:ext>
            </a:extLst>
          </p:cNvPr>
          <p:cNvSpPr txBox="1"/>
          <p:nvPr/>
        </p:nvSpPr>
        <p:spPr>
          <a:xfrm>
            <a:off x="925287" y="6224689"/>
            <a:ext cx="10126232" cy="330834"/>
          </a:xfrm>
          <a:prstGeom prst="rect">
            <a:avLst/>
          </a:prstGeom>
          <a:noFill/>
          <a:ln>
            <a:noFill/>
          </a:ln>
        </p:spPr>
        <p:txBody>
          <a:bodyPr spcFirstLastPara="1" wrap="square" lIns="91425" tIns="45700" rIns="91425" bIns="45700" anchor="t" anchorCtr="0">
            <a:noAutofit/>
          </a:bodyPr>
          <a:lstStyle/>
          <a:p>
            <a:pPr lvl="0">
              <a:defRPr/>
            </a:pPr>
            <a:r>
              <a:rPr lang="en-GB" sz="900" dirty="0">
                <a:latin typeface="Noto Sans" panose="020B0502040504020204" pitchFamily="34" charset="0"/>
                <a:ea typeface="Corbel"/>
                <a:cs typeface="Noto Sans" panose="020B0502040504020204" pitchFamily="34" charset="0"/>
                <a:sym typeface="Corbel"/>
              </a:rPr>
              <a:t>Base: April 2025 and Jan 2026 data. Bank or Building Society n= 104/29* * Low sample, just shown for completeness</a:t>
            </a:r>
            <a:endParaRPr lang="en-GB" sz="9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23154257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27EBEF0-E3DB-7A21-152B-8EAC9F756F12}"/>
            </a:ext>
          </a:extLst>
        </p:cNvPr>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929B794-6535-7E7B-1EC2-CAD7741409A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530589" y="5811520"/>
            <a:ext cx="1891747" cy="580137"/>
          </a:xfrm>
          <a:prstGeom prst="rect">
            <a:avLst/>
          </a:prstGeom>
        </p:spPr>
      </p:pic>
      <p:sp>
        <p:nvSpPr>
          <p:cNvPr id="2" name="object 3">
            <a:extLst>
              <a:ext uri="{FF2B5EF4-FFF2-40B4-BE49-F238E27FC236}">
                <a16:creationId xmlns:a16="http://schemas.microsoft.com/office/drawing/2014/main" id="{2B542E17-87CA-9951-C6C3-13927142CD03}"/>
              </a:ext>
            </a:extLst>
          </p:cNvPr>
          <p:cNvSpPr txBox="1"/>
          <p:nvPr/>
        </p:nvSpPr>
        <p:spPr>
          <a:xfrm>
            <a:off x="997403" y="1635837"/>
            <a:ext cx="8921205" cy="2787943"/>
          </a:xfrm>
          <a:prstGeom prst="rect">
            <a:avLst/>
          </a:prstGeom>
        </p:spPr>
        <p:txBody>
          <a:bodyPr vert="horz" wrap="square" lIns="0" tIns="277495" rIns="0" bIns="0" rtlCol="0">
            <a:spAutoFit/>
          </a:bodyPr>
          <a:lstStyle/>
          <a:p>
            <a:pPr marL="12701" marR="5080" lvl="0" indent="0" algn="l" defTabSz="457223" rtl="0" eaLnBrk="1" fontAlgn="auto" latinLnBrk="0" hangingPunct="1">
              <a:lnSpc>
                <a:spcPts val="6500"/>
              </a:lnSpc>
              <a:spcBef>
                <a:spcPts val="0"/>
              </a:spcBef>
              <a:spcAft>
                <a:spcPts val="0"/>
              </a:spcAft>
              <a:buClrTx/>
              <a:buSzTx/>
              <a:buFontTx/>
              <a:buNone/>
              <a:tabLst/>
              <a:defRPr/>
            </a:pPr>
            <a:r>
              <a:rPr kumimoji="0" lang="en-US" sz="7000" b="1" i="0" u="none" strike="noStrike" kern="1200" cap="none" spc="0" normalizeH="0" baseline="0" noProof="0" dirty="0">
                <a:ln>
                  <a:noFill/>
                </a:ln>
                <a:solidFill>
                  <a:srgbClr val="17505B"/>
                </a:solidFill>
                <a:effectLst/>
                <a:uLnTx/>
                <a:uFillTx/>
                <a:latin typeface="Moderustic ExtraBold" pitchFamily="2" charset="0"/>
                <a:ea typeface="Noto Sans" panose="020B0502040504020204" pitchFamily="34" charset="0"/>
                <a:cs typeface="Cambria"/>
                <a:sym typeface="Arial"/>
              </a:rPr>
              <a:t>CONSUMER FINANCIAL WELLBEING</a:t>
            </a:r>
          </a:p>
        </p:txBody>
      </p:sp>
      <p:sp>
        <p:nvSpPr>
          <p:cNvPr id="3" name="TextBox 2">
            <a:extLst>
              <a:ext uri="{FF2B5EF4-FFF2-40B4-BE49-F238E27FC236}">
                <a16:creationId xmlns:a16="http://schemas.microsoft.com/office/drawing/2014/main" id="{FC71C25A-4923-7845-A719-83C073854842}"/>
              </a:ext>
            </a:extLst>
          </p:cNvPr>
          <p:cNvSpPr txBox="1"/>
          <p:nvPr/>
        </p:nvSpPr>
        <p:spPr>
          <a:xfrm>
            <a:off x="942704" y="4347579"/>
            <a:ext cx="499627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April 2025 and January 2026</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Wave 16 &amp; 17 data</a:t>
            </a:r>
          </a:p>
        </p:txBody>
      </p:sp>
    </p:spTree>
    <p:extLst>
      <p:ext uri="{BB962C8B-B14F-4D97-AF65-F5344CB8AC3E}">
        <p14:creationId xmlns:p14="http://schemas.microsoft.com/office/powerpoint/2010/main" val="421636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3" name="TextBox 2"/>
          <p:cNvSpPr txBox="1"/>
          <p:nvPr/>
        </p:nvSpPr>
        <p:spPr>
          <a:xfrm>
            <a:off x="918346" y="6268998"/>
            <a:ext cx="1122799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“Please describe your current level of financial well-being?”  Wave 16&amp;17 (April 2025 &amp; Jan 2026) Very poor/ poor n=106, Average n=334, Good/ very good n=551</a:t>
            </a:r>
          </a:p>
        </p:txBody>
      </p:sp>
      <p:sp>
        <p:nvSpPr>
          <p:cNvPr id="16" name="TextBox 15">
            <a:extLst>
              <a:ext uri="{FF2B5EF4-FFF2-40B4-BE49-F238E27FC236}">
                <a16:creationId xmlns:a16="http://schemas.microsoft.com/office/drawing/2014/main" id="{FA2013AD-A650-1260-F468-D3C3BACAECAC}"/>
              </a:ext>
            </a:extLst>
          </p:cNvPr>
          <p:cNvSpPr txBox="1"/>
          <p:nvPr/>
        </p:nvSpPr>
        <p:spPr>
          <a:xfrm>
            <a:off x="1755280" y="5919736"/>
            <a:ext cx="2898131" cy="246221"/>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SzTx/>
              <a:buNone/>
              <a:tabLst/>
              <a:defRPr kumimoji="0" sz="900" kern="0" spc="0" normalizeH="0" baseline="0">
                <a:ln>
                  <a:noFill/>
                </a:ln>
                <a:effectLst/>
                <a:uLnTx/>
                <a:uFillTx/>
                <a:latin typeface="Noto Sans" panose="020B0502040504020204" pitchFamily="34" charset="0"/>
                <a:ea typeface="Noto Sans" panose="020B0502040504020204" pitchFamily="34" charset="0"/>
                <a:cs typeface="Calibri Light" panose="020F0302020204030204" pitchFamily="34" charset="0"/>
              </a:defRPr>
            </a:lvl1pPr>
          </a:lstStyle>
          <a:p>
            <a:r>
              <a:rPr lang="en-GB" sz="1000" b="1" dirty="0">
                <a:solidFill>
                  <a:srgbClr val="17505B"/>
                </a:solidFill>
              </a:rPr>
              <a:t>Consumers Wave 16 &amp; 17 Overall: n=1,001</a:t>
            </a:r>
          </a:p>
        </p:txBody>
      </p:sp>
      <p:sp>
        <p:nvSpPr>
          <p:cNvPr id="26" name="TextBox 25">
            <a:extLst>
              <a:ext uri="{FF2B5EF4-FFF2-40B4-BE49-F238E27FC236}">
                <a16:creationId xmlns:a16="http://schemas.microsoft.com/office/drawing/2014/main" id="{145C4DD6-1242-7A1F-0DF8-82E1B0BDC4EB}"/>
              </a:ext>
            </a:extLst>
          </p:cNvPr>
          <p:cNvSpPr txBox="1"/>
          <p:nvPr/>
        </p:nvSpPr>
        <p:spPr>
          <a:xfrm>
            <a:off x="923405" y="402704"/>
            <a:ext cx="1092025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55% of Consumers report having a good or very good level of financial well-being, up from 51% in April 2025 and 47% in August 2024</a:t>
            </a:r>
          </a:p>
        </p:txBody>
      </p:sp>
      <p:graphicFrame>
        <p:nvGraphicFramePr>
          <p:cNvPr id="2" name="Chart 1">
            <a:extLst>
              <a:ext uri="{FF2B5EF4-FFF2-40B4-BE49-F238E27FC236}">
                <a16:creationId xmlns:a16="http://schemas.microsoft.com/office/drawing/2014/main" id="{CF92E03A-747B-61EE-E21A-FBCD25DFBA65}"/>
              </a:ext>
            </a:extLst>
          </p:cNvPr>
          <p:cNvGraphicFramePr>
            <a:graphicFrameLocks/>
          </p:cNvGraphicFramePr>
          <p:nvPr>
            <p:extLst>
              <p:ext uri="{D42A27DB-BD31-4B8C-83A1-F6EECF244321}">
                <p14:modId xmlns:p14="http://schemas.microsoft.com/office/powerpoint/2010/main" val="3095257544"/>
              </p:ext>
            </p:extLst>
          </p:nvPr>
        </p:nvGraphicFramePr>
        <p:xfrm>
          <a:off x="918346" y="3429000"/>
          <a:ext cx="4572000" cy="24225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022949EB-09FA-D02D-CE93-1E6B32D2412B}"/>
              </a:ext>
            </a:extLst>
          </p:cNvPr>
          <p:cNvGraphicFramePr>
            <a:graphicFrameLocks/>
          </p:cNvGraphicFramePr>
          <p:nvPr>
            <p:extLst>
              <p:ext uri="{D42A27DB-BD31-4B8C-83A1-F6EECF244321}">
                <p14:modId xmlns:p14="http://schemas.microsoft.com/office/powerpoint/2010/main" val="1576286375"/>
              </p:ext>
            </p:extLst>
          </p:nvPr>
        </p:nvGraphicFramePr>
        <p:xfrm>
          <a:off x="6817927" y="3828342"/>
          <a:ext cx="4055102" cy="2177176"/>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62F2954B-D158-2F94-7635-BC0F1032053C}"/>
              </a:ext>
            </a:extLst>
          </p:cNvPr>
          <p:cNvSpPr txBox="1"/>
          <p:nvPr/>
        </p:nvSpPr>
        <p:spPr>
          <a:xfrm>
            <a:off x="7071360" y="5840002"/>
            <a:ext cx="3474218"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Consumers by gender. Male: </a:t>
            </a:r>
            <a:r>
              <a:rPr lang="en-GB" sz="10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508</a:t>
            </a:r>
            <a:r>
              <a:rPr kumimoji="0" lang="en-GB" sz="10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 Female: </a:t>
            </a:r>
            <a:r>
              <a:rPr lang="en-GB" sz="10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493</a:t>
            </a:r>
            <a:endParaRPr kumimoji="0" lang="en-GB" sz="10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7" name="TextBox 6">
            <a:extLst>
              <a:ext uri="{FF2B5EF4-FFF2-40B4-BE49-F238E27FC236}">
                <a16:creationId xmlns:a16="http://schemas.microsoft.com/office/drawing/2014/main" id="{8C77D764-9B17-5B5B-7815-B085CB4E6CF3}"/>
              </a:ext>
            </a:extLst>
          </p:cNvPr>
          <p:cNvSpPr txBox="1"/>
          <p:nvPr/>
        </p:nvSpPr>
        <p:spPr>
          <a:xfrm>
            <a:off x="6934200" y="3494316"/>
            <a:ext cx="382255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Consumers claimed in the past year. Yes: 189, No: 812</a:t>
            </a:r>
            <a:endParaRPr kumimoji="0" lang="en-GB" sz="10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graphicFrame>
        <p:nvGraphicFramePr>
          <p:cNvPr id="10" name="Chart 9">
            <a:extLst>
              <a:ext uri="{FF2B5EF4-FFF2-40B4-BE49-F238E27FC236}">
                <a16:creationId xmlns:a16="http://schemas.microsoft.com/office/drawing/2014/main" id="{749BF1A5-93F3-6D92-DE0C-AFB70D45304C}"/>
              </a:ext>
            </a:extLst>
          </p:cNvPr>
          <p:cNvGraphicFramePr>
            <a:graphicFrameLocks/>
          </p:cNvGraphicFramePr>
          <p:nvPr>
            <p:extLst>
              <p:ext uri="{D42A27DB-BD31-4B8C-83A1-F6EECF244321}">
                <p14:modId xmlns:p14="http://schemas.microsoft.com/office/powerpoint/2010/main" val="788815815"/>
              </p:ext>
            </p:extLst>
          </p:nvPr>
        </p:nvGraphicFramePr>
        <p:xfrm>
          <a:off x="6584943" y="1397858"/>
          <a:ext cx="4288526" cy="2177176"/>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Box 7">
            <a:extLst>
              <a:ext uri="{FF2B5EF4-FFF2-40B4-BE49-F238E27FC236}">
                <a16:creationId xmlns:a16="http://schemas.microsoft.com/office/drawing/2014/main" id="{9922524F-E503-2CB8-3833-E225143CCB90}"/>
              </a:ext>
            </a:extLst>
          </p:cNvPr>
          <p:cNvSpPr txBox="1"/>
          <p:nvPr/>
        </p:nvSpPr>
        <p:spPr>
          <a:xfrm>
            <a:off x="918346" y="1738563"/>
            <a:ext cx="5395368" cy="1384995"/>
          </a:xfrm>
          <a:prstGeom prst="rect">
            <a:avLst/>
          </a:prstGeom>
          <a:noFill/>
        </p:spPr>
        <p:txBody>
          <a:bodyPr wrap="square">
            <a:spAutoFit/>
          </a:bodyPr>
          <a:lstStyle/>
          <a:p>
            <a:pPr marL="174625" marR="0" lvl="0" indent="-174625"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r>
              <a:rPr lang="en-GB" sz="1200" dirty="0">
                <a:solidFill>
                  <a:schemeClr val="tx1"/>
                </a:solidFill>
                <a:latin typeface="Noto Sans" panose="020B0502040504020204" pitchFamily="34" charset="0"/>
                <a:ea typeface="Noto Sans" panose="020B0502040504020204" pitchFamily="34" charset="0"/>
                <a:cs typeface="Noto Sans" panose="020B0502040504020204" pitchFamily="34" charset="0"/>
              </a:rPr>
              <a:t>Consumers who had made a claim report a </a:t>
            </a:r>
            <a:r>
              <a:rPr lang="en-GB" sz="1200" b="1" dirty="0">
                <a:solidFill>
                  <a:srgbClr val="17505B"/>
                </a:solidFill>
                <a:latin typeface="Noto Sans" panose="020B0502040504020204" pitchFamily="34" charset="0"/>
                <a:ea typeface="Noto Sans" panose="020B0502040504020204" pitchFamily="34" charset="0"/>
                <a:cs typeface="Noto Sans" panose="020B0502040504020204" pitchFamily="34" charset="0"/>
              </a:rPr>
              <a:t>higher rate of good or very good financial well-being</a:t>
            </a:r>
            <a:r>
              <a:rPr lang="en-GB" sz="1200" dirty="0">
                <a:solidFill>
                  <a:schemeClr val="tx1"/>
                </a:solidFill>
                <a:latin typeface="Noto Sans" panose="020B0502040504020204" pitchFamily="34" charset="0"/>
                <a:ea typeface="Noto Sans" panose="020B0502040504020204" pitchFamily="34" charset="0"/>
                <a:cs typeface="Noto Sans" panose="020B0502040504020204" pitchFamily="34" charset="0"/>
              </a:rPr>
              <a:t>.  71% of consumers who had made a claim in the last year report having a good or very good financial well-being compared to 51% of consumers who had not made a claim</a:t>
            </a:r>
          </a:p>
          <a:p>
            <a:pPr marL="174625" marR="0" lvl="0" indent="-174625"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endParaRPr lang="en-GB" sz="1200"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a:p>
            <a:pPr marL="174625" marR="0" lvl="0" indent="-174625"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r>
              <a:rPr lang="en-GB" sz="1200" b="1" dirty="0">
                <a:solidFill>
                  <a:srgbClr val="17505B"/>
                </a:solidFill>
                <a:latin typeface="Noto Sans" panose="020B0502040504020204" pitchFamily="34" charset="0"/>
                <a:ea typeface="Noto Sans" panose="020B0502040504020204" pitchFamily="34" charset="0"/>
                <a:cs typeface="Noto Sans" panose="020B0502040504020204" pitchFamily="34" charset="0"/>
              </a:rPr>
              <a:t>Females are less likely </a:t>
            </a:r>
            <a:r>
              <a:rPr lang="en-GB" sz="1200" dirty="0">
                <a:solidFill>
                  <a:schemeClr val="tx1"/>
                </a:solidFill>
                <a:latin typeface="Noto Sans" panose="020B0502040504020204" pitchFamily="34" charset="0"/>
                <a:ea typeface="Noto Sans" panose="020B0502040504020204" pitchFamily="34" charset="0"/>
                <a:cs typeface="Noto Sans" panose="020B0502040504020204" pitchFamily="34" charset="0"/>
              </a:rPr>
              <a:t>to rate their financial well-being as good or very good compared to males, consistent with the previous wave.</a:t>
            </a:r>
          </a:p>
        </p:txBody>
      </p:sp>
    </p:spTree>
    <p:extLst>
      <p:ext uri="{BB962C8B-B14F-4D97-AF65-F5344CB8AC3E}">
        <p14:creationId xmlns:p14="http://schemas.microsoft.com/office/powerpoint/2010/main" val="37244083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3" name="TextBox 2"/>
          <p:cNvSpPr txBox="1"/>
          <p:nvPr/>
        </p:nvSpPr>
        <p:spPr>
          <a:xfrm>
            <a:off x="927916" y="607208"/>
            <a:ext cx="112279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Theme scores for Consumers – By current level of financial well-being</a:t>
            </a:r>
          </a:p>
        </p:txBody>
      </p:sp>
      <p:graphicFrame>
        <p:nvGraphicFramePr>
          <p:cNvPr id="4" name="Table 3"/>
          <p:cNvGraphicFramePr>
            <a:graphicFrameLocks noGrp="1"/>
          </p:cNvGraphicFramePr>
          <p:nvPr>
            <p:extLst>
              <p:ext uri="{D42A27DB-BD31-4B8C-83A1-F6EECF244321}">
                <p14:modId xmlns:p14="http://schemas.microsoft.com/office/powerpoint/2010/main" val="2340913787"/>
              </p:ext>
            </p:extLst>
          </p:nvPr>
        </p:nvGraphicFramePr>
        <p:xfrm>
          <a:off x="239728" y="1453044"/>
          <a:ext cx="3759641" cy="3902726"/>
        </p:xfrm>
        <a:graphic>
          <a:graphicData uri="http://schemas.openxmlformats.org/drawingml/2006/table">
            <a:tbl>
              <a:tblPr firstRow="1" bandRow="1">
                <a:tableStyleId>{6E62EB93-AAC6-4EBA-99E5-D1D4B1179FDE}</a:tableStyleId>
              </a:tblPr>
              <a:tblGrid>
                <a:gridCol w="293671">
                  <a:extLst>
                    <a:ext uri="{9D8B030D-6E8A-4147-A177-3AD203B41FA5}">
                      <a16:colId xmlns:a16="http://schemas.microsoft.com/office/drawing/2014/main" val="20000"/>
                    </a:ext>
                  </a:extLst>
                </a:gridCol>
                <a:gridCol w="870857">
                  <a:extLst>
                    <a:ext uri="{9D8B030D-6E8A-4147-A177-3AD203B41FA5}">
                      <a16:colId xmlns:a16="http://schemas.microsoft.com/office/drawing/2014/main" val="20001"/>
                    </a:ext>
                  </a:extLst>
                </a:gridCol>
                <a:gridCol w="870857">
                  <a:extLst>
                    <a:ext uri="{9D8B030D-6E8A-4147-A177-3AD203B41FA5}">
                      <a16:colId xmlns:a16="http://schemas.microsoft.com/office/drawing/2014/main" val="20002"/>
                    </a:ext>
                  </a:extLst>
                </a:gridCol>
                <a:gridCol w="887681">
                  <a:extLst>
                    <a:ext uri="{9D8B030D-6E8A-4147-A177-3AD203B41FA5}">
                      <a16:colId xmlns:a16="http://schemas.microsoft.com/office/drawing/2014/main" val="20003"/>
                    </a:ext>
                  </a:extLst>
                </a:gridCol>
                <a:gridCol w="836575">
                  <a:extLst>
                    <a:ext uri="{9D8B030D-6E8A-4147-A177-3AD203B41FA5}">
                      <a16:colId xmlns:a16="http://schemas.microsoft.com/office/drawing/2014/main" val="20004"/>
                    </a:ext>
                  </a:extLst>
                </a:gridCol>
              </a:tblGrid>
              <a:tr h="393299">
                <a:tc>
                  <a:txBody>
                    <a:bodyPr/>
                    <a:lstStyle/>
                    <a:p>
                      <a:endParaRPr lang="en-GB" dirty="0">
                        <a:latin typeface="Noto Sans" panose="020B0502040504020204" pitchFamily="34" charset="0"/>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88255">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dirty="0">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2.02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88255">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4.76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88255">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2.60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88255">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4.79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4.19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88255">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9329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US" sz="1100" b="0" i="0" u="none" strike="noStrike" dirty="0">
                          <a:solidFill>
                            <a:srgbClr val="000000"/>
                          </a:solidFill>
                          <a:effectLst/>
                          <a:latin typeface="+mn-lt"/>
                        </a:rPr>
                        <a:t>*</a:t>
                      </a:r>
                      <a:endParaRPr lang="en-GB" sz="11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US" sz="1100" b="0" i="0" u="none" strike="noStrike" dirty="0">
                          <a:solidFill>
                            <a:srgbClr val="000000"/>
                          </a:solidFill>
                          <a:effectLst/>
                          <a:latin typeface="+mn-lt"/>
                        </a:rPr>
                        <a:t>*</a:t>
                      </a:r>
                      <a:endParaRPr lang="en-GB" sz="11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9329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dirty="0">
                          <a:solidFill>
                            <a:srgbClr val="000000"/>
                          </a:solidFill>
                          <a:effectLst/>
                          <a:latin typeface="+mn-lt"/>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dirty="0">
                          <a:solidFill>
                            <a:srgbClr val="000000"/>
                          </a:solidFill>
                          <a:effectLst/>
                          <a:latin typeface="+mn-lt"/>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100" b="0" i="0" u="none" strike="noStrike" dirty="0">
                          <a:solidFill>
                            <a:srgbClr val="000000"/>
                          </a:solidFill>
                          <a:effectLst/>
                          <a:latin typeface="+mn-lt"/>
                        </a:rPr>
                        <a:t>*</a:t>
                      </a:r>
                      <a:endParaRPr lang="en-GB" sz="11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9329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Relationship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1.51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1.01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2.01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88255">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dirty="0">
                          <a:solidFill>
                            <a:srgbClr val="000000"/>
                          </a:solidFill>
                          <a:effectLst/>
                          <a:latin typeface="+mn-lt"/>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100" b="0" i="0" u="none" strike="noStrike" dirty="0">
                          <a:solidFill>
                            <a:srgbClr val="000000"/>
                          </a:solidFill>
                          <a:effectLst/>
                          <a:latin typeface="+mn-lt"/>
                        </a:rPr>
                        <a:t>*</a:t>
                      </a:r>
                      <a:endParaRPr lang="en-GB" sz="11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100" b="0" i="0" u="none" strike="noStrike" dirty="0">
                          <a:solidFill>
                            <a:srgbClr val="000000"/>
                          </a:solidFill>
                          <a:effectLst/>
                          <a:latin typeface="+mn-lt"/>
                        </a:rPr>
                        <a:t>*</a:t>
                      </a:r>
                      <a:endParaRPr lang="en-GB" sz="11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2" name="TextBox 1"/>
          <p:cNvSpPr txBox="1"/>
          <p:nvPr/>
        </p:nvSpPr>
        <p:spPr>
          <a:xfrm>
            <a:off x="470712" y="1141727"/>
            <a:ext cx="346462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b="1" dirty="0">
                <a:solidFill>
                  <a:srgbClr val="17505B"/>
                </a:solidFill>
                <a:latin typeface="Noto Sans" panose="020B0502040504020204" pitchFamily="34" charset="0"/>
                <a:ea typeface="Noto Sans" panose="020B0502040504020204" pitchFamily="34" charset="0"/>
                <a:cs typeface="Noto Sans" panose="020B0502040504020204" pitchFamily="34" charset="0"/>
              </a:rPr>
              <a:t>Poor / very poor financial well-being</a:t>
            </a:r>
            <a:endPar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8" name="TextBox 7"/>
          <p:cNvSpPr txBox="1"/>
          <p:nvPr/>
        </p:nvSpPr>
        <p:spPr>
          <a:xfrm>
            <a:off x="8225862" y="1141726"/>
            <a:ext cx="35648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Good / very good financial well-being</a:t>
            </a:r>
          </a:p>
        </p:txBody>
      </p:sp>
      <p:graphicFrame>
        <p:nvGraphicFramePr>
          <p:cNvPr id="12" name="Table 11"/>
          <p:cNvGraphicFramePr>
            <a:graphicFrameLocks noGrp="1"/>
          </p:cNvGraphicFramePr>
          <p:nvPr>
            <p:extLst>
              <p:ext uri="{D42A27DB-BD31-4B8C-83A1-F6EECF244321}">
                <p14:modId xmlns:p14="http://schemas.microsoft.com/office/powerpoint/2010/main" val="530110056"/>
              </p:ext>
            </p:extLst>
          </p:nvPr>
        </p:nvGraphicFramePr>
        <p:xfrm>
          <a:off x="4122131" y="1438434"/>
          <a:ext cx="3759641" cy="3891108"/>
        </p:xfrm>
        <a:graphic>
          <a:graphicData uri="http://schemas.openxmlformats.org/drawingml/2006/table">
            <a:tbl>
              <a:tblPr firstRow="1" bandRow="1">
                <a:tableStyleId>{6E62EB93-AAC6-4EBA-99E5-D1D4B1179FDE}</a:tableStyleId>
              </a:tblPr>
              <a:tblGrid>
                <a:gridCol w="297468">
                  <a:extLst>
                    <a:ext uri="{9D8B030D-6E8A-4147-A177-3AD203B41FA5}">
                      <a16:colId xmlns:a16="http://schemas.microsoft.com/office/drawing/2014/main" val="20000"/>
                    </a:ext>
                  </a:extLst>
                </a:gridCol>
                <a:gridCol w="892629">
                  <a:extLst>
                    <a:ext uri="{9D8B030D-6E8A-4147-A177-3AD203B41FA5}">
                      <a16:colId xmlns:a16="http://schemas.microsoft.com/office/drawing/2014/main" val="20001"/>
                    </a:ext>
                  </a:extLst>
                </a:gridCol>
                <a:gridCol w="827314">
                  <a:extLst>
                    <a:ext uri="{9D8B030D-6E8A-4147-A177-3AD203B41FA5}">
                      <a16:colId xmlns:a16="http://schemas.microsoft.com/office/drawing/2014/main" val="20002"/>
                    </a:ext>
                  </a:extLst>
                </a:gridCol>
                <a:gridCol w="905655">
                  <a:extLst>
                    <a:ext uri="{9D8B030D-6E8A-4147-A177-3AD203B41FA5}">
                      <a16:colId xmlns:a16="http://schemas.microsoft.com/office/drawing/2014/main" val="20003"/>
                    </a:ext>
                  </a:extLst>
                </a:gridCol>
                <a:gridCol w="836575">
                  <a:extLst>
                    <a:ext uri="{9D8B030D-6E8A-4147-A177-3AD203B41FA5}">
                      <a16:colId xmlns:a16="http://schemas.microsoft.com/office/drawing/2014/main" val="20004"/>
                    </a:ext>
                  </a:extLst>
                </a:gridCol>
              </a:tblGrid>
              <a:tr h="475590">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7786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3.58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786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7786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Speed (claims)*2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786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7786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82774">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Control (claims)*2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82774">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82774">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Relationship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3.98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3.22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4.74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7786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Respect (claims)*2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dirty="0">
                          <a:solidFill>
                            <a:srgbClr val="000000"/>
                          </a:solidFill>
                          <a:effectLst/>
                          <a:latin typeface="+mn-lt"/>
                        </a:rPr>
                        <a:t>4.26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3937522936"/>
              </p:ext>
            </p:extLst>
          </p:nvPr>
        </p:nvGraphicFramePr>
        <p:xfrm>
          <a:off x="8014132" y="1453042"/>
          <a:ext cx="3932219" cy="3902730"/>
        </p:xfrm>
        <a:graphic>
          <a:graphicData uri="http://schemas.openxmlformats.org/drawingml/2006/table">
            <a:tbl>
              <a:tblPr firstRow="1" bandRow="1">
                <a:tableStyleId>{6E62EB93-AAC6-4EBA-99E5-D1D4B1179FDE}</a:tableStyleId>
              </a:tblPr>
              <a:tblGrid>
                <a:gridCol w="313439">
                  <a:extLst>
                    <a:ext uri="{9D8B030D-6E8A-4147-A177-3AD203B41FA5}">
                      <a16:colId xmlns:a16="http://schemas.microsoft.com/office/drawing/2014/main" val="20000"/>
                    </a:ext>
                  </a:extLst>
                </a:gridCol>
                <a:gridCol w="950364">
                  <a:extLst>
                    <a:ext uri="{9D8B030D-6E8A-4147-A177-3AD203B41FA5}">
                      <a16:colId xmlns:a16="http://schemas.microsoft.com/office/drawing/2014/main" val="20001"/>
                    </a:ext>
                  </a:extLst>
                </a:gridCol>
                <a:gridCol w="918464">
                  <a:extLst>
                    <a:ext uri="{9D8B030D-6E8A-4147-A177-3AD203B41FA5}">
                      <a16:colId xmlns:a16="http://schemas.microsoft.com/office/drawing/2014/main" val="20002"/>
                    </a:ext>
                  </a:extLst>
                </a:gridCol>
                <a:gridCol w="874976">
                  <a:extLst>
                    <a:ext uri="{9D8B030D-6E8A-4147-A177-3AD203B41FA5}">
                      <a16:colId xmlns:a16="http://schemas.microsoft.com/office/drawing/2014/main" val="20003"/>
                    </a:ext>
                  </a:extLst>
                </a:gridCol>
                <a:gridCol w="874976">
                  <a:extLst>
                    <a:ext uri="{9D8B030D-6E8A-4147-A177-3AD203B41FA5}">
                      <a16:colId xmlns:a16="http://schemas.microsoft.com/office/drawing/2014/main" val="20004"/>
                    </a:ext>
                  </a:extLst>
                </a:gridCol>
              </a:tblGrid>
              <a:tr h="392792">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87754">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dirty="0">
                          <a:solidFill>
                            <a:srgbClr val="000000"/>
                          </a:solidFill>
                          <a:effectLst/>
                          <a:latin typeface="+mn-lt"/>
                        </a:rPr>
                        <a:t>7.45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87754">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87754">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87754">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87754">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92792">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92792">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92792">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92792">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Relationship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dirty="0">
                          <a:solidFill>
                            <a:srgbClr val="000000"/>
                          </a:solidFill>
                          <a:effectLst/>
                          <a:latin typeface="+mn-lt"/>
                        </a:rPr>
                        <a:t>5.59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14" name="TextBox 13"/>
          <p:cNvSpPr txBox="1"/>
          <p:nvPr/>
        </p:nvSpPr>
        <p:spPr>
          <a:xfrm>
            <a:off x="4456597" y="1141727"/>
            <a:ext cx="313120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Average financial well-being</a:t>
            </a:r>
          </a:p>
        </p:txBody>
      </p:sp>
      <p:sp>
        <p:nvSpPr>
          <p:cNvPr id="10" name="Google Shape;281;p26">
            <a:extLst>
              <a:ext uri="{FF2B5EF4-FFF2-40B4-BE49-F238E27FC236}">
                <a16:creationId xmlns:a16="http://schemas.microsoft.com/office/drawing/2014/main" id="{6BA30E1E-56C4-493B-8992-B93B1A6F3097}"/>
              </a:ext>
            </a:extLst>
          </p:cNvPr>
          <p:cNvSpPr txBox="1"/>
          <p:nvPr/>
        </p:nvSpPr>
        <p:spPr>
          <a:xfrm>
            <a:off x="927915" y="6030029"/>
            <a:ext cx="10303503" cy="33083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Base: April 2025 and Jan 2026 data. All consumers who hold at least one (motor, travel, buildings and/or contents) insurance policy/ who have claimed on at least one insurance policy in the last 12 months: poor / very poor n=106/13*, average n=334/41*2, good / very good n= 551/134   *Very low sample   *2 Low sample just show for completeness</a:t>
            </a:r>
            <a:endParaRPr kumimoji="0" lang="en-GB" sz="9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6" name="TextBox 5">
            <a:extLst>
              <a:ext uri="{FF2B5EF4-FFF2-40B4-BE49-F238E27FC236}">
                <a16:creationId xmlns:a16="http://schemas.microsoft.com/office/drawing/2014/main" id="{C90395B4-E955-54C8-51FC-AE9A1240C7F7}"/>
              </a:ext>
            </a:extLst>
          </p:cNvPr>
          <p:cNvSpPr txBox="1"/>
          <p:nvPr/>
        </p:nvSpPr>
        <p:spPr>
          <a:xfrm>
            <a:off x="927915" y="5493923"/>
            <a:ext cx="11083751" cy="276999"/>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r>
              <a:rPr lang="en-GB" sz="1200" dirty="0">
                <a:solidFill>
                  <a:schemeClr val="tx1"/>
                </a:solidFill>
                <a:latin typeface="Noto Sans" panose="020B0502040504020204" pitchFamily="34" charset="0"/>
                <a:ea typeface="Noto Sans" panose="020B0502040504020204" pitchFamily="34" charset="0"/>
                <a:cs typeface="Noto Sans" panose="020B0502040504020204" pitchFamily="34" charset="0"/>
              </a:rPr>
              <a:t>The </a:t>
            </a:r>
            <a:r>
              <a:rPr lang="en-GB" sz="1200" b="1" dirty="0">
                <a:solidFill>
                  <a:srgbClr val="17505B"/>
                </a:solidFill>
                <a:latin typeface="Noto Sans" panose="020B0502040504020204" pitchFamily="34" charset="0"/>
                <a:ea typeface="Noto Sans" panose="020B0502040504020204" pitchFamily="34" charset="0"/>
                <a:cs typeface="Noto Sans" panose="020B0502040504020204" pitchFamily="34" charset="0"/>
              </a:rPr>
              <a:t>Loyalty and Confidence </a:t>
            </a:r>
            <a:r>
              <a:rPr lang="en-GB" sz="1200" dirty="0">
                <a:solidFill>
                  <a:schemeClr val="tx1"/>
                </a:solidFill>
                <a:latin typeface="Noto Sans" panose="020B0502040504020204" pitchFamily="34" charset="0"/>
                <a:ea typeface="Noto Sans" panose="020B0502040504020204" pitchFamily="34" charset="0"/>
                <a:cs typeface="Noto Sans" panose="020B0502040504020204" pitchFamily="34" charset="0"/>
              </a:rPr>
              <a:t>themes are the main opportunities to increase trust amongst all consumers regardless of their financial well-being. </a:t>
            </a:r>
            <a:endParaRPr kumimoji="0" lang="en-GB" sz="120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Tree>
    <p:extLst>
      <p:ext uri="{BB962C8B-B14F-4D97-AF65-F5344CB8AC3E}">
        <p14:creationId xmlns:p14="http://schemas.microsoft.com/office/powerpoint/2010/main" val="22334073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2070148D-9D1A-80D2-0104-B93574013F4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D9531C0-D2EA-2DEF-789D-68C55A05C061}"/>
              </a:ext>
            </a:extLst>
          </p:cNvPr>
          <p:cNvSpPr txBox="1"/>
          <p:nvPr/>
        </p:nvSpPr>
        <p:spPr>
          <a:xfrm>
            <a:off x="925287" y="534356"/>
            <a:ext cx="102338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Top 10 opportunities to increase trust for Consumers with poor / very poor financial well-being</a:t>
            </a:r>
          </a:p>
        </p:txBody>
      </p:sp>
      <p:graphicFrame>
        <p:nvGraphicFramePr>
          <p:cNvPr id="4" name="Table 3">
            <a:extLst>
              <a:ext uri="{FF2B5EF4-FFF2-40B4-BE49-F238E27FC236}">
                <a16:creationId xmlns:a16="http://schemas.microsoft.com/office/drawing/2014/main" id="{ED32A84C-EE93-C26F-31BA-F33964A750A0}"/>
              </a:ext>
            </a:extLst>
          </p:cNvPr>
          <p:cNvGraphicFramePr>
            <a:graphicFrameLocks noGrp="1"/>
          </p:cNvGraphicFramePr>
          <p:nvPr>
            <p:extLst>
              <p:ext uri="{D42A27DB-BD31-4B8C-83A1-F6EECF244321}">
                <p14:modId xmlns:p14="http://schemas.microsoft.com/office/powerpoint/2010/main" val="3747170688"/>
              </p:ext>
            </p:extLst>
          </p:nvPr>
        </p:nvGraphicFramePr>
        <p:xfrm>
          <a:off x="1032884" y="1502227"/>
          <a:ext cx="10126232" cy="4267200"/>
        </p:xfrm>
        <a:graphic>
          <a:graphicData uri="http://schemas.openxmlformats.org/drawingml/2006/table">
            <a:tbl>
              <a:tblPr firstRow="1" bandRow="1">
                <a:tableStyleId>{6E62EB93-AAC6-4EBA-99E5-D1D4B1179FDE}</a:tableStyleId>
              </a:tblPr>
              <a:tblGrid>
                <a:gridCol w="439511">
                  <a:extLst>
                    <a:ext uri="{9D8B030D-6E8A-4147-A177-3AD203B41FA5}">
                      <a16:colId xmlns:a16="http://schemas.microsoft.com/office/drawing/2014/main" val="20000"/>
                    </a:ext>
                  </a:extLst>
                </a:gridCol>
                <a:gridCol w="1493531">
                  <a:extLst>
                    <a:ext uri="{9D8B030D-6E8A-4147-A177-3AD203B41FA5}">
                      <a16:colId xmlns:a16="http://schemas.microsoft.com/office/drawing/2014/main" val="20001"/>
                    </a:ext>
                  </a:extLst>
                </a:gridCol>
                <a:gridCol w="3130075">
                  <a:extLst>
                    <a:ext uri="{9D8B030D-6E8A-4147-A177-3AD203B41FA5}">
                      <a16:colId xmlns:a16="http://schemas.microsoft.com/office/drawing/2014/main" val="20002"/>
                    </a:ext>
                  </a:extLst>
                </a:gridCol>
                <a:gridCol w="1687705">
                  <a:extLst>
                    <a:ext uri="{9D8B030D-6E8A-4147-A177-3AD203B41FA5}">
                      <a16:colId xmlns:a16="http://schemas.microsoft.com/office/drawing/2014/main" val="20003"/>
                    </a:ext>
                  </a:extLst>
                </a:gridCol>
                <a:gridCol w="1687705">
                  <a:extLst>
                    <a:ext uri="{9D8B030D-6E8A-4147-A177-3AD203B41FA5}">
                      <a16:colId xmlns:a16="http://schemas.microsoft.com/office/drawing/2014/main" val="20004"/>
                    </a:ext>
                  </a:extLst>
                </a:gridCol>
                <a:gridCol w="1687705">
                  <a:extLst>
                    <a:ext uri="{9D8B030D-6E8A-4147-A177-3AD203B41FA5}">
                      <a16:colId xmlns:a16="http://schemas.microsoft.com/office/drawing/2014/main" val="20005"/>
                    </a:ext>
                  </a:extLst>
                </a:gridCol>
              </a:tblGrid>
              <a:tr h="320565">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2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Statement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53758">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dirty="0">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dirty="0">
                          <a:solidFill>
                            <a:srgbClr val="000000"/>
                          </a:solidFill>
                          <a:effectLst/>
                          <a:latin typeface="+mn-lt"/>
                        </a:rPr>
                        <a:t>My premium doesn't increase because I'm not a new customer anymore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2.73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10.10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53758">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dirty="0">
                          <a:solidFill>
                            <a:srgbClr val="000000"/>
                          </a:solidFill>
                          <a:effectLst/>
                          <a:latin typeface="+mn-lt"/>
                        </a:rPr>
                        <a:t>I got a discount for staying with the same company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1.96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9.17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414092">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dirty="0">
                          <a:solidFill>
                            <a:srgbClr val="000000"/>
                          </a:solidFill>
                          <a:effectLst/>
                          <a:latin typeface="+mn-lt"/>
                        </a:rPr>
                        <a:t>There was a promotional discount when joining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-0.73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9.03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14092">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insurance provider matched a cheaper price from a competitors quote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2.68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9.02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414092">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handled my complaint professionally and fairly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dirty="0">
                          <a:solidFill>
                            <a:srgbClr val="000000"/>
                          </a:solidFill>
                          <a:effectLst/>
                          <a:latin typeface="+mn-lt"/>
                        </a:rPr>
                        <a:t>5.06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14092">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dirty="0">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dirty="0">
                          <a:solidFill>
                            <a:srgbClr val="000000"/>
                          </a:solidFill>
                          <a:effectLst/>
                          <a:latin typeface="+mn-lt"/>
                        </a:rPr>
                        <a:t>The policy was explained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7.55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6.86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53758">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The policy documents were easy to read with little or no small print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dirty="0">
                          <a:solidFill>
                            <a:srgbClr val="000000"/>
                          </a:solidFill>
                          <a:effectLst/>
                          <a:latin typeface="+mn-lt"/>
                        </a:rPr>
                        <a:t>5.90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dirty="0">
                          <a:solidFill>
                            <a:srgbClr val="000000"/>
                          </a:solidFill>
                          <a:effectLst/>
                          <a:latin typeface="+mn-lt"/>
                        </a:rPr>
                        <a:t>8.06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526148">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understand if there are any discounts or no claims bonus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7.71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49087">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questions are answered quickly and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dirty="0">
                          <a:solidFill>
                            <a:srgbClr val="000000"/>
                          </a:solidFill>
                          <a:effectLst/>
                          <a:latin typeface="+mn-lt"/>
                        </a:rPr>
                        <a:t>7.70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53758">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dirty="0">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insurer provides additional benefits for renewing (e.g. enhanced cover)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4.81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2.26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7.36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10"/>
                  </a:ext>
                </a:extLst>
              </a:tr>
            </a:tbl>
          </a:graphicData>
        </a:graphic>
      </p:graphicFrame>
      <p:sp>
        <p:nvSpPr>
          <p:cNvPr id="2" name="Google Shape;281;p26">
            <a:extLst>
              <a:ext uri="{FF2B5EF4-FFF2-40B4-BE49-F238E27FC236}">
                <a16:creationId xmlns:a16="http://schemas.microsoft.com/office/drawing/2014/main" id="{82F6F8CD-BC3A-52F6-4A9C-6410558608BE}"/>
              </a:ext>
            </a:extLst>
          </p:cNvPr>
          <p:cNvSpPr txBox="1"/>
          <p:nvPr/>
        </p:nvSpPr>
        <p:spPr>
          <a:xfrm>
            <a:off x="925287" y="6181145"/>
            <a:ext cx="10126232" cy="33083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Base: April 2025 and Jan 2026 data. Poor / very poor financial well-being: n=106/13*   *Claims related opportunity statements removed from the table due to low sample </a:t>
            </a:r>
          </a:p>
        </p:txBody>
      </p:sp>
    </p:spTree>
    <p:extLst>
      <p:ext uri="{BB962C8B-B14F-4D97-AF65-F5344CB8AC3E}">
        <p14:creationId xmlns:p14="http://schemas.microsoft.com/office/powerpoint/2010/main" val="27966724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979365A0-4C0B-7693-2A08-CA0BC8915B9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BF211EA-D886-7195-481F-37950F532D3D}"/>
              </a:ext>
            </a:extLst>
          </p:cNvPr>
          <p:cNvSpPr txBox="1"/>
          <p:nvPr/>
        </p:nvSpPr>
        <p:spPr>
          <a:xfrm>
            <a:off x="925287" y="534356"/>
            <a:ext cx="102338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Top 10 opportunities to increase trust for Consumers with average financial well-being</a:t>
            </a:r>
          </a:p>
        </p:txBody>
      </p:sp>
      <p:graphicFrame>
        <p:nvGraphicFramePr>
          <p:cNvPr id="4" name="Table 3">
            <a:extLst>
              <a:ext uri="{FF2B5EF4-FFF2-40B4-BE49-F238E27FC236}">
                <a16:creationId xmlns:a16="http://schemas.microsoft.com/office/drawing/2014/main" id="{96C4901D-E7BF-4244-9897-3954FBF39978}"/>
              </a:ext>
            </a:extLst>
          </p:cNvPr>
          <p:cNvGraphicFramePr>
            <a:graphicFrameLocks noGrp="1"/>
          </p:cNvGraphicFramePr>
          <p:nvPr>
            <p:extLst>
              <p:ext uri="{D42A27DB-BD31-4B8C-83A1-F6EECF244321}">
                <p14:modId xmlns:p14="http://schemas.microsoft.com/office/powerpoint/2010/main" val="204140644"/>
              </p:ext>
            </p:extLst>
          </p:nvPr>
        </p:nvGraphicFramePr>
        <p:xfrm>
          <a:off x="1032884" y="1502227"/>
          <a:ext cx="10126232" cy="4314414"/>
        </p:xfrm>
        <a:graphic>
          <a:graphicData uri="http://schemas.openxmlformats.org/drawingml/2006/table">
            <a:tbl>
              <a:tblPr firstRow="1" bandRow="1">
                <a:tableStyleId>{6E62EB93-AAC6-4EBA-99E5-D1D4B1179FDE}</a:tableStyleId>
              </a:tblPr>
              <a:tblGrid>
                <a:gridCol w="439511">
                  <a:extLst>
                    <a:ext uri="{9D8B030D-6E8A-4147-A177-3AD203B41FA5}">
                      <a16:colId xmlns:a16="http://schemas.microsoft.com/office/drawing/2014/main" val="20000"/>
                    </a:ext>
                  </a:extLst>
                </a:gridCol>
                <a:gridCol w="1493531">
                  <a:extLst>
                    <a:ext uri="{9D8B030D-6E8A-4147-A177-3AD203B41FA5}">
                      <a16:colId xmlns:a16="http://schemas.microsoft.com/office/drawing/2014/main" val="20001"/>
                    </a:ext>
                  </a:extLst>
                </a:gridCol>
                <a:gridCol w="3130075">
                  <a:extLst>
                    <a:ext uri="{9D8B030D-6E8A-4147-A177-3AD203B41FA5}">
                      <a16:colId xmlns:a16="http://schemas.microsoft.com/office/drawing/2014/main" val="20002"/>
                    </a:ext>
                  </a:extLst>
                </a:gridCol>
                <a:gridCol w="1687705">
                  <a:extLst>
                    <a:ext uri="{9D8B030D-6E8A-4147-A177-3AD203B41FA5}">
                      <a16:colId xmlns:a16="http://schemas.microsoft.com/office/drawing/2014/main" val="20003"/>
                    </a:ext>
                  </a:extLst>
                </a:gridCol>
                <a:gridCol w="1687705">
                  <a:extLst>
                    <a:ext uri="{9D8B030D-6E8A-4147-A177-3AD203B41FA5}">
                      <a16:colId xmlns:a16="http://schemas.microsoft.com/office/drawing/2014/main" val="20004"/>
                    </a:ext>
                  </a:extLst>
                </a:gridCol>
                <a:gridCol w="1687705">
                  <a:extLst>
                    <a:ext uri="{9D8B030D-6E8A-4147-A177-3AD203B41FA5}">
                      <a16:colId xmlns:a16="http://schemas.microsoft.com/office/drawing/2014/main" val="20005"/>
                    </a:ext>
                  </a:extLst>
                </a:gridCol>
              </a:tblGrid>
              <a:tr h="307895">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2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Statement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39776">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dirty="0">
                          <a:solidFill>
                            <a:srgbClr val="000000"/>
                          </a:solidFill>
                          <a:effectLst/>
                          <a:latin typeface="+mn-lt"/>
                        </a:rPr>
                        <a:t>I got a discount for staying with the same company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3.54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10.05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05352">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premium doesn't increase because I'm not a new customer anymore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4.49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97725">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assessed my risk individually, rather than using generic assumptions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5.14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9.77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97725">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provider takes my loyalty into account when calculating renewal quotes after I have claimed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4.24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9.47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97725">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dirty="0">
                          <a:solidFill>
                            <a:srgbClr val="000000"/>
                          </a:solidFill>
                          <a:effectLst/>
                          <a:latin typeface="+mn-lt"/>
                        </a:rPr>
                        <a:t>The policy was explained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97725">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The policy documents were easy to read with little or no small print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39776">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dirty="0">
                          <a:solidFill>
                            <a:srgbClr val="000000"/>
                          </a:solidFill>
                          <a:effectLst/>
                          <a:latin typeface="+mn-lt"/>
                        </a:rPr>
                        <a:t>My insurer handled my complaint professionally and fairly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21356">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claim was settled quickly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4.39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35289">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dirty="0">
                          <a:solidFill>
                            <a:srgbClr val="000000"/>
                          </a:solidFill>
                          <a:effectLst/>
                          <a:latin typeface="+mn-lt"/>
                        </a:rPr>
                        <a:t>My insurance provider matched a cheaper price from a competitor's quote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3.97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39776">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dirty="0">
                          <a:solidFill>
                            <a:srgbClr val="000000"/>
                          </a:solidFill>
                          <a:effectLst/>
                          <a:latin typeface="+mn-lt"/>
                        </a:rPr>
                        <a:t>I know what the policy covers and excludes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8.50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10"/>
                  </a:ext>
                </a:extLst>
              </a:tr>
            </a:tbl>
          </a:graphicData>
        </a:graphic>
      </p:graphicFrame>
      <p:sp>
        <p:nvSpPr>
          <p:cNvPr id="2" name="Google Shape;281;p26">
            <a:extLst>
              <a:ext uri="{FF2B5EF4-FFF2-40B4-BE49-F238E27FC236}">
                <a16:creationId xmlns:a16="http://schemas.microsoft.com/office/drawing/2014/main" id="{EF0CD943-DB76-A992-1F4E-AD28AA212D50}"/>
              </a:ext>
            </a:extLst>
          </p:cNvPr>
          <p:cNvSpPr txBox="1"/>
          <p:nvPr/>
        </p:nvSpPr>
        <p:spPr>
          <a:xfrm>
            <a:off x="925287" y="6181145"/>
            <a:ext cx="10126232" cy="33083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Base: April 2025 and Jan 2026 data. Average financial well-being: n=334/41* *Low sample just shown for completeness </a:t>
            </a:r>
          </a:p>
        </p:txBody>
      </p:sp>
    </p:spTree>
    <p:extLst>
      <p:ext uri="{BB962C8B-B14F-4D97-AF65-F5344CB8AC3E}">
        <p14:creationId xmlns:p14="http://schemas.microsoft.com/office/powerpoint/2010/main" val="4023685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een and blue waves&#10;&#10;AI-generated content may be incorrect.">
            <a:extLst>
              <a:ext uri="{FF2B5EF4-FFF2-40B4-BE49-F238E27FC236}">
                <a16:creationId xmlns:a16="http://schemas.microsoft.com/office/drawing/2014/main" id="{59CE6C7D-FAD3-7DCA-3B64-E806926022EA}"/>
              </a:ext>
            </a:extLst>
          </p:cNvPr>
          <p:cNvPicPr>
            <a:picLocks noChangeAspect="1"/>
          </p:cNvPicPr>
          <p:nvPr/>
        </p:nvPicPr>
        <p:blipFill>
          <a:blip r:embed="rId2">
            <a:extLst>
              <a:ext uri="{28A0092B-C50C-407E-A947-70E740481C1C}">
                <a14:useLocalDpi xmlns:a14="http://schemas.microsoft.com/office/drawing/2010/main" val="0"/>
              </a:ext>
            </a:extLst>
          </a:blip>
          <a:srcRect t="-1" b="58469"/>
          <a:stretch>
            <a:fillRect/>
          </a:stretch>
        </p:blipFill>
        <p:spPr>
          <a:xfrm>
            <a:off x="0" y="3769252"/>
            <a:ext cx="12192000" cy="3088748"/>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4246409340"/>
              </p:ext>
            </p:extLst>
          </p:nvPr>
        </p:nvGraphicFramePr>
        <p:xfrm>
          <a:off x="1019175" y="1229468"/>
          <a:ext cx="10217785" cy="5045035"/>
        </p:xfrm>
        <a:graphic>
          <a:graphicData uri="http://schemas.openxmlformats.org/drawingml/2006/table">
            <a:tbl>
              <a:tblPr firstRow="1" bandRow="1">
                <a:tableStyleId>{6E62EB93-AAC6-4EBA-99E5-D1D4B1179FDE}</a:tableStyleId>
              </a:tblPr>
              <a:tblGrid>
                <a:gridCol w="1407029">
                  <a:extLst>
                    <a:ext uri="{9D8B030D-6E8A-4147-A177-3AD203B41FA5}">
                      <a16:colId xmlns:a16="http://schemas.microsoft.com/office/drawing/2014/main" val="20000"/>
                    </a:ext>
                  </a:extLst>
                </a:gridCol>
                <a:gridCol w="8810756">
                  <a:extLst>
                    <a:ext uri="{9D8B030D-6E8A-4147-A177-3AD203B41FA5}">
                      <a16:colId xmlns:a16="http://schemas.microsoft.com/office/drawing/2014/main" val="20001"/>
                    </a:ext>
                  </a:extLst>
                </a:gridCol>
              </a:tblGrid>
              <a:tr h="344959">
                <a:tc>
                  <a:txBody>
                    <a:bodyPr/>
                    <a:lstStyle/>
                    <a:p>
                      <a:r>
                        <a:rPr lang="en-GB" dirty="0">
                          <a:solidFill>
                            <a:srgbClr val="99FF80"/>
                          </a:solidFill>
                          <a:latin typeface="+mj-lt"/>
                          <a:ea typeface="Noto Sans" panose="020B0502040504020204" pitchFamily="34" charset="0"/>
                          <a:cs typeface="Noto Sans" panose="020B0502040504020204" pitchFamily="34" charset="0"/>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17505B"/>
                    </a:solidFill>
                  </a:tcPr>
                </a:tc>
                <a:tc>
                  <a:txBody>
                    <a:bodyPr/>
                    <a:lstStyle/>
                    <a:p>
                      <a:r>
                        <a:rPr lang="en-GB" dirty="0">
                          <a:solidFill>
                            <a:srgbClr val="99FF80"/>
                          </a:solidFill>
                          <a:latin typeface="+mj-lt"/>
                          <a:ea typeface="Noto Sans" panose="020B0502040504020204" pitchFamily="34" charset="0"/>
                          <a:cs typeface="Noto Sans" panose="020B0502040504020204" pitchFamily="34" charset="0"/>
                        </a:rPr>
                        <a:t>Description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17505B"/>
                    </a:solidFill>
                  </a:tcPr>
                </a:tc>
                <a:extLst>
                  <a:ext uri="{0D108BD9-81ED-4DB2-BD59-A6C34878D82A}">
                    <a16:rowId xmlns:a16="http://schemas.microsoft.com/office/drawing/2014/main" val="10000"/>
                  </a:ext>
                </a:extLst>
              </a:tr>
              <a:tr h="443593">
                <a:tc>
                  <a:txBody>
                    <a:bodyPr/>
                    <a:lstStyle/>
                    <a:p>
                      <a:r>
                        <a:rPr lang="en-GB" sz="1200" b="0" dirty="0">
                          <a:solidFill>
                            <a:schemeClr val="tx1"/>
                          </a:solidFill>
                          <a:latin typeface="+mn-lt"/>
                          <a:ea typeface="Noto Sans" panose="020B0502040504020204" pitchFamily="34" charset="0"/>
                          <a:cs typeface="Noto Sans" panose="020B0502040504020204" pitchFamily="34" charset="0"/>
                        </a:rPr>
                        <a:t>Loyalty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indent="0">
                        <a:spcAft>
                          <a:spcPts val="600"/>
                        </a:spcAft>
                        <a:buFont typeface="Arial" panose="020B0604020202020204" pitchFamily="34" charset="0"/>
                        <a:buNone/>
                      </a:pPr>
                      <a:r>
                        <a:rPr lang="en-GB" sz="1200" b="0" i="0" u="none" strike="noStrike" cap="none" dirty="0">
                          <a:solidFill>
                            <a:schemeClr val="bg2">
                              <a:lumMod val="25000"/>
                            </a:schemeClr>
                          </a:solidFill>
                          <a:latin typeface="Noto Sans" panose="020B0502040504020204" pitchFamily="34" charset="0"/>
                          <a:ea typeface="Noto Sans" panose="020B0502040504020204" pitchFamily="34" charset="0"/>
                          <a:cs typeface="Calibri Light" panose="020F0302020204030204" pitchFamily="34" charset="0"/>
                          <a:sym typeface="Arial"/>
                        </a:rPr>
                        <a:t>A reward  in the shape of a discount, additional benefits, not paying more than new customers or multi-products discounts for example, for renewing a policy with the same provider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1"/>
                  </a:ext>
                </a:extLst>
              </a:tr>
              <a:tr h="469412">
                <a:tc>
                  <a:txBody>
                    <a:bodyPr/>
                    <a:lstStyle/>
                    <a:p>
                      <a:r>
                        <a:rPr lang="en-GB" sz="1200" b="0" dirty="0">
                          <a:solidFill>
                            <a:schemeClr val="tx1"/>
                          </a:solidFill>
                          <a:latin typeface="+mn-lt"/>
                          <a:ea typeface="Noto Sans" panose="020B0502040504020204" pitchFamily="34" charset="0"/>
                          <a:cs typeface="Noto Sans" panose="020B0502040504020204" pitchFamily="34" charset="0"/>
                        </a:rPr>
                        <a:t>Confidence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EBFFE4"/>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0" i="0" u="none" strike="noStrike" cap="none" dirty="0">
                          <a:solidFill>
                            <a:schemeClr val="bg2">
                              <a:lumMod val="25000"/>
                            </a:schemeClr>
                          </a:solidFill>
                          <a:latin typeface="Noto Sans" panose="020B0502040504020204" pitchFamily="34" charset="0"/>
                          <a:ea typeface="Noto Sans" panose="020B0502040504020204" pitchFamily="34" charset="0"/>
                          <a:cs typeface="Calibri Light" panose="020F0302020204030204" pitchFamily="34" charset="0"/>
                          <a:sym typeface="Arial"/>
                        </a:rPr>
                        <a:t>Confidence in their understanding of the policy, the claims process, percentage of claims paid out on, in the brand, and customer complaints being handled professionally</a:t>
                      </a:r>
                      <a:endParaRPr lang="en-GB" sz="1200" dirty="0">
                        <a:latin typeface="Noto Sans" panose="020B0502040504020204" pitchFamily="34" charset="0"/>
                        <a:ea typeface="Noto Sans" panose="020B0502040504020204" pitchFamily="34" charset="0"/>
                        <a:cs typeface="Noto Sans" panose="020B050204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EBFFE4"/>
                    </a:solidFill>
                  </a:tcPr>
                </a:tc>
                <a:extLst>
                  <a:ext uri="{0D108BD9-81ED-4DB2-BD59-A6C34878D82A}">
                    <a16:rowId xmlns:a16="http://schemas.microsoft.com/office/drawing/2014/main" val="10002"/>
                  </a:ext>
                </a:extLst>
              </a:tr>
              <a:tr h="621280">
                <a:tc>
                  <a:txBody>
                    <a:bodyPr/>
                    <a:lstStyle/>
                    <a:p>
                      <a:r>
                        <a:rPr lang="en-GB" sz="1200" b="0" dirty="0">
                          <a:solidFill>
                            <a:schemeClr val="tx1"/>
                          </a:solidFill>
                          <a:latin typeface="+mn-lt"/>
                          <a:ea typeface="Noto Sans" panose="020B0502040504020204" pitchFamily="34" charset="0"/>
                          <a:cs typeface="Noto Sans" panose="020B0502040504020204" pitchFamily="34" charset="0"/>
                        </a:rPr>
                        <a:t>Ease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indent="0">
                        <a:spcAft>
                          <a:spcPts val="600"/>
                        </a:spcAft>
                        <a:buFont typeface="Arial" panose="020B0604020202020204" pitchFamily="34" charset="0"/>
                        <a:buNone/>
                      </a:pPr>
                      <a:r>
                        <a:rPr lang="en-GB" sz="1200" b="0" i="0" u="none" strike="noStrike" cap="none" dirty="0">
                          <a:solidFill>
                            <a:schemeClr val="bg2">
                              <a:lumMod val="25000"/>
                            </a:schemeClr>
                          </a:solidFill>
                          <a:latin typeface="Noto Sans" panose="020B0502040504020204" pitchFamily="34" charset="0"/>
                          <a:ea typeface="Noto Sans" panose="020B0502040504020204" pitchFamily="34" charset="0"/>
                          <a:cs typeface="Calibri Light" panose="020F0302020204030204" pitchFamily="34" charset="0"/>
                          <a:sym typeface="Arial"/>
                        </a:rPr>
                        <a:t>The customer can get all of their insurance from provider in one policy, their questions are answered clearly and quickly, the documentation is easy to read, able to purchase it through a price comparison site or able to buy insurance through a multitude of channels, </a:t>
                      </a:r>
                      <a:r>
                        <a:rPr lang="en-GB" sz="1200" b="0" i="0" u="none" strike="noStrike" cap="none" dirty="0" err="1">
                          <a:solidFill>
                            <a:schemeClr val="bg2">
                              <a:lumMod val="25000"/>
                            </a:schemeClr>
                          </a:solidFill>
                          <a:latin typeface="Noto Sans" panose="020B0502040504020204" pitchFamily="34" charset="0"/>
                          <a:ea typeface="Noto Sans" panose="020B0502040504020204" pitchFamily="34" charset="0"/>
                          <a:cs typeface="Calibri Light" panose="020F0302020204030204" pitchFamily="34" charset="0"/>
                          <a:sym typeface="Arial"/>
                        </a:rPr>
                        <a:t>i.e</a:t>
                      </a:r>
                      <a:r>
                        <a:rPr lang="en-GB" sz="1200" b="0" i="0" u="none" strike="noStrike" cap="none" dirty="0">
                          <a:solidFill>
                            <a:schemeClr val="bg2">
                              <a:lumMod val="25000"/>
                            </a:schemeClr>
                          </a:solidFill>
                          <a:latin typeface="Noto Sans" panose="020B0502040504020204" pitchFamily="34" charset="0"/>
                          <a:ea typeface="Noto Sans" panose="020B0502040504020204" pitchFamily="34" charset="0"/>
                          <a:cs typeface="Calibri Light" panose="020F0302020204030204" pitchFamily="34" charset="0"/>
                          <a:sym typeface="Arial"/>
                        </a:rPr>
                        <a:t> website, mobile, broker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3"/>
                  </a:ext>
                </a:extLst>
              </a:tr>
              <a:tr h="621280">
                <a:tc>
                  <a:txBody>
                    <a:bodyPr/>
                    <a:lstStyle/>
                    <a:p>
                      <a:r>
                        <a:rPr lang="en-GB" sz="1200" b="0" dirty="0">
                          <a:solidFill>
                            <a:schemeClr val="tx1"/>
                          </a:solidFill>
                          <a:latin typeface="+mn-lt"/>
                          <a:ea typeface="Noto Sans" panose="020B0502040504020204" pitchFamily="34" charset="0"/>
                          <a:cs typeface="Noto Sans" panose="020B0502040504020204" pitchFamily="34" charset="0"/>
                        </a:rPr>
                        <a:t>Protection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EBFFE4"/>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0" i="0" u="none" strike="noStrike" cap="none" dirty="0">
                          <a:solidFill>
                            <a:schemeClr val="bg2">
                              <a:lumMod val="25000"/>
                            </a:schemeClr>
                          </a:solidFill>
                          <a:latin typeface="Noto Sans" panose="020B0502040504020204" pitchFamily="34" charset="0"/>
                          <a:ea typeface="Noto Sans" panose="020B0502040504020204" pitchFamily="34" charset="0"/>
                          <a:cs typeface="Calibri Light" panose="020F0302020204030204" pitchFamily="34" charset="0"/>
                          <a:sym typeface="Arial"/>
                        </a:rPr>
                        <a:t>An understanding by providers why something of little financial value may still be important, ability to add or remove cover elements to suit needs and that the insurance cover is at the right level for a business to continue to trade or has ideas of how to cover sentimental items</a:t>
                      </a:r>
                      <a:endParaRPr lang="en-GB" sz="1200" dirty="0">
                        <a:latin typeface="Noto Sans" panose="020B0502040504020204" pitchFamily="34" charset="0"/>
                        <a:ea typeface="Noto Sans" panose="020B0502040504020204" pitchFamily="34" charset="0"/>
                        <a:cs typeface="Noto Sans" panose="020B050204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EBFFE4"/>
                    </a:solidFill>
                  </a:tcPr>
                </a:tc>
                <a:extLst>
                  <a:ext uri="{0D108BD9-81ED-4DB2-BD59-A6C34878D82A}">
                    <a16:rowId xmlns:a16="http://schemas.microsoft.com/office/drawing/2014/main" val="10004"/>
                  </a:ext>
                </a:extLst>
              </a:tr>
              <a:tr h="621280">
                <a:tc>
                  <a:txBody>
                    <a:bodyPr/>
                    <a:lstStyle/>
                    <a:p>
                      <a:r>
                        <a:rPr lang="en-GB" sz="1200" b="0" dirty="0">
                          <a:solidFill>
                            <a:schemeClr val="tx1"/>
                          </a:solidFill>
                          <a:latin typeface="+mn-lt"/>
                          <a:ea typeface="Noto Sans" panose="020B0502040504020204" pitchFamily="34" charset="0"/>
                          <a:cs typeface="Noto Sans" panose="020B0502040504020204" pitchFamily="34" charset="0"/>
                        </a:rPr>
                        <a:t>Price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indent="0">
                        <a:spcAft>
                          <a:spcPts val="600"/>
                        </a:spcAft>
                        <a:buFont typeface="Arial" panose="020B0604020202020204" pitchFamily="34" charset="0"/>
                        <a:buNone/>
                      </a:pPr>
                      <a:r>
                        <a:rPr lang="en-GB" sz="1200" b="0" i="0" u="none" strike="noStrike" cap="none" dirty="0">
                          <a:solidFill>
                            <a:schemeClr val="bg2">
                              <a:lumMod val="25000"/>
                            </a:schemeClr>
                          </a:solidFill>
                          <a:latin typeface="Noto Sans" panose="020B0502040504020204" pitchFamily="34" charset="0"/>
                          <a:ea typeface="Noto Sans" panose="020B0502040504020204" pitchFamily="34" charset="0"/>
                          <a:cs typeface="Calibri Light" panose="020F0302020204030204" pitchFamily="34" charset="0"/>
                          <a:sym typeface="Arial"/>
                        </a:rPr>
                        <a:t>Measures a range of price related statements such as the price being reasonable for the level of cover, the price simply being the cheapest quote, willingness to pay more to go with a recognised brand, if a provider will match a competitor’s quote and whether or not there are promotional discounts for new customers</a:t>
                      </a:r>
                      <a:endParaRPr lang="en-GB" sz="1200" dirty="0">
                        <a:latin typeface="Noto Sans" panose="020B0502040504020204" pitchFamily="34" charset="0"/>
                        <a:ea typeface="Noto Sans" panose="020B0502040504020204" pitchFamily="34" charset="0"/>
                        <a:cs typeface="Noto Sans" panose="020B050204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5"/>
                  </a:ext>
                </a:extLst>
              </a:tr>
              <a:tr h="443593">
                <a:tc>
                  <a:txBody>
                    <a:bodyPr/>
                    <a:lstStyle/>
                    <a:p>
                      <a:r>
                        <a:rPr lang="en-GB" sz="1200" b="0" dirty="0">
                          <a:solidFill>
                            <a:schemeClr val="tx1"/>
                          </a:solidFill>
                          <a:latin typeface="+mn-lt"/>
                          <a:ea typeface="Noto Sans" panose="020B0502040504020204" pitchFamily="34" charset="0"/>
                          <a:cs typeface="Noto Sans" panose="020B0502040504020204" pitchFamily="34" charset="0"/>
                        </a:rPr>
                        <a:t>Relationship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EBFFE4"/>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0" i="0" u="none" strike="noStrike" cap="none" dirty="0">
                          <a:solidFill>
                            <a:schemeClr val="bg2">
                              <a:lumMod val="25000"/>
                            </a:schemeClr>
                          </a:solidFill>
                          <a:latin typeface="Noto Sans" panose="020B0502040504020204" pitchFamily="34" charset="0"/>
                          <a:ea typeface="Noto Sans" panose="020B0502040504020204" pitchFamily="34" charset="0"/>
                          <a:cs typeface="Calibri Light" panose="020F0302020204030204" pitchFamily="34" charset="0"/>
                          <a:sym typeface="Arial"/>
                        </a:rPr>
                        <a:t>Customer obtains advice from insurer, has a range of meaningful interactions with provider throughout the year, customer has a sense the insurer knows them and what is important to them</a:t>
                      </a:r>
                      <a:endParaRPr lang="en-GB" sz="1200" dirty="0">
                        <a:latin typeface="Noto Sans" panose="020B0502040504020204" pitchFamily="34" charset="0"/>
                        <a:ea typeface="Noto Sans" panose="020B0502040504020204" pitchFamily="34" charset="0"/>
                        <a:cs typeface="Noto Sans" panose="020B050204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EBFFE4"/>
                    </a:solidFill>
                  </a:tcPr>
                </a:tc>
                <a:extLst>
                  <a:ext uri="{0D108BD9-81ED-4DB2-BD59-A6C34878D82A}">
                    <a16:rowId xmlns:a16="http://schemas.microsoft.com/office/drawing/2014/main" val="10006"/>
                  </a:ext>
                </a:extLst>
              </a:tr>
              <a:tr h="443593">
                <a:tc>
                  <a:txBody>
                    <a:bodyPr/>
                    <a:lstStyle/>
                    <a:p>
                      <a:r>
                        <a:rPr lang="en-GB" sz="1200" b="0" dirty="0">
                          <a:solidFill>
                            <a:schemeClr val="tx1"/>
                          </a:solidFill>
                          <a:latin typeface="+mn-lt"/>
                          <a:ea typeface="Noto Sans" panose="020B0502040504020204" pitchFamily="34" charset="0"/>
                          <a:cs typeface="Noto Sans" panose="020B0502040504020204" pitchFamily="34" charset="0"/>
                        </a:rPr>
                        <a:t>Speed (claims)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indent="0">
                        <a:spcAft>
                          <a:spcPts val="600"/>
                        </a:spcAft>
                        <a:buFont typeface="Arial" panose="020B0604020202020204" pitchFamily="34" charset="0"/>
                        <a:buNone/>
                      </a:pPr>
                      <a:r>
                        <a:rPr lang="en-GB" sz="1200" b="0" i="0" u="none" strike="noStrike" cap="none" dirty="0">
                          <a:solidFill>
                            <a:schemeClr val="bg2">
                              <a:lumMod val="25000"/>
                            </a:schemeClr>
                          </a:solidFill>
                          <a:latin typeface="Noto Sans" panose="020B0502040504020204" pitchFamily="34" charset="0"/>
                          <a:ea typeface="Noto Sans" panose="020B0502040504020204" pitchFamily="34" charset="0"/>
                          <a:cs typeface="Calibri Light" panose="020F0302020204030204" pitchFamily="34" charset="0"/>
                          <a:sym typeface="Arial"/>
                        </a:rPr>
                        <a:t>Provider offers immediate and effective assistance, customer can get through to insurer quickly at any time and does not get asked needless questions</a:t>
                      </a:r>
                      <a:endParaRPr lang="en-GB" sz="1200" dirty="0">
                        <a:latin typeface="Noto Sans" panose="020B0502040504020204" pitchFamily="34" charset="0"/>
                        <a:ea typeface="Noto Sans" panose="020B0502040504020204" pitchFamily="34" charset="0"/>
                        <a:cs typeface="Noto Sans" panose="020B050204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7"/>
                  </a:ext>
                </a:extLst>
              </a:tr>
              <a:tr h="469412">
                <a:tc>
                  <a:txBody>
                    <a:bodyPr/>
                    <a:lstStyle/>
                    <a:p>
                      <a:r>
                        <a:rPr lang="en-GB" sz="1200" b="0" dirty="0">
                          <a:solidFill>
                            <a:schemeClr val="tx1"/>
                          </a:solidFill>
                          <a:latin typeface="+mn-lt"/>
                          <a:ea typeface="Noto Sans" panose="020B0502040504020204" pitchFamily="34" charset="0"/>
                          <a:cs typeface="Noto Sans" panose="020B0502040504020204" pitchFamily="34" charset="0"/>
                        </a:rPr>
                        <a:t>Respect (claims)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EBFFE4"/>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0" i="0" u="none" strike="noStrike" cap="none" dirty="0">
                          <a:solidFill>
                            <a:schemeClr val="bg2">
                              <a:lumMod val="25000"/>
                            </a:schemeClr>
                          </a:solidFill>
                          <a:latin typeface="Noto Sans" panose="020B0502040504020204" pitchFamily="34" charset="0"/>
                          <a:ea typeface="Noto Sans" panose="020B0502040504020204" pitchFamily="34" charset="0"/>
                          <a:cs typeface="Calibri Light" panose="020F0302020204030204" pitchFamily="34" charset="0"/>
                          <a:sym typeface="Arial"/>
                        </a:rPr>
                        <a:t>Insurance company does not try to avoid pay out, shows compassion and does not require customer to provide lots of receipts/pictures to prove claim is genuine</a:t>
                      </a:r>
                      <a:endParaRPr lang="en-GB" sz="1200" dirty="0">
                        <a:latin typeface="Noto Sans" panose="020B0502040504020204" pitchFamily="34" charset="0"/>
                        <a:ea typeface="Noto Sans" panose="020B0502040504020204" pitchFamily="34" charset="0"/>
                        <a:cs typeface="Noto Sans" panose="020B050204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EBFFE4"/>
                    </a:solidFill>
                  </a:tcPr>
                </a:tc>
                <a:extLst>
                  <a:ext uri="{0D108BD9-81ED-4DB2-BD59-A6C34878D82A}">
                    <a16:rowId xmlns:a16="http://schemas.microsoft.com/office/drawing/2014/main" val="10008"/>
                  </a:ext>
                </a:extLst>
              </a:tr>
              <a:tr h="469412">
                <a:tc>
                  <a:txBody>
                    <a:bodyPr/>
                    <a:lstStyle/>
                    <a:p>
                      <a:r>
                        <a:rPr lang="en-GB" sz="1200" b="0" dirty="0">
                          <a:solidFill>
                            <a:schemeClr val="tx1"/>
                          </a:solidFill>
                          <a:latin typeface="+mn-lt"/>
                          <a:ea typeface="Noto Sans" panose="020B0502040504020204" pitchFamily="34" charset="0"/>
                          <a:cs typeface="Noto Sans" panose="020B0502040504020204" pitchFamily="34" charset="0"/>
                        </a:rPr>
                        <a:t>Control (claims)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0" i="0" u="none" strike="noStrike" cap="none" dirty="0">
                          <a:solidFill>
                            <a:schemeClr val="bg2">
                              <a:lumMod val="25000"/>
                            </a:schemeClr>
                          </a:solidFill>
                          <a:latin typeface="Noto Sans" panose="020B0502040504020204" pitchFamily="34" charset="0"/>
                          <a:ea typeface="Noto Sans" panose="020B0502040504020204" pitchFamily="34" charset="0"/>
                          <a:cs typeface="Calibri Light" panose="020F0302020204030204" pitchFamily="34" charset="0"/>
                          <a:sym typeface="Arial"/>
                        </a:rPr>
                        <a:t>Customer can choose the suppliers, whether it is a financial, repair or replacement settlement and repairs are carried out at a time convenient</a:t>
                      </a:r>
                      <a:endParaRPr lang="en-GB" sz="1200" dirty="0">
                        <a:latin typeface="Noto Sans" panose="020B0502040504020204" pitchFamily="34" charset="0"/>
                        <a:ea typeface="Noto Sans" panose="020B0502040504020204" pitchFamily="34" charset="0"/>
                        <a:cs typeface="Noto Sans" panose="020B050204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sp>
        <p:nvSpPr>
          <p:cNvPr id="6" name="TextBox 5">
            <a:extLst>
              <a:ext uri="{FF2B5EF4-FFF2-40B4-BE49-F238E27FC236}">
                <a16:creationId xmlns:a16="http://schemas.microsoft.com/office/drawing/2014/main" id="{15DF1646-3219-C172-B450-9B34508150F0}"/>
              </a:ext>
            </a:extLst>
          </p:cNvPr>
          <p:cNvSpPr txBox="1"/>
          <p:nvPr/>
        </p:nvSpPr>
        <p:spPr>
          <a:xfrm>
            <a:off x="914400" y="559424"/>
            <a:ext cx="9591040" cy="523220"/>
          </a:xfrm>
          <a:prstGeom prst="rect">
            <a:avLst/>
          </a:prstGeom>
          <a:noFill/>
        </p:spPr>
        <p:txBody>
          <a:bodyPr wrap="square">
            <a:spAutoFit/>
          </a:bodyPr>
          <a:lstStyle/>
          <a:p>
            <a:r>
              <a:rPr lang="en-US" sz="2800" dirty="0">
                <a:solidFill>
                  <a:srgbClr val="17505B"/>
                </a:solidFill>
                <a:latin typeface="+mj-lt"/>
                <a:ea typeface="Noto Sans" panose="020B0502040504020204" pitchFamily="34" charset="0"/>
                <a:cs typeface="Noto Sans" panose="020B0502040504020204" pitchFamily="34" charset="0"/>
              </a:rPr>
              <a:t>The 9 importance and opportunity themes </a:t>
            </a:r>
            <a:endParaRPr lang="en-GB" sz="2800" dirty="0">
              <a:solidFill>
                <a:srgbClr val="17505B"/>
              </a:solidFill>
              <a:latin typeface="+mj-lt"/>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33789983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886E606E-57FE-D2C7-79D0-5712C0C19E5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D343D78-0DEB-7F16-EAE4-6075603CEC8B}"/>
              </a:ext>
            </a:extLst>
          </p:cNvPr>
          <p:cNvSpPr txBox="1"/>
          <p:nvPr/>
        </p:nvSpPr>
        <p:spPr>
          <a:xfrm>
            <a:off x="925287" y="534356"/>
            <a:ext cx="102338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Top 10 opportunities to increase trust for Consumers with good / very good financial well-being</a:t>
            </a:r>
          </a:p>
        </p:txBody>
      </p:sp>
      <p:graphicFrame>
        <p:nvGraphicFramePr>
          <p:cNvPr id="4" name="Table 3">
            <a:extLst>
              <a:ext uri="{FF2B5EF4-FFF2-40B4-BE49-F238E27FC236}">
                <a16:creationId xmlns:a16="http://schemas.microsoft.com/office/drawing/2014/main" id="{B47302F9-65E0-9CCE-6501-4E94552D33BB}"/>
              </a:ext>
            </a:extLst>
          </p:cNvPr>
          <p:cNvGraphicFramePr>
            <a:graphicFrameLocks noGrp="1"/>
          </p:cNvGraphicFramePr>
          <p:nvPr>
            <p:extLst>
              <p:ext uri="{D42A27DB-BD31-4B8C-83A1-F6EECF244321}">
                <p14:modId xmlns:p14="http://schemas.microsoft.com/office/powerpoint/2010/main" val="4158245893"/>
              </p:ext>
            </p:extLst>
          </p:nvPr>
        </p:nvGraphicFramePr>
        <p:xfrm>
          <a:off x="1032884" y="1502227"/>
          <a:ext cx="10126232" cy="4304898"/>
        </p:xfrm>
        <a:graphic>
          <a:graphicData uri="http://schemas.openxmlformats.org/drawingml/2006/table">
            <a:tbl>
              <a:tblPr firstRow="1" bandRow="1">
                <a:tableStyleId>{6E62EB93-AAC6-4EBA-99E5-D1D4B1179FDE}</a:tableStyleId>
              </a:tblPr>
              <a:tblGrid>
                <a:gridCol w="439511">
                  <a:extLst>
                    <a:ext uri="{9D8B030D-6E8A-4147-A177-3AD203B41FA5}">
                      <a16:colId xmlns:a16="http://schemas.microsoft.com/office/drawing/2014/main" val="20000"/>
                    </a:ext>
                  </a:extLst>
                </a:gridCol>
                <a:gridCol w="1493531">
                  <a:extLst>
                    <a:ext uri="{9D8B030D-6E8A-4147-A177-3AD203B41FA5}">
                      <a16:colId xmlns:a16="http://schemas.microsoft.com/office/drawing/2014/main" val="20001"/>
                    </a:ext>
                  </a:extLst>
                </a:gridCol>
                <a:gridCol w="3130075">
                  <a:extLst>
                    <a:ext uri="{9D8B030D-6E8A-4147-A177-3AD203B41FA5}">
                      <a16:colId xmlns:a16="http://schemas.microsoft.com/office/drawing/2014/main" val="20002"/>
                    </a:ext>
                  </a:extLst>
                </a:gridCol>
                <a:gridCol w="1687705">
                  <a:extLst>
                    <a:ext uri="{9D8B030D-6E8A-4147-A177-3AD203B41FA5}">
                      <a16:colId xmlns:a16="http://schemas.microsoft.com/office/drawing/2014/main" val="20003"/>
                    </a:ext>
                  </a:extLst>
                </a:gridCol>
                <a:gridCol w="1687705">
                  <a:extLst>
                    <a:ext uri="{9D8B030D-6E8A-4147-A177-3AD203B41FA5}">
                      <a16:colId xmlns:a16="http://schemas.microsoft.com/office/drawing/2014/main" val="20004"/>
                    </a:ext>
                  </a:extLst>
                </a:gridCol>
                <a:gridCol w="1687705">
                  <a:extLst>
                    <a:ext uri="{9D8B030D-6E8A-4147-A177-3AD203B41FA5}">
                      <a16:colId xmlns:a16="http://schemas.microsoft.com/office/drawing/2014/main" val="20005"/>
                    </a:ext>
                  </a:extLst>
                </a:gridCol>
              </a:tblGrid>
              <a:tr h="307895">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2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Statement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39776">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dirty="0">
                          <a:solidFill>
                            <a:srgbClr val="000000"/>
                          </a:solidFill>
                          <a:effectLst/>
                          <a:latin typeface="+mn-lt"/>
                        </a:rPr>
                        <a:t>My insurer handled my complaint professionally and fairly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9.14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05352">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got a discount for staying with the same company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5.44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9.08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97725">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The policy was explained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97725">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provider takes my loyalty into account when calculating renewal quotes after I have claimed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5.76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97725">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dirty="0">
                          <a:solidFill>
                            <a:srgbClr val="000000"/>
                          </a:solidFill>
                          <a:effectLst/>
                          <a:latin typeface="+mn-lt"/>
                        </a:rPr>
                        <a:t>I know the company pays out quickly and worries about paperwork later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5.93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97725">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dirty="0">
                          <a:solidFill>
                            <a:srgbClr val="000000"/>
                          </a:solidFill>
                          <a:effectLst/>
                          <a:latin typeface="+mn-lt"/>
                        </a:rPr>
                        <a:t>My insurer informed me about their claims process before I bought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39776">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dirty="0">
                          <a:solidFill>
                            <a:srgbClr val="000000"/>
                          </a:solidFill>
                          <a:effectLst/>
                          <a:latin typeface="+mn-lt"/>
                        </a:rPr>
                        <a:t>I know what the policy covers and excludes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21356">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dirty="0">
                          <a:solidFill>
                            <a:srgbClr val="000000"/>
                          </a:solidFill>
                          <a:effectLst/>
                          <a:latin typeface="+mn-lt"/>
                        </a:rPr>
                        <a:t>My insurance provider matched a cheaper price from a competitors quote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4.82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35289">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dirty="0">
                          <a:solidFill>
                            <a:srgbClr val="000000"/>
                          </a:solidFill>
                          <a:effectLst/>
                          <a:latin typeface="+mn-lt"/>
                        </a:rPr>
                        <a:t>My questions are answered quickly and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39776">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dirty="0">
                          <a:solidFill>
                            <a:srgbClr val="000000"/>
                          </a:solidFill>
                          <a:effectLst/>
                          <a:latin typeface="+mn-lt"/>
                        </a:rPr>
                        <a:t>My premium doesn't increase because I'm not a new customer anymore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4.73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8.30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10"/>
                  </a:ext>
                </a:extLst>
              </a:tr>
            </a:tbl>
          </a:graphicData>
        </a:graphic>
      </p:graphicFrame>
      <p:sp>
        <p:nvSpPr>
          <p:cNvPr id="2" name="Google Shape;281;p26">
            <a:extLst>
              <a:ext uri="{FF2B5EF4-FFF2-40B4-BE49-F238E27FC236}">
                <a16:creationId xmlns:a16="http://schemas.microsoft.com/office/drawing/2014/main" id="{26EB75CC-4CF2-FAD4-CF87-85AFD98E567C}"/>
              </a:ext>
            </a:extLst>
          </p:cNvPr>
          <p:cNvSpPr txBox="1"/>
          <p:nvPr/>
        </p:nvSpPr>
        <p:spPr>
          <a:xfrm>
            <a:off x="925287" y="6181145"/>
            <a:ext cx="10126232" cy="330834"/>
          </a:xfrm>
          <a:prstGeom prst="rect">
            <a:avLst/>
          </a:prstGeom>
          <a:noFill/>
          <a:ln>
            <a:noFill/>
          </a:ln>
        </p:spPr>
        <p:txBody>
          <a:bodyPr spcFirstLastPara="1" wrap="square" lIns="91425" tIns="45700" rIns="91425" bIns="45700" anchor="t" anchorCtr="0">
            <a:noAutofit/>
          </a:bodyPr>
          <a:lstStyle/>
          <a:p>
            <a:pPr lvl="0">
              <a:defRPr/>
            </a:pPr>
            <a:r>
              <a:rPr lang="en-GB" sz="900" dirty="0">
                <a:latin typeface="Noto Sans" panose="020B0502040504020204" pitchFamily="34" charset="0"/>
                <a:ea typeface="Corbel"/>
                <a:cs typeface="Noto Sans" panose="020B0502040504020204" pitchFamily="34" charset="0"/>
                <a:sym typeface="Corbel"/>
              </a:rPr>
              <a:t>Base: April 2025 and Jan 2026 data. Good / very good financial well-being: n=551/134 </a:t>
            </a:r>
            <a:endParaRPr lang="en-GB" sz="9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16081756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F017F66E-8345-CDC3-92EE-DF781A94DA4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374D7EC-5AD3-8038-F881-FA0B613AFDC6}"/>
              </a:ext>
            </a:extLst>
          </p:cNvPr>
          <p:cNvSpPr txBox="1"/>
          <p:nvPr/>
        </p:nvSpPr>
        <p:spPr>
          <a:xfrm>
            <a:off x="924590" y="363055"/>
            <a:ext cx="10342820"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“Who did you buy your insurance with or arrange it through?” </a:t>
            </a:r>
            <a:r>
              <a:rPr lang="en-GB" sz="2400" b="1" dirty="0">
                <a:solidFill>
                  <a:srgbClr val="17505B"/>
                </a:solidFill>
                <a:latin typeface="Roboto Slab" pitchFamily="2" charset="0"/>
                <a:ea typeface="Noto Sans" panose="020B0502040504020204" pitchFamily="34" charset="0"/>
                <a:cs typeface="Calibri Light" panose="020F0302020204030204" pitchFamily="34" charset="0"/>
              </a:rPr>
              <a:t>“Please describe your current level of financial well-being?”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Wave 16 &amp; 17 (April 2025 and January 2026)</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000" dirty="0">
              <a:solidFill>
                <a:srgbClr val="17505B"/>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 name="Rectangle 1">
            <a:extLst>
              <a:ext uri="{FF2B5EF4-FFF2-40B4-BE49-F238E27FC236}">
                <a16:creationId xmlns:a16="http://schemas.microsoft.com/office/drawing/2014/main" id="{0FABDE4C-F22B-7384-E2DE-E5A54676E4E0}"/>
              </a:ext>
            </a:extLst>
          </p:cNvPr>
          <p:cNvSpPr/>
          <p:nvPr/>
        </p:nvSpPr>
        <p:spPr>
          <a:xfrm>
            <a:off x="9850170" y="6183517"/>
            <a:ext cx="2091634" cy="5858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Noto Sans" panose="020B0502040504020204" pitchFamily="34" charset="0"/>
              <a:ea typeface="+mn-ea"/>
              <a:cs typeface="+mn-cs"/>
              <a:sym typeface="Arial"/>
            </a:endParaRPr>
          </a:p>
        </p:txBody>
      </p:sp>
      <p:sp>
        <p:nvSpPr>
          <p:cNvPr id="9" name="Google Shape;281;p26">
            <a:extLst>
              <a:ext uri="{FF2B5EF4-FFF2-40B4-BE49-F238E27FC236}">
                <a16:creationId xmlns:a16="http://schemas.microsoft.com/office/drawing/2014/main" id="{FD34470E-5069-CD9B-D5B5-1F8807C8222E}"/>
              </a:ext>
            </a:extLst>
          </p:cNvPr>
          <p:cNvSpPr txBox="1"/>
          <p:nvPr/>
        </p:nvSpPr>
        <p:spPr>
          <a:xfrm>
            <a:off x="924589" y="6105488"/>
            <a:ext cx="10799325" cy="37093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Base: April 2025 and Jan 2026 data. All consumers who hold at least one (motor, travel, buildings and/or contents) insurance policy</a:t>
            </a:r>
            <a:r>
              <a:rPr lang="en-GB" sz="900" dirty="0">
                <a:latin typeface="Noto Sans" panose="020B0502040504020204" pitchFamily="34" charset="0"/>
                <a:ea typeface="Corbel"/>
                <a:cs typeface="Noto Sans" panose="020B0502040504020204" pitchFamily="34" charset="0"/>
                <a:sym typeface="Corbel"/>
              </a:rPr>
              <a:t> purchase channel / financial well-being</a:t>
            </a:r>
            <a:r>
              <a:rPr kumimoji="0" lang="en-GB"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 1,001. D</a:t>
            </a:r>
            <a:r>
              <a:rPr lang="en-GB" sz="900" dirty="0" err="1">
                <a:latin typeface="Noto Sans" panose="020B0502040504020204" pitchFamily="34" charset="0"/>
                <a:ea typeface="Corbel"/>
                <a:cs typeface="Noto Sans" panose="020B0502040504020204" pitchFamily="34" charset="0"/>
                <a:sym typeface="Corbel"/>
              </a:rPr>
              <a:t>irect</a:t>
            </a:r>
            <a:r>
              <a:rPr lang="en-GB" sz="900" dirty="0">
                <a:latin typeface="Noto Sans" panose="020B0502040504020204" pitchFamily="34" charset="0"/>
                <a:ea typeface="Corbel"/>
                <a:cs typeface="Noto Sans" panose="020B0502040504020204" pitchFamily="34" charset="0"/>
                <a:sym typeface="Corbel"/>
              </a:rPr>
              <a:t> from provider n=316, bank or building society n=104, price comparison site n=368, insurance broker n=89, other n=100</a:t>
            </a:r>
            <a:endParaRPr kumimoji="0" lang="en-GB" sz="9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graphicFrame>
        <p:nvGraphicFramePr>
          <p:cNvPr id="4" name="Chart 3">
            <a:extLst>
              <a:ext uri="{FF2B5EF4-FFF2-40B4-BE49-F238E27FC236}">
                <a16:creationId xmlns:a16="http://schemas.microsoft.com/office/drawing/2014/main" id="{BD0D1A7C-D3CC-9B85-084C-88B42119E105}"/>
              </a:ext>
            </a:extLst>
          </p:cNvPr>
          <p:cNvGraphicFramePr>
            <a:graphicFrameLocks/>
          </p:cNvGraphicFramePr>
          <p:nvPr>
            <p:extLst>
              <p:ext uri="{D42A27DB-BD31-4B8C-83A1-F6EECF244321}">
                <p14:modId xmlns:p14="http://schemas.microsoft.com/office/powerpoint/2010/main" val="17979459"/>
              </p:ext>
            </p:extLst>
          </p:nvPr>
        </p:nvGraphicFramePr>
        <p:xfrm>
          <a:off x="924589" y="1721592"/>
          <a:ext cx="6673640" cy="4090988"/>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Rounded Corners 6">
            <a:extLst>
              <a:ext uri="{FF2B5EF4-FFF2-40B4-BE49-F238E27FC236}">
                <a16:creationId xmlns:a16="http://schemas.microsoft.com/office/drawing/2014/main" id="{4261BF45-B15A-52D4-4EC2-A5E763CC36E6}"/>
              </a:ext>
            </a:extLst>
          </p:cNvPr>
          <p:cNvSpPr/>
          <p:nvPr/>
        </p:nvSpPr>
        <p:spPr>
          <a:xfrm>
            <a:off x="8153400" y="2507338"/>
            <a:ext cx="3114011" cy="2480297"/>
          </a:xfrm>
          <a:prstGeom prst="roundRect">
            <a:avLst>
              <a:gd name="adj" fmla="val 8143"/>
            </a:avLst>
          </a:prstGeom>
          <a:solidFill>
            <a:srgbClr val="1750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D13A03CD-C993-89F5-AD66-A769081AF9CC}"/>
              </a:ext>
            </a:extLst>
          </p:cNvPr>
          <p:cNvSpPr txBox="1"/>
          <p:nvPr/>
        </p:nvSpPr>
        <p:spPr>
          <a:xfrm>
            <a:off x="8377605" y="2703350"/>
            <a:ext cx="2665599"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dirty="0">
                <a:solidFill>
                  <a:schemeClr val="bg1"/>
                </a:solidFill>
                <a:latin typeface="Noto Sans" panose="020B0502040504020204" pitchFamily="34" charset="0"/>
                <a:ea typeface="Noto Sans" panose="020B0502040504020204" pitchFamily="34" charset="0"/>
                <a:cs typeface="Noto Sans" panose="020B0502040504020204" pitchFamily="34" charset="0"/>
              </a:rPr>
              <a:t>More Consumers who report poor financial well-being have purchased their insurance via a </a:t>
            </a:r>
            <a:r>
              <a:rPr lang="en-GB" sz="1400" b="1" dirty="0">
                <a:solidFill>
                  <a:srgbClr val="99FF80"/>
                </a:solidFill>
                <a:latin typeface="Noto Sans" panose="020B0502040504020204" pitchFamily="34" charset="0"/>
                <a:ea typeface="Noto Sans" panose="020B0502040504020204" pitchFamily="34" charset="0"/>
                <a:cs typeface="Noto Sans" panose="020B0502040504020204" pitchFamily="34" charset="0"/>
              </a:rPr>
              <a:t>price comparison site </a:t>
            </a:r>
            <a:r>
              <a:rPr lang="en-GB" sz="1400" dirty="0">
                <a:solidFill>
                  <a:schemeClr val="bg1"/>
                </a:solidFill>
                <a:latin typeface="Noto Sans" panose="020B0502040504020204" pitchFamily="34" charset="0"/>
                <a:ea typeface="Noto Sans" panose="020B0502040504020204" pitchFamily="34" charset="0"/>
                <a:cs typeface="Noto Sans" panose="020B0502040504020204" pitchFamily="34" charset="0"/>
              </a:rPr>
              <a:t>and are less likely to purchase </a:t>
            </a:r>
            <a:r>
              <a:rPr lang="en-GB" sz="1400" b="1" dirty="0">
                <a:solidFill>
                  <a:srgbClr val="99FF80"/>
                </a:solidFill>
                <a:latin typeface="Noto Sans" panose="020B0502040504020204" pitchFamily="34" charset="0"/>
                <a:ea typeface="Noto Sans" panose="020B0502040504020204" pitchFamily="34" charset="0"/>
                <a:cs typeface="Noto Sans" panose="020B0502040504020204" pitchFamily="34" charset="0"/>
              </a:rPr>
              <a:t>direct from the provider </a:t>
            </a:r>
            <a:r>
              <a:rPr lang="en-GB" sz="1400" dirty="0">
                <a:solidFill>
                  <a:schemeClr val="bg1"/>
                </a:solidFill>
                <a:latin typeface="Noto Sans" panose="020B0502040504020204" pitchFamily="34" charset="0"/>
                <a:ea typeface="Noto Sans" panose="020B0502040504020204" pitchFamily="34" charset="0"/>
                <a:cs typeface="Noto Sans" panose="020B0502040504020204" pitchFamily="34" charset="0"/>
              </a:rPr>
              <a:t>or an </a:t>
            </a:r>
            <a:r>
              <a:rPr lang="en-GB" sz="1400" b="1" dirty="0">
                <a:solidFill>
                  <a:srgbClr val="99FF80"/>
                </a:solidFill>
                <a:latin typeface="Noto Sans" panose="020B0502040504020204" pitchFamily="34" charset="0"/>
                <a:ea typeface="Noto Sans" panose="020B0502040504020204" pitchFamily="34" charset="0"/>
                <a:cs typeface="Noto Sans" panose="020B0502040504020204" pitchFamily="34" charset="0"/>
              </a:rPr>
              <a:t>insurance broker </a:t>
            </a:r>
            <a:r>
              <a:rPr lang="en-GB" sz="1400" dirty="0">
                <a:solidFill>
                  <a:schemeClr val="bg1"/>
                </a:solidFill>
                <a:latin typeface="Noto Sans" panose="020B0502040504020204" pitchFamily="34" charset="0"/>
                <a:ea typeface="Noto Sans" panose="020B0502040504020204" pitchFamily="34" charset="0"/>
                <a:cs typeface="Noto Sans" panose="020B0502040504020204" pitchFamily="34" charset="0"/>
              </a:rPr>
              <a:t>than average.  </a:t>
            </a:r>
            <a:endParaRPr kumimoji="0" lang="en-GB" sz="1400" i="0" u="none" strike="noStrike" kern="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Tree>
    <p:extLst>
      <p:ext uri="{BB962C8B-B14F-4D97-AF65-F5344CB8AC3E}">
        <p14:creationId xmlns:p14="http://schemas.microsoft.com/office/powerpoint/2010/main" val="7657566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2F988DA-CBAA-873D-BC8E-5D6F08601F16}"/>
            </a:ext>
          </a:extLst>
        </p:cNvPr>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637EBF2C-C2EB-7A5F-9A50-6DA116E76E7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530589" y="5811520"/>
            <a:ext cx="1891747" cy="580137"/>
          </a:xfrm>
          <a:prstGeom prst="rect">
            <a:avLst/>
          </a:prstGeom>
        </p:spPr>
      </p:pic>
      <p:sp>
        <p:nvSpPr>
          <p:cNvPr id="2" name="object 3">
            <a:extLst>
              <a:ext uri="{FF2B5EF4-FFF2-40B4-BE49-F238E27FC236}">
                <a16:creationId xmlns:a16="http://schemas.microsoft.com/office/drawing/2014/main" id="{AEB89185-CB5E-E2DE-4B57-1EA2F78AC2EB}"/>
              </a:ext>
            </a:extLst>
          </p:cNvPr>
          <p:cNvSpPr txBox="1"/>
          <p:nvPr/>
        </p:nvSpPr>
        <p:spPr>
          <a:xfrm>
            <a:off x="975362" y="1892307"/>
            <a:ext cx="4837340" cy="2346412"/>
          </a:xfrm>
          <a:prstGeom prst="rect">
            <a:avLst/>
          </a:prstGeom>
        </p:spPr>
        <p:txBody>
          <a:bodyPr vert="horz" wrap="square" lIns="0" tIns="277495" rIns="0" bIns="0" rtlCol="0">
            <a:spAutoFit/>
          </a:bodyPr>
          <a:lstStyle/>
          <a:p>
            <a:pPr marL="12701" marR="5080" lvl="0" indent="0" algn="l" defTabSz="457223" rtl="0" eaLnBrk="1" fontAlgn="auto" latinLnBrk="0" hangingPunct="1">
              <a:lnSpc>
                <a:spcPts val="8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17505B"/>
                </a:solidFill>
                <a:effectLst/>
                <a:uLnTx/>
                <a:uFillTx/>
                <a:latin typeface="Moderustic ExtraBold" pitchFamily="2" charset="0"/>
                <a:ea typeface="Noto Sans" panose="020B0502040504020204" pitchFamily="34" charset="0"/>
                <a:cs typeface="Cambria"/>
                <a:sym typeface="Arial"/>
              </a:rPr>
              <a:t>SME SURVEY </a:t>
            </a:r>
          </a:p>
        </p:txBody>
      </p:sp>
      <p:sp>
        <p:nvSpPr>
          <p:cNvPr id="3" name="TextBox 2">
            <a:extLst>
              <a:ext uri="{FF2B5EF4-FFF2-40B4-BE49-F238E27FC236}">
                <a16:creationId xmlns:a16="http://schemas.microsoft.com/office/drawing/2014/main" id="{95534E6C-1863-6C19-C476-9CD4A3E0DD6B}"/>
              </a:ext>
            </a:extLst>
          </p:cNvPr>
          <p:cNvSpPr txBox="1"/>
          <p:nvPr/>
        </p:nvSpPr>
        <p:spPr>
          <a:xfrm>
            <a:off x="942704" y="4238719"/>
            <a:ext cx="441438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April 2025 and January 2026</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Wave 16 &amp; 17 data</a:t>
            </a:r>
          </a:p>
        </p:txBody>
      </p:sp>
    </p:spTree>
    <p:extLst>
      <p:ext uri="{BB962C8B-B14F-4D97-AF65-F5344CB8AC3E}">
        <p14:creationId xmlns:p14="http://schemas.microsoft.com/office/powerpoint/2010/main" val="1622596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12563965-2D89-01F5-ED08-8A07E1B24224}"/>
              </a:ext>
            </a:extLst>
          </p:cNvPr>
          <p:cNvGraphicFramePr>
            <a:graphicFrameLocks/>
          </p:cNvGraphicFramePr>
          <p:nvPr>
            <p:extLst>
              <p:ext uri="{D42A27DB-BD31-4B8C-83A1-F6EECF244321}">
                <p14:modId xmlns:p14="http://schemas.microsoft.com/office/powerpoint/2010/main" val="3164476139"/>
              </p:ext>
            </p:extLst>
          </p:nvPr>
        </p:nvGraphicFramePr>
        <p:xfrm>
          <a:off x="1122776" y="1801985"/>
          <a:ext cx="6139815" cy="3644254"/>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D025FA55-99EE-4DD9-A728-3603FA6A1FB0}"/>
              </a:ext>
            </a:extLst>
          </p:cNvPr>
          <p:cNvSpPr txBox="1"/>
          <p:nvPr/>
        </p:nvSpPr>
        <p:spPr>
          <a:xfrm>
            <a:off x="5668472" y="3136612"/>
            <a:ext cx="1594119" cy="584775"/>
          </a:xfrm>
          <a:prstGeom prst="rect">
            <a:avLst/>
          </a:prstGeom>
          <a:noFill/>
        </p:spPr>
        <p:txBody>
          <a:bodyPr wrap="square" rtlCol="0">
            <a:spAutoFit/>
          </a:bodyPr>
          <a:lstStyle/>
          <a:p>
            <a:pPr algn="ctr"/>
            <a:r>
              <a:rPr lang="en-GB" sz="1600" b="1" dirty="0">
                <a:solidFill>
                  <a:srgbClr val="17505B"/>
                </a:solidFill>
                <a:latin typeface="Roboto Slab" pitchFamily="2" charset="0"/>
                <a:ea typeface="Noto Sans" panose="020B0502040504020204" pitchFamily="34" charset="0"/>
                <a:cs typeface="Noto Sans" panose="020B0502040504020204" pitchFamily="34" charset="0"/>
              </a:rPr>
              <a:t>Invest &amp; improve</a:t>
            </a:r>
          </a:p>
        </p:txBody>
      </p:sp>
      <p:sp>
        <p:nvSpPr>
          <p:cNvPr id="3" name="TextBox 2"/>
          <p:cNvSpPr txBox="1"/>
          <p:nvPr/>
        </p:nvSpPr>
        <p:spPr>
          <a:xfrm>
            <a:off x="928246" y="616794"/>
            <a:ext cx="11227990" cy="461665"/>
          </a:xfrm>
          <a:prstGeom prst="rect">
            <a:avLst/>
          </a:prstGeom>
          <a:noFill/>
        </p:spPr>
        <p:txBody>
          <a:bodyPr wrap="square" rtlCol="0">
            <a:spAutoFit/>
          </a:bodyPr>
          <a:lstStyle/>
          <a:p>
            <a:pPr>
              <a:buSzPts val="1500"/>
            </a:pPr>
            <a:r>
              <a:rPr lang="en-GB" sz="2400" b="1" dirty="0">
                <a:solidFill>
                  <a:srgbClr val="17505B"/>
                </a:solidFill>
                <a:latin typeface="Roboto Slab" pitchFamily="2" charset="0"/>
                <a:ea typeface="Noto Sans" panose="020B0502040504020204" pitchFamily="34" charset="0"/>
                <a:cs typeface="Calibri Light" panose="020F0302020204030204" pitchFamily="34" charset="0"/>
              </a:rPr>
              <a:t>Top 5 factors that would improve trust with SMEs – wave 16 &amp; 17</a:t>
            </a:r>
          </a:p>
        </p:txBody>
      </p:sp>
      <p:sp>
        <p:nvSpPr>
          <p:cNvPr id="18" name="TextBox 17">
            <a:extLst>
              <a:ext uri="{FF2B5EF4-FFF2-40B4-BE49-F238E27FC236}">
                <a16:creationId xmlns:a16="http://schemas.microsoft.com/office/drawing/2014/main" id="{4B9757CF-561A-466E-ADF7-F472B3DD9BCF}"/>
              </a:ext>
            </a:extLst>
          </p:cNvPr>
          <p:cNvSpPr txBox="1"/>
          <p:nvPr/>
        </p:nvSpPr>
        <p:spPr>
          <a:xfrm>
            <a:off x="3482102" y="2207327"/>
            <a:ext cx="1594119" cy="584775"/>
          </a:xfrm>
          <a:prstGeom prst="rect">
            <a:avLst/>
          </a:prstGeom>
          <a:noFill/>
        </p:spPr>
        <p:txBody>
          <a:bodyPr wrap="square" rtlCol="0">
            <a:spAutoFit/>
          </a:bodyPr>
          <a:lstStyle/>
          <a:p>
            <a:pPr algn="ctr"/>
            <a:r>
              <a:rPr lang="en-GB" sz="1600" b="1" dirty="0">
                <a:solidFill>
                  <a:srgbClr val="17505B"/>
                </a:solidFill>
                <a:latin typeface="Roboto Slab" pitchFamily="2" charset="0"/>
                <a:ea typeface="Noto Sans" panose="020B0502040504020204" pitchFamily="34" charset="0"/>
                <a:cs typeface="Noto Sans" panose="020B0502040504020204" pitchFamily="34" charset="0"/>
              </a:rPr>
              <a:t>Maintain &amp; streamline</a:t>
            </a:r>
          </a:p>
        </p:txBody>
      </p:sp>
      <p:sp>
        <p:nvSpPr>
          <p:cNvPr id="19" name="TextBox 18">
            <a:extLst>
              <a:ext uri="{FF2B5EF4-FFF2-40B4-BE49-F238E27FC236}">
                <a16:creationId xmlns:a16="http://schemas.microsoft.com/office/drawing/2014/main" id="{BDF558C7-C94D-4E65-AFA6-CF775109F237}"/>
              </a:ext>
            </a:extLst>
          </p:cNvPr>
          <p:cNvSpPr txBox="1"/>
          <p:nvPr/>
        </p:nvSpPr>
        <p:spPr>
          <a:xfrm>
            <a:off x="1758437" y="1754766"/>
            <a:ext cx="1305346" cy="584775"/>
          </a:xfrm>
          <a:prstGeom prst="rect">
            <a:avLst/>
          </a:prstGeom>
          <a:noFill/>
        </p:spPr>
        <p:txBody>
          <a:bodyPr wrap="square" rtlCol="0">
            <a:spAutoFit/>
          </a:bodyPr>
          <a:lstStyle/>
          <a:p>
            <a:r>
              <a:rPr lang="en-GB" sz="1600" b="1" dirty="0">
                <a:solidFill>
                  <a:srgbClr val="17505B"/>
                </a:solidFill>
                <a:latin typeface="Roboto Slab" pitchFamily="2" charset="0"/>
                <a:ea typeface="Noto Sans" panose="020B0502040504020204" pitchFamily="34" charset="0"/>
                <a:cs typeface="Noto Sans" panose="020B0502040504020204" pitchFamily="34" charset="0"/>
              </a:rPr>
              <a:t>Reduce spend</a:t>
            </a:r>
          </a:p>
        </p:txBody>
      </p:sp>
      <p:sp>
        <p:nvSpPr>
          <p:cNvPr id="20" name="TextBox 19">
            <a:extLst>
              <a:ext uri="{FF2B5EF4-FFF2-40B4-BE49-F238E27FC236}">
                <a16:creationId xmlns:a16="http://schemas.microsoft.com/office/drawing/2014/main" id="{8DA05B54-20BD-43E3-ADE6-9CA9387639E9}"/>
              </a:ext>
            </a:extLst>
          </p:cNvPr>
          <p:cNvSpPr txBox="1"/>
          <p:nvPr/>
        </p:nvSpPr>
        <p:spPr>
          <a:xfrm>
            <a:off x="5668472" y="4523506"/>
            <a:ext cx="1594119" cy="584775"/>
          </a:xfrm>
          <a:prstGeom prst="rect">
            <a:avLst/>
          </a:prstGeom>
          <a:noFill/>
        </p:spPr>
        <p:txBody>
          <a:bodyPr wrap="square" rtlCol="0">
            <a:spAutoFit/>
          </a:bodyPr>
          <a:lstStyle/>
          <a:p>
            <a:pPr algn="ctr"/>
            <a:r>
              <a:rPr lang="en-GB" sz="1600" b="1" dirty="0">
                <a:solidFill>
                  <a:srgbClr val="17505B"/>
                </a:solidFill>
                <a:latin typeface="Roboto Slab" pitchFamily="2" charset="0"/>
                <a:ea typeface="Noto Sans" panose="020B0502040504020204" pitchFamily="34" charset="0"/>
                <a:cs typeface="Noto Sans" panose="020B0502040504020204" pitchFamily="34" charset="0"/>
              </a:rPr>
              <a:t>Priority opportunity</a:t>
            </a:r>
          </a:p>
        </p:txBody>
      </p:sp>
      <p:sp>
        <p:nvSpPr>
          <p:cNvPr id="28" name="TextBox 4"/>
          <p:cNvSpPr txBox="1"/>
          <p:nvPr/>
        </p:nvSpPr>
        <p:spPr>
          <a:xfrm>
            <a:off x="7883645" y="4999224"/>
            <a:ext cx="3766375"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dirty="0">
                <a:latin typeface="Noto Sans" panose="020B0502040504020204" pitchFamily="34" charset="0"/>
              </a:rPr>
              <a:t>*The size of each theme bubble denotes the relative opportunity score in each case. The bigger the bubble the greater the opportunity to deliver improved service.</a:t>
            </a:r>
          </a:p>
        </p:txBody>
      </p:sp>
      <p:sp>
        <p:nvSpPr>
          <p:cNvPr id="34" name="Google Shape;281;p26">
            <a:extLst>
              <a:ext uri="{FF2B5EF4-FFF2-40B4-BE49-F238E27FC236}">
                <a16:creationId xmlns:a16="http://schemas.microsoft.com/office/drawing/2014/main" id="{6BA30E1E-56C4-493B-8992-B93B1A6F3097}"/>
              </a:ext>
            </a:extLst>
          </p:cNvPr>
          <p:cNvSpPr txBox="1"/>
          <p:nvPr/>
        </p:nvSpPr>
        <p:spPr>
          <a:xfrm>
            <a:off x="936954" y="6059745"/>
            <a:ext cx="9975253" cy="323968"/>
          </a:xfrm>
          <a:prstGeom prst="rect">
            <a:avLst/>
          </a:prstGeom>
          <a:noFill/>
          <a:ln>
            <a:noFill/>
          </a:ln>
        </p:spPr>
        <p:txBody>
          <a:bodyPr spcFirstLastPara="1" wrap="square" lIns="91425" tIns="45700" rIns="91425" bIns="45700" anchor="t" anchorCtr="0">
            <a:noAutofit/>
          </a:bodyPr>
          <a:lstStyle/>
          <a:p>
            <a:r>
              <a:rPr lang="en-GB" sz="900" dirty="0">
                <a:solidFill>
                  <a:schemeClr val="tx1"/>
                </a:solidFill>
                <a:latin typeface="Noto Sans" panose="020B0502040504020204" pitchFamily="34" charset="0"/>
                <a:ea typeface="Corbel"/>
                <a:cs typeface="Noto Sans" panose="020B0502040504020204" pitchFamily="34" charset="0"/>
                <a:sym typeface="Corbel"/>
              </a:rPr>
              <a:t>Base: April 2025 and Jan 2026 data. </a:t>
            </a:r>
            <a:r>
              <a:rPr lang="en-GB" sz="900" dirty="0">
                <a:latin typeface="Noto Sans" panose="020B0502040504020204" pitchFamily="34" charset="0"/>
                <a:ea typeface="Corbel"/>
                <a:cs typeface="Noto Sans" panose="020B0502040504020204" pitchFamily="34" charset="0"/>
                <a:sym typeface="Corbel"/>
              </a:rPr>
              <a:t>All SMEs that hold at least one (motor, employers’ liability, buildings and/or contents, business interruption) insurance policy/ who have claimed on at least one insurance policy in the last 12 months n=1,499/524</a:t>
            </a:r>
            <a:endParaRPr lang="en-GB" sz="900" dirty="0">
              <a:latin typeface="Noto Sans" panose="020B0502040504020204" pitchFamily="34" charset="0"/>
              <a:ea typeface="Noto Sans" panose="020B0502040504020204" pitchFamily="34" charset="0"/>
              <a:cs typeface="Noto Sans" panose="020B0502040504020204" pitchFamily="34" charset="0"/>
            </a:endParaRPr>
          </a:p>
        </p:txBody>
      </p:sp>
      <p:sp>
        <p:nvSpPr>
          <p:cNvPr id="6" name="TextBox 5">
            <a:extLst>
              <a:ext uri="{FF2B5EF4-FFF2-40B4-BE49-F238E27FC236}">
                <a16:creationId xmlns:a16="http://schemas.microsoft.com/office/drawing/2014/main" id="{689EC681-3553-EF80-E5E1-96364730B345}"/>
              </a:ext>
            </a:extLst>
          </p:cNvPr>
          <p:cNvSpPr txBox="1"/>
          <p:nvPr/>
        </p:nvSpPr>
        <p:spPr>
          <a:xfrm>
            <a:off x="3607951" y="5410133"/>
            <a:ext cx="15545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IMPORTANCE</a:t>
            </a:r>
          </a:p>
        </p:txBody>
      </p:sp>
      <p:sp>
        <p:nvSpPr>
          <p:cNvPr id="7" name="TextBox 6">
            <a:extLst>
              <a:ext uri="{FF2B5EF4-FFF2-40B4-BE49-F238E27FC236}">
                <a16:creationId xmlns:a16="http://schemas.microsoft.com/office/drawing/2014/main" id="{3593646B-7E90-2F42-FAE1-D7A749D2A726}"/>
              </a:ext>
            </a:extLst>
          </p:cNvPr>
          <p:cNvSpPr txBox="1"/>
          <p:nvPr/>
        </p:nvSpPr>
        <p:spPr>
          <a:xfrm rot="16200000">
            <a:off x="167685" y="3333637"/>
            <a:ext cx="158208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PERFORMANCE</a:t>
            </a:r>
          </a:p>
        </p:txBody>
      </p:sp>
      <p:sp>
        <p:nvSpPr>
          <p:cNvPr id="8" name="TextBox 7">
            <a:extLst>
              <a:ext uri="{FF2B5EF4-FFF2-40B4-BE49-F238E27FC236}">
                <a16:creationId xmlns:a16="http://schemas.microsoft.com/office/drawing/2014/main" id="{C802A693-07F9-A4B1-11E6-FA466494C086}"/>
              </a:ext>
            </a:extLst>
          </p:cNvPr>
          <p:cNvSpPr txBox="1"/>
          <p:nvPr/>
        </p:nvSpPr>
        <p:spPr>
          <a:xfrm>
            <a:off x="1140993" y="5411529"/>
            <a:ext cx="55201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Low</a:t>
            </a:r>
          </a:p>
        </p:txBody>
      </p:sp>
      <p:sp>
        <p:nvSpPr>
          <p:cNvPr id="9" name="TextBox 8">
            <a:extLst>
              <a:ext uri="{FF2B5EF4-FFF2-40B4-BE49-F238E27FC236}">
                <a16:creationId xmlns:a16="http://schemas.microsoft.com/office/drawing/2014/main" id="{29849072-6EBE-0AEE-2899-2CCD089087F2}"/>
              </a:ext>
            </a:extLst>
          </p:cNvPr>
          <p:cNvSpPr txBox="1"/>
          <p:nvPr/>
        </p:nvSpPr>
        <p:spPr>
          <a:xfrm>
            <a:off x="6836565" y="5402643"/>
            <a:ext cx="9172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High</a:t>
            </a:r>
          </a:p>
        </p:txBody>
      </p:sp>
      <p:sp>
        <p:nvSpPr>
          <p:cNvPr id="10" name="TextBox 9">
            <a:extLst>
              <a:ext uri="{FF2B5EF4-FFF2-40B4-BE49-F238E27FC236}">
                <a16:creationId xmlns:a16="http://schemas.microsoft.com/office/drawing/2014/main" id="{B85CFA08-CAAD-E2E9-2693-8F092FDAE37F}"/>
              </a:ext>
            </a:extLst>
          </p:cNvPr>
          <p:cNvSpPr txBox="1"/>
          <p:nvPr/>
        </p:nvSpPr>
        <p:spPr>
          <a:xfrm rot="16200000">
            <a:off x="656056" y="4790906"/>
            <a:ext cx="62566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Low</a:t>
            </a:r>
          </a:p>
        </p:txBody>
      </p:sp>
      <p:sp>
        <p:nvSpPr>
          <p:cNvPr id="11" name="TextBox 10">
            <a:extLst>
              <a:ext uri="{FF2B5EF4-FFF2-40B4-BE49-F238E27FC236}">
                <a16:creationId xmlns:a16="http://schemas.microsoft.com/office/drawing/2014/main" id="{E1AD4A41-F22E-0AFB-F699-9F40BA610AFB}"/>
              </a:ext>
            </a:extLst>
          </p:cNvPr>
          <p:cNvSpPr txBox="1"/>
          <p:nvPr/>
        </p:nvSpPr>
        <p:spPr>
          <a:xfrm rot="16200000">
            <a:off x="576754" y="1880569"/>
            <a:ext cx="7191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High</a:t>
            </a:r>
          </a:p>
        </p:txBody>
      </p:sp>
      <p:sp>
        <p:nvSpPr>
          <p:cNvPr id="12" name="Rectangle: Rounded Corners 11">
            <a:extLst>
              <a:ext uri="{FF2B5EF4-FFF2-40B4-BE49-F238E27FC236}">
                <a16:creationId xmlns:a16="http://schemas.microsoft.com/office/drawing/2014/main" id="{70AB717E-FE5C-BEDB-2B1C-EFA7F3DA74EB}"/>
              </a:ext>
            </a:extLst>
          </p:cNvPr>
          <p:cNvSpPr/>
          <p:nvPr/>
        </p:nvSpPr>
        <p:spPr>
          <a:xfrm>
            <a:off x="7953434" y="1606570"/>
            <a:ext cx="3626799" cy="3189232"/>
          </a:xfrm>
          <a:prstGeom prst="roundRect">
            <a:avLst>
              <a:gd name="adj" fmla="val 4047"/>
            </a:avLst>
          </a:prstGeom>
          <a:solidFill>
            <a:srgbClr val="D8FCD0"/>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rIns="144000" rtlCol="0" anchor="ctr"/>
          <a:lstStyle/>
          <a:p>
            <a:pPr marL="171450" marR="0" lvl="2" indent="-171450" algn="l" defTabSz="914400" rtl="0" eaLnBrk="1" fontAlgn="auto" latinLnBrk="0" hangingPunct="1">
              <a:lnSpc>
                <a:spcPct val="100000"/>
              </a:lnSpc>
              <a:spcBef>
                <a:spcPts val="0"/>
              </a:spcBef>
              <a:spcAft>
                <a:spcPts val="0"/>
              </a:spcAft>
              <a:buClr>
                <a:srgbClr val="17505B"/>
              </a:buClr>
              <a:buSzPct val="100000"/>
              <a:buFont typeface="Arial" panose="020B0604020202020204" pitchFamily="34" charset="0"/>
              <a:buChar char="•"/>
              <a:tabLst/>
              <a:defRPr/>
            </a:pPr>
            <a:r>
              <a:rPr kumimoji="0" lang="en-US" sz="1200" b="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Ensuring SMEs know what their policy both covers and excludes.</a:t>
            </a:r>
          </a:p>
          <a:p>
            <a:pPr marL="171450" marR="0" lvl="2" indent="-171450" algn="l" defTabSz="914400" rtl="0" eaLnBrk="1" fontAlgn="auto" latinLnBrk="0" hangingPunct="1">
              <a:lnSpc>
                <a:spcPct val="100000"/>
              </a:lnSpc>
              <a:spcBef>
                <a:spcPts val="0"/>
              </a:spcBef>
              <a:spcAft>
                <a:spcPts val="0"/>
              </a:spcAft>
              <a:buClr>
                <a:srgbClr val="17505B"/>
              </a:buClr>
              <a:buSzPct val="100000"/>
              <a:buFont typeface="Arial" panose="020B0604020202020204" pitchFamily="34" charset="0"/>
              <a:buChar char="•"/>
              <a:tabLst/>
              <a:defRPr/>
            </a:pPr>
            <a:endParaRPr lang="en-US" sz="1200" dirty="0">
              <a:solidFill>
                <a:schemeClr val="tx1"/>
              </a:solidFill>
              <a:latin typeface="Noto Sans" panose="020B0502040504020204" pitchFamily="34" charset="0"/>
              <a:ea typeface="Noto Sans" panose="020B0502040504020204" pitchFamily="34" charset="0"/>
              <a:cs typeface="Calibri Light" panose="020F0302020204030204" pitchFamily="34" charset="0"/>
            </a:endParaRPr>
          </a:p>
          <a:p>
            <a:pPr marL="171450" marR="0" lvl="2" indent="-171450" algn="l" defTabSz="914400" rtl="0" eaLnBrk="1" fontAlgn="auto" latinLnBrk="0" hangingPunct="1">
              <a:lnSpc>
                <a:spcPct val="100000"/>
              </a:lnSpc>
              <a:spcBef>
                <a:spcPts val="0"/>
              </a:spcBef>
              <a:spcAft>
                <a:spcPts val="0"/>
              </a:spcAft>
              <a:buClr>
                <a:srgbClr val="17505B"/>
              </a:buClr>
              <a:buSzPct val="100000"/>
              <a:buFont typeface="Arial" panose="020B0604020202020204" pitchFamily="34" charset="0"/>
              <a:buChar char="•"/>
              <a:tabLst/>
              <a:defRPr/>
            </a:pPr>
            <a:r>
              <a:rPr kumimoji="0" lang="en-US" sz="1200" b="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SMEs </a:t>
            </a:r>
            <a:r>
              <a:rPr kumimoji="0" lang="en-US" sz="1200" b="0" i="0" u="none" strike="noStrike" kern="0" cap="none" spc="0" normalizeH="0" baseline="0" noProof="0" dirty="0" err="1">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ar</a:t>
            </a:r>
            <a:r>
              <a:rPr lang="en-US"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e given a discount for staying loyal to the same company</a:t>
            </a:r>
            <a:r>
              <a:rPr kumimoji="0" lang="en-US" sz="1200" b="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 </a:t>
            </a:r>
          </a:p>
          <a:p>
            <a:pPr marL="171450" marR="0" lvl="2" indent="-171450" algn="l" defTabSz="914400" rtl="0" eaLnBrk="1" fontAlgn="auto" latinLnBrk="0" hangingPunct="1">
              <a:lnSpc>
                <a:spcPct val="100000"/>
              </a:lnSpc>
              <a:spcBef>
                <a:spcPts val="0"/>
              </a:spcBef>
              <a:spcAft>
                <a:spcPts val="0"/>
              </a:spcAft>
              <a:buClr>
                <a:srgbClr val="17505B"/>
              </a:buClr>
              <a:buSzPct val="100000"/>
              <a:buFont typeface="Arial" panose="020B0604020202020204" pitchFamily="34" charset="0"/>
              <a:buChar char="•"/>
              <a:tabLst/>
              <a:defRPr/>
            </a:pPr>
            <a:endParaRPr kumimoji="0" lang="en-US" sz="1200" b="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endParaRPr>
          </a:p>
          <a:p>
            <a:pPr marL="171450" marR="0" lvl="2" indent="-171450" algn="l" defTabSz="914400" rtl="0" eaLnBrk="1" fontAlgn="auto" latinLnBrk="0" hangingPunct="1">
              <a:lnSpc>
                <a:spcPct val="100000"/>
              </a:lnSpc>
              <a:spcBef>
                <a:spcPts val="0"/>
              </a:spcBef>
              <a:spcAft>
                <a:spcPts val="0"/>
              </a:spcAft>
              <a:buClr>
                <a:srgbClr val="17505B"/>
              </a:buClr>
              <a:buSzPct val="100000"/>
              <a:buFont typeface="Arial" panose="020B0604020202020204" pitchFamily="34" charset="0"/>
              <a:buChar char="•"/>
              <a:tabLst/>
              <a:defRPr/>
            </a:pPr>
            <a:r>
              <a:rPr lang="en-US"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Providing SMEs effective assistance and advice during a claim.</a:t>
            </a:r>
          </a:p>
          <a:p>
            <a:pPr marL="171450" marR="0" lvl="2" indent="-171450" algn="l" defTabSz="914400" rtl="0" eaLnBrk="1" fontAlgn="auto" latinLnBrk="0" hangingPunct="1">
              <a:lnSpc>
                <a:spcPct val="100000"/>
              </a:lnSpc>
              <a:spcBef>
                <a:spcPts val="0"/>
              </a:spcBef>
              <a:spcAft>
                <a:spcPts val="0"/>
              </a:spcAft>
              <a:buClr>
                <a:srgbClr val="17505B"/>
              </a:buClr>
              <a:buSzPct val="100000"/>
              <a:buFont typeface="Arial" panose="020B0604020202020204" pitchFamily="34" charset="0"/>
              <a:buChar char="•"/>
              <a:tabLst/>
              <a:defRPr/>
            </a:pPr>
            <a:endParaRPr lang="en-US" sz="1200" dirty="0">
              <a:solidFill>
                <a:schemeClr val="tx1"/>
              </a:solidFill>
              <a:latin typeface="Noto Sans" panose="020B0502040504020204" pitchFamily="34" charset="0"/>
              <a:ea typeface="Noto Sans" panose="020B0502040504020204" pitchFamily="34" charset="0"/>
              <a:cs typeface="Calibri Light" panose="020F0302020204030204" pitchFamily="34" charset="0"/>
            </a:endParaRPr>
          </a:p>
          <a:p>
            <a:pPr marL="171450" marR="0" lvl="2" indent="-171450" algn="l" defTabSz="914400" rtl="0" eaLnBrk="1" fontAlgn="auto" latinLnBrk="0" hangingPunct="1">
              <a:lnSpc>
                <a:spcPct val="100000"/>
              </a:lnSpc>
              <a:spcBef>
                <a:spcPts val="0"/>
              </a:spcBef>
              <a:spcAft>
                <a:spcPts val="0"/>
              </a:spcAft>
              <a:buClr>
                <a:srgbClr val="17505B"/>
              </a:buClr>
              <a:buSzPct val="100000"/>
              <a:buFont typeface="Arial" panose="020B0604020202020204" pitchFamily="34" charset="0"/>
              <a:buChar char="•"/>
              <a:tabLst/>
              <a:defRPr/>
            </a:pPr>
            <a:r>
              <a:rPr lang="en-US"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Explaining the policy clearly to SMEs.</a:t>
            </a:r>
          </a:p>
          <a:p>
            <a:pPr marR="0" lvl="2" algn="l" defTabSz="914400" rtl="0" eaLnBrk="1" fontAlgn="auto" latinLnBrk="0" hangingPunct="1">
              <a:lnSpc>
                <a:spcPct val="100000"/>
              </a:lnSpc>
              <a:spcBef>
                <a:spcPts val="0"/>
              </a:spcBef>
              <a:spcAft>
                <a:spcPts val="0"/>
              </a:spcAft>
              <a:buClr>
                <a:srgbClr val="17505B"/>
              </a:buClr>
              <a:buSzPct val="100000"/>
              <a:tabLst/>
              <a:defRPr/>
            </a:pPr>
            <a:endParaRPr kumimoji="0" lang="en-US" sz="1200" b="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endParaRPr>
          </a:p>
          <a:p>
            <a:pPr marL="171450" marR="0" lvl="2" indent="-171450" algn="l" defTabSz="914400" rtl="0" eaLnBrk="1" fontAlgn="auto" latinLnBrk="0" hangingPunct="1">
              <a:lnSpc>
                <a:spcPct val="100000"/>
              </a:lnSpc>
              <a:spcBef>
                <a:spcPts val="0"/>
              </a:spcBef>
              <a:spcAft>
                <a:spcPts val="0"/>
              </a:spcAft>
              <a:buClr>
                <a:srgbClr val="17505B"/>
              </a:buClr>
              <a:buSzPct val="100000"/>
              <a:buFont typeface="Arial" panose="020B0604020202020204" pitchFamily="34" charset="0"/>
              <a:buChar char="•"/>
              <a:tabLst/>
              <a:defRPr/>
            </a:pPr>
            <a:r>
              <a:rPr kumimoji="0" lang="en-US" sz="1200" b="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Assessing their risk individually and not making generic assumptions.</a:t>
            </a:r>
          </a:p>
          <a:p>
            <a:pPr marL="171450" marR="0" lvl="2" indent="-171450" algn="l" defTabSz="914400" rtl="0" eaLnBrk="1" fontAlgn="auto" latinLnBrk="0" hangingPunct="1">
              <a:lnSpc>
                <a:spcPct val="100000"/>
              </a:lnSpc>
              <a:spcBef>
                <a:spcPts val="0"/>
              </a:spcBef>
              <a:spcAft>
                <a:spcPts val="0"/>
              </a:spcAft>
              <a:buClr>
                <a:srgbClr val="17505B"/>
              </a:buClr>
              <a:buSzPct val="100000"/>
              <a:buFont typeface="Arial" panose="020B0604020202020204" pitchFamily="34" charset="0"/>
              <a:buChar char="•"/>
              <a:tabLst/>
              <a:defRPr/>
            </a:pPr>
            <a:endParaRPr kumimoji="0" lang="en-US" sz="1200" b="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endParaRPr>
          </a:p>
        </p:txBody>
      </p:sp>
    </p:spTree>
    <p:extLst>
      <p:ext uri="{BB962C8B-B14F-4D97-AF65-F5344CB8AC3E}">
        <p14:creationId xmlns:p14="http://schemas.microsoft.com/office/powerpoint/2010/main" val="6020008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10" name="Google Shape;281;p26">
            <a:extLst>
              <a:ext uri="{FF2B5EF4-FFF2-40B4-BE49-F238E27FC236}">
                <a16:creationId xmlns:a16="http://schemas.microsoft.com/office/drawing/2014/main" id="{6BA30E1E-56C4-493B-8992-B93B1A6F3097}"/>
              </a:ext>
            </a:extLst>
          </p:cNvPr>
          <p:cNvSpPr txBox="1"/>
          <p:nvPr/>
        </p:nvSpPr>
        <p:spPr>
          <a:xfrm>
            <a:off x="926333" y="5999385"/>
            <a:ext cx="10531111" cy="349849"/>
          </a:xfrm>
          <a:prstGeom prst="rect">
            <a:avLst/>
          </a:prstGeom>
          <a:noFill/>
          <a:ln>
            <a:noFill/>
          </a:ln>
        </p:spPr>
        <p:txBody>
          <a:bodyPr spcFirstLastPara="1" wrap="square" lIns="91425" tIns="45700" rIns="91425" bIns="45700" anchor="t" anchorCtr="0">
            <a:noAutofit/>
          </a:bodyPr>
          <a:lstStyle/>
          <a:p>
            <a:r>
              <a:rPr lang="en-GB" sz="900" dirty="0">
                <a:solidFill>
                  <a:schemeClr val="tx1"/>
                </a:solidFill>
                <a:latin typeface="Noto Sans" panose="020B0502040504020204" pitchFamily="34" charset="0"/>
                <a:ea typeface="Corbel"/>
                <a:cs typeface="Noto Sans" panose="020B0502040504020204" pitchFamily="34" charset="0"/>
                <a:sym typeface="Corbel"/>
              </a:rPr>
              <a:t>Base: April 2025 and Jan 2026 data. </a:t>
            </a:r>
            <a:r>
              <a:rPr lang="en-GB" sz="900" dirty="0">
                <a:latin typeface="Noto Sans" panose="020B0502040504020204" pitchFamily="34" charset="0"/>
                <a:ea typeface="Corbel"/>
                <a:cs typeface="Noto Sans" panose="020B0502040504020204" pitchFamily="34" charset="0"/>
                <a:sym typeface="Corbel"/>
              </a:rPr>
              <a:t>All SMEs that hold at least one (motor, employers’ liability, buildings and/or contents, business interruption) insurance policy / who have claimed on at least one insurance policy in the last 12 months: Female n=610/214 , Male n=888/310.</a:t>
            </a:r>
            <a:endParaRPr lang="en-GB" sz="900" dirty="0">
              <a:latin typeface="Noto Sans" panose="020B0502040504020204" pitchFamily="34" charset="0"/>
              <a:ea typeface="Noto Sans" panose="020B0502040504020204" pitchFamily="34" charset="0"/>
              <a:cs typeface="Noto Sans" panose="020B0502040504020204" pitchFamily="34" charset="0"/>
            </a:endParaRPr>
          </a:p>
          <a:p>
            <a:endParaRPr lang="en-GB" sz="900" dirty="0">
              <a:latin typeface="Noto Sans" panose="020B0502040504020204" pitchFamily="34" charset="0"/>
              <a:ea typeface="Noto Sans" panose="020B0502040504020204" pitchFamily="34" charset="0"/>
              <a:cs typeface="Noto Sans" panose="020B0502040504020204" pitchFamily="34" charset="0"/>
            </a:endParaRPr>
          </a:p>
        </p:txBody>
      </p:sp>
      <p:sp>
        <p:nvSpPr>
          <p:cNvPr id="3" name="TextBox 2"/>
          <p:cNvSpPr txBox="1"/>
          <p:nvPr/>
        </p:nvSpPr>
        <p:spPr>
          <a:xfrm>
            <a:off x="926333" y="576528"/>
            <a:ext cx="11003999" cy="523220"/>
          </a:xfrm>
          <a:prstGeom prst="rect">
            <a:avLst/>
          </a:prstGeom>
          <a:noFill/>
        </p:spPr>
        <p:txBody>
          <a:bodyPr wrap="square" rtlCol="0">
            <a:spAutoFit/>
          </a:bodyPr>
          <a:lstStyle/>
          <a:p>
            <a:r>
              <a:rPr lang="en-GB" sz="2800" b="1" dirty="0">
                <a:solidFill>
                  <a:srgbClr val="17505B"/>
                </a:solidFill>
                <a:latin typeface="Roboto Slab" pitchFamily="2" charset="0"/>
                <a:ea typeface="Noto Sans" panose="020B0502040504020204" pitchFamily="34" charset="0"/>
                <a:cs typeface="Calibri Light" panose="020F0302020204030204" pitchFamily="34" charset="0"/>
              </a:rPr>
              <a:t>SMEs Overall opportunity scores by gender – wave 16 &amp; 17</a:t>
            </a:r>
          </a:p>
        </p:txBody>
      </p:sp>
      <p:graphicFrame>
        <p:nvGraphicFramePr>
          <p:cNvPr id="12" name="Chart 11"/>
          <p:cNvGraphicFramePr/>
          <p:nvPr>
            <p:extLst>
              <p:ext uri="{D42A27DB-BD31-4B8C-83A1-F6EECF244321}">
                <p14:modId xmlns:p14="http://schemas.microsoft.com/office/powerpoint/2010/main" val="4094085192"/>
              </p:ext>
            </p:extLst>
          </p:nvPr>
        </p:nvGraphicFramePr>
        <p:xfrm>
          <a:off x="926333" y="2683517"/>
          <a:ext cx="3971424" cy="2967799"/>
        </p:xfrm>
        <a:graphic>
          <a:graphicData uri="http://schemas.openxmlformats.org/drawingml/2006/chart">
            <c:chart xmlns:c="http://schemas.openxmlformats.org/drawingml/2006/chart" xmlns:r="http://schemas.openxmlformats.org/officeDocument/2006/relationships" r:id="rId3"/>
          </a:graphicData>
        </a:graphic>
      </p:graphicFrame>
      <p:sp>
        <p:nvSpPr>
          <p:cNvPr id="14" name="Google Shape;554;p52">
            <a:extLst>
              <a:ext uri="{FF2B5EF4-FFF2-40B4-BE49-F238E27FC236}">
                <a16:creationId xmlns:a16="http://schemas.microsoft.com/office/drawing/2014/main" id="{59A45DC8-C252-41E7-A50B-0F54B9CB0DA3}"/>
              </a:ext>
            </a:extLst>
          </p:cNvPr>
          <p:cNvSpPr txBox="1"/>
          <p:nvPr/>
        </p:nvSpPr>
        <p:spPr>
          <a:xfrm>
            <a:off x="7567877" y="2845218"/>
            <a:ext cx="3697790" cy="3054748"/>
          </a:xfrm>
          <a:prstGeom prst="rect">
            <a:avLst/>
          </a:prstGeom>
          <a:noFill/>
          <a:ln>
            <a:noFill/>
          </a:ln>
        </p:spPr>
        <p:txBody>
          <a:bodyPr spcFirstLastPara="1" wrap="square" lIns="0" tIns="0" rIns="0" bIns="0" anchor="t" anchorCtr="0">
            <a:noAutofit/>
          </a:bodyPr>
          <a:lstStyle/>
          <a:p>
            <a:pPr marL="285750" indent="-285750">
              <a:buClrTx/>
              <a:buSzPts val="1500"/>
              <a:buFont typeface="Arial" panose="020B0604020202020204" pitchFamily="34" charset="0"/>
              <a:buChar char="•"/>
            </a:pPr>
            <a:r>
              <a:rPr lang="en-GB" dirty="0">
                <a:solidFill>
                  <a:schemeClr val="tx1"/>
                </a:solidFill>
                <a:latin typeface="Noto Sans" panose="020B0502040504020204" pitchFamily="34" charset="0"/>
                <a:ea typeface="Noto Sans" panose="020B0502040504020204" pitchFamily="34" charset="0"/>
                <a:cs typeface="Calibri Light" panose="020F0302020204030204" pitchFamily="34" charset="0"/>
              </a:rPr>
              <a:t>To increase trust with </a:t>
            </a:r>
            <a:r>
              <a:rPr lang="en-GB"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female decision makers / influencers </a:t>
            </a:r>
            <a:r>
              <a:rPr lang="en-GB" dirty="0">
                <a:solidFill>
                  <a:schemeClr val="tx1"/>
                </a:solidFill>
                <a:latin typeface="Noto Sans" panose="020B0502040504020204" pitchFamily="34" charset="0"/>
                <a:ea typeface="Noto Sans" panose="020B0502040504020204" pitchFamily="34" charset="0"/>
                <a:cs typeface="Calibri Light" panose="020F0302020204030204" pitchFamily="34" charset="0"/>
              </a:rPr>
              <a:t>they want their insurer to provide effective assistance/advice during a claim, to know what the policy covers and excludes and to understand if there are any discounts or a no claims bonus.</a:t>
            </a:r>
          </a:p>
          <a:p>
            <a:pPr marL="285750" indent="-285750">
              <a:buClrTx/>
              <a:buSzPts val="1500"/>
              <a:buFont typeface="Arial" panose="020B0604020202020204" pitchFamily="34" charset="0"/>
              <a:buChar char="•"/>
            </a:pPr>
            <a:endParaRPr lang="en-GB" dirty="0">
              <a:solidFill>
                <a:schemeClr val="tx1"/>
              </a:solidFill>
              <a:latin typeface="Noto Sans" panose="020B0502040504020204" pitchFamily="34" charset="0"/>
              <a:ea typeface="Noto Sans" panose="020B0502040504020204" pitchFamily="34" charset="0"/>
              <a:cs typeface="Calibri Light" panose="020F0302020204030204" pitchFamily="34" charset="0"/>
            </a:endParaRPr>
          </a:p>
          <a:p>
            <a:pPr marL="285750" indent="-285750">
              <a:buClrTx/>
              <a:buSzPts val="1500"/>
              <a:buFont typeface="Arial" panose="020B0604020202020204" pitchFamily="34" charset="0"/>
              <a:buChar char="•"/>
            </a:pPr>
            <a:r>
              <a:rPr lang="en-GB"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Male decision makers / influencers </a:t>
            </a:r>
            <a:r>
              <a:rPr lang="en-GB" dirty="0">
                <a:solidFill>
                  <a:schemeClr val="tx1"/>
                </a:solidFill>
                <a:latin typeface="Noto Sans" panose="020B0502040504020204" pitchFamily="34" charset="0"/>
                <a:ea typeface="Noto Sans" panose="020B0502040504020204" pitchFamily="34" charset="0"/>
                <a:cs typeface="Calibri Light" panose="020F0302020204030204" pitchFamily="34" charset="0"/>
              </a:rPr>
              <a:t>want their policy to be explained clearly to them, </a:t>
            </a:r>
            <a:r>
              <a:rPr lang="en-US" dirty="0">
                <a:solidFill>
                  <a:schemeClr val="tx1"/>
                </a:solidFill>
                <a:latin typeface="Noto Sans" panose="020B0502040504020204" pitchFamily="34" charset="0"/>
                <a:ea typeface="Noto Sans" panose="020B0502040504020204" pitchFamily="34" charset="0"/>
                <a:cs typeface="Calibri Light" panose="020F0302020204030204" pitchFamily="34" charset="0"/>
              </a:rPr>
              <a:t>to know what the policy covers and excludes and to get a discount for staying with the same company.</a:t>
            </a:r>
            <a:endParaRPr lang="en-GB" dirty="0">
              <a:solidFill>
                <a:schemeClr val="tx1"/>
              </a:solidFill>
              <a:latin typeface="Noto Sans" panose="020B0502040504020204" pitchFamily="34" charset="0"/>
              <a:ea typeface="Noto Sans" panose="020B0502040504020204" pitchFamily="34" charset="0"/>
              <a:cs typeface="Calibri Light" panose="020F0302020204030204" pitchFamily="34" charset="0"/>
            </a:endParaRPr>
          </a:p>
        </p:txBody>
      </p:sp>
      <p:graphicFrame>
        <p:nvGraphicFramePr>
          <p:cNvPr id="7" name="Chart 6"/>
          <p:cNvGraphicFramePr/>
          <p:nvPr>
            <p:extLst>
              <p:ext uri="{D42A27DB-BD31-4B8C-83A1-F6EECF244321}">
                <p14:modId xmlns:p14="http://schemas.microsoft.com/office/powerpoint/2010/main" val="136273988"/>
              </p:ext>
            </p:extLst>
          </p:nvPr>
        </p:nvGraphicFramePr>
        <p:xfrm>
          <a:off x="4110288" y="2659664"/>
          <a:ext cx="3971424" cy="3054748"/>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5088E317-22B6-1855-F003-1C43F94076FC}"/>
              </a:ext>
            </a:extLst>
          </p:cNvPr>
          <p:cNvSpPr txBox="1"/>
          <p:nvPr/>
        </p:nvSpPr>
        <p:spPr>
          <a:xfrm>
            <a:off x="926333" y="1251192"/>
            <a:ext cx="10531111" cy="1384995"/>
          </a:xfrm>
          <a:prstGeom prst="rect">
            <a:avLst/>
          </a:prstGeom>
          <a:noFill/>
        </p:spPr>
        <p:txBody>
          <a:bodyPr wrap="square">
            <a:spAutoFit/>
          </a:bodyPr>
          <a:lstStyle/>
          <a:p>
            <a:pPr marL="171450" indent="-171450">
              <a:buFont typeface="Arial" panose="020B0604020202020204" pitchFamily="34" charset="0"/>
              <a:buChar char="•"/>
            </a:pPr>
            <a:r>
              <a:rPr lang="en-GB" dirty="0">
                <a:solidFill>
                  <a:schemeClr val="tx1"/>
                </a:solidFill>
                <a:latin typeface="Noto Sans" panose="020B0502040504020204" pitchFamily="34" charset="0"/>
                <a:ea typeface="Noto Sans" panose="020B0502040504020204" pitchFamily="34" charset="0"/>
                <a:cs typeface="Calibri Light" panose="020F0302020204030204" pitchFamily="34" charset="0"/>
              </a:rPr>
              <a:t>For </a:t>
            </a:r>
            <a:r>
              <a:rPr lang="en-GB"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female decision makers / influencers </a:t>
            </a:r>
            <a:r>
              <a:rPr lang="en-GB" dirty="0">
                <a:solidFill>
                  <a:schemeClr val="tx1"/>
                </a:solidFill>
                <a:latin typeface="Noto Sans" panose="020B0502040504020204" pitchFamily="34" charset="0"/>
                <a:ea typeface="Noto Sans" panose="020B0502040504020204" pitchFamily="34" charset="0"/>
                <a:cs typeface="Calibri Light" panose="020F0302020204030204" pitchFamily="34" charset="0"/>
              </a:rPr>
              <a:t>the key opportunities to increase trust are improving performance for the Speed (claims) and Confidence themes.  For </a:t>
            </a:r>
            <a:r>
              <a:rPr lang="en-GB"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males</a:t>
            </a:r>
            <a:r>
              <a:rPr lang="en-GB" dirty="0">
                <a:solidFill>
                  <a:schemeClr val="tx1"/>
                </a:solidFill>
                <a:latin typeface="Noto Sans" panose="020B0502040504020204" pitchFamily="34" charset="0"/>
                <a:ea typeface="Noto Sans" panose="020B0502040504020204" pitchFamily="34" charset="0"/>
                <a:cs typeface="Calibri Light" panose="020F0302020204030204" pitchFamily="34" charset="0"/>
              </a:rPr>
              <a:t>, Loyalty and Control (claims) are the highest opportunities in this wave.</a:t>
            </a:r>
          </a:p>
          <a:p>
            <a:endParaRPr lang="en-GB" dirty="0">
              <a:solidFill>
                <a:schemeClr val="tx1"/>
              </a:solidFill>
              <a:latin typeface="Noto Sans" panose="020B0502040504020204" pitchFamily="34" charset="0"/>
              <a:ea typeface="Noto Sans" panose="020B0502040504020204" pitchFamily="34" charset="0"/>
              <a:cs typeface="Calibri Light" panose="020F0302020204030204" pitchFamily="34" charset="0"/>
            </a:endParaRPr>
          </a:p>
          <a:p>
            <a:pPr marL="171450" indent="-171450">
              <a:buFont typeface="Arial" panose="020B0604020202020204" pitchFamily="34" charset="0"/>
              <a:buChar char="•"/>
            </a:pPr>
            <a:r>
              <a:rPr lang="en-GB" dirty="0">
                <a:solidFill>
                  <a:schemeClr val="tx1"/>
                </a:solidFill>
                <a:latin typeface="Noto Sans" panose="020B0502040504020204" pitchFamily="34" charset="0"/>
                <a:ea typeface="Noto Sans" panose="020B0502040504020204" pitchFamily="34" charset="0"/>
                <a:cs typeface="Calibri Light" panose="020F0302020204030204" pitchFamily="34" charset="0"/>
              </a:rPr>
              <a:t>On average, the opportunity scores are broadly consistent between genders the themes of Relationship and Price are the lowest opportunity to increase trust levels, but all themes are closely grouped regardless of gender</a:t>
            </a:r>
            <a:endParaRPr lang="en-GB" sz="2400"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28603777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194A1F3D-EF2B-440F-2FC4-893BC9AFADA0}"/>
            </a:ext>
          </a:extLst>
        </p:cNvPr>
        <p:cNvGrpSpPr/>
        <p:nvPr/>
      </p:nvGrpSpPr>
      <p:grpSpPr>
        <a:xfrm>
          <a:off x="0" y="0"/>
          <a:ext cx="0" cy="0"/>
          <a:chOff x="0" y="0"/>
          <a:chExt cx="0" cy="0"/>
        </a:xfrm>
      </p:grpSpPr>
      <p:sp>
        <p:nvSpPr>
          <p:cNvPr id="49" name="Google Shape;554;p52">
            <a:extLst>
              <a:ext uri="{FF2B5EF4-FFF2-40B4-BE49-F238E27FC236}">
                <a16:creationId xmlns:a16="http://schemas.microsoft.com/office/drawing/2014/main" id="{FC82DF95-44D2-5516-CC8F-FCB421DEBFDB}"/>
              </a:ext>
            </a:extLst>
          </p:cNvPr>
          <p:cNvSpPr txBox="1"/>
          <p:nvPr/>
        </p:nvSpPr>
        <p:spPr>
          <a:xfrm>
            <a:off x="6096002" y="2002972"/>
            <a:ext cx="5431970" cy="3548744"/>
          </a:xfrm>
          <a:prstGeom prst="rect">
            <a:avLst/>
          </a:prstGeom>
          <a:noFill/>
          <a:ln>
            <a:noFill/>
          </a:ln>
        </p:spPr>
        <p:txBody>
          <a:bodyPr spcFirstLastPara="1" wrap="square" lIns="0" tIns="0" rIns="0" bIns="0" anchor="t" anchorCtr="0">
            <a:noAutofit/>
          </a:bodyPr>
          <a:lstStyle/>
          <a:p>
            <a:pPr marL="285750" indent="-285750">
              <a:buClr>
                <a:srgbClr val="17505B"/>
              </a:buClr>
              <a:buSzPct val="100000"/>
              <a:buFont typeface="Arial" panose="020B0604020202020204" pitchFamily="34" charset="0"/>
              <a:buChar char="•"/>
            </a:pPr>
            <a:r>
              <a:rPr lang="en-GB" dirty="0">
                <a:solidFill>
                  <a:schemeClr val="tx1"/>
                </a:solidFill>
                <a:latin typeface="Noto Sans" panose="020B0502040504020204" pitchFamily="34" charset="0"/>
                <a:ea typeface="Noto Sans" panose="020B0502040504020204" pitchFamily="34" charset="0"/>
                <a:cs typeface="Calibri Light" panose="020F0302020204030204" pitchFamily="34" charset="0"/>
              </a:rPr>
              <a:t>The single biggest opportunities to improve trust with </a:t>
            </a:r>
            <a:r>
              <a:rPr lang="en-GB"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18-34 year olds</a:t>
            </a:r>
            <a:r>
              <a:rPr lang="en-GB" dirty="0">
                <a:solidFill>
                  <a:schemeClr val="tx1"/>
                </a:solidFill>
                <a:latin typeface="Noto Sans" panose="020B0502040504020204" pitchFamily="34" charset="0"/>
                <a:ea typeface="Noto Sans" panose="020B0502040504020204" pitchFamily="34" charset="0"/>
                <a:cs typeface="Calibri Light" panose="020F0302020204030204" pitchFamily="34" charset="0"/>
              </a:rPr>
              <a:t> is ensuring they know what the policy covers and excludes, they are clear on what they need to do to claim and providing effective assistance / advice during a claim.</a:t>
            </a:r>
          </a:p>
          <a:p>
            <a:pPr marL="285750" indent="-285750">
              <a:buClr>
                <a:srgbClr val="17505B"/>
              </a:buClr>
              <a:buSzPct val="100000"/>
              <a:buFont typeface="Arial" panose="020B0604020202020204" pitchFamily="34" charset="0"/>
              <a:buChar char="•"/>
            </a:pPr>
            <a:endParaRPr lang="en-GB" dirty="0">
              <a:solidFill>
                <a:schemeClr val="tx1"/>
              </a:solidFill>
              <a:latin typeface="Noto Sans" panose="020B0502040504020204" pitchFamily="34" charset="0"/>
              <a:ea typeface="Noto Sans" panose="020B0502040504020204" pitchFamily="34" charset="0"/>
              <a:cs typeface="Calibri Light" panose="020F0302020204030204" pitchFamily="34" charset="0"/>
            </a:endParaRPr>
          </a:p>
          <a:p>
            <a:pPr marL="285750" indent="-285750">
              <a:buClr>
                <a:srgbClr val="17505B"/>
              </a:buClr>
              <a:buSzPct val="100000"/>
              <a:buFont typeface="Arial" panose="020B0604020202020204" pitchFamily="34" charset="0"/>
              <a:buChar char="•"/>
            </a:pPr>
            <a:r>
              <a:rPr lang="en-GB"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The 35-54 age group </a:t>
            </a:r>
            <a:r>
              <a:rPr lang="en-GB" dirty="0">
                <a:solidFill>
                  <a:schemeClr val="tx1"/>
                </a:solidFill>
                <a:latin typeface="Noto Sans" panose="020B0502040504020204" pitchFamily="34" charset="0"/>
                <a:ea typeface="Noto Sans" panose="020B0502040504020204" pitchFamily="34" charset="0"/>
                <a:cs typeface="Calibri Light" panose="020F0302020204030204" pitchFamily="34" charset="0"/>
              </a:rPr>
              <a:t>within SMEs trust levels can be improved by repairs or replacement items being completed/ delivered at a time that suits them, providing effective assistance / advice during a claim and showing them compassion during the claims experience.</a:t>
            </a:r>
          </a:p>
          <a:p>
            <a:pPr marL="285750" indent="-285750">
              <a:buClr>
                <a:srgbClr val="17505B"/>
              </a:buClr>
              <a:buSzPct val="100000"/>
              <a:buFont typeface="Arial" panose="020B0604020202020204" pitchFamily="34" charset="0"/>
              <a:buChar char="•"/>
            </a:pPr>
            <a:endParaRPr lang="en-GB" dirty="0">
              <a:solidFill>
                <a:schemeClr val="tx1"/>
              </a:solidFill>
              <a:latin typeface="Noto Sans" panose="020B0502040504020204" pitchFamily="34" charset="0"/>
              <a:ea typeface="Noto Sans" panose="020B0502040504020204" pitchFamily="34" charset="0"/>
              <a:cs typeface="Calibri Light" panose="020F0302020204030204" pitchFamily="34" charset="0"/>
            </a:endParaRPr>
          </a:p>
          <a:p>
            <a:pPr marL="285750" indent="-285750">
              <a:buClr>
                <a:srgbClr val="17505B"/>
              </a:buClr>
              <a:buSzPct val="100000"/>
              <a:buFont typeface="Arial" panose="020B0604020202020204" pitchFamily="34" charset="0"/>
              <a:buChar char="•"/>
            </a:pPr>
            <a:r>
              <a:rPr lang="en-GB" dirty="0">
                <a:solidFill>
                  <a:schemeClr val="tx1"/>
                </a:solidFill>
                <a:latin typeface="Noto Sans" panose="020B0502040504020204" pitchFamily="34" charset="0"/>
                <a:ea typeface="Noto Sans" panose="020B0502040504020204" pitchFamily="34" charset="0"/>
                <a:cs typeface="Calibri Light" panose="020F0302020204030204" pitchFamily="34" charset="0"/>
              </a:rPr>
              <a:t>Taking the loyalty of </a:t>
            </a:r>
            <a:r>
              <a:rPr lang="en-GB"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over 55’s </a:t>
            </a:r>
            <a:r>
              <a:rPr lang="en-GB" dirty="0">
                <a:solidFill>
                  <a:schemeClr val="tx1"/>
                </a:solidFill>
                <a:latin typeface="Noto Sans" panose="020B0502040504020204" pitchFamily="34" charset="0"/>
                <a:ea typeface="Noto Sans" panose="020B0502040504020204" pitchFamily="34" charset="0"/>
                <a:cs typeface="Calibri Light" panose="020F0302020204030204" pitchFamily="34" charset="0"/>
              </a:rPr>
              <a:t>into account at renewal following a claim, giving them a discount for staying with the same company and the premium not increasing once they are no longer a new customer would increase trust levels for decision makers / influencers in this age group.</a:t>
            </a:r>
          </a:p>
        </p:txBody>
      </p:sp>
      <p:sp>
        <p:nvSpPr>
          <p:cNvPr id="3" name="TextBox 2">
            <a:extLst>
              <a:ext uri="{FF2B5EF4-FFF2-40B4-BE49-F238E27FC236}">
                <a16:creationId xmlns:a16="http://schemas.microsoft.com/office/drawing/2014/main" id="{6E5E9DDD-711B-34A7-1AD2-F635744CE7D7}"/>
              </a:ext>
            </a:extLst>
          </p:cNvPr>
          <p:cNvSpPr txBox="1"/>
          <p:nvPr/>
        </p:nvSpPr>
        <p:spPr>
          <a:xfrm>
            <a:off x="920710" y="646849"/>
            <a:ext cx="112279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SMEs Opportunity themes by age – wave 16 &amp; 17</a:t>
            </a:r>
          </a:p>
        </p:txBody>
      </p:sp>
      <p:graphicFrame>
        <p:nvGraphicFramePr>
          <p:cNvPr id="7" name="Table 6">
            <a:extLst>
              <a:ext uri="{FF2B5EF4-FFF2-40B4-BE49-F238E27FC236}">
                <a16:creationId xmlns:a16="http://schemas.microsoft.com/office/drawing/2014/main" id="{BFFBB135-5124-F267-7370-045DE48628A5}"/>
              </a:ext>
            </a:extLst>
          </p:cNvPr>
          <p:cNvGraphicFramePr>
            <a:graphicFrameLocks noGrp="1"/>
          </p:cNvGraphicFramePr>
          <p:nvPr>
            <p:extLst>
              <p:ext uri="{D42A27DB-BD31-4B8C-83A1-F6EECF244321}">
                <p14:modId xmlns:p14="http://schemas.microsoft.com/office/powerpoint/2010/main" val="522627029"/>
              </p:ext>
            </p:extLst>
          </p:nvPr>
        </p:nvGraphicFramePr>
        <p:xfrm>
          <a:off x="1030061" y="2095035"/>
          <a:ext cx="4694801" cy="2862968"/>
        </p:xfrm>
        <a:graphic>
          <a:graphicData uri="http://schemas.openxmlformats.org/drawingml/2006/table">
            <a:tbl>
              <a:tblPr/>
              <a:tblGrid>
                <a:gridCol w="1205855">
                  <a:extLst>
                    <a:ext uri="{9D8B030D-6E8A-4147-A177-3AD203B41FA5}">
                      <a16:colId xmlns:a16="http://schemas.microsoft.com/office/drawing/2014/main" val="20000"/>
                    </a:ext>
                  </a:extLst>
                </a:gridCol>
                <a:gridCol w="1173699">
                  <a:extLst>
                    <a:ext uri="{9D8B030D-6E8A-4147-A177-3AD203B41FA5}">
                      <a16:colId xmlns:a16="http://schemas.microsoft.com/office/drawing/2014/main" val="20001"/>
                    </a:ext>
                  </a:extLst>
                </a:gridCol>
                <a:gridCol w="771749">
                  <a:extLst>
                    <a:ext uri="{9D8B030D-6E8A-4147-A177-3AD203B41FA5}">
                      <a16:colId xmlns:a16="http://schemas.microsoft.com/office/drawing/2014/main" val="20002"/>
                    </a:ext>
                  </a:extLst>
                </a:gridCol>
                <a:gridCol w="771749">
                  <a:extLst>
                    <a:ext uri="{9D8B030D-6E8A-4147-A177-3AD203B41FA5}">
                      <a16:colId xmlns:a16="http://schemas.microsoft.com/office/drawing/2014/main" val="20003"/>
                    </a:ext>
                  </a:extLst>
                </a:gridCol>
                <a:gridCol w="771749">
                  <a:extLst>
                    <a:ext uri="{9D8B030D-6E8A-4147-A177-3AD203B41FA5}">
                      <a16:colId xmlns:a16="http://schemas.microsoft.com/office/drawing/2014/main" val="20004"/>
                    </a:ext>
                  </a:extLst>
                </a:gridCol>
              </a:tblGrid>
              <a:tr h="310167">
                <a:tc>
                  <a:txBody>
                    <a:bodyPr/>
                    <a:lstStyle/>
                    <a:p>
                      <a:pPr algn="l" fontAlgn="b"/>
                      <a:endParaRPr lang="en-GB" sz="1200" b="0" i="0" u="none" strike="noStrike" dirty="0">
                        <a:solidFill>
                          <a:srgbClr val="000000"/>
                        </a:solidFill>
                        <a:effectLst/>
                        <a:latin typeface="Noto Sans" panose="020B05020405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rtl="0" fontAlgn="b"/>
                      <a:r>
                        <a:rPr lang="en-GB" sz="1200" b="1" i="0" u="none" strike="noStrike" dirty="0">
                          <a:solidFill>
                            <a:srgbClr val="99FF80"/>
                          </a:solidFill>
                          <a:effectLst/>
                          <a:latin typeface="+mj-lt"/>
                        </a:rPr>
                        <a:t>All respondents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rtl="0" fontAlgn="b"/>
                      <a:r>
                        <a:rPr lang="en-GB" sz="1200" b="1" i="0" u="none" strike="noStrike" dirty="0">
                          <a:solidFill>
                            <a:srgbClr val="99FF80"/>
                          </a:solidFill>
                          <a:effectLst/>
                          <a:latin typeface="+mj-lt"/>
                        </a:rPr>
                        <a:t>18-34 years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rtl="0" fontAlgn="b"/>
                      <a:r>
                        <a:rPr lang="en-GB" sz="1200" b="1" i="0" u="none" strike="noStrike" dirty="0">
                          <a:solidFill>
                            <a:srgbClr val="99FF80"/>
                          </a:solidFill>
                          <a:effectLst/>
                          <a:latin typeface="+mj-lt"/>
                        </a:rPr>
                        <a:t>35-54 years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rtl="0" fontAlgn="b"/>
                      <a:r>
                        <a:rPr lang="en-GB" sz="1200" b="1" i="0" u="none" strike="noStrike" dirty="0">
                          <a:solidFill>
                            <a:srgbClr val="99FF80"/>
                          </a:solidFill>
                          <a:effectLst/>
                          <a:latin typeface="+mj-lt"/>
                        </a:rPr>
                        <a:t>55 or older</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276762">
                <a:tc>
                  <a:txBody>
                    <a:bodyPr/>
                    <a:lstStyle/>
                    <a:p>
                      <a:pPr algn="l" fontAlgn="b">
                        <a:buNone/>
                      </a:pPr>
                      <a:r>
                        <a:rPr lang="en-GB" sz="1100" b="0" i="0" u="none" strike="noStrike" dirty="0">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000" b="0" i="0" u="none" strike="noStrike" dirty="0">
                          <a:solidFill>
                            <a:srgbClr val="000000"/>
                          </a:solidFill>
                          <a:effectLst/>
                          <a:latin typeface="+mn-lt"/>
                        </a:rPr>
                        <a:t>7.17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000" b="0" i="0" u="none" strike="noStrike" dirty="0">
                          <a:solidFill>
                            <a:srgbClr val="000000"/>
                          </a:solidFill>
                          <a:effectLst/>
                          <a:latin typeface="+mn-lt"/>
                        </a:rPr>
                        <a:t>6.63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p>
                      <a:pPr algn="ctr" fontAlgn="b">
                        <a:buNone/>
                      </a:pPr>
                      <a:r>
                        <a:rPr lang="en-GB" sz="1000" b="0" i="0" u="none" strike="noStrike" dirty="0">
                          <a:solidFill>
                            <a:srgbClr val="000000"/>
                          </a:solidFill>
                          <a:effectLst/>
                          <a:latin typeface="+mn-lt"/>
                        </a:rPr>
                        <a:t>7.97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000" b="0" i="0" u="none" strike="noStrike" dirty="0">
                          <a:solidFill>
                            <a:srgbClr val="000000"/>
                          </a:solidFill>
                          <a:effectLst/>
                          <a:latin typeface="+mn-lt"/>
                        </a:rPr>
                        <a:t>10.39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6762">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000" b="0" i="0" u="none" strike="noStrike" dirty="0">
                          <a:solidFill>
                            <a:srgbClr val="000000"/>
                          </a:solidFill>
                          <a:effectLst/>
                          <a:latin typeface="+mn-lt"/>
                        </a:rPr>
                        <a:t>7.02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000" b="0" i="0" u="none" strike="noStrike" dirty="0">
                          <a:solidFill>
                            <a:srgbClr val="000000"/>
                          </a:solidFill>
                          <a:effectLst/>
                          <a:latin typeface="+mn-lt"/>
                        </a:rPr>
                        <a:t>6.23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p>
                      <a:pPr algn="ctr" fontAlgn="b">
                        <a:buNone/>
                      </a:pPr>
                      <a:r>
                        <a:rPr lang="en-GB" sz="1000" b="0" i="0" u="none" strike="noStrike" dirty="0">
                          <a:solidFill>
                            <a:srgbClr val="000000"/>
                          </a:solidFill>
                          <a:effectLst/>
                          <a:latin typeface="+mn-lt"/>
                        </a:rPr>
                        <a:t>7.66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000" b="0" i="0" u="none" strike="noStrike" dirty="0">
                          <a:solidFill>
                            <a:srgbClr val="000000"/>
                          </a:solidFill>
                          <a:effectLst/>
                          <a:latin typeface="+mn-lt"/>
                        </a:rPr>
                        <a:t>7.69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276762">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000" b="0" i="0" u="none" strike="noStrike" dirty="0">
                          <a:solidFill>
                            <a:srgbClr val="000000"/>
                          </a:solidFill>
                          <a:effectLst/>
                          <a:latin typeface="+mn-lt"/>
                        </a:rPr>
                        <a:t>7.01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000" b="0" i="0" u="none" strike="noStrike" dirty="0">
                          <a:solidFill>
                            <a:srgbClr val="000000"/>
                          </a:solidFill>
                          <a:effectLst/>
                          <a:latin typeface="+mn-lt"/>
                        </a:rPr>
                        <a:t>6.49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p>
                      <a:pPr algn="ctr" fontAlgn="b">
                        <a:buNone/>
                      </a:pPr>
                      <a:r>
                        <a:rPr lang="en-GB" sz="1000" b="0" i="0" u="none" strike="noStrike" dirty="0">
                          <a:solidFill>
                            <a:srgbClr val="000000"/>
                          </a:solidFill>
                          <a:effectLst/>
                          <a:latin typeface="+mn-lt"/>
                        </a:rPr>
                        <a:t>7.57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000" b="0" i="0" u="none" strike="noStrike" dirty="0">
                          <a:solidFill>
                            <a:srgbClr val="000000"/>
                          </a:solidFill>
                          <a:effectLst/>
                          <a:latin typeface="+mn-lt"/>
                        </a:rPr>
                        <a:t>6.97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extLst>
                  <a:ext uri="{0D108BD9-81ED-4DB2-BD59-A6C34878D82A}">
                    <a16:rowId xmlns:a16="http://schemas.microsoft.com/office/drawing/2014/main" val="10003"/>
                  </a:ext>
                </a:extLst>
              </a:tr>
              <a:tr h="276762">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000" b="0" i="0" u="none" strike="noStrike" dirty="0">
                          <a:solidFill>
                            <a:srgbClr val="000000"/>
                          </a:solidFill>
                          <a:effectLst/>
                          <a:latin typeface="+mn-lt"/>
                        </a:rPr>
                        <a:t>6.99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000" b="0" i="0" u="none" strike="noStrike" dirty="0">
                          <a:solidFill>
                            <a:srgbClr val="000000"/>
                          </a:solidFill>
                          <a:effectLst/>
                          <a:latin typeface="+mn-lt"/>
                        </a:rPr>
                        <a:t>6.48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p>
                      <a:pPr algn="ctr" fontAlgn="b">
                        <a:buNone/>
                      </a:pPr>
                      <a:r>
                        <a:rPr lang="en-GB" sz="1000" b="0" i="0" u="none" strike="noStrike" dirty="0">
                          <a:solidFill>
                            <a:srgbClr val="000000"/>
                          </a:solidFill>
                          <a:effectLst/>
                          <a:latin typeface="+mn-lt"/>
                        </a:rPr>
                        <a:t>7.80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000" b="0" i="0" u="none" strike="noStrike" dirty="0">
                          <a:solidFill>
                            <a:srgbClr val="000000"/>
                          </a:solidFill>
                          <a:effectLst/>
                          <a:latin typeface="+mn-lt"/>
                        </a:rPr>
                        <a:t>8.97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6762">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000" b="0" i="0" u="none" strike="noStrike" dirty="0">
                          <a:solidFill>
                            <a:srgbClr val="000000"/>
                          </a:solidFill>
                          <a:effectLst/>
                          <a:latin typeface="+mn-lt"/>
                        </a:rPr>
                        <a:t>6.64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000" b="0" i="0" u="none" strike="noStrike" dirty="0">
                          <a:solidFill>
                            <a:srgbClr val="000000"/>
                          </a:solidFill>
                          <a:effectLst/>
                          <a:latin typeface="+mn-lt"/>
                        </a:rPr>
                        <a:t>6.38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p>
                      <a:pPr algn="ctr" fontAlgn="b">
                        <a:buNone/>
                      </a:pPr>
                      <a:r>
                        <a:rPr lang="en-GB" sz="1000" b="0" i="0" u="none" strike="noStrike" dirty="0">
                          <a:solidFill>
                            <a:srgbClr val="000000"/>
                          </a:solidFill>
                          <a:effectLst/>
                          <a:latin typeface="+mn-lt"/>
                        </a:rPr>
                        <a:t>6.87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000" b="0" i="0" u="none" strike="noStrike" dirty="0">
                          <a:solidFill>
                            <a:srgbClr val="000000"/>
                          </a:solidFill>
                          <a:effectLst/>
                          <a:latin typeface="+mn-lt"/>
                        </a:rPr>
                        <a:t>6.81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5"/>
                  </a:ext>
                </a:extLst>
              </a:tr>
              <a:tr h="276762">
                <a:tc>
                  <a:txBody>
                    <a:bodyPr/>
                    <a:lstStyle/>
                    <a:p>
                      <a:pPr algn="l" fontAlgn="b">
                        <a:buNone/>
                      </a:pPr>
                      <a:r>
                        <a:rPr lang="en-GB" sz="1100" b="0" i="0" u="none" strike="noStrike">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000" b="0" i="0" u="none" strike="noStrike">
                          <a:solidFill>
                            <a:srgbClr val="000000"/>
                          </a:solidFill>
                          <a:effectLst/>
                          <a:latin typeface="+mn-lt"/>
                        </a:rPr>
                        <a:t>6.53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000" b="0" i="0" u="none" strike="noStrike" dirty="0">
                          <a:solidFill>
                            <a:srgbClr val="000000"/>
                          </a:solidFill>
                          <a:effectLst/>
                          <a:latin typeface="+mn-lt"/>
                        </a:rPr>
                        <a:t>5.89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p>
                      <a:pPr algn="ctr" fontAlgn="b">
                        <a:buNone/>
                      </a:pPr>
                      <a:r>
                        <a:rPr lang="en-GB" sz="1000" b="0" i="0" u="none" strike="noStrike" dirty="0">
                          <a:solidFill>
                            <a:srgbClr val="000000"/>
                          </a:solidFill>
                          <a:effectLst/>
                          <a:latin typeface="+mn-lt"/>
                        </a:rPr>
                        <a:t>7.02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000" b="0" i="0" u="none" strike="noStrike" dirty="0">
                          <a:solidFill>
                            <a:srgbClr val="000000"/>
                          </a:solidFill>
                          <a:effectLst/>
                          <a:latin typeface="+mn-lt"/>
                        </a:rPr>
                        <a:t>7.15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276762">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000" b="0" i="0" u="none" strike="noStrike">
                          <a:solidFill>
                            <a:srgbClr val="000000"/>
                          </a:solidFill>
                          <a:effectLst/>
                          <a:latin typeface="+mn-lt"/>
                        </a:rPr>
                        <a:t>6.46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000" b="0" i="0" u="none" strike="noStrike" dirty="0">
                          <a:solidFill>
                            <a:srgbClr val="000000"/>
                          </a:solidFill>
                          <a:effectLst/>
                          <a:latin typeface="+mn-lt"/>
                        </a:rPr>
                        <a:t>5.73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p>
                      <a:pPr algn="ctr" fontAlgn="b">
                        <a:buNone/>
                      </a:pPr>
                      <a:r>
                        <a:rPr lang="en-GB" sz="1000" b="0" i="0" u="none" strike="noStrike" dirty="0">
                          <a:solidFill>
                            <a:srgbClr val="000000"/>
                          </a:solidFill>
                          <a:effectLst/>
                          <a:latin typeface="+mn-lt"/>
                        </a:rPr>
                        <a:t>7.58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000" b="0" i="0" u="none" strike="noStrike" dirty="0">
                          <a:solidFill>
                            <a:srgbClr val="000000"/>
                          </a:solidFill>
                          <a:effectLst/>
                          <a:latin typeface="+mn-lt"/>
                        </a:rPr>
                        <a:t>10.09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6762">
                <a:tc>
                  <a:txBody>
                    <a:bodyPr/>
                    <a:lstStyle/>
                    <a:p>
                      <a:pPr algn="l"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000" b="0" i="0" u="none" strike="noStrike">
                          <a:solidFill>
                            <a:srgbClr val="000000"/>
                          </a:solidFill>
                          <a:effectLst/>
                          <a:latin typeface="+mn-lt"/>
                        </a:rPr>
                        <a:t>6.07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000" b="0" i="0" u="none" strike="noStrike" dirty="0">
                          <a:solidFill>
                            <a:srgbClr val="000000"/>
                          </a:solidFill>
                          <a:effectLst/>
                          <a:latin typeface="+mn-lt"/>
                        </a:rPr>
                        <a:t>5.72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p>
                      <a:pPr algn="ctr" fontAlgn="b">
                        <a:buNone/>
                      </a:pPr>
                      <a:r>
                        <a:rPr lang="en-GB" sz="1000" b="0" i="0" u="none" strike="noStrike" dirty="0">
                          <a:solidFill>
                            <a:srgbClr val="000000"/>
                          </a:solidFill>
                          <a:effectLst/>
                          <a:latin typeface="+mn-lt"/>
                        </a:rPr>
                        <a:t>6.43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000" b="0" i="0" u="none" strike="noStrike" dirty="0">
                          <a:solidFill>
                            <a:srgbClr val="000000"/>
                          </a:solidFill>
                          <a:effectLst/>
                          <a:latin typeface="+mn-lt"/>
                        </a:rPr>
                        <a:t>6.17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276762">
                <a:tc>
                  <a:txBody>
                    <a:bodyPr/>
                    <a:lstStyle/>
                    <a:p>
                      <a:pPr algn="l" fontAlgn="b">
                        <a:buNone/>
                      </a:pPr>
                      <a:r>
                        <a:rPr lang="en-GB" sz="1100" b="0" i="0" u="none" strike="noStrike" dirty="0">
                          <a:solidFill>
                            <a:srgbClr val="000000"/>
                          </a:solidFill>
                          <a:effectLst/>
                          <a:latin typeface="+mn-lt"/>
                        </a:rPr>
                        <a:t>Relationship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000" b="0" i="0" u="none" strike="noStrike" dirty="0">
                          <a:solidFill>
                            <a:srgbClr val="000000"/>
                          </a:solidFill>
                          <a:effectLst/>
                          <a:latin typeface="+mn-lt"/>
                        </a:rPr>
                        <a:t>6.06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000" b="0" i="0" u="none" strike="noStrike" dirty="0">
                          <a:solidFill>
                            <a:srgbClr val="000000"/>
                          </a:solidFill>
                          <a:effectLst/>
                          <a:latin typeface="+mn-lt"/>
                        </a:rPr>
                        <a:t>5.96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p>
                      <a:pPr algn="ctr" fontAlgn="b">
                        <a:buNone/>
                      </a:pPr>
                      <a:r>
                        <a:rPr lang="en-GB" sz="1000" b="0" i="0" u="none" strike="noStrike" dirty="0">
                          <a:solidFill>
                            <a:srgbClr val="000000"/>
                          </a:solidFill>
                          <a:effectLst/>
                          <a:latin typeface="+mn-lt"/>
                        </a:rPr>
                        <a:t>6.41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000" b="0" i="0" u="none" strike="noStrike" dirty="0">
                          <a:solidFill>
                            <a:srgbClr val="000000"/>
                          </a:solidFill>
                          <a:effectLst/>
                          <a:latin typeface="+mn-lt"/>
                        </a:rPr>
                        <a:t>5.40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E4D6"/>
                    </a:solidFill>
                  </a:tcPr>
                </a:tc>
                <a:extLst>
                  <a:ext uri="{0D108BD9-81ED-4DB2-BD59-A6C34878D82A}">
                    <a16:rowId xmlns:a16="http://schemas.microsoft.com/office/drawing/2014/main" val="10009"/>
                  </a:ext>
                </a:extLst>
              </a:tr>
            </a:tbl>
          </a:graphicData>
        </a:graphic>
      </p:graphicFrame>
      <p:sp>
        <p:nvSpPr>
          <p:cNvPr id="8" name="Rectangle 7">
            <a:extLst>
              <a:ext uri="{FF2B5EF4-FFF2-40B4-BE49-F238E27FC236}">
                <a16:creationId xmlns:a16="http://schemas.microsoft.com/office/drawing/2014/main" id="{DF7804A5-5D89-6074-5A64-E964E8C2A7D9}"/>
              </a:ext>
            </a:extLst>
          </p:cNvPr>
          <p:cNvSpPr/>
          <p:nvPr/>
        </p:nvSpPr>
        <p:spPr>
          <a:xfrm>
            <a:off x="1029639" y="5277748"/>
            <a:ext cx="1625600" cy="276999"/>
          </a:xfrm>
          <a:prstGeom prst="rect">
            <a:avLst/>
          </a:prstGeom>
          <a:solidFill>
            <a:srgbClr val="FCE4D6"/>
          </a:solidFill>
          <a:ln>
            <a:solidFill>
              <a:srgbClr val="FCE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dirty="0">
                <a:ln>
                  <a:noFill/>
                </a:ln>
                <a:solidFill>
                  <a:srgbClr val="000000"/>
                </a:solidFill>
                <a:effectLst/>
                <a:uLnTx/>
                <a:uFillTx/>
                <a:latin typeface="Noto Sans" panose="020B0502040504020204" pitchFamily="34" charset="0"/>
                <a:ea typeface="+mn-ea"/>
                <a:cs typeface="+mn-cs"/>
                <a:sym typeface="Arial"/>
              </a:rPr>
              <a:t>Below overall score</a:t>
            </a:r>
          </a:p>
        </p:txBody>
      </p:sp>
      <p:sp>
        <p:nvSpPr>
          <p:cNvPr id="9" name="Rectangle 8">
            <a:extLst>
              <a:ext uri="{FF2B5EF4-FFF2-40B4-BE49-F238E27FC236}">
                <a16:creationId xmlns:a16="http://schemas.microsoft.com/office/drawing/2014/main" id="{D232B76C-5A0D-78A5-16BD-7FE78B46DED0}"/>
              </a:ext>
            </a:extLst>
          </p:cNvPr>
          <p:cNvSpPr/>
          <p:nvPr/>
        </p:nvSpPr>
        <p:spPr>
          <a:xfrm>
            <a:off x="3070088" y="5274716"/>
            <a:ext cx="1625600" cy="276999"/>
          </a:xfrm>
          <a:prstGeom prst="rect">
            <a:avLst/>
          </a:prstGeom>
          <a:solidFill>
            <a:srgbClr val="EBFFE4"/>
          </a:solidFill>
          <a:ln>
            <a:solidFill>
              <a:srgbClr val="EBFF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dirty="0">
                <a:ln>
                  <a:noFill/>
                </a:ln>
                <a:solidFill>
                  <a:srgbClr val="000000"/>
                </a:solidFill>
                <a:effectLst/>
                <a:uLnTx/>
                <a:uFillTx/>
                <a:latin typeface="Noto Sans" panose="020B0502040504020204" pitchFamily="34" charset="0"/>
                <a:ea typeface="+mn-ea"/>
                <a:cs typeface="+mn-cs"/>
                <a:sym typeface="Arial"/>
              </a:rPr>
              <a:t>Above overall score</a:t>
            </a:r>
          </a:p>
        </p:txBody>
      </p:sp>
      <p:sp>
        <p:nvSpPr>
          <p:cNvPr id="11" name="TextBox 10">
            <a:extLst>
              <a:ext uri="{FF2B5EF4-FFF2-40B4-BE49-F238E27FC236}">
                <a16:creationId xmlns:a16="http://schemas.microsoft.com/office/drawing/2014/main" id="{5F5929B1-3CA9-2A18-5584-385B51F33F23}"/>
              </a:ext>
            </a:extLst>
          </p:cNvPr>
          <p:cNvSpPr txBox="1"/>
          <p:nvPr/>
        </p:nvSpPr>
        <p:spPr>
          <a:xfrm>
            <a:off x="920710" y="1090358"/>
            <a:ext cx="11113139" cy="954107"/>
          </a:xfrm>
          <a:prstGeom prst="rect">
            <a:avLst/>
          </a:prstGeom>
          <a:noFill/>
        </p:spPr>
        <p:txBody>
          <a:bodyPr wrap="square">
            <a:spAutoFit/>
          </a:bodyPr>
          <a:lstStyle/>
          <a:p>
            <a:pPr marL="174625" marR="0" lvl="0" indent="-174625"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r>
              <a:rPr lang="en-US" dirty="0">
                <a:latin typeface="Noto Sans" panose="020B0502040504020204" pitchFamily="34" charset="0"/>
                <a:ea typeface="Noto Sans" panose="020B0502040504020204" pitchFamily="34" charset="0"/>
                <a:cs typeface="Calibri Light" panose="020F0302020204030204" pitchFamily="34" charset="0"/>
              </a:rPr>
              <a:t>Consistent with all previous waves, t</a:t>
            </a:r>
            <a:r>
              <a:rPr kumimoji="0" lang="en-US" sz="14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here is a lower opportunity score for decision makers / influencers in the 18-34 age range compared to older age groups suggesting the need to increase trust is not as high of a priority. Improving performance for the three claims themes is key for those age 35 – 54.  And the Loyalty and Protection themes would have the greatest impact on improving the trust of those age 55+.</a:t>
            </a:r>
          </a:p>
        </p:txBody>
      </p:sp>
      <p:sp>
        <p:nvSpPr>
          <p:cNvPr id="2" name="Google Shape;281;p26">
            <a:extLst>
              <a:ext uri="{FF2B5EF4-FFF2-40B4-BE49-F238E27FC236}">
                <a16:creationId xmlns:a16="http://schemas.microsoft.com/office/drawing/2014/main" id="{E735A921-C526-04BD-E6C4-C522C1A6E6CF}"/>
              </a:ext>
            </a:extLst>
          </p:cNvPr>
          <p:cNvSpPr txBox="1"/>
          <p:nvPr/>
        </p:nvSpPr>
        <p:spPr>
          <a:xfrm>
            <a:off x="920710" y="5792615"/>
            <a:ext cx="4968461" cy="61935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Base: April 2025 and Jan 2026 data. All SMEs that hold at least one (motor, employers’ liability, buildings and/or contents, business interruption) insurance policy/ who have claimed on at least one insurance policy in the last 12 months: 18-34 n=672/331, 35-54 n=613/182, 55 or older n=214/11* (*low sample, shown for completeness only).</a:t>
            </a:r>
          </a:p>
        </p:txBody>
      </p:sp>
    </p:spTree>
    <p:extLst>
      <p:ext uri="{BB962C8B-B14F-4D97-AF65-F5344CB8AC3E}">
        <p14:creationId xmlns:p14="http://schemas.microsoft.com/office/powerpoint/2010/main" val="19642617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E9BD60DA-5C2A-7A0E-1E30-B570F6A90AD9}"/>
            </a:ext>
          </a:extLst>
        </p:cNvPr>
        <p:cNvGrpSpPr/>
        <p:nvPr/>
      </p:nvGrpSpPr>
      <p:grpSpPr>
        <a:xfrm>
          <a:off x="0" y="0"/>
          <a:ext cx="0" cy="0"/>
          <a:chOff x="0" y="0"/>
          <a:chExt cx="0" cy="0"/>
        </a:xfrm>
      </p:grpSpPr>
      <p:sp>
        <p:nvSpPr>
          <p:cNvPr id="10" name="Google Shape;281;p26">
            <a:extLst>
              <a:ext uri="{FF2B5EF4-FFF2-40B4-BE49-F238E27FC236}">
                <a16:creationId xmlns:a16="http://schemas.microsoft.com/office/drawing/2014/main" id="{671AD657-CCF2-75B8-1CC5-528348D62E77}"/>
              </a:ext>
            </a:extLst>
          </p:cNvPr>
          <p:cNvSpPr txBox="1"/>
          <p:nvPr/>
        </p:nvSpPr>
        <p:spPr>
          <a:xfrm>
            <a:off x="924560" y="5802086"/>
            <a:ext cx="6771640" cy="694939"/>
          </a:xfrm>
          <a:prstGeom prst="rect">
            <a:avLst/>
          </a:prstGeom>
          <a:noFill/>
          <a:ln>
            <a:noFill/>
          </a:ln>
        </p:spPr>
        <p:txBody>
          <a:bodyPr spcFirstLastPara="1" wrap="square" lIns="91425" tIns="45700" rIns="91425" bIns="45700" anchor="t" anchorCtr="0">
            <a:noAutofit/>
          </a:bodyPr>
          <a:lstStyle/>
          <a:p>
            <a:r>
              <a:rPr lang="en-GB" sz="900" dirty="0">
                <a:solidFill>
                  <a:schemeClr val="tx1"/>
                </a:solidFill>
                <a:latin typeface="Noto Sans" panose="020B0502040504020204" pitchFamily="34" charset="0"/>
                <a:ea typeface="Corbel"/>
                <a:cs typeface="Noto Sans" panose="020B0502040504020204" pitchFamily="34" charset="0"/>
                <a:sym typeface="Corbel"/>
              </a:rPr>
              <a:t>Base: April 2025 and Jan 2026 data. </a:t>
            </a:r>
            <a:r>
              <a:rPr lang="en-GB" sz="900" dirty="0">
                <a:latin typeface="Noto Sans" panose="020B0502040504020204" pitchFamily="34" charset="0"/>
                <a:ea typeface="Corbel"/>
                <a:cs typeface="Noto Sans" panose="020B0502040504020204" pitchFamily="34" charset="0"/>
                <a:sym typeface="Corbel"/>
              </a:rPr>
              <a:t>All SMEs that hold at least one (motor, employers’ liability, buildings and/or contents, business interruption) insurance policy/ who have claimed on at least one insurance policy in the last 12 months: White/ White British n=1,075/311, Ethnic minorities n=407/206.</a:t>
            </a:r>
            <a:endParaRPr lang="en-GB" sz="900" dirty="0">
              <a:latin typeface="Noto Sans" panose="020B0502040504020204" pitchFamily="34" charset="0"/>
              <a:ea typeface="Noto Sans" panose="020B0502040504020204" pitchFamily="34" charset="0"/>
              <a:cs typeface="Noto Sans" panose="020B0502040504020204" pitchFamily="34" charset="0"/>
            </a:endParaRPr>
          </a:p>
        </p:txBody>
      </p:sp>
      <p:sp>
        <p:nvSpPr>
          <p:cNvPr id="3" name="TextBox 2">
            <a:extLst>
              <a:ext uri="{FF2B5EF4-FFF2-40B4-BE49-F238E27FC236}">
                <a16:creationId xmlns:a16="http://schemas.microsoft.com/office/drawing/2014/main" id="{87FF7DCF-2A30-B298-3398-663739775953}"/>
              </a:ext>
            </a:extLst>
          </p:cNvPr>
          <p:cNvSpPr txBox="1"/>
          <p:nvPr/>
        </p:nvSpPr>
        <p:spPr>
          <a:xfrm>
            <a:off x="924560" y="614138"/>
            <a:ext cx="112279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SMEs Opportunity themes by ethnicity – wave 16 &amp; 17</a:t>
            </a:r>
          </a:p>
        </p:txBody>
      </p:sp>
      <p:sp>
        <p:nvSpPr>
          <p:cNvPr id="9" name="Google Shape;554;p52">
            <a:extLst>
              <a:ext uri="{FF2B5EF4-FFF2-40B4-BE49-F238E27FC236}">
                <a16:creationId xmlns:a16="http://schemas.microsoft.com/office/drawing/2014/main" id="{466E1C32-5B0A-CBC9-136A-B42FBA6987EA}"/>
              </a:ext>
            </a:extLst>
          </p:cNvPr>
          <p:cNvSpPr txBox="1"/>
          <p:nvPr/>
        </p:nvSpPr>
        <p:spPr>
          <a:xfrm>
            <a:off x="7888295" y="2261752"/>
            <a:ext cx="3973026" cy="4116395"/>
          </a:xfrm>
          <a:prstGeom prst="rect">
            <a:avLst/>
          </a:prstGeom>
          <a:noFill/>
          <a:ln>
            <a:noFill/>
          </a:ln>
        </p:spPr>
        <p:txBody>
          <a:bodyPr spcFirstLastPara="1" wrap="square" lIns="0" tIns="0" rIns="0" bIns="0" anchor="t" anchorCtr="0">
            <a:noAutofit/>
          </a:bodyPr>
          <a:lstStyle/>
          <a:p>
            <a:pPr marL="171450" indent="-171450">
              <a:buClrTx/>
              <a:buSzPts val="1500"/>
              <a:buFont typeface="Arial" panose="020B0604020202020204" pitchFamily="34" charset="0"/>
              <a:buChar char="•"/>
            </a:pPr>
            <a:r>
              <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The number of SMEs who </a:t>
            </a:r>
            <a:r>
              <a:rPr lang="en-GB" sz="12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report making a claim</a:t>
            </a:r>
            <a:r>
              <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 on a policy in the past 12 months has again </a:t>
            </a:r>
            <a:r>
              <a:rPr lang="en-GB" sz="12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increased significantly</a:t>
            </a:r>
            <a:r>
              <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 compared to the previous wave.  </a:t>
            </a:r>
          </a:p>
          <a:p>
            <a:pPr marL="171450" indent="-171450">
              <a:buClrTx/>
              <a:buSzPts val="1500"/>
              <a:buFont typeface="Arial" panose="020B0604020202020204" pitchFamily="34" charset="0"/>
              <a:buChar char="•"/>
            </a:pPr>
            <a:endParaRPr lang="en-GB" sz="1200" b="1" dirty="0">
              <a:solidFill>
                <a:schemeClr val="tx1"/>
              </a:solidFill>
              <a:latin typeface="Noto Sans" panose="020B0502040504020204" pitchFamily="34" charset="0"/>
              <a:ea typeface="Noto Sans" panose="020B0502040504020204" pitchFamily="34" charset="0"/>
              <a:cs typeface="Calibri Light" panose="020F0302020204030204" pitchFamily="34" charset="0"/>
            </a:endParaRPr>
          </a:p>
          <a:p>
            <a:pPr marL="171450" indent="-171450">
              <a:buClrTx/>
              <a:buSzPts val="1500"/>
              <a:buFont typeface="Arial" panose="020B0604020202020204" pitchFamily="34" charset="0"/>
              <a:buChar char="•"/>
            </a:pPr>
            <a:r>
              <a:rPr lang="en-GB" sz="12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29% </a:t>
            </a:r>
            <a:r>
              <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of White/ White British decision makers / influencers report having made a claim compared to 24% in April 2025 and 19% in August 2024.  </a:t>
            </a:r>
            <a:r>
              <a:rPr lang="en-GB" sz="12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51% </a:t>
            </a:r>
            <a:r>
              <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of Ethnic minority decision makers / influencers at SMEs had made a claim; up from 46% and 40% in the previous waves.</a:t>
            </a:r>
          </a:p>
          <a:p>
            <a:pPr>
              <a:buClr>
                <a:srgbClr val="FFFFFF"/>
              </a:buClr>
              <a:buSzPts val="1500"/>
            </a:pPr>
            <a:endPar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endParaRPr>
          </a:p>
          <a:p>
            <a:pPr marL="171450" indent="-171450">
              <a:buClr>
                <a:schemeClr val="tx1"/>
              </a:buClr>
              <a:buSzPts val="1500"/>
              <a:buFont typeface="Arial" panose="020B0604020202020204" pitchFamily="34" charset="0"/>
              <a:buChar char="•"/>
            </a:pPr>
            <a:r>
              <a:rPr lang="en-GB" sz="1200" dirty="0">
                <a:solidFill>
                  <a:schemeClr val="tx1">
                    <a:lumMod val="95000"/>
                    <a:lumOff val="5000"/>
                  </a:schemeClr>
                </a:solidFill>
                <a:latin typeface="Noto Sans" panose="020B0502040504020204" pitchFamily="34" charset="0"/>
                <a:ea typeface="Noto Sans" panose="020B0502040504020204" pitchFamily="34" charset="0"/>
                <a:cs typeface="Calibri Light" panose="020F0302020204030204" pitchFamily="34" charset="0"/>
              </a:rPr>
              <a:t>Key factors which will increase trust levels for </a:t>
            </a:r>
            <a:r>
              <a:rPr lang="en-GB" sz="12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White/ White British </a:t>
            </a:r>
            <a:r>
              <a:rPr lang="en-GB" sz="1200" dirty="0">
                <a:solidFill>
                  <a:schemeClr val="tx1">
                    <a:lumMod val="95000"/>
                    <a:lumOff val="5000"/>
                  </a:schemeClr>
                </a:solidFill>
                <a:latin typeface="Noto Sans" panose="020B0502040504020204" pitchFamily="34" charset="0"/>
                <a:ea typeface="Noto Sans" panose="020B0502040504020204" pitchFamily="34" charset="0"/>
                <a:cs typeface="Calibri Light" panose="020F0302020204030204" pitchFamily="34" charset="0"/>
              </a:rPr>
              <a:t>are giving a discount for staying with the same company, them knowing what the policy covers and excludes and providing effective assistance / advice during the claims experience.</a:t>
            </a:r>
          </a:p>
          <a:p>
            <a:pPr marL="171450" indent="-171450">
              <a:buClr>
                <a:schemeClr val="tx1"/>
              </a:buClr>
              <a:buSzPts val="1500"/>
              <a:buFont typeface="Arial" panose="020B0604020202020204" pitchFamily="34" charset="0"/>
              <a:buChar char="•"/>
            </a:pPr>
            <a:endParaRPr lang="en-GB" sz="1200" dirty="0">
              <a:solidFill>
                <a:schemeClr val="tx1">
                  <a:lumMod val="95000"/>
                  <a:lumOff val="5000"/>
                </a:schemeClr>
              </a:solidFill>
              <a:latin typeface="Noto Sans" panose="020B0502040504020204" pitchFamily="34" charset="0"/>
              <a:ea typeface="Noto Sans" panose="020B0502040504020204" pitchFamily="34" charset="0"/>
              <a:cs typeface="Calibri Light" panose="020F0302020204030204" pitchFamily="34" charset="0"/>
            </a:endParaRPr>
          </a:p>
          <a:p>
            <a:pPr marL="171450" indent="-171450">
              <a:buClr>
                <a:schemeClr val="tx1"/>
              </a:buClr>
              <a:buSzPts val="1500"/>
              <a:buFont typeface="Arial" panose="020B0604020202020204" pitchFamily="34" charset="0"/>
              <a:buChar char="•"/>
            </a:pPr>
            <a:r>
              <a:rPr lang="en-GB" sz="1200" dirty="0">
                <a:solidFill>
                  <a:schemeClr val="tx1">
                    <a:lumMod val="95000"/>
                    <a:lumOff val="5000"/>
                  </a:schemeClr>
                </a:solidFill>
                <a:latin typeface="Noto Sans" panose="020B0502040504020204" pitchFamily="34" charset="0"/>
                <a:ea typeface="Noto Sans" panose="020B0502040504020204" pitchFamily="34" charset="0"/>
                <a:cs typeface="Calibri Light" panose="020F0302020204030204" pitchFamily="34" charset="0"/>
              </a:rPr>
              <a:t>Offering immediate assistance and advice at a claim, ensuring they understand what the policy covers and excludes and explaining the policy clearly would all help to increase the trust levels of decision makers / influencers from </a:t>
            </a:r>
            <a:r>
              <a:rPr lang="en-GB" sz="12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Ethnic minority groups.</a:t>
            </a:r>
          </a:p>
          <a:p>
            <a:pPr marL="285750" marR="0" lvl="0" indent="-285750" algn="l" defTabSz="914400" rtl="0" eaLnBrk="1" fontAlgn="auto" latinLnBrk="0" hangingPunct="1">
              <a:lnSpc>
                <a:spcPct val="100000"/>
              </a:lnSpc>
              <a:spcBef>
                <a:spcPts val="0"/>
              </a:spcBef>
              <a:spcAft>
                <a:spcPts val="0"/>
              </a:spcAft>
              <a:buClrTx/>
              <a:buSzPts val="1500"/>
              <a:buFont typeface="Arial" panose="020B0604020202020204" pitchFamily="34" charset="0"/>
              <a:buChar char="•"/>
              <a:tabLst/>
              <a:defRPr/>
            </a:pPr>
            <a:endParaRPr kumimoji="0" lang="en-GB" sz="12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endParaRPr>
          </a:p>
        </p:txBody>
      </p:sp>
      <p:sp>
        <p:nvSpPr>
          <p:cNvPr id="11" name="TextBox 10">
            <a:extLst>
              <a:ext uri="{FF2B5EF4-FFF2-40B4-BE49-F238E27FC236}">
                <a16:creationId xmlns:a16="http://schemas.microsoft.com/office/drawing/2014/main" id="{4B07166E-322C-E016-6984-C00183B32DE1}"/>
              </a:ext>
            </a:extLst>
          </p:cNvPr>
          <p:cNvSpPr txBox="1"/>
          <p:nvPr/>
        </p:nvSpPr>
        <p:spPr>
          <a:xfrm>
            <a:off x="924560" y="1202946"/>
            <a:ext cx="10549255" cy="1169551"/>
          </a:xfrm>
          <a:prstGeom prst="rect">
            <a:avLst/>
          </a:prstGeom>
          <a:noFill/>
        </p:spPr>
        <p:txBody>
          <a:bodyPr wrap="square">
            <a:spAutoFit/>
          </a:bodyPr>
          <a:lstStyle/>
          <a:p>
            <a:pPr marL="182563" marR="0" lvl="0" indent="-182563"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There has been an improvement in performance across all themes </a:t>
            </a:r>
            <a:r>
              <a:rPr lang="en-US" dirty="0">
                <a:latin typeface="Noto Sans" panose="020B0502040504020204" pitchFamily="34" charset="0"/>
                <a:ea typeface="Noto Sans" panose="020B0502040504020204" pitchFamily="34" charset="0"/>
                <a:cs typeface="Calibri Light" panose="020F0302020204030204" pitchFamily="34" charset="0"/>
              </a:rPr>
              <a:t>for SMEs, for both ethnicity groups.  The Control (claims) performance score has increased by 1.22 points for White / White British decision makers / influencers and by 0.75 points for those from Ethnic minorities when compared to the last wave. </a:t>
            </a:r>
            <a:r>
              <a:rPr kumimoji="0" lang="en-US" sz="14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 </a:t>
            </a:r>
            <a:r>
              <a:rPr lang="en-GB" dirty="0">
                <a:latin typeface="Noto Sans" panose="020B0502040504020204" pitchFamily="34" charset="0"/>
                <a:ea typeface="Noto Sans" panose="020B0502040504020204" pitchFamily="34" charset="0"/>
                <a:cs typeface="Calibri Light" panose="020F0302020204030204" pitchFamily="34" charset="0"/>
              </a:rPr>
              <a:t> The stated importance has also increased across most themes for each ethnicity group with the exception of Ease for White / White British and Respect (claims) for Ethnic minorities.</a:t>
            </a:r>
            <a:endParaRPr kumimoji="0" lang="en-US" sz="14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endParaRPr>
          </a:p>
        </p:txBody>
      </p:sp>
      <p:graphicFrame>
        <p:nvGraphicFramePr>
          <p:cNvPr id="2" name="Chart 1"/>
          <p:cNvGraphicFramePr/>
          <p:nvPr>
            <p:extLst>
              <p:ext uri="{D42A27DB-BD31-4B8C-83A1-F6EECF244321}">
                <p14:modId xmlns:p14="http://schemas.microsoft.com/office/powerpoint/2010/main" val="417255655"/>
              </p:ext>
            </p:extLst>
          </p:nvPr>
        </p:nvGraphicFramePr>
        <p:xfrm>
          <a:off x="816429" y="2046513"/>
          <a:ext cx="3407227" cy="41163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6518ABA8-8571-38DD-F006-2EBFDAB1EA1A}"/>
              </a:ext>
            </a:extLst>
          </p:cNvPr>
          <p:cNvGraphicFramePr/>
          <p:nvPr>
            <p:extLst>
              <p:ext uri="{D42A27DB-BD31-4B8C-83A1-F6EECF244321}">
                <p14:modId xmlns:p14="http://schemas.microsoft.com/office/powerpoint/2010/main" val="2886605435"/>
              </p:ext>
            </p:extLst>
          </p:nvPr>
        </p:nvGraphicFramePr>
        <p:xfrm>
          <a:off x="4088788" y="2046512"/>
          <a:ext cx="3407227" cy="411639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078396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10" name="Google Shape;281;p26">
            <a:extLst>
              <a:ext uri="{FF2B5EF4-FFF2-40B4-BE49-F238E27FC236}">
                <a16:creationId xmlns:a16="http://schemas.microsoft.com/office/drawing/2014/main" id="{6BA30E1E-56C4-493B-8992-B93B1A6F3097}"/>
              </a:ext>
            </a:extLst>
          </p:cNvPr>
          <p:cNvSpPr txBox="1"/>
          <p:nvPr/>
        </p:nvSpPr>
        <p:spPr>
          <a:xfrm>
            <a:off x="923133" y="6140590"/>
            <a:ext cx="10354468" cy="349849"/>
          </a:xfrm>
          <a:prstGeom prst="rect">
            <a:avLst/>
          </a:prstGeom>
          <a:noFill/>
          <a:ln>
            <a:noFill/>
          </a:ln>
        </p:spPr>
        <p:txBody>
          <a:bodyPr spcFirstLastPara="1" wrap="square" lIns="91425" tIns="45700" rIns="91425" bIns="45700" anchor="t" anchorCtr="0">
            <a:noAutofit/>
          </a:bodyPr>
          <a:lstStyle/>
          <a:p>
            <a:r>
              <a:rPr lang="en-GB" sz="900" dirty="0">
                <a:solidFill>
                  <a:schemeClr val="tx1"/>
                </a:solidFill>
                <a:latin typeface="Noto Sans" panose="020B0502040504020204" pitchFamily="34" charset="0"/>
                <a:ea typeface="Corbel"/>
                <a:cs typeface="Noto Sans" panose="020B0502040504020204" pitchFamily="34" charset="0"/>
                <a:sym typeface="Corbel"/>
              </a:rPr>
              <a:t>Base: April 2025 and Jan 2026 data. </a:t>
            </a:r>
            <a:r>
              <a:rPr lang="en-GB" sz="900" dirty="0">
                <a:latin typeface="Noto Sans" panose="020B0502040504020204" pitchFamily="34" charset="0"/>
                <a:ea typeface="Corbel"/>
                <a:cs typeface="Noto Sans" panose="020B0502040504020204" pitchFamily="34" charset="0"/>
                <a:sym typeface="Corbel"/>
              </a:rPr>
              <a:t>All SMEs that hold at least one (motor, employers’ liability, buildings and/or contents, business interruption) insurance policy/ who have claimed on at least one insurance policy in the last 12 months: 1-5 employees n=219/52, 6-20 employees n= 483/189, More than 20 employees n=797/283.</a:t>
            </a:r>
            <a:endParaRPr lang="en-GB" sz="900" dirty="0">
              <a:latin typeface="Noto Sans" panose="020B0502040504020204" pitchFamily="34" charset="0"/>
              <a:ea typeface="Noto Sans" panose="020B0502040504020204" pitchFamily="34" charset="0"/>
              <a:cs typeface="Noto Sans" panose="020B0502040504020204" pitchFamily="34" charset="0"/>
            </a:endParaRPr>
          </a:p>
        </p:txBody>
      </p:sp>
      <p:sp>
        <p:nvSpPr>
          <p:cNvPr id="3" name="TextBox 2"/>
          <p:cNvSpPr txBox="1"/>
          <p:nvPr/>
        </p:nvSpPr>
        <p:spPr>
          <a:xfrm>
            <a:off x="923133" y="611493"/>
            <a:ext cx="10972693" cy="461665"/>
          </a:xfrm>
          <a:prstGeom prst="rect">
            <a:avLst/>
          </a:prstGeom>
          <a:noFill/>
        </p:spPr>
        <p:txBody>
          <a:bodyPr wrap="square" rtlCol="0">
            <a:spAutoFit/>
          </a:bodyPr>
          <a:lstStyle/>
          <a:p>
            <a:r>
              <a:rPr lang="en-GB" sz="2400" b="1" dirty="0">
                <a:solidFill>
                  <a:srgbClr val="17505B"/>
                </a:solidFill>
                <a:latin typeface="Roboto Slab" pitchFamily="2" charset="0"/>
                <a:ea typeface="Noto Sans" panose="020B0502040504020204" pitchFamily="34" charset="0"/>
                <a:cs typeface="Calibri Light" panose="020F0302020204030204" pitchFamily="34" charset="0"/>
              </a:rPr>
              <a:t>SMEs Opportunity themes by number of employees – wave 16 &amp; 17</a:t>
            </a:r>
          </a:p>
        </p:txBody>
      </p:sp>
      <p:graphicFrame>
        <p:nvGraphicFramePr>
          <p:cNvPr id="6" name="Chart 5"/>
          <p:cNvGraphicFramePr/>
          <p:nvPr>
            <p:extLst>
              <p:ext uri="{D42A27DB-BD31-4B8C-83A1-F6EECF244321}">
                <p14:modId xmlns:p14="http://schemas.microsoft.com/office/powerpoint/2010/main" val="3743636591"/>
              </p:ext>
            </p:extLst>
          </p:nvPr>
        </p:nvGraphicFramePr>
        <p:xfrm>
          <a:off x="944905" y="804162"/>
          <a:ext cx="3289638" cy="3280426"/>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923133" y="3984811"/>
            <a:ext cx="10332696" cy="2123658"/>
          </a:xfrm>
          <a:prstGeom prst="rect">
            <a:avLst/>
          </a:prstGeom>
          <a:noFill/>
        </p:spPr>
        <p:txBody>
          <a:bodyPr wrap="square" rtlCol="0">
            <a:spAutoFit/>
          </a:bodyPr>
          <a:lstStyle/>
          <a:p>
            <a:pPr marL="182563" indent="-182563">
              <a:buClr>
                <a:srgbClr val="17505B"/>
              </a:buClr>
              <a:buFont typeface="Arial" panose="020B0604020202020204" pitchFamily="34" charset="0"/>
              <a:buChar char="•"/>
            </a:pPr>
            <a:r>
              <a:rPr lang="en-GB" sz="11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SMEs employing 1-5  and 6-20 people continue to place lower importance on insurance than larger SMEs.  The key to increasing their trust levels in insurance is increased performance in the Confidence, Loyalty and Ease themes.  And the single most impactful statements to improve for SMEs of 1-5 employees are matching a cheaper price from competitors quotes, ensuring they know what the policy covers and excludes and answering their questions quickly and clearly.  </a:t>
            </a:r>
          </a:p>
          <a:p>
            <a:pPr marL="182563" indent="-182563">
              <a:buClr>
                <a:srgbClr val="17505B"/>
              </a:buClr>
              <a:buFont typeface="Arial" panose="020B0604020202020204" pitchFamily="34" charset="0"/>
              <a:buChar char="•"/>
            </a:pPr>
            <a:endParaRPr lang="en-GB" sz="1100" dirty="0">
              <a:solidFill>
                <a:schemeClr val="tx1"/>
              </a:solidFill>
              <a:latin typeface="Noto Sans" panose="020B0502040504020204" pitchFamily="34" charset="0"/>
              <a:ea typeface="Noto Sans" panose="020B0502040504020204" pitchFamily="34" charset="0"/>
              <a:cs typeface="Calibri Light" panose="020F0302020204030204" pitchFamily="34" charset="0"/>
            </a:endParaRPr>
          </a:p>
          <a:p>
            <a:pPr marL="182563" indent="-182563">
              <a:buClr>
                <a:srgbClr val="17505B"/>
              </a:buClr>
              <a:buFont typeface="Arial" panose="020B0604020202020204" pitchFamily="34" charset="0"/>
              <a:buChar char="•"/>
            </a:pPr>
            <a:r>
              <a:rPr lang="en-GB" sz="11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For those employing 6-20, they want a discount for staying with the same provider, to know what the policy covers and excludes and the policy to be explained clearly to them</a:t>
            </a:r>
          </a:p>
          <a:p>
            <a:pPr>
              <a:buClr>
                <a:srgbClr val="17505B"/>
              </a:buClr>
            </a:pPr>
            <a:endParaRPr lang="en-GB" sz="1100" dirty="0">
              <a:solidFill>
                <a:schemeClr val="tx1"/>
              </a:solidFill>
              <a:latin typeface="Noto Sans" panose="020B0502040504020204" pitchFamily="34" charset="0"/>
              <a:ea typeface="Noto Sans" panose="020B0502040504020204" pitchFamily="34" charset="0"/>
              <a:cs typeface="Calibri Light" panose="020F0302020204030204" pitchFamily="34" charset="0"/>
            </a:endParaRPr>
          </a:p>
          <a:p>
            <a:pPr marL="182563" indent="-182563">
              <a:buClr>
                <a:srgbClr val="17505B"/>
              </a:buClr>
              <a:buFont typeface="Arial" panose="020B0604020202020204" pitchFamily="34" charset="0"/>
              <a:buChar char="•"/>
            </a:pPr>
            <a:r>
              <a:rPr lang="en-GB" sz="11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Larger SMEs (employing more than 20) score the performance of their current providers higher on average than smaller SMEs, and compared to the previous wave, but they also place significantly more importance on insurance.  To increase their trust levels, the claims experience currently plays an important part. They want the insurer to provide effective assistance / advice, repairs or replacement items are completed/ delivered at a time to suit them, to be offered immediate assistance and advice at the time of claiming and it being clear about what they need to do in order to claim. </a:t>
            </a:r>
          </a:p>
        </p:txBody>
      </p:sp>
      <p:graphicFrame>
        <p:nvGraphicFramePr>
          <p:cNvPr id="11" name="Chart 10"/>
          <p:cNvGraphicFramePr/>
          <p:nvPr>
            <p:extLst>
              <p:ext uri="{D42A27DB-BD31-4B8C-83A1-F6EECF244321}">
                <p14:modId xmlns:p14="http://schemas.microsoft.com/office/powerpoint/2010/main" val="1169219586"/>
              </p:ext>
            </p:extLst>
          </p:nvPr>
        </p:nvGraphicFramePr>
        <p:xfrm>
          <a:off x="4386609" y="794329"/>
          <a:ext cx="3214844" cy="328042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p:cNvGraphicFramePr/>
          <p:nvPr>
            <p:extLst>
              <p:ext uri="{D42A27DB-BD31-4B8C-83A1-F6EECF244321}">
                <p14:modId xmlns:p14="http://schemas.microsoft.com/office/powerpoint/2010/main" val="1588404110"/>
              </p:ext>
            </p:extLst>
          </p:nvPr>
        </p:nvGraphicFramePr>
        <p:xfrm>
          <a:off x="7805392" y="804162"/>
          <a:ext cx="3472209" cy="328042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35969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3" name="TextBox 2">
            <a:extLst>
              <a:ext uri="{FF2B5EF4-FFF2-40B4-BE49-F238E27FC236}">
                <a16:creationId xmlns:a16="http://schemas.microsoft.com/office/drawing/2014/main" id="{3E9F89F4-DD93-01F5-6584-BF7352CE1D67}"/>
              </a:ext>
            </a:extLst>
          </p:cNvPr>
          <p:cNvSpPr txBox="1"/>
          <p:nvPr/>
        </p:nvSpPr>
        <p:spPr>
          <a:xfrm>
            <a:off x="943887" y="1075660"/>
            <a:ext cx="10638513" cy="1523494"/>
          </a:xfrm>
          <a:prstGeom prst="rect">
            <a:avLst/>
          </a:prstGeom>
          <a:noFill/>
        </p:spPr>
        <p:txBody>
          <a:bodyPr wrap="square">
            <a:spAutoFit/>
          </a:bodyPr>
          <a:lstStyle/>
          <a:p>
            <a:pPr>
              <a:buClr>
                <a:srgbClr val="FFFFFF"/>
              </a:buClr>
              <a:buSzPts val="1500"/>
            </a:pPr>
            <a:r>
              <a:rPr lang="en-GB"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SME Overall satisfaction is 84%, up 2 percentage points compared to the previous wave and at its highest level on record</a:t>
            </a:r>
          </a:p>
          <a:p>
            <a:pPr>
              <a:buClr>
                <a:srgbClr val="FFFFFF"/>
              </a:buClr>
              <a:buSzPts val="1500"/>
            </a:pPr>
            <a:endPar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endParaRPr>
          </a:p>
          <a:p>
            <a:pPr marL="171450" indent="-171450">
              <a:spcAft>
                <a:spcPts val="600"/>
              </a:spcAft>
              <a:buClrTx/>
              <a:buSzPts val="1500"/>
              <a:buFont typeface="Arial" panose="020B0604020202020204" pitchFamily="34" charset="0"/>
              <a:buChar char="•"/>
            </a:pPr>
            <a:r>
              <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Satisfaction has increased by 3 percentage points for SMEs who employ 20+ people compared to April 2025</a:t>
            </a:r>
          </a:p>
          <a:p>
            <a:pPr marL="171450" indent="-171450">
              <a:spcAft>
                <a:spcPts val="600"/>
              </a:spcAft>
              <a:buClrTx/>
              <a:buSzPts val="1500"/>
              <a:buFont typeface="Arial" panose="020B0604020202020204" pitchFamily="34" charset="0"/>
              <a:buChar char="•"/>
            </a:pPr>
            <a:r>
              <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SMEs holding a Motor policy are most satisfied with their current provider, alongside those holding Buildings and/or Contents.  Satisfaction with the Motor policy is unchanged compared to the last wave, but it has increased for each of the other policy types, and is up the most for Business Interruption policies, by 6 percentage points.</a:t>
            </a:r>
          </a:p>
        </p:txBody>
      </p:sp>
      <p:sp>
        <p:nvSpPr>
          <p:cNvPr id="569" name="Google Shape;569;p53"/>
          <p:cNvSpPr/>
          <p:nvPr/>
        </p:nvSpPr>
        <p:spPr>
          <a:xfrm>
            <a:off x="1463002" y="2534959"/>
            <a:ext cx="1825430" cy="793767"/>
          </a:xfrm>
          <a:prstGeom prst="rect">
            <a:avLst/>
          </a:prstGeom>
          <a:noFill/>
          <a:ln>
            <a:noFill/>
          </a:ln>
        </p:spPr>
        <p:txBody>
          <a:bodyPr spcFirstLastPara="1" wrap="square" lIns="91425" tIns="91425" rIns="91425" bIns="91425" anchor="ctr" anchorCtr="0">
            <a:noAutofit/>
          </a:bodyPr>
          <a:lstStyle/>
          <a:p>
            <a:endParaRPr dirty="0">
              <a:latin typeface="Noto Sans" panose="020B0502040504020204" pitchFamily="34" charset="0"/>
              <a:ea typeface="Noto Sans" panose="020B0502040504020204" pitchFamily="34" charset="0"/>
              <a:cs typeface="Noto Sans" panose="020B0502040504020204" pitchFamily="34" charset="0"/>
            </a:endParaRPr>
          </a:p>
        </p:txBody>
      </p:sp>
      <p:sp>
        <p:nvSpPr>
          <p:cNvPr id="49" name="Google Shape;554;p52">
            <a:extLst>
              <a:ext uri="{FF2B5EF4-FFF2-40B4-BE49-F238E27FC236}">
                <a16:creationId xmlns:a16="http://schemas.microsoft.com/office/drawing/2014/main" id="{59A45DC8-C252-41E7-A50B-0F54B9CB0DA3}"/>
              </a:ext>
            </a:extLst>
          </p:cNvPr>
          <p:cNvSpPr txBox="1"/>
          <p:nvPr/>
        </p:nvSpPr>
        <p:spPr>
          <a:xfrm>
            <a:off x="1019176" y="660033"/>
            <a:ext cx="9158968" cy="349258"/>
          </a:xfrm>
          <a:prstGeom prst="rect">
            <a:avLst/>
          </a:prstGeom>
          <a:noFill/>
          <a:ln>
            <a:noFill/>
          </a:ln>
        </p:spPr>
        <p:txBody>
          <a:bodyPr spcFirstLastPara="1" wrap="square" lIns="0" tIns="0" rIns="0" bIns="0" anchor="t" anchorCtr="0">
            <a:noAutofit/>
          </a:bodyPr>
          <a:lstStyle/>
          <a:p>
            <a:pPr>
              <a:buClr>
                <a:srgbClr val="FFFFFF"/>
              </a:buClr>
              <a:buSzPts val="1500"/>
            </a:pPr>
            <a:r>
              <a:rPr lang="en-GB" sz="2400" b="1" dirty="0">
                <a:solidFill>
                  <a:srgbClr val="17505B"/>
                </a:solidFill>
                <a:latin typeface="Roboto Slab" pitchFamily="2" charset="0"/>
                <a:ea typeface="Noto Sans" panose="020B0502040504020204" pitchFamily="34" charset="0"/>
                <a:cs typeface="Calibri Light" panose="020F0302020204030204" pitchFamily="34" charset="0"/>
              </a:rPr>
              <a:t>SMEs Overall satisfaction with the policy held – wave 16 &amp; 17</a:t>
            </a:r>
          </a:p>
        </p:txBody>
      </p:sp>
      <p:sp>
        <p:nvSpPr>
          <p:cNvPr id="10" name="Google Shape;281;p26">
            <a:extLst>
              <a:ext uri="{FF2B5EF4-FFF2-40B4-BE49-F238E27FC236}">
                <a16:creationId xmlns:a16="http://schemas.microsoft.com/office/drawing/2014/main" id="{6BA30E1E-56C4-493B-8992-B93B1A6F3097}"/>
              </a:ext>
            </a:extLst>
          </p:cNvPr>
          <p:cNvSpPr txBox="1"/>
          <p:nvPr/>
        </p:nvSpPr>
        <p:spPr>
          <a:xfrm>
            <a:off x="943887" y="6037561"/>
            <a:ext cx="10722494" cy="432195"/>
          </a:xfrm>
          <a:prstGeom prst="rect">
            <a:avLst/>
          </a:prstGeom>
          <a:noFill/>
          <a:ln>
            <a:noFill/>
          </a:ln>
        </p:spPr>
        <p:txBody>
          <a:bodyPr spcFirstLastPara="1" wrap="square" lIns="91425" tIns="45700" rIns="91425" bIns="45700" anchor="t" anchorCtr="0">
            <a:noAutofit/>
          </a:bodyPr>
          <a:lstStyle/>
          <a:p>
            <a:r>
              <a:rPr lang="en-GB" sz="900" dirty="0">
                <a:solidFill>
                  <a:schemeClr val="tx1"/>
                </a:solidFill>
                <a:latin typeface="Noto Sans" panose="020B0502040504020204" pitchFamily="34" charset="0"/>
                <a:ea typeface="Corbel"/>
                <a:cs typeface="Noto Sans" panose="020B0502040504020204" pitchFamily="34" charset="0"/>
                <a:sym typeface="Corbel"/>
              </a:rPr>
              <a:t>Base: April 2025 and Jan 2026 data. All SMEs that hold at least one (motor, travel, buildings and/or contents, business interruption) insurance policy: 18-34 n=672, 35-54 n=613 , 55 or older n=214, Male n=888, Female n=610, White/ White British n=1,075 , Ethnic minorities n=407, 1-5 employees n=219, 6-20 employees n=483, More than 20 employees n=797, Motor n=341, Employers’ Liability n=407, Buildings and/or Contents n=442, Business Interruption n=309 Total n=1,499.</a:t>
            </a:r>
            <a:r>
              <a:rPr lang="en-GB" sz="900" dirty="0">
                <a:latin typeface="Noto Sans" panose="020B0502040504020204" pitchFamily="34" charset="0"/>
                <a:ea typeface="Corbel"/>
                <a:cs typeface="Noto Sans" panose="020B0502040504020204" pitchFamily="34" charset="0"/>
                <a:sym typeface="Corbel"/>
              </a:rPr>
              <a:t>  Note: If more than one different policies were selected, participants were randomly assigned to answer performance questions for one of the policies only.  </a:t>
            </a:r>
            <a:endParaRPr lang="en-GB" sz="900" dirty="0">
              <a:latin typeface="Noto Sans" panose="020B0502040504020204" pitchFamily="34" charset="0"/>
              <a:ea typeface="Noto Sans" panose="020B0502040504020204" pitchFamily="34" charset="0"/>
              <a:cs typeface="Noto Sans" panose="020B0502040504020204" pitchFamily="34" charset="0"/>
            </a:endParaRPr>
          </a:p>
          <a:p>
            <a:endParaRPr lang="en-GB" sz="900"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p:txBody>
      </p:sp>
      <p:graphicFrame>
        <p:nvGraphicFramePr>
          <p:cNvPr id="12" name="Chart 11"/>
          <p:cNvGraphicFramePr/>
          <p:nvPr>
            <p:extLst>
              <p:ext uri="{D42A27DB-BD31-4B8C-83A1-F6EECF244321}">
                <p14:modId xmlns:p14="http://schemas.microsoft.com/office/powerpoint/2010/main" val="2848572321"/>
              </p:ext>
            </p:extLst>
          </p:nvPr>
        </p:nvGraphicFramePr>
        <p:xfrm>
          <a:off x="1019175" y="2233545"/>
          <a:ext cx="10722494" cy="3689808"/>
        </p:xfrm>
        <a:graphic>
          <a:graphicData uri="http://schemas.openxmlformats.org/drawingml/2006/chart">
            <c:chart xmlns:c="http://schemas.openxmlformats.org/drawingml/2006/chart" xmlns:r="http://schemas.openxmlformats.org/officeDocument/2006/relationships" r:id="rId3"/>
          </a:graphicData>
        </a:graphic>
      </p:graphicFrame>
      <p:sp>
        <p:nvSpPr>
          <p:cNvPr id="13" name="Rounded Rectangle 12"/>
          <p:cNvSpPr/>
          <p:nvPr/>
        </p:nvSpPr>
        <p:spPr>
          <a:xfrm>
            <a:off x="1019174" y="2661353"/>
            <a:ext cx="1973361" cy="3362265"/>
          </a:xfrm>
          <a:prstGeom prst="roundRect">
            <a:avLst>
              <a:gd name="adj" fmla="val 0"/>
            </a:avLst>
          </a:prstGeom>
          <a:noFill/>
          <a:ln w="19050">
            <a:solidFill>
              <a:srgbClr val="17505B"/>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dirty="0">
              <a:latin typeface="Noto Sans" panose="020B0502040504020204" pitchFamily="34" charset="0"/>
            </a:endParaRPr>
          </a:p>
        </p:txBody>
      </p:sp>
      <p:sp>
        <p:nvSpPr>
          <p:cNvPr id="19" name="Rounded Rectangle 18"/>
          <p:cNvSpPr/>
          <p:nvPr/>
        </p:nvSpPr>
        <p:spPr>
          <a:xfrm>
            <a:off x="5598660" y="2661353"/>
            <a:ext cx="1945140" cy="3362265"/>
          </a:xfrm>
          <a:prstGeom prst="roundRect">
            <a:avLst>
              <a:gd name="adj" fmla="val 0"/>
            </a:avLst>
          </a:prstGeom>
          <a:noFill/>
          <a:ln w="19050">
            <a:solidFill>
              <a:srgbClr val="17505B"/>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dirty="0">
              <a:latin typeface="Noto Sans" panose="020B0502040504020204" pitchFamily="34" charset="0"/>
            </a:endParaRPr>
          </a:p>
        </p:txBody>
      </p:sp>
      <p:sp>
        <p:nvSpPr>
          <p:cNvPr id="20" name="Rounded Rectangle 19"/>
          <p:cNvSpPr/>
          <p:nvPr/>
        </p:nvSpPr>
        <p:spPr>
          <a:xfrm>
            <a:off x="7543800" y="2661353"/>
            <a:ext cx="3185198" cy="3362265"/>
          </a:xfrm>
          <a:prstGeom prst="roundRect">
            <a:avLst>
              <a:gd name="adj" fmla="val 0"/>
            </a:avLst>
          </a:prstGeom>
          <a:noFill/>
          <a:ln w="19050">
            <a:solidFill>
              <a:srgbClr val="17505B"/>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dirty="0">
              <a:latin typeface="Noto Sans" panose="020B0502040504020204" pitchFamily="34" charset="0"/>
            </a:endParaRPr>
          </a:p>
        </p:txBody>
      </p:sp>
      <p:sp>
        <p:nvSpPr>
          <p:cNvPr id="21" name="Rounded Rectangle 20"/>
          <p:cNvSpPr/>
          <p:nvPr/>
        </p:nvSpPr>
        <p:spPr>
          <a:xfrm>
            <a:off x="2992536" y="2661353"/>
            <a:ext cx="1320800" cy="3362265"/>
          </a:xfrm>
          <a:prstGeom prst="roundRect">
            <a:avLst>
              <a:gd name="adj" fmla="val 0"/>
            </a:avLst>
          </a:prstGeom>
          <a:noFill/>
          <a:ln w="19050">
            <a:solidFill>
              <a:srgbClr val="17505B"/>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dirty="0">
              <a:latin typeface="Noto Sans" panose="020B0502040504020204" pitchFamily="34" charset="0"/>
            </a:endParaRPr>
          </a:p>
        </p:txBody>
      </p:sp>
      <p:sp>
        <p:nvSpPr>
          <p:cNvPr id="15" name="TextBox 14"/>
          <p:cNvSpPr txBox="1"/>
          <p:nvPr/>
        </p:nvSpPr>
        <p:spPr>
          <a:xfrm>
            <a:off x="1405500" y="2692945"/>
            <a:ext cx="1320800" cy="261610"/>
          </a:xfrm>
          <a:prstGeom prst="rect">
            <a:avLst/>
          </a:prstGeom>
          <a:noFill/>
        </p:spPr>
        <p:txBody>
          <a:bodyPr wrap="square" rtlCol="0">
            <a:spAutoFit/>
          </a:bodyPr>
          <a:lstStyle/>
          <a:p>
            <a:pPr algn="ctr"/>
            <a:r>
              <a:rPr lang="en-GB" sz="1100" b="1" dirty="0">
                <a:solidFill>
                  <a:srgbClr val="17505B"/>
                </a:solidFill>
                <a:latin typeface="Noto Sans" panose="020B0502040504020204" pitchFamily="34" charset="0"/>
                <a:ea typeface="Noto Sans" panose="020B0502040504020204" pitchFamily="34" charset="0"/>
                <a:cs typeface="Noto Sans" panose="020B0502040504020204" pitchFamily="34" charset="0"/>
              </a:rPr>
              <a:t>Age</a:t>
            </a:r>
          </a:p>
        </p:txBody>
      </p:sp>
      <p:sp>
        <p:nvSpPr>
          <p:cNvPr id="24" name="TextBox 14"/>
          <p:cNvSpPr txBox="1"/>
          <p:nvPr/>
        </p:nvSpPr>
        <p:spPr>
          <a:xfrm>
            <a:off x="4277860" y="2670232"/>
            <a:ext cx="1320800"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b="1" dirty="0">
                <a:solidFill>
                  <a:srgbClr val="17505B"/>
                </a:solidFill>
                <a:latin typeface="Noto Sans" panose="020B0502040504020204" pitchFamily="34" charset="0"/>
              </a:rPr>
              <a:t>Ethnicity</a:t>
            </a:r>
            <a:endParaRPr lang="en-GB" sz="1100" b="1" dirty="0">
              <a:solidFill>
                <a:srgbClr val="17505B"/>
              </a:solidFill>
              <a:latin typeface="Noto Sans" panose="020B0502040504020204" pitchFamily="34" charset="0"/>
            </a:endParaRPr>
          </a:p>
        </p:txBody>
      </p:sp>
      <p:sp>
        <p:nvSpPr>
          <p:cNvPr id="25" name="TextBox 14"/>
          <p:cNvSpPr txBox="1"/>
          <p:nvPr/>
        </p:nvSpPr>
        <p:spPr>
          <a:xfrm>
            <a:off x="5722189" y="2670232"/>
            <a:ext cx="1784901"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b="1" dirty="0">
                <a:solidFill>
                  <a:srgbClr val="17505B"/>
                </a:solidFill>
                <a:latin typeface="Noto Sans" panose="020B0502040504020204" pitchFamily="34" charset="0"/>
              </a:rPr>
              <a:t>Number of employees</a:t>
            </a:r>
            <a:endParaRPr lang="en-GB" sz="1100" b="1" dirty="0">
              <a:solidFill>
                <a:srgbClr val="17505B"/>
              </a:solidFill>
              <a:latin typeface="Noto Sans" panose="020B0502040504020204" pitchFamily="34" charset="0"/>
            </a:endParaRPr>
          </a:p>
        </p:txBody>
      </p:sp>
      <p:sp>
        <p:nvSpPr>
          <p:cNvPr id="26" name="TextBox 14"/>
          <p:cNvSpPr txBox="1"/>
          <p:nvPr/>
        </p:nvSpPr>
        <p:spPr>
          <a:xfrm>
            <a:off x="8346905" y="2692945"/>
            <a:ext cx="1705118"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b="1" dirty="0">
                <a:solidFill>
                  <a:srgbClr val="17505B"/>
                </a:solidFill>
                <a:latin typeface="Noto Sans" panose="020B0502040504020204" pitchFamily="34" charset="0"/>
              </a:rPr>
              <a:t>Policy type held</a:t>
            </a:r>
            <a:endParaRPr lang="en-GB" sz="1100" b="1" dirty="0">
              <a:solidFill>
                <a:srgbClr val="17505B"/>
              </a:solidFill>
              <a:latin typeface="Noto Sans" panose="020B0502040504020204" pitchFamily="34" charset="0"/>
            </a:endParaRPr>
          </a:p>
        </p:txBody>
      </p:sp>
      <p:sp>
        <p:nvSpPr>
          <p:cNvPr id="29" name="Rounded Rectangle 28"/>
          <p:cNvSpPr/>
          <p:nvPr/>
        </p:nvSpPr>
        <p:spPr>
          <a:xfrm>
            <a:off x="4313337" y="2661353"/>
            <a:ext cx="1285324" cy="3362265"/>
          </a:xfrm>
          <a:prstGeom prst="roundRect">
            <a:avLst>
              <a:gd name="adj" fmla="val 0"/>
            </a:avLst>
          </a:prstGeom>
          <a:noFill/>
          <a:ln w="19050">
            <a:solidFill>
              <a:srgbClr val="17505B"/>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dirty="0">
              <a:latin typeface="Noto Sans" panose="020B0502040504020204" pitchFamily="34" charset="0"/>
            </a:endParaRPr>
          </a:p>
        </p:txBody>
      </p:sp>
    </p:spTree>
    <p:extLst>
      <p:ext uri="{BB962C8B-B14F-4D97-AF65-F5344CB8AC3E}">
        <p14:creationId xmlns:p14="http://schemas.microsoft.com/office/powerpoint/2010/main" val="2699676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9B42FAF-4F28-471F-999C-92CC1709C914}"/>
            </a:ext>
          </a:extLst>
        </p:cNvPr>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3264B3FE-4EFA-60B5-458D-84BD199971F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530589" y="5811520"/>
            <a:ext cx="1891747" cy="580137"/>
          </a:xfrm>
          <a:prstGeom prst="rect">
            <a:avLst/>
          </a:prstGeom>
        </p:spPr>
      </p:pic>
      <p:sp>
        <p:nvSpPr>
          <p:cNvPr id="2" name="object 3">
            <a:extLst>
              <a:ext uri="{FF2B5EF4-FFF2-40B4-BE49-F238E27FC236}">
                <a16:creationId xmlns:a16="http://schemas.microsoft.com/office/drawing/2014/main" id="{4704E5F6-83DF-02D4-690E-9AC882CE2FD7}"/>
              </a:ext>
            </a:extLst>
          </p:cNvPr>
          <p:cNvSpPr txBox="1"/>
          <p:nvPr/>
        </p:nvSpPr>
        <p:spPr>
          <a:xfrm>
            <a:off x="975362" y="1892307"/>
            <a:ext cx="4837340" cy="2346412"/>
          </a:xfrm>
          <a:prstGeom prst="rect">
            <a:avLst/>
          </a:prstGeom>
        </p:spPr>
        <p:txBody>
          <a:bodyPr vert="horz" wrap="square" lIns="0" tIns="277495" rIns="0" bIns="0" rtlCol="0">
            <a:spAutoFit/>
          </a:bodyPr>
          <a:lstStyle/>
          <a:p>
            <a:pPr marL="12701" marR="5080" lvl="0" indent="0" algn="l" defTabSz="457223" rtl="0" eaLnBrk="1" fontAlgn="auto" latinLnBrk="0" hangingPunct="1">
              <a:lnSpc>
                <a:spcPts val="8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17505B"/>
                </a:solidFill>
                <a:effectLst/>
                <a:uLnTx/>
                <a:uFillTx/>
                <a:latin typeface="Moderustic ExtraBold" pitchFamily="2" charset="0"/>
                <a:ea typeface="Noto Sans" panose="020B0502040504020204" pitchFamily="34" charset="0"/>
                <a:cs typeface="Cambria"/>
                <a:sym typeface="Arial"/>
              </a:rPr>
              <a:t>SME CLAIMS </a:t>
            </a:r>
          </a:p>
        </p:txBody>
      </p:sp>
      <p:sp>
        <p:nvSpPr>
          <p:cNvPr id="3" name="TextBox 2">
            <a:extLst>
              <a:ext uri="{FF2B5EF4-FFF2-40B4-BE49-F238E27FC236}">
                <a16:creationId xmlns:a16="http://schemas.microsoft.com/office/drawing/2014/main" id="{BD7EBBC9-6DDB-E01A-012B-12F510392039}"/>
              </a:ext>
            </a:extLst>
          </p:cNvPr>
          <p:cNvSpPr txBox="1"/>
          <p:nvPr/>
        </p:nvSpPr>
        <p:spPr>
          <a:xfrm>
            <a:off x="942704" y="4238719"/>
            <a:ext cx="483734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April 2025 and January 2026</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Wave 16 &amp; 17 data</a:t>
            </a:r>
          </a:p>
        </p:txBody>
      </p:sp>
    </p:spTree>
    <p:extLst>
      <p:ext uri="{BB962C8B-B14F-4D97-AF65-F5344CB8AC3E}">
        <p14:creationId xmlns:p14="http://schemas.microsoft.com/office/powerpoint/2010/main" val="348596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t="-7000" b="-7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64C6DE3-1268-6DF6-3E3F-6BAC8F63B5B0}"/>
              </a:ext>
            </a:extLst>
          </p:cNvPr>
          <p:cNvSpPr/>
          <p:nvPr/>
        </p:nvSpPr>
        <p:spPr>
          <a:xfrm>
            <a:off x="1019174" y="3913747"/>
            <a:ext cx="4711065" cy="2233053"/>
          </a:xfrm>
          <a:prstGeom prst="roundRect">
            <a:avLst>
              <a:gd name="adj" fmla="val 4047"/>
            </a:avLst>
          </a:prstGeom>
          <a:solidFill>
            <a:srgbClr val="1750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14"/>
          <p:cNvSpPr>
            <a:spLocks noGrp="1"/>
          </p:cNvSpPr>
          <p:nvPr>
            <p:ph type="title"/>
          </p:nvPr>
        </p:nvSpPr>
        <p:spPr>
          <a:xfrm>
            <a:off x="918606" y="372930"/>
            <a:ext cx="7234068" cy="883122"/>
          </a:xfrm>
        </p:spPr>
        <p:txBody>
          <a:bodyPr>
            <a:normAutofit/>
          </a:bodyPr>
          <a:lstStyle/>
          <a:p>
            <a:r>
              <a:rPr lang="en-GB" sz="2800" b="1" dirty="0">
                <a:ea typeface="Noto Sans" panose="020B0502040504020204" pitchFamily="34" charset="0"/>
                <a:cs typeface="Calibri Light" panose="020F0302020204030204" pitchFamily="34" charset="0"/>
              </a:rPr>
              <a:t>Key </a:t>
            </a:r>
            <a:r>
              <a:rPr lang="en-GB" sz="2800" b="1" dirty="0">
                <a:ea typeface="Noto Sans" panose="020B0502040504020204" pitchFamily="34" charset="0"/>
                <a:cs typeface="Calibri Light" panose="020F0302020204030204" pitchFamily="34" charset="0"/>
                <a:sym typeface="Arial"/>
              </a:rPr>
              <a:t>findings – Consumers</a:t>
            </a:r>
          </a:p>
        </p:txBody>
      </p:sp>
      <p:sp>
        <p:nvSpPr>
          <p:cNvPr id="2" name="Text Placeholder 1"/>
          <p:cNvSpPr>
            <a:spLocks noGrp="1"/>
          </p:cNvSpPr>
          <p:nvPr>
            <p:ph idx="1"/>
          </p:nvPr>
        </p:nvSpPr>
        <p:spPr>
          <a:xfrm>
            <a:off x="928766" y="1212031"/>
            <a:ext cx="4801474" cy="2660497"/>
          </a:xfrm>
        </p:spPr>
        <p:txBody>
          <a:bodyPr>
            <a:normAutofit lnSpcReduction="10000"/>
          </a:bodyPr>
          <a:lstStyle/>
          <a:p>
            <a:pPr marL="182563" indent="-182563">
              <a:buClr>
                <a:srgbClr val="17505B"/>
              </a:buClr>
              <a:buSzPct val="100000"/>
              <a:buFont typeface="Arial" panose="020B0604020202020204" pitchFamily="34" charset="0"/>
              <a:buChar char="•"/>
            </a:pPr>
            <a:r>
              <a:rPr lang="en-US" sz="1200" b="0" dirty="0">
                <a:solidFill>
                  <a:srgbClr val="000000"/>
                </a:solidFill>
                <a:latin typeface="Noto Sans" panose="020B0502040504020204" pitchFamily="34" charset="0"/>
                <a:cs typeface="Calibri Light" panose="020F0302020204030204" pitchFamily="34" charset="0"/>
              </a:rPr>
              <a:t>The </a:t>
            </a:r>
            <a:r>
              <a:rPr lang="en-US" sz="1200" dirty="0">
                <a:latin typeface="Noto Sans" panose="020B0502040504020204" pitchFamily="34" charset="0"/>
                <a:cs typeface="Calibri Light" panose="020F0302020204030204" pitchFamily="34" charset="0"/>
              </a:rPr>
              <a:t>average performance rating </a:t>
            </a:r>
            <a:r>
              <a:rPr lang="en-US" sz="1200" b="0" dirty="0">
                <a:solidFill>
                  <a:srgbClr val="000000"/>
                </a:solidFill>
                <a:latin typeface="Noto Sans" panose="020B0502040504020204" pitchFamily="34" charset="0"/>
                <a:cs typeface="Calibri Light" panose="020F0302020204030204" pitchFamily="34" charset="0"/>
              </a:rPr>
              <a:t>for the </a:t>
            </a:r>
            <a:r>
              <a:rPr lang="en-US" sz="1200" dirty="0">
                <a:latin typeface="Noto Sans" panose="020B0502040504020204" pitchFamily="34" charset="0"/>
                <a:cs typeface="Calibri Light" panose="020F0302020204030204" pitchFamily="34" charset="0"/>
              </a:rPr>
              <a:t>Loyalty theme has steadily improved</a:t>
            </a:r>
            <a:r>
              <a:rPr lang="en-US" sz="1200" b="0" dirty="0">
                <a:solidFill>
                  <a:srgbClr val="000000"/>
                </a:solidFill>
                <a:latin typeface="Noto Sans" panose="020B0502040504020204" pitchFamily="34" charset="0"/>
                <a:cs typeface="Calibri Light" panose="020F0302020204030204" pitchFamily="34" charset="0"/>
              </a:rPr>
              <a:t> in the past 2 waves and the overall Opportunity score attributed to the theme is at its lowest level to date.  It does, however, continue to be the highest Opportunity score and key theme to improve performance on to increase trust levels. </a:t>
            </a:r>
          </a:p>
          <a:p>
            <a:pPr marL="182563" indent="-182563">
              <a:buClr>
                <a:srgbClr val="17505B"/>
              </a:buClr>
              <a:buSzPct val="100000"/>
              <a:buFont typeface="Arial" panose="020B0604020202020204" pitchFamily="34" charset="0"/>
              <a:buChar char="•"/>
            </a:pPr>
            <a:endParaRPr lang="en-GB" sz="1200" b="0" dirty="0">
              <a:solidFill>
                <a:schemeClr val="tx1"/>
              </a:solidFill>
              <a:latin typeface="Noto Sans" panose="020B0502040504020204" pitchFamily="34" charset="0"/>
              <a:cs typeface="Calibri Light" panose="020F0302020204030204" pitchFamily="34" charset="0"/>
            </a:endParaRPr>
          </a:p>
          <a:p>
            <a:pPr marL="182563" indent="-182563">
              <a:buClr>
                <a:srgbClr val="17505B"/>
              </a:buClr>
              <a:buSzPct val="100000"/>
              <a:buFont typeface="Arial" panose="020B0604020202020204" pitchFamily="34" charset="0"/>
              <a:buChar char="•"/>
            </a:pPr>
            <a:endParaRPr lang="en-GB" sz="1200" b="0" dirty="0">
              <a:solidFill>
                <a:schemeClr val="tx1"/>
              </a:solidFill>
              <a:latin typeface="Noto Sans" panose="020B0502040504020204" pitchFamily="34" charset="0"/>
              <a:cs typeface="Calibri Light" panose="020F0302020204030204" pitchFamily="34" charset="0"/>
            </a:endParaRPr>
          </a:p>
          <a:p>
            <a:pPr marL="182563" indent="-182563">
              <a:buClr>
                <a:srgbClr val="17505B"/>
              </a:buClr>
              <a:buSzPct val="100000"/>
              <a:buFont typeface="Arial" panose="020B0604020202020204" pitchFamily="34" charset="0"/>
              <a:buChar char="•"/>
            </a:pPr>
            <a:r>
              <a:rPr lang="en-GB" sz="1200" b="0" dirty="0">
                <a:solidFill>
                  <a:schemeClr val="tx1"/>
                </a:solidFill>
                <a:latin typeface="Noto Sans" panose="020B0502040504020204" pitchFamily="34" charset="0"/>
                <a:cs typeface="Calibri Light" panose="020F0302020204030204" pitchFamily="34" charset="0"/>
              </a:rPr>
              <a:t>The fall in the Loyalty Opportunity score has caused a fall in the overall average Opportunity score suggesting that trust levels in the Insurance sector amongst Consumers are improving.</a:t>
            </a:r>
          </a:p>
          <a:p>
            <a:pPr marL="182563" indent="-182563">
              <a:buClr>
                <a:srgbClr val="17505B"/>
              </a:buClr>
              <a:buSzPct val="100000"/>
              <a:buFont typeface="Arial" panose="020B0604020202020204" pitchFamily="34" charset="0"/>
              <a:buChar char="•"/>
            </a:pPr>
            <a:endParaRPr lang="en-GB" sz="1200" b="0" dirty="0">
              <a:solidFill>
                <a:schemeClr val="tx1"/>
              </a:solidFill>
              <a:latin typeface="Noto Sans" panose="020B0502040504020204" pitchFamily="34" charset="0"/>
              <a:cs typeface="Calibri Light" panose="020F0302020204030204" pitchFamily="34" charset="0"/>
            </a:endParaRPr>
          </a:p>
          <a:p>
            <a:pPr>
              <a:buClr>
                <a:srgbClr val="17505B"/>
              </a:buClr>
              <a:buSzPct val="100000"/>
            </a:pPr>
            <a:r>
              <a:rPr lang="en-GB" sz="1200" dirty="0">
                <a:latin typeface="Noto Sans" panose="020B0502040504020204" pitchFamily="34" charset="0"/>
                <a:cs typeface="Calibri Light" panose="020F0302020204030204" pitchFamily="34" charset="0"/>
              </a:rPr>
              <a:t>To increase trust further among Consumers, the following key actions are recommended:</a:t>
            </a:r>
          </a:p>
          <a:p>
            <a:pPr marL="182563" indent="-182563">
              <a:buClr>
                <a:srgbClr val="17505B"/>
              </a:buClr>
              <a:buSzPct val="100000"/>
              <a:buFont typeface="Arial" panose="020B0604020202020204" pitchFamily="34" charset="0"/>
              <a:buChar char="•"/>
            </a:pPr>
            <a:endParaRPr lang="en-GB" sz="1200" b="0" dirty="0">
              <a:solidFill>
                <a:schemeClr val="tx1"/>
              </a:solidFill>
              <a:latin typeface="Noto Sans" panose="020B050204050402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AB770EEF-3BE5-B02F-7402-AA663538BAEF}"/>
              </a:ext>
            </a:extLst>
          </p:cNvPr>
          <p:cNvSpPr txBox="1"/>
          <p:nvPr/>
        </p:nvSpPr>
        <p:spPr>
          <a:xfrm>
            <a:off x="5994400" y="1197983"/>
            <a:ext cx="5557520" cy="4893647"/>
          </a:xfrm>
          <a:prstGeom prst="rect">
            <a:avLst/>
          </a:prstGeom>
          <a:noFill/>
        </p:spPr>
        <p:txBody>
          <a:bodyPr wrap="square">
            <a:spAutoFit/>
          </a:bodyPr>
          <a:lstStyle/>
          <a:p>
            <a:pPr marL="182563" indent="-182563">
              <a:buClr>
                <a:srgbClr val="17505B"/>
              </a:buClr>
              <a:buSzPct val="100000"/>
              <a:buFont typeface="Arial" panose="020B0604020202020204" pitchFamily="34" charset="0"/>
              <a:buChar char="•"/>
            </a:pPr>
            <a:r>
              <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Consumer </a:t>
            </a:r>
            <a:r>
              <a:rPr lang="en-GB" sz="12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satisfaction</a:t>
            </a:r>
            <a:r>
              <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 with their policy (86% satisfied) is at its </a:t>
            </a:r>
            <a:r>
              <a:rPr lang="en-GB" sz="12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joint highest level</a:t>
            </a:r>
            <a:r>
              <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 previously recorded in September 2023 and July 2022.</a:t>
            </a:r>
          </a:p>
          <a:p>
            <a:pPr>
              <a:buClr>
                <a:srgbClr val="17505B"/>
              </a:buClr>
              <a:buSzPct val="100000"/>
            </a:pPr>
            <a:endParaRPr lang="en-GB" sz="1200" b="0" dirty="0">
              <a:solidFill>
                <a:schemeClr val="tx1"/>
              </a:solidFill>
              <a:latin typeface="Noto Sans" panose="020B0502040504020204" pitchFamily="34" charset="0"/>
              <a:ea typeface="Noto Sans" panose="020B0502040504020204" pitchFamily="34" charset="0"/>
              <a:cs typeface="Calibri Light" panose="020F0302020204030204" pitchFamily="34" charset="0"/>
            </a:endParaRPr>
          </a:p>
          <a:p>
            <a:pPr marL="182563" indent="-182563">
              <a:buClr>
                <a:srgbClr val="17505B"/>
              </a:buClr>
              <a:buSzPct val="100000"/>
              <a:buFont typeface="Arial" panose="020B0604020202020204" pitchFamily="34" charset="0"/>
              <a:buChar char="•"/>
            </a:pPr>
            <a:r>
              <a:rPr lang="en-US" sz="12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19% of Consumers </a:t>
            </a:r>
            <a:r>
              <a:rPr lang="en-US"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had made a </a:t>
            </a:r>
            <a:r>
              <a:rPr lang="en-US" sz="12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claim</a:t>
            </a:r>
            <a:r>
              <a:rPr lang="en-US"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 in the last year, up by 2 percentage points from August 2024 and 5 percentage points higher than August 2024 (Wave 14&amp;15).</a:t>
            </a:r>
          </a:p>
          <a:p>
            <a:pPr marL="182563" indent="-182563">
              <a:buClr>
                <a:srgbClr val="17505B"/>
              </a:buClr>
              <a:buSzPct val="100000"/>
              <a:buFont typeface="Arial" panose="020B0604020202020204" pitchFamily="34" charset="0"/>
              <a:buChar char="•"/>
            </a:pPr>
            <a:endParaRPr lang="en-GB" sz="1200" b="0" dirty="0">
              <a:solidFill>
                <a:schemeClr val="tx1"/>
              </a:solidFill>
              <a:latin typeface="Noto Sans" panose="020B0502040504020204" pitchFamily="34" charset="0"/>
              <a:ea typeface="Noto Sans" panose="020B0502040504020204" pitchFamily="34" charset="0"/>
              <a:cs typeface="Calibri Light" panose="020F0302020204030204" pitchFamily="34" charset="0"/>
            </a:endParaRPr>
          </a:p>
          <a:p>
            <a:pPr marL="182563" indent="-182563">
              <a:buClr>
                <a:srgbClr val="17505B"/>
              </a:buClr>
              <a:buSzPct val="100000"/>
              <a:buFont typeface="Arial" panose="020B0604020202020204" pitchFamily="34" charset="0"/>
              <a:buChar char="•"/>
            </a:pPr>
            <a:r>
              <a:rPr lang="en-US" sz="1200" b="0" dirty="0">
                <a:solidFill>
                  <a:schemeClr val="tx1"/>
                </a:solidFill>
                <a:latin typeface="Noto Sans" panose="020B0502040504020204" pitchFamily="34" charset="0"/>
                <a:ea typeface="Noto Sans" panose="020B0502040504020204" pitchFamily="34" charset="0"/>
                <a:cs typeface="Calibri Light" panose="020F0302020204030204" pitchFamily="34" charset="0"/>
              </a:rPr>
              <a:t>Loyalty is actually the lowest opportunity to improve trust for Consumers </a:t>
            </a:r>
            <a:r>
              <a:rPr lang="en-US" sz="12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who have made a claim </a:t>
            </a:r>
            <a:r>
              <a:rPr lang="en-US" sz="1200" b="0" dirty="0">
                <a:solidFill>
                  <a:schemeClr val="tx1"/>
                </a:solidFill>
                <a:latin typeface="Noto Sans" panose="020B0502040504020204" pitchFamily="34" charset="0"/>
                <a:ea typeface="Noto Sans" panose="020B0502040504020204" pitchFamily="34" charset="0"/>
                <a:cs typeface="Calibri Light" panose="020F0302020204030204" pitchFamily="34" charset="0"/>
              </a:rPr>
              <a:t>as they place a lower level of importance on the Loyalty theme and rate their current providers’ performance as higher than Consumers who have not made a claim in the last 12 months.  The claim related themes are the key opportunities to increase trust levels with Consumers who have experienced a claim.</a:t>
            </a:r>
          </a:p>
          <a:p>
            <a:pPr marL="182563" indent="-182563">
              <a:buClr>
                <a:srgbClr val="17505B"/>
              </a:buClr>
              <a:buSzPct val="100000"/>
              <a:buFont typeface="Arial" panose="020B0604020202020204" pitchFamily="34" charset="0"/>
              <a:buChar char="•"/>
            </a:pPr>
            <a:endParaRPr lang="en-GB" sz="1200" b="0" dirty="0">
              <a:solidFill>
                <a:schemeClr val="tx1"/>
              </a:solidFill>
              <a:latin typeface="Noto Sans" panose="020B0502040504020204" pitchFamily="34" charset="0"/>
              <a:ea typeface="Noto Sans" panose="020B0502040504020204" pitchFamily="34" charset="0"/>
              <a:cs typeface="Calibri Light" panose="020F0302020204030204" pitchFamily="34" charset="0"/>
            </a:endParaRPr>
          </a:p>
          <a:p>
            <a:pPr marL="182563" indent="-182563">
              <a:buClr>
                <a:srgbClr val="17505B"/>
              </a:buClr>
              <a:buSzPct val="100000"/>
              <a:buFont typeface="Arial" panose="020B0604020202020204" pitchFamily="34" charset="0"/>
              <a:buChar char="•"/>
            </a:pPr>
            <a:r>
              <a:rPr lang="en-GB" sz="12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Price comparison sites (37% of respondents) and buying directly from a provider (32%)</a:t>
            </a:r>
            <a:r>
              <a:rPr lang="en-GB" sz="1200" b="0" dirty="0">
                <a:solidFill>
                  <a:schemeClr val="tx1"/>
                </a:solidFill>
                <a:latin typeface="Noto Sans" panose="020B0502040504020204" pitchFamily="34" charset="0"/>
                <a:ea typeface="Noto Sans" panose="020B0502040504020204" pitchFamily="34" charset="0"/>
                <a:cs typeface="Calibri Light" panose="020F0302020204030204" pitchFamily="34" charset="0"/>
              </a:rPr>
              <a:t> are the most popular methods for purchasing insurance overall.  Consumers aged 18-34 appear more likely to purchase insurance through an insurance broker compared to older age groups.  Those aged 55+, purchase direct from a provider at a significantly higher rate than younger age groups.</a:t>
            </a:r>
          </a:p>
          <a:p>
            <a:pPr marL="182563" indent="-182563">
              <a:buClr>
                <a:srgbClr val="17505B"/>
              </a:buClr>
              <a:buSzPct val="100000"/>
              <a:buFont typeface="Arial" panose="020B0604020202020204" pitchFamily="34" charset="0"/>
              <a:buChar char="•"/>
            </a:pPr>
            <a:endParaRPr lang="en-GB" sz="1200" b="0" dirty="0">
              <a:solidFill>
                <a:schemeClr val="tx1"/>
              </a:solidFill>
              <a:latin typeface="Noto Sans" panose="020B0502040504020204" pitchFamily="34" charset="0"/>
              <a:ea typeface="Noto Sans" panose="020B0502040504020204" pitchFamily="34" charset="0"/>
              <a:cs typeface="Calibri Light" panose="020F0302020204030204" pitchFamily="34" charset="0"/>
            </a:endParaRPr>
          </a:p>
          <a:p>
            <a:pPr marL="182563" indent="-182563">
              <a:buClr>
                <a:srgbClr val="17505B"/>
              </a:buClr>
              <a:buSzPct val="100000"/>
              <a:buFont typeface="Arial" panose="020B0604020202020204" pitchFamily="34" charset="0"/>
              <a:buChar char="•"/>
            </a:pPr>
            <a:r>
              <a:rPr lang="en-GB" sz="1200" b="0" dirty="0">
                <a:solidFill>
                  <a:schemeClr val="tx1"/>
                </a:solidFill>
                <a:latin typeface="Noto Sans" panose="020B0502040504020204" pitchFamily="34" charset="0"/>
                <a:ea typeface="Noto Sans" panose="020B0502040504020204" pitchFamily="34" charset="0"/>
                <a:cs typeface="Calibri Light" panose="020F0302020204030204" pitchFamily="34" charset="0"/>
              </a:rPr>
              <a:t>Overall, </a:t>
            </a:r>
            <a:r>
              <a:rPr lang="en-GB" sz="12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55% of Consumers </a:t>
            </a:r>
            <a:r>
              <a:rPr lang="en-GB" sz="1200" b="0" dirty="0">
                <a:solidFill>
                  <a:schemeClr val="tx1"/>
                </a:solidFill>
                <a:latin typeface="Noto Sans" panose="020B0502040504020204" pitchFamily="34" charset="0"/>
                <a:ea typeface="Noto Sans" panose="020B0502040504020204" pitchFamily="34" charset="0"/>
                <a:cs typeface="Calibri Light" panose="020F0302020204030204" pitchFamily="34" charset="0"/>
              </a:rPr>
              <a:t>report having a good or very good level of financial well-being up from 51% in the previous wave and 47% in August 2024.  11% report having poor or very poor financial well-being, increasing trust with these Consumers </a:t>
            </a:r>
            <a:r>
              <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relies more on actions related to the Loyalty and Price themes.</a:t>
            </a:r>
            <a:endParaRPr lang="en-GB" sz="1200" b="0" dirty="0">
              <a:solidFill>
                <a:schemeClr val="tx1"/>
              </a:solidFill>
              <a:latin typeface="Noto Sans" panose="020B0502040504020204" pitchFamily="34" charset="0"/>
              <a:ea typeface="Noto Sans" panose="020B0502040504020204" pitchFamily="34" charset="0"/>
              <a:cs typeface="Calibri Light" panose="020F0302020204030204" pitchFamily="34" charset="0"/>
              <a:sym typeface="Arial"/>
            </a:endParaRPr>
          </a:p>
        </p:txBody>
      </p:sp>
      <p:sp>
        <p:nvSpPr>
          <p:cNvPr id="7" name="TextBox 6">
            <a:extLst>
              <a:ext uri="{FF2B5EF4-FFF2-40B4-BE49-F238E27FC236}">
                <a16:creationId xmlns:a16="http://schemas.microsoft.com/office/drawing/2014/main" id="{BAEBCC7D-E00B-B065-FF47-7134403DEFE1}"/>
              </a:ext>
            </a:extLst>
          </p:cNvPr>
          <p:cNvSpPr txBox="1"/>
          <p:nvPr/>
        </p:nvSpPr>
        <p:spPr>
          <a:xfrm>
            <a:off x="1121289" y="4045248"/>
            <a:ext cx="4416427" cy="1692771"/>
          </a:xfrm>
          <a:prstGeom prst="rect">
            <a:avLst/>
          </a:prstGeom>
          <a:noFill/>
        </p:spPr>
        <p:txBody>
          <a:bodyPr wrap="square">
            <a:spAutoFit/>
          </a:bodyPr>
          <a:lstStyle/>
          <a:p>
            <a:pPr marL="171450" lvl="2" indent="-171450">
              <a:spcAft>
                <a:spcPts val="600"/>
              </a:spcAft>
              <a:buClr>
                <a:srgbClr val="99FF80"/>
              </a:buClr>
              <a:buSzPct val="100000"/>
              <a:buFont typeface="Arial" panose="020B0604020202020204" pitchFamily="34" charset="0"/>
              <a:buChar char="•"/>
            </a:pPr>
            <a:r>
              <a:rPr lang="en-GB" sz="1200" dirty="0">
                <a:solidFill>
                  <a:schemeClr val="bg1"/>
                </a:solidFill>
                <a:latin typeface="Noto Sans" panose="020B0502040504020204" pitchFamily="34" charset="0"/>
                <a:ea typeface="Noto Sans" panose="020B0502040504020204" pitchFamily="34" charset="0"/>
                <a:cs typeface="Calibri Light" panose="020F0302020204030204" pitchFamily="34" charset="0"/>
              </a:rPr>
              <a:t>Giving a discount for staying with the same company</a:t>
            </a:r>
          </a:p>
          <a:p>
            <a:pPr marL="171450" lvl="2" indent="-171450">
              <a:spcAft>
                <a:spcPts val="600"/>
              </a:spcAft>
              <a:buClr>
                <a:srgbClr val="99FF80"/>
              </a:buClr>
              <a:buSzPct val="100000"/>
              <a:buFont typeface="Arial" panose="020B0604020202020204" pitchFamily="34" charset="0"/>
              <a:buChar char="•"/>
            </a:pPr>
            <a:r>
              <a:rPr lang="en-GB" sz="1200" dirty="0">
                <a:solidFill>
                  <a:schemeClr val="bg1"/>
                </a:solidFill>
                <a:latin typeface="Noto Sans" panose="020B0502040504020204" pitchFamily="34" charset="0"/>
                <a:ea typeface="Noto Sans" panose="020B0502040504020204" pitchFamily="34" charset="0"/>
                <a:cs typeface="Calibri Light" panose="020F0302020204030204" pitchFamily="34" charset="0"/>
              </a:rPr>
              <a:t>Premiums not to increase because they are no longer a new customer</a:t>
            </a:r>
          </a:p>
          <a:p>
            <a:pPr marL="171450" lvl="2" indent="-171450">
              <a:spcAft>
                <a:spcPts val="600"/>
              </a:spcAft>
              <a:buClr>
                <a:srgbClr val="99FF80"/>
              </a:buClr>
              <a:buSzPct val="100000"/>
              <a:buFont typeface="Arial" panose="020B0604020202020204" pitchFamily="34" charset="0"/>
              <a:buChar char="•"/>
            </a:pPr>
            <a:r>
              <a:rPr lang="en-GB" sz="1200" dirty="0">
                <a:solidFill>
                  <a:schemeClr val="bg1"/>
                </a:solidFill>
                <a:latin typeface="Noto Sans" panose="020B0502040504020204" pitchFamily="34" charset="0"/>
                <a:ea typeface="Noto Sans" panose="020B0502040504020204" pitchFamily="34" charset="0"/>
                <a:cs typeface="Calibri Light" panose="020F0302020204030204" pitchFamily="34" charset="0"/>
              </a:rPr>
              <a:t>Handling Consumer complaints professionally and fairly</a:t>
            </a:r>
          </a:p>
          <a:p>
            <a:pPr marL="171450" lvl="2" indent="-171450">
              <a:spcAft>
                <a:spcPts val="600"/>
              </a:spcAft>
              <a:buClr>
                <a:srgbClr val="99FF80"/>
              </a:buClr>
              <a:buSzPct val="100000"/>
              <a:buFont typeface="Arial" panose="020B0604020202020204" pitchFamily="34" charset="0"/>
              <a:buChar char="•"/>
            </a:pPr>
            <a:r>
              <a:rPr lang="en-GB" sz="1200" dirty="0">
                <a:solidFill>
                  <a:schemeClr val="bg1"/>
                </a:solidFill>
                <a:latin typeface="Noto Sans" panose="020B0502040504020204" pitchFamily="34" charset="0"/>
                <a:ea typeface="Noto Sans" panose="020B0502040504020204" pitchFamily="34" charset="0"/>
                <a:cs typeface="Calibri Light" panose="020F0302020204030204" pitchFamily="34" charset="0"/>
              </a:rPr>
              <a:t>Consumers’ Loyalty to the organisation to be considered at renewal following a claim</a:t>
            </a:r>
          </a:p>
          <a:p>
            <a:pPr marL="171450" lvl="2" indent="-171450">
              <a:spcAft>
                <a:spcPts val="600"/>
              </a:spcAft>
              <a:buClr>
                <a:srgbClr val="99FF80"/>
              </a:buClr>
              <a:buSzPct val="100000"/>
              <a:buFont typeface="Arial" panose="020B0604020202020204" pitchFamily="34" charset="0"/>
              <a:buChar char="•"/>
            </a:pPr>
            <a:r>
              <a:rPr lang="en-GB" sz="1200" dirty="0">
                <a:solidFill>
                  <a:schemeClr val="bg1"/>
                </a:solidFill>
                <a:latin typeface="Noto Sans" panose="020B0502040504020204" pitchFamily="34" charset="0"/>
                <a:ea typeface="Noto Sans" panose="020B0502040504020204" pitchFamily="34" charset="0"/>
                <a:cs typeface="Calibri Light" panose="020F0302020204030204" pitchFamily="34" charset="0"/>
              </a:rPr>
              <a:t>The policy being explained clearly to Consumers</a:t>
            </a:r>
          </a:p>
        </p:txBody>
      </p:sp>
    </p:spTree>
    <p:extLst>
      <p:ext uri="{BB962C8B-B14F-4D97-AF65-F5344CB8AC3E}">
        <p14:creationId xmlns:p14="http://schemas.microsoft.com/office/powerpoint/2010/main" val="29492326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8EB015CB-9A6E-D6ED-F0C3-D90586EA510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0E1C957-D845-A83C-5529-65840AFBC6CF}"/>
              </a:ext>
            </a:extLst>
          </p:cNvPr>
          <p:cNvSpPr txBox="1"/>
          <p:nvPr/>
        </p:nvSpPr>
        <p:spPr>
          <a:xfrm>
            <a:off x="930409" y="615514"/>
            <a:ext cx="112279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SMEs – claimed in last 12 months - wave 16 &amp; 1</a:t>
            </a:r>
            <a:r>
              <a:rPr lang="en-GB" sz="2400" b="1" dirty="0">
                <a:solidFill>
                  <a:srgbClr val="17505B"/>
                </a:solidFill>
                <a:latin typeface="Roboto Slab" pitchFamily="2" charset="0"/>
                <a:ea typeface="Noto Sans" panose="020B0502040504020204" pitchFamily="34" charset="0"/>
                <a:cs typeface="Calibri Light" panose="020F0302020204030204" pitchFamily="34" charset="0"/>
              </a:rPr>
              <a:t>7</a:t>
            </a:r>
            <a:r>
              <a:rPr kumimoji="0" lang="en-GB" sz="2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 </a:t>
            </a:r>
          </a:p>
        </p:txBody>
      </p:sp>
      <p:sp>
        <p:nvSpPr>
          <p:cNvPr id="8" name="TextBox 7">
            <a:extLst>
              <a:ext uri="{FF2B5EF4-FFF2-40B4-BE49-F238E27FC236}">
                <a16:creationId xmlns:a16="http://schemas.microsoft.com/office/drawing/2014/main" id="{B8C66D62-35F2-8170-B451-10F5FAE3D4C6}"/>
              </a:ext>
            </a:extLst>
          </p:cNvPr>
          <p:cNvSpPr txBox="1"/>
          <p:nvPr/>
        </p:nvSpPr>
        <p:spPr>
          <a:xfrm>
            <a:off x="930409" y="1183416"/>
            <a:ext cx="10515600" cy="1015663"/>
          </a:xfrm>
          <a:prstGeom prst="rect">
            <a:avLst/>
          </a:prstGeom>
          <a:noFill/>
        </p:spPr>
        <p:txBody>
          <a:bodyPr wrap="square">
            <a:spAutoFit/>
          </a:bodyPr>
          <a:lstStyle/>
          <a:p>
            <a:pPr marL="174625" marR="0" lvl="0" indent="-174625"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r>
              <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35</a:t>
            </a:r>
            <a:r>
              <a:rPr kumimoji="0" lang="en-GB" sz="1200" b="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 of SMEs had made a claim in the last year, up 5 percentage points compared to the </a:t>
            </a:r>
            <a:r>
              <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previous</a:t>
            </a:r>
            <a:r>
              <a:rPr kumimoji="0" lang="en-GB" sz="1200" b="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 wave (April 2025) and up 11 percentage points compared to August 2024. </a:t>
            </a:r>
          </a:p>
          <a:p>
            <a:pPr marL="174625" marR="0" lvl="0" indent="-174625"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r>
              <a:rPr kumimoji="0" lang="en-GB" sz="1200" b="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SMEs who employ only 1-5 people have a lower rate of claims, 24% reported making a claim in the previous 12 months</a:t>
            </a:r>
          </a:p>
          <a:p>
            <a:pPr marL="174625" marR="0" lvl="0" indent="-174625"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r>
              <a:rPr kumimoji="0" lang="en-GB" sz="1200" b="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Of the </a:t>
            </a:r>
            <a:r>
              <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443</a:t>
            </a:r>
            <a:r>
              <a:rPr kumimoji="0" lang="en-GB" sz="1200" b="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 SMEs who had made a claim </a:t>
            </a:r>
            <a:r>
              <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56</a:t>
            </a:r>
            <a:r>
              <a:rPr kumimoji="0" lang="en-GB" sz="1200" b="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 reported it was a Motor policy claim, 48% Building and/or Contents and </a:t>
            </a:r>
            <a:r>
              <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28</a:t>
            </a:r>
            <a:r>
              <a:rPr kumimoji="0" lang="en-GB" sz="1200" b="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 of those who had made a claim cited it was on a Business Interruption policy</a:t>
            </a:r>
          </a:p>
        </p:txBody>
      </p:sp>
      <p:sp>
        <p:nvSpPr>
          <p:cNvPr id="6" name="TextBox 5">
            <a:extLst>
              <a:ext uri="{FF2B5EF4-FFF2-40B4-BE49-F238E27FC236}">
                <a16:creationId xmlns:a16="http://schemas.microsoft.com/office/drawing/2014/main" id="{EE5C06DC-A8A4-42B3-ED6D-36EC507664D3}"/>
              </a:ext>
            </a:extLst>
          </p:cNvPr>
          <p:cNvSpPr txBox="1"/>
          <p:nvPr/>
        </p:nvSpPr>
        <p:spPr>
          <a:xfrm>
            <a:off x="919523" y="4756942"/>
            <a:ext cx="10526486" cy="1200329"/>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r>
              <a:rPr kumimoji="0" lang="en-GB" sz="12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Respondents are asked if they have </a:t>
            </a:r>
            <a:r>
              <a:rPr kumimoji="0" lang="en-GB" sz="12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claimed on a policy in the previous 12 months </a:t>
            </a:r>
            <a:r>
              <a:rPr kumimoji="0" lang="en-GB" sz="12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and are then asked which policy they have claimed on, they are allowed to select multiple options.  </a:t>
            </a:r>
          </a:p>
          <a:p>
            <a:pPr marL="171450" marR="0" lvl="0" indent="-171450"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endParaRPr kumimoji="0" lang="en-GB" sz="12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a:p>
            <a:pPr marL="171450" marR="0" lvl="0" indent="-171450"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r>
              <a:rPr kumimoji="0" lang="en-GB" sz="12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For the purpose of the </a:t>
            </a:r>
            <a:r>
              <a:rPr kumimoji="0" lang="en-GB" sz="12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Importance &amp; Performance questions</a:t>
            </a:r>
            <a:r>
              <a:rPr kumimoji="0" lang="en-GB" sz="12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 one of the policies they have claimed on is randomly selected for respondents to answer the various claims statements about.  Please note Employers Liability insurance has been removed from wave 15&amp;16 onwards as an option respondents can select from due to the policy type being removed from the Claims themes Importance and Performance question set.</a:t>
            </a:r>
          </a:p>
        </p:txBody>
      </p:sp>
      <p:sp>
        <p:nvSpPr>
          <p:cNvPr id="10" name="Google Shape;281;p26">
            <a:extLst>
              <a:ext uri="{FF2B5EF4-FFF2-40B4-BE49-F238E27FC236}">
                <a16:creationId xmlns:a16="http://schemas.microsoft.com/office/drawing/2014/main" id="{634A0449-6FB1-D8C4-89E6-8B6477F53E63}"/>
              </a:ext>
            </a:extLst>
          </p:cNvPr>
          <p:cNvSpPr txBox="1"/>
          <p:nvPr/>
        </p:nvSpPr>
        <p:spPr>
          <a:xfrm>
            <a:off x="930409" y="6100971"/>
            <a:ext cx="10526486" cy="349122"/>
          </a:xfrm>
          <a:prstGeom prst="rect">
            <a:avLst/>
          </a:prstGeom>
          <a:noFill/>
          <a:ln>
            <a:noFill/>
          </a:ln>
        </p:spPr>
        <p:txBody>
          <a:bodyPr spcFirstLastPara="1" wrap="square" lIns="91425" tIns="45700" rIns="91425" bIns="45700" anchor="t" anchorCtr="0">
            <a:noAutofit/>
          </a:bodyPr>
          <a:lstStyle/>
          <a:p>
            <a:r>
              <a:rPr lang="en-GB" sz="900" dirty="0">
                <a:solidFill>
                  <a:schemeClr val="tx1"/>
                </a:solidFill>
                <a:latin typeface="Noto Sans" panose="020B0502040504020204" pitchFamily="34" charset="0"/>
                <a:ea typeface="Corbel"/>
                <a:cs typeface="Noto Sans" panose="020B0502040504020204" pitchFamily="34" charset="0"/>
                <a:sym typeface="Corbel"/>
              </a:rPr>
              <a:t>Base: April 2025 and January 2026 data. </a:t>
            </a:r>
            <a:r>
              <a:rPr lang="en-GB" sz="900" dirty="0">
                <a:latin typeface="Noto Sans" panose="020B0502040504020204" pitchFamily="34" charset="0"/>
                <a:ea typeface="Corbel"/>
                <a:cs typeface="Noto Sans" panose="020B0502040504020204" pitchFamily="34" charset="0"/>
                <a:sym typeface="Corbel"/>
              </a:rPr>
              <a:t>All SMEs that hold at least one (motor, employers’ liability, buildings and/or contents, business interruption) insurance policy/ who have claimed on at least one insurance policy in the last 12 months: Total number of SMEs/who have claimed n=1,499/524.  Motor n=295, Buildings/Contents n=250, Business Interruption n=149. </a:t>
            </a:r>
            <a:endParaRPr lang="en-GB" sz="900" dirty="0">
              <a:latin typeface="Noto Sans" panose="020B0502040504020204" pitchFamily="34" charset="0"/>
              <a:ea typeface="Noto Sans" panose="020B0502040504020204" pitchFamily="34" charset="0"/>
              <a:cs typeface="Noto Sans" panose="020B0502040504020204" pitchFamily="34" charset="0"/>
            </a:endParaRPr>
          </a:p>
        </p:txBody>
      </p:sp>
      <p:graphicFrame>
        <p:nvGraphicFramePr>
          <p:cNvPr id="4" name="Diagramm0">
            <a:extLst>
              <a:ext uri="{FF2B5EF4-FFF2-40B4-BE49-F238E27FC236}">
                <a16:creationId xmlns:a16="http://schemas.microsoft.com/office/drawing/2014/main" id="{00000000-0008-0000-0C00-000002000000}"/>
              </a:ext>
            </a:extLst>
          </p:cNvPr>
          <p:cNvGraphicFramePr>
            <a:graphicFrameLocks/>
          </p:cNvGraphicFramePr>
          <p:nvPr>
            <p:extLst>
              <p:ext uri="{D42A27DB-BD31-4B8C-83A1-F6EECF244321}">
                <p14:modId xmlns:p14="http://schemas.microsoft.com/office/powerpoint/2010/main" val="3747865783"/>
              </p:ext>
            </p:extLst>
          </p:nvPr>
        </p:nvGraphicFramePr>
        <p:xfrm>
          <a:off x="816428" y="2039912"/>
          <a:ext cx="4809397" cy="27366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Diagramm0">
            <a:extLst>
              <a:ext uri="{FF2B5EF4-FFF2-40B4-BE49-F238E27FC236}">
                <a16:creationId xmlns:a16="http://schemas.microsoft.com/office/drawing/2014/main" id="{00000000-0008-0000-0D00-000002000000}"/>
              </a:ext>
            </a:extLst>
          </p:cNvPr>
          <p:cNvGraphicFramePr>
            <a:graphicFrameLocks/>
          </p:cNvGraphicFramePr>
          <p:nvPr>
            <p:extLst>
              <p:ext uri="{D42A27DB-BD31-4B8C-83A1-F6EECF244321}">
                <p14:modId xmlns:p14="http://schemas.microsoft.com/office/powerpoint/2010/main" val="799461777"/>
              </p:ext>
            </p:extLst>
          </p:nvPr>
        </p:nvGraphicFramePr>
        <p:xfrm>
          <a:off x="6074228" y="2041468"/>
          <a:ext cx="5513463" cy="246822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492775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4F0AB5D6-53B5-E8E9-16DC-B1F225CF911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1988132-7B51-E263-ED3C-E7C57046A23D}"/>
              </a:ext>
            </a:extLst>
          </p:cNvPr>
          <p:cNvSpPr txBox="1"/>
          <p:nvPr/>
        </p:nvSpPr>
        <p:spPr>
          <a:xfrm>
            <a:off x="925286" y="602980"/>
            <a:ext cx="112279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SMEs – claimed in last 12 months – Opportunity Themes</a:t>
            </a:r>
          </a:p>
        </p:txBody>
      </p:sp>
      <p:graphicFrame>
        <p:nvGraphicFramePr>
          <p:cNvPr id="4" name="Table 3">
            <a:extLst>
              <a:ext uri="{FF2B5EF4-FFF2-40B4-BE49-F238E27FC236}">
                <a16:creationId xmlns:a16="http://schemas.microsoft.com/office/drawing/2014/main" id="{0AFD4919-3FA8-0A56-A854-396FD7D0B81C}"/>
              </a:ext>
            </a:extLst>
          </p:cNvPr>
          <p:cNvGraphicFramePr>
            <a:graphicFrameLocks noGrp="1"/>
          </p:cNvGraphicFramePr>
          <p:nvPr>
            <p:extLst>
              <p:ext uri="{D42A27DB-BD31-4B8C-83A1-F6EECF244321}">
                <p14:modId xmlns:p14="http://schemas.microsoft.com/office/powerpoint/2010/main" val="2999181697"/>
              </p:ext>
            </p:extLst>
          </p:nvPr>
        </p:nvGraphicFramePr>
        <p:xfrm>
          <a:off x="1019174" y="2569024"/>
          <a:ext cx="10502942" cy="3214212"/>
        </p:xfrm>
        <a:graphic>
          <a:graphicData uri="http://schemas.openxmlformats.org/drawingml/2006/table">
            <a:tbl>
              <a:tblPr/>
              <a:tblGrid>
                <a:gridCol w="1627522">
                  <a:extLst>
                    <a:ext uri="{9D8B030D-6E8A-4147-A177-3AD203B41FA5}">
                      <a16:colId xmlns:a16="http://schemas.microsoft.com/office/drawing/2014/main" val="20000"/>
                    </a:ext>
                  </a:extLst>
                </a:gridCol>
                <a:gridCol w="1584122">
                  <a:extLst>
                    <a:ext uri="{9D8B030D-6E8A-4147-A177-3AD203B41FA5}">
                      <a16:colId xmlns:a16="http://schemas.microsoft.com/office/drawing/2014/main" val="20001"/>
                    </a:ext>
                  </a:extLst>
                </a:gridCol>
                <a:gridCol w="1041614">
                  <a:extLst>
                    <a:ext uri="{9D8B030D-6E8A-4147-A177-3AD203B41FA5}">
                      <a16:colId xmlns:a16="http://schemas.microsoft.com/office/drawing/2014/main" val="20002"/>
                    </a:ext>
                  </a:extLst>
                </a:gridCol>
                <a:gridCol w="1041614">
                  <a:extLst>
                    <a:ext uri="{9D8B030D-6E8A-4147-A177-3AD203B41FA5}">
                      <a16:colId xmlns:a16="http://schemas.microsoft.com/office/drawing/2014/main" val="20003"/>
                    </a:ext>
                  </a:extLst>
                </a:gridCol>
                <a:gridCol w="1041614">
                  <a:extLst>
                    <a:ext uri="{9D8B030D-6E8A-4147-A177-3AD203B41FA5}">
                      <a16:colId xmlns:a16="http://schemas.microsoft.com/office/drawing/2014/main" val="20004"/>
                    </a:ext>
                  </a:extLst>
                </a:gridCol>
                <a:gridCol w="1041614">
                  <a:extLst>
                    <a:ext uri="{9D8B030D-6E8A-4147-A177-3AD203B41FA5}">
                      <a16:colId xmlns:a16="http://schemas.microsoft.com/office/drawing/2014/main" val="1912742464"/>
                    </a:ext>
                  </a:extLst>
                </a:gridCol>
                <a:gridCol w="1041614">
                  <a:extLst>
                    <a:ext uri="{9D8B030D-6E8A-4147-A177-3AD203B41FA5}">
                      <a16:colId xmlns:a16="http://schemas.microsoft.com/office/drawing/2014/main" val="1301910433"/>
                    </a:ext>
                  </a:extLst>
                </a:gridCol>
                <a:gridCol w="1041614">
                  <a:extLst>
                    <a:ext uri="{9D8B030D-6E8A-4147-A177-3AD203B41FA5}">
                      <a16:colId xmlns:a16="http://schemas.microsoft.com/office/drawing/2014/main" val="3744559626"/>
                    </a:ext>
                  </a:extLst>
                </a:gridCol>
                <a:gridCol w="1041614">
                  <a:extLst>
                    <a:ext uri="{9D8B030D-6E8A-4147-A177-3AD203B41FA5}">
                      <a16:colId xmlns:a16="http://schemas.microsoft.com/office/drawing/2014/main" val="1729927554"/>
                    </a:ext>
                  </a:extLst>
                </a:gridCol>
              </a:tblGrid>
              <a:tr h="314364">
                <a:tc rowSpan="2">
                  <a:txBody>
                    <a:bodyPr/>
                    <a:lstStyle/>
                    <a:p>
                      <a:pPr algn="l" fontAlgn="b"/>
                      <a:endParaRPr lang="en-GB" sz="1200" b="0" i="0" u="none" strike="noStrike" dirty="0">
                        <a:solidFill>
                          <a:srgbClr val="000000"/>
                        </a:solidFill>
                        <a:effectLst/>
                        <a:latin typeface="Noto Sans" panose="020B05020405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gridSpan="4">
                  <a:txBody>
                    <a:bodyPr/>
                    <a:lstStyle/>
                    <a:p>
                      <a:pPr algn="ctr" rtl="0" fontAlgn="b"/>
                      <a:r>
                        <a:rPr lang="en-GB" sz="1200" b="1" i="0" u="none" strike="noStrike" dirty="0">
                          <a:solidFill>
                            <a:srgbClr val="99FF80"/>
                          </a:solidFill>
                          <a:effectLst/>
                          <a:latin typeface="+mj-lt"/>
                        </a:rPr>
                        <a:t>Claimed in the past year</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7505B"/>
                    </a:solidFill>
                  </a:tcPr>
                </a:tc>
                <a:tc hMerge="1">
                  <a:txBody>
                    <a:bodyPr/>
                    <a:lstStyle/>
                    <a:p>
                      <a:endParaRPr dirty="0"/>
                    </a:p>
                  </a:txBody>
                  <a:tcPr marL="6350" marR="6350" marT="635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B588C"/>
                    </a:solidFill>
                  </a:tcPr>
                </a:tc>
                <a:tc hMerge="1">
                  <a:txBody>
                    <a:bodyPr/>
                    <a:lstStyle/>
                    <a:p>
                      <a:pPr algn="ctr" rtl="0" fontAlgn="b"/>
                      <a:endParaRPr lang="en-GB" sz="1200" b="1" i="0" u="none" strike="noStrike">
                        <a:solidFill>
                          <a:srgbClr val="FFFFFF"/>
                        </a:solidFill>
                        <a:effectLst/>
                        <a:latin typeface="+mj-lt"/>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265"/>
                    </a:solidFill>
                  </a:tcPr>
                </a:tc>
                <a:tc hMerge="1">
                  <a:txBody>
                    <a:bodyPr/>
                    <a:lstStyle/>
                    <a:p>
                      <a:pPr algn="ctr" rtl="0" fontAlgn="b"/>
                      <a:endParaRPr lang="en-GB" sz="1200" b="1" i="0" u="none" strike="noStrike">
                        <a:solidFill>
                          <a:srgbClr val="FFFFFF"/>
                        </a:solidFill>
                        <a:effectLst/>
                        <a:latin typeface="+mj-lt"/>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265"/>
                    </a:solidFill>
                  </a:tcPr>
                </a:tc>
                <a:tc>
                  <a:txBody>
                    <a:bodyPr/>
                    <a:lstStyle/>
                    <a:p>
                      <a:pPr algn="ctr" rtl="0" fontAlgn="b"/>
                      <a:endParaRPr lang="en-GB" sz="1200" b="1" i="0" u="none" strike="noStrike" dirty="0">
                        <a:solidFill>
                          <a:srgbClr val="FFFFFF"/>
                        </a:solidFill>
                        <a:effectLst/>
                        <a:latin typeface="Noto Sans" panose="020B0502040504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rtl="0" fontAlgn="b"/>
                      <a:r>
                        <a:rPr lang="en-GB" sz="1200" b="1" i="0" u="none" strike="noStrike" dirty="0">
                          <a:solidFill>
                            <a:srgbClr val="99FF80"/>
                          </a:solidFill>
                          <a:effectLst/>
                          <a:latin typeface="+mj-lt"/>
                        </a:rPr>
                        <a:t>Have not claimed in the past year</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7505B"/>
                    </a:solidFill>
                  </a:tcPr>
                </a:tc>
                <a:tc hMerge="1">
                  <a:txBody>
                    <a:bodyPr/>
                    <a:lstStyle/>
                    <a:p>
                      <a:pPr algn="ctr" rtl="0" fontAlgn="b"/>
                      <a:endParaRPr lang="en-GB" sz="1200" b="1" i="0" u="none" strike="noStrike">
                        <a:solidFill>
                          <a:srgbClr val="FFFFFF"/>
                        </a:solidFill>
                        <a:effectLst/>
                        <a:latin typeface="+mj-lt"/>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265"/>
                    </a:solidFill>
                  </a:tcPr>
                </a:tc>
                <a:tc hMerge="1">
                  <a:txBody>
                    <a:bodyPr/>
                    <a:lstStyle/>
                    <a:p>
                      <a:pPr algn="ctr" rtl="0" fontAlgn="b"/>
                      <a:endParaRPr lang="en-GB" sz="1200" b="1" i="0" u="none" strike="noStrike">
                        <a:solidFill>
                          <a:srgbClr val="FFFFFF"/>
                        </a:solidFill>
                        <a:effectLst/>
                        <a:latin typeface="+mj-lt"/>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265"/>
                    </a:solidFill>
                  </a:tcPr>
                </a:tc>
                <a:extLst>
                  <a:ext uri="{0D108BD9-81ED-4DB2-BD59-A6C34878D82A}">
                    <a16:rowId xmlns:a16="http://schemas.microsoft.com/office/drawing/2014/main" val="10000"/>
                  </a:ext>
                </a:extLst>
              </a:tr>
              <a:tr h="341862">
                <a:tc vMerge="1">
                  <a:txBody>
                    <a:bodyPr/>
                    <a:lstStyle/>
                    <a:p>
                      <a:pPr algn="l" fontAlgn="b"/>
                      <a:endParaRPr lang="en-GB" sz="1200" b="0" i="0" u="none" strike="noStrike" dirty="0">
                        <a:solidFill>
                          <a:srgbClr val="000000"/>
                        </a:solidFill>
                        <a:effectLst/>
                        <a:latin typeface="Noto Sans" panose="020B0502040504020204" pitchFamily="34" charset="0"/>
                      </a:endParaRPr>
                    </a:p>
                  </a:txBody>
                  <a:tcPr marL="6350" marR="6350" marT="6350" marB="0" anchor="b">
                    <a:lnL>
                      <a:noFill/>
                    </a:lnL>
                    <a:lnR w="1270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7505B"/>
                    </a:solidFill>
                  </a:tcPr>
                </a:tc>
                <a:tc>
                  <a:txBody>
                    <a:bodyPr/>
                    <a:lstStyle/>
                    <a:p>
                      <a:pPr algn="ctr" rtl="0" fontAlgn="b"/>
                      <a:r>
                        <a:rPr lang="en-GB" sz="1200" b="1" i="0" u="none" strike="noStrike" cap="none" dirty="0">
                          <a:solidFill>
                            <a:srgbClr val="99FF80"/>
                          </a:solidFill>
                          <a:effectLst/>
                          <a:latin typeface="+mj-lt"/>
                          <a:ea typeface="+mn-ea"/>
                          <a:cs typeface="+mn-cs"/>
                          <a:sym typeface="Arial"/>
                        </a:rPr>
                        <a:t>All respondents</a:t>
                      </a:r>
                    </a:p>
                    <a:p>
                      <a:pPr algn="ctr" rtl="0" fontAlgn="b"/>
                      <a:r>
                        <a:rPr lang="en-GB" sz="1200" b="1" i="0" u="none" strike="noStrike" cap="none" dirty="0">
                          <a:solidFill>
                            <a:srgbClr val="99FF80"/>
                          </a:solidFill>
                          <a:effectLst/>
                          <a:latin typeface="+mj-lt"/>
                          <a:ea typeface="+mn-ea"/>
                          <a:cs typeface="+mn-cs"/>
                          <a:sym typeface="Arial"/>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rPr>
                        <a:t> Importance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rPr>
                        <a:t> Performance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rPr>
                        <a:t> Opportunity score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rtl="0" fontAlgn="b"/>
                      <a:endParaRPr lang="en-GB" sz="1200" b="1" i="0" u="none" strike="noStrike" dirty="0">
                        <a:solidFill>
                          <a:srgbClr val="FFFFFF"/>
                        </a:solidFill>
                        <a:effectLst/>
                        <a:latin typeface="Noto Sans" panose="020B0502040504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200" b="1" i="0" u="none" strike="noStrike" dirty="0">
                          <a:solidFill>
                            <a:srgbClr val="99FF80"/>
                          </a:solidFill>
                          <a:effectLst/>
                          <a:latin typeface="+mj-lt"/>
                        </a:rPr>
                        <a:t> Importance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rPr>
                        <a:t> Performance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rPr>
                        <a:t> Opportunity score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649155001"/>
                  </a:ext>
                </a:extLst>
              </a:tr>
              <a:tr h="280507">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GB" sz="1100" b="0" i="0" u="none" strike="noStrike" dirty="0">
                          <a:solidFill>
                            <a:srgbClr val="000000"/>
                          </a:solidFill>
                          <a:effectLst/>
                          <a:latin typeface="Noto Sans" panose="020B0502040504020204" pitchFamily="34" charset="0"/>
                        </a:rPr>
                        <a:t>7.17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100" b="0" i="0" u="none" strike="noStrike">
                          <a:solidFill>
                            <a:srgbClr val="000000"/>
                          </a:solidFill>
                          <a:effectLst/>
                          <a:latin typeface="+mn-lt"/>
                        </a:rPr>
                        <a:t>7.16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1" i="0" u="none" strike="noStrike" dirty="0">
                          <a:solidFill>
                            <a:srgbClr val="17505B"/>
                          </a:solidFill>
                          <a:effectLst/>
                          <a:latin typeface="+mn-lt"/>
                        </a:rPr>
                        <a:t>7.17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GB" sz="1100" b="0" i="0" u="none" strike="noStrike" dirty="0">
                        <a:solidFill>
                          <a:srgbClr val="000000"/>
                        </a:solidFill>
                        <a:effectLst/>
                        <a:latin typeface="Noto Sans" panose="020B0502040504020204" pitchFamily="34" charset="0"/>
                        <a:cs typeface="Noto Sans" panose="020B0502040504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rgbClr val="000000"/>
                          </a:solidFill>
                          <a:effectLst/>
                          <a:latin typeface="Noto Sans" panose="020B0502040504020204" pitchFamily="34" charset="0"/>
                          <a:cs typeface="Noto Sans" panose="020B0502040504020204" pitchFamily="34" charset="0"/>
                        </a:rPr>
                        <a:t>Not asked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dirty="0">
                          <a:ln>
                            <a:noFill/>
                          </a:ln>
                          <a:solidFill>
                            <a:srgbClr val="000000"/>
                          </a:solidFill>
                          <a:effectLst/>
                          <a:uLnTx/>
                          <a:uFillTx/>
                          <a:latin typeface="Noto Sans" panose="020B0502040504020204" pitchFamily="34" charset="0"/>
                          <a:ea typeface="+mn-ea"/>
                          <a:cs typeface="Noto Sans" panose="020B0502040504020204" pitchFamily="34" charset="0"/>
                          <a:sym typeface="Arial"/>
                        </a:rPr>
                        <a:t>Not asked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dirty="0">
                          <a:ln>
                            <a:noFill/>
                          </a:ln>
                          <a:solidFill>
                            <a:srgbClr val="000000"/>
                          </a:solidFill>
                          <a:effectLst/>
                          <a:uLnTx/>
                          <a:uFillTx/>
                          <a:latin typeface="Noto Sans" panose="020B0502040504020204" pitchFamily="34" charset="0"/>
                          <a:ea typeface="+mn-ea"/>
                          <a:cs typeface="Noto Sans" panose="020B0502040504020204" pitchFamily="34" charset="0"/>
                          <a:sym typeface="Arial"/>
                        </a:rPr>
                        <a:t>Not asked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80507">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r>
                        <a:rPr lang="en-GB" sz="1100" b="0" i="0" u="none" strike="noStrike" dirty="0">
                          <a:solidFill>
                            <a:srgbClr val="000000"/>
                          </a:solidFill>
                          <a:effectLst/>
                          <a:latin typeface="Noto Sans" panose="020B0502040504020204" pitchFamily="34" charset="0"/>
                        </a:rPr>
                        <a:t>6.99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1" i="0" u="none" strike="noStrike" dirty="0">
                          <a:solidFill>
                            <a:srgbClr val="17505B"/>
                          </a:solidFill>
                          <a:effectLst/>
                          <a:latin typeface="+mn-lt"/>
                        </a:rPr>
                        <a:t>6.99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endParaRPr lang="en-GB" sz="1100" b="0" i="0" u="none" strike="noStrike" dirty="0">
                        <a:solidFill>
                          <a:srgbClr val="000000"/>
                        </a:solidFill>
                        <a:effectLst/>
                        <a:latin typeface="Noto Sans" panose="020B0502040504020204" pitchFamily="34" charset="0"/>
                        <a:cs typeface="Noto Sans" panose="020B0502040504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rgbClr val="000000"/>
                          </a:solidFill>
                          <a:effectLst/>
                          <a:latin typeface="Noto Sans" panose="020B0502040504020204" pitchFamily="34" charset="0"/>
                          <a:cs typeface="Noto Sans" panose="020B0502040504020204" pitchFamily="34" charset="0"/>
                        </a:rPr>
                        <a:t>Not asked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dirty="0">
                          <a:ln>
                            <a:noFill/>
                          </a:ln>
                          <a:solidFill>
                            <a:srgbClr val="000000"/>
                          </a:solidFill>
                          <a:effectLst/>
                          <a:uLnTx/>
                          <a:uFillTx/>
                          <a:latin typeface="Noto Sans" panose="020B0502040504020204" pitchFamily="34" charset="0"/>
                          <a:ea typeface="+mn-ea"/>
                          <a:cs typeface="Noto Sans" panose="020B0502040504020204" pitchFamily="34" charset="0"/>
                          <a:sym typeface="Arial"/>
                        </a:rPr>
                        <a:t>Not asked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dirty="0">
                          <a:ln>
                            <a:noFill/>
                          </a:ln>
                          <a:solidFill>
                            <a:srgbClr val="000000"/>
                          </a:solidFill>
                          <a:effectLst/>
                          <a:uLnTx/>
                          <a:uFillTx/>
                          <a:latin typeface="Noto Sans" panose="020B0502040504020204" pitchFamily="34" charset="0"/>
                          <a:ea typeface="+mn-ea"/>
                          <a:cs typeface="Noto Sans" panose="020B0502040504020204" pitchFamily="34" charset="0"/>
                          <a:sym typeface="Arial"/>
                        </a:rPr>
                        <a:t>Not asked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280507">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GB" sz="1100" b="0" i="0" u="none" strike="noStrike" dirty="0">
                          <a:solidFill>
                            <a:srgbClr val="000000"/>
                          </a:solidFill>
                          <a:effectLst/>
                          <a:latin typeface="Noto Sans" panose="020B0502040504020204" pitchFamily="34" charset="0"/>
                        </a:rPr>
                        <a:t>7.01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100" b="0" i="0" u="none" strike="noStrike">
                          <a:solidFill>
                            <a:srgbClr val="000000"/>
                          </a:solidFill>
                          <a:effectLst/>
                          <a:latin typeface="+mn-lt"/>
                        </a:rPr>
                        <a:t>7.08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1" i="0" u="none" strike="noStrike">
                          <a:solidFill>
                            <a:srgbClr val="17505B"/>
                          </a:solidFill>
                          <a:effectLst/>
                          <a:latin typeface="+mn-lt"/>
                        </a:rPr>
                        <a:t>6.82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GB" sz="1100" b="0" i="0" u="none" strike="noStrike" dirty="0">
                        <a:solidFill>
                          <a:srgbClr val="000000"/>
                        </a:solidFill>
                        <a:effectLst/>
                        <a:latin typeface="Noto Sans" panose="020B0502040504020204" pitchFamily="34" charset="0"/>
                        <a:cs typeface="Noto Sans" panose="020B0502040504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7.12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7.13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7.11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80507">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r>
                        <a:rPr lang="en-GB" sz="1100" b="0" i="0" u="none" strike="noStrike" dirty="0">
                          <a:solidFill>
                            <a:srgbClr val="000000"/>
                          </a:solidFill>
                          <a:effectLst/>
                          <a:latin typeface="Noto Sans" panose="020B0502040504020204" pitchFamily="34" charset="0"/>
                        </a:rPr>
                        <a:t>6.64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1" i="0" u="none" strike="noStrike" dirty="0">
                          <a:solidFill>
                            <a:srgbClr val="17505B"/>
                          </a:solidFill>
                          <a:effectLst/>
                          <a:latin typeface="+mn-lt"/>
                        </a:rPr>
                        <a:t>6.68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endParaRPr lang="en-GB" sz="1100" b="0" i="0" u="none" strike="noStrike" dirty="0">
                        <a:solidFill>
                          <a:srgbClr val="000000"/>
                        </a:solidFill>
                        <a:effectLst/>
                        <a:latin typeface="Noto Sans" panose="020B0502040504020204" pitchFamily="34" charset="0"/>
                        <a:cs typeface="Noto Sans" panose="020B0502040504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6.81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6.62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280507">
                <a:tc>
                  <a:txBody>
                    <a:bodyPr/>
                    <a:lstStyle/>
                    <a:p>
                      <a:pPr algn="l" fontAlgn="b">
                        <a:buNone/>
                      </a:pPr>
                      <a:r>
                        <a:rPr lang="en-GB" sz="1100" b="0" i="0" u="none" strike="noStrike">
                          <a:solidFill>
                            <a:srgbClr val="000000"/>
                          </a:solidFill>
                          <a:effectLst/>
                          <a:latin typeface="+mn-lt"/>
                        </a:rPr>
                        <a:t>Relationship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GB" sz="1100" b="0" i="0" u="none" strike="noStrike" dirty="0">
                          <a:solidFill>
                            <a:srgbClr val="000000"/>
                          </a:solidFill>
                          <a:effectLst/>
                          <a:latin typeface="Noto Sans" panose="020B0502040504020204" pitchFamily="34" charset="0"/>
                        </a:rPr>
                        <a:t>6.06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100" b="0" i="0" u="none" strike="noStrike">
                          <a:solidFill>
                            <a:srgbClr val="000000"/>
                          </a:solidFill>
                          <a:effectLst/>
                          <a:latin typeface="+mn-lt"/>
                        </a:rPr>
                        <a:t>6.86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1" i="0" u="none" strike="noStrike" dirty="0">
                          <a:solidFill>
                            <a:srgbClr val="17505B"/>
                          </a:solidFill>
                          <a:effectLst/>
                          <a:latin typeface="+mn-lt"/>
                        </a:rPr>
                        <a:t>6.66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GB" sz="1100" b="0" i="0" u="none" strike="noStrike" dirty="0">
                        <a:solidFill>
                          <a:srgbClr val="000000"/>
                        </a:solidFill>
                        <a:effectLst/>
                        <a:latin typeface="Noto Sans" panose="020B0502040504020204" pitchFamily="34" charset="0"/>
                        <a:cs typeface="Noto Sans" panose="020B0502040504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5.82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5.89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5.75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80507">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r>
                        <a:rPr lang="en-GB" sz="1100" b="0" i="0" u="none" strike="noStrike" dirty="0">
                          <a:solidFill>
                            <a:srgbClr val="000000"/>
                          </a:solidFill>
                          <a:effectLst/>
                          <a:latin typeface="Noto Sans" panose="020B0502040504020204" pitchFamily="34" charset="0"/>
                        </a:rPr>
                        <a:t>7.02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1" i="0" u="none" strike="noStrike" dirty="0">
                          <a:solidFill>
                            <a:srgbClr val="17505B"/>
                          </a:solidFill>
                          <a:effectLst/>
                          <a:latin typeface="+mn-lt"/>
                        </a:rPr>
                        <a:t>6.58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endParaRPr lang="en-GB" sz="1100" b="0" i="0" u="none" strike="noStrike" dirty="0">
                        <a:solidFill>
                          <a:srgbClr val="000000"/>
                        </a:solidFill>
                        <a:effectLst/>
                        <a:latin typeface="Noto Sans" panose="020B0502040504020204" pitchFamily="34" charset="0"/>
                        <a:cs typeface="Noto Sans" panose="020B0502040504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6.40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5.55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7.26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280507">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GB" sz="1100" b="0" i="0" u="none" strike="noStrike" dirty="0">
                          <a:solidFill>
                            <a:srgbClr val="000000"/>
                          </a:solidFill>
                          <a:effectLst/>
                          <a:latin typeface="Noto Sans" panose="020B0502040504020204" pitchFamily="34" charset="0"/>
                        </a:rPr>
                        <a:t>6.46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100" b="0" i="0" u="none" strike="noStrike">
                          <a:solidFill>
                            <a:srgbClr val="000000"/>
                          </a:solidFill>
                          <a:effectLst/>
                          <a:latin typeface="+mn-lt"/>
                        </a:rPr>
                        <a:t>6.60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1" i="0" u="none" strike="noStrike" dirty="0">
                          <a:solidFill>
                            <a:srgbClr val="17505B"/>
                          </a:solidFill>
                          <a:effectLst/>
                          <a:latin typeface="+mn-lt"/>
                        </a:rPr>
                        <a:t>6.46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GB" sz="1100" b="0" i="0" u="none" strike="noStrike" dirty="0">
                        <a:solidFill>
                          <a:srgbClr val="000000"/>
                        </a:solidFill>
                        <a:effectLst/>
                        <a:latin typeface="Noto Sans" panose="020B0502040504020204" pitchFamily="34" charset="0"/>
                        <a:cs typeface="Noto Sans" panose="020B0502040504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rgbClr val="000000"/>
                          </a:solidFill>
                          <a:effectLst/>
                          <a:latin typeface="Noto Sans" panose="020B0502040504020204" pitchFamily="34" charset="0"/>
                          <a:cs typeface="Noto Sans" panose="020B0502040504020204" pitchFamily="34" charset="0"/>
                        </a:rPr>
                        <a:t>Not asked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dirty="0">
                          <a:ln>
                            <a:noFill/>
                          </a:ln>
                          <a:solidFill>
                            <a:srgbClr val="000000"/>
                          </a:solidFill>
                          <a:effectLst/>
                          <a:uLnTx/>
                          <a:uFillTx/>
                          <a:latin typeface="Noto Sans" panose="020B0502040504020204" pitchFamily="34" charset="0"/>
                          <a:ea typeface="+mn-ea"/>
                          <a:cs typeface="Noto Sans" panose="020B0502040504020204" pitchFamily="34" charset="0"/>
                          <a:sym typeface="Arial"/>
                        </a:rPr>
                        <a:t>Not asked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dirty="0">
                          <a:ln>
                            <a:noFill/>
                          </a:ln>
                          <a:solidFill>
                            <a:srgbClr val="000000"/>
                          </a:solidFill>
                          <a:effectLst/>
                          <a:uLnTx/>
                          <a:uFillTx/>
                          <a:latin typeface="Noto Sans" panose="020B0502040504020204" pitchFamily="34" charset="0"/>
                          <a:ea typeface="+mn-ea"/>
                          <a:cs typeface="Noto Sans" panose="020B0502040504020204" pitchFamily="34" charset="0"/>
                          <a:sym typeface="Arial"/>
                        </a:rPr>
                        <a:t>Not asked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80507">
                <a:tc>
                  <a:txBody>
                    <a:bodyPr/>
                    <a:lstStyle/>
                    <a:p>
                      <a:pPr algn="l"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r>
                        <a:rPr lang="en-GB" sz="1100" b="0" i="0" u="none" strike="noStrike" dirty="0">
                          <a:solidFill>
                            <a:srgbClr val="000000"/>
                          </a:solidFill>
                          <a:effectLst/>
                          <a:latin typeface="Noto Sans" panose="020B0502040504020204" pitchFamily="34" charset="0"/>
                        </a:rPr>
                        <a:t>6.07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1" i="0" u="none" strike="noStrike" dirty="0">
                          <a:solidFill>
                            <a:srgbClr val="17505B"/>
                          </a:solidFill>
                          <a:effectLst/>
                          <a:latin typeface="+mn-lt"/>
                        </a:rPr>
                        <a:t>6.37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endParaRPr lang="en-GB" sz="1100" b="0" i="0" u="none" strike="noStrike" dirty="0">
                        <a:solidFill>
                          <a:srgbClr val="000000"/>
                        </a:solidFill>
                        <a:effectLst/>
                        <a:latin typeface="Noto Sans" panose="020B0502040504020204" pitchFamily="34" charset="0"/>
                        <a:cs typeface="Noto Sans" panose="020B0502040504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arial" panose="020B0604020202020204" pitchFamily="34" charset="0"/>
                        </a:rPr>
                        <a:t>5.67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arial" panose="020B0604020202020204" pitchFamily="34" charset="0"/>
                        </a:rPr>
                        <a:t>5.42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arial" panose="020B0604020202020204" pitchFamily="34" charset="0"/>
                        </a:rPr>
                        <a:t>5.92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280507">
                <a:tc>
                  <a:txBody>
                    <a:bodyPr/>
                    <a:lstStyle/>
                    <a:p>
                      <a:pPr algn="l" fontAlgn="b">
                        <a:buNone/>
                      </a:pPr>
                      <a:r>
                        <a:rPr lang="en-GB" sz="1100" b="0" i="0" u="none" strike="noStrike" dirty="0">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GB" sz="1100" b="0" i="0" u="none" strike="noStrike" dirty="0">
                          <a:solidFill>
                            <a:srgbClr val="000000"/>
                          </a:solidFill>
                          <a:effectLst/>
                          <a:latin typeface="Noto Sans" panose="020B0502040504020204" pitchFamily="34" charset="0"/>
                        </a:rPr>
                        <a:t>6.53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100" b="0" i="0" u="none" strike="noStrike">
                          <a:solidFill>
                            <a:srgbClr val="000000"/>
                          </a:solidFill>
                          <a:effectLst/>
                          <a:latin typeface="+mn-lt"/>
                        </a:rPr>
                        <a:t>6.65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1" i="0" u="none" strike="noStrike" dirty="0">
                          <a:solidFill>
                            <a:srgbClr val="17505B"/>
                          </a:solidFill>
                          <a:effectLst/>
                          <a:latin typeface="+mn-lt"/>
                        </a:rPr>
                        <a:t>6.24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GB" sz="1100" b="0" i="0" u="none" strike="noStrike" dirty="0">
                        <a:solidFill>
                          <a:srgbClr val="000000"/>
                        </a:solidFill>
                        <a:effectLst/>
                        <a:latin typeface="Noto Sans" panose="020B0502040504020204" pitchFamily="34" charset="0"/>
                        <a:cs typeface="Noto Sans" panose="020B0502040504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arial" panose="020B0604020202020204" pitchFamily="34" charset="0"/>
                        </a:rPr>
                        <a:t>6.74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arial" panose="020B0604020202020204" pitchFamily="34" charset="0"/>
                        </a:rPr>
                        <a:t>6.79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arial" panose="020B0604020202020204" pitchFamily="34" charset="0"/>
                        </a:rPr>
                        <a:t>6.69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2" name="Google Shape;281;p26">
            <a:extLst>
              <a:ext uri="{FF2B5EF4-FFF2-40B4-BE49-F238E27FC236}">
                <a16:creationId xmlns:a16="http://schemas.microsoft.com/office/drawing/2014/main" id="{799DA1C8-65F4-37C0-B555-21E1E456D0CF}"/>
              </a:ext>
            </a:extLst>
          </p:cNvPr>
          <p:cNvSpPr txBox="1"/>
          <p:nvPr/>
        </p:nvSpPr>
        <p:spPr>
          <a:xfrm>
            <a:off x="925286" y="5917563"/>
            <a:ext cx="10596830" cy="349122"/>
          </a:xfrm>
          <a:prstGeom prst="rect">
            <a:avLst/>
          </a:prstGeom>
          <a:noFill/>
          <a:ln>
            <a:noFill/>
          </a:ln>
        </p:spPr>
        <p:txBody>
          <a:bodyPr spcFirstLastPara="1" wrap="square" lIns="91425" tIns="45700" rIns="91425" bIns="45700" anchor="t" anchorCtr="0">
            <a:noAutofit/>
          </a:bodyPr>
          <a:lstStyle/>
          <a:p>
            <a:r>
              <a:rPr lang="en-GB" sz="900" dirty="0">
                <a:solidFill>
                  <a:schemeClr val="tx1"/>
                </a:solidFill>
                <a:latin typeface="Noto Sans" panose="020B0502040504020204" pitchFamily="34" charset="0"/>
                <a:ea typeface="Corbel"/>
                <a:cs typeface="Noto Sans" panose="020B0502040504020204" pitchFamily="34" charset="0"/>
                <a:sym typeface="Corbel"/>
              </a:rPr>
              <a:t>Base: April 2025 and Jan 2026 data. </a:t>
            </a:r>
            <a:r>
              <a:rPr lang="en-GB" sz="900" dirty="0">
                <a:latin typeface="Noto Sans" panose="020B0502040504020204" pitchFamily="34" charset="0"/>
                <a:ea typeface="Corbel"/>
                <a:cs typeface="Noto Sans" panose="020B0502040504020204" pitchFamily="34" charset="0"/>
                <a:sym typeface="Corbel"/>
              </a:rPr>
              <a:t>All SMEs that hold at least one (motor, buildings and/or contents, business interruption) insurance policy/ who have claimed on at least one insurance policy in the last 12 months: Total number of SMEs/who have claimed/have not claimed n=1,499/ 524/ 975 </a:t>
            </a:r>
            <a:endParaRPr lang="en-GB" sz="900" dirty="0">
              <a:latin typeface="Noto Sans" panose="020B0502040504020204" pitchFamily="34" charset="0"/>
              <a:ea typeface="Noto Sans" panose="020B0502040504020204" pitchFamily="34" charset="0"/>
              <a:cs typeface="Noto Sans" panose="020B0502040504020204" pitchFamily="34" charset="0"/>
            </a:endParaRPr>
          </a:p>
        </p:txBody>
      </p:sp>
      <p:sp>
        <p:nvSpPr>
          <p:cNvPr id="6" name="TextBox 5">
            <a:extLst>
              <a:ext uri="{FF2B5EF4-FFF2-40B4-BE49-F238E27FC236}">
                <a16:creationId xmlns:a16="http://schemas.microsoft.com/office/drawing/2014/main" id="{5FB915A4-6F6B-6244-C234-2A178D4F86C2}"/>
              </a:ext>
            </a:extLst>
          </p:cNvPr>
          <p:cNvSpPr txBox="1"/>
          <p:nvPr/>
        </p:nvSpPr>
        <p:spPr>
          <a:xfrm>
            <a:off x="903514" y="1042873"/>
            <a:ext cx="10648406" cy="138499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r>
              <a:rPr lang="en-GB" sz="14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SMEs who have claimed in the last year have a similar level of stated importance for all themes in the Trust Index, less than </a:t>
            </a:r>
            <a:r>
              <a:rPr lang="en-GB" dirty="0">
                <a:solidFill>
                  <a:schemeClr val="tx1"/>
                </a:solidFill>
                <a:latin typeface="Noto Sans" panose="020B0502040504020204" pitchFamily="34" charset="0"/>
                <a:ea typeface="Noto Sans" panose="020B0502040504020204" pitchFamily="34" charset="0"/>
                <a:cs typeface="Calibri Light" panose="020F0302020204030204" pitchFamily="34" charset="0"/>
              </a:rPr>
              <a:t>1</a:t>
            </a:r>
            <a:r>
              <a:rPr lang="en-GB" sz="14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 point (scale -10 to +10) separates the importance scores given to all 9 themes</a:t>
            </a:r>
            <a:endParaRPr kumimoji="0" lang="en-GB" sz="1400" b="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endParaRPr lang="en-GB" sz="1400" dirty="0">
              <a:solidFill>
                <a:schemeClr val="tx1"/>
              </a:solidFill>
              <a:latin typeface="Noto Sans" panose="020B0502040504020204" pitchFamily="34" charset="0"/>
              <a:ea typeface="Noto Sans" panose="020B0502040504020204" pitchFamily="34" charset="0"/>
              <a:cs typeface="Calibri Light" panose="020F0302020204030204" pitchFamily="34" charset="0"/>
            </a:endParaRPr>
          </a:p>
          <a:p>
            <a:pPr marL="285750" marR="0" lvl="0" indent="-285750"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r>
              <a:rPr kumimoji="0" lang="en-GB" sz="1400" b="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The largest difference in opportunity scores between SMEs</a:t>
            </a:r>
            <a:r>
              <a:rPr lang="en-GB" sz="14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 </a:t>
            </a:r>
            <a:r>
              <a:rPr kumimoji="0" lang="en-GB" sz="1400" b="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who have not made a claim compared to SMEs who have claimed is the Loyalty</a:t>
            </a:r>
            <a:r>
              <a:rPr lang="en-GB" sz="14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 </a:t>
            </a:r>
            <a:r>
              <a:rPr kumimoji="0" lang="en-GB" sz="1400" b="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theme.  Both claimants and SMEs who have not claimed want to know what the policy covers / excludes but SMEs who have not claimed additionally want to get a discount for staying with the same company.</a:t>
            </a:r>
          </a:p>
        </p:txBody>
      </p:sp>
    </p:spTree>
    <p:extLst>
      <p:ext uri="{BB962C8B-B14F-4D97-AF65-F5344CB8AC3E}">
        <p14:creationId xmlns:p14="http://schemas.microsoft.com/office/powerpoint/2010/main" val="6592158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92FCAAF-0DDA-C2D9-7838-9245B981999E}"/>
              </a:ext>
            </a:extLst>
          </p:cNvPr>
          <p:cNvSpPr/>
          <p:nvPr/>
        </p:nvSpPr>
        <p:spPr>
          <a:xfrm>
            <a:off x="7122761" y="2373728"/>
            <a:ext cx="4165725" cy="2449285"/>
          </a:xfrm>
          <a:prstGeom prst="roundRect">
            <a:avLst>
              <a:gd name="adj" fmla="val 8143"/>
            </a:avLst>
          </a:prstGeom>
          <a:solidFill>
            <a:srgbClr val="1750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928789" y="612393"/>
            <a:ext cx="112279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SMEs – perceived monetary value of claim - wave 16 &amp; 17</a:t>
            </a:r>
          </a:p>
        </p:txBody>
      </p:sp>
      <p:sp>
        <p:nvSpPr>
          <p:cNvPr id="7" name="Google Shape;281;p26">
            <a:extLst>
              <a:ext uri="{FF2B5EF4-FFF2-40B4-BE49-F238E27FC236}">
                <a16:creationId xmlns:a16="http://schemas.microsoft.com/office/drawing/2014/main" id="{6BA30E1E-56C4-493B-8992-B93B1A6F3097}"/>
              </a:ext>
            </a:extLst>
          </p:cNvPr>
          <p:cNvSpPr txBox="1"/>
          <p:nvPr/>
        </p:nvSpPr>
        <p:spPr>
          <a:xfrm>
            <a:off x="928788" y="6079779"/>
            <a:ext cx="10871325" cy="35504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Base: April 2025 &amp; Jan 2026 data. All SMEs who had made a claim on an insurance policy in the previous 12 months (</a:t>
            </a:r>
            <a:r>
              <a:rPr lang="en-GB" sz="900" dirty="0">
                <a:latin typeface="Noto Sans" panose="020B0502040504020204" pitchFamily="34" charset="0"/>
                <a:ea typeface="Corbel"/>
                <a:cs typeface="Noto Sans" panose="020B0502040504020204" pitchFamily="34" charset="0"/>
                <a:sym typeface="Corbel"/>
              </a:rPr>
              <a:t>motor, buildings and/or contents, business interruption</a:t>
            </a:r>
            <a:r>
              <a:rPr kumimoji="0" lang="en-GB"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 insurance policy: n=</a:t>
            </a:r>
            <a:r>
              <a:rPr lang="en-GB" sz="900" dirty="0">
                <a:latin typeface="Noto Sans" panose="020B0502040504020204" pitchFamily="34" charset="0"/>
                <a:ea typeface="Corbel"/>
                <a:cs typeface="Noto Sans" panose="020B0502040504020204" pitchFamily="34" charset="0"/>
                <a:sym typeface="Corbel"/>
              </a:rPr>
              <a:t>524</a:t>
            </a:r>
            <a:r>
              <a:rPr kumimoji="0" lang="en-GB"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 1-4 (low) n=59, 5-7 n=</a:t>
            </a:r>
            <a:r>
              <a:rPr lang="en-GB" sz="900" dirty="0">
                <a:latin typeface="Noto Sans" panose="020B0502040504020204" pitchFamily="34" charset="0"/>
                <a:ea typeface="Corbel"/>
                <a:cs typeface="Noto Sans" panose="020B0502040504020204" pitchFamily="34" charset="0"/>
                <a:sym typeface="Corbel"/>
              </a:rPr>
              <a:t>182</a:t>
            </a:r>
            <a:r>
              <a:rPr kumimoji="0" lang="en-GB"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 8-10 (high) n=273. </a:t>
            </a:r>
            <a:endParaRPr kumimoji="0" lang="en-GB" sz="9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8" name="TextBox 7">
            <a:extLst>
              <a:ext uri="{FF2B5EF4-FFF2-40B4-BE49-F238E27FC236}">
                <a16:creationId xmlns:a16="http://schemas.microsoft.com/office/drawing/2014/main" id="{28A5F267-4FBB-4E0F-9CCE-E34E4194284D}"/>
              </a:ext>
            </a:extLst>
          </p:cNvPr>
          <p:cNvSpPr txBox="1"/>
          <p:nvPr/>
        </p:nvSpPr>
        <p:spPr>
          <a:xfrm>
            <a:off x="7307715" y="2529037"/>
            <a:ext cx="3795816" cy="2031325"/>
          </a:xfrm>
          <a:prstGeom prst="rect">
            <a:avLst/>
          </a:prstGeom>
          <a:noFill/>
        </p:spPr>
        <p:txBody>
          <a:bodyPr wrap="square">
            <a:spAutoFit/>
          </a:bodyPr>
          <a:lstStyle/>
          <a:p>
            <a:pPr marL="174625" marR="0" lvl="0" indent="-174625" algn="l" defTabSz="914400" rtl="0" eaLnBrk="1" fontAlgn="auto" latinLnBrk="0" hangingPunct="1">
              <a:lnSpc>
                <a:spcPct val="100000"/>
              </a:lnSpc>
              <a:spcBef>
                <a:spcPts val="0"/>
              </a:spcBef>
              <a:spcAft>
                <a:spcPts val="0"/>
              </a:spcAft>
              <a:buClr>
                <a:srgbClr val="99FF80"/>
              </a:buClr>
              <a:buSzTx/>
              <a:buFont typeface="Arial" panose="020B0604020202020204" pitchFamily="34" charset="0"/>
              <a:buChar char="•"/>
              <a:tabLst/>
              <a:defRPr/>
            </a:pPr>
            <a:r>
              <a:rPr kumimoji="0" lang="en-GB" b="0" i="0" u="none" strike="noStrike" kern="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53% of SMEs, who had made a claim in the previous 12 months reported that it was a high monetary value claim, up from 44% in April 2025.</a:t>
            </a:r>
          </a:p>
          <a:p>
            <a:pPr marL="174625" marR="0" lvl="0" indent="-174625" algn="l" defTabSz="914400" rtl="0" eaLnBrk="1" fontAlgn="auto" latinLnBrk="0" hangingPunct="1">
              <a:lnSpc>
                <a:spcPct val="100000"/>
              </a:lnSpc>
              <a:spcBef>
                <a:spcPts val="0"/>
              </a:spcBef>
              <a:spcAft>
                <a:spcPts val="0"/>
              </a:spcAft>
              <a:buClr>
                <a:srgbClr val="99FF80"/>
              </a:buClr>
              <a:buSzTx/>
              <a:buFont typeface="Arial" panose="020B0604020202020204" pitchFamily="34" charset="0"/>
              <a:buChar char="•"/>
              <a:tabLst/>
              <a:defRPr/>
            </a:pPr>
            <a:r>
              <a:rPr kumimoji="0" lang="en-GB" b="0" i="0" u="none" strike="noStrike" kern="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35% deemed it as of average monetary value (5-7).</a:t>
            </a:r>
          </a:p>
          <a:p>
            <a:pPr marL="174625" marR="0" lvl="0" indent="-174625" algn="l" defTabSz="914400" rtl="0" eaLnBrk="1" fontAlgn="auto" latinLnBrk="0" hangingPunct="1">
              <a:lnSpc>
                <a:spcPct val="100000"/>
              </a:lnSpc>
              <a:spcBef>
                <a:spcPts val="0"/>
              </a:spcBef>
              <a:spcAft>
                <a:spcPts val="0"/>
              </a:spcAft>
              <a:buClr>
                <a:srgbClr val="99FF80"/>
              </a:buClr>
              <a:buSzTx/>
              <a:buFont typeface="Arial" panose="020B0604020202020204" pitchFamily="34" charset="0"/>
              <a:buChar char="•"/>
              <a:tabLst/>
              <a:defRPr/>
            </a:pPr>
            <a:r>
              <a:rPr kumimoji="0" lang="en-GB" b="0" i="0" u="none" strike="noStrike" kern="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12% perceived it as low in financial value (1-4), down from 17% in the previous wave</a:t>
            </a:r>
          </a:p>
        </p:txBody>
      </p:sp>
      <p:sp>
        <p:nvSpPr>
          <p:cNvPr id="6" name="TextBox 5">
            <a:extLst>
              <a:ext uri="{FF2B5EF4-FFF2-40B4-BE49-F238E27FC236}">
                <a16:creationId xmlns:a16="http://schemas.microsoft.com/office/drawing/2014/main" id="{FA60A0D7-2F98-D101-571E-C29436CAE8E4}"/>
              </a:ext>
            </a:extLst>
          </p:cNvPr>
          <p:cNvSpPr txBox="1"/>
          <p:nvPr/>
        </p:nvSpPr>
        <p:spPr>
          <a:xfrm>
            <a:off x="928788" y="5040634"/>
            <a:ext cx="6096000"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From your perspective what was the financial value of your claim?  Please indicate based on a scale of 1 being a very low monetary value and 10 being a very high monetary value.</a:t>
            </a:r>
          </a:p>
        </p:txBody>
      </p:sp>
      <p:graphicFrame>
        <p:nvGraphicFramePr>
          <p:cNvPr id="2" name="Chart 1">
            <a:extLst>
              <a:ext uri="{FF2B5EF4-FFF2-40B4-BE49-F238E27FC236}">
                <a16:creationId xmlns:a16="http://schemas.microsoft.com/office/drawing/2014/main" id="{99E64AC5-ED78-621F-5B6E-79AC84989969}"/>
              </a:ext>
            </a:extLst>
          </p:cNvPr>
          <p:cNvGraphicFramePr>
            <a:graphicFrameLocks/>
          </p:cNvGraphicFramePr>
          <p:nvPr>
            <p:extLst>
              <p:ext uri="{D42A27DB-BD31-4B8C-83A1-F6EECF244321}">
                <p14:modId xmlns:p14="http://schemas.microsoft.com/office/powerpoint/2010/main" val="2471093516"/>
              </p:ext>
            </p:extLst>
          </p:nvPr>
        </p:nvGraphicFramePr>
        <p:xfrm>
          <a:off x="671616" y="1632204"/>
          <a:ext cx="6095999" cy="328814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descr="A pie chart and graph&#10;&#10;AI-generated content may be incorrect.">
            <a:extLst>
              <a:ext uri="{FF2B5EF4-FFF2-40B4-BE49-F238E27FC236}">
                <a16:creationId xmlns:a16="http://schemas.microsoft.com/office/drawing/2014/main" id="{70B96BDB-BFCD-96C4-AB04-A534519A7A2B}"/>
              </a:ext>
            </a:extLst>
          </p:cNvPr>
          <p:cNvPicPr>
            <a:picLocks noChangeAspect="1"/>
          </p:cNvPicPr>
          <p:nvPr/>
        </p:nvPicPr>
        <p:blipFill>
          <a:blip r:embed="rId4"/>
          <a:stretch>
            <a:fillRect/>
          </a:stretch>
        </p:blipFill>
        <p:spPr>
          <a:xfrm>
            <a:off x="9448800" y="1191325"/>
            <a:ext cx="2194832" cy="1463222"/>
          </a:xfrm>
          <a:prstGeom prst="rect">
            <a:avLst/>
          </a:prstGeom>
        </p:spPr>
      </p:pic>
    </p:spTree>
    <p:extLst>
      <p:ext uri="{BB962C8B-B14F-4D97-AF65-F5344CB8AC3E}">
        <p14:creationId xmlns:p14="http://schemas.microsoft.com/office/powerpoint/2010/main" val="12914205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0AAC768D-DE19-B0C7-BEAB-B21787EE37A7}"/>
            </a:ext>
          </a:extLst>
        </p:cNvPr>
        <p:cNvGrpSpPr/>
        <p:nvPr/>
      </p:nvGrpSpPr>
      <p:grpSpPr>
        <a:xfrm>
          <a:off x="0" y="0"/>
          <a:ext cx="0" cy="0"/>
          <a:chOff x="0" y="0"/>
          <a:chExt cx="0" cy="0"/>
        </a:xfrm>
      </p:grpSpPr>
      <p:sp>
        <p:nvSpPr>
          <p:cNvPr id="49" name="Google Shape;554;p52">
            <a:extLst>
              <a:ext uri="{FF2B5EF4-FFF2-40B4-BE49-F238E27FC236}">
                <a16:creationId xmlns:a16="http://schemas.microsoft.com/office/drawing/2014/main" id="{FD6E9BF9-57DF-A131-5B82-E28F378C448C}"/>
              </a:ext>
            </a:extLst>
          </p:cNvPr>
          <p:cNvSpPr txBox="1"/>
          <p:nvPr/>
        </p:nvSpPr>
        <p:spPr>
          <a:xfrm>
            <a:off x="6096000" y="1252848"/>
            <a:ext cx="5431970" cy="5065559"/>
          </a:xfrm>
          <a:prstGeom prst="rect">
            <a:avLst/>
          </a:prstGeom>
          <a:noFill/>
          <a:ln>
            <a:noFill/>
          </a:ln>
        </p:spPr>
        <p:txBody>
          <a:bodyPr spcFirstLastPara="1" wrap="square" lIns="0" tIns="0" rIns="0" bIns="0" anchor="t" anchorCtr="0">
            <a:noAutofit/>
          </a:bodyPr>
          <a:lstStyle/>
          <a:p>
            <a:pPr lvl="0">
              <a:buClrTx/>
              <a:buSzPts val="1500"/>
              <a:defRPr/>
            </a:pPr>
            <a:r>
              <a:rPr lang="en-GB" sz="11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The opportunity to improve trust amongst SMEs with a high perceived claim value (8-10) is highest for these 5 statements:</a:t>
            </a:r>
          </a:p>
          <a:p>
            <a:pPr lvl="0">
              <a:buClrTx/>
              <a:buSzPts val="1500"/>
              <a:defRPr/>
            </a:pPr>
            <a:endParaRPr lang="en-GB" sz="1100" dirty="0">
              <a:latin typeface="Noto Sans" panose="020B0502040504020204" pitchFamily="34" charset="0"/>
              <a:ea typeface="Noto Sans" panose="020B0502040504020204" pitchFamily="34" charset="0"/>
              <a:cs typeface="Calibri Light" panose="020F0302020204030204" pitchFamily="34" charset="0"/>
            </a:endParaRPr>
          </a:p>
          <a:p>
            <a:pPr marL="228600" lvl="5" indent="-228600">
              <a:buClrTx/>
              <a:buSzPct val="100000"/>
              <a:buFont typeface="+mj-lt"/>
              <a:buAutoNum type="arabicPeriod"/>
              <a:defRPr/>
            </a:pPr>
            <a:r>
              <a:rPr lang="en-GB" sz="11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Confidence: </a:t>
            </a:r>
            <a:r>
              <a:rPr lang="en-GB" sz="11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The policy is explained clearly</a:t>
            </a:r>
          </a:p>
          <a:p>
            <a:pPr marL="228600" lvl="5" indent="-228600">
              <a:buClrTx/>
              <a:buSzPct val="100000"/>
              <a:buFont typeface="+mj-lt"/>
              <a:buAutoNum type="arabicPeriod"/>
              <a:defRPr/>
            </a:pPr>
            <a:r>
              <a:rPr lang="en-GB" sz="11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Loyalty: </a:t>
            </a:r>
            <a:r>
              <a:rPr lang="en-GB" sz="11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I am able to get a discount for staying with the same company</a:t>
            </a:r>
          </a:p>
          <a:p>
            <a:pPr marL="228600" lvl="5" indent="-228600">
              <a:buClrTx/>
              <a:buSzPct val="100000"/>
              <a:buFont typeface="+mj-lt"/>
              <a:buAutoNum type="arabicPeriod"/>
              <a:defRPr/>
            </a:pPr>
            <a:r>
              <a:rPr lang="en-GB" sz="11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Price: </a:t>
            </a:r>
            <a:r>
              <a:rPr lang="en-GB" sz="11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The cost of the policy is reasonable for the level of cover that I get</a:t>
            </a:r>
          </a:p>
          <a:p>
            <a:pPr marL="228600" lvl="5" indent="-228600">
              <a:buClrTx/>
              <a:buSzPct val="100000"/>
              <a:buFont typeface="+mj-lt"/>
              <a:buAutoNum type="arabicPeriod"/>
              <a:defRPr/>
            </a:pPr>
            <a:r>
              <a:rPr lang="en-GB" sz="11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Loyalty: </a:t>
            </a:r>
            <a:r>
              <a:rPr lang="en-GB" sz="11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I am told what the price would be if I wasn't a new customer</a:t>
            </a:r>
          </a:p>
          <a:p>
            <a:pPr marL="228600" lvl="5" indent="-228600">
              <a:buClrTx/>
              <a:buSzPct val="100000"/>
              <a:buFont typeface="+mj-lt"/>
              <a:buAutoNum type="arabicPeriod"/>
              <a:defRPr/>
            </a:pPr>
            <a:r>
              <a:rPr lang="en-GB" sz="11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Confidence: </a:t>
            </a:r>
            <a:r>
              <a:rPr lang="en-GB" sz="11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The insurer assesses my risk individually, rather than using generic assumptions</a:t>
            </a:r>
          </a:p>
          <a:p>
            <a:pPr lvl="5">
              <a:buClrTx/>
              <a:buSzPct val="100000"/>
              <a:defRPr/>
            </a:pPr>
            <a:endParaRPr lang="en-GB" sz="1100" dirty="0">
              <a:latin typeface="Noto Sans" panose="020B0502040504020204" pitchFamily="34" charset="0"/>
              <a:ea typeface="Noto Sans" panose="020B0502040504020204" pitchFamily="34" charset="0"/>
              <a:cs typeface="Calibri Light" panose="020F0302020204030204" pitchFamily="34" charset="0"/>
            </a:endParaRPr>
          </a:p>
          <a:p>
            <a:pPr lvl="0">
              <a:buClrTx/>
              <a:buSzPts val="1500"/>
              <a:defRPr/>
            </a:pPr>
            <a:r>
              <a:rPr lang="en-GB" sz="11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The opportunity to improve trust amongst SMEs with an average perceived claim value (5-7) is highest for these 5 statements:</a:t>
            </a:r>
          </a:p>
          <a:p>
            <a:pPr marL="171450" lvl="0" indent="-171450">
              <a:buClrTx/>
              <a:buSzPts val="1500"/>
              <a:buFont typeface="Arial" panose="020B0604020202020204" pitchFamily="34" charset="0"/>
              <a:buChar char="•"/>
              <a:defRPr/>
            </a:pPr>
            <a:endParaRPr lang="en-GB" sz="1100" dirty="0">
              <a:latin typeface="Noto Sans" panose="020B0502040504020204" pitchFamily="34" charset="0"/>
              <a:ea typeface="Noto Sans" panose="020B0502040504020204" pitchFamily="34" charset="0"/>
              <a:cs typeface="Calibri Light" panose="020F0302020204030204" pitchFamily="34" charset="0"/>
            </a:endParaRPr>
          </a:p>
          <a:p>
            <a:pPr marL="228600" lvl="5" indent="-228600">
              <a:buClrTx/>
              <a:buSzPct val="100000"/>
              <a:buFont typeface="+mj-lt"/>
              <a:buAutoNum type="arabicPeriod"/>
              <a:defRPr/>
            </a:pPr>
            <a:r>
              <a:rPr lang="en-GB" sz="11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Confidence: </a:t>
            </a:r>
            <a:r>
              <a:rPr lang="en-GB" sz="11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The company handles complaints professionally and fairly</a:t>
            </a:r>
          </a:p>
          <a:p>
            <a:pPr marL="228600" lvl="5" indent="-228600">
              <a:buClrTx/>
              <a:buSzPct val="100000"/>
              <a:buFont typeface="+mj-lt"/>
              <a:buAutoNum type="arabicPeriod"/>
              <a:defRPr/>
            </a:pPr>
            <a:r>
              <a:rPr lang="en-GB" sz="11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Speed (claims): </a:t>
            </a:r>
            <a:r>
              <a:rPr lang="en-GB" sz="11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It is clear what I need to do to claim</a:t>
            </a:r>
          </a:p>
          <a:p>
            <a:pPr marL="228600" lvl="5" indent="-228600">
              <a:buClrTx/>
              <a:buSzPct val="100000"/>
              <a:buFont typeface="+mj-lt"/>
              <a:buAutoNum type="arabicPeriod"/>
              <a:defRPr/>
            </a:pPr>
            <a:r>
              <a:rPr lang="en-GB" sz="11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Confidence: </a:t>
            </a:r>
            <a:r>
              <a:rPr lang="en-GB" sz="11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I know what the policy covers and excludes</a:t>
            </a:r>
          </a:p>
          <a:p>
            <a:pPr marL="228600" lvl="5" indent="-228600">
              <a:buClrTx/>
              <a:buSzPct val="100000"/>
              <a:buFont typeface="+mj-lt"/>
              <a:buAutoNum type="arabicPeriod"/>
              <a:defRPr/>
            </a:pPr>
            <a:r>
              <a:rPr lang="en-GB" sz="11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Speed (claims): </a:t>
            </a:r>
            <a:r>
              <a:rPr lang="en-GB" sz="11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My insurer provides effective assistance/ advice</a:t>
            </a:r>
          </a:p>
          <a:p>
            <a:pPr marL="228600" lvl="5" indent="-228600">
              <a:buClrTx/>
              <a:buSzPct val="100000"/>
              <a:buFont typeface="+mj-lt"/>
              <a:buAutoNum type="arabicPeriod"/>
              <a:defRPr/>
            </a:pPr>
            <a:r>
              <a:rPr lang="en-GB" sz="11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Speed (claims): </a:t>
            </a:r>
            <a:r>
              <a:rPr lang="en-GB" sz="11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I am offered immediate assistance and advice</a:t>
            </a:r>
          </a:p>
          <a:p>
            <a:pPr lvl="0">
              <a:buClrTx/>
              <a:buSzPts val="1500"/>
              <a:defRPr/>
            </a:pPr>
            <a:endParaRPr lang="en-GB" sz="1100" dirty="0">
              <a:latin typeface="Noto Sans" panose="020B0502040504020204" pitchFamily="34" charset="0"/>
              <a:ea typeface="Noto Sans" panose="020B0502040504020204" pitchFamily="34" charset="0"/>
              <a:cs typeface="Calibri Light" panose="020F0302020204030204" pitchFamily="34" charset="0"/>
            </a:endParaRPr>
          </a:p>
          <a:p>
            <a:pPr>
              <a:buClrTx/>
              <a:buSzPts val="1500"/>
            </a:pPr>
            <a:r>
              <a:rPr lang="en-GB" sz="11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The opportunity to improve trust amongst SMEs with a low perceived claim value (1-4) is highest for these 5 statements:</a:t>
            </a:r>
          </a:p>
          <a:p>
            <a:pPr lvl="0">
              <a:buClrTx/>
              <a:buSzPts val="1500"/>
              <a:defRPr/>
            </a:pPr>
            <a:endParaRPr lang="en-GB" sz="1100" dirty="0">
              <a:latin typeface="Noto Sans" panose="020B0502040504020204" pitchFamily="34" charset="0"/>
              <a:ea typeface="Noto Sans" panose="020B0502040504020204" pitchFamily="34" charset="0"/>
              <a:cs typeface="Calibri Light" panose="020F0302020204030204" pitchFamily="34" charset="0"/>
            </a:endParaRPr>
          </a:p>
          <a:p>
            <a:pPr marL="228600" lvl="5" indent="-228600">
              <a:buClrTx/>
              <a:buSzPct val="100000"/>
              <a:buFont typeface="+mj-lt"/>
              <a:buAutoNum type="arabicPeriod"/>
            </a:pPr>
            <a:r>
              <a:rPr lang="en-GB" sz="11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Ease: </a:t>
            </a:r>
            <a:r>
              <a:rPr lang="en-GB" sz="11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The policy documents are easy to read, with little or no small print</a:t>
            </a:r>
          </a:p>
          <a:p>
            <a:pPr marL="228600" lvl="5" indent="-228600">
              <a:buClrTx/>
              <a:buSzPct val="100000"/>
              <a:buFont typeface="+mj-lt"/>
              <a:buAutoNum type="arabicPeriod"/>
            </a:pPr>
            <a:r>
              <a:rPr lang="en-GB" sz="11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Loyalty: </a:t>
            </a:r>
            <a:r>
              <a:rPr lang="en-GB" sz="11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I am able to get a discount for staying with the same company</a:t>
            </a:r>
          </a:p>
          <a:p>
            <a:pPr marL="228600" lvl="5" indent="-228600">
              <a:buClrTx/>
              <a:buSzPct val="100000"/>
              <a:buFont typeface="+mj-lt"/>
              <a:buAutoNum type="arabicPeriod"/>
            </a:pPr>
            <a:r>
              <a:rPr lang="en-GB" sz="11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Respect (claims): </a:t>
            </a:r>
            <a:r>
              <a:rPr lang="en-GB" sz="11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The people you deal with show compassion</a:t>
            </a:r>
          </a:p>
          <a:p>
            <a:pPr marL="228600" lvl="5" indent="-228600">
              <a:buClrTx/>
              <a:buSzPct val="100000"/>
              <a:buFont typeface="+mj-lt"/>
              <a:buAutoNum type="arabicPeriod"/>
            </a:pPr>
            <a:r>
              <a:rPr lang="en-GB" sz="11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Protection: </a:t>
            </a:r>
            <a:r>
              <a:rPr lang="en-GB" sz="11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I am able to remove cover elements I don't need protection for</a:t>
            </a:r>
          </a:p>
          <a:p>
            <a:pPr marL="228600" lvl="5" indent="-228600">
              <a:buClrTx/>
              <a:buSzPct val="100000"/>
              <a:buFont typeface="+mj-lt"/>
              <a:buAutoNum type="arabicPeriod"/>
            </a:pPr>
            <a:r>
              <a:rPr lang="en-GB" sz="11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Loyalty: </a:t>
            </a:r>
            <a:r>
              <a:rPr lang="en-GB" sz="11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The premium doesn't increase because I'm not a new customer anymore</a:t>
            </a:r>
          </a:p>
        </p:txBody>
      </p:sp>
      <p:sp>
        <p:nvSpPr>
          <p:cNvPr id="3" name="TextBox 2">
            <a:extLst>
              <a:ext uri="{FF2B5EF4-FFF2-40B4-BE49-F238E27FC236}">
                <a16:creationId xmlns:a16="http://schemas.microsoft.com/office/drawing/2014/main" id="{07F1F921-0241-7FE5-23CA-4DE7209FE504}"/>
              </a:ext>
            </a:extLst>
          </p:cNvPr>
          <p:cNvSpPr txBox="1"/>
          <p:nvPr/>
        </p:nvSpPr>
        <p:spPr>
          <a:xfrm>
            <a:off x="920710" y="646849"/>
            <a:ext cx="112279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SMEs Opportunity themes by perceived value of claim - wave 16 &amp; 17</a:t>
            </a:r>
          </a:p>
        </p:txBody>
      </p:sp>
      <p:graphicFrame>
        <p:nvGraphicFramePr>
          <p:cNvPr id="7" name="Table 6">
            <a:extLst>
              <a:ext uri="{FF2B5EF4-FFF2-40B4-BE49-F238E27FC236}">
                <a16:creationId xmlns:a16="http://schemas.microsoft.com/office/drawing/2014/main" id="{0267C281-404A-5CA9-5CE3-BFBF815FA741}"/>
              </a:ext>
            </a:extLst>
          </p:cNvPr>
          <p:cNvGraphicFramePr>
            <a:graphicFrameLocks noGrp="1"/>
          </p:cNvGraphicFramePr>
          <p:nvPr>
            <p:extLst>
              <p:ext uri="{D42A27DB-BD31-4B8C-83A1-F6EECF244321}">
                <p14:modId xmlns:p14="http://schemas.microsoft.com/office/powerpoint/2010/main" val="1884807901"/>
              </p:ext>
            </p:extLst>
          </p:nvPr>
        </p:nvGraphicFramePr>
        <p:xfrm>
          <a:off x="1030062" y="2084974"/>
          <a:ext cx="4510768" cy="3293084"/>
        </p:xfrm>
        <a:graphic>
          <a:graphicData uri="http://schemas.openxmlformats.org/drawingml/2006/table">
            <a:tbl>
              <a:tblPr/>
              <a:tblGrid>
                <a:gridCol w="1158586">
                  <a:extLst>
                    <a:ext uri="{9D8B030D-6E8A-4147-A177-3AD203B41FA5}">
                      <a16:colId xmlns:a16="http://schemas.microsoft.com/office/drawing/2014/main" val="20000"/>
                    </a:ext>
                  </a:extLst>
                </a:gridCol>
                <a:gridCol w="1127691">
                  <a:extLst>
                    <a:ext uri="{9D8B030D-6E8A-4147-A177-3AD203B41FA5}">
                      <a16:colId xmlns:a16="http://schemas.microsoft.com/office/drawing/2014/main" val="20001"/>
                    </a:ext>
                  </a:extLst>
                </a:gridCol>
                <a:gridCol w="741497">
                  <a:extLst>
                    <a:ext uri="{9D8B030D-6E8A-4147-A177-3AD203B41FA5}">
                      <a16:colId xmlns:a16="http://schemas.microsoft.com/office/drawing/2014/main" val="20002"/>
                    </a:ext>
                  </a:extLst>
                </a:gridCol>
                <a:gridCol w="741497">
                  <a:extLst>
                    <a:ext uri="{9D8B030D-6E8A-4147-A177-3AD203B41FA5}">
                      <a16:colId xmlns:a16="http://schemas.microsoft.com/office/drawing/2014/main" val="20003"/>
                    </a:ext>
                  </a:extLst>
                </a:gridCol>
                <a:gridCol w="741497">
                  <a:extLst>
                    <a:ext uri="{9D8B030D-6E8A-4147-A177-3AD203B41FA5}">
                      <a16:colId xmlns:a16="http://schemas.microsoft.com/office/drawing/2014/main" val="20004"/>
                    </a:ext>
                  </a:extLst>
                </a:gridCol>
              </a:tblGrid>
              <a:tr h="430116">
                <a:tc rowSpan="2">
                  <a:txBody>
                    <a:bodyPr/>
                    <a:lstStyle/>
                    <a:p>
                      <a:pPr algn="l" fontAlgn="b"/>
                      <a:endParaRPr lang="en-GB" sz="1200" b="0" i="0" u="none" strike="noStrike" dirty="0">
                        <a:solidFill>
                          <a:srgbClr val="000000"/>
                        </a:solidFill>
                        <a:effectLst/>
                        <a:latin typeface="Noto Sans" panose="020B05020405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7505B"/>
                    </a:solidFill>
                  </a:tcPr>
                </a:tc>
                <a:tc gridSpan="4">
                  <a:txBody>
                    <a:bodyPr/>
                    <a:lstStyle/>
                    <a:p>
                      <a:pPr algn="ctr" rtl="0" fontAlgn="b"/>
                      <a:r>
                        <a:rPr lang="en-US" sz="1200" b="1" i="0" u="none" strike="noStrike" dirty="0">
                          <a:solidFill>
                            <a:srgbClr val="99FF80"/>
                          </a:solidFill>
                          <a:effectLst/>
                          <a:latin typeface="+mj-lt"/>
                        </a:rPr>
                        <a:t>SMEs who have claimed in the past 12 months (perceived financial value of claim)</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7505B"/>
                    </a:solidFill>
                  </a:tcPr>
                </a:tc>
                <a:tc hMerge="1">
                  <a:txBody>
                    <a:bodyPr/>
                    <a:lstStyle/>
                    <a:p>
                      <a:endParaRPr dirty="0"/>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265"/>
                    </a:solidFill>
                  </a:tcPr>
                </a:tc>
                <a:tc hMerge="1">
                  <a:txBody>
                    <a:bodyPr/>
                    <a:lstStyle/>
                    <a:p>
                      <a:pPr algn="ctr" rtl="0" fontAlgn="b"/>
                      <a:endParaRPr lang="en-GB" sz="1200" b="1" i="0" u="none" strike="noStrike">
                        <a:solidFill>
                          <a:srgbClr val="FFFFFF"/>
                        </a:solidFill>
                        <a:effectLst/>
                        <a:latin typeface="+mj-lt"/>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265"/>
                    </a:solidFill>
                  </a:tcPr>
                </a:tc>
                <a:tc hMerge="1">
                  <a:txBody>
                    <a:bodyPr/>
                    <a:lstStyle/>
                    <a:p>
                      <a:pPr algn="ctr" rtl="0" fontAlgn="b"/>
                      <a:endParaRPr lang="en-GB" sz="1200" b="1" i="0" u="none" strike="noStrike">
                        <a:solidFill>
                          <a:srgbClr val="FFFFFF"/>
                        </a:solidFill>
                        <a:effectLst/>
                        <a:latin typeface="+mj-lt"/>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265"/>
                    </a:solidFill>
                  </a:tcPr>
                </a:tc>
                <a:extLst>
                  <a:ext uri="{0D108BD9-81ED-4DB2-BD59-A6C34878D82A}">
                    <a16:rowId xmlns:a16="http://schemas.microsoft.com/office/drawing/2014/main" val="3904154400"/>
                  </a:ext>
                </a:extLst>
              </a:tr>
              <a:tr h="310167">
                <a:tc vMerge="1">
                  <a:txBody>
                    <a:bodyPr/>
                    <a:lstStyle/>
                    <a:p>
                      <a:pPr algn="l" fontAlgn="b"/>
                      <a:endParaRPr lang="en-GB" sz="1200" b="0" i="0" u="none" strike="noStrike" dirty="0">
                        <a:solidFill>
                          <a:srgbClr val="000000"/>
                        </a:solidFill>
                        <a:effectLst/>
                        <a:latin typeface="Noto Sans" panose="020B0502040504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1" i="0" u="none" strike="noStrike" dirty="0">
                          <a:solidFill>
                            <a:srgbClr val="99FF80"/>
                          </a:solidFill>
                          <a:effectLst/>
                          <a:latin typeface="+mj-lt"/>
                        </a:rPr>
                        <a:t>All </a:t>
                      </a:r>
                    </a:p>
                    <a:p>
                      <a:pPr algn="ctr" rtl="0" fontAlgn="b"/>
                      <a:r>
                        <a:rPr lang="en-GB" sz="1200" b="1" i="0" u="none" strike="noStrike" dirty="0">
                          <a:solidFill>
                            <a:srgbClr val="99FF80"/>
                          </a:solidFill>
                          <a:effectLst/>
                          <a:latin typeface="+mj-lt"/>
                        </a:rPr>
                        <a:t>respondents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rtl="0" fontAlgn="b"/>
                      <a:r>
                        <a:rPr lang="en-GB" sz="1200" b="1" i="0" u="none" strike="noStrike" dirty="0">
                          <a:solidFill>
                            <a:srgbClr val="99FF80"/>
                          </a:solidFill>
                          <a:effectLst/>
                          <a:latin typeface="+mj-lt"/>
                        </a:rPr>
                        <a:t>1-4 </a:t>
                      </a:r>
                    </a:p>
                    <a:p>
                      <a:pPr algn="ctr" rtl="0" fontAlgn="b"/>
                      <a:r>
                        <a:rPr lang="en-GB" sz="1200" b="1" i="0" u="none" strike="noStrike" dirty="0">
                          <a:solidFill>
                            <a:srgbClr val="99FF80"/>
                          </a:solidFill>
                          <a:effectLst/>
                          <a:latin typeface="+mj-lt"/>
                        </a:rPr>
                        <a:t>(low)</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rtl="0" fontAlgn="b"/>
                      <a:r>
                        <a:rPr lang="en-GB" sz="1200" b="1" i="0" u="none" strike="noStrike" dirty="0">
                          <a:solidFill>
                            <a:srgbClr val="99FF80"/>
                          </a:solidFill>
                          <a:effectLst/>
                          <a:latin typeface="+mj-lt"/>
                        </a:rPr>
                        <a:t>5-7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rtl="0" fontAlgn="b"/>
                      <a:r>
                        <a:rPr lang="en-GB" sz="1200" b="1" i="0" u="none" strike="noStrike" dirty="0">
                          <a:solidFill>
                            <a:srgbClr val="99FF80"/>
                          </a:solidFill>
                          <a:effectLst/>
                          <a:latin typeface="+mj-lt"/>
                        </a:rPr>
                        <a:t>8-10 (high)</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276762">
                <a:tc>
                  <a:txBody>
                    <a:bodyPr/>
                    <a:lstStyle/>
                    <a:p>
                      <a:pPr algn="l" fontAlgn="b">
                        <a:buNone/>
                      </a:pPr>
                      <a:r>
                        <a:rPr lang="en-GB" sz="1100" b="1" i="0" u="none" strike="noStrike" dirty="0">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buNone/>
                      </a:pPr>
                      <a:r>
                        <a:rPr lang="en-GB" sz="1100" b="1" i="0" u="none" strike="noStrike">
                          <a:solidFill>
                            <a:srgbClr val="17505B"/>
                          </a:solidFill>
                          <a:effectLst/>
                          <a:latin typeface="+mn-lt"/>
                        </a:rPr>
                        <a:t>7.17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GB" sz="1100" b="0" i="0" u="none" strike="noStrike" dirty="0">
                          <a:solidFill>
                            <a:srgbClr val="000000"/>
                          </a:solidFill>
                          <a:effectLst/>
                          <a:latin typeface="+mn-lt"/>
                        </a:rPr>
                        <a:t>1.75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p>
                      <a:pPr algn="ctr" fontAlgn="b"/>
                      <a:r>
                        <a:rPr lang="en-GB" sz="1100" b="0" i="0" u="none" strike="noStrike" dirty="0">
                          <a:solidFill>
                            <a:srgbClr val="000000"/>
                          </a:solidFill>
                          <a:effectLst/>
                          <a:latin typeface="+mn-lt"/>
                        </a:rPr>
                        <a:t>7.28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r>
                        <a:rPr lang="en-GB" sz="1100" b="0" i="0" u="none" strike="noStrike" dirty="0">
                          <a:solidFill>
                            <a:srgbClr val="000000"/>
                          </a:solidFill>
                          <a:effectLst/>
                          <a:latin typeface="+mn-lt"/>
                        </a:rPr>
                        <a:t>8.29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1"/>
                  </a:ext>
                </a:extLst>
              </a:tr>
              <a:tr h="276762">
                <a:tc>
                  <a:txBody>
                    <a:bodyPr/>
                    <a:lstStyle/>
                    <a:p>
                      <a:pPr algn="l" fontAlgn="b">
                        <a:buNone/>
                      </a:pPr>
                      <a:r>
                        <a:rPr lang="en-GB" sz="1100" b="1" i="0" u="none" strike="noStrike" dirty="0">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buNone/>
                      </a:pPr>
                      <a:r>
                        <a:rPr lang="en-GB" sz="1100" b="1" i="0" u="none" strike="noStrike">
                          <a:solidFill>
                            <a:srgbClr val="17505B"/>
                          </a:solidFill>
                          <a:effectLst/>
                          <a:latin typeface="+mn-lt"/>
                        </a:rPr>
                        <a:t>7.02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100" b="0" i="0" u="none" strike="noStrike" dirty="0">
                          <a:solidFill>
                            <a:srgbClr val="000000"/>
                          </a:solidFill>
                          <a:effectLst/>
                          <a:latin typeface="+mn-lt"/>
                        </a:rPr>
                        <a:t>2.26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p>
                      <a:pPr algn="ctr" fontAlgn="b"/>
                      <a:r>
                        <a:rPr lang="en-GB" sz="1100" b="0" i="0" u="none" strike="noStrike" dirty="0">
                          <a:solidFill>
                            <a:srgbClr val="000000"/>
                          </a:solidFill>
                          <a:effectLst/>
                          <a:latin typeface="+mn-lt"/>
                        </a:rPr>
                        <a:t>5.43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p>
                      <a:pPr algn="ctr" fontAlgn="b"/>
                      <a:r>
                        <a:rPr lang="en-GB" sz="1100" b="0" i="0" u="none" strike="noStrike" dirty="0">
                          <a:solidFill>
                            <a:srgbClr val="000000"/>
                          </a:solidFill>
                          <a:effectLst/>
                          <a:latin typeface="+mn-lt"/>
                        </a:rPr>
                        <a:t>8.24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276762">
                <a:tc>
                  <a:txBody>
                    <a:bodyPr/>
                    <a:lstStyle/>
                    <a:p>
                      <a:pPr algn="l" fontAlgn="b">
                        <a:buNone/>
                      </a:pPr>
                      <a:r>
                        <a:rPr lang="en-GB" sz="1100" b="1" i="0" u="none" strike="noStrike" dirty="0">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buNone/>
                      </a:pPr>
                      <a:r>
                        <a:rPr lang="en-GB" sz="1100" b="1" i="0" u="none" strike="noStrike">
                          <a:solidFill>
                            <a:srgbClr val="17505B"/>
                          </a:solidFill>
                          <a:effectLst/>
                          <a:latin typeface="+mn-lt"/>
                        </a:rPr>
                        <a:t>7.01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100" b="0" i="0" u="none" strike="noStrike" dirty="0">
                          <a:solidFill>
                            <a:srgbClr val="000000"/>
                          </a:solidFill>
                          <a:effectLst/>
                          <a:latin typeface="+mn-lt"/>
                        </a:rPr>
                        <a:t>0.06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p>
                      <a:pPr algn="ctr" fontAlgn="b"/>
                      <a:r>
                        <a:rPr lang="en-GB" sz="1100" b="0" i="0" u="none" strike="noStrike" dirty="0">
                          <a:solidFill>
                            <a:srgbClr val="000000"/>
                          </a:solidFill>
                          <a:effectLst/>
                          <a:latin typeface="+mn-lt"/>
                        </a:rPr>
                        <a:t>6.87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p>
                      <a:pPr algn="ctr" fontAlgn="b"/>
                      <a:r>
                        <a:rPr lang="en-GB" sz="1100" b="0" i="0" u="none" strike="noStrike" dirty="0">
                          <a:solidFill>
                            <a:srgbClr val="000000"/>
                          </a:solidFill>
                          <a:effectLst/>
                          <a:latin typeface="+mn-lt"/>
                        </a:rPr>
                        <a:t>8.36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3"/>
                  </a:ext>
                </a:extLst>
              </a:tr>
              <a:tr h="276762">
                <a:tc>
                  <a:txBody>
                    <a:bodyPr/>
                    <a:lstStyle/>
                    <a:p>
                      <a:pPr algn="l" fontAlgn="b">
                        <a:buNone/>
                      </a:pPr>
                      <a:r>
                        <a:rPr lang="en-GB" sz="1100" b="1"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buNone/>
                      </a:pPr>
                      <a:r>
                        <a:rPr lang="en-GB" sz="1100" b="1" i="0" u="none" strike="noStrike">
                          <a:solidFill>
                            <a:srgbClr val="17505B"/>
                          </a:solidFill>
                          <a:effectLst/>
                          <a:latin typeface="+mn-lt"/>
                        </a:rPr>
                        <a:t>6.99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GB" sz="1100" b="0" i="0" u="none" strike="noStrike" dirty="0">
                          <a:solidFill>
                            <a:srgbClr val="000000"/>
                          </a:solidFill>
                          <a:effectLst/>
                          <a:latin typeface="+mn-lt"/>
                        </a:rPr>
                        <a:t>1.74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p>
                      <a:pPr algn="ctr" fontAlgn="b"/>
                      <a:r>
                        <a:rPr lang="en-GB" sz="1100" b="0" i="0" u="none" strike="noStrike" dirty="0">
                          <a:solidFill>
                            <a:srgbClr val="000000"/>
                          </a:solidFill>
                          <a:effectLst/>
                          <a:latin typeface="+mn-lt"/>
                        </a:rPr>
                        <a:t>6.71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p>
                      <a:pPr algn="ctr" fontAlgn="b"/>
                      <a:r>
                        <a:rPr lang="en-GB" sz="1100" b="0" i="0" u="none" strike="noStrike" dirty="0">
                          <a:solidFill>
                            <a:srgbClr val="000000"/>
                          </a:solidFill>
                          <a:effectLst/>
                          <a:latin typeface="+mn-lt"/>
                        </a:rPr>
                        <a:t>8.29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276762">
                <a:tc>
                  <a:txBody>
                    <a:bodyPr/>
                    <a:lstStyle/>
                    <a:p>
                      <a:pPr algn="l" fontAlgn="b">
                        <a:buNone/>
                      </a:pPr>
                      <a:r>
                        <a:rPr lang="en-GB" sz="1100" b="1" i="0" u="none" strike="noStrike" dirty="0">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buNone/>
                      </a:pPr>
                      <a:r>
                        <a:rPr lang="en-GB" sz="1100" b="1" i="0" u="none" strike="noStrike">
                          <a:solidFill>
                            <a:srgbClr val="17505B"/>
                          </a:solidFill>
                          <a:effectLst/>
                          <a:latin typeface="+mn-lt"/>
                        </a:rPr>
                        <a:t>6.64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GB" sz="1100" b="0" i="0" u="none" strike="noStrike" dirty="0">
                          <a:solidFill>
                            <a:srgbClr val="000000"/>
                          </a:solidFill>
                          <a:effectLst/>
                          <a:latin typeface="+mn-lt"/>
                        </a:rPr>
                        <a:t>2.92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p>
                      <a:pPr algn="ctr" fontAlgn="b"/>
                      <a:r>
                        <a:rPr lang="en-GB" sz="1100" b="0" i="0" u="none" strike="noStrike" dirty="0">
                          <a:solidFill>
                            <a:srgbClr val="000000"/>
                          </a:solidFill>
                          <a:effectLst/>
                          <a:latin typeface="+mn-lt"/>
                        </a:rPr>
                        <a:t>5.85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p>
                      <a:pPr algn="ctr" fontAlgn="b"/>
                      <a:r>
                        <a:rPr lang="en-GB" sz="1100" b="0" i="0" u="none" strike="noStrike" dirty="0">
                          <a:solidFill>
                            <a:srgbClr val="000000"/>
                          </a:solidFill>
                          <a:effectLst/>
                          <a:latin typeface="+mn-lt"/>
                        </a:rPr>
                        <a:t>8.09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5"/>
                  </a:ext>
                </a:extLst>
              </a:tr>
              <a:tr h="276762">
                <a:tc>
                  <a:txBody>
                    <a:bodyPr/>
                    <a:lstStyle/>
                    <a:p>
                      <a:pPr algn="l" fontAlgn="b">
                        <a:buNone/>
                      </a:pPr>
                      <a:r>
                        <a:rPr lang="en-GB" sz="1100" b="1" i="0" u="none" strike="noStrike" dirty="0">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buNone/>
                      </a:pPr>
                      <a:r>
                        <a:rPr lang="en-GB" sz="1100" b="1" i="0" u="none" strike="noStrike">
                          <a:solidFill>
                            <a:srgbClr val="17505B"/>
                          </a:solidFill>
                          <a:effectLst/>
                          <a:latin typeface="+mn-lt"/>
                        </a:rPr>
                        <a:t>6.53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GB" sz="1100" b="0" i="0" u="none" strike="noStrike" dirty="0">
                          <a:solidFill>
                            <a:srgbClr val="000000"/>
                          </a:solidFill>
                          <a:effectLst/>
                          <a:latin typeface="+mn-lt"/>
                        </a:rPr>
                        <a:t>0.46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p>
                      <a:pPr algn="ctr" fontAlgn="b"/>
                      <a:r>
                        <a:rPr lang="en-GB" sz="1100" b="0" i="0" u="none" strike="noStrike" dirty="0">
                          <a:solidFill>
                            <a:srgbClr val="000000"/>
                          </a:solidFill>
                          <a:effectLst/>
                          <a:latin typeface="+mn-lt"/>
                        </a:rPr>
                        <a:t>5.85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p>
                      <a:pPr algn="ctr" fontAlgn="b"/>
                      <a:r>
                        <a:rPr lang="en-GB" sz="1100" b="0" i="0" u="none" strike="noStrike" dirty="0">
                          <a:solidFill>
                            <a:srgbClr val="000000"/>
                          </a:solidFill>
                          <a:effectLst/>
                          <a:latin typeface="+mn-lt"/>
                        </a:rPr>
                        <a:t>7.70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276762">
                <a:tc>
                  <a:txBody>
                    <a:bodyPr/>
                    <a:lstStyle/>
                    <a:p>
                      <a:pPr algn="l" fontAlgn="b">
                        <a:buNone/>
                      </a:pPr>
                      <a:r>
                        <a:rPr lang="en-GB" sz="1100" b="1" i="0" u="none" strike="noStrike" dirty="0">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buNone/>
                      </a:pPr>
                      <a:r>
                        <a:rPr lang="en-GB" sz="1100" b="1" i="0" u="none" strike="noStrike">
                          <a:solidFill>
                            <a:srgbClr val="17505B"/>
                          </a:solidFill>
                          <a:effectLst/>
                          <a:latin typeface="+mn-lt"/>
                        </a:rPr>
                        <a:t>6.46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GB" sz="1100" b="0" i="0" u="none" strike="noStrike" dirty="0">
                          <a:solidFill>
                            <a:srgbClr val="000000"/>
                          </a:solidFill>
                          <a:effectLst/>
                          <a:latin typeface="+mn-lt"/>
                        </a:rPr>
                        <a:t>2.60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p>
                      <a:pPr algn="ctr" fontAlgn="b"/>
                      <a:r>
                        <a:rPr lang="en-GB" sz="1100" b="0" i="0" u="none" strike="noStrike" dirty="0">
                          <a:solidFill>
                            <a:srgbClr val="000000"/>
                          </a:solidFill>
                          <a:effectLst/>
                          <a:latin typeface="+mn-lt"/>
                        </a:rPr>
                        <a:t>6.47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r>
                        <a:rPr lang="en-GB" sz="1100" b="0" i="0" u="none" strike="noStrike" dirty="0">
                          <a:solidFill>
                            <a:srgbClr val="000000"/>
                          </a:solidFill>
                          <a:effectLst/>
                          <a:latin typeface="+mn-lt"/>
                        </a:rPr>
                        <a:t>7.28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7"/>
                  </a:ext>
                </a:extLst>
              </a:tr>
              <a:tr h="276762">
                <a:tc>
                  <a:txBody>
                    <a:bodyPr/>
                    <a:lstStyle/>
                    <a:p>
                      <a:pPr algn="l" fontAlgn="b">
                        <a:buNone/>
                      </a:pPr>
                      <a:r>
                        <a:rPr lang="en-GB" sz="1100" b="1" i="0" u="none" strike="noStrike" dirty="0">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buNone/>
                      </a:pPr>
                      <a:r>
                        <a:rPr lang="en-GB" sz="1100" b="1" i="0" u="none" strike="noStrike">
                          <a:solidFill>
                            <a:srgbClr val="17505B"/>
                          </a:solidFill>
                          <a:effectLst/>
                          <a:latin typeface="+mn-lt"/>
                        </a:rPr>
                        <a:t>6.07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GB" sz="1100" b="0" i="0" u="none" strike="noStrike" dirty="0">
                          <a:solidFill>
                            <a:srgbClr val="000000"/>
                          </a:solidFill>
                          <a:effectLst/>
                          <a:latin typeface="+mn-lt"/>
                        </a:rPr>
                        <a:t>1.96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p>
                      <a:pPr algn="ctr" fontAlgn="b"/>
                      <a:r>
                        <a:rPr lang="en-GB" sz="1100" b="0" i="0" u="none" strike="noStrike" dirty="0">
                          <a:solidFill>
                            <a:srgbClr val="000000"/>
                          </a:solidFill>
                          <a:effectLst/>
                          <a:latin typeface="+mn-lt"/>
                        </a:rPr>
                        <a:t>5.87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p>
                      <a:pPr algn="ctr" fontAlgn="b"/>
                      <a:r>
                        <a:rPr lang="en-GB" sz="1100" b="0" i="0" u="none" strike="noStrike" dirty="0">
                          <a:solidFill>
                            <a:srgbClr val="000000"/>
                          </a:solidFill>
                          <a:effectLst/>
                          <a:latin typeface="+mn-lt"/>
                        </a:rPr>
                        <a:t>7.77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276762">
                <a:tc>
                  <a:txBody>
                    <a:bodyPr/>
                    <a:lstStyle/>
                    <a:p>
                      <a:pPr algn="l" fontAlgn="b">
                        <a:buNone/>
                      </a:pPr>
                      <a:r>
                        <a:rPr lang="en-GB" sz="1100" b="1" i="0" u="none" strike="noStrike" dirty="0">
                          <a:solidFill>
                            <a:srgbClr val="000000"/>
                          </a:solidFill>
                          <a:effectLst/>
                          <a:latin typeface="+mn-lt"/>
                        </a:rPr>
                        <a:t>Relationship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buNone/>
                      </a:pPr>
                      <a:r>
                        <a:rPr lang="en-GB" sz="1100" b="1" i="0" u="none" strike="noStrike" dirty="0">
                          <a:solidFill>
                            <a:srgbClr val="17505B"/>
                          </a:solidFill>
                          <a:effectLst/>
                          <a:latin typeface="+mn-lt"/>
                        </a:rPr>
                        <a:t>6.06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GB" sz="1100" b="0" i="0" u="none" strike="noStrike" dirty="0">
                          <a:solidFill>
                            <a:srgbClr val="000000"/>
                          </a:solidFill>
                          <a:effectLst/>
                          <a:latin typeface="+mn-lt"/>
                        </a:rPr>
                        <a:t>1.79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p>
                      <a:pPr algn="ctr" fontAlgn="b"/>
                      <a:r>
                        <a:rPr lang="en-GB" sz="1100" b="0" i="0" u="none" strike="noStrike" dirty="0">
                          <a:solidFill>
                            <a:srgbClr val="000000"/>
                          </a:solidFill>
                          <a:effectLst/>
                          <a:latin typeface="+mn-lt"/>
                        </a:rPr>
                        <a:t>6.16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r>
                        <a:rPr lang="en-GB" sz="1100" b="0" i="0" u="none" strike="noStrike" dirty="0">
                          <a:solidFill>
                            <a:srgbClr val="000000"/>
                          </a:solidFill>
                          <a:effectLst/>
                          <a:latin typeface="+mn-lt"/>
                        </a:rPr>
                        <a:t>8.20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9"/>
                  </a:ext>
                </a:extLst>
              </a:tr>
            </a:tbl>
          </a:graphicData>
        </a:graphic>
      </p:graphicFrame>
      <p:sp>
        <p:nvSpPr>
          <p:cNvPr id="8" name="Rectangle 7">
            <a:extLst>
              <a:ext uri="{FF2B5EF4-FFF2-40B4-BE49-F238E27FC236}">
                <a16:creationId xmlns:a16="http://schemas.microsoft.com/office/drawing/2014/main" id="{FE6377BC-2B1E-BCF5-D37C-5EA4ABD15C1C}"/>
              </a:ext>
            </a:extLst>
          </p:cNvPr>
          <p:cNvSpPr/>
          <p:nvPr/>
        </p:nvSpPr>
        <p:spPr>
          <a:xfrm>
            <a:off x="1029639" y="5528119"/>
            <a:ext cx="1625600" cy="276999"/>
          </a:xfrm>
          <a:prstGeom prst="rect">
            <a:avLst/>
          </a:prstGeom>
          <a:solidFill>
            <a:srgbClr val="FCE4D6"/>
          </a:solidFill>
          <a:ln>
            <a:solidFill>
              <a:srgbClr val="FCE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dirty="0">
                <a:ln>
                  <a:noFill/>
                </a:ln>
                <a:solidFill>
                  <a:srgbClr val="000000"/>
                </a:solidFill>
                <a:effectLst/>
                <a:uLnTx/>
                <a:uFillTx/>
                <a:latin typeface="Noto Sans" panose="020B0502040504020204" pitchFamily="34" charset="0"/>
                <a:ea typeface="+mn-ea"/>
                <a:cs typeface="+mn-cs"/>
                <a:sym typeface="Arial"/>
              </a:rPr>
              <a:t>Below overall score</a:t>
            </a:r>
          </a:p>
        </p:txBody>
      </p:sp>
      <p:sp>
        <p:nvSpPr>
          <p:cNvPr id="9" name="Rectangle 8">
            <a:extLst>
              <a:ext uri="{FF2B5EF4-FFF2-40B4-BE49-F238E27FC236}">
                <a16:creationId xmlns:a16="http://schemas.microsoft.com/office/drawing/2014/main" id="{346FCC3A-ABA1-FB77-1E98-C70AE1752629}"/>
              </a:ext>
            </a:extLst>
          </p:cNvPr>
          <p:cNvSpPr/>
          <p:nvPr/>
        </p:nvSpPr>
        <p:spPr>
          <a:xfrm>
            <a:off x="3070088" y="5525087"/>
            <a:ext cx="1625600" cy="276999"/>
          </a:xfrm>
          <a:prstGeom prst="rect">
            <a:avLst/>
          </a:prstGeom>
          <a:solidFill>
            <a:srgbClr val="EBFFE4"/>
          </a:solidFill>
          <a:ln>
            <a:solidFill>
              <a:srgbClr val="EBFF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dirty="0">
                <a:ln>
                  <a:noFill/>
                </a:ln>
                <a:solidFill>
                  <a:srgbClr val="000000"/>
                </a:solidFill>
                <a:effectLst/>
                <a:uLnTx/>
                <a:uFillTx/>
                <a:latin typeface="Noto Sans" panose="020B0502040504020204" pitchFamily="34" charset="0"/>
                <a:ea typeface="+mn-ea"/>
                <a:cs typeface="+mn-cs"/>
                <a:sym typeface="Arial"/>
              </a:rPr>
              <a:t>Above overall score</a:t>
            </a:r>
          </a:p>
        </p:txBody>
      </p:sp>
      <p:sp>
        <p:nvSpPr>
          <p:cNvPr id="11" name="TextBox 10">
            <a:extLst>
              <a:ext uri="{FF2B5EF4-FFF2-40B4-BE49-F238E27FC236}">
                <a16:creationId xmlns:a16="http://schemas.microsoft.com/office/drawing/2014/main" id="{18195DB6-AFB8-6CD6-6963-380DD7BE496B}"/>
              </a:ext>
            </a:extLst>
          </p:cNvPr>
          <p:cNvSpPr txBox="1"/>
          <p:nvPr/>
        </p:nvSpPr>
        <p:spPr>
          <a:xfrm>
            <a:off x="920710" y="1165686"/>
            <a:ext cx="4804152" cy="830997"/>
          </a:xfrm>
          <a:prstGeom prst="rect">
            <a:avLst/>
          </a:prstGeom>
          <a:noFill/>
        </p:spPr>
        <p:txBody>
          <a:bodyPr wrap="square">
            <a:spAutoFit/>
          </a:bodyPr>
          <a:lstStyle/>
          <a:p>
            <a:pPr marL="174625" marR="0" lvl="0" indent="-174625"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For SMEs who have made a claim, and perceive the financial value of their claim as 8-10 (high), there is a </a:t>
            </a:r>
            <a:r>
              <a:rPr lang="en-US" sz="1200" dirty="0">
                <a:latin typeface="Noto Sans" panose="020B0502040504020204" pitchFamily="34" charset="0"/>
                <a:ea typeface="Noto Sans" panose="020B0502040504020204" pitchFamily="34" charset="0"/>
                <a:cs typeface="Calibri Light" panose="020F0302020204030204" pitchFamily="34" charset="0"/>
              </a:rPr>
              <a:t>more pressing</a:t>
            </a:r>
            <a:r>
              <a:rPr kumimoji="0" lang="en-US" sz="12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 opportunity to improve trust across all themes of the index compared to SMEs with lower/average perceived value claims </a:t>
            </a:r>
          </a:p>
        </p:txBody>
      </p:sp>
      <p:sp>
        <p:nvSpPr>
          <p:cNvPr id="2" name="Google Shape;281;p26">
            <a:extLst>
              <a:ext uri="{FF2B5EF4-FFF2-40B4-BE49-F238E27FC236}">
                <a16:creationId xmlns:a16="http://schemas.microsoft.com/office/drawing/2014/main" id="{C6E0B6FF-0819-1CA5-7227-8E95F9FC0D29}"/>
              </a:ext>
            </a:extLst>
          </p:cNvPr>
          <p:cNvSpPr txBox="1"/>
          <p:nvPr/>
        </p:nvSpPr>
        <p:spPr>
          <a:xfrm>
            <a:off x="920710" y="5916457"/>
            <a:ext cx="4990233" cy="619356"/>
          </a:xfrm>
          <a:prstGeom prst="rect">
            <a:avLst/>
          </a:prstGeom>
          <a:noFill/>
          <a:ln>
            <a:noFill/>
          </a:ln>
        </p:spPr>
        <p:txBody>
          <a:bodyPr spcFirstLastPara="1" wrap="square" lIns="91425" tIns="45700" rIns="91425" bIns="45700" anchor="t" anchorCtr="0">
            <a:noAutofit/>
          </a:bodyPr>
          <a:lstStyle/>
          <a:p>
            <a:pPr lvl="0">
              <a:defRPr/>
            </a:pPr>
            <a:r>
              <a:rPr lang="en-GB" sz="900" dirty="0">
                <a:latin typeface="Noto Sans" panose="020B0502040504020204" pitchFamily="34" charset="0"/>
                <a:ea typeface="Corbel"/>
                <a:cs typeface="Noto Sans" panose="020B0502040504020204" pitchFamily="34" charset="0"/>
                <a:sym typeface="Corbel"/>
              </a:rPr>
              <a:t>Base: April 2025 and Jan 2026 data. All SMEs: n=1,499. SMEs who had made a claim on an insurance policy in the previous 12 months (motor, buildings and/or contents, business interruption) insurance policy: n=443,  1-4 (low) n=59, 5-7 n=182, 8-10 (high) n=273. </a:t>
            </a:r>
            <a:endParaRPr lang="en-GB" sz="9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32880943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E89C885-8ACB-CC96-2E5C-A1FE7E9AAAB2}"/>
            </a:ext>
          </a:extLst>
        </p:cNvPr>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266C299E-8E80-6173-1403-9777613A677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530589" y="5811520"/>
            <a:ext cx="1891747" cy="580137"/>
          </a:xfrm>
          <a:prstGeom prst="rect">
            <a:avLst/>
          </a:prstGeom>
        </p:spPr>
      </p:pic>
      <p:sp>
        <p:nvSpPr>
          <p:cNvPr id="2" name="object 3">
            <a:extLst>
              <a:ext uri="{FF2B5EF4-FFF2-40B4-BE49-F238E27FC236}">
                <a16:creationId xmlns:a16="http://schemas.microsoft.com/office/drawing/2014/main" id="{B3E017FC-D035-3653-5F1D-6615078C00F1}"/>
              </a:ext>
            </a:extLst>
          </p:cNvPr>
          <p:cNvSpPr txBox="1"/>
          <p:nvPr/>
        </p:nvSpPr>
        <p:spPr>
          <a:xfrm>
            <a:off x="997403" y="2189084"/>
            <a:ext cx="9757952" cy="2027863"/>
          </a:xfrm>
          <a:prstGeom prst="rect">
            <a:avLst/>
          </a:prstGeom>
        </p:spPr>
        <p:txBody>
          <a:bodyPr vert="horz" wrap="square" lIns="0" tIns="277495" rIns="0" bIns="0" rtlCol="0">
            <a:spAutoFit/>
          </a:bodyPr>
          <a:lstStyle/>
          <a:p>
            <a:pPr marL="12701" marR="5080" lvl="0" indent="0" algn="l" defTabSz="457223" rtl="0" eaLnBrk="1" fontAlgn="auto" latinLnBrk="0" hangingPunct="1">
              <a:lnSpc>
                <a:spcPts val="68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17505B"/>
                </a:solidFill>
                <a:effectLst/>
                <a:uLnTx/>
                <a:uFillTx/>
                <a:latin typeface="Moderustic ExtraBold" pitchFamily="2" charset="0"/>
                <a:ea typeface="Noto Sans" panose="020B0502040504020204" pitchFamily="34" charset="0"/>
                <a:cs typeface="Cambria"/>
                <a:sym typeface="Arial"/>
              </a:rPr>
              <a:t>SME PURCHASE CHANNELS </a:t>
            </a:r>
          </a:p>
        </p:txBody>
      </p:sp>
      <p:sp>
        <p:nvSpPr>
          <p:cNvPr id="3" name="TextBox 2">
            <a:extLst>
              <a:ext uri="{FF2B5EF4-FFF2-40B4-BE49-F238E27FC236}">
                <a16:creationId xmlns:a16="http://schemas.microsoft.com/office/drawing/2014/main" id="{28037808-0BBC-4F30-1ECA-DD4AB22A842C}"/>
              </a:ext>
            </a:extLst>
          </p:cNvPr>
          <p:cNvSpPr txBox="1"/>
          <p:nvPr/>
        </p:nvSpPr>
        <p:spPr>
          <a:xfrm>
            <a:off x="942704" y="4238719"/>
            <a:ext cx="476781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April 2025 and January 2026 Wave 16 &amp; 17 data</a:t>
            </a:r>
          </a:p>
        </p:txBody>
      </p:sp>
    </p:spTree>
    <p:extLst>
      <p:ext uri="{BB962C8B-B14F-4D97-AF65-F5344CB8AC3E}">
        <p14:creationId xmlns:p14="http://schemas.microsoft.com/office/powerpoint/2010/main" val="1611338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DA491A54-B981-668B-B22A-45BE8E3F4BA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C5AA8DC-D9C9-1B8A-F329-B6C44923CF03}"/>
              </a:ext>
            </a:extLst>
          </p:cNvPr>
          <p:cNvSpPr txBox="1"/>
          <p:nvPr/>
        </p:nvSpPr>
        <p:spPr>
          <a:xfrm>
            <a:off x="936171" y="439414"/>
            <a:ext cx="1010194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“Who did you buy your insurance with or arrange it through?”  Wave 16 &amp; 17 (April 2025 &amp; January 2026)</a:t>
            </a:r>
          </a:p>
        </p:txBody>
      </p:sp>
      <p:sp>
        <p:nvSpPr>
          <p:cNvPr id="7" name="TextBox 6">
            <a:extLst>
              <a:ext uri="{FF2B5EF4-FFF2-40B4-BE49-F238E27FC236}">
                <a16:creationId xmlns:a16="http://schemas.microsoft.com/office/drawing/2014/main" id="{07A87FB4-605F-850D-9533-8E6DB915D165}"/>
              </a:ext>
            </a:extLst>
          </p:cNvPr>
          <p:cNvSpPr txBox="1"/>
          <p:nvPr/>
        </p:nvSpPr>
        <p:spPr>
          <a:xfrm>
            <a:off x="2512000" y="4466986"/>
            <a:ext cx="128719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Wave 15&amp;16</a:t>
            </a:r>
            <a:endParaRPr kumimoji="0" lang="en-GB" sz="1000" b="0"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2" name="Rectangle 1">
            <a:extLst>
              <a:ext uri="{FF2B5EF4-FFF2-40B4-BE49-F238E27FC236}">
                <a16:creationId xmlns:a16="http://schemas.microsoft.com/office/drawing/2014/main" id="{03DEABEA-74B5-E6D2-9137-36202A9648B3}"/>
              </a:ext>
            </a:extLst>
          </p:cNvPr>
          <p:cNvSpPr/>
          <p:nvPr/>
        </p:nvSpPr>
        <p:spPr>
          <a:xfrm>
            <a:off x="9850170" y="6183517"/>
            <a:ext cx="2091634" cy="5858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Noto Sans" panose="020B0502040504020204" pitchFamily="34" charset="0"/>
              <a:ea typeface="+mn-ea"/>
              <a:cs typeface="+mn-cs"/>
              <a:sym typeface="Arial"/>
            </a:endParaRPr>
          </a:p>
        </p:txBody>
      </p:sp>
      <p:sp>
        <p:nvSpPr>
          <p:cNvPr id="6" name="TextBox 5">
            <a:extLst>
              <a:ext uri="{FF2B5EF4-FFF2-40B4-BE49-F238E27FC236}">
                <a16:creationId xmlns:a16="http://schemas.microsoft.com/office/drawing/2014/main" id="{25C3B282-4958-8AA1-20A6-BB3799274C08}"/>
              </a:ext>
            </a:extLst>
          </p:cNvPr>
          <p:cNvSpPr txBox="1"/>
          <p:nvPr/>
        </p:nvSpPr>
        <p:spPr>
          <a:xfrm>
            <a:off x="7822867" y="4448521"/>
            <a:ext cx="128719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Wave 15&amp;16</a:t>
            </a:r>
            <a:endParaRPr kumimoji="0" lang="en-GB" sz="1000" b="0"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graphicFrame>
        <p:nvGraphicFramePr>
          <p:cNvPr id="8" name="Chart 7">
            <a:extLst>
              <a:ext uri="{FF2B5EF4-FFF2-40B4-BE49-F238E27FC236}">
                <a16:creationId xmlns:a16="http://schemas.microsoft.com/office/drawing/2014/main" id="{3DCB7731-2048-50DB-479D-70298B7B18F1}"/>
              </a:ext>
            </a:extLst>
          </p:cNvPr>
          <p:cNvGraphicFramePr>
            <a:graphicFrameLocks/>
          </p:cNvGraphicFramePr>
          <p:nvPr>
            <p:extLst>
              <p:ext uri="{D42A27DB-BD31-4B8C-83A1-F6EECF244321}">
                <p14:modId xmlns:p14="http://schemas.microsoft.com/office/powerpoint/2010/main" val="2106382547"/>
              </p:ext>
            </p:extLst>
          </p:nvPr>
        </p:nvGraphicFramePr>
        <p:xfrm>
          <a:off x="973990" y="2539822"/>
          <a:ext cx="4572000" cy="17473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59B62D66-A1C1-BB59-D616-DB1B7D31BAEB}"/>
              </a:ext>
            </a:extLst>
          </p:cNvPr>
          <p:cNvGraphicFramePr>
            <a:graphicFrameLocks/>
          </p:cNvGraphicFramePr>
          <p:nvPr>
            <p:extLst>
              <p:ext uri="{D42A27DB-BD31-4B8C-83A1-F6EECF244321}">
                <p14:modId xmlns:p14="http://schemas.microsoft.com/office/powerpoint/2010/main" val="5021583"/>
              </p:ext>
            </p:extLst>
          </p:nvPr>
        </p:nvGraphicFramePr>
        <p:xfrm>
          <a:off x="5292776" y="2402597"/>
          <a:ext cx="6180356" cy="1884561"/>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D5728159-980E-A04F-1A0F-257153023936}"/>
              </a:ext>
            </a:extLst>
          </p:cNvPr>
          <p:cNvSpPr txBox="1"/>
          <p:nvPr/>
        </p:nvSpPr>
        <p:spPr>
          <a:xfrm>
            <a:off x="936170" y="1254418"/>
            <a:ext cx="10536961" cy="120032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r>
              <a:rPr kumimoji="0" lang="en-GB" sz="1200" b="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The channels for purchasing Insurance for SMEs are consistent with April 2025.  Buying directly from a provider followed by price comparison sites and an insurance broker are the most popular methods for purchasing insurance for SMEs overall.  </a:t>
            </a:r>
          </a:p>
          <a:p>
            <a:pPr marL="285750" marR="0" lvl="0" indent="-285750"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r>
              <a:rPr kumimoji="0" lang="en-GB" sz="1200" b="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Larger SMEs (more than 20 employees) are more likely to have purchased from an insurance broker than SMEs with only 1 – 5 employees who prefer price comparison sites.</a:t>
            </a:r>
          </a:p>
          <a:p>
            <a:pPr marL="285750" marR="0" lvl="0" indent="-285750"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r>
              <a:rPr lang="en-GB" sz="1200" dirty="0">
                <a:solidFill>
                  <a:schemeClr val="tx1"/>
                </a:solidFill>
                <a:latin typeface="Noto Sans" panose="020B0502040504020204" pitchFamily="34" charset="0"/>
                <a:ea typeface="Noto Sans" panose="020B0502040504020204" pitchFamily="34" charset="0"/>
                <a:cs typeface="Noto Sans" panose="020B0502040504020204" pitchFamily="34" charset="0"/>
              </a:rPr>
              <a:t>There has however been an increase in the number of these micro SMEs (1-5) who are purchasing direct from a provider when compared to the previous wave.</a:t>
            </a:r>
            <a:endParaRPr kumimoji="0" lang="en-GB" sz="1100" b="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graphicFrame>
        <p:nvGraphicFramePr>
          <p:cNvPr id="10" name="Chart 9">
            <a:extLst>
              <a:ext uri="{FF2B5EF4-FFF2-40B4-BE49-F238E27FC236}">
                <a16:creationId xmlns:a16="http://schemas.microsoft.com/office/drawing/2014/main" id="{EB9A2005-9441-B4F1-8CB1-CA9040113D3A}"/>
              </a:ext>
            </a:extLst>
          </p:cNvPr>
          <p:cNvGraphicFramePr>
            <a:graphicFrameLocks/>
          </p:cNvGraphicFramePr>
          <p:nvPr>
            <p:extLst>
              <p:ext uri="{D42A27DB-BD31-4B8C-83A1-F6EECF244321}">
                <p14:modId xmlns:p14="http://schemas.microsoft.com/office/powerpoint/2010/main" val="2518589460"/>
              </p:ext>
            </p:extLst>
          </p:nvPr>
        </p:nvGraphicFramePr>
        <p:xfrm>
          <a:off x="973990" y="4798282"/>
          <a:ext cx="4572000" cy="174733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11">
            <a:extLst>
              <a:ext uri="{FF2B5EF4-FFF2-40B4-BE49-F238E27FC236}">
                <a16:creationId xmlns:a16="http://schemas.microsoft.com/office/drawing/2014/main" id="{739430A9-1358-367A-993A-38800C6B0F29}"/>
              </a:ext>
            </a:extLst>
          </p:cNvPr>
          <p:cNvGraphicFramePr>
            <a:graphicFrameLocks/>
          </p:cNvGraphicFramePr>
          <p:nvPr>
            <p:extLst>
              <p:ext uri="{D42A27DB-BD31-4B8C-83A1-F6EECF244321}">
                <p14:modId xmlns:p14="http://schemas.microsoft.com/office/powerpoint/2010/main" val="1701321054"/>
              </p:ext>
            </p:extLst>
          </p:nvPr>
        </p:nvGraphicFramePr>
        <p:xfrm>
          <a:off x="5292776" y="4661057"/>
          <a:ext cx="6180356" cy="188456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6432162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3" name="TextBox 2"/>
          <p:cNvSpPr txBox="1"/>
          <p:nvPr/>
        </p:nvSpPr>
        <p:spPr>
          <a:xfrm>
            <a:off x="930042" y="353134"/>
            <a:ext cx="112279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Theme scores for SME – Policy Provider</a:t>
            </a:r>
          </a:p>
        </p:txBody>
      </p:sp>
      <p:graphicFrame>
        <p:nvGraphicFramePr>
          <p:cNvPr id="4" name="Table 3"/>
          <p:cNvGraphicFramePr>
            <a:graphicFrameLocks noGrp="1"/>
          </p:cNvGraphicFramePr>
          <p:nvPr>
            <p:extLst>
              <p:ext uri="{D42A27DB-BD31-4B8C-83A1-F6EECF244321}">
                <p14:modId xmlns:p14="http://schemas.microsoft.com/office/powerpoint/2010/main" val="2862934322"/>
              </p:ext>
            </p:extLst>
          </p:nvPr>
        </p:nvGraphicFramePr>
        <p:xfrm>
          <a:off x="1019175" y="1551671"/>
          <a:ext cx="4695825" cy="2089949"/>
        </p:xfrm>
        <a:graphic>
          <a:graphicData uri="http://schemas.openxmlformats.org/drawingml/2006/table">
            <a:tbl>
              <a:tblPr firstRow="1" bandRow="1">
                <a:tableStyleId>{6E62EB93-AAC6-4EBA-99E5-D1D4B1179FDE}</a:tableStyleId>
              </a:tblPr>
              <a:tblGrid>
                <a:gridCol w="384385">
                  <a:extLst>
                    <a:ext uri="{9D8B030D-6E8A-4147-A177-3AD203B41FA5}">
                      <a16:colId xmlns:a16="http://schemas.microsoft.com/office/drawing/2014/main" val="20000"/>
                    </a:ext>
                  </a:extLst>
                </a:gridCol>
                <a:gridCol w="1093784">
                  <a:extLst>
                    <a:ext uri="{9D8B030D-6E8A-4147-A177-3AD203B41FA5}">
                      <a16:colId xmlns:a16="http://schemas.microsoft.com/office/drawing/2014/main" val="20001"/>
                    </a:ext>
                  </a:extLst>
                </a:gridCol>
                <a:gridCol w="984406">
                  <a:extLst>
                    <a:ext uri="{9D8B030D-6E8A-4147-A177-3AD203B41FA5}">
                      <a16:colId xmlns:a16="http://schemas.microsoft.com/office/drawing/2014/main" val="20002"/>
                    </a:ext>
                  </a:extLst>
                </a:gridCol>
                <a:gridCol w="1188360">
                  <a:extLst>
                    <a:ext uri="{9D8B030D-6E8A-4147-A177-3AD203B41FA5}">
                      <a16:colId xmlns:a16="http://schemas.microsoft.com/office/drawing/2014/main" val="20003"/>
                    </a:ext>
                  </a:extLst>
                </a:gridCol>
                <a:gridCol w="1044890">
                  <a:extLst>
                    <a:ext uri="{9D8B030D-6E8A-4147-A177-3AD203B41FA5}">
                      <a16:colId xmlns:a16="http://schemas.microsoft.com/office/drawing/2014/main" val="20004"/>
                    </a:ext>
                  </a:extLst>
                </a:gridCol>
              </a:tblGrid>
              <a:tr h="311333">
                <a:tc>
                  <a:txBody>
                    <a:bodyPr/>
                    <a:lstStyle/>
                    <a:p>
                      <a:pPr algn="ctr"/>
                      <a:endParaRPr lang="en-GB" sz="1000" dirty="0">
                        <a:solidFill>
                          <a:srgbClr val="99FF80"/>
                        </a:solidFill>
                        <a:latin typeface="+mj-lt"/>
                        <a:ea typeface="Noto Sans" panose="020B0502040504020204" pitchFamily="34" charset="0"/>
                        <a:cs typeface="Noto Sans" panose="020B050204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0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0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0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0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197624">
                <a:tc>
                  <a:txBody>
                    <a:bodyPr/>
                    <a:lstStyle/>
                    <a:p>
                      <a:pPr algn="ctr" fontAlgn="b"/>
                      <a:r>
                        <a:rPr lang="en-GB" sz="10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dirty="0">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97624">
                <a:tc>
                  <a:txBody>
                    <a:bodyPr/>
                    <a:lstStyle/>
                    <a:p>
                      <a:pPr algn="ctr" fontAlgn="b"/>
                      <a:r>
                        <a:rPr lang="en-GB" sz="10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197624">
                <a:tc>
                  <a:txBody>
                    <a:bodyPr/>
                    <a:lstStyle/>
                    <a:p>
                      <a:pPr algn="ctr" fontAlgn="b"/>
                      <a:r>
                        <a:rPr lang="en-GB" sz="10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97624">
                <a:tc>
                  <a:txBody>
                    <a:bodyPr/>
                    <a:lstStyle/>
                    <a:p>
                      <a:pPr algn="ctr" fontAlgn="b"/>
                      <a:r>
                        <a:rPr lang="en-GB" sz="10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197624">
                <a:tc>
                  <a:txBody>
                    <a:bodyPr/>
                    <a:lstStyle/>
                    <a:p>
                      <a:pPr algn="ctr" fontAlgn="b"/>
                      <a:r>
                        <a:rPr lang="en-GB" sz="10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97624">
                <a:tc>
                  <a:txBody>
                    <a:bodyPr/>
                    <a:lstStyle/>
                    <a:p>
                      <a:pPr algn="ctr" fontAlgn="b"/>
                      <a:r>
                        <a:rPr lang="en-GB" sz="10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197624">
                <a:tc>
                  <a:txBody>
                    <a:bodyPr/>
                    <a:lstStyle/>
                    <a:p>
                      <a:pPr algn="ctr" fontAlgn="b"/>
                      <a:r>
                        <a:rPr lang="en-GB" sz="10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97624">
                <a:tc>
                  <a:txBody>
                    <a:bodyPr/>
                    <a:lstStyle/>
                    <a:p>
                      <a:pPr algn="ctr" fontAlgn="b"/>
                      <a:r>
                        <a:rPr lang="en-GB" sz="10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Relationship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197624">
                <a:tc>
                  <a:txBody>
                    <a:bodyPr/>
                    <a:lstStyle/>
                    <a:p>
                      <a:pPr algn="ctr" fontAlgn="b"/>
                      <a:r>
                        <a:rPr lang="en-GB" sz="10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dirty="0">
                          <a:solidFill>
                            <a:srgbClr val="000000"/>
                          </a:solidFill>
                          <a:effectLst/>
                          <a:latin typeface="+mn-lt"/>
                        </a:rPr>
                        <a:t>6.34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2" name="TextBox 1"/>
          <p:cNvSpPr txBox="1"/>
          <p:nvPr/>
        </p:nvSpPr>
        <p:spPr>
          <a:xfrm>
            <a:off x="1936758" y="1274672"/>
            <a:ext cx="2603524" cy="276999"/>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SzTx/>
              <a:buNone/>
              <a:tabLst/>
              <a:defRPr kumimoji="0" sz="1200" b="1" kern="0" spc="0" normalizeH="0" baseline="0">
                <a:ln>
                  <a:noFill/>
                </a:ln>
                <a:solidFill>
                  <a:srgbClr val="008265"/>
                </a:solidFill>
                <a:effectLst/>
                <a:uLnTx/>
                <a:uFillTx/>
              </a:defRPr>
            </a:lvl1pPr>
          </a:lstStyle>
          <a:p>
            <a:pPr algn="l"/>
            <a:r>
              <a:rPr lang="en-GB" dirty="0">
                <a:solidFill>
                  <a:srgbClr val="17505B"/>
                </a:solidFill>
                <a:latin typeface="Noto Sans" panose="020B0502040504020204" pitchFamily="34" charset="0"/>
                <a:ea typeface="Noto Sans" panose="020B0502040504020204" pitchFamily="34" charset="0"/>
                <a:cs typeface="Noto Sans" panose="020B0502040504020204" pitchFamily="34" charset="0"/>
              </a:rPr>
              <a:t>Purchased direct from provider</a:t>
            </a:r>
          </a:p>
        </p:txBody>
      </p:sp>
      <p:sp>
        <p:nvSpPr>
          <p:cNvPr id="8" name="TextBox 7"/>
          <p:cNvSpPr txBox="1"/>
          <p:nvPr/>
        </p:nvSpPr>
        <p:spPr>
          <a:xfrm>
            <a:off x="1771325" y="3696994"/>
            <a:ext cx="306089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Purchased through insurance broker</a:t>
            </a:r>
          </a:p>
        </p:txBody>
      </p:sp>
      <p:sp>
        <p:nvSpPr>
          <p:cNvPr id="14" name="TextBox 13"/>
          <p:cNvSpPr txBox="1"/>
          <p:nvPr/>
        </p:nvSpPr>
        <p:spPr>
          <a:xfrm>
            <a:off x="7106529" y="1274672"/>
            <a:ext cx="28026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Purchased from price comparison site</a:t>
            </a:r>
          </a:p>
        </p:txBody>
      </p:sp>
      <p:sp>
        <p:nvSpPr>
          <p:cNvPr id="10" name="Google Shape;281;p26">
            <a:extLst>
              <a:ext uri="{FF2B5EF4-FFF2-40B4-BE49-F238E27FC236}">
                <a16:creationId xmlns:a16="http://schemas.microsoft.com/office/drawing/2014/main" id="{6BA30E1E-56C4-493B-8992-B93B1A6F3097}"/>
              </a:ext>
            </a:extLst>
          </p:cNvPr>
          <p:cNvSpPr txBox="1"/>
          <p:nvPr/>
        </p:nvSpPr>
        <p:spPr>
          <a:xfrm>
            <a:off x="930042" y="6167197"/>
            <a:ext cx="10126232" cy="33083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Base: April 2025 and Jan 2026 data. </a:t>
            </a:r>
            <a:r>
              <a:rPr lang="en-GB" sz="800" dirty="0">
                <a:latin typeface="Noto Sans" panose="020B0502040504020204" pitchFamily="34" charset="0"/>
                <a:ea typeface="Corbel"/>
                <a:cs typeface="Noto Sans" panose="020B0502040504020204" pitchFamily="34" charset="0"/>
                <a:sym typeface="Corbel"/>
              </a:rPr>
              <a:t>All SMEs that hold at least one (motor, employers’ liability, buildings and/or contents, business interruption) insurance policy </a:t>
            </a:r>
            <a:r>
              <a:rPr kumimoji="0" lang="en-GB" sz="8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 who have claimed on at least one insurance policy in the last 12 months: Direct from provider n=475/148, Price comparison site n=</a:t>
            </a:r>
            <a:r>
              <a:rPr lang="en-GB" sz="800" dirty="0">
                <a:latin typeface="Noto Sans" panose="020B0502040504020204" pitchFamily="34" charset="0"/>
                <a:ea typeface="Corbel"/>
                <a:cs typeface="Noto Sans" panose="020B0502040504020204" pitchFamily="34" charset="0"/>
                <a:sym typeface="Corbel"/>
              </a:rPr>
              <a:t>357/87</a:t>
            </a:r>
            <a:r>
              <a:rPr kumimoji="0" lang="en-GB" sz="8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 Insurance Broker n= 363/138, Bank or Building Society n= 180/80</a:t>
            </a:r>
            <a:endParaRPr kumimoji="0" lang="en-GB" sz="8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graphicFrame>
        <p:nvGraphicFramePr>
          <p:cNvPr id="5" name="Table 4">
            <a:extLst>
              <a:ext uri="{FF2B5EF4-FFF2-40B4-BE49-F238E27FC236}">
                <a16:creationId xmlns:a16="http://schemas.microsoft.com/office/drawing/2014/main" id="{207053F2-B517-01B1-1916-9E54BDC90EC9}"/>
              </a:ext>
            </a:extLst>
          </p:cNvPr>
          <p:cNvGraphicFramePr>
            <a:graphicFrameLocks noGrp="1"/>
          </p:cNvGraphicFramePr>
          <p:nvPr>
            <p:extLst>
              <p:ext uri="{D42A27DB-BD31-4B8C-83A1-F6EECF244321}">
                <p14:modId xmlns:p14="http://schemas.microsoft.com/office/powerpoint/2010/main" val="2731523473"/>
              </p:ext>
            </p:extLst>
          </p:nvPr>
        </p:nvGraphicFramePr>
        <p:xfrm>
          <a:off x="6064577" y="1540084"/>
          <a:ext cx="5223902" cy="2095007"/>
        </p:xfrm>
        <a:graphic>
          <a:graphicData uri="http://schemas.openxmlformats.org/drawingml/2006/table">
            <a:tbl>
              <a:tblPr firstRow="1" bandRow="1">
                <a:tableStyleId>{6E62EB93-AAC6-4EBA-99E5-D1D4B1179FDE}</a:tableStyleId>
              </a:tblPr>
              <a:tblGrid>
                <a:gridCol w="427610">
                  <a:extLst>
                    <a:ext uri="{9D8B030D-6E8A-4147-A177-3AD203B41FA5}">
                      <a16:colId xmlns:a16="http://schemas.microsoft.com/office/drawing/2014/main" val="20000"/>
                    </a:ext>
                  </a:extLst>
                </a:gridCol>
                <a:gridCol w="1331118">
                  <a:extLst>
                    <a:ext uri="{9D8B030D-6E8A-4147-A177-3AD203B41FA5}">
                      <a16:colId xmlns:a16="http://schemas.microsoft.com/office/drawing/2014/main" val="20001"/>
                    </a:ext>
                  </a:extLst>
                </a:gridCol>
                <a:gridCol w="1068070">
                  <a:extLst>
                    <a:ext uri="{9D8B030D-6E8A-4147-A177-3AD203B41FA5}">
                      <a16:colId xmlns:a16="http://schemas.microsoft.com/office/drawing/2014/main" val="20002"/>
                    </a:ext>
                  </a:extLst>
                </a:gridCol>
                <a:gridCol w="1234709">
                  <a:extLst>
                    <a:ext uri="{9D8B030D-6E8A-4147-A177-3AD203B41FA5}">
                      <a16:colId xmlns:a16="http://schemas.microsoft.com/office/drawing/2014/main" val="20003"/>
                    </a:ext>
                  </a:extLst>
                </a:gridCol>
                <a:gridCol w="1162395">
                  <a:extLst>
                    <a:ext uri="{9D8B030D-6E8A-4147-A177-3AD203B41FA5}">
                      <a16:colId xmlns:a16="http://schemas.microsoft.com/office/drawing/2014/main" val="20004"/>
                    </a:ext>
                  </a:extLst>
                </a:gridCol>
              </a:tblGrid>
              <a:tr h="304619">
                <a:tc>
                  <a:txBody>
                    <a:bodyPr/>
                    <a:lstStyle/>
                    <a:p>
                      <a:pPr algn="ctr"/>
                      <a:endParaRPr lang="en-GB" sz="1000" dirty="0">
                        <a:solidFill>
                          <a:srgbClr val="99FF80"/>
                        </a:solidFill>
                        <a:latin typeface="+mj-lt"/>
                        <a:ea typeface="Noto Sans" panose="020B0502040504020204" pitchFamily="34" charset="0"/>
                        <a:cs typeface="Noto Sans" panose="020B050204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0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0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0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0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198932">
                <a:tc>
                  <a:txBody>
                    <a:bodyPr/>
                    <a:lstStyle/>
                    <a:p>
                      <a:pPr algn="ctr" fontAlgn="b"/>
                      <a:r>
                        <a:rPr lang="en-GB" sz="10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98932">
                <a:tc>
                  <a:txBody>
                    <a:bodyPr/>
                    <a:lstStyle/>
                    <a:p>
                      <a:pPr algn="ctr" fontAlgn="b"/>
                      <a:r>
                        <a:rPr lang="en-GB" sz="10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198932">
                <a:tc>
                  <a:txBody>
                    <a:bodyPr/>
                    <a:lstStyle/>
                    <a:p>
                      <a:pPr algn="ctr" fontAlgn="b"/>
                      <a:r>
                        <a:rPr lang="en-GB" sz="10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98932">
                <a:tc>
                  <a:txBody>
                    <a:bodyPr/>
                    <a:lstStyle/>
                    <a:p>
                      <a:pPr algn="ctr" fontAlgn="b"/>
                      <a:r>
                        <a:rPr lang="en-GB" sz="10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198932">
                <a:tc>
                  <a:txBody>
                    <a:bodyPr/>
                    <a:lstStyle/>
                    <a:p>
                      <a:pPr algn="ctr" fontAlgn="b"/>
                      <a:r>
                        <a:rPr lang="en-GB" sz="10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98932">
                <a:tc>
                  <a:txBody>
                    <a:bodyPr/>
                    <a:lstStyle/>
                    <a:p>
                      <a:pPr algn="ctr" fontAlgn="b"/>
                      <a:r>
                        <a:rPr lang="en-GB" sz="10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198932">
                <a:tc>
                  <a:txBody>
                    <a:bodyPr/>
                    <a:lstStyle/>
                    <a:p>
                      <a:pPr algn="ctr" fontAlgn="b"/>
                      <a:r>
                        <a:rPr lang="en-GB" sz="10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98932">
                <a:tc>
                  <a:txBody>
                    <a:bodyPr/>
                    <a:lstStyle/>
                    <a:p>
                      <a:pPr algn="ctr" fontAlgn="b"/>
                      <a:r>
                        <a:rPr lang="en-GB" sz="10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198932">
                <a:tc>
                  <a:txBody>
                    <a:bodyPr/>
                    <a:lstStyle/>
                    <a:p>
                      <a:pPr algn="ctr" fontAlgn="b"/>
                      <a:r>
                        <a:rPr lang="en-GB" sz="10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Relationship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dirty="0">
                          <a:solidFill>
                            <a:srgbClr val="000000"/>
                          </a:solidFill>
                          <a:effectLst/>
                          <a:latin typeface="+mn-lt"/>
                        </a:rPr>
                        <a:t>5.37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graphicFrame>
        <p:nvGraphicFramePr>
          <p:cNvPr id="6" name="Table 5">
            <a:extLst>
              <a:ext uri="{FF2B5EF4-FFF2-40B4-BE49-F238E27FC236}">
                <a16:creationId xmlns:a16="http://schemas.microsoft.com/office/drawing/2014/main" id="{D27BF437-C68E-4531-8ADB-2EA072679861}"/>
              </a:ext>
            </a:extLst>
          </p:cNvPr>
          <p:cNvGraphicFramePr>
            <a:graphicFrameLocks noGrp="1"/>
          </p:cNvGraphicFramePr>
          <p:nvPr>
            <p:extLst>
              <p:ext uri="{D42A27DB-BD31-4B8C-83A1-F6EECF244321}">
                <p14:modId xmlns:p14="http://schemas.microsoft.com/office/powerpoint/2010/main" val="3689554333"/>
              </p:ext>
            </p:extLst>
          </p:nvPr>
        </p:nvGraphicFramePr>
        <p:xfrm>
          <a:off x="1019174" y="3948684"/>
          <a:ext cx="4695824" cy="2165456"/>
        </p:xfrm>
        <a:graphic>
          <a:graphicData uri="http://schemas.openxmlformats.org/drawingml/2006/table">
            <a:tbl>
              <a:tblPr firstRow="1" bandRow="1">
                <a:tableStyleId>{6E62EB93-AAC6-4EBA-99E5-D1D4B1179FDE}</a:tableStyleId>
              </a:tblPr>
              <a:tblGrid>
                <a:gridCol w="383842">
                  <a:extLst>
                    <a:ext uri="{9D8B030D-6E8A-4147-A177-3AD203B41FA5}">
                      <a16:colId xmlns:a16="http://schemas.microsoft.com/office/drawing/2014/main" val="20000"/>
                    </a:ext>
                  </a:extLst>
                </a:gridCol>
                <a:gridCol w="1150369">
                  <a:extLst>
                    <a:ext uri="{9D8B030D-6E8A-4147-A177-3AD203B41FA5}">
                      <a16:colId xmlns:a16="http://schemas.microsoft.com/office/drawing/2014/main" val="20001"/>
                    </a:ext>
                  </a:extLst>
                </a:gridCol>
                <a:gridCol w="970881">
                  <a:extLst>
                    <a:ext uri="{9D8B030D-6E8A-4147-A177-3AD203B41FA5}">
                      <a16:colId xmlns:a16="http://schemas.microsoft.com/office/drawing/2014/main" val="20002"/>
                    </a:ext>
                  </a:extLst>
                </a:gridCol>
                <a:gridCol w="1140691">
                  <a:extLst>
                    <a:ext uri="{9D8B030D-6E8A-4147-A177-3AD203B41FA5}">
                      <a16:colId xmlns:a16="http://schemas.microsoft.com/office/drawing/2014/main" val="20003"/>
                    </a:ext>
                  </a:extLst>
                </a:gridCol>
                <a:gridCol w="1050041">
                  <a:extLst>
                    <a:ext uri="{9D8B030D-6E8A-4147-A177-3AD203B41FA5}">
                      <a16:colId xmlns:a16="http://schemas.microsoft.com/office/drawing/2014/main" val="20004"/>
                    </a:ext>
                  </a:extLst>
                </a:gridCol>
              </a:tblGrid>
              <a:tr h="288518">
                <a:tc>
                  <a:txBody>
                    <a:bodyPr/>
                    <a:lstStyle/>
                    <a:p>
                      <a:pPr algn="ctr"/>
                      <a:endParaRPr lang="en-GB" sz="1000" dirty="0">
                        <a:solidFill>
                          <a:srgbClr val="99FF80"/>
                        </a:solidFill>
                        <a:latin typeface="+mj-lt"/>
                        <a:ea typeface="Noto Sans" panose="020B0502040504020204" pitchFamily="34" charset="0"/>
                        <a:cs typeface="Noto Sans" panose="020B050204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0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0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0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0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206034">
                <a:tc>
                  <a:txBody>
                    <a:bodyPr/>
                    <a:lstStyle/>
                    <a:p>
                      <a:pPr algn="ctr" fontAlgn="b"/>
                      <a:r>
                        <a:rPr lang="en-GB" sz="10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06034">
                <a:tc>
                  <a:txBody>
                    <a:bodyPr/>
                    <a:lstStyle/>
                    <a:p>
                      <a:pPr algn="ctr" fontAlgn="b"/>
                      <a:r>
                        <a:rPr lang="en-GB" sz="10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206034">
                <a:tc>
                  <a:txBody>
                    <a:bodyPr/>
                    <a:lstStyle/>
                    <a:p>
                      <a:pPr algn="ctr" fontAlgn="b"/>
                      <a:r>
                        <a:rPr lang="en-GB" sz="10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06034">
                <a:tc>
                  <a:txBody>
                    <a:bodyPr/>
                    <a:lstStyle/>
                    <a:p>
                      <a:pPr algn="ctr" fontAlgn="b"/>
                      <a:r>
                        <a:rPr lang="en-GB" sz="10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206034">
                <a:tc>
                  <a:txBody>
                    <a:bodyPr/>
                    <a:lstStyle/>
                    <a:p>
                      <a:pPr algn="ctr" fontAlgn="b"/>
                      <a:r>
                        <a:rPr lang="en-GB" sz="10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06034">
                <a:tc>
                  <a:txBody>
                    <a:bodyPr/>
                    <a:lstStyle/>
                    <a:p>
                      <a:pPr algn="ctr" fontAlgn="b"/>
                      <a:r>
                        <a:rPr lang="en-GB" sz="10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206034">
                <a:tc>
                  <a:txBody>
                    <a:bodyPr/>
                    <a:lstStyle/>
                    <a:p>
                      <a:pPr algn="ctr" fontAlgn="b"/>
                      <a:r>
                        <a:rPr lang="en-GB" sz="10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06034">
                <a:tc>
                  <a:txBody>
                    <a:bodyPr/>
                    <a:lstStyle/>
                    <a:p>
                      <a:pPr algn="ctr" fontAlgn="b"/>
                      <a:r>
                        <a:rPr lang="en-GB" sz="10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Relationship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206034">
                <a:tc>
                  <a:txBody>
                    <a:bodyPr/>
                    <a:lstStyle/>
                    <a:p>
                      <a:pPr algn="ctr" fontAlgn="b"/>
                      <a:r>
                        <a:rPr lang="en-GB" sz="10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dirty="0">
                          <a:solidFill>
                            <a:srgbClr val="000000"/>
                          </a:solidFill>
                          <a:effectLst/>
                          <a:latin typeface="+mn-lt"/>
                        </a:rPr>
                        <a:t>6.26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graphicFrame>
        <p:nvGraphicFramePr>
          <p:cNvPr id="7" name="Table 6">
            <a:extLst>
              <a:ext uri="{FF2B5EF4-FFF2-40B4-BE49-F238E27FC236}">
                <a16:creationId xmlns:a16="http://schemas.microsoft.com/office/drawing/2014/main" id="{685888F8-4D02-561C-F3DD-3020C58249D1}"/>
              </a:ext>
            </a:extLst>
          </p:cNvPr>
          <p:cNvGraphicFramePr>
            <a:graphicFrameLocks noGrp="1"/>
          </p:cNvGraphicFramePr>
          <p:nvPr>
            <p:extLst>
              <p:ext uri="{D42A27DB-BD31-4B8C-83A1-F6EECF244321}">
                <p14:modId xmlns:p14="http://schemas.microsoft.com/office/powerpoint/2010/main" val="1919715215"/>
              </p:ext>
            </p:extLst>
          </p:nvPr>
        </p:nvGraphicFramePr>
        <p:xfrm>
          <a:off x="6064578" y="3941457"/>
          <a:ext cx="5223903" cy="2159564"/>
        </p:xfrm>
        <a:graphic>
          <a:graphicData uri="http://schemas.openxmlformats.org/drawingml/2006/table">
            <a:tbl>
              <a:tblPr firstRow="1" bandRow="1">
                <a:tableStyleId>{6E62EB93-AAC6-4EBA-99E5-D1D4B1179FDE}</a:tableStyleId>
              </a:tblPr>
              <a:tblGrid>
                <a:gridCol w="427612">
                  <a:extLst>
                    <a:ext uri="{9D8B030D-6E8A-4147-A177-3AD203B41FA5}">
                      <a16:colId xmlns:a16="http://schemas.microsoft.com/office/drawing/2014/main" val="20000"/>
                    </a:ext>
                  </a:extLst>
                </a:gridCol>
                <a:gridCol w="1330364">
                  <a:extLst>
                    <a:ext uri="{9D8B030D-6E8A-4147-A177-3AD203B41FA5}">
                      <a16:colId xmlns:a16="http://schemas.microsoft.com/office/drawing/2014/main" val="20001"/>
                    </a:ext>
                  </a:extLst>
                </a:gridCol>
                <a:gridCol w="1063032">
                  <a:extLst>
                    <a:ext uri="{9D8B030D-6E8A-4147-A177-3AD203B41FA5}">
                      <a16:colId xmlns:a16="http://schemas.microsoft.com/office/drawing/2014/main" val="20002"/>
                    </a:ext>
                  </a:extLst>
                </a:gridCol>
                <a:gridCol w="1240500">
                  <a:extLst>
                    <a:ext uri="{9D8B030D-6E8A-4147-A177-3AD203B41FA5}">
                      <a16:colId xmlns:a16="http://schemas.microsoft.com/office/drawing/2014/main" val="20003"/>
                    </a:ext>
                  </a:extLst>
                </a:gridCol>
                <a:gridCol w="1162395">
                  <a:extLst>
                    <a:ext uri="{9D8B030D-6E8A-4147-A177-3AD203B41FA5}">
                      <a16:colId xmlns:a16="http://schemas.microsoft.com/office/drawing/2014/main" val="20004"/>
                    </a:ext>
                  </a:extLst>
                </a:gridCol>
              </a:tblGrid>
              <a:tr h="288518">
                <a:tc>
                  <a:txBody>
                    <a:bodyPr/>
                    <a:lstStyle/>
                    <a:p>
                      <a:pPr algn="ctr"/>
                      <a:endParaRPr lang="en-GB" sz="1000" dirty="0">
                        <a:solidFill>
                          <a:srgbClr val="99FF80"/>
                        </a:solidFill>
                        <a:latin typeface="+mj-lt"/>
                        <a:ea typeface="Noto Sans" panose="020B0502040504020204" pitchFamily="34" charset="0"/>
                        <a:cs typeface="Noto Sans" panose="020B050204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0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0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0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0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207894">
                <a:tc>
                  <a:txBody>
                    <a:bodyPr/>
                    <a:lstStyle/>
                    <a:p>
                      <a:pPr algn="ctr" fontAlgn="b"/>
                      <a:r>
                        <a:rPr lang="en-GB" sz="10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07894">
                <a:tc>
                  <a:txBody>
                    <a:bodyPr/>
                    <a:lstStyle/>
                    <a:p>
                      <a:pPr algn="ctr" fontAlgn="b"/>
                      <a:r>
                        <a:rPr lang="en-GB" sz="10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207894">
                <a:tc>
                  <a:txBody>
                    <a:bodyPr/>
                    <a:lstStyle/>
                    <a:p>
                      <a:pPr algn="ctr" fontAlgn="b"/>
                      <a:r>
                        <a:rPr lang="en-GB" sz="10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07894">
                <a:tc>
                  <a:txBody>
                    <a:bodyPr/>
                    <a:lstStyle/>
                    <a:p>
                      <a:pPr algn="ctr" fontAlgn="b"/>
                      <a:r>
                        <a:rPr lang="en-GB" sz="10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207894">
                <a:tc>
                  <a:txBody>
                    <a:bodyPr/>
                    <a:lstStyle/>
                    <a:p>
                      <a:pPr algn="ctr" fontAlgn="b"/>
                      <a:r>
                        <a:rPr lang="en-GB" sz="10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Relationship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07894">
                <a:tc>
                  <a:txBody>
                    <a:bodyPr/>
                    <a:lstStyle/>
                    <a:p>
                      <a:pPr algn="ctr" fontAlgn="b"/>
                      <a:r>
                        <a:rPr lang="en-GB" sz="10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207894">
                <a:tc>
                  <a:txBody>
                    <a:bodyPr/>
                    <a:lstStyle/>
                    <a:p>
                      <a:pPr algn="ctr" fontAlgn="b"/>
                      <a:r>
                        <a:rPr lang="en-GB" sz="10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07894">
                <a:tc>
                  <a:txBody>
                    <a:bodyPr/>
                    <a:lstStyle/>
                    <a:p>
                      <a:pPr algn="ctr" fontAlgn="b"/>
                      <a:r>
                        <a:rPr lang="en-GB" sz="10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207894">
                <a:tc>
                  <a:txBody>
                    <a:bodyPr/>
                    <a:lstStyle/>
                    <a:p>
                      <a:pPr algn="ctr" fontAlgn="b"/>
                      <a:r>
                        <a:rPr lang="en-GB" sz="10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dirty="0">
                          <a:solidFill>
                            <a:srgbClr val="000000"/>
                          </a:solidFill>
                          <a:effectLst/>
                          <a:latin typeface="+mn-lt"/>
                        </a:rPr>
                        <a:t>4.14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9" name="TextBox 8">
            <a:extLst>
              <a:ext uri="{FF2B5EF4-FFF2-40B4-BE49-F238E27FC236}">
                <a16:creationId xmlns:a16="http://schemas.microsoft.com/office/drawing/2014/main" id="{57C207F5-A6C6-2178-ABC3-91F51721182E}"/>
              </a:ext>
            </a:extLst>
          </p:cNvPr>
          <p:cNvSpPr txBox="1"/>
          <p:nvPr/>
        </p:nvSpPr>
        <p:spPr>
          <a:xfrm>
            <a:off x="6937053" y="3667744"/>
            <a:ext cx="354852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Purchased through bank or building society</a:t>
            </a:r>
          </a:p>
        </p:txBody>
      </p:sp>
      <p:sp>
        <p:nvSpPr>
          <p:cNvPr id="12" name="TextBox 11">
            <a:extLst>
              <a:ext uri="{FF2B5EF4-FFF2-40B4-BE49-F238E27FC236}">
                <a16:creationId xmlns:a16="http://schemas.microsoft.com/office/drawing/2014/main" id="{78429BA1-DFEE-4F81-B486-B3058C8DE935}"/>
              </a:ext>
            </a:extLst>
          </p:cNvPr>
          <p:cNvSpPr txBox="1"/>
          <p:nvPr/>
        </p:nvSpPr>
        <p:spPr>
          <a:xfrm>
            <a:off x="930042" y="780646"/>
            <a:ext cx="10880087" cy="461665"/>
          </a:xfrm>
          <a:prstGeom prst="rect">
            <a:avLst/>
          </a:prstGeom>
          <a:noFill/>
        </p:spPr>
        <p:txBody>
          <a:bodyPr wrap="square">
            <a:spAutoFit/>
          </a:bodyPr>
          <a:lstStyle/>
          <a:p>
            <a:pPr marL="174625" lvl="0" indent="-174625">
              <a:buFont typeface="Arial" panose="020B0604020202020204" pitchFamily="34" charset="0"/>
              <a:buChar char="•"/>
              <a:defRPr/>
            </a:pPr>
            <a:r>
              <a:rPr lang="en-GB" sz="1200" dirty="0">
                <a:solidFill>
                  <a:schemeClr val="tx1"/>
                </a:solidFill>
                <a:latin typeface="Noto Sans" panose="020B0502040504020204" pitchFamily="34" charset="0"/>
                <a:ea typeface="Noto Sans" panose="020B0502040504020204" pitchFamily="34" charset="0"/>
                <a:cs typeface="Noto Sans" panose="020B0502040504020204" pitchFamily="34" charset="0"/>
              </a:rPr>
              <a:t>In general, there is a greater opportunity to improve trust through an enhanced performance across the claims themes when SMEs purchase their insurance either direct from a provider or through an insurance broker than there is for those purchasing through a price comparison site</a:t>
            </a:r>
            <a:r>
              <a:rPr kumimoji="0" lang="en-GB" sz="1200" b="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a:t>
            </a:r>
          </a:p>
        </p:txBody>
      </p:sp>
    </p:spTree>
    <p:extLst>
      <p:ext uri="{BB962C8B-B14F-4D97-AF65-F5344CB8AC3E}">
        <p14:creationId xmlns:p14="http://schemas.microsoft.com/office/powerpoint/2010/main" val="20523555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007F1EB9-553A-BBD5-2A1D-4E4FFA3A2B3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CAA8A38-2FEA-6695-82FA-760EF83A13ED}"/>
              </a:ext>
            </a:extLst>
          </p:cNvPr>
          <p:cNvSpPr txBox="1"/>
          <p:nvPr/>
        </p:nvSpPr>
        <p:spPr>
          <a:xfrm>
            <a:off x="947059" y="621444"/>
            <a:ext cx="102338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Top 10 opportunities for Direct Providers to increase trust</a:t>
            </a:r>
          </a:p>
        </p:txBody>
      </p:sp>
      <p:graphicFrame>
        <p:nvGraphicFramePr>
          <p:cNvPr id="4" name="Table 3">
            <a:extLst>
              <a:ext uri="{FF2B5EF4-FFF2-40B4-BE49-F238E27FC236}">
                <a16:creationId xmlns:a16="http://schemas.microsoft.com/office/drawing/2014/main" id="{64F10414-F997-07C3-E358-D56BC7D03423}"/>
              </a:ext>
            </a:extLst>
          </p:cNvPr>
          <p:cNvGraphicFramePr>
            <a:graphicFrameLocks noGrp="1"/>
          </p:cNvGraphicFramePr>
          <p:nvPr>
            <p:extLst>
              <p:ext uri="{D42A27DB-BD31-4B8C-83A1-F6EECF244321}">
                <p14:modId xmlns:p14="http://schemas.microsoft.com/office/powerpoint/2010/main" val="4081127608"/>
              </p:ext>
            </p:extLst>
          </p:nvPr>
        </p:nvGraphicFramePr>
        <p:xfrm>
          <a:off x="1032884" y="1262742"/>
          <a:ext cx="10126232" cy="4463906"/>
        </p:xfrm>
        <a:graphic>
          <a:graphicData uri="http://schemas.openxmlformats.org/drawingml/2006/table">
            <a:tbl>
              <a:tblPr firstRow="1" bandRow="1">
                <a:tableStyleId>{6E62EB93-AAC6-4EBA-99E5-D1D4B1179FDE}</a:tableStyleId>
              </a:tblPr>
              <a:tblGrid>
                <a:gridCol w="439511">
                  <a:extLst>
                    <a:ext uri="{9D8B030D-6E8A-4147-A177-3AD203B41FA5}">
                      <a16:colId xmlns:a16="http://schemas.microsoft.com/office/drawing/2014/main" val="20000"/>
                    </a:ext>
                  </a:extLst>
                </a:gridCol>
                <a:gridCol w="1493531">
                  <a:extLst>
                    <a:ext uri="{9D8B030D-6E8A-4147-A177-3AD203B41FA5}">
                      <a16:colId xmlns:a16="http://schemas.microsoft.com/office/drawing/2014/main" val="20001"/>
                    </a:ext>
                  </a:extLst>
                </a:gridCol>
                <a:gridCol w="3130075">
                  <a:extLst>
                    <a:ext uri="{9D8B030D-6E8A-4147-A177-3AD203B41FA5}">
                      <a16:colId xmlns:a16="http://schemas.microsoft.com/office/drawing/2014/main" val="20002"/>
                    </a:ext>
                  </a:extLst>
                </a:gridCol>
                <a:gridCol w="1687705">
                  <a:extLst>
                    <a:ext uri="{9D8B030D-6E8A-4147-A177-3AD203B41FA5}">
                      <a16:colId xmlns:a16="http://schemas.microsoft.com/office/drawing/2014/main" val="20003"/>
                    </a:ext>
                  </a:extLst>
                </a:gridCol>
                <a:gridCol w="1687705">
                  <a:extLst>
                    <a:ext uri="{9D8B030D-6E8A-4147-A177-3AD203B41FA5}">
                      <a16:colId xmlns:a16="http://schemas.microsoft.com/office/drawing/2014/main" val="20004"/>
                    </a:ext>
                  </a:extLst>
                </a:gridCol>
                <a:gridCol w="1687705">
                  <a:extLst>
                    <a:ext uri="{9D8B030D-6E8A-4147-A177-3AD203B41FA5}">
                      <a16:colId xmlns:a16="http://schemas.microsoft.com/office/drawing/2014/main" val="20005"/>
                    </a:ext>
                  </a:extLst>
                </a:gridCol>
              </a:tblGrid>
              <a:tr h="320565">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2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Statement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53758">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My insurance company did not try to avoid paying out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53758">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I am offered immediate assistance and advice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414092">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My questions are answered quickly and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14092">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I know what the policy covers and excludes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414092">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My provider takes my loyalty into account when calculating renewal quotes after I have claimed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14092">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I had a choice in how the company settled the claim (e.g. financial settlement, repair or replacement)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53758">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My premium doesn't increase because I'm not a new customer anymore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526148">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The policy documents are easy to read, with little or no small print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49087">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I got a discount for staying with the same company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53758">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My insurance cover is of the right level for my business to continue to trade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7.96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10"/>
                  </a:ext>
                </a:extLst>
              </a:tr>
            </a:tbl>
          </a:graphicData>
        </a:graphic>
      </p:graphicFrame>
      <p:sp>
        <p:nvSpPr>
          <p:cNvPr id="2" name="Google Shape;281;p26">
            <a:extLst>
              <a:ext uri="{FF2B5EF4-FFF2-40B4-BE49-F238E27FC236}">
                <a16:creationId xmlns:a16="http://schemas.microsoft.com/office/drawing/2014/main" id="{885FC8B5-9541-153F-2DA8-72EB35D7ACF9}"/>
              </a:ext>
            </a:extLst>
          </p:cNvPr>
          <p:cNvSpPr txBox="1"/>
          <p:nvPr/>
        </p:nvSpPr>
        <p:spPr>
          <a:xfrm>
            <a:off x="925287" y="6104944"/>
            <a:ext cx="10126232" cy="33083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Base: April 2025 and Jan 2026 data. Direct from a Provider n=475/148</a:t>
            </a:r>
          </a:p>
        </p:txBody>
      </p:sp>
    </p:spTree>
    <p:extLst>
      <p:ext uri="{BB962C8B-B14F-4D97-AF65-F5344CB8AC3E}">
        <p14:creationId xmlns:p14="http://schemas.microsoft.com/office/powerpoint/2010/main" val="28067157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8835F3A5-8844-36A3-6323-833E11E4A08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E7AD367-2208-80B0-D067-660DBD232ABC}"/>
              </a:ext>
            </a:extLst>
          </p:cNvPr>
          <p:cNvSpPr txBox="1"/>
          <p:nvPr/>
        </p:nvSpPr>
        <p:spPr>
          <a:xfrm>
            <a:off x="947059" y="621444"/>
            <a:ext cx="102338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Top 10 opportunities for Price Comparison Sites to increase trust</a:t>
            </a:r>
          </a:p>
        </p:txBody>
      </p:sp>
      <p:graphicFrame>
        <p:nvGraphicFramePr>
          <p:cNvPr id="4" name="Table 3">
            <a:extLst>
              <a:ext uri="{FF2B5EF4-FFF2-40B4-BE49-F238E27FC236}">
                <a16:creationId xmlns:a16="http://schemas.microsoft.com/office/drawing/2014/main" id="{126832E5-008A-FAA3-DAED-97E23C8735E8}"/>
              </a:ext>
            </a:extLst>
          </p:cNvPr>
          <p:cNvGraphicFramePr>
            <a:graphicFrameLocks noGrp="1"/>
          </p:cNvGraphicFramePr>
          <p:nvPr>
            <p:extLst>
              <p:ext uri="{D42A27DB-BD31-4B8C-83A1-F6EECF244321}">
                <p14:modId xmlns:p14="http://schemas.microsoft.com/office/powerpoint/2010/main" val="3157080180"/>
              </p:ext>
            </p:extLst>
          </p:nvPr>
        </p:nvGraphicFramePr>
        <p:xfrm>
          <a:off x="1032884" y="1262742"/>
          <a:ext cx="10126232" cy="4267200"/>
        </p:xfrm>
        <a:graphic>
          <a:graphicData uri="http://schemas.openxmlformats.org/drawingml/2006/table">
            <a:tbl>
              <a:tblPr firstRow="1" bandRow="1">
                <a:tableStyleId>{6E62EB93-AAC6-4EBA-99E5-D1D4B1179FDE}</a:tableStyleId>
              </a:tblPr>
              <a:tblGrid>
                <a:gridCol w="439511">
                  <a:extLst>
                    <a:ext uri="{9D8B030D-6E8A-4147-A177-3AD203B41FA5}">
                      <a16:colId xmlns:a16="http://schemas.microsoft.com/office/drawing/2014/main" val="20000"/>
                    </a:ext>
                  </a:extLst>
                </a:gridCol>
                <a:gridCol w="1493531">
                  <a:extLst>
                    <a:ext uri="{9D8B030D-6E8A-4147-A177-3AD203B41FA5}">
                      <a16:colId xmlns:a16="http://schemas.microsoft.com/office/drawing/2014/main" val="20001"/>
                    </a:ext>
                  </a:extLst>
                </a:gridCol>
                <a:gridCol w="3130075">
                  <a:extLst>
                    <a:ext uri="{9D8B030D-6E8A-4147-A177-3AD203B41FA5}">
                      <a16:colId xmlns:a16="http://schemas.microsoft.com/office/drawing/2014/main" val="20002"/>
                    </a:ext>
                  </a:extLst>
                </a:gridCol>
                <a:gridCol w="1687705">
                  <a:extLst>
                    <a:ext uri="{9D8B030D-6E8A-4147-A177-3AD203B41FA5}">
                      <a16:colId xmlns:a16="http://schemas.microsoft.com/office/drawing/2014/main" val="20003"/>
                    </a:ext>
                  </a:extLst>
                </a:gridCol>
                <a:gridCol w="1687705">
                  <a:extLst>
                    <a:ext uri="{9D8B030D-6E8A-4147-A177-3AD203B41FA5}">
                      <a16:colId xmlns:a16="http://schemas.microsoft.com/office/drawing/2014/main" val="20004"/>
                    </a:ext>
                  </a:extLst>
                </a:gridCol>
                <a:gridCol w="1687705">
                  <a:extLst>
                    <a:ext uri="{9D8B030D-6E8A-4147-A177-3AD203B41FA5}">
                      <a16:colId xmlns:a16="http://schemas.microsoft.com/office/drawing/2014/main" val="20005"/>
                    </a:ext>
                  </a:extLst>
                </a:gridCol>
              </a:tblGrid>
              <a:tr h="320565">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2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Statement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53758">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I got a discount for staying with the same company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5.87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53758">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I know what the policy covers and excludes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414092">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My insurer assessed my risk individually, rather than using generic assumptions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14092">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My questions are answered quickly and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414092">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The policy was explained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8.07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14092">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My insurance provider matched a cheaper price from a competitors quote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5.98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53758">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My insurer informed me about their claims process before I bought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6.98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526148">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I was able to buy my insurance through a price comparison website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7.20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7.81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49087">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I was not asked needless questions about my claim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5.85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7.79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53758">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My insurer handled my complaint professionally and fairly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7.74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10"/>
                  </a:ext>
                </a:extLst>
              </a:tr>
            </a:tbl>
          </a:graphicData>
        </a:graphic>
      </p:graphicFrame>
      <p:sp>
        <p:nvSpPr>
          <p:cNvPr id="2" name="Google Shape;281;p26">
            <a:extLst>
              <a:ext uri="{FF2B5EF4-FFF2-40B4-BE49-F238E27FC236}">
                <a16:creationId xmlns:a16="http://schemas.microsoft.com/office/drawing/2014/main" id="{E17A7AF0-8EAA-1B5E-A4E8-398E70426FCB}"/>
              </a:ext>
            </a:extLst>
          </p:cNvPr>
          <p:cNvSpPr txBox="1"/>
          <p:nvPr/>
        </p:nvSpPr>
        <p:spPr>
          <a:xfrm>
            <a:off x="925287" y="6104944"/>
            <a:ext cx="10126232" cy="330834"/>
          </a:xfrm>
          <a:prstGeom prst="rect">
            <a:avLst/>
          </a:prstGeom>
          <a:noFill/>
          <a:ln>
            <a:noFill/>
          </a:ln>
        </p:spPr>
        <p:txBody>
          <a:bodyPr spcFirstLastPara="1" wrap="square" lIns="91425" tIns="45700" rIns="91425" bIns="45700" anchor="t" anchorCtr="0">
            <a:noAutofit/>
          </a:bodyPr>
          <a:lstStyle/>
          <a:p>
            <a:pPr lvl="0">
              <a:defRPr/>
            </a:pPr>
            <a:r>
              <a:rPr lang="en-GB" sz="900" dirty="0">
                <a:latin typeface="Noto Sans" panose="020B0502040504020204" pitchFamily="34" charset="0"/>
                <a:ea typeface="Corbel"/>
                <a:cs typeface="Noto Sans" panose="020B0502040504020204" pitchFamily="34" charset="0"/>
                <a:sym typeface="Corbel"/>
              </a:rPr>
              <a:t>Base: April 2025 and Jan 2026 data. Price comparison site n=357/87</a:t>
            </a:r>
            <a:endParaRPr lang="en-GB" sz="9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38405996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F9873891-EDDA-0700-3DEC-C03E9CFB794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9B20391-7255-79A0-7D1F-9F2FD072C9AA}"/>
              </a:ext>
            </a:extLst>
          </p:cNvPr>
          <p:cNvSpPr txBox="1"/>
          <p:nvPr/>
        </p:nvSpPr>
        <p:spPr>
          <a:xfrm>
            <a:off x="947059" y="621444"/>
            <a:ext cx="10233829" cy="461665"/>
          </a:xfrm>
          <a:prstGeom prst="rect">
            <a:avLst/>
          </a:prstGeom>
          <a:noFill/>
        </p:spPr>
        <p:txBody>
          <a:bodyPr wrap="square" rtlCol="0">
            <a:spAutoFit/>
          </a:bodyPr>
          <a:lstStyle/>
          <a:p>
            <a:pPr lvl="0">
              <a:defRPr/>
            </a:pPr>
            <a:r>
              <a:rPr lang="en-GB" sz="2400" b="1" dirty="0">
                <a:solidFill>
                  <a:srgbClr val="17505B"/>
                </a:solidFill>
                <a:latin typeface="Roboto Slab" pitchFamily="2" charset="0"/>
                <a:ea typeface="Noto Sans" panose="020B0502040504020204" pitchFamily="34" charset="0"/>
                <a:cs typeface="Calibri Light" panose="020F0302020204030204" pitchFamily="34" charset="0"/>
              </a:rPr>
              <a:t>Top 10 opportunities for Insurance Brokers to increase trust</a:t>
            </a:r>
          </a:p>
        </p:txBody>
      </p:sp>
      <p:graphicFrame>
        <p:nvGraphicFramePr>
          <p:cNvPr id="4" name="Table 3">
            <a:extLst>
              <a:ext uri="{FF2B5EF4-FFF2-40B4-BE49-F238E27FC236}">
                <a16:creationId xmlns:a16="http://schemas.microsoft.com/office/drawing/2014/main" id="{1F0A9D5B-CFB9-60FA-C844-5AF06B3DFE3F}"/>
              </a:ext>
            </a:extLst>
          </p:cNvPr>
          <p:cNvGraphicFramePr>
            <a:graphicFrameLocks noGrp="1"/>
          </p:cNvGraphicFramePr>
          <p:nvPr>
            <p:extLst>
              <p:ext uri="{D42A27DB-BD31-4B8C-83A1-F6EECF244321}">
                <p14:modId xmlns:p14="http://schemas.microsoft.com/office/powerpoint/2010/main" val="4053757229"/>
              </p:ext>
            </p:extLst>
          </p:nvPr>
        </p:nvGraphicFramePr>
        <p:xfrm>
          <a:off x="1032884" y="1262742"/>
          <a:ext cx="10126232" cy="4425887"/>
        </p:xfrm>
        <a:graphic>
          <a:graphicData uri="http://schemas.openxmlformats.org/drawingml/2006/table">
            <a:tbl>
              <a:tblPr firstRow="1" bandRow="1">
                <a:tableStyleId>{6E62EB93-AAC6-4EBA-99E5-D1D4B1179FDE}</a:tableStyleId>
              </a:tblPr>
              <a:tblGrid>
                <a:gridCol w="439511">
                  <a:extLst>
                    <a:ext uri="{9D8B030D-6E8A-4147-A177-3AD203B41FA5}">
                      <a16:colId xmlns:a16="http://schemas.microsoft.com/office/drawing/2014/main" val="20000"/>
                    </a:ext>
                  </a:extLst>
                </a:gridCol>
                <a:gridCol w="1493531">
                  <a:extLst>
                    <a:ext uri="{9D8B030D-6E8A-4147-A177-3AD203B41FA5}">
                      <a16:colId xmlns:a16="http://schemas.microsoft.com/office/drawing/2014/main" val="20001"/>
                    </a:ext>
                  </a:extLst>
                </a:gridCol>
                <a:gridCol w="3130075">
                  <a:extLst>
                    <a:ext uri="{9D8B030D-6E8A-4147-A177-3AD203B41FA5}">
                      <a16:colId xmlns:a16="http://schemas.microsoft.com/office/drawing/2014/main" val="20002"/>
                    </a:ext>
                  </a:extLst>
                </a:gridCol>
                <a:gridCol w="1687705">
                  <a:extLst>
                    <a:ext uri="{9D8B030D-6E8A-4147-A177-3AD203B41FA5}">
                      <a16:colId xmlns:a16="http://schemas.microsoft.com/office/drawing/2014/main" val="20003"/>
                    </a:ext>
                  </a:extLst>
                </a:gridCol>
                <a:gridCol w="1687705">
                  <a:extLst>
                    <a:ext uri="{9D8B030D-6E8A-4147-A177-3AD203B41FA5}">
                      <a16:colId xmlns:a16="http://schemas.microsoft.com/office/drawing/2014/main" val="20004"/>
                    </a:ext>
                  </a:extLst>
                </a:gridCol>
                <a:gridCol w="1687705">
                  <a:extLst>
                    <a:ext uri="{9D8B030D-6E8A-4147-A177-3AD203B41FA5}">
                      <a16:colId xmlns:a16="http://schemas.microsoft.com/office/drawing/2014/main" val="20005"/>
                    </a:ext>
                  </a:extLst>
                </a:gridCol>
              </a:tblGrid>
              <a:tr h="320565">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2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Statement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53758">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The people you dealt with showed compassion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9.05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53758">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Repairs or replacement items were completed/ delivered at a time that suited me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414092">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My insurer provided effective assistance/ advice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14092">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My insurer provides additional benefits for renewing (e.g. enhanced cover)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414092">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I knew what I need to do to make a claim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14092">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I got a discount for staying with the same company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53758">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My insurer informed me about their claims process before I bought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526148">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I know what the policy covers and excludes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49087">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The policy was explained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53758">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My provider takes my loyalty into account when calculating renewal quotes after I have claimed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8.23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10"/>
                  </a:ext>
                </a:extLst>
              </a:tr>
            </a:tbl>
          </a:graphicData>
        </a:graphic>
      </p:graphicFrame>
      <p:sp>
        <p:nvSpPr>
          <p:cNvPr id="2" name="Google Shape;281;p26">
            <a:extLst>
              <a:ext uri="{FF2B5EF4-FFF2-40B4-BE49-F238E27FC236}">
                <a16:creationId xmlns:a16="http://schemas.microsoft.com/office/drawing/2014/main" id="{CC19D7BA-5BC5-BCD8-D1E2-81A21FB9A4E2}"/>
              </a:ext>
            </a:extLst>
          </p:cNvPr>
          <p:cNvSpPr txBox="1"/>
          <p:nvPr/>
        </p:nvSpPr>
        <p:spPr>
          <a:xfrm>
            <a:off x="925287" y="6104944"/>
            <a:ext cx="10126232" cy="330834"/>
          </a:xfrm>
          <a:prstGeom prst="rect">
            <a:avLst/>
          </a:prstGeom>
          <a:noFill/>
          <a:ln>
            <a:noFill/>
          </a:ln>
        </p:spPr>
        <p:txBody>
          <a:bodyPr spcFirstLastPara="1" wrap="square" lIns="91425" tIns="45700" rIns="91425" bIns="45700" anchor="t" anchorCtr="0">
            <a:noAutofit/>
          </a:bodyPr>
          <a:lstStyle/>
          <a:p>
            <a:pPr lvl="0">
              <a:defRPr/>
            </a:pPr>
            <a:r>
              <a:rPr lang="en-GB" sz="900" dirty="0">
                <a:latin typeface="Noto Sans" panose="020B0502040504020204" pitchFamily="34" charset="0"/>
                <a:ea typeface="Corbel"/>
                <a:cs typeface="Noto Sans" panose="020B0502040504020204" pitchFamily="34" charset="0"/>
                <a:sym typeface="Corbel"/>
              </a:rPr>
              <a:t>Base: April 2025 and Jan 2026 data. Insurance Broker n= 363/138</a:t>
            </a:r>
            <a:endParaRPr lang="en-GB" sz="9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230609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873B79E-CF76-92D1-ED6A-250B0E7B7E59}"/>
              </a:ext>
            </a:extLst>
          </p:cNvPr>
          <p:cNvSpPr/>
          <p:nvPr/>
        </p:nvSpPr>
        <p:spPr>
          <a:xfrm>
            <a:off x="6585907" y="3901483"/>
            <a:ext cx="4823773" cy="2373910"/>
          </a:xfrm>
          <a:prstGeom prst="roundRect">
            <a:avLst>
              <a:gd name="adj" fmla="val 6823"/>
            </a:avLst>
          </a:prstGeom>
          <a:solidFill>
            <a:srgbClr val="99FF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14"/>
          <p:cNvSpPr>
            <a:spLocks noGrp="1"/>
          </p:cNvSpPr>
          <p:nvPr>
            <p:ph type="title"/>
          </p:nvPr>
        </p:nvSpPr>
        <p:spPr>
          <a:xfrm>
            <a:off x="933273" y="387493"/>
            <a:ext cx="7234068" cy="883122"/>
          </a:xfrm>
        </p:spPr>
        <p:txBody>
          <a:bodyPr>
            <a:normAutofit/>
          </a:bodyPr>
          <a:lstStyle/>
          <a:p>
            <a:r>
              <a:rPr lang="en-GB" sz="2800" b="1" dirty="0">
                <a:ea typeface="Noto Sans" panose="020B0502040504020204" pitchFamily="34" charset="0"/>
                <a:cs typeface="Calibri Light" panose="020F0302020204030204" pitchFamily="34" charset="0"/>
              </a:rPr>
              <a:t>Key </a:t>
            </a:r>
            <a:r>
              <a:rPr lang="en-GB" sz="2800" b="1" dirty="0">
                <a:ea typeface="Noto Sans" panose="020B0502040504020204" pitchFamily="34" charset="0"/>
                <a:cs typeface="Calibri Light" panose="020F0302020204030204" pitchFamily="34" charset="0"/>
                <a:sym typeface="Arial"/>
              </a:rPr>
              <a:t>findings – Consumers</a:t>
            </a:r>
          </a:p>
        </p:txBody>
      </p:sp>
      <p:graphicFrame>
        <p:nvGraphicFramePr>
          <p:cNvPr id="4" name="Table 3">
            <a:extLst>
              <a:ext uri="{FF2B5EF4-FFF2-40B4-BE49-F238E27FC236}">
                <a16:creationId xmlns:a16="http://schemas.microsoft.com/office/drawing/2014/main" id="{F4E1533C-536F-4256-B38A-58CD19E28843}"/>
              </a:ext>
            </a:extLst>
          </p:cNvPr>
          <p:cNvGraphicFramePr>
            <a:graphicFrameLocks noGrp="1"/>
          </p:cNvGraphicFramePr>
          <p:nvPr>
            <p:extLst>
              <p:ext uri="{D42A27DB-BD31-4B8C-83A1-F6EECF244321}">
                <p14:modId xmlns:p14="http://schemas.microsoft.com/office/powerpoint/2010/main" val="918716241"/>
              </p:ext>
            </p:extLst>
          </p:nvPr>
        </p:nvGraphicFramePr>
        <p:xfrm>
          <a:off x="1019175" y="1522520"/>
          <a:ext cx="5086497" cy="1996716"/>
        </p:xfrm>
        <a:graphic>
          <a:graphicData uri="http://schemas.openxmlformats.org/drawingml/2006/table">
            <a:tbl>
              <a:tblPr/>
              <a:tblGrid>
                <a:gridCol w="1502074">
                  <a:extLst>
                    <a:ext uri="{9D8B030D-6E8A-4147-A177-3AD203B41FA5}">
                      <a16:colId xmlns:a16="http://schemas.microsoft.com/office/drawing/2014/main" val="2284982274"/>
                    </a:ext>
                  </a:extLst>
                </a:gridCol>
                <a:gridCol w="1265604">
                  <a:extLst>
                    <a:ext uri="{9D8B030D-6E8A-4147-A177-3AD203B41FA5}">
                      <a16:colId xmlns:a16="http://schemas.microsoft.com/office/drawing/2014/main" val="1108067568"/>
                    </a:ext>
                  </a:extLst>
                </a:gridCol>
                <a:gridCol w="1228855">
                  <a:extLst>
                    <a:ext uri="{9D8B030D-6E8A-4147-A177-3AD203B41FA5}">
                      <a16:colId xmlns:a16="http://schemas.microsoft.com/office/drawing/2014/main" val="1751816803"/>
                    </a:ext>
                  </a:extLst>
                </a:gridCol>
                <a:gridCol w="1089964">
                  <a:extLst>
                    <a:ext uri="{9D8B030D-6E8A-4147-A177-3AD203B41FA5}">
                      <a16:colId xmlns:a16="http://schemas.microsoft.com/office/drawing/2014/main" val="2678700150"/>
                    </a:ext>
                  </a:extLst>
                </a:gridCol>
              </a:tblGrid>
              <a:tr h="340387">
                <a:tc>
                  <a:txBody>
                    <a:bodyPr/>
                    <a:lstStyle/>
                    <a:p>
                      <a:pPr algn="l" fontAlgn="b"/>
                      <a:endParaRPr lang="en-GB" sz="1200" b="0" i="0" u="none" strike="noStrike" dirty="0">
                        <a:solidFill>
                          <a:srgbClr val="99FF80"/>
                        </a:solidFill>
                        <a:effectLst/>
                        <a:latin typeface="+mj-lt"/>
                        <a:cs typeface="Noto Sans" panose="020B0502040504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cap="none" dirty="0">
                          <a:solidFill>
                            <a:srgbClr val="99FF80"/>
                          </a:solidFill>
                          <a:effectLst/>
                          <a:latin typeface="+mj-lt"/>
                          <a:ea typeface="+mn-ea"/>
                          <a:cs typeface="+mn-cs"/>
                          <a:sym typeface="Arial"/>
                        </a:rPr>
                        <a:t>Wave 16 &amp; 17 Importance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cap="none" dirty="0">
                          <a:solidFill>
                            <a:srgbClr val="99FF80"/>
                          </a:solidFill>
                          <a:effectLst/>
                          <a:latin typeface="+mj-lt"/>
                          <a:ea typeface="+mn-ea"/>
                          <a:cs typeface="+mn-cs"/>
                          <a:sym typeface="Arial"/>
                        </a:rPr>
                        <a:t>Wave 15 &amp; 16 Importance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ctr"/>
                      <a:r>
                        <a:rPr lang="en-GB" sz="1200" b="1" i="0" u="none" strike="noStrike" dirty="0">
                          <a:solidFill>
                            <a:srgbClr val="99FF80"/>
                          </a:solidFill>
                          <a:effectLst/>
                          <a:latin typeface="+mj-lt"/>
                        </a:rPr>
                        <a:t>Change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194891765"/>
                  </a:ext>
                </a:extLst>
              </a:tr>
              <a:tr h="168976">
                <a:tc>
                  <a:txBody>
                    <a:bodyPr/>
                    <a:lstStyle/>
                    <a:p>
                      <a:pPr algn="l" fontAlgn="b">
                        <a:buNone/>
                      </a:pPr>
                      <a:r>
                        <a:rPr lang="en-GB" sz="1100" b="0" i="0" u="none" strike="noStrike" dirty="0">
                          <a:solidFill>
                            <a:srgbClr val="000000"/>
                          </a:solidFill>
                          <a:effectLst/>
                          <a:latin typeface="+mn-lt"/>
                        </a:rPr>
                        <a:t>Loyalty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GB" sz="1100" b="0" i="0" u="none" strike="noStrike" dirty="0">
                          <a:solidFill>
                            <a:srgbClr val="000000"/>
                          </a:solidFill>
                          <a:effectLst/>
                          <a:latin typeface="+mn-lt"/>
                        </a:rPr>
                        <a:t>6.08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GB" sz="1100" b="0" i="0" u="none" strike="noStrike">
                          <a:solidFill>
                            <a:srgbClr val="000000"/>
                          </a:solidFill>
                          <a:effectLst/>
                          <a:latin typeface="+mn-lt"/>
                        </a:rPr>
                        <a:t>6.21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GB" sz="1100" b="0" i="0" u="none" strike="noStrike">
                          <a:solidFill>
                            <a:srgbClr val="000000"/>
                          </a:solidFill>
                          <a:effectLst/>
                          <a:latin typeface="+mn-lt"/>
                        </a:rPr>
                        <a:t>-0.13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0986866"/>
                  </a:ext>
                </a:extLst>
              </a:tr>
              <a:tr h="160690">
                <a:tc>
                  <a:txBody>
                    <a:bodyPr/>
                    <a:lstStyle/>
                    <a:p>
                      <a:pPr algn="l" fontAlgn="b">
                        <a:buNone/>
                      </a:pPr>
                      <a:r>
                        <a:rPr lang="en-GB" sz="1100" b="0" i="0" u="none" strike="noStrike">
                          <a:solidFill>
                            <a:srgbClr val="000000"/>
                          </a:solidFill>
                          <a:effectLst/>
                          <a:latin typeface="+mn-lt"/>
                        </a:rPr>
                        <a:t>Confidence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-0.10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3942354477"/>
                  </a:ext>
                </a:extLst>
              </a:tr>
              <a:tr h="160690">
                <a:tc>
                  <a:txBody>
                    <a:bodyPr/>
                    <a:lstStyle/>
                    <a:p>
                      <a:pPr algn="l" fontAlgn="b">
                        <a:buNone/>
                      </a:pPr>
                      <a:r>
                        <a:rPr lang="en-GB" sz="1100" b="0" i="0" u="none" strike="noStrike" dirty="0">
                          <a:solidFill>
                            <a:srgbClr val="000000"/>
                          </a:solidFill>
                          <a:effectLst/>
                          <a:latin typeface="+mn-lt"/>
                        </a:rPr>
                        <a:t>Speed (claims)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GB" sz="1100" b="0" i="0" u="none" strike="noStrike" dirty="0">
                          <a:solidFill>
                            <a:srgbClr val="000000"/>
                          </a:solidFill>
                          <a:effectLst/>
                          <a:latin typeface="+mn-lt"/>
                        </a:rPr>
                        <a:t>6.64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GB" sz="1100" b="0" i="0" u="none" strike="noStrike">
                          <a:solidFill>
                            <a:srgbClr val="000000"/>
                          </a:solidFill>
                          <a:effectLst/>
                          <a:latin typeface="+mn-lt"/>
                        </a:rPr>
                        <a:t>6.82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GB" sz="1100" b="0" i="0" u="none" strike="noStrike">
                          <a:solidFill>
                            <a:srgbClr val="000000"/>
                          </a:solidFill>
                          <a:effectLst/>
                          <a:latin typeface="+mn-lt"/>
                        </a:rPr>
                        <a:t>-0.18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0267530"/>
                  </a:ext>
                </a:extLst>
              </a:tr>
              <a:tr h="160690">
                <a:tc>
                  <a:txBody>
                    <a:bodyPr/>
                    <a:lstStyle/>
                    <a:p>
                      <a:pPr algn="l" fontAlgn="b">
                        <a:buNone/>
                      </a:pPr>
                      <a:r>
                        <a:rPr lang="en-GB" sz="1100" b="0" i="0" u="none" strike="noStrike">
                          <a:solidFill>
                            <a:srgbClr val="000000"/>
                          </a:solidFill>
                          <a:effectLst/>
                          <a:latin typeface="+mn-lt"/>
                        </a:rPr>
                        <a:t>Ease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-0.09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449092210"/>
                  </a:ext>
                </a:extLst>
              </a:tr>
              <a:tr h="160690">
                <a:tc>
                  <a:txBody>
                    <a:bodyPr/>
                    <a:lstStyle/>
                    <a:p>
                      <a:pPr algn="l" fontAlgn="b">
                        <a:buNone/>
                      </a:pPr>
                      <a:r>
                        <a:rPr lang="en-GB" sz="1100" b="0" i="0" u="none" strike="noStrike">
                          <a:solidFill>
                            <a:srgbClr val="000000"/>
                          </a:solidFill>
                          <a:effectLst/>
                          <a:latin typeface="+mn-lt"/>
                        </a:rPr>
                        <a:t>Protection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GB" sz="1100" b="0" i="0" u="none" strike="noStrike" dirty="0">
                          <a:solidFill>
                            <a:srgbClr val="000000"/>
                          </a:solidFill>
                          <a:effectLst/>
                          <a:latin typeface="+mn-lt"/>
                        </a:rPr>
                        <a:t>6.10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GB" sz="1100" b="0" i="0" u="none" strike="noStrike">
                          <a:solidFill>
                            <a:srgbClr val="000000"/>
                          </a:solidFill>
                          <a:effectLst/>
                          <a:latin typeface="+mn-lt"/>
                        </a:rPr>
                        <a:t>6.16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GB" sz="1100" b="0" i="0" u="none" strike="noStrike">
                          <a:solidFill>
                            <a:srgbClr val="000000"/>
                          </a:solidFill>
                          <a:effectLst/>
                          <a:latin typeface="+mn-lt"/>
                        </a:rPr>
                        <a:t>-0.06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57411241"/>
                  </a:ext>
                </a:extLst>
              </a:tr>
              <a:tr h="191282">
                <a:tc>
                  <a:txBody>
                    <a:bodyPr/>
                    <a:lstStyle/>
                    <a:p>
                      <a:pPr algn="l" fontAlgn="b">
                        <a:buNone/>
                      </a:pPr>
                      <a:r>
                        <a:rPr lang="en-GB" sz="1100" b="0" i="0" u="none" strike="noStrike" dirty="0">
                          <a:solidFill>
                            <a:srgbClr val="000000"/>
                          </a:solidFill>
                          <a:effectLst/>
                          <a:latin typeface="+mn-lt"/>
                        </a:rPr>
                        <a:t>Price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5.50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0.04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2217590902"/>
                  </a:ext>
                </a:extLst>
              </a:tr>
              <a:tr h="168072">
                <a:tc>
                  <a:txBody>
                    <a:bodyPr/>
                    <a:lstStyle/>
                    <a:p>
                      <a:pPr algn="l" fontAlgn="b">
                        <a:buNone/>
                      </a:pPr>
                      <a:r>
                        <a:rPr lang="en-GB" sz="1100" b="0" i="0" u="none" strike="noStrike" dirty="0">
                          <a:solidFill>
                            <a:srgbClr val="000000"/>
                          </a:solidFill>
                          <a:effectLst/>
                          <a:latin typeface="+mn-lt"/>
                        </a:rPr>
                        <a:t>Control (claims)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GB" sz="1100" b="0" i="0" u="none" strike="noStrike">
                          <a:solidFill>
                            <a:srgbClr val="000000"/>
                          </a:solidFill>
                          <a:effectLst/>
                          <a:latin typeface="+mn-lt"/>
                        </a:rPr>
                        <a:t>6.15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GB" sz="1100" b="0" i="0" u="none" strike="noStrike" dirty="0">
                          <a:solidFill>
                            <a:srgbClr val="000000"/>
                          </a:solidFill>
                          <a:effectLst/>
                          <a:latin typeface="+mn-lt"/>
                        </a:rPr>
                        <a:t>5.96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GB" sz="1100" b="0" i="0" u="none" strike="noStrike">
                          <a:solidFill>
                            <a:srgbClr val="000000"/>
                          </a:solidFill>
                          <a:effectLst/>
                          <a:latin typeface="+mn-lt"/>
                        </a:rPr>
                        <a:t>0.19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30282475"/>
                  </a:ext>
                </a:extLst>
              </a:tr>
              <a:tr h="189994">
                <a:tc>
                  <a:txBody>
                    <a:bodyPr/>
                    <a:lstStyle/>
                    <a:p>
                      <a:pPr algn="l" fontAlgn="b">
                        <a:buNone/>
                      </a:pPr>
                      <a:r>
                        <a:rPr lang="en-GB" sz="1100" b="0" i="0" u="none" strike="noStrike" dirty="0">
                          <a:solidFill>
                            <a:srgbClr val="000000"/>
                          </a:solidFill>
                          <a:effectLst/>
                          <a:latin typeface="+mn-lt"/>
                        </a:rPr>
                        <a:t>Respect (claims)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6.06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-0.11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4232229885"/>
                  </a:ext>
                </a:extLst>
              </a:tr>
              <a:tr h="175379">
                <a:tc>
                  <a:txBody>
                    <a:bodyPr/>
                    <a:lstStyle/>
                    <a:p>
                      <a:pPr algn="l" fontAlgn="b">
                        <a:buNone/>
                      </a:pPr>
                      <a:r>
                        <a:rPr lang="en-GB" sz="1100" b="0" i="0" u="none" strike="noStrike" dirty="0">
                          <a:solidFill>
                            <a:srgbClr val="000000"/>
                          </a:solidFill>
                          <a:effectLst/>
                          <a:latin typeface="+mn-lt"/>
                        </a:rPr>
                        <a:t>Relationship</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GB" sz="1100" b="0" i="0" u="none" strike="noStrike" dirty="0">
                          <a:solidFill>
                            <a:srgbClr val="000000"/>
                          </a:solidFill>
                          <a:effectLst/>
                          <a:latin typeface="+mn-lt"/>
                        </a:rPr>
                        <a:t>4.55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GB" sz="1100" b="0" i="0" u="none" strike="noStrike" dirty="0">
                          <a:solidFill>
                            <a:srgbClr val="000000"/>
                          </a:solidFill>
                          <a:effectLst/>
                          <a:latin typeface="+mn-lt"/>
                        </a:rPr>
                        <a:t>4.48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GB" sz="1100" b="0" i="0" u="none" strike="noStrike" dirty="0">
                          <a:solidFill>
                            <a:srgbClr val="000000"/>
                          </a:solidFill>
                          <a:effectLst/>
                          <a:latin typeface="+mn-lt"/>
                        </a:rPr>
                        <a:t>0.07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6079692"/>
                  </a:ext>
                </a:extLst>
              </a:tr>
            </a:tbl>
          </a:graphicData>
        </a:graphic>
      </p:graphicFrame>
      <p:graphicFrame>
        <p:nvGraphicFramePr>
          <p:cNvPr id="5" name="Table 4">
            <a:extLst>
              <a:ext uri="{FF2B5EF4-FFF2-40B4-BE49-F238E27FC236}">
                <a16:creationId xmlns:a16="http://schemas.microsoft.com/office/drawing/2014/main" id="{4FC1F15C-35F0-4884-B1FC-CA8E9A23841B}"/>
              </a:ext>
            </a:extLst>
          </p:cNvPr>
          <p:cNvGraphicFramePr>
            <a:graphicFrameLocks noGrp="1"/>
          </p:cNvGraphicFramePr>
          <p:nvPr>
            <p:extLst>
              <p:ext uri="{D42A27DB-BD31-4B8C-83A1-F6EECF244321}">
                <p14:modId xmlns:p14="http://schemas.microsoft.com/office/powerpoint/2010/main" val="3504542738"/>
              </p:ext>
            </p:extLst>
          </p:nvPr>
        </p:nvGraphicFramePr>
        <p:xfrm>
          <a:off x="6585907" y="1532681"/>
          <a:ext cx="4740909" cy="1982614"/>
        </p:xfrm>
        <a:graphic>
          <a:graphicData uri="http://schemas.openxmlformats.org/drawingml/2006/table">
            <a:tbl>
              <a:tblPr/>
              <a:tblGrid>
                <a:gridCol w="1422944">
                  <a:extLst>
                    <a:ext uri="{9D8B030D-6E8A-4147-A177-3AD203B41FA5}">
                      <a16:colId xmlns:a16="http://schemas.microsoft.com/office/drawing/2014/main" val="3153298738"/>
                    </a:ext>
                  </a:extLst>
                </a:gridCol>
                <a:gridCol w="1184366">
                  <a:extLst>
                    <a:ext uri="{9D8B030D-6E8A-4147-A177-3AD203B41FA5}">
                      <a16:colId xmlns:a16="http://schemas.microsoft.com/office/drawing/2014/main" val="2270872254"/>
                    </a:ext>
                  </a:extLst>
                </a:gridCol>
                <a:gridCol w="1071152">
                  <a:extLst>
                    <a:ext uri="{9D8B030D-6E8A-4147-A177-3AD203B41FA5}">
                      <a16:colId xmlns:a16="http://schemas.microsoft.com/office/drawing/2014/main" val="3899655978"/>
                    </a:ext>
                  </a:extLst>
                </a:gridCol>
                <a:gridCol w="1062447">
                  <a:extLst>
                    <a:ext uri="{9D8B030D-6E8A-4147-A177-3AD203B41FA5}">
                      <a16:colId xmlns:a16="http://schemas.microsoft.com/office/drawing/2014/main" val="4225614854"/>
                    </a:ext>
                  </a:extLst>
                </a:gridCol>
              </a:tblGrid>
              <a:tr h="356126">
                <a:tc>
                  <a:txBody>
                    <a:bodyPr/>
                    <a:lstStyle/>
                    <a:p>
                      <a:pPr marR="0" algn="l" rtl="0" fontAlgn="b">
                        <a:lnSpc>
                          <a:spcPct val="100000"/>
                        </a:lnSpc>
                        <a:spcBef>
                          <a:spcPts val="0"/>
                        </a:spcBef>
                        <a:spcAft>
                          <a:spcPts val="0"/>
                        </a:spcAft>
                        <a:buClr>
                          <a:srgbClr val="000000"/>
                        </a:buClr>
                        <a:buFont typeface="Arial"/>
                      </a:pPr>
                      <a:r>
                        <a:rPr lang="en-GB" sz="1200" b="0" i="0" u="none" strike="noStrike" cap="none" dirty="0">
                          <a:solidFill>
                            <a:srgbClr val="000000"/>
                          </a:solidFill>
                          <a:effectLst/>
                          <a:latin typeface="Noto Sans" panose="020B0502040504020204" pitchFamily="34" charset="0"/>
                          <a:ea typeface="+mn-ea"/>
                          <a:cs typeface="+mn-cs"/>
                          <a:sym typeface="Arial"/>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marR="0" algn="ctr" rtl="0" fontAlgn="b">
                        <a:lnSpc>
                          <a:spcPct val="100000"/>
                        </a:lnSpc>
                        <a:spcBef>
                          <a:spcPts val="0"/>
                        </a:spcBef>
                        <a:spcAft>
                          <a:spcPts val="0"/>
                        </a:spcAft>
                        <a:buClr>
                          <a:srgbClr val="000000"/>
                        </a:buClr>
                        <a:buFont typeface="Arial"/>
                      </a:pPr>
                      <a:r>
                        <a:rPr lang="en-GB" sz="1200" b="1" i="0" u="none" strike="noStrike" cap="none" dirty="0">
                          <a:solidFill>
                            <a:srgbClr val="99FF80"/>
                          </a:solidFill>
                          <a:effectLst/>
                          <a:latin typeface="+mj-lt"/>
                          <a:ea typeface="+mn-ea"/>
                          <a:cs typeface="+mn-cs"/>
                          <a:sym typeface="Arial"/>
                        </a:rPr>
                        <a:t>Wave 16 &amp; 17   Performance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marR="0" algn="ctr" rtl="0" fontAlgn="b">
                        <a:lnSpc>
                          <a:spcPct val="100000"/>
                        </a:lnSpc>
                        <a:spcBef>
                          <a:spcPts val="0"/>
                        </a:spcBef>
                        <a:spcAft>
                          <a:spcPts val="0"/>
                        </a:spcAft>
                        <a:buClr>
                          <a:srgbClr val="000000"/>
                        </a:buClr>
                        <a:buFont typeface="Arial"/>
                      </a:pPr>
                      <a:r>
                        <a:rPr lang="en-GB" sz="1200" b="1" i="0" u="none" strike="noStrike" cap="none" dirty="0">
                          <a:solidFill>
                            <a:srgbClr val="99FF80"/>
                          </a:solidFill>
                          <a:effectLst/>
                          <a:latin typeface="+mj-lt"/>
                          <a:ea typeface="+mn-ea"/>
                          <a:cs typeface="+mn-cs"/>
                          <a:sym typeface="Arial"/>
                        </a:rPr>
                        <a:t>Wave 15 &amp; 16 Performance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marR="0" algn="ctr" rtl="0" fontAlgn="b">
                        <a:lnSpc>
                          <a:spcPct val="100000"/>
                        </a:lnSpc>
                        <a:spcBef>
                          <a:spcPts val="0"/>
                        </a:spcBef>
                        <a:spcAft>
                          <a:spcPts val="0"/>
                        </a:spcAft>
                        <a:buClr>
                          <a:srgbClr val="000000"/>
                        </a:buClr>
                        <a:buFont typeface="Arial"/>
                      </a:pPr>
                      <a:r>
                        <a:rPr lang="en-GB" sz="1200" b="1" i="0" u="none" strike="noStrike" cap="none" dirty="0">
                          <a:solidFill>
                            <a:srgbClr val="99FF80"/>
                          </a:solidFill>
                          <a:effectLst/>
                          <a:latin typeface="+mj-lt"/>
                          <a:ea typeface="+mn-ea"/>
                          <a:cs typeface="+mn-cs"/>
                          <a:sym typeface="Arial"/>
                        </a:rPr>
                        <a:t>Change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94176516"/>
                  </a:ext>
                </a:extLst>
              </a:tr>
              <a:tr h="168121">
                <a:tc>
                  <a:txBody>
                    <a:bodyPr/>
                    <a:lstStyle/>
                    <a:p>
                      <a:pPr algn="l" fontAlgn="b">
                        <a:buNone/>
                      </a:pPr>
                      <a:r>
                        <a:rPr lang="en-GB" sz="1100" b="0" i="0" u="none" strike="noStrike">
                          <a:solidFill>
                            <a:srgbClr val="000000"/>
                          </a:solidFill>
                          <a:effectLst/>
                          <a:latin typeface="+mn-lt"/>
                        </a:rPr>
                        <a:t>Loyalty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GB" sz="1100" b="0" i="0" u="none" strike="noStrike" dirty="0">
                          <a:solidFill>
                            <a:srgbClr val="000000"/>
                          </a:solidFill>
                          <a:effectLst/>
                          <a:latin typeface="+mn-lt"/>
                        </a:rPr>
                        <a:t>4.38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GB" sz="1100" b="0" i="0" u="none" strike="noStrike">
                          <a:solidFill>
                            <a:srgbClr val="000000"/>
                          </a:solidFill>
                          <a:effectLst/>
                          <a:latin typeface="+mn-lt"/>
                        </a:rPr>
                        <a:t>3.69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GB" sz="1100" b="0" i="0" u="none" strike="noStrike" dirty="0">
                          <a:solidFill>
                            <a:srgbClr val="006B48"/>
                          </a:solidFill>
                          <a:effectLst/>
                          <a:latin typeface="+mn-lt"/>
                        </a:rPr>
                        <a:t>0.69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1506931"/>
                  </a:ext>
                </a:extLst>
              </a:tr>
              <a:tr h="168121">
                <a:tc>
                  <a:txBody>
                    <a:bodyPr/>
                    <a:lstStyle/>
                    <a:p>
                      <a:pPr algn="l" fontAlgn="b">
                        <a:buNone/>
                      </a:pPr>
                      <a:r>
                        <a:rPr lang="en-GB" sz="1100" b="0" i="0" u="none" strike="noStrike">
                          <a:solidFill>
                            <a:srgbClr val="000000"/>
                          </a:solidFill>
                          <a:effectLst/>
                          <a:latin typeface="+mn-lt"/>
                        </a:rPr>
                        <a:t>Confidence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6B48"/>
                          </a:solidFill>
                          <a:effectLst/>
                          <a:latin typeface="+mn-lt"/>
                        </a:rPr>
                        <a:t>0.14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2332694543"/>
                  </a:ext>
                </a:extLst>
              </a:tr>
              <a:tr h="168121">
                <a:tc>
                  <a:txBody>
                    <a:bodyPr/>
                    <a:lstStyle/>
                    <a:p>
                      <a:pPr algn="l" fontAlgn="b">
                        <a:buNone/>
                      </a:pPr>
                      <a:r>
                        <a:rPr lang="en-GB" sz="1100" b="0" i="0" u="none" strike="noStrike">
                          <a:solidFill>
                            <a:srgbClr val="000000"/>
                          </a:solidFill>
                          <a:effectLst/>
                          <a:latin typeface="+mn-lt"/>
                        </a:rPr>
                        <a:t>Speed (claims)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GB" sz="1100" b="0" i="0" u="none" strike="noStrike" dirty="0">
                          <a:solidFill>
                            <a:srgbClr val="000000"/>
                          </a:solidFill>
                          <a:effectLst/>
                          <a:latin typeface="+mn-lt"/>
                        </a:rPr>
                        <a:t>6.37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GB" sz="1100" b="0" i="0" u="none" strike="noStrike">
                          <a:solidFill>
                            <a:srgbClr val="000000"/>
                          </a:solidFill>
                          <a:effectLst/>
                          <a:latin typeface="+mn-lt"/>
                        </a:rPr>
                        <a:t>6.68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GB" sz="1100" b="0" i="0" u="none" strike="noStrike" dirty="0">
                          <a:solidFill>
                            <a:srgbClr val="FF0000"/>
                          </a:solidFill>
                          <a:effectLst/>
                          <a:latin typeface="+mn-lt"/>
                        </a:rPr>
                        <a:t>-0.31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27152529"/>
                  </a:ext>
                </a:extLst>
              </a:tr>
              <a:tr h="168121">
                <a:tc>
                  <a:txBody>
                    <a:bodyPr/>
                    <a:lstStyle/>
                    <a:p>
                      <a:pPr algn="l" fontAlgn="b">
                        <a:buNone/>
                      </a:pPr>
                      <a:r>
                        <a:rPr lang="en-GB" sz="1100" b="0" i="0" u="none" strike="noStrike">
                          <a:solidFill>
                            <a:srgbClr val="000000"/>
                          </a:solidFill>
                          <a:effectLst/>
                          <a:latin typeface="+mn-lt"/>
                        </a:rPr>
                        <a:t>Ease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6.78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FF0000"/>
                          </a:solidFill>
                          <a:effectLst/>
                          <a:latin typeface="+mn-lt"/>
                        </a:rPr>
                        <a:t>-0.02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2098360059"/>
                  </a:ext>
                </a:extLst>
              </a:tr>
              <a:tr h="168121">
                <a:tc>
                  <a:txBody>
                    <a:bodyPr/>
                    <a:lstStyle/>
                    <a:p>
                      <a:pPr algn="l" fontAlgn="b">
                        <a:buNone/>
                      </a:pPr>
                      <a:r>
                        <a:rPr lang="en-GB" sz="1100" b="0" i="0" u="none" strike="noStrike">
                          <a:solidFill>
                            <a:srgbClr val="000000"/>
                          </a:solidFill>
                          <a:effectLst/>
                          <a:latin typeface="+mn-lt"/>
                        </a:rPr>
                        <a:t>Protection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GB" sz="1100" b="0" i="0" u="none" strike="noStrike" dirty="0">
                          <a:solidFill>
                            <a:srgbClr val="000000"/>
                          </a:solidFill>
                          <a:effectLst/>
                          <a:latin typeface="+mn-lt"/>
                        </a:rPr>
                        <a:t>5.98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GB" sz="1100" b="0" i="0" u="none" strike="noStrike">
                          <a:solidFill>
                            <a:srgbClr val="000000"/>
                          </a:solidFill>
                          <a:effectLst/>
                          <a:latin typeface="+mn-lt"/>
                        </a:rPr>
                        <a:t>5.97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GB" sz="1100" b="0" i="0" u="none" strike="noStrike" dirty="0">
                          <a:solidFill>
                            <a:srgbClr val="006B48"/>
                          </a:solidFill>
                          <a:effectLst/>
                          <a:latin typeface="+mn-lt"/>
                        </a:rPr>
                        <a:t>0.01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99994144"/>
                  </a:ext>
                </a:extLst>
              </a:tr>
              <a:tr h="185452">
                <a:tc>
                  <a:txBody>
                    <a:bodyPr/>
                    <a:lstStyle/>
                    <a:p>
                      <a:pPr algn="l" fontAlgn="b">
                        <a:buNone/>
                      </a:pPr>
                      <a:r>
                        <a:rPr lang="en-GB" sz="1100" b="0" i="0" u="none" strike="noStrike">
                          <a:solidFill>
                            <a:srgbClr val="000000"/>
                          </a:solidFill>
                          <a:effectLst/>
                          <a:latin typeface="+mn-lt"/>
                        </a:rPr>
                        <a:t>Price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4.86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4.62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6B48"/>
                          </a:solidFill>
                          <a:effectLst/>
                          <a:latin typeface="+mn-lt"/>
                        </a:rPr>
                        <a:t>0.24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4162412760"/>
                  </a:ext>
                </a:extLst>
              </a:tr>
              <a:tr h="174455">
                <a:tc>
                  <a:txBody>
                    <a:bodyPr/>
                    <a:lstStyle/>
                    <a:p>
                      <a:pPr algn="l" fontAlgn="b">
                        <a:buNone/>
                      </a:pPr>
                      <a:r>
                        <a:rPr lang="en-GB" sz="1100" b="0" i="0" u="none" strike="noStrike">
                          <a:solidFill>
                            <a:srgbClr val="000000"/>
                          </a:solidFill>
                          <a:effectLst/>
                          <a:latin typeface="+mn-lt"/>
                        </a:rPr>
                        <a:t>Control (claims)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GB" sz="1100" b="0" i="0" u="none" strike="noStrike">
                          <a:solidFill>
                            <a:srgbClr val="000000"/>
                          </a:solidFill>
                          <a:effectLst/>
                          <a:latin typeface="+mn-lt"/>
                        </a:rPr>
                        <a:t>6.35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GB" sz="1100" b="0" i="0" u="none" strike="noStrike" dirty="0">
                          <a:solidFill>
                            <a:srgbClr val="000000"/>
                          </a:solidFill>
                          <a:effectLst/>
                          <a:latin typeface="+mn-lt"/>
                        </a:rPr>
                        <a:t>5.83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GB" sz="1100" b="0" i="0" u="none" strike="noStrike" dirty="0">
                          <a:solidFill>
                            <a:srgbClr val="006B48"/>
                          </a:solidFill>
                          <a:effectLst/>
                          <a:latin typeface="+mn-lt"/>
                        </a:rPr>
                        <a:t>0.52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6772687"/>
                  </a:ext>
                </a:extLst>
              </a:tr>
              <a:tr h="181722">
                <a:tc>
                  <a:txBody>
                    <a:bodyPr/>
                    <a:lstStyle/>
                    <a:p>
                      <a:pPr algn="l" fontAlgn="b">
                        <a:buNone/>
                      </a:pPr>
                      <a:r>
                        <a:rPr lang="en-GB" sz="1100" b="0" i="0" u="none" strike="noStrike">
                          <a:solidFill>
                            <a:srgbClr val="000000"/>
                          </a:solidFill>
                          <a:effectLst/>
                          <a:latin typeface="+mn-lt"/>
                        </a:rPr>
                        <a:t>Respect (claims)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FF0000"/>
                          </a:solidFill>
                          <a:effectLst/>
                          <a:latin typeface="+mn-lt"/>
                        </a:rPr>
                        <a:t>-0.12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61621419"/>
                  </a:ext>
                </a:extLst>
              </a:tr>
              <a:tr h="168121">
                <a:tc>
                  <a:txBody>
                    <a:bodyPr/>
                    <a:lstStyle/>
                    <a:p>
                      <a:pPr algn="l" fontAlgn="b">
                        <a:buNone/>
                      </a:pPr>
                      <a:r>
                        <a:rPr lang="en-GB" sz="1100" b="0" i="0" u="none" strike="noStrike" dirty="0">
                          <a:solidFill>
                            <a:srgbClr val="000000"/>
                          </a:solidFill>
                          <a:effectLst/>
                          <a:latin typeface="+mn-lt"/>
                        </a:rPr>
                        <a:t>Relationship</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GB" sz="1100" b="0" i="0" u="none" strike="noStrike" dirty="0">
                          <a:solidFill>
                            <a:srgbClr val="000000"/>
                          </a:solidFill>
                          <a:effectLst/>
                          <a:latin typeface="+mn-lt"/>
                        </a:rPr>
                        <a:t>4.17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GB" sz="1100" b="0" i="0" u="none" strike="noStrike" dirty="0">
                          <a:solidFill>
                            <a:srgbClr val="000000"/>
                          </a:solidFill>
                          <a:effectLst/>
                          <a:latin typeface="+mn-lt"/>
                        </a:rPr>
                        <a:t>3.78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GB" sz="1100" b="0" i="0" u="none" strike="noStrike" dirty="0">
                          <a:solidFill>
                            <a:srgbClr val="006B48"/>
                          </a:solidFill>
                          <a:effectLst/>
                          <a:latin typeface="+mn-lt"/>
                        </a:rPr>
                        <a:t>0.39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7726237"/>
                  </a:ext>
                </a:extLst>
              </a:tr>
            </a:tbl>
          </a:graphicData>
        </a:graphic>
      </p:graphicFrame>
      <p:graphicFrame>
        <p:nvGraphicFramePr>
          <p:cNvPr id="7" name="Table 6">
            <a:extLst>
              <a:ext uri="{FF2B5EF4-FFF2-40B4-BE49-F238E27FC236}">
                <a16:creationId xmlns:a16="http://schemas.microsoft.com/office/drawing/2014/main" id="{EA8768E3-8455-48C5-870B-29640DD7EA9E}"/>
              </a:ext>
            </a:extLst>
          </p:cNvPr>
          <p:cNvGraphicFramePr>
            <a:graphicFrameLocks noGrp="1"/>
          </p:cNvGraphicFramePr>
          <p:nvPr>
            <p:extLst>
              <p:ext uri="{D42A27DB-BD31-4B8C-83A1-F6EECF244321}">
                <p14:modId xmlns:p14="http://schemas.microsoft.com/office/powerpoint/2010/main" val="796444100"/>
              </p:ext>
            </p:extLst>
          </p:nvPr>
        </p:nvGraphicFramePr>
        <p:xfrm>
          <a:off x="1019175" y="4122743"/>
          <a:ext cx="5076825" cy="2152650"/>
        </p:xfrm>
        <a:graphic>
          <a:graphicData uri="http://schemas.openxmlformats.org/drawingml/2006/table">
            <a:tbl>
              <a:tblPr/>
              <a:tblGrid>
                <a:gridCol w="1480185">
                  <a:extLst>
                    <a:ext uri="{9D8B030D-6E8A-4147-A177-3AD203B41FA5}">
                      <a16:colId xmlns:a16="http://schemas.microsoft.com/office/drawing/2014/main" val="3114668473"/>
                    </a:ext>
                  </a:extLst>
                </a:gridCol>
                <a:gridCol w="1202116">
                  <a:extLst>
                    <a:ext uri="{9D8B030D-6E8A-4147-A177-3AD203B41FA5}">
                      <a16:colId xmlns:a16="http://schemas.microsoft.com/office/drawing/2014/main" val="1242652036"/>
                    </a:ext>
                  </a:extLst>
                </a:gridCol>
                <a:gridCol w="1287084">
                  <a:extLst>
                    <a:ext uri="{9D8B030D-6E8A-4147-A177-3AD203B41FA5}">
                      <a16:colId xmlns:a16="http://schemas.microsoft.com/office/drawing/2014/main" val="1835702345"/>
                    </a:ext>
                  </a:extLst>
                </a:gridCol>
                <a:gridCol w="1107440">
                  <a:extLst>
                    <a:ext uri="{9D8B030D-6E8A-4147-A177-3AD203B41FA5}">
                      <a16:colId xmlns:a16="http://schemas.microsoft.com/office/drawing/2014/main" val="802542245"/>
                    </a:ext>
                  </a:extLst>
                </a:gridCol>
              </a:tblGrid>
              <a:tr h="452594">
                <a:tc>
                  <a:txBody>
                    <a:bodyPr/>
                    <a:lstStyle/>
                    <a:p>
                      <a:pPr algn="l" fontAlgn="b"/>
                      <a:r>
                        <a:rPr lang="en-GB" sz="1200" b="0" i="0" u="none" strike="noStrike" dirty="0">
                          <a:solidFill>
                            <a:srgbClr val="000000"/>
                          </a:solidFill>
                          <a:effectLst/>
                          <a:latin typeface="Noto Sans" panose="020B050204050402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rPr>
                        <a:t>Wave 16 &amp; 17 Opportunity Score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rPr>
                        <a:t>Wave 15 &amp; 16 Opportunity Score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ctr"/>
                      <a:r>
                        <a:rPr lang="en-GB" sz="1200" b="1" i="0" u="none" strike="noStrike" dirty="0">
                          <a:solidFill>
                            <a:srgbClr val="99FF80"/>
                          </a:solidFill>
                          <a:effectLst/>
                          <a:latin typeface="+mj-lt"/>
                        </a:rPr>
                        <a:t>Change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156269638"/>
                  </a:ext>
                </a:extLst>
              </a:tr>
              <a:tr h="157223">
                <a:tc>
                  <a:txBody>
                    <a:bodyPr/>
                    <a:lstStyle/>
                    <a:p>
                      <a:pPr algn="l" fontAlgn="b">
                        <a:buNone/>
                      </a:pPr>
                      <a:r>
                        <a:rPr lang="en-GB" sz="1100" b="0" i="0" u="none" strike="noStrike" dirty="0">
                          <a:solidFill>
                            <a:srgbClr val="000000"/>
                          </a:solidFill>
                          <a:effectLst/>
                          <a:latin typeface="+mn-lt"/>
                        </a:rPr>
                        <a:t>Loyalty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GB" sz="1100" b="0" i="0" u="none" strike="noStrike" dirty="0">
                          <a:solidFill>
                            <a:srgbClr val="000000"/>
                          </a:solidFill>
                          <a:effectLst/>
                          <a:latin typeface="+mn-lt"/>
                        </a:rPr>
                        <a:t>7.77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GB" sz="1100" b="0" i="0" u="none" strike="noStrike">
                          <a:solidFill>
                            <a:srgbClr val="000000"/>
                          </a:solidFill>
                          <a:effectLst/>
                          <a:latin typeface="+mn-lt"/>
                        </a:rPr>
                        <a:t>8.74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GB" sz="1100" b="0" i="0" u="none" strike="noStrike" dirty="0">
                          <a:solidFill>
                            <a:srgbClr val="000000"/>
                          </a:solidFill>
                          <a:effectLst/>
                          <a:latin typeface="+mn-lt"/>
                        </a:rPr>
                        <a:t>-0.97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47271265"/>
                  </a:ext>
                </a:extLst>
              </a:tr>
              <a:tr h="157223">
                <a:tc>
                  <a:txBody>
                    <a:bodyPr/>
                    <a:lstStyle/>
                    <a:p>
                      <a:pPr algn="l" fontAlgn="b">
                        <a:buNone/>
                      </a:pPr>
                      <a:r>
                        <a:rPr lang="en-GB" sz="1100" b="0" i="0" u="none" strike="noStrike">
                          <a:solidFill>
                            <a:srgbClr val="000000"/>
                          </a:solidFill>
                          <a:effectLst/>
                          <a:latin typeface="+mn-lt"/>
                        </a:rPr>
                        <a:t>Confidence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7.61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-0.34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3111584865"/>
                  </a:ext>
                </a:extLst>
              </a:tr>
              <a:tr h="157223">
                <a:tc>
                  <a:txBody>
                    <a:bodyPr/>
                    <a:lstStyle/>
                    <a:p>
                      <a:pPr algn="l" fontAlgn="b">
                        <a:buNone/>
                      </a:pPr>
                      <a:r>
                        <a:rPr lang="en-GB" sz="1100" b="0" i="0" u="none" strike="noStrike">
                          <a:solidFill>
                            <a:srgbClr val="000000"/>
                          </a:solidFill>
                          <a:effectLst/>
                          <a:latin typeface="+mn-lt"/>
                        </a:rPr>
                        <a:t>Speed (claims)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GB" sz="1100" b="0" i="0" u="none" strike="noStrike">
                          <a:solidFill>
                            <a:srgbClr val="000000"/>
                          </a:solidFill>
                          <a:effectLst/>
                          <a:latin typeface="+mn-lt"/>
                        </a:rPr>
                        <a:t>6.91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GB" sz="1100" b="0" i="0" u="none" strike="noStrike" dirty="0">
                          <a:solidFill>
                            <a:srgbClr val="000000"/>
                          </a:solidFill>
                          <a:effectLst/>
                          <a:latin typeface="+mn-lt"/>
                        </a:rPr>
                        <a:t>6.96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GB" sz="1100" b="0" i="0" u="none" strike="noStrike">
                          <a:solidFill>
                            <a:srgbClr val="000000"/>
                          </a:solidFill>
                          <a:effectLst/>
                          <a:latin typeface="+mn-lt"/>
                        </a:rPr>
                        <a:t>-0.05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6005498"/>
                  </a:ext>
                </a:extLst>
              </a:tr>
              <a:tr h="157223">
                <a:tc>
                  <a:txBody>
                    <a:bodyPr/>
                    <a:lstStyle/>
                    <a:p>
                      <a:pPr algn="l" fontAlgn="b">
                        <a:buNone/>
                      </a:pPr>
                      <a:r>
                        <a:rPr lang="en-GB" sz="1100" b="0" i="0" u="none" strike="noStrike">
                          <a:solidFill>
                            <a:srgbClr val="000000"/>
                          </a:solidFill>
                          <a:effectLst/>
                          <a:latin typeface="+mn-lt"/>
                        </a:rPr>
                        <a:t>Ease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6.84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-0.16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642056026"/>
                  </a:ext>
                </a:extLst>
              </a:tr>
              <a:tr h="157223">
                <a:tc>
                  <a:txBody>
                    <a:bodyPr/>
                    <a:lstStyle/>
                    <a:p>
                      <a:pPr algn="l" fontAlgn="b">
                        <a:buNone/>
                      </a:pPr>
                      <a:r>
                        <a:rPr lang="en-GB" sz="1100" b="0" i="0" u="none" strike="noStrike">
                          <a:solidFill>
                            <a:srgbClr val="000000"/>
                          </a:solidFill>
                          <a:effectLst/>
                          <a:latin typeface="+mn-lt"/>
                        </a:rPr>
                        <a:t>Protection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GB" sz="1100" b="0" i="0" u="none" strike="noStrike">
                          <a:solidFill>
                            <a:srgbClr val="000000"/>
                          </a:solidFill>
                          <a:effectLst/>
                          <a:latin typeface="+mn-lt"/>
                        </a:rPr>
                        <a:t>6.22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GB" sz="1100" b="0" i="0" u="none" strike="noStrike" dirty="0">
                          <a:solidFill>
                            <a:srgbClr val="000000"/>
                          </a:solidFill>
                          <a:effectLst/>
                          <a:latin typeface="+mn-lt"/>
                        </a:rPr>
                        <a:t>6.35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GB" sz="1100" b="0" i="0" u="none" strike="noStrike" dirty="0">
                          <a:solidFill>
                            <a:srgbClr val="000000"/>
                          </a:solidFill>
                          <a:effectLst/>
                          <a:latin typeface="+mn-lt"/>
                        </a:rPr>
                        <a:t>-0.13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48766892"/>
                  </a:ext>
                </a:extLst>
              </a:tr>
              <a:tr h="157223">
                <a:tc>
                  <a:txBody>
                    <a:bodyPr/>
                    <a:lstStyle/>
                    <a:p>
                      <a:pPr algn="l" fontAlgn="b">
                        <a:buNone/>
                      </a:pPr>
                      <a:r>
                        <a:rPr lang="en-GB" sz="1100" b="0" i="0" u="none" strike="noStrike">
                          <a:solidFill>
                            <a:srgbClr val="000000"/>
                          </a:solidFill>
                          <a:effectLst/>
                          <a:latin typeface="+mn-lt"/>
                        </a:rPr>
                        <a:t>Price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6.37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-0.15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536344567"/>
                  </a:ext>
                </a:extLst>
              </a:tr>
              <a:tr h="157223">
                <a:tc>
                  <a:txBody>
                    <a:bodyPr/>
                    <a:lstStyle/>
                    <a:p>
                      <a:pPr algn="l" fontAlgn="b">
                        <a:buNone/>
                      </a:pPr>
                      <a:r>
                        <a:rPr lang="en-GB" sz="1100" b="0" i="0" u="none" strike="noStrike">
                          <a:solidFill>
                            <a:srgbClr val="000000"/>
                          </a:solidFill>
                          <a:effectLst/>
                          <a:latin typeface="+mn-lt"/>
                        </a:rPr>
                        <a:t>Control (claims)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GB" sz="1100" b="0" i="0" u="none" strike="noStrike">
                          <a:solidFill>
                            <a:srgbClr val="000000"/>
                          </a:solidFill>
                          <a:effectLst/>
                          <a:latin typeface="+mn-lt"/>
                        </a:rPr>
                        <a:t>5.95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GB" sz="1100" b="0" i="0" u="none" strike="noStrike">
                          <a:solidFill>
                            <a:srgbClr val="000000"/>
                          </a:solidFill>
                          <a:effectLst/>
                          <a:latin typeface="+mn-lt"/>
                        </a:rPr>
                        <a:t>6.09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GB" sz="1100" b="0" i="0" u="none" strike="noStrike" dirty="0">
                          <a:solidFill>
                            <a:srgbClr val="000000"/>
                          </a:solidFill>
                          <a:effectLst/>
                          <a:latin typeface="+mn-lt"/>
                        </a:rPr>
                        <a:t>-0.16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1043636"/>
                  </a:ext>
                </a:extLst>
              </a:tr>
              <a:tr h="157223">
                <a:tc>
                  <a:txBody>
                    <a:bodyPr/>
                    <a:lstStyle/>
                    <a:p>
                      <a:pPr algn="l" fontAlgn="b">
                        <a:buNone/>
                      </a:pPr>
                      <a:r>
                        <a:rPr lang="en-GB" sz="1100" b="0" i="0" u="none" strike="noStrike">
                          <a:solidFill>
                            <a:srgbClr val="000000"/>
                          </a:solidFill>
                          <a:effectLst/>
                          <a:latin typeface="+mn-lt"/>
                        </a:rPr>
                        <a:t>Respect (claims)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-0.10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686726313"/>
                  </a:ext>
                </a:extLst>
              </a:tr>
              <a:tr h="157223">
                <a:tc>
                  <a:txBody>
                    <a:bodyPr/>
                    <a:lstStyle/>
                    <a:p>
                      <a:pPr algn="l" fontAlgn="b">
                        <a:buNone/>
                      </a:pPr>
                      <a:r>
                        <a:rPr lang="en-GB" sz="1100" b="0" i="0" u="none" strike="noStrike" dirty="0">
                          <a:solidFill>
                            <a:srgbClr val="000000"/>
                          </a:solidFill>
                          <a:effectLst/>
                          <a:latin typeface="+mn-lt"/>
                        </a:rPr>
                        <a:t>Relationship</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GB" sz="1100" b="0" i="0" u="none" strike="noStrike" dirty="0">
                          <a:solidFill>
                            <a:srgbClr val="000000"/>
                          </a:solidFill>
                          <a:effectLst/>
                          <a:latin typeface="+mn-lt"/>
                        </a:rPr>
                        <a:t>4.92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None/>
                      </a:pPr>
                      <a:r>
                        <a:rPr lang="en-GB" sz="1100" b="0" i="0" u="none" strike="noStrike" dirty="0">
                          <a:solidFill>
                            <a:srgbClr val="000000"/>
                          </a:solidFill>
                          <a:effectLst/>
                          <a:latin typeface="+mn-lt"/>
                        </a:rPr>
                        <a:t>5.18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GB" sz="1100" b="0" i="0" u="none" strike="noStrike" dirty="0">
                          <a:solidFill>
                            <a:srgbClr val="000000"/>
                          </a:solidFill>
                          <a:effectLst/>
                          <a:latin typeface="+mn-lt"/>
                        </a:rPr>
                        <a:t>-0.26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4662876"/>
                  </a:ext>
                </a:extLst>
              </a:tr>
            </a:tbl>
          </a:graphicData>
        </a:graphic>
      </p:graphicFrame>
      <p:sp>
        <p:nvSpPr>
          <p:cNvPr id="8" name="TextBox 7">
            <a:extLst>
              <a:ext uri="{FF2B5EF4-FFF2-40B4-BE49-F238E27FC236}">
                <a16:creationId xmlns:a16="http://schemas.microsoft.com/office/drawing/2014/main" id="{C345C1AB-9373-4D7D-BDE5-7D0AA84B39A7}"/>
              </a:ext>
            </a:extLst>
          </p:cNvPr>
          <p:cNvSpPr txBox="1"/>
          <p:nvPr/>
        </p:nvSpPr>
        <p:spPr>
          <a:xfrm>
            <a:off x="6684505" y="3978708"/>
            <a:ext cx="4561031" cy="2292935"/>
          </a:xfrm>
          <a:prstGeom prst="rect">
            <a:avLst/>
          </a:prstGeom>
          <a:noFill/>
        </p:spPr>
        <p:txBody>
          <a:bodyPr wrap="square">
            <a:spAutoFit/>
          </a:bodyPr>
          <a:lstStyle/>
          <a:p>
            <a:pPr marL="182563" lvl="0" indent="-182563">
              <a:buClr>
                <a:srgbClr val="17505B"/>
              </a:buClr>
              <a:buFont typeface="Arial" panose="020B0604020202020204" pitchFamily="34" charset="0"/>
              <a:buChar char="•"/>
            </a:pPr>
            <a:r>
              <a:rPr lang="en-GB" sz="13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The </a:t>
            </a:r>
            <a:r>
              <a:rPr lang="en-GB" sz="13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performance attributed by Consumers to Loyalty </a:t>
            </a:r>
            <a:r>
              <a:rPr lang="en-GB" sz="13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has steadily improved in the past 2 waves.  It has increased by 0.69 points since April 2025, but does remain lower</a:t>
            </a:r>
            <a:r>
              <a:rPr lang="en-GB" sz="1300" dirty="0">
                <a:solidFill>
                  <a:schemeClr val="tx1"/>
                </a:solidFill>
                <a:latin typeface="Noto Sans" panose="020B0502040504020204" pitchFamily="34" charset="0"/>
                <a:ea typeface="Noto Sans" panose="020B0502040504020204" pitchFamily="34" charset="0"/>
                <a:cs typeface="Calibri Light" panose="020F0302020204030204" pitchFamily="34" charset="0"/>
                <a:sym typeface="Arial"/>
              </a:rPr>
              <a:t> than most of the other themes used in the Trust Index and therefore the </a:t>
            </a:r>
            <a:r>
              <a:rPr lang="en-GB" sz="1300" b="1" dirty="0">
                <a:solidFill>
                  <a:srgbClr val="17505B"/>
                </a:solidFill>
                <a:latin typeface="Noto Sans" panose="020B0502040504020204" pitchFamily="34" charset="0"/>
                <a:ea typeface="Noto Sans" panose="020B0502040504020204" pitchFamily="34" charset="0"/>
                <a:cs typeface="Calibri Light" panose="020F0302020204030204" pitchFamily="34" charset="0"/>
                <a:sym typeface="Arial"/>
              </a:rPr>
              <a:t>Loyalty theme still has the highest Opportunity Score. </a:t>
            </a:r>
          </a:p>
          <a:p>
            <a:pPr marL="182563" lvl="0" indent="-182563">
              <a:buClr>
                <a:srgbClr val="17505B"/>
              </a:buClr>
              <a:buFont typeface="Arial" panose="020B0604020202020204" pitchFamily="34" charset="0"/>
              <a:buChar char="•"/>
            </a:pPr>
            <a:endParaRPr lang="en-GB" sz="1300" dirty="0">
              <a:solidFill>
                <a:schemeClr val="tx1"/>
              </a:solidFill>
              <a:latin typeface="Noto Sans" panose="020B0502040504020204" pitchFamily="34" charset="0"/>
              <a:ea typeface="Noto Sans" panose="020B0502040504020204" pitchFamily="34" charset="0"/>
              <a:cs typeface="Calibri Light" panose="020F0302020204030204" pitchFamily="34" charset="0"/>
            </a:endParaRPr>
          </a:p>
          <a:p>
            <a:pPr marL="182563" lvl="0" indent="-182563">
              <a:buClr>
                <a:srgbClr val="17505B"/>
              </a:buClr>
              <a:buFont typeface="Arial" panose="020B0604020202020204" pitchFamily="34" charset="0"/>
              <a:buChar char="•"/>
            </a:pPr>
            <a:r>
              <a:rPr lang="en-GB" sz="1300" dirty="0">
                <a:solidFill>
                  <a:schemeClr val="tx1"/>
                </a:solidFill>
                <a:latin typeface="Noto Sans" panose="020B0502040504020204" pitchFamily="34" charset="0"/>
                <a:ea typeface="Noto Sans" panose="020B0502040504020204" pitchFamily="34" charset="0"/>
                <a:cs typeface="Calibri Light" panose="020F0302020204030204" pitchFamily="34" charset="0"/>
                <a:sym typeface="Arial"/>
              </a:rPr>
              <a:t>A further improvement in performance across key Loyalty, Confidence and Speed (claims) statements would increase Consumer trust levels in the insurance sector.</a:t>
            </a:r>
          </a:p>
        </p:txBody>
      </p:sp>
      <p:sp>
        <p:nvSpPr>
          <p:cNvPr id="6" name="TextBox 5">
            <a:extLst>
              <a:ext uri="{FF2B5EF4-FFF2-40B4-BE49-F238E27FC236}">
                <a16:creationId xmlns:a16="http://schemas.microsoft.com/office/drawing/2014/main" id="{F3EB37D0-16C9-4D70-9B24-C7D8A31BD155}"/>
              </a:ext>
            </a:extLst>
          </p:cNvPr>
          <p:cNvSpPr txBox="1"/>
          <p:nvPr/>
        </p:nvSpPr>
        <p:spPr>
          <a:xfrm>
            <a:off x="933273" y="1138517"/>
            <a:ext cx="2973891" cy="307777"/>
          </a:xfrm>
          <a:prstGeom prst="rect">
            <a:avLst/>
          </a:prstGeom>
          <a:noFill/>
        </p:spPr>
        <p:txBody>
          <a:bodyPr wrap="none" rtlCol="0">
            <a:spAutoFit/>
          </a:bodyPr>
          <a:lstStyle/>
          <a:p>
            <a:r>
              <a:rPr lang="en-GB" b="1" dirty="0">
                <a:solidFill>
                  <a:srgbClr val="17505B"/>
                </a:solidFill>
                <a:latin typeface="Noto Sans" panose="020B0502040504020204" pitchFamily="34" charset="0"/>
                <a:ea typeface="Noto Sans" panose="020B0502040504020204" pitchFamily="34" charset="0"/>
                <a:cs typeface="Noto Sans" panose="020B0502040504020204" pitchFamily="34" charset="0"/>
              </a:rPr>
              <a:t>Importance scores  (-10 to +10) </a:t>
            </a:r>
          </a:p>
        </p:txBody>
      </p:sp>
      <p:sp>
        <p:nvSpPr>
          <p:cNvPr id="10" name="TextBox 9">
            <a:extLst>
              <a:ext uri="{FF2B5EF4-FFF2-40B4-BE49-F238E27FC236}">
                <a16:creationId xmlns:a16="http://schemas.microsoft.com/office/drawing/2014/main" id="{2C70124B-B83C-4829-A4B0-E2E2E0B41D28}"/>
              </a:ext>
            </a:extLst>
          </p:cNvPr>
          <p:cNvSpPr txBox="1"/>
          <p:nvPr/>
        </p:nvSpPr>
        <p:spPr>
          <a:xfrm>
            <a:off x="6479921" y="1139114"/>
            <a:ext cx="3060453" cy="307777"/>
          </a:xfrm>
          <a:prstGeom prst="rect">
            <a:avLst/>
          </a:prstGeom>
          <a:noFill/>
        </p:spPr>
        <p:txBody>
          <a:bodyPr wrap="none" rtlCol="0">
            <a:spAutoFit/>
          </a:bodyPr>
          <a:lstStyle/>
          <a:p>
            <a:r>
              <a:rPr lang="en-GB" b="1" dirty="0">
                <a:solidFill>
                  <a:srgbClr val="17505B"/>
                </a:solidFill>
                <a:latin typeface="Noto Sans" panose="020B0502040504020204" pitchFamily="34" charset="0"/>
                <a:ea typeface="Noto Sans" panose="020B0502040504020204" pitchFamily="34" charset="0"/>
                <a:cs typeface="Noto Sans" panose="020B0502040504020204" pitchFamily="34" charset="0"/>
              </a:rPr>
              <a:t>Performance scores (</a:t>
            </a:r>
            <a:r>
              <a:rPr lang="en-GB" b="1" dirty="0">
                <a:solidFill>
                  <a:srgbClr val="FF0000"/>
                </a:solidFill>
                <a:latin typeface="Noto Sans" panose="020B0502040504020204" pitchFamily="34" charset="0"/>
                <a:ea typeface="Noto Sans" panose="020B0502040504020204" pitchFamily="34" charset="0"/>
                <a:cs typeface="Noto Sans" panose="020B0502040504020204" pitchFamily="34" charset="0"/>
              </a:rPr>
              <a:t>-10 </a:t>
            </a:r>
            <a:r>
              <a:rPr lang="en-GB" b="1" dirty="0">
                <a:solidFill>
                  <a:srgbClr val="17505B"/>
                </a:solidFill>
                <a:latin typeface="Noto Sans" panose="020B0502040504020204" pitchFamily="34" charset="0"/>
                <a:ea typeface="Noto Sans" panose="020B0502040504020204" pitchFamily="34" charset="0"/>
                <a:cs typeface="Noto Sans" panose="020B0502040504020204" pitchFamily="34" charset="0"/>
              </a:rPr>
              <a:t>to </a:t>
            </a:r>
            <a:r>
              <a:rPr lang="en-GB" b="1" dirty="0">
                <a:solidFill>
                  <a:srgbClr val="008265"/>
                </a:solidFill>
                <a:latin typeface="Noto Sans" panose="020B0502040504020204" pitchFamily="34" charset="0"/>
                <a:ea typeface="Noto Sans" panose="020B0502040504020204" pitchFamily="34" charset="0"/>
                <a:cs typeface="Noto Sans" panose="020B0502040504020204" pitchFamily="34" charset="0"/>
              </a:rPr>
              <a:t>+10</a:t>
            </a:r>
            <a:r>
              <a:rPr lang="en-GB" b="1" dirty="0">
                <a:solidFill>
                  <a:srgbClr val="17505B"/>
                </a:solidFill>
                <a:latin typeface="Noto Sans" panose="020B0502040504020204" pitchFamily="34" charset="0"/>
                <a:ea typeface="Noto Sans" panose="020B0502040504020204" pitchFamily="34" charset="0"/>
                <a:cs typeface="Noto Sans" panose="020B0502040504020204" pitchFamily="34" charset="0"/>
              </a:rPr>
              <a:t>)  </a:t>
            </a:r>
          </a:p>
        </p:txBody>
      </p:sp>
      <p:sp>
        <p:nvSpPr>
          <p:cNvPr id="11" name="TextBox 10">
            <a:extLst>
              <a:ext uri="{FF2B5EF4-FFF2-40B4-BE49-F238E27FC236}">
                <a16:creationId xmlns:a16="http://schemas.microsoft.com/office/drawing/2014/main" id="{DCA5D543-C128-4F9B-A7BE-31B9231230FE}"/>
              </a:ext>
            </a:extLst>
          </p:cNvPr>
          <p:cNvSpPr txBox="1"/>
          <p:nvPr/>
        </p:nvSpPr>
        <p:spPr>
          <a:xfrm>
            <a:off x="923113" y="3747595"/>
            <a:ext cx="2959465" cy="307777"/>
          </a:xfrm>
          <a:prstGeom prst="rect">
            <a:avLst/>
          </a:prstGeom>
          <a:noFill/>
        </p:spPr>
        <p:txBody>
          <a:bodyPr wrap="none" rtlCol="0">
            <a:spAutoFit/>
          </a:bodyPr>
          <a:lstStyle/>
          <a:p>
            <a:r>
              <a:rPr lang="en-GB" b="1" dirty="0">
                <a:solidFill>
                  <a:srgbClr val="17505B"/>
                </a:solidFill>
                <a:latin typeface="Noto Sans" panose="020B0502040504020204" pitchFamily="34" charset="0"/>
                <a:ea typeface="Noto Sans" panose="020B0502040504020204" pitchFamily="34" charset="0"/>
                <a:cs typeface="Noto Sans" panose="020B0502040504020204" pitchFamily="34" charset="0"/>
              </a:rPr>
              <a:t>Opportunity scores (-30 to +30) </a:t>
            </a:r>
          </a:p>
        </p:txBody>
      </p:sp>
    </p:spTree>
    <p:extLst>
      <p:ext uri="{BB962C8B-B14F-4D97-AF65-F5344CB8AC3E}">
        <p14:creationId xmlns:p14="http://schemas.microsoft.com/office/powerpoint/2010/main" val="12806687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22749613-0B8C-CD13-A638-AE9B59CECB4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10364CE-B060-8DD1-D4EE-C9A13F5C3CC0}"/>
              </a:ext>
            </a:extLst>
          </p:cNvPr>
          <p:cNvSpPr txBox="1"/>
          <p:nvPr/>
        </p:nvSpPr>
        <p:spPr>
          <a:xfrm>
            <a:off x="947059" y="509684"/>
            <a:ext cx="10233829" cy="830997"/>
          </a:xfrm>
          <a:prstGeom prst="rect">
            <a:avLst/>
          </a:prstGeom>
          <a:noFill/>
        </p:spPr>
        <p:txBody>
          <a:bodyPr wrap="square" rtlCol="0">
            <a:spAutoFit/>
          </a:bodyPr>
          <a:lstStyle/>
          <a:p>
            <a:pPr lvl="0">
              <a:defRPr/>
            </a:pPr>
            <a:r>
              <a:rPr lang="en-US" sz="2400" b="1" dirty="0">
                <a:solidFill>
                  <a:srgbClr val="17505B"/>
                </a:solidFill>
                <a:latin typeface="Roboto Slab" pitchFamily="2" charset="0"/>
                <a:ea typeface="Noto Sans" panose="020B0502040504020204" pitchFamily="34" charset="0"/>
                <a:cs typeface="Calibri Light" panose="020F0302020204030204" pitchFamily="34" charset="0"/>
              </a:rPr>
              <a:t>Top 10 opportunities for Banks and Building Societies to increase trust when providing insurance</a:t>
            </a:r>
          </a:p>
        </p:txBody>
      </p:sp>
      <p:graphicFrame>
        <p:nvGraphicFramePr>
          <p:cNvPr id="4" name="Table 3">
            <a:extLst>
              <a:ext uri="{FF2B5EF4-FFF2-40B4-BE49-F238E27FC236}">
                <a16:creationId xmlns:a16="http://schemas.microsoft.com/office/drawing/2014/main" id="{9BD2AF42-EE7E-61C2-654F-168A972D9F1C}"/>
              </a:ext>
            </a:extLst>
          </p:cNvPr>
          <p:cNvGraphicFramePr>
            <a:graphicFrameLocks noGrp="1"/>
          </p:cNvGraphicFramePr>
          <p:nvPr>
            <p:extLst>
              <p:ext uri="{D42A27DB-BD31-4B8C-83A1-F6EECF244321}">
                <p14:modId xmlns:p14="http://schemas.microsoft.com/office/powerpoint/2010/main" val="2165891499"/>
              </p:ext>
            </p:extLst>
          </p:nvPr>
        </p:nvGraphicFramePr>
        <p:xfrm>
          <a:off x="1032884" y="1474652"/>
          <a:ext cx="10126233" cy="4409744"/>
        </p:xfrm>
        <a:graphic>
          <a:graphicData uri="http://schemas.openxmlformats.org/drawingml/2006/table">
            <a:tbl>
              <a:tblPr firstRow="1" bandRow="1">
                <a:tableStyleId>{6E62EB93-AAC6-4EBA-99E5-D1D4B1179FDE}</a:tableStyleId>
              </a:tblPr>
              <a:tblGrid>
                <a:gridCol w="439511">
                  <a:extLst>
                    <a:ext uri="{9D8B030D-6E8A-4147-A177-3AD203B41FA5}">
                      <a16:colId xmlns:a16="http://schemas.microsoft.com/office/drawing/2014/main" val="20000"/>
                    </a:ext>
                  </a:extLst>
                </a:gridCol>
                <a:gridCol w="1493531">
                  <a:extLst>
                    <a:ext uri="{9D8B030D-6E8A-4147-A177-3AD203B41FA5}">
                      <a16:colId xmlns:a16="http://schemas.microsoft.com/office/drawing/2014/main" val="20001"/>
                    </a:ext>
                  </a:extLst>
                </a:gridCol>
                <a:gridCol w="3750560">
                  <a:extLst>
                    <a:ext uri="{9D8B030D-6E8A-4147-A177-3AD203B41FA5}">
                      <a16:colId xmlns:a16="http://schemas.microsoft.com/office/drawing/2014/main" val="20002"/>
                    </a:ext>
                  </a:extLst>
                </a:gridCol>
                <a:gridCol w="1480877">
                  <a:extLst>
                    <a:ext uri="{9D8B030D-6E8A-4147-A177-3AD203B41FA5}">
                      <a16:colId xmlns:a16="http://schemas.microsoft.com/office/drawing/2014/main" val="20003"/>
                    </a:ext>
                  </a:extLst>
                </a:gridCol>
                <a:gridCol w="1480877">
                  <a:extLst>
                    <a:ext uri="{9D8B030D-6E8A-4147-A177-3AD203B41FA5}">
                      <a16:colId xmlns:a16="http://schemas.microsoft.com/office/drawing/2014/main" val="20004"/>
                    </a:ext>
                  </a:extLst>
                </a:gridCol>
                <a:gridCol w="1480877">
                  <a:extLst>
                    <a:ext uri="{9D8B030D-6E8A-4147-A177-3AD203B41FA5}">
                      <a16:colId xmlns:a16="http://schemas.microsoft.com/office/drawing/2014/main" val="20005"/>
                    </a:ext>
                  </a:extLst>
                </a:gridCol>
              </a:tblGrid>
              <a:tr h="281997">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2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Statement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47209">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My insurer provided effective assistance/ advice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9.22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7209">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My insurer informed me about their claims process before I bought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472469">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My insurer handled my complaint professionally and fairly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47209">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I am offered immediate assistance and advice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516407">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I was able to choose the supplier that the insurance company uses (e.g. tradesmen, garage, airline, law firm)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47209">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I had a choice in how the company settled the claim (e.g. financial settlement, repair or replacement)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516407">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I know the company pays out quickly and worries about paperwork later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516407">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My insurer assessed my risk individually, rather than using generic assumptions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47209">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My claim was settled quickly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47209">
                <a:tc>
                  <a:txBody>
                    <a:bodyPr/>
                    <a:lstStyle/>
                    <a:p>
                      <a:pPr algn="ctr" fontAlgn="b"/>
                      <a:r>
                        <a:rPr lang="en-GB"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I can get through to the insurance company quickly at any time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7.31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10"/>
                  </a:ext>
                </a:extLst>
              </a:tr>
            </a:tbl>
          </a:graphicData>
        </a:graphic>
      </p:graphicFrame>
      <p:sp>
        <p:nvSpPr>
          <p:cNvPr id="2" name="Google Shape;281;p26">
            <a:extLst>
              <a:ext uri="{FF2B5EF4-FFF2-40B4-BE49-F238E27FC236}">
                <a16:creationId xmlns:a16="http://schemas.microsoft.com/office/drawing/2014/main" id="{F1C62B30-20A0-6BCC-6D92-AEE62C18E503}"/>
              </a:ext>
            </a:extLst>
          </p:cNvPr>
          <p:cNvSpPr txBox="1"/>
          <p:nvPr/>
        </p:nvSpPr>
        <p:spPr>
          <a:xfrm>
            <a:off x="925287" y="6322658"/>
            <a:ext cx="10126232" cy="330834"/>
          </a:xfrm>
          <a:prstGeom prst="rect">
            <a:avLst/>
          </a:prstGeom>
          <a:noFill/>
          <a:ln>
            <a:noFill/>
          </a:ln>
        </p:spPr>
        <p:txBody>
          <a:bodyPr spcFirstLastPara="1" wrap="square" lIns="91425" tIns="45700" rIns="91425" bIns="45700" anchor="t" anchorCtr="0">
            <a:noAutofit/>
          </a:bodyPr>
          <a:lstStyle/>
          <a:p>
            <a:pPr lvl="0">
              <a:defRPr/>
            </a:pPr>
            <a:r>
              <a:rPr lang="en-GB" sz="900" dirty="0">
                <a:latin typeface="Noto Sans" panose="020B0502040504020204" pitchFamily="34" charset="0"/>
                <a:ea typeface="Corbel"/>
                <a:cs typeface="Noto Sans" panose="020B0502040504020204" pitchFamily="34" charset="0"/>
                <a:sym typeface="Corbel"/>
              </a:rPr>
              <a:t>Base: April 2025 and Jan 2026 data. Bank or Building Society n= 180/80</a:t>
            </a:r>
            <a:endParaRPr lang="en-GB" sz="9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32688922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9E7544F-4C5A-BBDC-A9E4-061573534CCD}"/>
            </a:ext>
          </a:extLst>
        </p:cNvPr>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39DDD5BF-81C3-AB49-1C2C-064CA03F16F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530589" y="5811520"/>
            <a:ext cx="1891747" cy="580137"/>
          </a:xfrm>
          <a:prstGeom prst="rect">
            <a:avLst/>
          </a:prstGeom>
        </p:spPr>
      </p:pic>
      <p:sp>
        <p:nvSpPr>
          <p:cNvPr id="2" name="object 3">
            <a:extLst>
              <a:ext uri="{FF2B5EF4-FFF2-40B4-BE49-F238E27FC236}">
                <a16:creationId xmlns:a16="http://schemas.microsoft.com/office/drawing/2014/main" id="{CE78F671-861B-980E-8C78-1452582DCBA9}"/>
              </a:ext>
            </a:extLst>
          </p:cNvPr>
          <p:cNvSpPr txBox="1"/>
          <p:nvPr/>
        </p:nvSpPr>
        <p:spPr>
          <a:xfrm>
            <a:off x="997403" y="2189084"/>
            <a:ext cx="9757952" cy="2027863"/>
          </a:xfrm>
          <a:prstGeom prst="rect">
            <a:avLst/>
          </a:prstGeom>
        </p:spPr>
        <p:txBody>
          <a:bodyPr vert="horz" wrap="square" lIns="0" tIns="277495" rIns="0" bIns="0" rtlCol="0">
            <a:spAutoFit/>
          </a:bodyPr>
          <a:lstStyle/>
          <a:p>
            <a:pPr marL="12701" marR="5080" lvl="0" indent="0" algn="l" defTabSz="457223" rtl="0" eaLnBrk="1" fontAlgn="auto" latinLnBrk="0" hangingPunct="1">
              <a:lnSpc>
                <a:spcPts val="68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17505B"/>
                </a:solidFill>
                <a:effectLst/>
                <a:uLnTx/>
                <a:uFillTx/>
                <a:latin typeface="Moderustic ExtraBold" pitchFamily="2" charset="0"/>
                <a:ea typeface="Noto Sans" panose="020B0502040504020204" pitchFamily="34" charset="0"/>
                <a:cs typeface="Cambria"/>
                <a:sym typeface="Arial"/>
              </a:rPr>
              <a:t>SME FINANCIAL WELLBEING</a:t>
            </a:r>
          </a:p>
        </p:txBody>
      </p:sp>
      <p:sp>
        <p:nvSpPr>
          <p:cNvPr id="3" name="TextBox 2">
            <a:extLst>
              <a:ext uri="{FF2B5EF4-FFF2-40B4-BE49-F238E27FC236}">
                <a16:creationId xmlns:a16="http://schemas.microsoft.com/office/drawing/2014/main" id="{FC5975F7-CF01-269A-5A7D-90BDFA69F3EE}"/>
              </a:ext>
            </a:extLst>
          </p:cNvPr>
          <p:cNvSpPr txBox="1"/>
          <p:nvPr/>
        </p:nvSpPr>
        <p:spPr>
          <a:xfrm>
            <a:off x="942704" y="4238719"/>
            <a:ext cx="515329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April 2025 and January 2026 Wave 16 &amp; 17 data</a:t>
            </a:r>
          </a:p>
        </p:txBody>
      </p:sp>
    </p:spTree>
    <p:extLst>
      <p:ext uri="{BB962C8B-B14F-4D97-AF65-F5344CB8AC3E}">
        <p14:creationId xmlns:p14="http://schemas.microsoft.com/office/powerpoint/2010/main" val="319667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6343A572-5494-226F-B595-973B15E56BEE}"/>
              </a:ext>
            </a:extLst>
          </p:cNvPr>
          <p:cNvGraphicFramePr>
            <a:graphicFrameLocks/>
          </p:cNvGraphicFramePr>
          <p:nvPr>
            <p:extLst>
              <p:ext uri="{D42A27DB-BD31-4B8C-83A1-F6EECF244321}">
                <p14:modId xmlns:p14="http://schemas.microsoft.com/office/powerpoint/2010/main" val="1387620395"/>
              </p:ext>
            </p:extLst>
          </p:nvPr>
        </p:nvGraphicFramePr>
        <p:xfrm>
          <a:off x="847345" y="3311956"/>
          <a:ext cx="4572000" cy="227691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3AA3C135-8AB2-6E76-E494-FAC10C650EDF}"/>
              </a:ext>
            </a:extLst>
          </p:cNvPr>
          <p:cNvGraphicFramePr>
            <a:graphicFrameLocks/>
          </p:cNvGraphicFramePr>
          <p:nvPr>
            <p:extLst>
              <p:ext uri="{D42A27DB-BD31-4B8C-83A1-F6EECF244321}">
                <p14:modId xmlns:p14="http://schemas.microsoft.com/office/powerpoint/2010/main" val="2994827622"/>
              </p:ext>
            </p:extLst>
          </p:nvPr>
        </p:nvGraphicFramePr>
        <p:xfrm>
          <a:off x="6889206" y="1190218"/>
          <a:ext cx="4372396" cy="2386175"/>
        </p:xfrm>
        <a:graphic>
          <a:graphicData uri="http://schemas.openxmlformats.org/drawingml/2006/chart">
            <c:chart xmlns:c="http://schemas.openxmlformats.org/drawingml/2006/chart" xmlns:r="http://schemas.openxmlformats.org/officeDocument/2006/relationships" r:id="rId4"/>
          </a:graphicData>
        </a:graphic>
      </p:graphicFrame>
      <p:sp>
        <p:nvSpPr>
          <p:cNvPr id="2" name="Rectangle 1">
            <a:extLst>
              <a:ext uri="{FF2B5EF4-FFF2-40B4-BE49-F238E27FC236}">
                <a16:creationId xmlns:a16="http://schemas.microsoft.com/office/drawing/2014/main" id="{E89981A8-8ED5-270F-2AFD-D36ECEF2288D}"/>
              </a:ext>
            </a:extLst>
          </p:cNvPr>
          <p:cNvSpPr/>
          <p:nvPr/>
        </p:nvSpPr>
        <p:spPr>
          <a:xfrm>
            <a:off x="9850170" y="6183517"/>
            <a:ext cx="2091634" cy="5858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Noto Sans" panose="020B0502040504020204" pitchFamily="34" charset="0"/>
              <a:ea typeface="+mn-ea"/>
              <a:cs typeface="+mn-cs"/>
              <a:sym typeface="Arial"/>
            </a:endParaRPr>
          </a:p>
        </p:txBody>
      </p:sp>
      <p:sp>
        <p:nvSpPr>
          <p:cNvPr id="4" name="TextBox 3">
            <a:extLst>
              <a:ext uri="{FF2B5EF4-FFF2-40B4-BE49-F238E27FC236}">
                <a16:creationId xmlns:a16="http://schemas.microsoft.com/office/drawing/2014/main" id="{B632BD91-9DC4-09CF-9221-2015420E4D02}"/>
              </a:ext>
            </a:extLst>
          </p:cNvPr>
          <p:cNvSpPr txBox="1"/>
          <p:nvPr/>
        </p:nvSpPr>
        <p:spPr>
          <a:xfrm>
            <a:off x="956203" y="5866473"/>
            <a:ext cx="481322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“Please describe the business’ current level of financial well-being”  Wave 16 &amp; 17 (April 2025 &amp; Jan 2026)</a:t>
            </a:r>
          </a:p>
        </p:txBody>
      </p:sp>
      <p:sp>
        <p:nvSpPr>
          <p:cNvPr id="11" name="TextBox 10">
            <a:extLst>
              <a:ext uri="{FF2B5EF4-FFF2-40B4-BE49-F238E27FC236}">
                <a16:creationId xmlns:a16="http://schemas.microsoft.com/office/drawing/2014/main" id="{CD574AE2-5470-92E0-46CF-3EE843E5D46C}"/>
              </a:ext>
            </a:extLst>
          </p:cNvPr>
          <p:cNvSpPr txBox="1"/>
          <p:nvPr/>
        </p:nvSpPr>
        <p:spPr>
          <a:xfrm>
            <a:off x="7586363" y="5962390"/>
            <a:ext cx="364943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SMEs claimed in the past year. Yes: </a:t>
            </a:r>
            <a:r>
              <a:rPr lang="en-GB" sz="11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524</a:t>
            </a:r>
            <a:r>
              <a:rPr kumimoji="0" lang="en-GB" sz="11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 No: 975</a:t>
            </a:r>
            <a:endParaRPr kumimoji="0" lang="en-GB" sz="11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12" name="TextBox 11">
            <a:extLst>
              <a:ext uri="{FF2B5EF4-FFF2-40B4-BE49-F238E27FC236}">
                <a16:creationId xmlns:a16="http://schemas.microsoft.com/office/drawing/2014/main" id="{71ECA3A3-31BA-A65C-DE15-A51C36EB63E9}"/>
              </a:ext>
            </a:extLst>
          </p:cNvPr>
          <p:cNvSpPr txBox="1"/>
          <p:nvPr/>
        </p:nvSpPr>
        <p:spPr>
          <a:xfrm>
            <a:off x="6604000" y="3582501"/>
            <a:ext cx="50152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SMEs by number of employees. 1-5: </a:t>
            </a:r>
            <a:r>
              <a:rPr lang="en-GB" sz="11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219</a:t>
            </a:r>
            <a:r>
              <a:rPr kumimoji="0" lang="en-GB" sz="11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  6-20: 483,  more than 20: 797</a:t>
            </a:r>
            <a:endParaRPr kumimoji="0" lang="en-GB" sz="11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15" name="TextBox 14">
            <a:extLst>
              <a:ext uri="{FF2B5EF4-FFF2-40B4-BE49-F238E27FC236}">
                <a16:creationId xmlns:a16="http://schemas.microsoft.com/office/drawing/2014/main" id="{40873823-24F1-0091-F881-374AA85BD6C1}"/>
              </a:ext>
            </a:extLst>
          </p:cNvPr>
          <p:cNvSpPr txBox="1"/>
          <p:nvPr/>
        </p:nvSpPr>
        <p:spPr>
          <a:xfrm>
            <a:off x="1516150" y="3714501"/>
            <a:ext cx="235263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SMEs Wave 16&amp;17 Overall: n=1,499</a:t>
            </a:r>
            <a:endParaRPr kumimoji="0" lang="en-GB" sz="10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5" name="TextBox 4">
            <a:extLst>
              <a:ext uri="{FF2B5EF4-FFF2-40B4-BE49-F238E27FC236}">
                <a16:creationId xmlns:a16="http://schemas.microsoft.com/office/drawing/2014/main" id="{7204D895-10CF-48B2-3056-943269434A34}"/>
              </a:ext>
            </a:extLst>
          </p:cNvPr>
          <p:cNvSpPr txBox="1"/>
          <p:nvPr/>
        </p:nvSpPr>
        <p:spPr>
          <a:xfrm>
            <a:off x="956203" y="448518"/>
            <a:ext cx="1085479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b="1" dirty="0">
                <a:solidFill>
                  <a:srgbClr val="17505B"/>
                </a:solidFill>
                <a:latin typeface="Roboto Slab" pitchFamily="2" charset="0"/>
                <a:ea typeface="Noto Sans" panose="020B0502040504020204" pitchFamily="34" charset="0"/>
                <a:cs typeface="Calibri Light" panose="020F0302020204030204" pitchFamily="34" charset="0"/>
              </a:rPr>
              <a:t>76</a:t>
            </a:r>
            <a:r>
              <a:rPr kumimoji="0" lang="en-GB" sz="20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 of SMEs report their business’ current level of financial well-being as good or very good up from 72% in April 2025</a:t>
            </a:r>
          </a:p>
        </p:txBody>
      </p:sp>
      <p:graphicFrame>
        <p:nvGraphicFramePr>
          <p:cNvPr id="7" name="Chart 6">
            <a:extLst>
              <a:ext uri="{FF2B5EF4-FFF2-40B4-BE49-F238E27FC236}">
                <a16:creationId xmlns:a16="http://schemas.microsoft.com/office/drawing/2014/main" id="{11B1097F-D665-4B61-6C2D-AAB5E889F3A2}"/>
              </a:ext>
            </a:extLst>
          </p:cNvPr>
          <p:cNvGraphicFramePr>
            <a:graphicFrameLocks/>
          </p:cNvGraphicFramePr>
          <p:nvPr>
            <p:extLst>
              <p:ext uri="{D42A27DB-BD31-4B8C-83A1-F6EECF244321}">
                <p14:modId xmlns:p14="http://schemas.microsoft.com/office/powerpoint/2010/main" val="981735990"/>
              </p:ext>
            </p:extLst>
          </p:nvPr>
        </p:nvGraphicFramePr>
        <p:xfrm>
          <a:off x="7023330" y="3904326"/>
          <a:ext cx="4372397" cy="2098547"/>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a:extLst>
              <a:ext uri="{FF2B5EF4-FFF2-40B4-BE49-F238E27FC236}">
                <a16:creationId xmlns:a16="http://schemas.microsoft.com/office/drawing/2014/main" id="{8E9E2CD2-35A7-0883-E541-68CB7FD48CCA}"/>
              </a:ext>
            </a:extLst>
          </p:cNvPr>
          <p:cNvSpPr txBox="1"/>
          <p:nvPr/>
        </p:nvSpPr>
        <p:spPr>
          <a:xfrm>
            <a:off x="915563" y="1588576"/>
            <a:ext cx="5495397" cy="1754326"/>
          </a:xfrm>
          <a:prstGeom prst="rect">
            <a:avLst/>
          </a:prstGeom>
          <a:noFill/>
        </p:spPr>
        <p:txBody>
          <a:bodyPr wrap="square">
            <a:spAutoFit/>
          </a:bodyPr>
          <a:lstStyle/>
          <a:p>
            <a:pPr marL="182563" marR="0" lvl="0" indent="-182563"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r>
              <a:rPr kumimoji="0" lang="en-GB" sz="1200" b="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On average SMEs report positive improvement in terms of financial well-being but this isn’t felt across sizes of business.  </a:t>
            </a:r>
          </a:p>
          <a:p>
            <a:pPr marL="182563" marR="0" lvl="0" indent="-182563"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endParaRPr lang="en-GB" sz="1200"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a:p>
            <a:pPr marL="182563" marR="0" lvl="0" indent="-182563"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r>
              <a:rPr kumimoji="0" lang="en-GB" sz="1200" b="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Those with 1-5 employees are more likely to report the business’ financial well-being as only average or very poor / poor. </a:t>
            </a:r>
          </a:p>
          <a:p>
            <a:pPr marL="182563" marR="0" lvl="0" indent="-182563"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endParaRPr lang="en-GB" sz="1200"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a:p>
            <a:pPr marL="182563" marR="0" lvl="0" indent="-182563"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r>
              <a:rPr kumimoji="0" lang="en-GB" sz="1200" b="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SMEs who had reported a claim in the last year are slightly more likely to good/ very good financial well-being than those who had not made a claim</a:t>
            </a:r>
          </a:p>
        </p:txBody>
      </p:sp>
    </p:spTree>
    <p:extLst>
      <p:ext uri="{BB962C8B-B14F-4D97-AF65-F5344CB8AC3E}">
        <p14:creationId xmlns:p14="http://schemas.microsoft.com/office/powerpoint/2010/main" val="14304283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3" name="TextBox 2"/>
          <p:cNvSpPr txBox="1"/>
          <p:nvPr/>
        </p:nvSpPr>
        <p:spPr>
          <a:xfrm>
            <a:off x="927404" y="641270"/>
            <a:ext cx="1186787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Theme scores for SME – By business’ current level of financial well-being</a:t>
            </a:r>
          </a:p>
        </p:txBody>
      </p:sp>
      <p:graphicFrame>
        <p:nvGraphicFramePr>
          <p:cNvPr id="4" name="Table 3"/>
          <p:cNvGraphicFramePr>
            <a:graphicFrameLocks noGrp="1"/>
          </p:cNvGraphicFramePr>
          <p:nvPr>
            <p:extLst>
              <p:ext uri="{D42A27DB-BD31-4B8C-83A1-F6EECF244321}">
                <p14:modId xmlns:p14="http://schemas.microsoft.com/office/powerpoint/2010/main" val="1537650159"/>
              </p:ext>
            </p:extLst>
          </p:nvPr>
        </p:nvGraphicFramePr>
        <p:xfrm>
          <a:off x="365761" y="2282537"/>
          <a:ext cx="3799841" cy="3201493"/>
        </p:xfrm>
        <a:graphic>
          <a:graphicData uri="http://schemas.openxmlformats.org/drawingml/2006/table">
            <a:tbl>
              <a:tblPr firstRow="1" bandRow="1">
                <a:tableStyleId>{6E62EB93-AAC6-4EBA-99E5-D1D4B1179FDE}</a:tableStyleId>
              </a:tblPr>
              <a:tblGrid>
                <a:gridCol w="208280">
                  <a:extLst>
                    <a:ext uri="{9D8B030D-6E8A-4147-A177-3AD203B41FA5}">
                      <a16:colId xmlns:a16="http://schemas.microsoft.com/office/drawing/2014/main" val="20000"/>
                    </a:ext>
                  </a:extLst>
                </a:gridCol>
                <a:gridCol w="889000">
                  <a:extLst>
                    <a:ext uri="{9D8B030D-6E8A-4147-A177-3AD203B41FA5}">
                      <a16:colId xmlns:a16="http://schemas.microsoft.com/office/drawing/2014/main" val="20001"/>
                    </a:ext>
                  </a:extLst>
                </a:gridCol>
                <a:gridCol w="944880">
                  <a:extLst>
                    <a:ext uri="{9D8B030D-6E8A-4147-A177-3AD203B41FA5}">
                      <a16:colId xmlns:a16="http://schemas.microsoft.com/office/drawing/2014/main" val="20002"/>
                    </a:ext>
                  </a:extLst>
                </a:gridCol>
                <a:gridCol w="912161">
                  <a:extLst>
                    <a:ext uri="{9D8B030D-6E8A-4147-A177-3AD203B41FA5}">
                      <a16:colId xmlns:a16="http://schemas.microsoft.com/office/drawing/2014/main" val="20003"/>
                    </a:ext>
                  </a:extLst>
                </a:gridCol>
                <a:gridCol w="845520">
                  <a:extLst>
                    <a:ext uri="{9D8B030D-6E8A-4147-A177-3AD203B41FA5}">
                      <a16:colId xmlns:a16="http://schemas.microsoft.com/office/drawing/2014/main" val="20004"/>
                    </a:ext>
                  </a:extLst>
                </a:gridCol>
              </a:tblGrid>
              <a:tr h="313539">
                <a:tc>
                  <a:txBody>
                    <a:bodyPr/>
                    <a:lstStyle/>
                    <a:p>
                      <a:endParaRPr lang="en-GB" dirty="0">
                        <a:latin typeface="Noto Sans" panose="020B0502040504020204" pitchFamily="34" charset="0"/>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0179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3.65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0179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3.67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2.43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4.91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0179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3.45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2.41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0179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3.64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2.91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4.36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0179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1645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1.67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0.15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3.18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1645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Relationship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2.22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2.07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2.36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1645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0.91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-0.30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2.12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1645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-0.30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0.30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dirty="0">
                          <a:solidFill>
                            <a:srgbClr val="000000"/>
                          </a:solidFill>
                          <a:effectLst/>
                          <a:latin typeface="+mn-lt"/>
                        </a:rPr>
                        <a:t>-0.91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2" name="TextBox 1"/>
          <p:cNvSpPr txBox="1"/>
          <p:nvPr/>
        </p:nvSpPr>
        <p:spPr>
          <a:xfrm>
            <a:off x="533368" y="1859829"/>
            <a:ext cx="346462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Poor / very poor financial well-being</a:t>
            </a:r>
          </a:p>
        </p:txBody>
      </p:sp>
      <p:sp>
        <p:nvSpPr>
          <p:cNvPr id="8" name="TextBox 7"/>
          <p:cNvSpPr txBox="1"/>
          <p:nvPr/>
        </p:nvSpPr>
        <p:spPr>
          <a:xfrm>
            <a:off x="8222515" y="1859829"/>
            <a:ext cx="396269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Good / very good financial well-being</a:t>
            </a:r>
          </a:p>
        </p:txBody>
      </p:sp>
      <p:graphicFrame>
        <p:nvGraphicFramePr>
          <p:cNvPr id="12" name="Table 11"/>
          <p:cNvGraphicFramePr>
            <a:graphicFrameLocks noGrp="1"/>
          </p:cNvGraphicFramePr>
          <p:nvPr>
            <p:extLst>
              <p:ext uri="{D42A27DB-BD31-4B8C-83A1-F6EECF244321}">
                <p14:modId xmlns:p14="http://schemas.microsoft.com/office/powerpoint/2010/main" val="521826065"/>
              </p:ext>
            </p:extLst>
          </p:nvPr>
        </p:nvGraphicFramePr>
        <p:xfrm>
          <a:off x="4310800" y="2282535"/>
          <a:ext cx="3725877" cy="3201493"/>
        </p:xfrm>
        <a:graphic>
          <a:graphicData uri="http://schemas.openxmlformats.org/drawingml/2006/table">
            <a:tbl>
              <a:tblPr firstRow="1" bandRow="1">
                <a:tableStyleId>{6E62EB93-AAC6-4EBA-99E5-D1D4B1179FDE}</a:tableStyleId>
              </a:tblPr>
              <a:tblGrid>
                <a:gridCol w="230720">
                  <a:extLst>
                    <a:ext uri="{9D8B030D-6E8A-4147-A177-3AD203B41FA5}">
                      <a16:colId xmlns:a16="http://schemas.microsoft.com/office/drawing/2014/main" val="20000"/>
                    </a:ext>
                  </a:extLst>
                </a:gridCol>
                <a:gridCol w="894080">
                  <a:extLst>
                    <a:ext uri="{9D8B030D-6E8A-4147-A177-3AD203B41FA5}">
                      <a16:colId xmlns:a16="http://schemas.microsoft.com/office/drawing/2014/main" val="20001"/>
                    </a:ext>
                  </a:extLst>
                </a:gridCol>
                <a:gridCol w="810809">
                  <a:extLst>
                    <a:ext uri="{9D8B030D-6E8A-4147-A177-3AD203B41FA5}">
                      <a16:colId xmlns:a16="http://schemas.microsoft.com/office/drawing/2014/main" val="20002"/>
                    </a:ext>
                  </a:extLst>
                </a:gridCol>
                <a:gridCol w="961206">
                  <a:extLst>
                    <a:ext uri="{9D8B030D-6E8A-4147-A177-3AD203B41FA5}">
                      <a16:colId xmlns:a16="http://schemas.microsoft.com/office/drawing/2014/main" val="20003"/>
                    </a:ext>
                  </a:extLst>
                </a:gridCol>
                <a:gridCol w="829062">
                  <a:extLst>
                    <a:ext uri="{9D8B030D-6E8A-4147-A177-3AD203B41FA5}">
                      <a16:colId xmlns:a16="http://schemas.microsoft.com/office/drawing/2014/main" val="20004"/>
                    </a:ext>
                  </a:extLst>
                </a:gridCol>
              </a:tblGrid>
              <a:tr h="313539">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0179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3.02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0179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4.89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0179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3.52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0179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4.81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4.96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4.66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0179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1645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3.85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3.56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4.13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1645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3.89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3.75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1645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3.91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3.87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3.95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1645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Relationship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3.57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3.67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dirty="0">
                          <a:solidFill>
                            <a:srgbClr val="000000"/>
                          </a:solidFill>
                          <a:effectLst/>
                          <a:latin typeface="+mn-lt"/>
                        </a:rPr>
                        <a:t>3.47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787008105"/>
              </p:ext>
            </p:extLst>
          </p:nvPr>
        </p:nvGraphicFramePr>
        <p:xfrm>
          <a:off x="8181875" y="2274695"/>
          <a:ext cx="3644366" cy="3234721"/>
        </p:xfrm>
        <a:graphic>
          <a:graphicData uri="http://schemas.openxmlformats.org/drawingml/2006/table">
            <a:tbl>
              <a:tblPr firstRow="1" bandRow="1">
                <a:tableStyleId>{6E62EB93-AAC6-4EBA-99E5-D1D4B1179FDE}</a:tableStyleId>
              </a:tblPr>
              <a:tblGrid>
                <a:gridCol w="210285">
                  <a:extLst>
                    <a:ext uri="{9D8B030D-6E8A-4147-A177-3AD203B41FA5}">
                      <a16:colId xmlns:a16="http://schemas.microsoft.com/office/drawing/2014/main" val="20000"/>
                    </a:ext>
                  </a:extLst>
                </a:gridCol>
                <a:gridCol w="833814">
                  <a:extLst>
                    <a:ext uri="{9D8B030D-6E8A-4147-A177-3AD203B41FA5}">
                      <a16:colId xmlns:a16="http://schemas.microsoft.com/office/drawing/2014/main" val="20001"/>
                    </a:ext>
                  </a:extLst>
                </a:gridCol>
                <a:gridCol w="844280">
                  <a:extLst>
                    <a:ext uri="{9D8B030D-6E8A-4147-A177-3AD203B41FA5}">
                      <a16:colId xmlns:a16="http://schemas.microsoft.com/office/drawing/2014/main" val="20002"/>
                    </a:ext>
                  </a:extLst>
                </a:gridCol>
                <a:gridCol w="892387">
                  <a:extLst>
                    <a:ext uri="{9D8B030D-6E8A-4147-A177-3AD203B41FA5}">
                      <a16:colId xmlns:a16="http://schemas.microsoft.com/office/drawing/2014/main" val="20003"/>
                    </a:ext>
                  </a:extLst>
                </a:gridCol>
                <a:gridCol w="863600">
                  <a:extLst>
                    <a:ext uri="{9D8B030D-6E8A-4147-A177-3AD203B41FA5}">
                      <a16:colId xmlns:a16="http://schemas.microsoft.com/office/drawing/2014/main" val="20004"/>
                    </a:ext>
                  </a:extLst>
                </a:gridCol>
              </a:tblGrid>
              <a:tr h="313539">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1645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0179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0179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1645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0179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1645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0571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1645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Relationship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0571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dirty="0">
                          <a:solidFill>
                            <a:srgbClr val="000000"/>
                          </a:solidFill>
                          <a:effectLst/>
                          <a:latin typeface="+mn-lt"/>
                        </a:rPr>
                        <a:t>6.47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14" name="TextBox 13"/>
          <p:cNvSpPr txBox="1"/>
          <p:nvPr/>
        </p:nvSpPr>
        <p:spPr>
          <a:xfrm>
            <a:off x="4608136" y="1859829"/>
            <a:ext cx="313120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Average financial well-being</a:t>
            </a:r>
          </a:p>
        </p:txBody>
      </p:sp>
      <p:sp>
        <p:nvSpPr>
          <p:cNvPr id="10" name="Google Shape;281;p26">
            <a:extLst>
              <a:ext uri="{FF2B5EF4-FFF2-40B4-BE49-F238E27FC236}">
                <a16:creationId xmlns:a16="http://schemas.microsoft.com/office/drawing/2014/main" id="{6BA30E1E-56C4-493B-8992-B93B1A6F3097}"/>
              </a:ext>
            </a:extLst>
          </p:cNvPr>
          <p:cNvSpPr txBox="1"/>
          <p:nvPr/>
        </p:nvSpPr>
        <p:spPr>
          <a:xfrm>
            <a:off x="927404" y="5885896"/>
            <a:ext cx="11174949" cy="33083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Base: April 2025 and Jan 2026 data. </a:t>
            </a:r>
            <a:r>
              <a:rPr lang="en-GB" sz="900" dirty="0">
                <a:latin typeface="Noto Sans" panose="020B0502040504020204" pitchFamily="34" charset="0"/>
                <a:ea typeface="Corbel"/>
                <a:cs typeface="Noto Sans" panose="020B0502040504020204" pitchFamily="34" charset="0"/>
                <a:sym typeface="Corbel"/>
              </a:rPr>
              <a:t>All SMEs that hold at least one (motor, employers’ liability, buildings and/or contents, business interruption) insurance policy </a:t>
            </a:r>
            <a:r>
              <a:rPr kumimoji="0" lang="en-GB"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 who have claimed on at least one insurance policy in the last 12 months : poor / very poor n=</a:t>
            </a:r>
            <a:r>
              <a:rPr lang="en-GB" sz="900" dirty="0">
                <a:latin typeface="Noto Sans" panose="020B0502040504020204" pitchFamily="34" charset="0"/>
                <a:ea typeface="Corbel"/>
                <a:cs typeface="Noto Sans" panose="020B0502040504020204" pitchFamily="34" charset="0"/>
                <a:sym typeface="Corbel"/>
              </a:rPr>
              <a:t>44</a:t>
            </a:r>
            <a:r>
              <a:rPr kumimoji="0" lang="en-GB"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/11*, average n=300/82, good / very good n= </a:t>
            </a:r>
            <a:r>
              <a:rPr lang="en-GB" sz="900" dirty="0">
                <a:latin typeface="Noto Sans" panose="020B0502040504020204" pitchFamily="34" charset="0"/>
                <a:ea typeface="Corbel"/>
                <a:cs typeface="Noto Sans" panose="020B0502040504020204" pitchFamily="34" charset="0"/>
                <a:sym typeface="Corbel"/>
              </a:rPr>
              <a:t>1,141/430.  </a:t>
            </a:r>
            <a:r>
              <a:rPr kumimoji="0" lang="en-GB"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   *Low sample, just shown for completeness</a:t>
            </a:r>
            <a:endParaRPr kumimoji="0" lang="en-GB" sz="9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6" name="TextBox 5">
            <a:extLst>
              <a:ext uri="{FF2B5EF4-FFF2-40B4-BE49-F238E27FC236}">
                <a16:creationId xmlns:a16="http://schemas.microsoft.com/office/drawing/2014/main" id="{C94F0E28-A70E-864B-44CA-C2E80BB1FFDF}"/>
              </a:ext>
            </a:extLst>
          </p:cNvPr>
          <p:cNvSpPr txBox="1"/>
          <p:nvPr/>
        </p:nvSpPr>
        <p:spPr>
          <a:xfrm>
            <a:off x="917244" y="1073073"/>
            <a:ext cx="10769897" cy="646331"/>
          </a:xfrm>
          <a:prstGeom prst="rect">
            <a:avLst/>
          </a:prstGeom>
          <a:noFill/>
        </p:spPr>
        <p:txBody>
          <a:bodyPr wrap="square">
            <a:spAutoFit/>
          </a:bodyPr>
          <a:lstStyle/>
          <a:p>
            <a:pPr marL="182563" marR="0" lvl="0" indent="-182563"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r>
              <a:rPr kumimoji="0" lang="en-GB" sz="1200" b="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SMEs with good / very good financial well-being place a significantly higher level of stated importance on insurance than those with average or poor / very poor financial well-being.  Despite the lower performance ratings of the latter two groups</a:t>
            </a:r>
            <a:r>
              <a:rPr lang="en-GB" sz="1200" dirty="0">
                <a:solidFill>
                  <a:schemeClr val="tx1"/>
                </a:solidFill>
                <a:latin typeface="Noto Sans" panose="020B0502040504020204" pitchFamily="34" charset="0"/>
                <a:ea typeface="Noto Sans" panose="020B0502040504020204" pitchFamily="34" charset="0"/>
                <a:cs typeface="Noto Sans" panose="020B0502040504020204" pitchFamily="34" charset="0"/>
              </a:rPr>
              <a:t>, the opportunity to improve trust is highest amongst businesses with a better current level of financial well-being.</a:t>
            </a:r>
            <a:endParaRPr kumimoji="0" lang="en-GB" sz="1200" b="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Tree>
    <p:extLst>
      <p:ext uri="{BB962C8B-B14F-4D97-AF65-F5344CB8AC3E}">
        <p14:creationId xmlns:p14="http://schemas.microsoft.com/office/powerpoint/2010/main" val="12147990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6C5318BC-EBE2-6E80-F0DE-86CE4D0EBAF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B4024B9-A6AF-0008-632A-253FB496D70C}"/>
              </a:ext>
            </a:extLst>
          </p:cNvPr>
          <p:cNvSpPr txBox="1"/>
          <p:nvPr/>
        </p:nvSpPr>
        <p:spPr>
          <a:xfrm>
            <a:off x="925287" y="534356"/>
            <a:ext cx="102338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Top 10 opportunities to increase trust for SMEs with poor / very poor financial well-being</a:t>
            </a:r>
          </a:p>
        </p:txBody>
      </p:sp>
      <p:graphicFrame>
        <p:nvGraphicFramePr>
          <p:cNvPr id="4" name="Table 3">
            <a:extLst>
              <a:ext uri="{FF2B5EF4-FFF2-40B4-BE49-F238E27FC236}">
                <a16:creationId xmlns:a16="http://schemas.microsoft.com/office/drawing/2014/main" id="{8815F0A8-95A9-C91E-E985-904106002C93}"/>
              </a:ext>
            </a:extLst>
          </p:cNvPr>
          <p:cNvGraphicFramePr>
            <a:graphicFrameLocks noGrp="1"/>
          </p:cNvGraphicFramePr>
          <p:nvPr>
            <p:extLst>
              <p:ext uri="{D42A27DB-BD31-4B8C-83A1-F6EECF244321}">
                <p14:modId xmlns:p14="http://schemas.microsoft.com/office/powerpoint/2010/main" val="3322869968"/>
              </p:ext>
            </p:extLst>
          </p:nvPr>
        </p:nvGraphicFramePr>
        <p:xfrm>
          <a:off x="1032884" y="1502227"/>
          <a:ext cx="10126232" cy="4425887"/>
        </p:xfrm>
        <a:graphic>
          <a:graphicData uri="http://schemas.openxmlformats.org/drawingml/2006/table">
            <a:tbl>
              <a:tblPr firstRow="1" bandRow="1">
                <a:tableStyleId>{6E62EB93-AAC6-4EBA-99E5-D1D4B1179FDE}</a:tableStyleId>
              </a:tblPr>
              <a:tblGrid>
                <a:gridCol w="439511">
                  <a:extLst>
                    <a:ext uri="{9D8B030D-6E8A-4147-A177-3AD203B41FA5}">
                      <a16:colId xmlns:a16="http://schemas.microsoft.com/office/drawing/2014/main" val="20000"/>
                    </a:ext>
                  </a:extLst>
                </a:gridCol>
                <a:gridCol w="1493531">
                  <a:extLst>
                    <a:ext uri="{9D8B030D-6E8A-4147-A177-3AD203B41FA5}">
                      <a16:colId xmlns:a16="http://schemas.microsoft.com/office/drawing/2014/main" val="20001"/>
                    </a:ext>
                  </a:extLst>
                </a:gridCol>
                <a:gridCol w="3130075">
                  <a:extLst>
                    <a:ext uri="{9D8B030D-6E8A-4147-A177-3AD203B41FA5}">
                      <a16:colId xmlns:a16="http://schemas.microsoft.com/office/drawing/2014/main" val="20002"/>
                    </a:ext>
                  </a:extLst>
                </a:gridCol>
                <a:gridCol w="1687705">
                  <a:extLst>
                    <a:ext uri="{9D8B030D-6E8A-4147-A177-3AD203B41FA5}">
                      <a16:colId xmlns:a16="http://schemas.microsoft.com/office/drawing/2014/main" val="20003"/>
                    </a:ext>
                  </a:extLst>
                </a:gridCol>
                <a:gridCol w="1687705">
                  <a:extLst>
                    <a:ext uri="{9D8B030D-6E8A-4147-A177-3AD203B41FA5}">
                      <a16:colId xmlns:a16="http://schemas.microsoft.com/office/drawing/2014/main" val="20004"/>
                    </a:ext>
                  </a:extLst>
                </a:gridCol>
                <a:gridCol w="1687705">
                  <a:extLst>
                    <a:ext uri="{9D8B030D-6E8A-4147-A177-3AD203B41FA5}">
                      <a16:colId xmlns:a16="http://schemas.microsoft.com/office/drawing/2014/main" val="20005"/>
                    </a:ext>
                  </a:extLst>
                </a:gridCol>
              </a:tblGrid>
              <a:tr h="320565">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2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Statement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5375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My provider takes my loyalty into account when calculating renewal quotes after I have claimed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1.25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5375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My insurer provided effective assistance/ advice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3.64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-0.91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414092">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My insurance cover is of the right level for my business to continue to trade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3.26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14092">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I could remove cover elements I don’t need protection for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2.62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414092">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My premium doesn't increase because I'm not a new customer anymore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3.41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14092">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The policy was explained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4.25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5375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The price I paid was reasonable for the level of cover that I get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3.57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52614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There was a promotional discount when joining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3.86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0.95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4908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I was not asked lots of unnecessary questions about myself when applied for a quote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5375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I know the company pays out quickly and worries about paperwork later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4.32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1.95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6.69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10"/>
                  </a:ext>
                </a:extLst>
              </a:tr>
            </a:tbl>
          </a:graphicData>
        </a:graphic>
      </p:graphicFrame>
      <p:sp>
        <p:nvSpPr>
          <p:cNvPr id="2" name="Google Shape;281;p26">
            <a:extLst>
              <a:ext uri="{FF2B5EF4-FFF2-40B4-BE49-F238E27FC236}">
                <a16:creationId xmlns:a16="http://schemas.microsoft.com/office/drawing/2014/main" id="{F1E58135-D5CC-80B0-814E-471767482539}"/>
              </a:ext>
            </a:extLst>
          </p:cNvPr>
          <p:cNvSpPr txBox="1"/>
          <p:nvPr/>
        </p:nvSpPr>
        <p:spPr>
          <a:xfrm>
            <a:off x="925287" y="6181145"/>
            <a:ext cx="10126232" cy="33083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Base: April 2025 &amp; Jan 2026 data. Poor / very poor financial well-being n=</a:t>
            </a:r>
            <a:r>
              <a:rPr lang="en-US" sz="900" dirty="0">
                <a:latin typeface="Noto Sans" panose="020B0502040504020204" pitchFamily="34" charset="0"/>
                <a:ea typeface="Corbel"/>
                <a:cs typeface="Noto Sans" panose="020B0502040504020204" pitchFamily="34" charset="0"/>
                <a:sym typeface="Corbel"/>
              </a:rPr>
              <a:t>44</a:t>
            </a:r>
            <a:r>
              <a:rPr kumimoji="0" lang="en-US"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/11* *Low sample, just shown for completeness </a:t>
            </a:r>
          </a:p>
        </p:txBody>
      </p:sp>
    </p:spTree>
    <p:extLst>
      <p:ext uri="{BB962C8B-B14F-4D97-AF65-F5344CB8AC3E}">
        <p14:creationId xmlns:p14="http://schemas.microsoft.com/office/powerpoint/2010/main" val="9903181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FCC19AA2-CB7B-923A-3079-0F050BDD481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3656F4D-0A6A-2143-6222-E750DFFBA0D5}"/>
              </a:ext>
            </a:extLst>
          </p:cNvPr>
          <p:cNvSpPr txBox="1"/>
          <p:nvPr/>
        </p:nvSpPr>
        <p:spPr>
          <a:xfrm>
            <a:off x="925287" y="534356"/>
            <a:ext cx="102338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Top 10 opportunities to increase trust for SMEs with average financial well-being</a:t>
            </a:r>
          </a:p>
        </p:txBody>
      </p:sp>
      <p:graphicFrame>
        <p:nvGraphicFramePr>
          <p:cNvPr id="4" name="Table 3">
            <a:extLst>
              <a:ext uri="{FF2B5EF4-FFF2-40B4-BE49-F238E27FC236}">
                <a16:creationId xmlns:a16="http://schemas.microsoft.com/office/drawing/2014/main" id="{9E546AA6-758E-9BA5-9E83-9E26C74FC9EE}"/>
              </a:ext>
            </a:extLst>
          </p:cNvPr>
          <p:cNvGraphicFramePr>
            <a:graphicFrameLocks noGrp="1"/>
          </p:cNvGraphicFramePr>
          <p:nvPr>
            <p:extLst>
              <p:ext uri="{D42A27DB-BD31-4B8C-83A1-F6EECF244321}">
                <p14:modId xmlns:p14="http://schemas.microsoft.com/office/powerpoint/2010/main" val="445888002"/>
              </p:ext>
            </p:extLst>
          </p:nvPr>
        </p:nvGraphicFramePr>
        <p:xfrm>
          <a:off x="1032884" y="1502227"/>
          <a:ext cx="10126232" cy="4365553"/>
        </p:xfrm>
        <a:graphic>
          <a:graphicData uri="http://schemas.openxmlformats.org/drawingml/2006/table">
            <a:tbl>
              <a:tblPr firstRow="1" bandRow="1">
                <a:tableStyleId>{6E62EB93-AAC6-4EBA-99E5-D1D4B1179FDE}</a:tableStyleId>
              </a:tblPr>
              <a:tblGrid>
                <a:gridCol w="439511">
                  <a:extLst>
                    <a:ext uri="{9D8B030D-6E8A-4147-A177-3AD203B41FA5}">
                      <a16:colId xmlns:a16="http://schemas.microsoft.com/office/drawing/2014/main" val="20000"/>
                    </a:ext>
                  </a:extLst>
                </a:gridCol>
                <a:gridCol w="1493531">
                  <a:extLst>
                    <a:ext uri="{9D8B030D-6E8A-4147-A177-3AD203B41FA5}">
                      <a16:colId xmlns:a16="http://schemas.microsoft.com/office/drawing/2014/main" val="20001"/>
                    </a:ext>
                  </a:extLst>
                </a:gridCol>
                <a:gridCol w="3130075">
                  <a:extLst>
                    <a:ext uri="{9D8B030D-6E8A-4147-A177-3AD203B41FA5}">
                      <a16:colId xmlns:a16="http://schemas.microsoft.com/office/drawing/2014/main" val="20002"/>
                    </a:ext>
                  </a:extLst>
                </a:gridCol>
                <a:gridCol w="1687705">
                  <a:extLst>
                    <a:ext uri="{9D8B030D-6E8A-4147-A177-3AD203B41FA5}">
                      <a16:colId xmlns:a16="http://schemas.microsoft.com/office/drawing/2014/main" val="20003"/>
                    </a:ext>
                  </a:extLst>
                </a:gridCol>
                <a:gridCol w="1687705">
                  <a:extLst>
                    <a:ext uri="{9D8B030D-6E8A-4147-A177-3AD203B41FA5}">
                      <a16:colId xmlns:a16="http://schemas.microsoft.com/office/drawing/2014/main" val="20004"/>
                    </a:ext>
                  </a:extLst>
                </a:gridCol>
                <a:gridCol w="1687705">
                  <a:extLst>
                    <a:ext uri="{9D8B030D-6E8A-4147-A177-3AD203B41FA5}">
                      <a16:colId xmlns:a16="http://schemas.microsoft.com/office/drawing/2014/main" val="20005"/>
                    </a:ext>
                  </a:extLst>
                </a:gridCol>
              </a:tblGrid>
              <a:tr h="320565">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2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Statement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5375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I got a discount for staying with the same company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5.20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3.02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5375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My insurance provider matched a cheaper price from a competitors quote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5.03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2.86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414092">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My insurer handled my complaint professionally and fairly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5.97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4.88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14092">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I know what the policy covers and excludes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5.86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414092">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My provider takes my loyalty into account when calculating renewal quotes after I have claimed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5.03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3.18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14092">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My insurer provides additional benefits for renewing (e.g. enhanced cover)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4.77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2.66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5375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My premium doesn't increase because I'm not a new customer anymore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5.03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3.29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52614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I understand if there are any discounts or no claims bonus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5.31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4908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My insurer informed me about their claims process before I bought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5.67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4.93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5375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My insurer assessed my risk individually, rather than using generic assumptions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5.33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4.32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6.35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10"/>
                  </a:ext>
                </a:extLst>
              </a:tr>
            </a:tbl>
          </a:graphicData>
        </a:graphic>
      </p:graphicFrame>
      <p:sp>
        <p:nvSpPr>
          <p:cNvPr id="2" name="Google Shape;281;p26">
            <a:extLst>
              <a:ext uri="{FF2B5EF4-FFF2-40B4-BE49-F238E27FC236}">
                <a16:creationId xmlns:a16="http://schemas.microsoft.com/office/drawing/2014/main" id="{3D5DD13A-44A7-7EB3-5136-772B297C156F}"/>
              </a:ext>
            </a:extLst>
          </p:cNvPr>
          <p:cNvSpPr txBox="1"/>
          <p:nvPr/>
        </p:nvSpPr>
        <p:spPr>
          <a:xfrm>
            <a:off x="925287" y="6181145"/>
            <a:ext cx="10126232" cy="33083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Base: April 2025 and Jan 2026 data. average financial well-being n=300/82</a:t>
            </a:r>
          </a:p>
        </p:txBody>
      </p:sp>
    </p:spTree>
    <p:extLst>
      <p:ext uri="{BB962C8B-B14F-4D97-AF65-F5344CB8AC3E}">
        <p14:creationId xmlns:p14="http://schemas.microsoft.com/office/powerpoint/2010/main" val="31294301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E7DD08B4-4056-70C6-A17F-39E87BCCADE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4FF1376-50BE-D3B6-4987-8FD39512BC01}"/>
              </a:ext>
            </a:extLst>
          </p:cNvPr>
          <p:cNvSpPr txBox="1"/>
          <p:nvPr/>
        </p:nvSpPr>
        <p:spPr>
          <a:xfrm>
            <a:off x="925287" y="534356"/>
            <a:ext cx="102338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Top 10 opportunities to increase trust for SMEs with good / very good financial well-being</a:t>
            </a:r>
          </a:p>
        </p:txBody>
      </p:sp>
      <p:graphicFrame>
        <p:nvGraphicFramePr>
          <p:cNvPr id="4" name="Table 3">
            <a:extLst>
              <a:ext uri="{FF2B5EF4-FFF2-40B4-BE49-F238E27FC236}">
                <a16:creationId xmlns:a16="http://schemas.microsoft.com/office/drawing/2014/main" id="{FFCBF7AB-A589-02BF-3084-4A5AE0C2F196}"/>
              </a:ext>
            </a:extLst>
          </p:cNvPr>
          <p:cNvGraphicFramePr>
            <a:graphicFrameLocks noGrp="1"/>
          </p:cNvGraphicFramePr>
          <p:nvPr>
            <p:extLst>
              <p:ext uri="{D42A27DB-BD31-4B8C-83A1-F6EECF244321}">
                <p14:modId xmlns:p14="http://schemas.microsoft.com/office/powerpoint/2010/main" val="3374199613"/>
              </p:ext>
            </p:extLst>
          </p:nvPr>
        </p:nvGraphicFramePr>
        <p:xfrm>
          <a:off x="1032884" y="1502227"/>
          <a:ext cx="10126232" cy="4267200"/>
        </p:xfrm>
        <a:graphic>
          <a:graphicData uri="http://schemas.openxmlformats.org/drawingml/2006/table">
            <a:tbl>
              <a:tblPr firstRow="1" bandRow="1">
                <a:tableStyleId>{6E62EB93-AAC6-4EBA-99E5-D1D4B1179FDE}</a:tableStyleId>
              </a:tblPr>
              <a:tblGrid>
                <a:gridCol w="439511">
                  <a:extLst>
                    <a:ext uri="{9D8B030D-6E8A-4147-A177-3AD203B41FA5}">
                      <a16:colId xmlns:a16="http://schemas.microsoft.com/office/drawing/2014/main" val="20000"/>
                    </a:ext>
                  </a:extLst>
                </a:gridCol>
                <a:gridCol w="1493531">
                  <a:extLst>
                    <a:ext uri="{9D8B030D-6E8A-4147-A177-3AD203B41FA5}">
                      <a16:colId xmlns:a16="http://schemas.microsoft.com/office/drawing/2014/main" val="20001"/>
                    </a:ext>
                  </a:extLst>
                </a:gridCol>
                <a:gridCol w="3130075">
                  <a:extLst>
                    <a:ext uri="{9D8B030D-6E8A-4147-A177-3AD203B41FA5}">
                      <a16:colId xmlns:a16="http://schemas.microsoft.com/office/drawing/2014/main" val="20002"/>
                    </a:ext>
                  </a:extLst>
                </a:gridCol>
                <a:gridCol w="1687705">
                  <a:extLst>
                    <a:ext uri="{9D8B030D-6E8A-4147-A177-3AD203B41FA5}">
                      <a16:colId xmlns:a16="http://schemas.microsoft.com/office/drawing/2014/main" val="20003"/>
                    </a:ext>
                  </a:extLst>
                </a:gridCol>
                <a:gridCol w="1687705">
                  <a:extLst>
                    <a:ext uri="{9D8B030D-6E8A-4147-A177-3AD203B41FA5}">
                      <a16:colId xmlns:a16="http://schemas.microsoft.com/office/drawing/2014/main" val="20004"/>
                    </a:ext>
                  </a:extLst>
                </a:gridCol>
                <a:gridCol w="1687705">
                  <a:extLst>
                    <a:ext uri="{9D8B030D-6E8A-4147-A177-3AD203B41FA5}">
                      <a16:colId xmlns:a16="http://schemas.microsoft.com/office/drawing/2014/main" val="20005"/>
                    </a:ext>
                  </a:extLst>
                </a:gridCol>
              </a:tblGrid>
              <a:tr h="320565">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2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Statement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5375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I know what the policy covers and excludes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5375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The policy was explained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414092">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My insurer provided effective assistance/ advice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14092">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I knew what I need to do to make a claim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414092">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Repairs or replacement items were completed/ delivered at a time that suited me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14092">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I am offered immediate assistance and advice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5375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I got a discount for staying with the same company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52614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The policy documents are easy to read, with little or no small print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4908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My insurance cover is of the right level for my business to continue to trade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5375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My questions are answered quickly and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7.99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10"/>
                  </a:ext>
                </a:extLst>
              </a:tr>
            </a:tbl>
          </a:graphicData>
        </a:graphic>
      </p:graphicFrame>
      <p:sp>
        <p:nvSpPr>
          <p:cNvPr id="2" name="Google Shape;281;p26">
            <a:extLst>
              <a:ext uri="{FF2B5EF4-FFF2-40B4-BE49-F238E27FC236}">
                <a16:creationId xmlns:a16="http://schemas.microsoft.com/office/drawing/2014/main" id="{08CE8609-CC12-934C-0E23-6BAD484E0BA8}"/>
              </a:ext>
            </a:extLst>
          </p:cNvPr>
          <p:cNvSpPr txBox="1"/>
          <p:nvPr/>
        </p:nvSpPr>
        <p:spPr>
          <a:xfrm>
            <a:off x="925287" y="6181145"/>
            <a:ext cx="10126232" cy="33083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Base: April 2025 and Jan 2026 data. Good / very good financial well-being n=1,141/430 </a:t>
            </a:r>
          </a:p>
        </p:txBody>
      </p:sp>
    </p:spTree>
    <p:extLst>
      <p:ext uri="{BB962C8B-B14F-4D97-AF65-F5344CB8AC3E}">
        <p14:creationId xmlns:p14="http://schemas.microsoft.com/office/powerpoint/2010/main" val="15554337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B2A8D43-7436-BC8A-061A-1438E48AC35E}"/>
            </a:ext>
          </a:extLst>
        </p:cNvPr>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4371FEB4-4A09-D6E0-2E60-23AEE8C47A6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530589" y="5811520"/>
            <a:ext cx="1891747" cy="580137"/>
          </a:xfrm>
          <a:prstGeom prst="rect">
            <a:avLst/>
          </a:prstGeom>
        </p:spPr>
      </p:pic>
      <p:sp>
        <p:nvSpPr>
          <p:cNvPr id="2" name="object 3">
            <a:extLst>
              <a:ext uri="{FF2B5EF4-FFF2-40B4-BE49-F238E27FC236}">
                <a16:creationId xmlns:a16="http://schemas.microsoft.com/office/drawing/2014/main" id="{602840DC-BA83-D64D-5799-47D7F84781A6}"/>
              </a:ext>
            </a:extLst>
          </p:cNvPr>
          <p:cNvSpPr txBox="1"/>
          <p:nvPr/>
        </p:nvSpPr>
        <p:spPr>
          <a:xfrm>
            <a:off x="1664384" y="2707244"/>
            <a:ext cx="9757952" cy="1155829"/>
          </a:xfrm>
          <a:prstGeom prst="rect">
            <a:avLst/>
          </a:prstGeom>
        </p:spPr>
        <p:txBody>
          <a:bodyPr vert="horz" wrap="square" lIns="0" tIns="277495" rIns="0" bIns="0" rtlCol="0">
            <a:spAutoFit/>
          </a:bodyPr>
          <a:lstStyle/>
          <a:p>
            <a:pPr marL="12701" marR="5080" lvl="0" indent="0" algn="r" defTabSz="457223" rtl="0" eaLnBrk="1" fontAlgn="auto" latinLnBrk="0" hangingPunct="1">
              <a:lnSpc>
                <a:spcPts val="68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17505B"/>
                </a:solidFill>
                <a:effectLst/>
                <a:uLnTx/>
                <a:uFillTx/>
                <a:latin typeface="Moderustic ExtraBold" pitchFamily="2" charset="0"/>
                <a:ea typeface="Noto Sans" panose="020B0502040504020204" pitchFamily="34" charset="0"/>
                <a:cs typeface="Cambria"/>
                <a:sym typeface="Arial"/>
              </a:rPr>
              <a:t>APPENDIX DATA </a:t>
            </a:r>
          </a:p>
        </p:txBody>
      </p:sp>
    </p:spTree>
    <p:extLst>
      <p:ext uri="{BB962C8B-B14F-4D97-AF65-F5344CB8AC3E}">
        <p14:creationId xmlns:p14="http://schemas.microsoft.com/office/powerpoint/2010/main" val="48789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7"/>
        <p:cNvGrpSpPr/>
        <p:nvPr/>
      </p:nvGrpSpPr>
      <p:grpSpPr>
        <a:xfrm>
          <a:off x="0" y="0"/>
          <a:ext cx="0" cy="0"/>
          <a:chOff x="0" y="0"/>
          <a:chExt cx="0" cy="0"/>
        </a:xfrm>
      </p:grpSpPr>
      <p:sp>
        <p:nvSpPr>
          <p:cNvPr id="3" name="TextBox 2"/>
          <p:cNvSpPr txBox="1"/>
          <p:nvPr/>
        </p:nvSpPr>
        <p:spPr>
          <a:xfrm>
            <a:off x="914400" y="501732"/>
            <a:ext cx="10344150" cy="830997"/>
          </a:xfrm>
          <a:prstGeom prst="rect">
            <a:avLst/>
          </a:prstGeom>
          <a:noFill/>
        </p:spPr>
        <p:txBody>
          <a:bodyPr wrap="square" rtlCol="0">
            <a:spAutoFit/>
          </a:bodyPr>
          <a:lstStyle/>
          <a:p>
            <a:r>
              <a:rPr lang="en-GB" sz="2400" b="1" dirty="0">
                <a:solidFill>
                  <a:srgbClr val="17505B"/>
                </a:solidFill>
                <a:latin typeface="Roboto Slab" pitchFamily="2" charset="0"/>
                <a:ea typeface="Noto Sans" panose="020B0502040504020204" pitchFamily="34" charset="0"/>
                <a:cs typeface="Calibri Light" panose="020F0302020204030204" pitchFamily="34" charset="0"/>
              </a:rPr>
              <a:t>Sample characteristics for both surveys - waves 16 &amp; 17 (April 2025 and January 2026)</a:t>
            </a:r>
          </a:p>
        </p:txBody>
      </p:sp>
      <p:sp>
        <p:nvSpPr>
          <p:cNvPr id="4" name="Rectangle: Rounded Corners 3"/>
          <p:cNvSpPr/>
          <p:nvPr/>
        </p:nvSpPr>
        <p:spPr>
          <a:xfrm>
            <a:off x="9977119" y="1457960"/>
            <a:ext cx="1688965" cy="1859278"/>
          </a:xfrm>
          <a:prstGeom prst="roundRect">
            <a:avLst>
              <a:gd name="adj" fmla="val 14045"/>
            </a:avLst>
          </a:prstGeom>
          <a:noFill/>
          <a:ln>
            <a:solidFill>
              <a:srgbClr val="3EFF97"/>
            </a:solidFill>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ctr"/>
            <a:r>
              <a:rPr lang="en-GB" sz="1200" b="1" dirty="0">
                <a:solidFill>
                  <a:srgbClr val="17505B"/>
                </a:solidFill>
                <a:latin typeface="+mj-lt"/>
              </a:rPr>
              <a:t>Gender</a:t>
            </a:r>
          </a:p>
          <a:p>
            <a:pPr algn="ctr"/>
            <a:endParaRPr lang="en-GB" sz="1200" dirty="0">
              <a:solidFill>
                <a:srgbClr val="17505B"/>
              </a:solidFill>
              <a:latin typeface="+mj-lt"/>
            </a:endParaRPr>
          </a:p>
          <a:p>
            <a:pPr marL="263525" indent="-171450">
              <a:buFont typeface="Arial" panose="020B0604020202020204" pitchFamily="34" charset="0"/>
              <a:buChar char="•"/>
            </a:pPr>
            <a:r>
              <a:rPr lang="en-GB" sz="1100" dirty="0">
                <a:solidFill>
                  <a:schemeClr val="tx1"/>
                </a:solidFill>
                <a:latin typeface="Noto Sans" panose="020B0502040504020204" pitchFamily="34" charset="0"/>
              </a:rPr>
              <a:t>Females: 49%</a:t>
            </a:r>
          </a:p>
          <a:p>
            <a:pPr marL="263525" indent="-171450">
              <a:buFont typeface="Arial" panose="020B0604020202020204" pitchFamily="34" charset="0"/>
              <a:buChar char="•"/>
            </a:pPr>
            <a:r>
              <a:rPr lang="en-GB" sz="1100" dirty="0">
                <a:solidFill>
                  <a:schemeClr val="tx1"/>
                </a:solidFill>
                <a:latin typeface="Noto Sans" panose="020B0502040504020204" pitchFamily="34" charset="0"/>
              </a:rPr>
              <a:t>Males: 51%</a:t>
            </a:r>
          </a:p>
        </p:txBody>
      </p:sp>
      <p:sp>
        <p:nvSpPr>
          <p:cNvPr id="7" name="TextBox 6"/>
          <p:cNvSpPr txBox="1"/>
          <p:nvPr/>
        </p:nvSpPr>
        <p:spPr>
          <a:xfrm rot="16200000">
            <a:off x="-218153" y="2292993"/>
            <a:ext cx="1843294" cy="307776"/>
          </a:xfrm>
          <a:prstGeom prst="rect">
            <a:avLst/>
          </a:prstGeom>
          <a:noFill/>
        </p:spPr>
        <p:txBody>
          <a:bodyPr wrap="square" rtlCol="0">
            <a:spAutoFit/>
          </a:bodyPr>
          <a:lstStyle/>
          <a:p>
            <a:pPr algn="ctr"/>
            <a:r>
              <a:rPr lang="en-GB" b="1" dirty="0">
                <a:solidFill>
                  <a:srgbClr val="00EE6C"/>
                </a:solidFill>
                <a:latin typeface="Noto Sans" panose="020B0502040504020204" pitchFamily="34" charset="0"/>
                <a:ea typeface="Noto Sans" panose="020B0502040504020204" pitchFamily="34" charset="0"/>
                <a:cs typeface="Calibri Light" panose="020F0302020204030204" pitchFamily="34" charset="0"/>
              </a:rPr>
              <a:t>Consumer n=1,001</a:t>
            </a:r>
            <a:endParaRPr lang="en-GB" sz="1000" dirty="0">
              <a:solidFill>
                <a:srgbClr val="00EE6C"/>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9" name="TextBox 18"/>
          <p:cNvSpPr txBox="1"/>
          <p:nvPr/>
        </p:nvSpPr>
        <p:spPr>
          <a:xfrm rot="16200000">
            <a:off x="-629692" y="4761220"/>
            <a:ext cx="2642113" cy="307777"/>
          </a:xfrm>
          <a:prstGeom prst="rect">
            <a:avLst/>
          </a:prstGeom>
          <a:noFill/>
        </p:spPr>
        <p:txBody>
          <a:bodyPr wrap="square" rtlCol="0">
            <a:spAutoFit/>
          </a:bodyPr>
          <a:lstStyle/>
          <a:p>
            <a:pPr algn="ctr"/>
            <a:r>
              <a:rPr lang="en-GB"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SME n=1,499</a:t>
            </a:r>
            <a:endParaRPr lang="en-GB" dirty="0">
              <a:solidFill>
                <a:srgbClr val="17505B"/>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2" name="Rectangle: Rounded Corners 21"/>
          <p:cNvSpPr/>
          <p:nvPr/>
        </p:nvSpPr>
        <p:spPr>
          <a:xfrm>
            <a:off x="7749711" y="3581317"/>
            <a:ext cx="1637092" cy="1417319"/>
          </a:xfrm>
          <a:prstGeom prst="roundRect">
            <a:avLst>
              <a:gd name="adj" fmla="val 8338"/>
            </a:avLst>
          </a:prstGeom>
          <a:noFill/>
          <a:ln>
            <a:solidFill>
              <a:srgbClr val="175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rgbClr val="17505B"/>
                </a:solidFill>
                <a:latin typeface="+mj-lt"/>
              </a:rPr>
              <a:t>Age</a:t>
            </a:r>
          </a:p>
          <a:p>
            <a:pPr marL="355600" indent="-171450">
              <a:buFont typeface="Arial" panose="020B0604020202020204" pitchFamily="34" charset="0"/>
              <a:buChar char="•"/>
            </a:pPr>
            <a:r>
              <a:rPr lang="en-GB" sz="1100" dirty="0">
                <a:solidFill>
                  <a:schemeClr val="tx1"/>
                </a:solidFill>
                <a:latin typeface="Noto Sans" panose="020B0502040504020204" pitchFamily="34" charset="0"/>
              </a:rPr>
              <a:t>18-24: 11%</a:t>
            </a:r>
          </a:p>
          <a:p>
            <a:pPr marL="355600" indent="-171450">
              <a:buFont typeface="Arial" panose="020B0604020202020204" pitchFamily="34" charset="0"/>
              <a:buChar char="•"/>
            </a:pPr>
            <a:r>
              <a:rPr lang="en-GB" sz="1100" dirty="0">
                <a:solidFill>
                  <a:schemeClr val="tx1"/>
                </a:solidFill>
                <a:latin typeface="Noto Sans" panose="020B0502040504020204" pitchFamily="34" charset="0"/>
              </a:rPr>
              <a:t>25-34: 34%</a:t>
            </a:r>
          </a:p>
          <a:p>
            <a:pPr marL="355600" indent="-171450">
              <a:buFont typeface="Arial" panose="020B0604020202020204" pitchFamily="34" charset="0"/>
              <a:buChar char="•"/>
            </a:pPr>
            <a:r>
              <a:rPr lang="en-GB" sz="1100" dirty="0">
                <a:solidFill>
                  <a:schemeClr val="tx1"/>
                </a:solidFill>
                <a:latin typeface="Noto Sans" panose="020B0502040504020204" pitchFamily="34" charset="0"/>
              </a:rPr>
              <a:t>35-44: 25%</a:t>
            </a:r>
          </a:p>
          <a:p>
            <a:pPr marL="355600" indent="-171450">
              <a:buFont typeface="Arial" panose="020B0604020202020204" pitchFamily="34" charset="0"/>
              <a:buChar char="•"/>
            </a:pPr>
            <a:r>
              <a:rPr lang="en-GB" sz="1100" dirty="0">
                <a:solidFill>
                  <a:schemeClr val="tx1"/>
                </a:solidFill>
                <a:latin typeface="Noto Sans" panose="020B0502040504020204" pitchFamily="34" charset="0"/>
              </a:rPr>
              <a:t>45-54: 16%</a:t>
            </a:r>
          </a:p>
          <a:p>
            <a:pPr marL="355600" indent="-171450">
              <a:buFont typeface="Arial" panose="020B0604020202020204" pitchFamily="34" charset="0"/>
              <a:buChar char="•"/>
            </a:pPr>
            <a:r>
              <a:rPr lang="en-GB" sz="1100" dirty="0">
                <a:solidFill>
                  <a:schemeClr val="tx1"/>
                </a:solidFill>
                <a:latin typeface="Noto Sans" panose="020B0502040504020204" pitchFamily="34" charset="0"/>
              </a:rPr>
              <a:t>55-64: 11% </a:t>
            </a:r>
          </a:p>
          <a:p>
            <a:pPr marL="355600" indent="-171450">
              <a:buFont typeface="Arial" panose="020B0604020202020204" pitchFamily="34" charset="0"/>
              <a:buChar char="•"/>
            </a:pPr>
            <a:r>
              <a:rPr lang="en-GB" sz="1100" dirty="0">
                <a:solidFill>
                  <a:schemeClr val="tx1"/>
                </a:solidFill>
                <a:latin typeface="Noto Sans" panose="020B0502040504020204" pitchFamily="34" charset="0"/>
              </a:rPr>
              <a:t>65 or older: 3%</a:t>
            </a:r>
          </a:p>
        </p:txBody>
      </p:sp>
      <p:sp>
        <p:nvSpPr>
          <p:cNvPr id="23" name="Rectangle: Rounded Corners 22"/>
          <p:cNvSpPr/>
          <p:nvPr/>
        </p:nvSpPr>
        <p:spPr>
          <a:xfrm>
            <a:off x="1005924" y="1457961"/>
            <a:ext cx="3647356" cy="1859277"/>
          </a:xfrm>
          <a:prstGeom prst="roundRect">
            <a:avLst>
              <a:gd name="adj" fmla="val 9833"/>
            </a:avLst>
          </a:prstGeom>
          <a:solidFill>
            <a:srgbClr val="3EFF97"/>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r>
              <a:rPr lang="en-GB" sz="1200" b="1" dirty="0">
                <a:solidFill>
                  <a:srgbClr val="17505B"/>
                </a:solidFill>
                <a:latin typeface="+mj-lt"/>
              </a:rPr>
              <a:t>Insurance policies held:</a:t>
            </a:r>
            <a:endParaRPr lang="en-GB" sz="1200" dirty="0">
              <a:solidFill>
                <a:srgbClr val="17505B"/>
              </a:solidFill>
              <a:latin typeface="+mj-lt"/>
            </a:endParaRPr>
          </a:p>
          <a:p>
            <a:pPr marL="171450" indent="-171450">
              <a:buClr>
                <a:srgbClr val="17505B"/>
              </a:buClr>
              <a:buFont typeface="Arial" panose="020B0604020202020204" pitchFamily="34" charset="0"/>
              <a:buChar char="•"/>
            </a:pPr>
            <a:r>
              <a:rPr lang="en-GB" sz="1100" dirty="0">
                <a:solidFill>
                  <a:schemeClr val="tx1"/>
                </a:solidFill>
                <a:latin typeface="Noto Sans" panose="020B0502040504020204" pitchFamily="34" charset="0"/>
              </a:rPr>
              <a:t>Motor: 80%</a:t>
            </a:r>
          </a:p>
          <a:p>
            <a:pPr marL="171450" indent="-171450">
              <a:buClr>
                <a:srgbClr val="17505B"/>
              </a:buClr>
              <a:buFont typeface="Arial" panose="020B0604020202020204" pitchFamily="34" charset="0"/>
              <a:buChar char="•"/>
            </a:pPr>
            <a:r>
              <a:rPr lang="en-GB" sz="1100" dirty="0">
                <a:solidFill>
                  <a:schemeClr val="tx1"/>
                </a:solidFill>
                <a:latin typeface="Noto Sans" panose="020B0502040504020204" pitchFamily="34" charset="0"/>
              </a:rPr>
              <a:t>Travel: 50%</a:t>
            </a:r>
          </a:p>
          <a:p>
            <a:pPr marL="171450" indent="-171450">
              <a:buClr>
                <a:srgbClr val="17505B"/>
              </a:buClr>
              <a:buFont typeface="Arial" panose="020B0604020202020204" pitchFamily="34" charset="0"/>
              <a:buChar char="•"/>
            </a:pPr>
            <a:r>
              <a:rPr lang="en-GB" sz="1100" dirty="0">
                <a:solidFill>
                  <a:schemeClr val="tx1"/>
                </a:solidFill>
                <a:latin typeface="Noto Sans" panose="020B0502040504020204" pitchFamily="34" charset="0"/>
              </a:rPr>
              <a:t>Buildings / Contents: 80%</a:t>
            </a:r>
          </a:p>
          <a:p>
            <a:pPr marL="171450" indent="-171450">
              <a:buClr>
                <a:srgbClr val="17505B"/>
              </a:buClr>
              <a:buFont typeface="Arial" panose="020B0604020202020204" pitchFamily="34" charset="0"/>
              <a:buChar char="•"/>
            </a:pPr>
            <a:endParaRPr lang="en-GB" sz="1100" dirty="0">
              <a:solidFill>
                <a:schemeClr val="tx1"/>
              </a:solidFill>
              <a:latin typeface="Noto Sans" panose="020B0502040504020204" pitchFamily="34" charset="0"/>
            </a:endParaRPr>
          </a:p>
          <a:p>
            <a:r>
              <a:rPr lang="en-GB" sz="1200" b="1" dirty="0">
                <a:solidFill>
                  <a:srgbClr val="17505B"/>
                </a:solidFill>
                <a:latin typeface="+mj-lt"/>
              </a:rPr>
              <a:t>19% have claimed on at least one of the below</a:t>
            </a:r>
            <a:r>
              <a:rPr lang="en-GB" sz="1200" dirty="0">
                <a:solidFill>
                  <a:srgbClr val="17505B"/>
                </a:solidFill>
                <a:latin typeface="+mj-lt"/>
              </a:rPr>
              <a:t>:</a:t>
            </a:r>
          </a:p>
          <a:p>
            <a:pPr marL="171450" indent="-171450">
              <a:buClr>
                <a:srgbClr val="17505B"/>
              </a:buClr>
              <a:buFont typeface="Arial" panose="020B0604020202020204" pitchFamily="34" charset="0"/>
              <a:buChar char="•"/>
            </a:pPr>
            <a:r>
              <a:rPr lang="en-GB" sz="1100" dirty="0">
                <a:solidFill>
                  <a:schemeClr val="tx1"/>
                </a:solidFill>
                <a:latin typeface="Noto Sans" panose="020B0502040504020204" pitchFamily="34" charset="0"/>
              </a:rPr>
              <a:t>63% of claimants - Motor</a:t>
            </a:r>
          </a:p>
          <a:p>
            <a:pPr marL="171450" indent="-171450">
              <a:buClr>
                <a:srgbClr val="17505B"/>
              </a:buClr>
              <a:buFont typeface="Arial" panose="020B0604020202020204" pitchFamily="34" charset="0"/>
              <a:buChar char="•"/>
            </a:pPr>
            <a:r>
              <a:rPr lang="en-GB" sz="1100" dirty="0">
                <a:solidFill>
                  <a:schemeClr val="tx1"/>
                </a:solidFill>
                <a:latin typeface="Noto Sans" panose="020B0502040504020204" pitchFamily="34" charset="0"/>
              </a:rPr>
              <a:t>40% of claimants - Travel</a:t>
            </a:r>
          </a:p>
          <a:p>
            <a:pPr marL="171450" indent="-171450">
              <a:buClr>
                <a:srgbClr val="17505B"/>
              </a:buClr>
              <a:buFont typeface="Arial" panose="020B0604020202020204" pitchFamily="34" charset="0"/>
              <a:buChar char="•"/>
            </a:pPr>
            <a:r>
              <a:rPr lang="en-GB" sz="1100" dirty="0">
                <a:solidFill>
                  <a:schemeClr val="tx1"/>
                </a:solidFill>
                <a:latin typeface="Noto Sans" panose="020B0502040504020204" pitchFamily="34" charset="0"/>
              </a:rPr>
              <a:t>36% of claimants - Buildings/Contents </a:t>
            </a:r>
          </a:p>
        </p:txBody>
      </p:sp>
      <p:sp>
        <p:nvSpPr>
          <p:cNvPr id="25" name="Rectangle: Rounded Corners 24"/>
          <p:cNvSpPr/>
          <p:nvPr/>
        </p:nvSpPr>
        <p:spPr>
          <a:xfrm>
            <a:off x="1029334" y="3583899"/>
            <a:ext cx="3634106" cy="2654341"/>
          </a:xfrm>
          <a:prstGeom prst="roundRect">
            <a:avLst>
              <a:gd name="adj" fmla="val 6457"/>
            </a:avLst>
          </a:prstGeom>
          <a:solidFill>
            <a:srgbClr val="175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rgbClr val="99FF80"/>
                </a:solidFill>
                <a:latin typeface="+mj-lt"/>
              </a:rPr>
              <a:t>Insurance policies held:</a:t>
            </a:r>
            <a:endParaRPr lang="en-GB" sz="1200" dirty="0">
              <a:solidFill>
                <a:srgbClr val="99FF80"/>
              </a:solidFill>
              <a:latin typeface="+mj-lt"/>
            </a:endParaRPr>
          </a:p>
          <a:p>
            <a:pPr marL="263525" indent="-171450">
              <a:buClr>
                <a:srgbClr val="99FF80"/>
              </a:buClr>
              <a:buFont typeface="Arial" panose="020B0604020202020204" pitchFamily="34" charset="0"/>
              <a:buChar char="•"/>
            </a:pPr>
            <a:r>
              <a:rPr lang="en-GB" sz="1100" dirty="0">
                <a:solidFill>
                  <a:schemeClr val="bg1"/>
                </a:solidFill>
                <a:latin typeface="Noto Sans" panose="020B0502040504020204" pitchFamily="34" charset="0"/>
              </a:rPr>
              <a:t>Motor: 65%</a:t>
            </a:r>
          </a:p>
          <a:p>
            <a:pPr marL="263525" indent="-171450">
              <a:buClr>
                <a:srgbClr val="99FF80"/>
              </a:buClr>
              <a:buFont typeface="Arial" panose="020B0604020202020204" pitchFamily="34" charset="0"/>
              <a:buChar char="•"/>
            </a:pPr>
            <a:r>
              <a:rPr lang="en-GB" sz="1100" dirty="0">
                <a:solidFill>
                  <a:schemeClr val="bg1"/>
                </a:solidFill>
                <a:latin typeface="Noto Sans" panose="020B0502040504020204" pitchFamily="34" charset="0"/>
              </a:rPr>
              <a:t>Employers’ liability: 61%</a:t>
            </a:r>
          </a:p>
          <a:p>
            <a:pPr marL="263525" indent="-171450">
              <a:buClr>
                <a:srgbClr val="99FF80"/>
              </a:buClr>
              <a:buFont typeface="Arial" panose="020B0604020202020204" pitchFamily="34" charset="0"/>
              <a:buChar char="•"/>
            </a:pPr>
            <a:r>
              <a:rPr lang="en-GB" sz="1100" dirty="0">
                <a:solidFill>
                  <a:schemeClr val="bg1"/>
                </a:solidFill>
                <a:latin typeface="Noto Sans" panose="020B0502040504020204" pitchFamily="34" charset="0"/>
              </a:rPr>
              <a:t>Buildings / Contents: 80%</a:t>
            </a:r>
          </a:p>
          <a:p>
            <a:pPr marL="263525" indent="-171450">
              <a:buClr>
                <a:srgbClr val="99FF80"/>
              </a:buClr>
              <a:buFont typeface="Arial" panose="020B0604020202020204" pitchFamily="34" charset="0"/>
              <a:buChar char="•"/>
            </a:pPr>
            <a:r>
              <a:rPr lang="en-GB" sz="1100" dirty="0">
                <a:solidFill>
                  <a:schemeClr val="bg1"/>
                </a:solidFill>
                <a:latin typeface="Noto Sans" panose="020B0502040504020204" pitchFamily="34" charset="0"/>
              </a:rPr>
              <a:t>Business interruption: 30%</a:t>
            </a:r>
          </a:p>
          <a:p>
            <a:pPr marL="92075">
              <a:buClr>
                <a:srgbClr val="99FF80"/>
              </a:buClr>
            </a:pPr>
            <a:endParaRPr lang="en-GB" sz="1100" dirty="0">
              <a:solidFill>
                <a:schemeClr val="bg1"/>
              </a:solidFill>
              <a:latin typeface="Noto Sans" panose="020B0502040504020204" pitchFamily="34" charset="0"/>
            </a:endParaRPr>
          </a:p>
          <a:p>
            <a:endParaRPr lang="en-GB" sz="1100" dirty="0">
              <a:solidFill>
                <a:schemeClr val="bg1"/>
              </a:solidFill>
              <a:latin typeface="Noto Sans" panose="020B0502040504020204" pitchFamily="34" charset="0"/>
            </a:endParaRPr>
          </a:p>
          <a:p>
            <a:r>
              <a:rPr lang="en-GB" sz="1200" b="1" dirty="0">
                <a:solidFill>
                  <a:srgbClr val="99FF80"/>
                </a:solidFill>
                <a:latin typeface="+mj-lt"/>
              </a:rPr>
              <a:t>35% have claimed on at least one of the below</a:t>
            </a:r>
            <a:r>
              <a:rPr lang="en-GB" sz="1200" dirty="0">
                <a:solidFill>
                  <a:srgbClr val="99FF80"/>
                </a:solidFill>
                <a:latin typeface="+mj-lt"/>
              </a:rPr>
              <a:t>:</a:t>
            </a:r>
          </a:p>
          <a:p>
            <a:pPr marL="263525" indent="-171450">
              <a:buClr>
                <a:srgbClr val="99FF80"/>
              </a:buClr>
              <a:buFont typeface="Arial" panose="020B0604020202020204" pitchFamily="34" charset="0"/>
              <a:buChar char="•"/>
            </a:pPr>
            <a:r>
              <a:rPr lang="en-GB" sz="1100" dirty="0">
                <a:solidFill>
                  <a:schemeClr val="bg1"/>
                </a:solidFill>
                <a:latin typeface="Noto Sans" panose="020B0502040504020204" pitchFamily="34" charset="0"/>
              </a:rPr>
              <a:t>56% of claimants - Motor</a:t>
            </a:r>
          </a:p>
          <a:p>
            <a:pPr marL="263525" indent="-171450">
              <a:buClr>
                <a:srgbClr val="99FF80"/>
              </a:buClr>
              <a:buFont typeface="Arial" panose="020B0604020202020204" pitchFamily="34" charset="0"/>
              <a:buChar char="•"/>
            </a:pPr>
            <a:r>
              <a:rPr lang="en-GB" sz="1100" dirty="0">
                <a:solidFill>
                  <a:schemeClr val="bg1"/>
                </a:solidFill>
                <a:latin typeface="Noto Sans" panose="020B0502040504020204" pitchFamily="34" charset="0"/>
              </a:rPr>
              <a:t>48% of claimants - Buildings/ Contents </a:t>
            </a:r>
          </a:p>
          <a:p>
            <a:pPr marL="263525" indent="-171450">
              <a:buClr>
                <a:srgbClr val="99FF80"/>
              </a:buClr>
              <a:buFont typeface="Arial" panose="020B0604020202020204" pitchFamily="34" charset="0"/>
              <a:buChar char="•"/>
            </a:pPr>
            <a:r>
              <a:rPr lang="en-GB" sz="1100" dirty="0">
                <a:solidFill>
                  <a:schemeClr val="bg1"/>
                </a:solidFill>
                <a:latin typeface="Noto Sans" panose="020B0502040504020204" pitchFamily="34" charset="0"/>
              </a:rPr>
              <a:t>28% of claimants - Business interruption </a:t>
            </a:r>
          </a:p>
        </p:txBody>
      </p:sp>
      <p:sp>
        <p:nvSpPr>
          <p:cNvPr id="26" name="Rectangle: Rounded Corners 25"/>
          <p:cNvSpPr/>
          <p:nvPr/>
        </p:nvSpPr>
        <p:spPr>
          <a:xfrm>
            <a:off x="9587633" y="3583899"/>
            <a:ext cx="2088612" cy="570859"/>
          </a:xfrm>
          <a:prstGeom prst="roundRect">
            <a:avLst>
              <a:gd name="adj" fmla="val 16667"/>
            </a:avLst>
          </a:prstGeom>
          <a:noFill/>
          <a:ln>
            <a:solidFill>
              <a:srgbClr val="175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rgbClr val="17505B"/>
                </a:solidFill>
                <a:latin typeface="+mj-lt"/>
              </a:rPr>
              <a:t>Gender</a:t>
            </a:r>
            <a:endParaRPr lang="en-GB" sz="1200" dirty="0">
              <a:solidFill>
                <a:srgbClr val="17505B"/>
              </a:solidFill>
              <a:latin typeface="+mj-lt"/>
            </a:endParaRPr>
          </a:p>
          <a:p>
            <a:pPr marL="447675" indent="-171450">
              <a:buFont typeface="Arial" panose="020B0604020202020204" pitchFamily="34" charset="0"/>
              <a:buChar char="•"/>
            </a:pPr>
            <a:r>
              <a:rPr lang="en-GB" sz="1100" dirty="0">
                <a:solidFill>
                  <a:schemeClr val="tx1"/>
                </a:solidFill>
                <a:latin typeface="Noto Sans" panose="020B0502040504020204" pitchFamily="34" charset="0"/>
              </a:rPr>
              <a:t>Females: 41%</a:t>
            </a:r>
          </a:p>
          <a:p>
            <a:pPr marL="447675" indent="-171450">
              <a:buFont typeface="Arial" panose="020B0604020202020204" pitchFamily="34" charset="0"/>
              <a:buChar char="•"/>
            </a:pPr>
            <a:r>
              <a:rPr lang="en-GB" sz="1100" dirty="0">
                <a:solidFill>
                  <a:schemeClr val="tx1"/>
                </a:solidFill>
                <a:latin typeface="Noto Sans" panose="020B0502040504020204" pitchFamily="34" charset="0"/>
              </a:rPr>
              <a:t>Males: 59%</a:t>
            </a:r>
          </a:p>
        </p:txBody>
      </p:sp>
      <p:sp>
        <p:nvSpPr>
          <p:cNvPr id="28" name="Rectangle: Rounded Corners 27"/>
          <p:cNvSpPr/>
          <p:nvPr/>
        </p:nvSpPr>
        <p:spPr>
          <a:xfrm>
            <a:off x="4854110" y="1457960"/>
            <a:ext cx="2845837" cy="1859279"/>
          </a:xfrm>
          <a:prstGeom prst="roundRect">
            <a:avLst>
              <a:gd name="adj" fmla="val 10656"/>
            </a:avLst>
          </a:prstGeom>
          <a:noFill/>
          <a:ln>
            <a:solidFill>
              <a:srgbClr val="3EFF97"/>
            </a:solidFill>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ctr"/>
            <a:r>
              <a:rPr lang="en-GB" sz="1200" b="1" dirty="0">
                <a:solidFill>
                  <a:srgbClr val="17505B"/>
                </a:solidFill>
                <a:latin typeface="+mj-lt"/>
              </a:rPr>
              <a:t>Ethnicity</a:t>
            </a:r>
          </a:p>
          <a:p>
            <a:pPr algn="ctr"/>
            <a:endParaRPr lang="en-GB" sz="1100" b="1" dirty="0">
              <a:solidFill>
                <a:srgbClr val="17505B"/>
              </a:solidFill>
              <a:latin typeface="+mj-lt"/>
            </a:endParaRPr>
          </a:p>
          <a:p>
            <a:pPr marL="171450" indent="-171450">
              <a:buClr>
                <a:srgbClr val="17505B"/>
              </a:buClr>
              <a:buFont typeface="Arial" panose="020B0604020202020204" pitchFamily="34" charset="0"/>
              <a:buChar char="•"/>
            </a:pPr>
            <a:r>
              <a:rPr lang="en-GB" sz="1100" dirty="0">
                <a:solidFill>
                  <a:schemeClr val="tx1"/>
                </a:solidFill>
                <a:latin typeface="Noto Sans" panose="020B0502040504020204" pitchFamily="34" charset="0"/>
              </a:rPr>
              <a:t>White/ White British: 81%</a:t>
            </a:r>
          </a:p>
          <a:p>
            <a:pPr marL="171450" indent="-171450">
              <a:buClr>
                <a:srgbClr val="17505B"/>
              </a:buClr>
              <a:buFont typeface="Arial" panose="020B0604020202020204" pitchFamily="34" charset="0"/>
              <a:buChar char="•"/>
            </a:pPr>
            <a:r>
              <a:rPr lang="en-GB" sz="1100" dirty="0">
                <a:solidFill>
                  <a:schemeClr val="tx1"/>
                </a:solidFill>
                <a:latin typeface="Noto Sans" panose="020B0502040504020204" pitchFamily="34" charset="0"/>
              </a:rPr>
              <a:t>Asian/ Asian British: 6%</a:t>
            </a:r>
          </a:p>
          <a:p>
            <a:pPr marL="171450" indent="-171450">
              <a:buClr>
                <a:srgbClr val="17505B"/>
              </a:buClr>
              <a:buFont typeface="Arial" panose="020B0604020202020204" pitchFamily="34" charset="0"/>
              <a:buChar char="•"/>
            </a:pPr>
            <a:r>
              <a:rPr lang="en-GB" sz="1100" dirty="0">
                <a:solidFill>
                  <a:schemeClr val="tx1"/>
                </a:solidFill>
                <a:latin typeface="Noto Sans" panose="020B0502040504020204" pitchFamily="34" charset="0"/>
              </a:rPr>
              <a:t>Black/ Black British: 8%</a:t>
            </a:r>
          </a:p>
          <a:p>
            <a:pPr marL="171450" indent="-171450">
              <a:buClr>
                <a:srgbClr val="17505B"/>
              </a:buClr>
              <a:buFont typeface="Arial" panose="020B0604020202020204" pitchFamily="34" charset="0"/>
              <a:buChar char="•"/>
            </a:pPr>
            <a:r>
              <a:rPr lang="en-GB" sz="1100" dirty="0">
                <a:solidFill>
                  <a:schemeClr val="tx1"/>
                </a:solidFill>
                <a:latin typeface="Noto Sans" panose="020B0502040504020204" pitchFamily="34" charset="0"/>
              </a:rPr>
              <a:t>Mixed/ multiple ethnic groups: 4%</a:t>
            </a:r>
            <a:br>
              <a:rPr lang="en-GB" sz="1100" dirty="0">
                <a:solidFill>
                  <a:schemeClr val="tx1"/>
                </a:solidFill>
                <a:latin typeface="Noto Sans" panose="020B0502040504020204" pitchFamily="34" charset="0"/>
              </a:rPr>
            </a:br>
            <a:r>
              <a:rPr lang="en-GB" sz="1100" dirty="0">
                <a:solidFill>
                  <a:schemeClr val="tx1"/>
                </a:solidFill>
                <a:latin typeface="Noto Sans" panose="020B0502040504020204" pitchFamily="34" charset="0"/>
              </a:rPr>
              <a:t>Other ethnic background: 1%</a:t>
            </a:r>
          </a:p>
        </p:txBody>
      </p:sp>
      <p:sp>
        <p:nvSpPr>
          <p:cNvPr id="30" name="Rectangle: Rounded Corners 29"/>
          <p:cNvSpPr/>
          <p:nvPr/>
        </p:nvSpPr>
        <p:spPr>
          <a:xfrm>
            <a:off x="4864270" y="3583899"/>
            <a:ext cx="2684611" cy="1417319"/>
          </a:xfrm>
          <a:prstGeom prst="roundRect">
            <a:avLst>
              <a:gd name="adj" fmla="val 10024"/>
            </a:avLst>
          </a:prstGeom>
          <a:noFill/>
          <a:ln>
            <a:solidFill>
              <a:srgbClr val="175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rgbClr val="17505B"/>
                </a:solidFill>
                <a:latin typeface="+mj-lt"/>
              </a:rPr>
              <a:t>Ethnicity</a:t>
            </a:r>
            <a:endParaRPr lang="en-GB" sz="1100" b="1" dirty="0">
              <a:solidFill>
                <a:srgbClr val="17505B"/>
              </a:solidFill>
              <a:latin typeface="+mj-lt"/>
            </a:endParaRPr>
          </a:p>
          <a:p>
            <a:pPr marL="171450" indent="-171450">
              <a:buFont typeface="Arial" panose="020B0604020202020204" pitchFamily="34" charset="0"/>
              <a:buChar char="•"/>
            </a:pPr>
            <a:r>
              <a:rPr lang="en-GB" sz="1100" dirty="0">
                <a:solidFill>
                  <a:schemeClr val="tx1"/>
                </a:solidFill>
                <a:latin typeface="Noto Sans" panose="020B0502040504020204" pitchFamily="34" charset="0"/>
              </a:rPr>
              <a:t>White/ White British: 72%</a:t>
            </a:r>
          </a:p>
          <a:p>
            <a:pPr marL="171450" indent="-171450">
              <a:buFont typeface="Arial" panose="020B0604020202020204" pitchFamily="34" charset="0"/>
              <a:buChar char="•"/>
            </a:pPr>
            <a:r>
              <a:rPr lang="en-GB" sz="1100" dirty="0">
                <a:solidFill>
                  <a:schemeClr val="tx1"/>
                </a:solidFill>
                <a:latin typeface="Noto Sans" panose="020B0502040504020204" pitchFamily="34" charset="0"/>
              </a:rPr>
              <a:t>Asian/ Asian British: 8%</a:t>
            </a:r>
          </a:p>
          <a:p>
            <a:pPr marL="171450" indent="-171450">
              <a:buFont typeface="Arial" panose="020B0604020202020204" pitchFamily="34" charset="0"/>
              <a:buChar char="•"/>
            </a:pPr>
            <a:r>
              <a:rPr lang="en-GB" sz="1100" dirty="0">
                <a:solidFill>
                  <a:schemeClr val="tx1"/>
                </a:solidFill>
                <a:latin typeface="Noto Sans" panose="020B0502040504020204" pitchFamily="34" charset="0"/>
              </a:rPr>
              <a:t>Black/ Black British: 16%</a:t>
            </a:r>
          </a:p>
          <a:p>
            <a:pPr marL="171450" indent="-171450">
              <a:buFont typeface="Arial" panose="020B0604020202020204" pitchFamily="34" charset="0"/>
              <a:buChar char="•"/>
            </a:pPr>
            <a:r>
              <a:rPr lang="en-GB" sz="1100" dirty="0">
                <a:solidFill>
                  <a:schemeClr val="tx1"/>
                </a:solidFill>
                <a:latin typeface="Noto Sans" panose="020B0502040504020204" pitchFamily="34" charset="0"/>
              </a:rPr>
              <a:t>Mixed/multiple ethnic groups: 3%</a:t>
            </a:r>
          </a:p>
          <a:p>
            <a:pPr marL="171450" indent="-171450">
              <a:buFont typeface="Arial" panose="020B0604020202020204" pitchFamily="34" charset="0"/>
              <a:buChar char="•"/>
            </a:pPr>
            <a:r>
              <a:rPr lang="en-GB" sz="1100" dirty="0">
                <a:solidFill>
                  <a:schemeClr val="tx1"/>
                </a:solidFill>
                <a:latin typeface="Noto Sans" panose="020B0502040504020204" pitchFamily="34" charset="0"/>
              </a:rPr>
              <a:t>Other ethnic background 1%</a:t>
            </a:r>
          </a:p>
        </p:txBody>
      </p:sp>
      <p:sp>
        <p:nvSpPr>
          <p:cNvPr id="32" name="Rectangle: Rounded Corners 31"/>
          <p:cNvSpPr/>
          <p:nvPr/>
        </p:nvSpPr>
        <p:spPr>
          <a:xfrm>
            <a:off x="8900038" y="5157973"/>
            <a:ext cx="2857486" cy="1078191"/>
          </a:xfrm>
          <a:prstGeom prst="roundRect">
            <a:avLst/>
          </a:prstGeom>
          <a:noFill/>
          <a:ln>
            <a:solidFill>
              <a:srgbClr val="175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rgbClr val="17505B"/>
                </a:solidFill>
                <a:latin typeface="+mj-lt"/>
              </a:rPr>
              <a:t>Insurance buying decisions</a:t>
            </a:r>
            <a:endParaRPr lang="en-GB" sz="1200" dirty="0">
              <a:solidFill>
                <a:srgbClr val="17505B"/>
              </a:solidFill>
              <a:latin typeface="+mj-lt"/>
            </a:endParaRPr>
          </a:p>
          <a:p>
            <a:pPr marL="171450" indent="-171450">
              <a:buFont typeface="Arial" panose="020B0604020202020204" pitchFamily="34" charset="0"/>
              <a:buChar char="•"/>
            </a:pPr>
            <a:r>
              <a:rPr lang="en-GB" sz="1100" dirty="0">
                <a:solidFill>
                  <a:schemeClr val="tx1"/>
                </a:solidFill>
                <a:latin typeface="Noto Sans" panose="020B0502040504020204" pitchFamily="34" charset="0"/>
              </a:rPr>
              <a:t>Sole decision maker: 51%</a:t>
            </a:r>
          </a:p>
          <a:p>
            <a:pPr marL="171450" indent="-171450">
              <a:buFont typeface="Arial" panose="020B0604020202020204" pitchFamily="34" charset="0"/>
              <a:buChar char="•"/>
            </a:pPr>
            <a:r>
              <a:rPr lang="en-GB" sz="1100" dirty="0">
                <a:solidFill>
                  <a:schemeClr val="tx1"/>
                </a:solidFill>
                <a:latin typeface="Noto Sans" panose="020B0502040504020204" pitchFamily="34" charset="0"/>
              </a:rPr>
              <a:t>Joint decision maker: 32%</a:t>
            </a:r>
          </a:p>
          <a:p>
            <a:pPr marL="171450" indent="-171450">
              <a:buFont typeface="Arial" panose="020B0604020202020204" pitchFamily="34" charset="0"/>
              <a:buChar char="•"/>
            </a:pPr>
            <a:r>
              <a:rPr lang="en-GB" sz="1100" dirty="0">
                <a:solidFill>
                  <a:schemeClr val="tx1"/>
                </a:solidFill>
                <a:latin typeface="Noto Sans" panose="020B0502040504020204" pitchFamily="34" charset="0"/>
              </a:rPr>
              <a:t>Influencer, but I do not make the final decision: 18%</a:t>
            </a:r>
          </a:p>
        </p:txBody>
      </p:sp>
      <p:sp>
        <p:nvSpPr>
          <p:cNvPr id="35" name="Rectangle: Rounded Corners 34"/>
          <p:cNvSpPr/>
          <p:nvPr/>
        </p:nvSpPr>
        <p:spPr>
          <a:xfrm>
            <a:off x="9587633" y="4311514"/>
            <a:ext cx="2088612" cy="689703"/>
          </a:xfrm>
          <a:prstGeom prst="roundRect">
            <a:avLst/>
          </a:prstGeom>
          <a:noFill/>
          <a:ln>
            <a:solidFill>
              <a:srgbClr val="175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rgbClr val="17505B"/>
                </a:solidFill>
                <a:latin typeface="+mj-lt"/>
              </a:rPr>
              <a:t>Number of employees</a:t>
            </a:r>
            <a:endParaRPr lang="en-GB" sz="1200" dirty="0">
              <a:solidFill>
                <a:srgbClr val="17505B"/>
              </a:solidFill>
              <a:latin typeface="+mj-lt"/>
            </a:endParaRPr>
          </a:p>
          <a:p>
            <a:pPr marL="447675" indent="-171450">
              <a:buFont typeface="Arial" panose="020B0604020202020204" pitchFamily="34" charset="0"/>
              <a:buChar char="•"/>
            </a:pPr>
            <a:r>
              <a:rPr lang="en-GB" sz="1100" dirty="0">
                <a:solidFill>
                  <a:schemeClr val="tx1"/>
                </a:solidFill>
                <a:latin typeface="Noto Sans" panose="020B0502040504020204" pitchFamily="34" charset="0"/>
              </a:rPr>
              <a:t>1-5: 15%</a:t>
            </a:r>
          </a:p>
          <a:p>
            <a:pPr marL="447675" indent="-171450">
              <a:buFont typeface="Arial" panose="020B0604020202020204" pitchFamily="34" charset="0"/>
              <a:buChar char="•"/>
            </a:pPr>
            <a:r>
              <a:rPr lang="en-GB" sz="1100" dirty="0">
                <a:solidFill>
                  <a:schemeClr val="tx1"/>
                </a:solidFill>
                <a:latin typeface="Noto Sans" panose="020B0502040504020204" pitchFamily="34" charset="0"/>
              </a:rPr>
              <a:t>6-20: 32%</a:t>
            </a:r>
          </a:p>
          <a:p>
            <a:pPr marL="447675" indent="-171450">
              <a:buFont typeface="Arial" panose="020B0604020202020204" pitchFamily="34" charset="0"/>
              <a:buChar char="•"/>
            </a:pPr>
            <a:r>
              <a:rPr lang="en-GB" sz="1100" dirty="0">
                <a:solidFill>
                  <a:schemeClr val="tx1"/>
                </a:solidFill>
                <a:latin typeface="Noto Sans" panose="020B0502040504020204" pitchFamily="34" charset="0"/>
              </a:rPr>
              <a:t>20 or more: 53%</a:t>
            </a:r>
          </a:p>
        </p:txBody>
      </p:sp>
      <p:sp>
        <p:nvSpPr>
          <p:cNvPr id="37" name="Rectangle: Rounded Corners 36"/>
          <p:cNvSpPr/>
          <p:nvPr/>
        </p:nvSpPr>
        <p:spPr>
          <a:xfrm>
            <a:off x="7900776" y="1457960"/>
            <a:ext cx="1883303" cy="1859279"/>
          </a:xfrm>
          <a:prstGeom prst="roundRect">
            <a:avLst>
              <a:gd name="adj" fmla="val 15153"/>
            </a:avLst>
          </a:prstGeom>
          <a:noFill/>
          <a:ln>
            <a:solidFill>
              <a:srgbClr val="3EFF97"/>
            </a:solidFill>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ctr"/>
            <a:r>
              <a:rPr lang="en-GB" sz="1200" b="1" dirty="0">
                <a:solidFill>
                  <a:srgbClr val="17505B"/>
                </a:solidFill>
                <a:latin typeface="+mj-lt"/>
              </a:rPr>
              <a:t>Age</a:t>
            </a:r>
          </a:p>
          <a:p>
            <a:pPr algn="ctr"/>
            <a:endParaRPr lang="en-GB" sz="1100" b="1" dirty="0">
              <a:solidFill>
                <a:srgbClr val="17505B"/>
              </a:solidFill>
              <a:latin typeface="+mj-lt"/>
            </a:endParaRPr>
          </a:p>
          <a:p>
            <a:pPr marL="355600" indent="-171450">
              <a:buClr>
                <a:srgbClr val="17505B"/>
              </a:buClr>
              <a:buFont typeface="Arial" panose="020B0604020202020204" pitchFamily="34" charset="0"/>
              <a:buChar char="•"/>
            </a:pPr>
            <a:r>
              <a:rPr lang="en-GB" sz="1100" dirty="0">
                <a:solidFill>
                  <a:schemeClr val="tx1"/>
                </a:solidFill>
                <a:latin typeface="Noto Sans" panose="020B0502040504020204" pitchFamily="34" charset="0"/>
              </a:rPr>
              <a:t>18-24: 11%</a:t>
            </a:r>
          </a:p>
          <a:p>
            <a:pPr marL="355600" indent="-171450">
              <a:buClr>
                <a:srgbClr val="17505B"/>
              </a:buClr>
              <a:buFont typeface="Arial" panose="020B0604020202020204" pitchFamily="34" charset="0"/>
              <a:buChar char="•"/>
            </a:pPr>
            <a:r>
              <a:rPr lang="en-GB" sz="1100" dirty="0">
                <a:solidFill>
                  <a:schemeClr val="tx1"/>
                </a:solidFill>
                <a:latin typeface="Noto Sans" panose="020B0502040504020204" pitchFamily="34" charset="0"/>
              </a:rPr>
              <a:t>25-34: 18%</a:t>
            </a:r>
          </a:p>
          <a:p>
            <a:pPr marL="355600" indent="-171450">
              <a:buClr>
                <a:srgbClr val="17505B"/>
              </a:buClr>
              <a:buFont typeface="Arial" panose="020B0604020202020204" pitchFamily="34" charset="0"/>
              <a:buChar char="•"/>
            </a:pPr>
            <a:r>
              <a:rPr lang="en-GB" sz="1100" dirty="0">
                <a:solidFill>
                  <a:schemeClr val="tx1"/>
                </a:solidFill>
                <a:latin typeface="Noto Sans" panose="020B0502040504020204" pitchFamily="34" charset="0"/>
              </a:rPr>
              <a:t>35-44: 17%</a:t>
            </a:r>
          </a:p>
          <a:p>
            <a:pPr marL="355600" indent="-171450">
              <a:buClr>
                <a:srgbClr val="17505B"/>
              </a:buClr>
              <a:buFont typeface="Arial" panose="020B0604020202020204" pitchFamily="34" charset="0"/>
              <a:buChar char="•"/>
            </a:pPr>
            <a:r>
              <a:rPr lang="en-GB" sz="1100" dirty="0">
                <a:solidFill>
                  <a:schemeClr val="tx1"/>
                </a:solidFill>
                <a:latin typeface="Noto Sans" panose="020B0502040504020204" pitchFamily="34" charset="0"/>
              </a:rPr>
              <a:t>45-54: 17%</a:t>
            </a:r>
          </a:p>
          <a:p>
            <a:pPr marL="355600" indent="-171450">
              <a:buClr>
                <a:srgbClr val="17505B"/>
              </a:buClr>
              <a:buFont typeface="Arial" panose="020B0604020202020204" pitchFamily="34" charset="0"/>
              <a:buChar char="•"/>
            </a:pPr>
            <a:r>
              <a:rPr lang="en-GB" sz="1100" dirty="0">
                <a:solidFill>
                  <a:schemeClr val="tx1"/>
                </a:solidFill>
                <a:latin typeface="Noto Sans" panose="020B0502040504020204" pitchFamily="34" charset="0"/>
              </a:rPr>
              <a:t>55-64: 17% </a:t>
            </a:r>
          </a:p>
          <a:p>
            <a:pPr marL="355600" indent="-171450">
              <a:buClr>
                <a:srgbClr val="17505B"/>
              </a:buClr>
              <a:buFont typeface="Arial" panose="020B0604020202020204" pitchFamily="34" charset="0"/>
              <a:buChar char="•"/>
            </a:pPr>
            <a:r>
              <a:rPr lang="en-GB" sz="1100" dirty="0">
                <a:solidFill>
                  <a:schemeClr val="tx1"/>
                </a:solidFill>
                <a:latin typeface="Noto Sans" panose="020B0502040504020204" pitchFamily="34" charset="0"/>
              </a:rPr>
              <a:t>65 or older: 20%</a:t>
            </a:r>
          </a:p>
        </p:txBody>
      </p:sp>
      <p:sp>
        <p:nvSpPr>
          <p:cNvPr id="38" name="Rectangle: Rounded Corners 37"/>
          <p:cNvSpPr/>
          <p:nvPr/>
        </p:nvSpPr>
        <p:spPr>
          <a:xfrm>
            <a:off x="4864271" y="5160048"/>
            <a:ext cx="3834936" cy="1078192"/>
          </a:xfrm>
          <a:prstGeom prst="roundRect">
            <a:avLst/>
          </a:prstGeom>
          <a:noFill/>
          <a:ln>
            <a:solidFill>
              <a:srgbClr val="175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rgbClr val="17505B"/>
                </a:solidFill>
                <a:latin typeface="+mj-lt"/>
              </a:rPr>
              <a:t>Top 5 represented sectors</a:t>
            </a:r>
            <a:endParaRPr lang="en-GB" sz="1200" dirty="0">
              <a:solidFill>
                <a:srgbClr val="17505B"/>
              </a:solidFill>
              <a:latin typeface="+mj-lt"/>
            </a:endParaRPr>
          </a:p>
          <a:p>
            <a:pPr marL="182563" indent="-171450">
              <a:buFont typeface="Arial" panose="020B0604020202020204" pitchFamily="34" charset="0"/>
              <a:buChar char="•"/>
            </a:pPr>
            <a:r>
              <a:rPr lang="en-GB" sz="1100" dirty="0">
                <a:solidFill>
                  <a:schemeClr val="tx1"/>
                </a:solidFill>
                <a:latin typeface="Noto Sans" panose="020B0502040504020204" pitchFamily="34" charset="0"/>
              </a:rPr>
              <a:t>Construction: 14%</a:t>
            </a:r>
          </a:p>
          <a:p>
            <a:pPr marL="182563" indent="-171450">
              <a:buFont typeface="Arial" panose="020B0604020202020204" pitchFamily="34" charset="0"/>
              <a:buChar char="•"/>
            </a:pPr>
            <a:r>
              <a:rPr lang="en-GB" sz="1100" dirty="0">
                <a:solidFill>
                  <a:schemeClr val="tx1"/>
                </a:solidFill>
                <a:latin typeface="Noto Sans" panose="020B0502040504020204" pitchFamily="34" charset="0"/>
              </a:rPr>
              <a:t>Professional, scientific or technical services: 13%</a:t>
            </a:r>
          </a:p>
          <a:p>
            <a:pPr marL="182563" indent="-171450">
              <a:buFont typeface="Arial" panose="020B0604020202020204" pitchFamily="34" charset="0"/>
              <a:buChar char="•"/>
            </a:pPr>
            <a:r>
              <a:rPr lang="en-GB" sz="1100" dirty="0">
                <a:solidFill>
                  <a:schemeClr val="tx1"/>
                </a:solidFill>
                <a:latin typeface="Noto Sans" panose="020B0502040504020204" pitchFamily="34" charset="0"/>
              </a:rPr>
              <a:t>Financial or insurance services: 9%</a:t>
            </a:r>
          </a:p>
          <a:p>
            <a:pPr marL="182563" indent="-171450">
              <a:buFont typeface="Arial" panose="020B0604020202020204" pitchFamily="34" charset="0"/>
              <a:buChar char="•"/>
            </a:pPr>
            <a:r>
              <a:rPr lang="en-GB" sz="1100" dirty="0">
                <a:solidFill>
                  <a:schemeClr val="tx1"/>
                </a:solidFill>
                <a:latin typeface="Noto Sans" panose="020B0502040504020204" pitchFamily="34" charset="0"/>
              </a:rPr>
              <a:t>Wholesale or retail trade: 9%</a:t>
            </a:r>
          </a:p>
          <a:p>
            <a:pPr marL="182563" indent="-171450">
              <a:buFont typeface="Arial" panose="020B0604020202020204" pitchFamily="34" charset="0"/>
              <a:buChar char="•"/>
            </a:pPr>
            <a:r>
              <a:rPr lang="en-GB" sz="1100" dirty="0">
                <a:solidFill>
                  <a:schemeClr val="tx1"/>
                </a:solidFill>
                <a:latin typeface="Noto Sans" panose="020B0502040504020204" pitchFamily="34" charset="0"/>
              </a:rPr>
              <a:t>Healthcare: 7%</a:t>
            </a:r>
          </a:p>
        </p:txBody>
      </p:sp>
    </p:spTree>
    <p:extLst>
      <p:ext uri="{BB962C8B-B14F-4D97-AF65-F5344CB8AC3E}">
        <p14:creationId xmlns:p14="http://schemas.microsoft.com/office/powerpoint/2010/main" val="20725618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9" name="Google Shape;569;p53"/>
          <p:cNvSpPr/>
          <p:nvPr/>
        </p:nvSpPr>
        <p:spPr>
          <a:xfrm>
            <a:off x="1463002" y="2127562"/>
            <a:ext cx="1825430" cy="793767"/>
          </a:xfrm>
          <a:prstGeom prst="rect">
            <a:avLst/>
          </a:prstGeom>
          <a:noFill/>
          <a:ln>
            <a:noFill/>
          </a:ln>
        </p:spPr>
        <p:txBody>
          <a:bodyPr spcFirstLastPara="1" wrap="square" lIns="91425" tIns="91425" rIns="91425" bIns="91425" anchor="ctr" anchorCtr="0">
            <a:noAutofit/>
          </a:bodyPr>
          <a:lstStyle/>
          <a:p>
            <a:endParaRPr dirty="0">
              <a:latin typeface="Noto Sans" panose="020B0502040504020204" pitchFamily="34" charset="0"/>
              <a:ea typeface="Noto Sans" panose="020B0502040504020204" pitchFamily="34" charset="0"/>
              <a:cs typeface="Noto Sans" panose="020B0502040504020204" pitchFamily="34" charset="0"/>
            </a:endParaRPr>
          </a:p>
        </p:txBody>
      </p:sp>
      <p:sp>
        <p:nvSpPr>
          <p:cNvPr id="49" name="Google Shape;554;p52">
            <a:extLst>
              <a:ext uri="{FF2B5EF4-FFF2-40B4-BE49-F238E27FC236}">
                <a16:creationId xmlns:a16="http://schemas.microsoft.com/office/drawing/2014/main" id="{59A45DC8-C252-41E7-A50B-0F54B9CB0DA3}"/>
              </a:ext>
            </a:extLst>
          </p:cNvPr>
          <p:cNvSpPr txBox="1"/>
          <p:nvPr/>
        </p:nvSpPr>
        <p:spPr>
          <a:xfrm>
            <a:off x="1009015" y="661578"/>
            <a:ext cx="8683625" cy="516982"/>
          </a:xfrm>
          <a:prstGeom prst="rect">
            <a:avLst/>
          </a:prstGeom>
          <a:noFill/>
          <a:ln>
            <a:noFill/>
          </a:ln>
        </p:spPr>
        <p:txBody>
          <a:bodyPr spcFirstLastPara="1" wrap="square" lIns="0" tIns="0" rIns="0" bIns="0" anchor="t" anchorCtr="0">
            <a:noAutofit/>
          </a:bodyPr>
          <a:lstStyle/>
          <a:p>
            <a:pPr>
              <a:buClr>
                <a:srgbClr val="FFFFFF"/>
              </a:buClr>
              <a:buSzPts val="1500"/>
            </a:pPr>
            <a:r>
              <a:rPr lang="en-GB" sz="2400" b="1" dirty="0">
                <a:solidFill>
                  <a:srgbClr val="17505B"/>
                </a:solidFill>
                <a:latin typeface="Roboto Slab" pitchFamily="2" charset="0"/>
                <a:ea typeface="Noto Sans" panose="020B0502040504020204" pitchFamily="34" charset="0"/>
                <a:cs typeface="Calibri Light" panose="020F0302020204030204" pitchFamily="34" charset="0"/>
              </a:rPr>
              <a:t>Wave on wave comparison – Opportunity scores:  </a:t>
            </a:r>
          </a:p>
          <a:p>
            <a:pPr>
              <a:buClr>
                <a:srgbClr val="FFFFFF"/>
              </a:buClr>
              <a:buSzPts val="1500"/>
            </a:pPr>
            <a:endParaRPr lang="en-GB" sz="2400" dirty="0">
              <a:solidFill>
                <a:srgbClr val="17505B"/>
              </a:solidFill>
              <a:latin typeface="Calibri Light" panose="020F0302020204030204" pitchFamily="34" charset="0"/>
              <a:ea typeface="Noto Sans" panose="020B0502040504020204" pitchFamily="34" charset="0"/>
              <a:cs typeface="Calibri Light" panose="020F0302020204030204" pitchFamily="34" charset="0"/>
            </a:endParaRPr>
          </a:p>
          <a:p>
            <a:pPr>
              <a:buClr>
                <a:srgbClr val="FFFFFF"/>
              </a:buClr>
              <a:buSzPts val="1500"/>
            </a:pPr>
            <a:endParaRPr lang="en-GB" sz="2400" dirty="0">
              <a:solidFill>
                <a:srgbClr val="17505B"/>
              </a:solidFill>
              <a:latin typeface="Calibri Light" panose="020F0302020204030204" pitchFamily="34" charset="0"/>
              <a:ea typeface="Noto Sans" panose="020B0502040504020204" pitchFamily="34" charset="0"/>
              <a:cs typeface="Calibri Light" panose="020F0302020204030204" pitchFamily="34" charset="0"/>
            </a:endParaRPr>
          </a:p>
        </p:txBody>
      </p:sp>
      <p:sp>
        <p:nvSpPr>
          <p:cNvPr id="10" name="Google Shape;281;p26">
            <a:extLst>
              <a:ext uri="{FF2B5EF4-FFF2-40B4-BE49-F238E27FC236}">
                <a16:creationId xmlns:a16="http://schemas.microsoft.com/office/drawing/2014/main" id="{6BA30E1E-56C4-493B-8992-B93B1A6F3097}"/>
              </a:ext>
            </a:extLst>
          </p:cNvPr>
          <p:cNvSpPr txBox="1"/>
          <p:nvPr/>
        </p:nvSpPr>
        <p:spPr>
          <a:xfrm>
            <a:off x="916084" y="6255649"/>
            <a:ext cx="10551886" cy="320086"/>
          </a:xfrm>
          <a:prstGeom prst="rect">
            <a:avLst/>
          </a:prstGeom>
          <a:noFill/>
          <a:ln>
            <a:noFill/>
          </a:ln>
        </p:spPr>
        <p:txBody>
          <a:bodyPr spcFirstLastPara="1" wrap="square" lIns="91425" tIns="45700" rIns="91425" bIns="45700" anchor="t" anchorCtr="0">
            <a:noAutofit/>
          </a:bodyPr>
          <a:lstStyle/>
          <a:p>
            <a:r>
              <a:rPr lang="en-GB" sz="900" dirty="0">
                <a:solidFill>
                  <a:schemeClr val="tx1"/>
                </a:solidFill>
                <a:latin typeface="Noto Sans" panose="020B0502040504020204" pitchFamily="34" charset="0"/>
                <a:ea typeface="Corbel"/>
                <a:cs typeface="Noto Sans" panose="020B0502040504020204" pitchFamily="34" charset="0"/>
                <a:sym typeface="Corbel"/>
              </a:rPr>
              <a:t>Base: All Consumers/ SMEs that hold at least one (motor, travel/ employers’ liability, buildings and/or contents, business interruption) insurance policy</a:t>
            </a:r>
          </a:p>
          <a:p>
            <a:r>
              <a:rPr lang="pt-BR" sz="900" dirty="0">
                <a:solidFill>
                  <a:schemeClr val="tx1"/>
                </a:solidFill>
                <a:latin typeface="Noto Sans" panose="020B0502040504020204" pitchFamily="34" charset="0"/>
                <a:ea typeface="Corbel"/>
                <a:cs typeface="Noto Sans" panose="020B0502040504020204" pitchFamily="34" charset="0"/>
                <a:sym typeface="Corbel"/>
              </a:rPr>
              <a:t>Wave 15&amp;16 (2025): Consumer n=1,002, SMEs n=1,499. Wave 16&amp;17 (2026): Consumer n=1,001, SMEs n=1,499</a:t>
            </a:r>
            <a:endParaRPr lang="en-GB" sz="900"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a:p>
            <a:endParaRPr lang="en-GB" sz="900"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a:p>
            <a:endParaRPr lang="en-GB" sz="900"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p:txBody>
      </p:sp>
      <p:graphicFrame>
        <p:nvGraphicFramePr>
          <p:cNvPr id="4" name="Chart 3">
            <a:extLst>
              <a:ext uri="{FF2B5EF4-FFF2-40B4-BE49-F238E27FC236}">
                <a16:creationId xmlns:a16="http://schemas.microsoft.com/office/drawing/2014/main" id="{3EAAC06E-01D9-6882-0F7F-C903A83D455E}"/>
              </a:ext>
            </a:extLst>
          </p:cNvPr>
          <p:cNvGraphicFramePr/>
          <p:nvPr>
            <p:extLst>
              <p:ext uri="{D42A27DB-BD31-4B8C-83A1-F6EECF244321}">
                <p14:modId xmlns:p14="http://schemas.microsoft.com/office/powerpoint/2010/main" val="3917167414"/>
              </p:ext>
            </p:extLst>
          </p:nvPr>
        </p:nvGraphicFramePr>
        <p:xfrm>
          <a:off x="1468097" y="1795271"/>
          <a:ext cx="3688080" cy="22461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4E77C429-294C-B0EE-E6BD-FC0173B219CF}"/>
              </a:ext>
            </a:extLst>
          </p:cNvPr>
          <p:cNvGraphicFramePr/>
          <p:nvPr>
            <p:extLst>
              <p:ext uri="{D42A27DB-BD31-4B8C-83A1-F6EECF244321}">
                <p14:modId xmlns:p14="http://schemas.microsoft.com/office/powerpoint/2010/main" val="2473643016"/>
              </p:ext>
            </p:extLst>
          </p:nvPr>
        </p:nvGraphicFramePr>
        <p:xfrm>
          <a:off x="1401688" y="3966683"/>
          <a:ext cx="3566897" cy="221863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52CC71CC-99D0-75A8-D1A8-14BE1F26F0D5}"/>
              </a:ext>
            </a:extLst>
          </p:cNvPr>
          <p:cNvSpPr txBox="1"/>
          <p:nvPr/>
        </p:nvSpPr>
        <p:spPr>
          <a:xfrm>
            <a:off x="916084" y="1078279"/>
            <a:ext cx="10828875" cy="646331"/>
          </a:xfrm>
          <a:prstGeom prst="rect">
            <a:avLst/>
          </a:prstGeom>
          <a:noFill/>
        </p:spPr>
        <p:txBody>
          <a:bodyPr wrap="square">
            <a:spAutoFit/>
          </a:bodyPr>
          <a:lstStyle/>
          <a:p>
            <a:pPr marL="171450" indent="-171450">
              <a:buClr>
                <a:srgbClr val="17505B"/>
              </a:buClr>
              <a:buSzPct val="100000"/>
              <a:buFont typeface="Arial" panose="020B0604020202020204" pitchFamily="34" charset="0"/>
              <a:buChar char="•"/>
            </a:pPr>
            <a:r>
              <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Compared to the previous wave, the importance attributed to the claims themes by Consumers has fallen, this has led to a decrease in their Opportunity scores, most notably Respect, which is 1.75 points lower than the last wave.  </a:t>
            </a:r>
          </a:p>
          <a:p>
            <a:pPr marL="171450" indent="-171450">
              <a:buClr>
                <a:srgbClr val="17505B"/>
              </a:buClr>
              <a:buSzPct val="100000"/>
              <a:buFont typeface="Arial" panose="020B0604020202020204" pitchFamily="34" charset="0"/>
              <a:buChar char="•"/>
            </a:pPr>
            <a:r>
              <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For SMEs, the themes have become even closer as opportunities to improve trust, just 1.46 points (on a scale of -30 to +30) separate all nine.</a:t>
            </a:r>
          </a:p>
        </p:txBody>
      </p:sp>
      <p:sp>
        <p:nvSpPr>
          <p:cNvPr id="11" name="TextBox 10">
            <a:extLst>
              <a:ext uri="{FF2B5EF4-FFF2-40B4-BE49-F238E27FC236}">
                <a16:creationId xmlns:a16="http://schemas.microsoft.com/office/drawing/2014/main" id="{1E9CD378-4E96-6006-12E4-093ECD8CC721}"/>
              </a:ext>
            </a:extLst>
          </p:cNvPr>
          <p:cNvSpPr txBox="1"/>
          <p:nvPr/>
        </p:nvSpPr>
        <p:spPr>
          <a:xfrm rot="16200000">
            <a:off x="279506" y="2759675"/>
            <a:ext cx="1843294" cy="340519"/>
          </a:xfrm>
          <a:prstGeom prst="roundRect">
            <a:avLst/>
          </a:prstGeom>
          <a:solidFill>
            <a:srgbClr val="99FF80"/>
          </a:solidFill>
        </p:spPr>
        <p:txBody>
          <a:bodyPr wrap="square" rtlCol="0">
            <a:spAutoFit/>
          </a:bodyPr>
          <a:lstStyle/>
          <a:p>
            <a:pPr algn="ctr"/>
            <a:r>
              <a:rPr lang="en-GB"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Consumer</a:t>
            </a:r>
            <a:endParaRPr lang="en-GB" sz="1000" dirty="0">
              <a:solidFill>
                <a:srgbClr val="17505B"/>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2" name="TextBox 11">
            <a:extLst>
              <a:ext uri="{FF2B5EF4-FFF2-40B4-BE49-F238E27FC236}">
                <a16:creationId xmlns:a16="http://schemas.microsoft.com/office/drawing/2014/main" id="{713E95F1-9A99-F226-26C9-19623FA9CFBA}"/>
              </a:ext>
            </a:extLst>
          </p:cNvPr>
          <p:cNvSpPr txBox="1"/>
          <p:nvPr/>
        </p:nvSpPr>
        <p:spPr>
          <a:xfrm rot="16200000">
            <a:off x="279505" y="4888251"/>
            <a:ext cx="1843294" cy="340519"/>
          </a:xfrm>
          <a:prstGeom prst="roundRect">
            <a:avLst/>
          </a:prstGeom>
          <a:solidFill>
            <a:srgbClr val="17505B"/>
          </a:solidFill>
        </p:spPr>
        <p:txBody>
          <a:bodyPr wrap="square" rtlCol="0">
            <a:spAutoFit/>
          </a:bodyPr>
          <a:lstStyle/>
          <a:p>
            <a:pPr algn="ctr"/>
            <a:r>
              <a:rPr lang="en-GB" b="1" dirty="0">
                <a:solidFill>
                  <a:srgbClr val="99FF80"/>
                </a:solidFill>
                <a:latin typeface="Noto Sans" panose="020B0502040504020204" pitchFamily="34" charset="0"/>
                <a:ea typeface="Noto Sans" panose="020B0502040504020204" pitchFamily="34" charset="0"/>
                <a:cs typeface="Calibri Light" panose="020F0302020204030204" pitchFamily="34" charset="0"/>
              </a:rPr>
              <a:t>SME</a:t>
            </a:r>
            <a:endParaRPr lang="en-GB" sz="1000" dirty="0">
              <a:solidFill>
                <a:srgbClr val="99FF80"/>
              </a:solidFill>
              <a:latin typeface="Noto Sans" panose="020B0502040504020204" pitchFamily="34" charset="0"/>
              <a:ea typeface="Noto Sans" panose="020B0502040504020204" pitchFamily="34" charset="0"/>
              <a:cs typeface="Noto Sans" panose="020B0502040504020204" pitchFamily="34" charset="0"/>
            </a:endParaRPr>
          </a:p>
        </p:txBody>
      </p:sp>
      <p:graphicFrame>
        <p:nvGraphicFramePr>
          <p:cNvPr id="6" name="Chart 5">
            <a:extLst>
              <a:ext uri="{FF2B5EF4-FFF2-40B4-BE49-F238E27FC236}">
                <a16:creationId xmlns:a16="http://schemas.microsoft.com/office/drawing/2014/main" id="{713CBAB7-5928-EB31-7E26-43B1B4CEA353}"/>
              </a:ext>
            </a:extLst>
          </p:cNvPr>
          <p:cNvGraphicFramePr/>
          <p:nvPr>
            <p:extLst>
              <p:ext uri="{D42A27DB-BD31-4B8C-83A1-F6EECF244321}">
                <p14:modId xmlns:p14="http://schemas.microsoft.com/office/powerpoint/2010/main" val="1643630066"/>
              </p:ext>
            </p:extLst>
          </p:nvPr>
        </p:nvGraphicFramePr>
        <p:xfrm>
          <a:off x="5100314" y="1795271"/>
          <a:ext cx="3688080" cy="224616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a:extLst>
              <a:ext uri="{FF2B5EF4-FFF2-40B4-BE49-F238E27FC236}">
                <a16:creationId xmlns:a16="http://schemas.microsoft.com/office/drawing/2014/main" id="{941C1E1B-B73F-2384-D406-5FEC322145CC}"/>
              </a:ext>
            </a:extLst>
          </p:cNvPr>
          <p:cNvGraphicFramePr/>
          <p:nvPr>
            <p:extLst>
              <p:ext uri="{D42A27DB-BD31-4B8C-83A1-F6EECF244321}">
                <p14:modId xmlns:p14="http://schemas.microsoft.com/office/powerpoint/2010/main" val="553950193"/>
              </p:ext>
            </p:extLst>
          </p:nvPr>
        </p:nvGraphicFramePr>
        <p:xfrm>
          <a:off x="5033905" y="3966683"/>
          <a:ext cx="3566897" cy="221863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49827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327AC90A-0600-384B-FEA2-7C39C01F84CC}"/>
            </a:ext>
          </a:extLst>
        </p:cNvPr>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00000000-0008-0000-0200-000002000000}"/>
              </a:ext>
            </a:extLst>
          </p:cNvPr>
          <p:cNvGraphicFramePr>
            <a:graphicFrameLocks/>
          </p:cNvGraphicFramePr>
          <p:nvPr>
            <p:extLst>
              <p:ext uri="{D42A27DB-BD31-4B8C-83A1-F6EECF244321}">
                <p14:modId xmlns:p14="http://schemas.microsoft.com/office/powerpoint/2010/main" val="1568130579"/>
              </p:ext>
            </p:extLst>
          </p:nvPr>
        </p:nvGraphicFramePr>
        <p:xfrm>
          <a:off x="1174777" y="2092942"/>
          <a:ext cx="6038850" cy="3721247"/>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a:extLst>
              <a:ext uri="{FF2B5EF4-FFF2-40B4-BE49-F238E27FC236}">
                <a16:creationId xmlns:a16="http://schemas.microsoft.com/office/drawing/2014/main" id="{97CCD150-FE84-41CB-3FB2-10F0F2E473A0}"/>
              </a:ext>
            </a:extLst>
          </p:cNvPr>
          <p:cNvCxnSpPr>
            <a:cxnSpLocks/>
          </p:cNvCxnSpPr>
          <p:nvPr/>
        </p:nvCxnSpPr>
        <p:spPr bwMode="auto">
          <a:xfrm flipV="1">
            <a:off x="3841704" y="3774141"/>
            <a:ext cx="2994861" cy="1276691"/>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B846E60-03D3-6AFB-8D27-54BEE402F55C}"/>
              </a:ext>
            </a:extLst>
          </p:cNvPr>
          <p:cNvCxnSpPr>
            <a:cxnSpLocks/>
          </p:cNvCxnSpPr>
          <p:nvPr/>
        </p:nvCxnSpPr>
        <p:spPr bwMode="auto">
          <a:xfrm flipV="1">
            <a:off x="1140993" y="2344511"/>
            <a:ext cx="5695572" cy="2700238"/>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61C2689-D6BB-5A6F-5F5E-915E0ACC78B7}"/>
              </a:ext>
            </a:extLst>
          </p:cNvPr>
          <p:cNvCxnSpPr>
            <a:cxnSpLocks/>
          </p:cNvCxnSpPr>
          <p:nvPr/>
        </p:nvCxnSpPr>
        <p:spPr bwMode="auto">
          <a:xfrm flipV="1">
            <a:off x="1140993" y="2147806"/>
            <a:ext cx="2727337" cy="1079488"/>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5DB220B-2390-B60C-B139-F94E83A2E8E3}"/>
              </a:ext>
            </a:extLst>
          </p:cNvPr>
          <p:cNvSpPr txBox="1"/>
          <p:nvPr/>
        </p:nvSpPr>
        <p:spPr>
          <a:xfrm>
            <a:off x="936342" y="604048"/>
            <a:ext cx="11227990" cy="461665"/>
          </a:xfrm>
          <a:prstGeom prst="rect">
            <a:avLst/>
          </a:prstGeom>
          <a:noFill/>
        </p:spPr>
        <p:txBody>
          <a:bodyPr wrap="square" rtlCol="0">
            <a:spAutoFit/>
          </a:bodyPr>
          <a:lstStyle/>
          <a:p>
            <a:r>
              <a:rPr lang="en-GB" sz="2400" b="1" dirty="0">
                <a:solidFill>
                  <a:srgbClr val="17505B"/>
                </a:solidFill>
                <a:latin typeface="Roboto Slab" pitchFamily="2" charset="0"/>
                <a:ea typeface="Noto Sans" panose="020B0502040504020204" pitchFamily="34" charset="0"/>
                <a:cs typeface="Calibri Light" panose="020F0302020204030204" pitchFamily="34" charset="0"/>
              </a:rPr>
              <a:t>Overall Consumer themes - wave 16 &amp; 17 (Apr 2025 and Jan 2026)</a:t>
            </a:r>
          </a:p>
        </p:txBody>
      </p:sp>
      <p:sp>
        <p:nvSpPr>
          <p:cNvPr id="17" name="TextBox 16">
            <a:extLst>
              <a:ext uri="{FF2B5EF4-FFF2-40B4-BE49-F238E27FC236}">
                <a16:creationId xmlns:a16="http://schemas.microsoft.com/office/drawing/2014/main" id="{5A5BA37D-AAC3-136C-D6A2-C54CADC6BC07}"/>
              </a:ext>
            </a:extLst>
          </p:cNvPr>
          <p:cNvSpPr txBox="1"/>
          <p:nvPr/>
        </p:nvSpPr>
        <p:spPr>
          <a:xfrm>
            <a:off x="6255982" y="2944230"/>
            <a:ext cx="1614786" cy="523220"/>
          </a:xfrm>
          <a:prstGeom prst="rect">
            <a:avLst/>
          </a:prstGeom>
          <a:noFill/>
        </p:spPr>
        <p:txBody>
          <a:bodyPr wrap="square" rtlCol="0">
            <a:spAutoFit/>
          </a:bodyPr>
          <a:lstStyle/>
          <a:p>
            <a:r>
              <a:rPr lang="en-GB" b="1" dirty="0">
                <a:solidFill>
                  <a:srgbClr val="17505B"/>
                </a:solidFill>
                <a:latin typeface="Roboto Slab" pitchFamily="2" charset="0"/>
                <a:ea typeface="Noto Sans" panose="020B0502040504020204" pitchFamily="34" charset="0"/>
                <a:cs typeface="Noto Sans" panose="020B0502040504020204" pitchFamily="34" charset="0"/>
              </a:rPr>
              <a:t>Invest &amp; improve</a:t>
            </a:r>
          </a:p>
        </p:txBody>
      </p:sp>
      <p:sp>
        <p:nvSpPr>
          <p:cNvPr id="18" name="TextBox 17">
            <a:extLst>
              <a:ext uri="{FF2B5EF4-FFF2-40B4-BE49-F238E27FC236}">
                <a16:creationId xmlns:a16="http://schemas.microsoft.com/office/drawing/2014/main" id="{2EF4B994-3769-9DC6-A11A-4E8303048D51}"/>
              </a:ext>
            </a:extLst>
          </p:cNvPr>
          <p:cNvSpPr txBox="1"/>
          <p:nvPr/>
        </p:nvSpPr>
        <p:spPr>
          <a:xfrm>
            <a:off x="4192560" y="2085642"/>
            <a:ext cx="1956133" cy="523220"/>
          </a:xfrm>
          <a:prstGeom prst="rect">
            <a:avLst/>
          </a:prstGeom>
          <a:noFill/>
        </p:spPr>
        <p:txBody>
          <a:bodyPr wrap="square" rtlCol="0">
            <a:spAutoFit/>
          </a:bodyPr>
          <a:lstStyle/>
          <a:p>
            <a:r>
              <a:rPr lang="en-GB" b="1" dirty="0">
                <a:solidFill>
                  <a:srgbClr val="17505B"/>
                </a:solidFill>
                <a:latin typeface="Roboto Slab" pitchFamily="2" charset="0"/>
                <a:ea typeface="Noto Sans" panose="020B0502040504020204" pitchFamily="34" charset="0"/>
                <a:cs typeface="Noto Sans" panose="020B0502040504020204" pitchFamily="34" charset="0"/>
              </a:rPr>
              <a:t>Maintain &amp; streamline</a:t>
            </a:r>
          </a:p>
        </p:txBody>
      </p:sp>
      <p:sp>
        <p:nvSpPr>
          <p:cNvPr id="20" name="TextBox 19">
            <a:extLst>
              <a:ext uri="{FF2B5EF4-FFF2-40B4-BE49-F238E27FC236}">
                <a16:creationId xmlns:a16="http://schemas.microsoft.com/office/drawing/2014/main" id="{1C6E82B7-BD34-702E-E2FE-017355ABCC9C}"/>
              </a:ext>
            </a:extLst>
          </p:cNvPr>
          <p:cNvSpPr txBox="1"/>
          <p:nvPr/>
        </p:nvSpPr>
        <p:spPr>
          <a:xfrm>
            <a:off x="5992597" y="4330620"/>
            <a:ext cx="1456182" cy="523220"/>
          </a:xfrm>
          <a:prstGeom prst="rect">
            <a:avLst/>
          </a:prstGeom>
          <a:noFill/>
        </p:spPr>
        <p:txBody>
          <a:bodyPr wrap="square" rtlCol="0">
            <a:spAutoFit/>
          </a:bodyPr>
          <a:lstStyle/>
          <a:p>
            <a:r>
              <a:rPr lang="en-GB" b="1" dirty="0">
                <a:solidFill>
                  <a:srgbClr val="17505B"/>
                </a:solidFill>
                <a:latin typeface="Roboto Slab" pitchFamily="2" charset="0"/>
                <a:ea typeface="Noto Sans" panose="020B0502040504020204" pitchFamily="34" charset="0"/>
                <a:cs typeface="Noto Sans" panose="020B0502040504020204" pitchFamily="34" charset="0"/>
              </a:rPr>
              <a:t>Priority opportunity</a:t>
            </a:r>
          </a:p>
        </p:txBody>
      </p:sp>
      <p:sp>
        <p:nvSpPr>
          <p:cNvPr id="19" name="TextBox 18">
            <a:extLst>
              <a:ext uri="{FF2B5EF4-FFF2-40B4-BE49-F238E27FC236}">
                <a16:creationId xmlns:a16="http://schemas.microsoft.com/office/drawing/2014/main" id="{57A2ECF0-670C-C53E-8DD0-70B9E46A8786}"/>
              </a:ext>
            </a:extLst>
          </p:cNvPr>
          <p:cNvSpPr txBox="1"/>
          <p:nvPr/>
        </p:nvSpPr>
        <p:spPr>
          <a:xfrm>
            <a:off x="1416999" y="2051840"/>
            <a:ext cx="1192396" cy="523220"/>
          </a:xfrm>
          <a:prstGeom prst="rect">
            <a:avLst/>
          </a:prstGeom>
          <a:noFill/>
        </p:spPr>
        <p:txBody>
          <a:bodyPr wrap="square" rtlCol="0">
            <a:spAutoFit/>
          </a:bodyPr>
          <a:lstStyle/>
          <a:p>
            <a:r>
              <a:rPr lang="en-GB" b="1" dirty="0">
                <a:solidFill>
                  <a:srgbClr val="17505B"/>
                </a:solidFill>
                <a:latin typeface="Roboto Slab" pitchFamily="2" charset="0"/>
                <a:ea typeface="Noto Sans" panose="020B0502040504020204" pitchFamily="34" charset="0"/>
                <a:cs typeface="Noto Sans" panose="020B0502040504020204" pitchFamily="34" charset="0"/>
              </a:rPr>
              <a:t>Reduce spend</a:t>
            </a:r>
          </a:p>
        </p:txBody>
      </p:sp>
      <p:sp>
        <p:nvSpPr>
          <p:cNvPr id="21" name="TextBox 20">
            <a:extLst>
              <a:ext uri="{FF2B5EF4-FFF2-40B4-BE49-F238E27FC236}">
                <a16:creationId xmlns:a16="http://schemas.microsoft.com/office/drawing/2014/main" id="{08823A8A-1C2D-6EA1-5D5E-FD02205CF531}"/>
              </a:ext>
            </a:extLst>
          </p:cNvPr>
          <p:cNvSpPr txBox="1"/>
          <p:nvPr/>
        </p:nvSpPr>
        <p:spPr>
          <a:xfrm>
            <a:off x="3607951" y="5825149"/>
            <a:ext cx="1554576" cy="307777"/>
          </a:xfrm>
          <a:prstGeom prst="rect">
            <a:avLst/>
          </a:prstGeom>
          <a:noFill/>
        </p:spPr>
        <p:txBody>
          <a:bodyPr wrap="square" rtlCol="0">
            <a:spAutoFit/>
          </a:bodyPr>
          <a:lstStyle/>
          <a:p>
            <a:r>
              <a:rPr lang="en-GB" b="1" dirty="0">
                <a:solidFill>
                  <a:srgbClr val="17505B"/>
                </a:solidFill>
                <a:latin typeface="Noto Sans" panose="020B0502040504020204" pitchFamily="34" charset="0"/>
                <a:ea typeface="Noto Sans" panose="020B0502040504020204" pitchFamily="34" charset="0"/>
                <a:cs typeface="Noto Sans" panose="020B0502040504020204" pitchFamily="34" charset="0"/>
              </a:rPr>
              <a:t>IMPORTANCE</a:t>
            </a:r>
          </a:p>
        </p:txBody>
      </p:sp>
      <p:sp>
        <p:nvSpPr>
          <p:cNvPr id="22" name="TextBox 21">
            <a:extLst>
              <a:ext uri="{FF2B5EF4-FFF2-40B4-BE49-F238E27FC236}">
                <a16:creationId xmlns:a16="http://schemas.microsoft.com/office/drawing/2014/main" id="{F57A106B-D229-1116-CC6D-FCC6BA16BC7B}"/>
              </a:ext>
            </a:extLst>
          </p:cNvPr>
          <p:cNvSpPr txBox="1"/>
          <p:nvPr/>
        </p:nvSpPr>
        <p:spPr>
          <a:xfrm rot="16200000">
            <a:off x="167685" y="3786753"/>
            <a:ext cx="1582083" cy="307777"/>
          </a:xfrm>
          <a:prstGeom prst="rect">
            <a:avLst/>
          </a:prstGeom>
          <a:noFill/>
        </p:spPr>
        <p:txBody>
          <a:bodyPr wrap="square" rtlCol="0">
            <a:spAutoFit/>
          </a:bodyPr>
          <a:lstStyle/>
          <a:p>
            <a:r>
              <a:rPr lang="en-GB" b="1" dirty="0">
                <a:solidFill>
                  <a:srgbClr val="17505B"/>
                </a:solidFill>
                <a:latin typeface="Noto Sans" panose="020B0502040504020204" pitchFamily="34" charset="0"/>
                <a:ea typeface="Noto Sans" panose="020B0502040504020204" pitchFamily="34" charset="0"/>
                <a:cs typeface="Noto Sans" panose="020B0502040504020204" pitchFamily="34" charset="0"/>
              </a:rPr>
              <a:t>PERFORMANCE</a:t>
            </a:r>
          </a:p>
        </p:txBody>
      </p:sp>
      <p:sp>
        <p:nvSpPr>
          <p:cNvPr id="23" name="TextBox 22">
            <a:extLst>
              <a:ext uri="{FF2B5EF4-FFF2-40B4-BE49-F238E27FC236}">
                <a16:creationId xmlns:a16="http://schemas.microsoft.com/office/drawing/2014/main" id="{D8E2C857-36AA-735D-E920-F98C2D74C578}"/>
              </a:ext>
            </a:extLst>
          </p:cNvPr>
          <p:cNvSpPr txBox="1"/>
          <p:nvPr/>
        </p:nvSpPr>
        <p:spPr>
          <a:xfrm>
            <a:off x="1140993" y="5826545"/>
            <a:ext cx="552012" cy="307777"/>
          </a:xfrm>
          <a:prstGeom prst="rect">
            <a:avLst/>
          </a:prstGeom>
          <a:noFill/>
        </p:spPr>
        <p:txBody>
          <a:bodyPr wrap="square" rtlCol="0">
            <a:spAutoFit/>
          </a:bodyPr>
          <a:lstStyle/>
          <a:p>
            <a:r>
              <a:rPr lang="en-GB" b="1" dirty="0">
                <a:solidFill>
                  <a:srgbClr val="17505B"/>
                </a:solidFill>
                <a:latin typeface="Noto Sans" panose="020B0502040504020204" pitchFamily="34" charset="0"/>
                <a:ea typeface="Noto Sans" panose="020B0502040504020204" pitchFamily="34" charset="0"/>
                <a:cs typeface="Noto Sans" panose="020B0502040504020204" pitchFamily="34" charset="0"/>
              </a:rPr>
              <a:t>Low</a:t>
            </a:r>
          </a:p>
        </p:txBody>
      </p:sp>
      <p:sp>
        <p:nvSpPr>
          <p:cNvPr id="24" name="TextBox 23">
            <a:extLst>
              <a:ext uri="{FF2B5EF4-FFF2-40B4-BE49-F238E27FC236}">
                <a16:creationId xmlns:a16="http://schemas.microsoft.com/office/drawing/2014/main" id="{BB49C51F-6AD2-5FB2-FBA7-814EC2B77141}"/>
              </a:ext>
            </a:extLst>
          </p:cNvPr>
          <p:cNvSpPr txBox="1"/>
          <p:nvPr/>
        </p:nvSpPr>
        <p:spPr>
          <a:xfrm>
            <a:off x="6836565" y="5817659"/>
            <a:ext cx="917213" cy="307777"/>
          </a:xfrm>
          <a:prstGeom prst="rect">
            <a:avLst/>
          </a:prstGeom>
          <a:noFill/>
        </p:spPr>
        <p:txBody>
          <a:bodyPr wrap="square" rtlCol="0">
            <a:spAutoFit/>
          </a:bodyPr>
          <a:lstStyle/>
          <a:p>
            <a:r>
              <a:rPr lang="en-GB" b="1" dirty="0">
                <a:solidFill>
                  <a:srgbClr val="17505B"/>
                </a:solidFill>
                <a:latin typeface="Noto Sans" panose="020B0502040504020204" pitchFamily="34" charset="0"/>
                <a:ea typeface="Noto Sans" panose="020B0502040504020204" pitchFamily="34" charset="0"/>
                <a:cs typeface="Noto Sans" panose="020B0502040504020204" pitchFamily="34" charset="0"/>
              </a:rPr>
              <a:t>High</a:t>
            </a:r>
          </a:p>
        </p:txBody>
      </p:sp>
      <p:sp>
        <p:nvSpPr>
          <p:cNvPr id="25" name="TextBox 24">
            <a:extLst>
              <a:ext uri="{FF2B5EF4-FFF2-40B4-BE49-F238E27FC236}">
                <a16:creationId xmlns:a16="http://schemas.microsoft.com/office/drawing/2014/main" id="{BE7F4D5F-91CC-10C0-BFF5-A7788F45A5BC}"/>
              </a:ext>
            </a:extLst>
          </p:cNvPr>
          <p:cNvSpPr txBox="1"/>
          <p:nvPr/>
        </p:nvSpPr>
        <p:spPr>
          <a:xfrm rot="16200000">
            <a:off x="656056" y="5320222"/>
            <a:ext cx="625663" cy="307777"/>
          </a:xfrm>
          <a:prstGeom prst="rect">
            <a:avLst/>
          </a:prstGeom>
          <a:noFill/>
        </p:spPr>
        <p:txBody>
          <a:bodyPr wrap="square" rtlCol="0">
            <a:spAutoFit/>
          </a:bodyPr>
          <a:lstStyle/>
          <a:p>
            <a:r>
              <a:rPr lang="en-GB" b="1" dirty="0">
                <a:solidFill>
                  <a:srgbClr val="17505B"/>
                </a:solidFill>
                <a:latin typeface="Noto Sans" panose="020B0502040504020204" pitchFamily="34" charset="0"/>
                <a:ea typeface="Noto Sans" panose="020B0502040504020204" pitchFamily="34" charset="0"/>
                <a:cs typeface="Noto Sans" panose="020B0502040504020204" pitchFamily="34" charset="0"/>
              </a:rPr>
              <a:t>Low</a:t>
            </a:r>
          </a:p>
        </p:txBody>
      </p:sp>
      <p:sp>
        <p:nvSpPr>
          <p:cNvPr id="26" name="TextBox 25">
            <a:extLst>
              <a:ext uri="{FF2B5EF4-FFF2-40B4-BE49-F238E27FC236}">
                <a16:creationId xmlns:a16="http://schemas.microsoft.com/office/drawing/2014/main" id="{1054D78A-BB50-FFB5-5B6B-4B76D7501E3D}"/>
              </a:ext>
            </a:extLst>
          </p:cNvPr>
          <p:cNvSpPr txBox="1"/>
          <p:nvPr/>
        </p:nvSpPr>
        <p:spPr>
          <a:xfrm rot="16200000">
            <a:off x="576754" y="2152710"/>
            <a:ext cx="719176" cy="307777"/>
          </a:xfrm>
          <a:prstGeom prst="rect">
            <a:avLst/>
          </a:prstGeom>
          <a:noFill/>
        </p:spPr>
        <p:txBody>
          <a:bodyPr wrap="square" rtlCol="0">
            <a:spAutoFit/>
          </a:bodyPr>
          <a:lstStyle/>
          <a:p>
            <a:r>
              <a:rPr lang="en-GB" b="1" dirty="0">
                <a:solidFill>
                  <a:srgbClr val="17505B"/>
                </a:solidFill>
                <a:latin typeface="Noto Sans" panose="020B0502040504020204" pitchFamily="34" charset="0"/>
                <a:ea typeface="Noto Sans" panose="020B0502040504020204" pitchFamily="34" charset="0"/>
                <a:cs typeface="Noto Sans" panose="020B0502040504020204" pitchFamily="34" charset="0"/>
              </a:rPr>
              <a:t>High</a:t>
            </a:r>
          </a:p>
        </p:txBody>
      </p:sp>
      <p:sp>
        <p:nvSpPr>
          <p:cNvPr id="28" name="TextBox 4">
            <a:extLst>
              <a:ext uri="{FF2B5EF4-FFF2-40B4-BE49-F238E27FC236}">
                <a16:creationId xmlns:a16="http://schemas.microsoft.com/office/drawing/2014/main" id="{36E1CC7D-C9A7-CBEE-E692-2CB7DD2E4F8B}"/>
              </a:ext>
            </a:extLst>
          </p:cNvPr>
          <p:cNvSpPr txBox="1"/>
          <p:nvPr/>
        </p:nvSpPr>
        <p:spPr>
          <a:xfrm>
            <a:off x="7834301" y="5044749"/>
            <a:ext cx="3961458"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dirty="0">
                <a:latin typeface="Noto Sans" panose="020B0502040504020204" pitchFamily="34" charset="0"/>
              </a:rPr>
              <a:t>*The size of each theme bubble denotes the relative opportunity score in each case. The </a:t>
            </a:r>
            <a:r>
              <a:rPr lang="en-GB" sz="1100" i="1" dirty="0">
                <a:latin typeface="Noto Sans" panose="020B0502040504020204" pitchFamily="34" charset="0"/>
              </a:rPr>
              <a:t>bigger the bubble</a:t>
            </a:r>
            <a:r>
              <a:rPr lang="en-GB" sz="1100" dirty="0">
                <a:latin typeface="Noto Sans" panose="020B0502040504020204" pitchFamily="34" charset="0"/>
              </a:rPr>
              <a:t> the </a:t>
            </a:r>
            <a:r>
              <a:rPr lang="en-GB" sz="1100" i="1" dirty="0">
                <a:latin typeface="Noto Sans" panose="020B0502040504020204" pitchFamily="34" charset="0"/>
              </a:rPr>
              <a:t>greater the opportunity </a:t>
            </a:r>
            <a:r>
              <a:rPr lang="en-GB" sz="1100" dirty="0">
                <a:latin typeface="Noto Sans" panose="020B0502040504020204" pitchFamily="34" charset="0"/>
              </a:rPr>
              <a:t>to deliver improved service and increase trust.</a:t>
            </a:r>
          </a:p>
        </p:txBody>
      </p:sp>
      <p:sp>
        <p:nvSpPr>
          <p:cNvPr id="51" name="Google Shape;281;p26">
            <a:extLst>
              <a:ext uri="{FF2B5EF4-FFF2-40B4-BE49-F238E27FC236}">
                <a16:creationId xmlns:a16="http://schemas.microsoft.com/office/drawing/2014/main" id="{B727FA8F-0304-437C-8217-0645EAB7599C}"/>
              </a:ext>
            </a:extLst>
          </p:cNvPr>
          <p:cNvSpPr txBox="1"/>
          <p:nvPr/>
        </p:nvSpPr>
        <p:spPr>
          <a:xfrm>
            <a:off x="936342" y="6253952"/>
            <a:ext cx="6512437" cy="409754"/>
          </a:xfrm>
          <a:prstGeom prst="rect">
            <a:avLst/>
          </a:prstGeom>
          <a:noFill/>
          <a:ln>
            <a:noFill/>
          </a:ln>
        </p:spPr>
        <p:txBody>
          <a:bodyPr spcFirstLastPara="1" wrap="square" lIns="91425" tIns="45700" rIns="91425" bIns="45700" anchor="t" anchorCtr="0">
            <a:noAutofit/>
          </a:bodyPr>
          <a:lstStyle/>
          <a:p>
            <a:r>
              <a:rPr lang="en-GB" sz="900" dirty="0">
                <a:latin typeface="Noto Sans" panose="020B0502040504020204" pitchFamily="34" charset="0"/>
                <a:ea typeface="Corbel"/>
                <a:cs typeface="Noto Sans" panose="020B0502040504020204" pitchFamily="34" charset="0"/>
                <a:sym typeface="Corbel"/>
              </a:rPr>
              <a:t>Base: </a:t>
            </a:r>
            <a:r>
              <a:rPr lang="en-GB" sz="900" dirty="0">
                <a:solidFill>
                  <a:schemeClr val="tx1"/>
                </a:solidFill>
                <a:latin typeface="Noto Sans" panose="020B0502040504020204" pitchFamily="34" charset="0"/>
                <a:ea typeface="Corbel"/>
                <a:cs typeface="Noto Sans" panose="020B0502040504020204" pitchFamily="34" charset="0"/>
                <a:sym typeface="Corbel"/>
              </a:rPr>
              <a:t>April 2025 and Jan 2026 data. </a:t>
            </a:r>
            <a:r>
              <a:rPr lang="en-GB" sz="900" dirty="0">
                <a:latin typeface="Noto Sans" panose="020B0502040504020204" pitchFamily="34" charset="0"/>
                <a:ea typeface="Corbel"/>
                <a:cs typeface="Noto Sans" panose="020B0502040504020204" pitchFamily="34" charset="0"/>
                <a:sym typeface="Corbel"/>
              </a:rPr>
              <a:t>All consumers who hold at least one (motor, travel, buildings and/or contents) insurance policy/ who have claimed on at least one insurance policy in the last 12 months n=1,001/189</a:t>
            </a:r>
            <a:endParaRPr lang="en-GB" sz="900" dirty="0">
              <a:latin typeface="Noto Sans" panose="020B0502040504020204" pitchFamily="34" charset="0"/>
              <a:ea typeface="Noto Sans" panose="020B0502040504020204" pitchFamily="34" charset="0"/>
              <a:cs typeface="Noto Sans" panose="020B0502040504020204" pitchFamily="34" charset="0"/>
            </a:endParaRPr>
          </a:p>
        </p:txBody>
      </p:sp>
      <p:sp>
        <p:nvSpPr>
          <p:cNvPr id="27" name="TextBox 26">
            <a:extLst>
              <a:ext uri="{FF2B5EF4-FFF2-40B4-BE49-F238E27FC236}">
                <a16:creationId xmlns:a16="http://schemas.microsoft.com/office/drawing/2014/main" id="{DC1339AF-9CF9-0E88-8375-96A97606FDD8}"/>
              </a:ext>
            </a:extLst>
          </p:cNvPr>
          <p:cNvSpPr txBox="1"/>
          <p:nvPr/>
        </p:nvSpPr>
        <p:spPr>
          <a:xfrm>
            <a:off x="928246" y="1096609"/>
            <a:ext cx="10867513" cy="861774"/>
          </a:xfrm>
          <a:prstGeom prst="rect">
            <a:avLst/>
          </a:prstGeom>
          <a:noFill/>
        </p:spPr>
        <p:txBody>
          <a:bodyPr wrap="square">
            <a:spAutoFit/>
          </a:bodyPr>
          <a:lstStyle/>
          <a:p>
            <a:pPr>
              <a:buClr>
                <a:srgbClr val="008265"/>
              </a:buClr>
            </a:pPr>
            <a:r>
              <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Loyalty performance has increased wave on wave, the Opportunity score of </a:t>
            </a:r>
            <a:r>
              <a:rPr lang="en-GB" sz="12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7.77 (on a scale of -30 to +30) </a:t>
            </a:r>
            <a:r>
              <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is </a:t>
            </a:r>
            <a:r>
              <a:rPr lang="en-GB" sz="12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the lowest (most favourable) </a:t>
            </a:r>
            <a:r>
              <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it has been since the Index began in 2019.  Lower levels of performance for Loyalty compared to some of the other “important” themes for Consumers means further improvements to Loyalty will increase trust levels in the insurance sector further still.</a:t>
            </a:r>
          </a:p>
          <a:p>
            <a:pPr marL="285750" indent="-285750">
              <a:buClr>
                <a:srgbClr val="008265"/>
              </a:buClr>
              <a:buFont typeface="Arial" panose="020B0604020202020204" pitchFamily="34" charset="0"/>
              <a:buChar char="•"/>
            </a:pPr>
            <a:endParaRPr lang="en-GB" dirty="0">
              <a:solidFill>
                <a:schemeClr val="tx1"/>
              </a:solidFill>
              <a:latin typeface="Noto Sans" panose="020B0502040504020204" pitchFamily="34" charset="0"/>
              <a:ea typeface="Noto Sans" panose="020B0502040504020204" pitchFamily="34" charset="0"/>
              <a:cs typeface="Calibri Light" panose="020F0302020204030204" pitchFamily="34" charset="0"/>
            </a:endParaRPr>
          </a:p>
        </p:txBody>
      </p:sp>
      <p:sp>
        <p:nvSpPr>
          <p:cNvPr id="2" name="TextBox 1">
            <a:extLst>
              <a:ext uri="{FF2B5EF4-FFF2-40B4-BE49-F238E27FC236}">
                <a16:creationId xmlns:a16="http://schemas.microsoft.com/office/drawing/2014/main" id="{F6F1A321-5238-7010-AD81-A415DDC3EF00}"/>
              </a:ext>
            </a:extLst>
          </p:cNvPr>
          <p:cNvSpPr txBox="1"/>
          <p:nvPr/>
        </p:nvSpPr>
        <p:spPr>
          <a:xfrm>
            <a:off x="7809809" y="1756850"/>
            <a:ext cx="3737804" cy="461665"/>
          </a:xfrm>
          <a:prstGeom prst="rect">
            <a:avLst/>
          </a:prstGeom>
          <a:noFill/>
        </p:spPr>
        <p:txBody>
          <a:bodyPr wrap="square" rtlCol="0">
            <a:spAutoFit/>
          </a:bodyPr>
          <a:lstStyle/>
          <a:p>
            <a:pPr>
              <a:buClrTx/>
              <a:buSzPts val="1500"/>
            </a:pPr>
            <a:r>
              <a:rPr lang="en-GB" sz="1200"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The key actions that will improve trust with Consumers are:</a:t>
            </a:r>
            <a:endPar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endParaRPr>
          </a:p>
        </p:txBody>
      </p:sp>
      <p:sp>
        <p:nvSpPr>
          <p:cNvPr id="7" name="Arc 6">
            <a:extLst>
              <a:ext uri="{FF2B5EF4-FFF2-40B4-BE49-F238E27FC236}">
                <a16:creationId xmlns:a16="http://schemas.microsoft.com/office/drawing/2014/main" id="{738FEA70-5ED4-D5BD-5E32-5FCB93EBCCE9}"/>
              </a:ext>
            </a:extLst>
          </p:cNvPr>
          <p:cNvSpPr/>
          <p:nvPr/>
        </p:nvSpPr>
        <p:spPr bwMode="auto">
          <a:xfrm rot="13569347">
            <a:off x="3046751" y="5170845"/>
            <a:ext cx="3734829" cy="2801868"/>
          </a:xfrm>
          <a:prstGeom prst="arc">
            <a:avLst>
              <a:gd name="adj1" fmla="val 20428176"/>
              <a:gd name="adj2" fmla="val 549942"/>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wrap="square"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endParaRPr lang="en-GB" dirty="0">
              <a:solidFill>
                <a:prstClr val="black"/>
              </a:solidFill>
              <a:latin typeface="Noto Sans" panose="020B0502040504020204" pitchFamily="34" charset="0"/>
            </a:endParaRPr>
          </a:p>
        </p:txBody>
      </p:sp>
      <p:sp>
        <p:nvSpPr>
          <p:cNvPr id="35" name="Rectangle: Rounded Corners 34">
            <a:extLst>
              <a:ext uri="{FF2B5EF4-FFF2-40B4-BE49-F238E27FC236}">
                <a16:creationId xmlns:a16="http://schemas.microsoft.com/office/drawing/2014/main" id="{F9B1FF76-94D4-DEBA-94A7-EF2986C776FF}"/>
              </a:ext>
            </a:extLst>
          </p:cNvPr>
          <p:cNvSpPr/>
          <p:nvPr/>
        </p:nvSpPr>
        <p:spPr>
          <a:xfrm>
            <a:off x="7870768" y="2344511"/>
            <a:ext cx="3737804" cy="2553922"/>
          </a:xfrm>
          <a:prstGeom prst="roundRect">
            <a:avLst>
              <a:gd name="adj" fmla="val 4047"/>
            </a:avLst>
          </a:prstGeom>
          <a:solidFill>
            <a:srgbClr val="1750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lvl="2" indent="-171450">
              <a:spcAft>
                <a:spcPts val="600"/>
              </a:spcAft>
              <a:buClr>
                <a:srgbClr val="99FF80"/>
              </a:buClr>
              <a:buSzPct val="100000"/>
              <a:buFont typeface="Arial" panose="020B0604020202020204" pitchFamily="34" charset="0"/>
              <a:buChar char="•"/>
            </a:pPr>
            <a:r>
              <a:rPr lang="en-GB" sz="1200" dirty="0">
                <a:solidFill>
                  <a:schemeClr val="bg1"/>
                </a:solidFill>
                <a:latin typeface="Noto Sans" panose="020B0502040504020204" pitchFamily="34" charset="0"/>
                <a:ea typeface="Noto Sans" panose="020B0502040504020204" pitchFamily="34" charset="0"/>
                <a:cs typeface="Calibri Light" panose="020F0302020204030204" pitchFamily="34" charset="0"/>
              </a:rPr>
              <a:t>Giving a discount for staying with the same company</a:t>
            </a:r>
          </a:p>
          <a:p>
            <a:pPr marL="171450" lvl="2" indent="-171450">
              <a:spcAft>
                <a:spcPts val="600"/>
              </a:spcAft>
              <a:buClr>
                <a:srgbClr val="99FF80"/>
              </a:buClr>
              <a:buSzPct val="100000"/>
              <a:buFont typeface="Arial" panose="020B0604020202020204" pitchFamily="34" charset="0"/>
              <a:buChar char="•"/>
            </a:pPr>
            <a:r>
              <a:rPr lang="en-GB" sz="1200" dirty="0">
                <a:solidFill>
                  <a:schemeClr val="bg1"/>
                </a:solidFill>
                <a:latin typeface="Noto Sans" panose="020B0502040504020204" pitchFamily="34" charset="0"/>
                <a:ea typeface="Noto Sans" panose="020B0502040504020204" pitchFamily="34" charset="0"/>
                <a:cs typeface="Calibri Light" panose="020F0302020204030204" pitchFamily="34" charset="0"/>
              </a:rPr>
              <a:t>Premiums not to increase because they are no longer a new customer</a:t>
            </a:r>
          </a:p>
          <a:p>
            <a:pPr marL="171450" lvl="2" indent="-171450">
              <a:spcAft>
                <a:spcPts val="600"/>
              </a:spcAft>
              <a:buClr>
                <a:srgbClr val="99FF80"/>
              </a:buClr>
              <a:buSzPct val="100000"/>
              <a:buFont typeface="Arial" panose="020B0604020202020204" pitchFamily="34" charset="0"/>
              <a:buChar char="•"/>
            </a:pPr>
            <a:r>
              <a:rPr lang="en-GB" sz="1200" dirty="0">
                <a:solidFill>
                  <a:schemeClr val="bg1"/>
                </a:solidFill>
                <a:latin typeface="Noto Sans" panose="020B0502040504020204" pitchFamily="34" charset="0"/>
                <a:ea typeface="Noto Sans" panose="020B0502040504020204" pitchFamily="34" charset="0"/>
                <a:cs typeface="Calibri Light" panose="020F0302020204030204" pitchFamily="34" charset="0"/>
              </a:rPr>
              <a:t>Handling Consumer complaints professionally and fairly</a:t>
            </a:r>
          </a:p>
          <a:p>
            <a:pPr marL="171450" lvl="2" indent="-171450">
              <a:spcAft>
                <a:spcPts val="600"/>
              </a:spcAft>
              <a:buClr>
                <a:srgbClr val="99FF80"/>
              </a:buClr>
              <a:buSzPct val="100000"/>
              <a:buFont typeface="Arial" panose="020B0604020202020204" pitchFamily="34" charset="0"/>
              <a:buChar char="•"/>
            </a:pPr>
            <a:r>
              <a:rPr lang="en-GB" sz="1200" dirty="0">
                <a:solidFill>
                  <a:schemeClr val="bg1"/>
                </a:solidFill>
                <a:latin typeface="Noto Sans" panose="020B0502040504020204" pitchFamily="34" charset="0"/>
                <a:ea typeface="Noto Sans" panose="020B0502040504020204" pitchFamily="34" charset="0"/>
                <a:cs typeface="Calibri Light" panose="020F0302020204030204" pitchFamily="34" charset="0"/>
              </a:rPr>
              <a:t>Consumers’ Loyalty to the organisation to be considered at renewal following a claim</a:t>
            </a:r>
          </a:p>
          <a:p>
            <a:pPr marL="171450" lvl="2" indent="-171450">
              <a:spcAft>
                <a:spcPts val="600"/>
              </a:spcAft>
              <a:buClr>
                <a:srgbClr val="99FF80"/>
              </a:buClr>
              <a:buSzPct val="100000"/>
              <a:buFont typeface="Arial" panose="020B0604020202020204" pitchFamily="34" charset="0"/>
              <a:buChar char="•"/>
            </a:pPr>
            <a:r>
              <a:rPr lang="en-GB" sz="1200" dirty="0">
                <a:solidFill>
                  <a:schemeClr val="bg1"/>
                </a:solidFill>
                <a:latin typeface="Noto Sans" panose="020B0502040504020204" pitchFamily="34" charset="0"/>
                <a:ea typeface="Noto Sans" panose="020B0502040504020204" pitchFamily="34" charset="0"/>
                <a:cs typeface="Calibri Light" panose="020F0302020204030204" pitchFamily="34" charset="0"/>
              </a:rPr>
              <a:t>The policy being explained clearly to Consumers</a:t>
            </a:r>
          </a:p>
        </p:txBody>
      </p:sp>
    </p:spTree>
    <p:extLst>
      <p:ext uri="{BB962C8B-B14F-4D97-AF65-F5344CB8AC3E}">
        <p14:creationId xmlns:p14="http://schemas.microsoft.com/office/powerpoint/2010/main" val="41375354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E6CE5609-F026-9EA1-72D2-07CCB2477078}"/>
            </a:ext>
          </a:extLst>
        </p:cNvPr>
        <p:cNvGrpSpPr/>
        <p:nvPr/>
      </p:nvGrpSpPr>
      <p:grpSpPr>
        <a:xfrm>
          <a:off x="0" y="0"/>
          <a:ext cx="0" cy="0"/>
          <a:chOff x="0" y="0"/>
          <a:chExt cx="0" cy="0"/>
        </a:xfrm>
      </p:grpSpPr>
      <p:sp>
        <p:nvSpPr>
          <p:cNvPr id="569" name="Google Shape;569;p53">
            <a:extLst>
              <a:ext uri="{FF2B5EF4-FFF2-40B4-BE49-F238E27FC236}">
                <a16:creationId xmlns:a16="http://schemas.microsoft.com/office/drawing/2014/main" id="{82478D5B-52ED-79BC-3370-05C98CBF78EA}"/>
              </a:ext>
            </a:extLst>
          </p:cNvPr>
          <p:cNvSpPr/>
          <p:nvPr/>
        </p:nvSpPr>
        <p:spPr>
          <a:xfrm>
            <a:off x="1463002" y="2127562"/>
            <a:ext cx="1825430" cy="793767"/>
          </a:xfrm>
          <a:prstGeom prst="rect">
            <a:avLst/>
          </a:prstGeom>
          <a:noFill/>
          <a:ln>
            <a:noFill/>
          </a:ln>
        </p:spPr>
        <p:txBody>
          <a:bodyPr spcFirstLastPara="1" wrap="square" lIns="91425" tIns="91425" rIns="91425" bIns="91425" anchor="ctr" anchorCtr="0">
            <a:noAutofit/>
          </a:bodyPr>
          <a:lstStyle/>
          <a:p>
            <a:endParaRPr dirty="0">
              <a:latin typeface="Noto Sans" panose="020B0502040504020204" pitchFamily="34" charset="0"/>
              <a:ea typeface="Noto Sans" panose="020B0502040504020204" pitchFamily="34" charset="0"/>
              <a:cs typeface="Noto Sans" panose="020B0502040504020204" pitchFamily="34" charset="0"/>
            </a:endParaRPr>
          </a:p>
        </p:txBody>
      </p:sp>
      <p:sp>
        <p:nvSpPr>
          <p:cNvPr id="49" name="Google Shape;554;p52">
            <a:extLst>
              <a:ext uri="{FF2B5EF4-FFF2-40B4-BE49-F238E27FC236}">
                <a16:creationId xmlns:a16="http://schemas.microsoft.com/office/drawing/2014/main" id="{5DFD8313-09ED-7E1C-7BA5-3CD30AFA59AB}"/>
              </a:ext>
            </a:extLst>
          </p:cNvPr>
          <p:cNvSpPr txBox="1"/>
          <p:nvPr/>
        </p:nvSpPr>
        <p:spPr>
          <a:xfrm>
            <a:off x="1009015" y="816850"/>
            <a:ext cx="8683625" cy="516982"/>
          </a:xfrm>
          <a:prstGeom prst="rect">
            <a:avLst/>
          </a:prstGeom>
          <a:noFill/>
          <a:ln>
            <a:noFill/>
          </a:ln>
        </p:spPr>
        <p:txBody>
          <a:bodyPr spcFirstLastPara="1" wrap="square" lIns="0" tIns="0" rIns="0" bIns="0" anchor="t" anchorCtr="0">
            <a:noAutofit/>
          </a:bodyPr>
          <a:lstStyle/>
          <a:p>
            <a:pPr>
              <a:buClr>
                <a:srgbClr val="FFFFFF"/>
              </a:buClr>
              <a:buSzPts val="1500"/>
            </a:pPr>
            <a:r>
              <a:rPr lang="en-GB" sz="2400" b="1" dirty="0">
                <a:solidFill>
                  <a:srgbClr val="17505B"/>
                </a:solidFill>
                <a:latin typeface="Roboto Slab" pitchFamily="2" charset="0"/>
                <a:ea typeface="Noto Sans" panose="020B0502040504020204" pitchFamily="34" charset="0"/>
                <a:cs typeface="Calibri Light" panose="020F0302020204030204" pitchFamily="34" charset="0"/>
              </a:rPr>
              <a:t>Wave on wave comparison – Opportunity scores:  </a:t>
            </a:r>
          </a:p>
          <a:p>
            <a:pPr>
              <a:buClr>
                <a:srgbClr val="FFFFFF"/>
              </a:buClr>
              <a:buSzPts val="1500"/>
            </a:pPr>
            <a:endParaRPr lang="en-GB" sz="2400" dirty="0">
              <a:solidFill>
                <a:srgbClr val="17505B"/>
              </a:solidFill>
              <a:latin typeface="Calibri Light" panose="020F0302020204030204" pitchFamily="34" charset="0"/>
              <a:ea typeface="Noto Sans" panose="020B0502040504020204" pitchFamily="34" charset="0"/>
              <a:cs typeface="Calibri Light" panose="020F0302020204030204" pitchFamily="34" charset="0"/>
            </a:endParaRPr>
          </a:p>
          <a:p>
            <a:pPr>
              <a:buClr>
                <a:srgbClr val="FFFFFF"/>
              </a:buClr>
              <a:buSzPts val="1500"/>
            </a:pPr>
            <a:endParaRPr lang="en-GB" sz="2400" dirty="0">
              <a:solidFill>
                <a:srgbClr val="17505B"/>
              </a:solidFill>
              <a:latin typeface="Calibri Light" panose="020F0302020204030204" pitchFamily="34" charset="0"/>
              <a:ea typeface="Noto Sans" panose="020B0502040504020204" pitchFamily="34" charset="0"/>
              <a:cs typeface="Calibri Light" panose="020F0302020204030204" pitchFamily="34" charset="0"/>
            </a:endParaRPr>
          </a:p>
        </p:txBody>
      </p:sp>
      <p:sp>
        <p:nvSpPr>
          <p:cNvPr id="10" name="Google Shape;281;p26">
            <a:extLst>
              <a:ext uri="{FF2B5EF4-FFF2-40B4-BE49-F238E27FC236}">
                <a16:creationId xmlns:a16="http://schemas.microsoft.com/office/drawing/2014/main" id="{96787DC4-0D6A-CA88-28EF-3A829E446468}"/>
              </a:ext>
            </a:extLst>
          </p:cNvPr>
          <p:cNvSpPr txBox="1"/>
          <p:nvPr/>
        </p:nvSpPr>
        <p:spPr>
          <a:xfrm>
            <a:off x="916084" y="6255649"/>
            <a:ext cx="10551886" cy="320086"/>
          </a:xfrm>
          <a:prstGeom prst="rect">
            <a:avLst/>
          </a:prstGeom>
          <a:noFill/>
          <a:ln>
            <a:noFill/>
          </a:ln>
        </p:spPr>
        <p:txBody>
          <a:bodyPr spcFirstLastPara="1" wrap="square" lIns="91425" tIns="45700" rIns="91425" bIns="45700" anchor="t" anchorCtr="0">
            <a:noAutofit/>
          </a:bodyPr>
          <a:lstStyle/>
          <a:p>
            <a:r>
              <a:rPr lang="en-GB" sz="900" dirty="0">
                <a:solidFill>
                  <a:schemeClr val="tx1"/>
                </a:solidFill>
                <a:latin typeface="Noto Sans" panose="020B0502040504020204" pitchFamily="34" charset="0"/>
                <a:ea typeface="Corbel"/>
                <a:cs typeface="Noto Sans" panose="020B0502040504020204" pitchFamily="34" charset="0"/>
                <a:sym typeface="Corbel"/>
              </a:rPr>
              <a:t>Base: All Consumers/ SMEs that hold at least one (motor, travel/ employers’ liability, buildings and/or contents, business interruption) insurance policy</a:t>
            </a:r>
          </a:p>
          <a:p>
            <a:r>
              <a:rPr lang="pt-BR" sz="900" dirty="0">
                <a:solidFill>
                  <a:schemeClr val="tx1"/>
                </a:solidFill>
                <a:latin typeface="Noto Sans" panose="020B0502040504020204" pitchFamily="34" charset="0"/>
                <a:ea typeface="Corbel"/>
                <a:cs typeface="Noto Sans" panose="020B0502040504020204" pitchFamily="34" charset="0"/>
                <a:sym typeface="Corbel"/>
              </a:rPr>
              <a:t>Wave 13&amp;14 (2024): Consumer n=1,000, SMEs n=1,500, Wave 14&amp;15 (2024): Consumer n=1,001, SMEs n=1,499. </a:t>
            </a:r>
            <a:endParaRPr lang="en-GB" sz="900"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p:txBody>
      </p:sp>
      <p:graphicFrame>
        <p:nvGraphicFramePr>
          <p:cNvPr id="8" name="Chart 7">
            <a:extLst>
              <a:ext uri="{FF2B5EF4-FFF2-40B4-BE49-F238E27FC236}">
                <a16:creationId xmlns:a16="http://schemas.microsoft.com/office/drawing/2014/main" id="{0F1804D2-842C-740D-0C89-FCDF516725A0}"/>
              </a:ext>
            </a:extLst>
          </p:cNvPr>
          <p:cNvGraphicFramePr/>
          <p:nvPr>
            <p:extLst>
              <p:ext uri="{D42A27DB-BD31-4B8C-83A1-F6EECF244321}">
                <p14:modId xmlns:p14="http://schemas.microsoft.com/office/powerpoint/2010/main" val="1251806662"/>
              </p:ext>
            </p:extLst>
          </p:nvPr>
        </p:nvGraphicFramePr>
        <p:xfrm>
          <a:off x="1513840" y="1499989"/>
          <a:ext cx="3880866" cy="22461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2CC38B26-8EC8-F3E7-1670-30B4145BBADA}"/>
              </a:ext>
            </a:extLst>
          </p:cNvPr>
          <p:cNvGraphicFramePr/>
          <p:nvPr/>
        </p:nvGraphicFramePr>
        <p:xfrm>
          <a:off x="1457128" y="3966683"/>
          <a:ext cx="3566898" cy="2218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Chart 1">
            <a:extLst>
              <a:ext uri="{FF2B5EF4-FFF2-40B4-BE49-F238E27FC236}">
                <a16:creationId xmlns:a16="http://schemas.microsoft.com/office/drawing/2014/main" id="{657902C3-34D3-3415-BD98-2AC4F50523E0}"/>
              </a:ext>
            </a:extLst>
          </p:cNvPr>
          <p:cNvGraphicFramePr/>
          <p:nvPr>
            <p:extLst>
              <p:ext uri="{D42A27DB-BD31-4B8C-83A1-F6EECF244321}">
                <p14:modId xmlns:p14="http://schemas.microsoft.com/office/powerpoint/2010/main" val="1992863362"/>
              </p:ext>
            </p:extLst>
          </p:nvPr>
        </p:nvGraphicFramePr>
        <p:xfrm>
          <a:off x="4881786" y="1505566"/>
          <a:ext cx="3880866" cy="23034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Chart 2">
            <a:extLst>
              <a:ext uri="{FF2B5EF4-FFF2-40B4-BE49-F238E27FC236}">
                <a16:creationId xmlns:a16="http://schemas.microsoft.com/office/drawing/2014/main" id="{2C93159E-9518-3C72-0257-0DEA9A463F84}"/>
              </a:ext>
            </a:extLst>
          </p:cNvPr>
          <p:cNvGraphicFramePr/>
          <p:nvPr/>
        </p:nvGraphicFramePr>
        <p:xfrm>
          <a:off x="4860918" y="3957473"/>
          <a:ext cx="3566898" cy="2218630"/>
        </p:xfrm>
        <a:graphic>
          <a:graphicData uri="http://schemas.openxmlformats.org/drawingml/2006/chart">
            <c:chart xmlns:c="http://schemas.openxmlformats.org/drawingml/2006/chart" xmlns:r="http://schemas.openxmlformats.org/officeDocument/2006/relationships" r:id="rId6"/>
          </a:graphicData>
        </a:graphic>
      </p:graphicFrame>
      <p:sp>
        <p:nvSpPr>
          <p:cNvPr id="11" name="TextBox 10">
            <a:extLst>
              <a:ext uri="{FF2B5EF4-FFF2-40B4-BE49-F238E27FC236}">
                <a16:creationId xmlns:a16="http://schemas.microsoft.com/office/drawing/2014/main" id="{D54E2173-024C-28D7-4978-71A44EC20CFA}"/>
              </a:ext>
            </a:extLst>
          </p:cNvPr>
          <p:cNvSpPr txBox="1"/>
          <p:nvPr/>
        </p:nvSpPr>
        <p:spPr>
          <a:xfrm rot="16200000">
            <a:off x="279506" y="2492257"/>
            <a:ext cx="1843294" cy="340519"/>
          </a:xfrm>
          <a:prstGeom prst="roundRect">
            <a:avLst/>
          </a:prstGeom>
          <a:solidFill>
            <a:srgbClr val="99FF80"/>
          </a:solidFill>
        </p:spPr>
        <p:txBody>
          <a:bodyPr wrap="square" rtlCol="0">
            <a:spAutoFit/>
          </a:bodyPr>
          <a:lstStyle/>
          <a:p>
            <a:pPr algn="ctr"/>
            <a:r>
              <a:rPr lang="en-GB"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Consumer</a:t>
            </a:r>
            <a:endParaRPr lang="en-GB" sz="1000" dirty="0">
              <a:solidFill>
                <a:srgbClr val="17505B"/>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2" name="TextBox 11">
            <a:extLst>
              <a:ext uri="{FF2B5EF4-FFF2-40B4-BE49-F238E27FC236}">
                <a16:creationId xmlns:a16="http://schemas.microsoft.com/office/drawing/2014/main" id="{0D20265E-70BB-4568-FA70-8347195F2F96}"/>
              </a:ext>
            </a:extLst>
          </p:cNvPr>
          <p:cNvSpPr txBox="1"/>
          <p:nvPr/>
        </p:nvSpPr>
        <p:spPr>
          <a:xfrm rot="16200000">
            <a:off x="279505" y="4888251"/>
            <a:ext cx="1843294" cy="340519"/>
          </a:xfrm>
          <a:prstGeom prst="roundRect">
            <a:avLst/>
          </a:prstGeom>
          <a:solidFill>
            <a:srgbClr val="17505B"/>
          </a:solidFill>
        </p:spPr>
        <p:txBody>
          <a:bodyPr wrap="square" rtlCol="0">
            <a:spAutoFit/>
          </a:bodyPr>
          <a:lstStyle/>
          <a:p>
            <a:pPr algn="ctr"/>
            <a:r>
              <a:rPr lang="en-GB" b="1" dirty="0">
                <a:solidFill>
                  <a:srgbClr val="99FF80"/>
                </a:solidFill>
                <a:latin typeface="Noto Sans" panose="020B0502040504020204" pitchFamily="34" charset="0"/>
                <a:ea typeface="Noto Sans" panose="020B0502040504020204" pitchFamily="34" charset="0"/>
                <a:cs typeface="Calibri Light" panose="020F0302020204030204" pitchFamily="34" charset="0"/>
              </a:rPr>
              <a:t>SME</a:t>
            </a:r>
            <a:endParaRPr lang="en-GB" sz="1000" dirty="0">
              <a:solidFill>
                <a:srgbClr val="99FF80"/>
              </a:solidFill>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17874337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9" name="Google Shape;569;p53"/>
          <p:cNvSpPr/>
          <p:nvPr/>
        </p:nvSpPr>
        <p:spPr>
          <a:xfrm>
            <a:off x="1463002" y="2127562"/>
            <a:ext cx="1825430" cy="793767"/>
          </a:xfrm>
          <a:prstGeom prst="rect">
            <a:avLst/>
          </a:prstGeom>
          <a:noFill/>
          <a:ln>
            <a:noFill/>
          </a:ln>
        </p:spPr>
        <p:txBody>
          <a:bodyPr spcFirstLastPara="1" wrap="square" lIns="91425" tIns="91425" rIns="91425" bIns="91425" anchor="ctr" anchorCtr="0">
            <a:noAutofit/>
          </a:bodyPr>
          <a:lstStyle/>
          <a:p>
            <a:endParaRPr dirty="0">
              <a:latin typeface="Noto Sans" panose="020B0502040504020204" pitchFamily="34" charset="0"/>
              <a:ea typeface="Noto Sans" panose="020B0502040504020204" pitchFamily="34" charset="0"/>
              <a:cs typeface="Noto Sans" panose="020B0502040504020204" pitchFamily="34" charset="0"/>
            </a:endParaRPr>
          </a:p>
        </p:txBody>
      </p:sp>
      <p:sp>
        <p:nvSpPr>
          <p:cNvPr id="10" name="Google Shape;281;p26">
            <a:extLst>
              <a:ext uri="{FF2B5EF4-FFF2-40B4-BE49-F238E27FC236}">
                <a16:creationId xmlns:a16="http://schemas.microsoft.com/office/drawing/2014/main" id="{6BA30E1E-56C4-493B-8992-B93B1A6F3097}"/>
              </a:ext>
            </a:extLst>
          </p:cNvPr>
          <p:cNvSpPr txBox="1"/>
          <p:nvPr/>
        </p:nvSpPr>
        <p:spPr>
          <a:xfrm>
            <a:off x="914400" y="6033862"/>
            <a:ext cx="10551886" cy="320086"/>
          </a:xfrm>
          <a:prstGeom prst="rect">
            <a:avLst/>
          </a:prstGeom>
          <a:noFill/>
          <a:ln>
            <a:noFill/>
          </a:ln>
        </p:spPr>
        <p:txBody>
          <a:bodyPr spcFirstLastPara="1" wrap="square" lIns="91425" tIns="45700" rIns="91425" bIns="45700" anchor="t" anchorCtr="0">
            <a:noAutofit/>
          </a:bodyPr>
          <a:lstStyle/>
          <a:p>
            <a:r>
              <a:rPr lang="en-GB" sz="900" dirty="0">
                <a:solidFill>
                  <a:schemeClr val="tx1"/>
                </a:solidFill>
                <a:latin typeface="Noto Sans" panose="020B0502040504020204" pitchFamily="34" charset="0"/>
                <a:ea typeface="Corbel"/>
                <a:cs typeface="Noto Sans" panose="020B0502040504020204" pitchFamily="34" charset="0"/>
                <a:sym typeface="Corbel"/>
              </a:rPr>
              <a:t>Base: All Consumers/ SMEs that hold at least one (motor, travel/ employers’ liability, buildings and/or contents, business interruption) insurance policy</a:t>
            </a:r>
          </a:p>
          <a:p>
            <a:r>
              <a:rPr lang="pt-BR" sz="900" dirty="0">
                <a:solidFill>
                  <a:schemeClr val="tx1"/>
                </a:solidFill>
                <a:latin typeface="Noto Sans" panose="020B0502040504020204" pitchFamily="34" charset="0"/>
                <a:ea typeface="Corbel"/>
                <a:cs typeface="Noto Sans" panose="020B0502040504020204" pitchFamily="34" charset="0"/>
                <a:sym typeface="Corbel"/>
              </a:rPr>
              <a:t>Wave 10 &amp; 11 (2022): Consumer n=1,001 SMEs n=1,497.  Wave 11 &amp; 12 (2023): Consumer n=1,000, SMEs n=1,498. Wave 12&amp;13 (2023): Consumer n=1,000, SMEs n=1,500,  </a:t>
            </a:r>
            <a:endParaRPr lang="en-GB" sz="900"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p:txBody>
      </p:sp>
      <p:graphicFrame>
        <p:nvGraphicFramePr>
          <p:cNvPr id="2" name="Chart 1">
            <a:extLst>
              <a:ext uri="{FF2B5EF4-FFF2-40B4-BE49-F238E27FC236}">
                <a16:creationId xmlns:a16="http://schemas.microsoft.com/office/drawing/2014/main" id="{0A1A72A6-1D12-9634-F28A-E2D035A6738A}"/>
              </a:ext>
            </a:extLst>
          </p:cNvPr>
          <p:cNvGraphicFramePr/>
          <p:nvPr>
            <p:extLst>
              <p:ext uri="{D42A27DB-BD31-4B8C-83A1-F6EECF244321}">
                <p14:modId xmlns:p14="http://schemas.microsoft.com/office/powerpoint/2010/main" val="2385678884"/>
              </p:ext>
            </p:extLst>
          </p:nvPr>
        </p:nvGraphicFramePr>
        <p:xfrm>
          <a:off x="4592467" y="1177630"/>
          <a:ext cx="4415763" cy="232895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4814108F-468F-075A-7A19-798FC626A69D}"/>
              </a:ext>
            </a:extLst>
          </p:cNvPr>
          <p:cNvGraphicFramePr/>
          <p:nvPr>
            <p:extLst>
              <p:ext uri="{D42A27DB-BD31-4B8C-83A1-F6EECF244321}">
                <p14:modId xmlns:p14="http://schemas.microsoft.com/office/powerpoint/2010/main" val="2111633969"/>
              </p:ext>
            </p:extLst>
          </p:nvPr>
        </p:nvGraphicFramePr>
        <p:xfrm>
          <a:off x="4754880" y="3640928"/>
          <a:ext cx="3518398" cy="230267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3">
            <a:extLst>
              <a:ext uri="{FF2B5EF4-FFF2-40B4-BE49-F238E27FC236}">
                <a16:creationId xmlns:a16="http://schemas.microsoft.com/office/drawing/2014/main" id="{5A35CDFD-CB47-124B-2C93-CC20520F476C}"/>
              </a:ext>
            </a:extLst>
          </p:cNvPr>
          <p:cNvGraphicFramePr/>
          <p:nvPr>
            <p:extLst>
              <p:ext uri="{D42A27DB-BD31-4B8C-83A1-F6EECF244321}">
                <p14:modId xmlns:p14="http://schemas.microsoft.com/office/powerpoint/2010/main" val="1169451062"/>
              </p:ext>
            </p:extLst>
          </p:nvPr>
        </p:nvGraphicFramePr>
        <p:xfrm>
          <a:off x="1019175" y="1150366"/>
          <a:ext cx="4026128" cy="232895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4">
            <a:extLst>
              <a:ext uri="{FF2B5EF4-FFF2-40B4-BE49-F238E27FC236}">
                <a16:creationId xmlns:a16="http://schemas.microsoft.com/office/drawing/2014/main" id="{90C7CB5D-C673-8AE1-109F-03ADAAD996FE}"/>
              </a:ext>
            </a:extLst>
          </p:cNvPr>
          <p:cNvGraphicFramePr/>
          <p:nvPr>
            <p:extLst>
              <p:ext uri="{D42A27DB-BD31-4B8C-83A1-F6EECF244321}">
                <p14:modId xmlns:p14="http://schemas.microsoft.com/office/powerpoint/2010/main" val="313995419"/>
              </p:ext>
            </p:extLst>
          </p:nvPr>
        </p:nvGraphicFramePr>
        <p:xfrm>
          <a:off x="1381761" y="3634369"/>
          <a:ext cx="3518398" cy="230267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 name="Chart 5">
            <a:extLst>
              <a:ext uri="{FF2B5EF4-FFF2-40B4-BE49-F238E27FC236}">
                <a16:creationId xmlns:a16="http://schemas.microsoft.com/office/drawing/2014/main" id="{D9AC59A7-DD76-6E68-E3DA-095A92D55C0C}"/>
              </a:ext>
            </a:extLst>
          </p:cNvPr>
          <p:cNvGraphicFramePr/>
          <p:nvPr>
            <p:extLst>
              <p:ext uri="{D42A27DB-BD31-4B8C-83A1-F6EECF244321}">
                <p14:modId xmlns:p14="http://schemas.microsoft.com/office/powerpoint/2010/main" val="743835288"/>
              </p:ext>
            </p:extLst>
          </p:nvPr>
        </p:nvGraphicFramePr>
        <p:xfrm>
          <a:off x="8388277" y="1169756"/>
          <a:ext cx="3671643" cy="232895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7" name="Chart 6">
            <a:extLst>
              <a:ext uri="{FF2B5EF4-FFF2-40B4-BE49-F238E27FC236}">
                <a16:creationId xmlns:a16="http://schemas.microsoft.com/office/drawing/2014/main" id="{FD7C24B0-95FA-84E6-EDF7-AAD42F7D8C13}"/>
              </a:ext>
            </a:extLst>
          </p:cNvPr>
          <p:cNvGraphicFramePr/>
          <p:nvPr>
            <p:extLst>
              <p:ext uri="{D42A27DB-BD31-4B8C-83A1-F6EECF244321}">
                <p14:modId xmlns:p14="http://schemas.microsoft.com/office/powerpoint/2010/main" val="3498472410"/>
              </p:ext>
            </p:extLst>
          </p:nvPr>
        </p:nvGraphicFramePr>
        <p:xfrm>
          <a:off x="8200830" y="3640928"/>
          <a:ext cx="3518398" cy="2302672"/>
        </p:xfrm>
        <a:graphic>
          <a:graphicData uri="http://schemas.openxmlformats.org/drawingml/2006/chart">
            <c:chart xmlns:c="http://schemas.openxmlformats.org/drawingml/2006/chart" xmlns:r="http://schemas.openxmlformats.org/officeDocument/2006/relationships" r:id="rId8"/>
          </a:graphicData>
        </a:graphic>
      </p:graphicFrame>
      <p:sp>
        <p:nvSpPr>
          <p:cNvPr id="8" name="Google Shape;554;p52">
            <a:extLst>
              <a:ext uri="{FF2B5EF4-FFF2-40B4-BE49-F238E27FC236}">
                <a16:creationId xmlns:a16="http://schemas.microsoft.com/office/drawing/2014/main" id="{328F629F-B7FC-25BB-616B-C953644697FA}"/>
              </a:ext>
            </a:extLst>
          </p:cNvPr>
          <p:cNvSpPr txBox="1"/>
          <p:nvPr/>
        </p:nvSpPr>
        <p:spPr>
          <a:xfrm>
            <a:off x="1019175" y="653973"/>
            <a:ext cx="8683625" cy="516982"/>
          </a:xfrm>
          <a:prstGeom prst="rect">
            <a:avLst/>
          </a:prstGeom>
          <a:noFill/>
          <a:ln>
            <a:noFill/>
          </a:ln>
        </p:spPr>
        <p:txBody>
          <a:bodyPr spcFirstLastPara="1" wrap="square" lIns="0" tIns="0" rIns="0" bIns="0" anchor="t" anchorCtr="0">
            <a:noAutofit/>
          </a:bodyPr>
          <a:lstStyle/>
          <a:p>
            <a:pPr>
              <a:buClr>
                <a:srgbClr val="FFFFFF"/>
              </a:buClr>
              <a:buSzPts val="1500"/>
            </a:pPr>
            <a:r>
              <a:rPr lang="en-GB" sz="2400" b="1" dirty="0">
                <a:solidFill>
                  <a:srgbClr val="17505B"/>
                </a:solidFill>
                <a:latin typeface="Roboto Slab" pitchFamily="2" charset="0"/>
                <a:ea typeface="Noto Sans" panose="020B0502040504020204" pitchFamily="34" charset="0"/>
                <a:cs typeface="Calibri Light" panose="020F0302020204030204" pitchFamily="34" charset="0"/>
              </a:rPr>
              <a:t>Wave on wave comparison – Opportunity scores:  </a:t>
            </a:r>
          </a:p>
          <a:p>
            <a:pPr>
              <a:buClr>
                <a:srgbClr val="FFFFFF"/>
              </a:buClr>
              <a:buSzPts val="1500"/>
            </a:pPr>
            <a:endParaRPr lang="en-GB" sz="2400" dirty="0">
              <a:solidFill>
                <a:srgbClr val="17505B"/>
              </a:solidFill>
              <a:latin typeface="Calibri Light" panose="020F0302020204030204" pitchFamily="34" charset="0"/>
              <a:ea typeface="Noto Sans" panose="020B0502040504020204" pitchFamily="34" charset="0"/>
              <a:cs typeface="Calibri Light" panose="020F0302020204030204" pitchFamily="34" charset="0"/>
            </a:endParaRPr>
          </a:p>
          <a:p>
            <a:pPr>
              <a:buClr>
                <a:srgbClr val="FFFFFF"/>
              </a:buClr>
              <a:buSzPts val="1500"/>
            </a:pPr>
            <a:endParaRPr lang="en-GB" sz="2400" dirty="0">
              <a:solidFill>
                <a:srgbClr val="17505B"/>
              </a:solidFill>
              <a:latin typeface="Calibri Light" panose="020F0302020204030204" pitchFamily="34" charset="0"/>
              <a:ea typeface="Noto Sans" panose="020B0502040504020204" pitchFamily="34" charset="0"/>
              <a:cs typeface="Calibri Light" panose="020F0302020204030204" pitchFamily="34" charset="0"/>
            </a:endParaRPr>
          </a:p>
        </p:txBody>
      </p:sp>
      <p:sp>
        <p:nvSpPr>
          <p:cNvPr id="9" name="TextBox 8">
            <a:extLst>
              <a:ext uri="{FF2B5EF4-FFF2-40B4-BE49-F238E27FC236}">
                <a16:creationId xmlns:a16="http://schemas.microsoft.com/office/drawing/2014/main" id="{6466F91A-CB99-77F1-CCFF-E1B752CAEE70}"/>
              </a:ext>
            </a:extLst>
          </p:cNvPr>
          <p:cNvSpPr txBox="1"/>
          <p:nvPr/>
        </p:nvSpPr>
        <p:spPr>
          <a:xfrm rot="16200000">
            <a:off x="279506" y="2247438"/>
            <a:ext cx="1843294" cy="340519"/>
          </a:xfrm>
          <a:prstGeom prst="roundRect">
            <a:avLst/>
          </a:prstGeom>
          <a:solidFill>
            <a:srgbClr val="99FF80"/>
          </a:solidFill>
        </p:spPr>
        <p:txBody>
          <a:bodyPr wrap="square" rtlCol="0">
            <a:spAutoFit/>
          </a:bodyPr>
          <a:lstStyle/>
          <a:p>
            <a:pPr algn="ctr"/>
            <a:r>
              <a:rPr lang="en-GB"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Consumer</a:t>
            </a:r>
            <a:endParaRPr lang="en-GB" sz="1000" dirty="0">
              <a:solidFill>
                <a:srgbClr val="17505B"/>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1" name="TextBox 10">
            <a:extLst>
              <a:ext uri="{FF2B5EF4-FFF2-40B4-BE49-F238E27FC236}">
                <a16:creationId xmlns:a16="http://schemas.microsoft.com/office/drawing/2014/main" id="{AE8E6293-08E5-10CC-C420-EA98882ED542}"/>
              </a:ext>
            </a:extLst>
          </p:cNvPr>
          <p:cNvSpPr txBox="1"/>
          <p:nvPr/>
        </p:nvSpPr>
        <p:spPr>
          <a:xfrm rot="16200000">
            <a:off x="279507" y="4515213"/>
            <a:ext cx="1843294" cy="340519"/>
          </a:xfrm>
          <a:prstGeom prst="roundRect">
            <a:avLst/>
          </a:prstGeom>
          <a:solidFill>
            <a:srgbClr val="17505B"/>
          </a:solidFill>
        </p:spPr>
        <p:txBody>
          <a:bodyPr wrap="square" rtlCol="0">
            <a:spAutoFit/>
          </a:bodyPr>
          <a:lstStyle/>
          <a:p>
            <a:pPr algn="ctr"/>
            <a:r>
              <a:rPr lang="en-GB" b="1" dirty="0">
                <a:solidFill>
                  <a:srgbClr val="99FF80"/>
                </a:solidFill>
                <a:latin typeface="Noto Sans" panose="020B0502040504020204" pitchFamily="34" charset="0"/>
                <a:ea typeface="Noto Sans" panose="020B0502040504020204" pitchFamily="34" charset="0"/>
                <a:cs typeface="Calibri Light" panose="020F0302020204030204" pitchFamily="34" charset="0"/>
              </a:rPr>
              <a:t>SME</a:t>
            </a:r>
            <a:endParaRPr lang="en-GB" sz="1000" dirty="0">
              <a:solidFill>
                <a:srgbClr val="99FF80"/>
              </a:solidFill>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42884890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49" name="Google Shape;554;p52">
            <a:extLst>
              <a:ext uri="{FF2B5EF4-FFF2-40B4-BE49-F238E27FC236}">
                <a16:creationId xmlns:a16="http://schemas.microsoft.com/office/drawing/2014/main" id="{59A45DC8-C252-41E7-A50B-0F54B9CB0DA3}"/>
              </a:ext>
            </a:extLst>
          </p:cNvPr>
          <p:cNvSpPr txBox="1"/>
          <p:nvPr/>
        </p:nvSpPr>
        <p:spPr>
          <a:xfrm>
            <a:off x="1019175" y="655872"/>
            <a:ext cx="11614479" cy="556865"/>
          </a:xfrm>
          <a:prstGeom prst="rect">
            <a:avLst/>
          </a:prstGeom>
          <a:noFill/>
          <a:ln>
            <a:noFill/>
          </a:ln>
        </p:spPr>
        <p:txBody>
          <a:bodyPr spcFirstLastPara="1" wrap="square" lIns="0" tIns="0" rIns="0" bIns="0" anchor="t" anchorCtr="0">
            <a:noAutofit/>
          </a:bodyPr>
          <a:lstStyle/>
          <a:p>
            <a:pPr>
              <a:buClr>
                <a:srgbClr val="FFFFFF"/>
              </a:buClr>
              <a:buSzPts val="1500"/>
            </a:pPr>
            <a:r>
              <a:rPr lang="en-GB" sz="2400" b="1" dirty="0">
                <a:solidFill>
                  <a:srgbClr val="17505B"/>
                </a:solidFill>
                <a:latin typeface="Roboto Slab" pitchFamily="2" charset="0"/>
                <a:ea typeface="Noto Sans" panose="020B0502040504020204" pitchFamily="34" charset="0"/>
                <a:cs typeface="Calibri Light" panose="020F0302020204030204" pitchFamily="34" charset="0"/>
              </a:rPr>
              <a:t>Wave on wave comparison – Opportunity scores</a:t>
            </a:r>
            <a:endParaRPr lang="en-GB" sz="2400" b="1" dirty="0">
              <a:solidFill>
                <a:srgbClr val="17505B"/>
              </a:solidFill>
              <a:latin typeface="Calibri Light" panose="020F0302020204030204" pitchFamily="34" charset="0"/>
              <a:ea typeface="Noto Sans" panose="020B0502040504020204" pitchFamily="34" charset="0"/>
              <a:cs typeface="Calibri Light" panose="020F0302020204030204" pitchFamily="34" charset="0"/>
            </a:endParaRPr>
          </a:p>
        </p:txBody>
      </p:sp>
      <p:sp>
        <p:nvSpPr>
          <p:cNvPr id="10" name="Google Shape;281;p26">
            <a:extLst>
              <a:ext uri="{FF2B5EF4-FFF2-40B4-BE49-F238E27FC236}">
                <a16:creationId xmlns:a16="http://schemas.microsoft.com/office/drawing/2014/main" id="{6BA30E1E-56C4-493B-8992-B93B1A6F3097}"/>
              </a:ext>
            </a:extLst>
          </p:cNvPr>
          <p:cNvSpPr txBox="1"/>
          <p:nvPr/>
        </p:nvSpPr>
        <p:spPr>
          <a:xfrm>
            <a:off x="923998" y="6165786"/>
            <a:ext cx="10698284" cy="268819"/>
          </a:xfrm>
          <a:prstGeom prst="rect">
            <a:avLst/>
          </a:prstGeom>
          <a:noFill/>
          <a:ln>
            <a:noFill/>
          </a:ln>
        </p:spPr>
        <p:txBody>
          <a:bodyPr spcFirstLastPara="1" wrap="square" lIns="91425" tIns="45700" rIns="91425" bIns="45700" anchor="t" anchorCtr="0">
            <a:noAutofit/>
          </a:bodyPr>
          <a:lstStyle/>
          <a:p>
            <a:r>
              <a:rPr lang="en-GB" sz="900" dirty="0">
                <a:solidFill>
                  <a:schemeClr val="tx1"/>
                </a:solidFill>
                <a:latin typeface="Noto Sans" panose="020B0502040504020204" pitchFamily="34" charset="0"/>
                <a:ea typeface="Corbel"/>
                <a:cs typeface="Noto Sans" panose="020B0502040504020204" pitchFamily="34" charset="0"/>
                <a:sym typeface="Corbel"/>
              </a:rPr>
              <a:t>Base: All Consumers/ SMEs that hold at least one (motor, travel/ employers’ liability, buildings and/or contents, business interruption) insurance policy/ </a:t>
            </a:r>
            <a:r>
              <a:rPr lang="en-GB" sz="900" dirty="0">
                <a:latin typeface="Noto Sans" panose="020B0502040504020204" pitchFamily="34" charset="0"/>
                <a:ea typeface="Corbel"/>
                <a:cs typeface="Noto Sans" panose="020B0502040504020204" pitchFamily="34" charset="0"/>
                <a:sym typeface="Corbel"/>
              </a:rPr>
              <a:t>who have claimed on at least one insurance policy in the last 12 months</a:t>
            </a:r>
            <a:r>
              <a:rPr lang="en-GB" sz="900" dirty="0">
                <a:solidFill>
                  <a:schemeClr val="tx1"/>
                </a:solidFill>
                <a:latin typeface="Noto Sans" panose="020B0502040504020204" pitchFamily="34" charset="0"/>
                <a:ea typeface="Corbel"/>
                <a:cs typeface="Noto Sans" panose="020B0502040504020204" pitchFamily="34" charset="0"/>
                <a:sym typeface="Corbel"/>
              </a:rPr>
              <a:t>: Wave 7&amp;8 (2021): Consumer n=999 SMEs n=1,499. </a:t>
            </a:r>
            <a:r>
              <a:rPr lang="pt-BR" sz="900" dirty="0">
                <a:solidFill>
                  <a:schemeClr val="tx1"/>
                </a:solidFill>
                <a:latin typeface="Noto Sans" panose="020B0502040504020204" pitchFamily="34" charset="0"/>
                <a:ea typeface="Corbel"/>
                <a:cs typeface="Noto Sans" panose="020B0502040504020204" pitchFamily="34" charset="0"/>
                <a:sym typeface="Corbel"/>
              </a:rPr>
              <a:t>Wave 8&amp;9 (2021): Consumer n=999 SMEs n=1,498.  Wave 9&amp;10 (2022): Consumer n=1,001 SMEs n=1,498, </a:t>
            </a:r>
            <a:endParaRPr lang="en-GB" sz="900"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p:txBody>
      </p:sp>
      <p:graphicFrame>
        <p:nvGraphicFramePr>
          <p:cNvPr id="17" name="Chart 16">
            <a:extLst>
              <a:ext uri="{FF2B5EF4-FFF2-40B4-BE49-F238E27FC236}">
                <a16:creationId xmlns:a16="http://schemas.microsoft.com/office/drawing/2014/main" id="{59D70937-398D-4F46-845A-53CEBF885931}"/>
              </a:ext>
            </a:extLst>
          </p:cNvPr>
          <p:cNvGraphicFramePr/>
          <p:nvPr>
            <p:extLst>
              <p:ext uri="{D42A27DB-BD31-4B8C-83A1-F6EECF244321}">
                <p14:modId xmlns:p14="http://schemas.microsoft.com/office/powerpoint/2010/main" val="93252961"/>
              </p:ext>
            </p:extLst>
          </p:nvPr>
        </p:nvGraphicFramePr>
        <p:xfrm>
          <a:off x="4525913" y="989477"/>
          <a:ext cx="3904932" cy="26596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a:extLst>
              <a:ext uri="{FF2B5EF4-FFF2-40B4-BE49-F238E27FC236}">
                <a16:creationId xmlns:a16="http://schemas.microsoft.com/office/drawing/2014/main" id="{9C5E106F-0DF8-48A4-AA48-C5B344544568}"/>
              </a:ext>
            </a:extLst>
          </p:cNvPr>
          <p:cNvGraphicFramePr/>
          <p:nvPr>
            <p:extLst>
              <p:ext uri="{D42A27DB-BD31-4B8C-83A1-F6EECF244321}">
                <p14:modId xmlns:p14="http://schemas.microsoft.com/office/powerpoint/2010/main" val="1170448599"/>
              </p:ext>
            </p:extLst>
          </p:nvPr>
        </p:nvGraphicFramePr>
        <p:xfrm>
          <a:off x="4718930" y="3646034"/>
          <a:ext cx="3904932" cy="244863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Chart 1">
            <a:extLst>
              <a:ext uri="{FF2B5EF4-FFF2-40B4-BE49-F238E27FC236}">
                <a16:creationId xmlns:a16="http://schemas.microsoft.com/office/drawing/2014/main" id="{943DDB32-1DE4-1263-1EAD-E97970EB539E}"/>
              </a:ext>
            </a:extLst>
          </p:cNvPr>
          <p:cNvGraphicFramePr/>
          <p:nvPr>
            <p:extLst>
              <p:ext uri="{D42A27DB-BD31-4B8C-83A1-F6EECF244321}">
                <p14:modId xmlns:p14="http://schemas.microsoft.com/office/powerpoint/2010/main" val="2631173797"/>
              </p:ext>
            </p:extLst>
          </p:nvPr>
        </p:nvGraphicFramePr>
        <p:xfrm>
          <a:off x="1351280" y="976947"/>
          <a:ext cx="3647440" cy="265965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Chart 2">
            <a:extLst>
              <a:ext uri="{FF2B5EF4-FFF2-40B4-BE49-F238E27FC236}">
                <a16:creationId xmlns:a16="http://schemas.microsoft.com/office/drawing/2014/main" id="{9249225D-56F6-0D7F-A366-141D2C436469}"/>
              </a:ext>
            </a:extLst>
          </p:cNvPr>
          <p:cNvGraphicFramePr/>
          <p:nvPr>
            <p:extLst>
              <p:ext uri="{D42A27DB-BD31-4B8C-83A1-F6EECF244321}">
                <p14:modId xmlns:p14="http://schemas.microsoft.com/office/powerpoint/2010/main" val="763647995"/>
              </p:ext>
            </p:extLst>
          </p:nvPr>
        </p:nvGraphicFramePr>
        <p:xfrm>
          <a:off x="1700289" y="3641905"/>
          <a:ext cx="3647440" cy="244863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 name="Chart 3">
            <a:extLst>
              <a:ext uri="{FF2B5EF4-FFF2-40B4-BE49-F238E27FC236}">
                <a16:creationId xmlns:a16="http://schemas.microsoft.com/office/drawing/2014/main" id="{FBFC2F57-BE07-DADD-DC5F-E3E94F09A2E2}"/>
              </a:ext>
            </a:extLst>
          </p:cNvPr>
          <p:cNvGraphicFramePr/>
          <p:nvPr>
            <p:extLst>
              <p:ext uri="{D42A27DB-BD31-4B8C-83A1-F6EECF244321}">
                <p14:modId xmlns:p14="http://schemas.microsoft.com/office/powerpoint/2010/main" val="390044418"/>
              </p:ext>
            </p:extLst>
          </p:nvPr>
        </p:nvGraphicFramePr>
        <p:xfrm>
          <a:off x="8173353" y="976947"/>
          <a:ext cx="3558580" cy="265965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 name="Chart 4">
            <a:extLst>
              <a:ext uri="{FF2B5EF4-FFF2-40B4-BE49-F238E27FC236}">
                <a16:creationId xmlns:a16="http://schemas.microsoft.com/office/drawing/2014/main" id="{360A21A9-30F1-B1AD-814A-2AB7CC80A66F}"/>
              </a:ext>
            </a:extLst>
          </p:cNvPr>
          <p:cNvGraphicFramePr/>
          <p:nvPr>
            <p:extLst>
              <p:ext uri="{D42A27DB-BD31-4B8C-83A1-F6EECF244321}">
                <p14:modId xmlns:p14="http://schemas.microsoft.com/office/powerpoint/2010/main" val="2203641663"/>
              </p:ext>
            </p:extLst>
          </p:nvPr>
        </p:nvGraphicFramePr>
        <p:xfrm>
          <a:off x="8491805" y="3646034"/>
          <a:ext cx="3191437" cy="2448633"/>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a:extLst>
              <a:ext uri="{FF2B5EF4-FFF2-40B4-BE49-F238E27FC236}">
                <a16:creationId xmlns:a16="http://schemas.microsoft.com/office/drawing/2014/main" id="{FABB2C33-45D6-DDA6-6236-46A44A5E3E86}"/>
              </a:ext>
            </a:extLst>
          </p:cNvPr>
          <p:cNvSpPr txBox="1"/>
          <p:nvPr/>
        </p:nvSpPr>
        <p:spPr>
          <a:xfrm rot="16200000">
            <a:off x="279506" y="2247438"/>
            <a:ext cx="1843294" cy="340519"/>
          </a:xfrm>
          <a:prstGeom prst="roundRect">
            <a:avLst/>
          </a:prstGeom>
          <a:solidFill>
            <a:srgbClr val="99FF80"/>
          </a:solidFill>
        </p:spPr>
        <p:txBody>
          <a:bodyPr wrap="square" rtlCol="0">
            <a:spAutoFit/>
          </a:bodyPr>
          <a:lstStyle/>
          <a:p>
            <a:pPr algn="ctr"/>
            <a:r>
              <a:rPr lang="en-GB"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Consumer</a:t>
            </a:r>
            <a:endParaRPr lang="en-GB" sz="1000" dirty="0">
              <a:solidFill>
                <a:srgbClr val="17505B"/>
              </a:solidFill>
              <a:latin typeface="Noto Sans" panose="020B0502040504020204" pitchFamily="34" charset="0"/>
              <a:ea typeface="Noto Sans" panose="020B0502040504020204" pitchFamily="34" charset="0"/>
              <a:cs typeface="Noto Sans" panose="020B0502040504020204" pitchFamily="34" charset="0"/>
            </a:endParaRPr>
          </a:p>
        </p:txBody>
      </p:sp>
      <p:sp>
        <p:nvSpPr>
          <p:cNvPr id="7" name="TextBox 6">
            <a:extLst>
              <a:ext uri="{FF2B5EF4-FFF2-40B4-BE49-F238E27FC236}">
                <a16:creationId xmlns:a16="http://schemas.microsoft.com/office/drawing/2014/main" id="{5F8A8520-1D63-8F5B-D7F5-3DB7D4CD08D4}"/>
              </a:ext>
            </a:extLst>
          </p:cNvPr>
          <p:cNvSpPr txBox="1"/>
          <p:nvPr/>
        </p:nvSpPr>
        <p:spPr>
          <a:xfrm rot="16200000">
            <a:off x="279507" y="4515213"/>
            <a:ext cx="1843294" cy="340519"/>
          </a:xfrm>
          <a:prstGeom prst="roundRect">
            <a:avLst/>
          </a:prstGeom>
          <a:solidFill>
            <a:srgbClr val="17505B"/>
          </a:solidFill>
        </p:spPr>
        <p:txBody>
          <a:bodyPr wrap="square" rtlCol="0">
            <a:spAutoFit/>
          </a:bodyPr>
          <a:lstStyle/>
          <a:p>
            <a:pPr algn="ctr"/>
            <a:r>
              <a:rPr lang="en-GB" b="1" dirty="0">
                <a:solidFill>
                  <a:srgbClr val="99FF80"/>
                </a:solidFill>
                <a:latin typeface="Noto Sans" panose="020B0502040504020204" pitchFamily="34" charset="0"/>
                <a:ea typeface="Noto Sans" panose="020B0502040504020204" pitchFamily="34" charset="0"/>
                <a:cs typeface="Calibri Light" panose="020F0302020204030204" pitchFamily="34" charset="0"/>
              </a:rPr>
              <a:t>SME</a:t>
            </a:r>
            <a:endParaRPr lang="en-GB" sz="1000" dirty="0">
              <a:solidFill>
                <a:srgbClr val="99FF80"/>
              </a:solidFill>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32201379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9" name="Google Shape;569;p53"/>
          <p:cNvSpPr/>
          <p:nvPr/>
        </p:nvSpPr>
        <p:spPr>
          <a:xfrm>
            <a:off x="1463002" y="2127562"/>
            <a:ext cx="1825430" cy="793767"/>
          </a:xfrm>
          <a:prstGeom prst="rect">
            <a:avLst/>
          </a:prstGeom>
          <a:noFill/>
          <a:ln>
            <a:noFill/>
          </a:ln>
        </p:spPr>
        <p:txBody>
          <a:bodyPr spcFirstLastPara="1" wrap="square" lIns="91425" tIns="91425" rIns="91425" bIns="91425" anchor="ctr" anchorCtr="0">
            <a:noAutofit/>
          </a:bodyPr>
          <a:lstStyle/>
          <a:p>
            <a:endParaRPr dirty="0">
              <a:latin typeface="Noto Sans" panose="020B0502040504020204" pitchFamily="34" charset="0"/>
              <a:ea typeface="Noto Sans" panose="020B0502040504020204" pitchFamily="34" charset="0"/>
              <a:cs typeface="Noto Sans" panose="020B0502040504020204" pitchFamily="34" charset="0"/>
            </a:endParaRPr>
          </a:p>
        </p:txBody>
      </p:sp>
      <p:sp>
        <p:nvSpPr>
          <p:cNvPr id="49" name="Google Shape;554;p52">
            <a:extLst>
              <a:ext uri="{FF2B5EF4-FFF2-40B4-BE49-F238E27FC236}">
                <a16:creationId xmlns:a16="http://schemas.microsoft.com/office/drawing/2014/main" id="{59A45DC8-C252-41E7-A50B-0F54B9CB0DA3}"/>
              </a:ext>
            </a:extLst>
          </p:cNvPr>
          <p:cNvSpPr txBox="1"/>
          <p:nvPr/>
        </p:nvSpPr>
        <p:spPr>
          <a:xfrm>
            <a:off x="1019175" y="414996"/>
            <a:ext cx="11284009" cy="976672"/>
          </a:xfrm>
          <a:prstGeom prst="rect">
            <a:avLst/>
          </a:prstGeom>
          <a:noFill/>
          <a:ln>
            <a:noFill/>
          </a:ln>
        </p:spPr>
        <p:txBody>
          <a:bodyPr spcFirstLastPara="1" wrap="square" lIns="0" tIns="0" rIns="0" bIns="0" anchor="t" anchorCtr="0">
            <a:noAutofit/>
          </a:bodyPr>
          <a:lstStyle/>
          <a:p>
            <a:pPr>
              <a:buClr>
                <a:srgbClr val="FFFFFF"/>
              </a:buClr>
              <a:buSzPts val="2400"/>
            </a:pPr>
            <a:endParaRPr sz="1600" dirty="0">
              <a:solidFill>
                <a:schemeClr val="bg2"/>
              </a:solidFill>
              <a:latin typeface="Calibri Light" panose="020F0302020204030204" pitchFamily="34" charset="0"/>
              <a:ea typeface="Noto Sans" panose="020B0502040504020204" pitchFamily="34" charset="0"/>
              <a:cs typeface="Calibri Light" panose="020F0302020204030204" pitchFamily="34" charset="0"/>
            </a:endParaRPr>
          </a:p>
          <a:p>
            <a:pPr>
              <a:buClr>
                <a:srgbClr val="FFFFFF"/>
              </a:buClr>
              <a:buSzPts val="1500"/>
            </a:pPr>
            <a:r>
              <a:rPr lang="en-GB" sz="2400" b="1" dirty="0">
                <a:solidFill>
                  <a:srgbClr val="17505B"/>
                </a:solidFill>
                <a:latin typeface="Roboto Slab" pitchFamily="2" charset="0"/>
                <a:ea typeface="Noto Sans" panose="020B0502040504020204" pitchFamily="34" charset="0"/>
                <a:cs typeface="Calibri Light" panose="020F0302020204030204" pitchFamily="34" charset="0"/>
              </a:rPr>
              <a:t>Wave on wave comparison – Opportunity scores</a:t>
            </a:r>
            <a:endParaRPr lang="en-GB" sz="2400" dirty="0">
              <a:solidFill>
                <a:srgbClr val="17505B"/>
              </a:solidFill>
              <a:latin typeface="Noto Sans" panose="020B0502040504020204" pitchFamily="34" charset="0"/>
              <a:ea typeface="Noto Sans" panose="020B0502040504020204" pitchFamily="34" charset="0"/>
              <a:cs typeface="Calibri Light" panose="020F0302020204030204" pitchFamily="34" charset="0"/>
            </a:endParaRPr>
          </a:p>
          <a:p>
            <a:pPr>
              <a:buClr>
                <a:srgbClr val="FFFFFF"/>
              </a:buClr>
              <a:buSzPts val="1500"/>
            </a:pPr>
            <a:endParaRPr lang="en-GB" dirty="0">
              <a:solidFill>
                <a:schemeClr val="bg2"/>
              </a:solidFill>
              <a:latin typeface="Calibri Light" panose="020F0302020204030204" pitchFamily="34" charset="0"/>
              <a:ea typeface="Noto Sans" panose="020B0502040504020204" pitchFamily="34" charset="0"/>
              <a:cs typeface="Calibri Light" panose="020F0302020204030204" pitchFamily="34" charset="0"/>
            </a:endParaRPr>
          </a:p>
          <a:p>
            <a:pPr>
              <a:buClr>
                <a:srgbClr val="FFFFFF"/>
              </a:buClr>
              <a:buSzPts val="1500"/>
            </a:pPr>
            <a:endParaRPr lang="en-GB" dirty="0">
              <a:solidFill>
                <a:schemeClr val="bg2"/>
              </a:solidFill>
              <a:latin typeface="Calibri Light" panose="020F0302020204030204" pitchFamily="34" charset="0"/>
              <a:ea typeface="Noto Sans" panose="020B0502040504020204" pitchFamily="34" charset="0"/>
              <a:cs typeface="Calibri Light" panose="020F0302020204030204" pitchFamily="34" charset="0"/>
            </a:endParaRPr>
          </a:p>
        </p:txBody>
      </p:sp>
      <p:sp>
        <p:nvSpPr>
          <p:cNvPr id="10" name="Google Shape;281;p26">
            <a:extLst>
              <a:ext uri="{FF2B5EF4-FFF2-40B4-BE49-F238E27FC236}">
                <a16:creationId xmlns:a16="http://schemas.microsoft.com/office/drawing/2014/main" id="{6BA30E1E-56C4-493B-8992-B93B1A6F3097}"/>
              </a:ext>
            </a:extLst>
          </p:cNvPr>
          <p:cNvSpPr txBox="1"/>
          <p:nvPr/>
        </p:nvSpPr>
        <p:spPr>
          <a:xfrm>
            <a:off x="904240" y="6122411"/>
            <a:ext cx="10881360" cy="340787"/>
          </a:xfrm>
          <a:prstGeom prst="rect">
            <a:avLst/>
          </a:prstGeom>
          <a:noFill/>
          <a:ln>
            <a:noFill/>
          </a:ln>
        </p:spPr>
        <p:txBody>
          <a:bodyPr spcFirstLastPara="1" wrap="square" lIns="91425" tIns="45700" rIns="91425" bIns="45700" anchor="t" anchorCtr="0">
            <a:noAutofit/>
          </a:bodyPr>
          <a:lstStyle/>
          <a:p>
            <a:r>
              <a:rPr lang="en-GB" sz="900" dirty="0">
                <a:solidFill>
                  <a:schemeClr val="tx1"/>
                </a:solidFill>
                <a:latin typeface="Noto Sans" panose="020B0502040504020204" pitchFamily="34" charset="0"/>
                <a:ea typeface="Corbel"/>
                <a:cs typeface="Noto Sans" panose="020B0502040504020204" pitchFamily="34" charset="0"/>
                <a:sym typeface="Corbel"/>
              </a:rPr>
              <a:t>Base: All Consumers/ SMEs that hold at least one (motor, travel/ employers’ liability, buildings and/or contents, business interruption) insurance policy/ </a:t>
            </a:r>
            <a:r>
              <a:rPr lang="en-GB" sz="900" dirty="0">
                <a:latin typeface="Noto Sans" panose="020B0502040504020204" pitchFamily="34" charset="0"/>
                <a:ea typeface="Corbel"/>
                <a:cs typeface="Noto Sans" panose="020B0502040504020204" pitchFamily="34" charset="0"/>
                <a:sym typeface="Corbel"/>
              </a:rPr>
              <a:t>who have claimed on at least one insurance policy in the last 12 months</a:t>
            </a:r>
            <a:r>
              <a:rPr lang="en-GB" sz="900" dirty="0">
                <a:solidFill>
                  <a:schemeClr val="tx1"/>
                </a:solidFill>
                <a:latin typeface="Noto Sans" panose="020B0502040504020204" pitchFamily="34" charset="0"/>
                <a:ea typeface="Corbel"/>
                <a:cs typeface="Noto Sans" panose="020B0502040504020204" pitchFamily="34" charset="0"/>
                <a:sym typeface="Corbel"/>
              </a:rPr>
              <a:t>: Wave 4&amp;5 (2020): Consumer n=997 SMEs n= 1,246  Wave 5&amp;6 (2020): Consumer n=1,002  SMEs n= 1,500.  Wave 6&amp;7 (2021): Consumer n=1,005  SMEs n= 1,505. </a:t>
            </a:r>
            <a:endParaRPr lang="en-GB" sz="900"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p:txBody>
      </p:sp>
      <p:graphicFrame>
        <p:nvGraphicFramePr>
          <p:cNvPr id="13" name="Chart 12"/>
          <p:cNvGraphicFramePr/>
          <p:nvPr>
            <p:extLst>
              <p:ext uri="{D42A27DB-BD31-4B8C-83A1-F6EECF244321}">
                <p14:modId xmlns:p14="http://schemas.microsoft.com/office/powerpoint/2010/main" val="2175915557"/>
              </p:ext>
            </p:extLst>
          </p:nvPr>
        </p:nvGraphicFramePr>
        <p:xfrm>
          <a:off x="1727225" y="1061406"/>
          <a:ext cx="3677879" cy="251433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p:nvPr>
            <p:extLst>
              <p:ext uri="{D42A27DB-BD31-4B8C-83A1-F6EECF244321}">
                <p14:modId xmlns:p14="http://schemas.microsoft.com/office/powerpoint/2010/main" val="3320415352"/>
              </p:ext>
            </p:extLst>
          </p:nvPr>
        </p:nvGraphicFramePr>
        <p:xfrm>
          <a:off x="1581362" y="3502933"/>
          <a:ext cx="3579918" cy="262963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50D3FA58-E758-4B98-8A34-AFA9F09BDBC9}"/>
              </a:ext>
            </a:extLst>
          </p:cNvPr>
          <p:cNvGraphicFramePr/>
          <p:nvPr>
            <p:extLst>
              <p:ext uri="{D42A27DB-BD31-4B8C-83A1-F6EECF244321}">
                <p14:modId xmlns:p14="http://schemas.microsoft.com/office/powerpoint/2010/main" val="3110139983"/>
              </p:ext>
            </p:extLst>
          </p:nvPr>
        </p:nvGraphicFramePr>
        <p:xfrm>
          <a:off x="4879454" y="1063099"/>
          <a:ext cx="3677879" cy="251433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a:extLst>
              <a:ext uri="{FF2B5EF4-FFF2-40B4-BE49-F238E27FC236}">
                <a16:creationId xmlns:a16="http://schemas.microsoft.com/office/drawing/2014/main" id="{E91A0603-916B-4EFD-AD2E-CE0F146FE45A}"/>
              </a:ext>
            </a:extLst>
          </p:cNvPr>
          <p:cNvGraphicFramePr/>
          <p:nvPr>
            <p:extLst>
              <p:ext uri="{D42A27DB-BD31-4B8C-83A1-F6EECF244321}">
                <p14:modId xmlns:p14="http://schemas.microsoft.com/office/powerpoint/2010/main" val="3462019849"/>
              </p:ext>
            </p:extLst>
          </p:nvPr>
        </p:nvGraphicFramePr>
        <p:xfrm>
          <a:off x="4927600" y="3502932"/>
          <a:ext cx="3129280" cy="262963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Chart 10">
            <a:extLst>
              <a:ext uri="{FF2B5EF4-FFF2-40B4-BE49-F238E27FC236}">
                <a16:creationId xmlns:a16="http://schemas.microsoft.com/office/drawing/2014/main" id="{6FEA3AF4-53E2-4F3B-A733-CDDE41253C16}"/>
              </a:ext>
            </a:extLst>
          </p:cNvPr>
          <p:cNvGraphicFramePr/>
          <p:nvPr>
            <p:extLst>
              <p:ext uri="{D42A27DB-BD31-4B8C-83A1-F6EECF244321}">
                <p14:modId xmlns:p14="http://schemas.microsoft.com/office/powerpoint/2010/main" val="1329355510"/>
              </p:ext>
            </p:extLst>
          </p:nvPr>
        </p:nvGraphicFramePr>
        <p:xfrm>
          <a:off x="8087361" y="1056638"/>
          <a:ext cx="3886361" cy="251433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2" name="Chart 11">
            <a:extLst>
              <a:ext uri="{FF2B5EF4-FFF2-40B4-BE49-F238E27FC236}">
                <a16:creationId xmlns:a16="http://schemas.microsoft.com/office/drawing/2014/main" id="{122818BB-C018-4F1E-B826-3CC3B2FCCD36}"/>
              </a:ext>
            </a:extLst>
          </p:cNvPr>
          <p:cNvGraphicFramePr/>
          <p:nvPr>
            <p:extLst>
              <p:ext uri="{D42A27DB-BD31-4B8C-83A1-F6EECF244321}">
                <p14:modId xmlns:p14="http://schemas.microsoft.com/office/powerpoint/2010/main" val="644905717"/>
              </p:ext>
            </p:extLst>
          </p:nvPr>
        </p:nvGraphicFramePr>
        <p:xfrm>
          <a:off x="8067040" y="3490623"/>
          <a:ext cx="3129279" cy="2662649"/>
        </p:xfrm>
        <a:graphic>
          <a:graphicData uri="http://schemas.openxmlformats.org/drawingml/2006/chart">
            <c:chart xmlns:c="http://schemas.openxmlformats.org/drawingml/2006/chart" xmlns:r="http://schemas.openxmlformats.org/officeDocument/2006/relationships" r:id="rId8"/>
          </a:graphicData>
        </a:graphic>
      </p:graphicFrame>
      <p:sp>
        <p:nvSpPr>
          <p:cNvPr id="2" name="TextBox 1">
            <a:extLst>
              <a:ext uri="{FF2B5EF4-FFF2-40B4-BE49-F238E27FC236}">
                <a16:creationId xmlns:a16="http://schemas.microsoft.com/office/drawing/2014/main" id="{9BDA0CC9-0D1B-50D7-D034-3872D3F2DE37}"/>
              </a:ext>
            </a:extLst>
          </p:cNvPr>
          <p:cNvSpPr txBox="1"/>
          <p:nvPr/>
        </p:nvSpPr>
        <p:spPr>
          <a:xfrm rot="16200000">
            <a:off x="279506" y="2247438"/>
            <a:ext cx="1843294" cy="340519"/>
          </a:xfrm>
          <a:prstGeom prst="roundRect">
            <a:avLst/>
          </a:prstGeom>
          <a:solidFill>
            <a:srgbClr val="99FF80"/>
          </a:solidFill>
        </p:spPr>
        <p:txBody>
          <a:bodyPr wrap="square" rtlCol="0">
            <a:spAutoFit/>
          </a:bodyPr>
          <a:lstStyle/>
          <a:p>
            <a:pPr algn="ctr"/>
            <a:r>
              <a:rPr lang="en-GB"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Consumer</a:t>
            </a:r>
            <a:endParaRPr lang="en-GB" sz="1000" dirty="0">
              <a:solidFill>
                <a:srgbClr val="17505B"/>
              </a:solidFill>
              <a:latin typeface="Noto Sans" panose="020B0502040504020204" pitchFamily="34" charset="0"/>
              <a:ea typeface="Noto Sans" panose="020B0502040504020204" pitchFamily="34" charset="0"/>
              <a:cs typeface="Noto Sans" panose="020B0502040504020204" pitchFamily="34" charset="0"/>
            </a:endParaRPr>
          </a:p>
        </p:txBody>
      </p:sp>
      <p:sp>
        <p:nvSpPr>
          <p:cNvPr id="3" name="TextBox 2">
            <a:extLst>
              <a:ext uri="{FF2B5EF4-FFF2-40B4-BE49-F238E27FC236}">
                <a16:creationId xmlns:a16="http://schemas.microsoft.com/office/drawing/2014/main" id="{EF35EC6C-10F0-4C44-2A1E-2CE88CFB9B70}"/>
              </a:ext>
            </a:extLst>
          </p:cNvPr>
          <p:cNvSpPr txBox="1"/>
          <p:nvPr/>
        </p:nvSpPr>
        <p:spPr>
          <a:xfrm rot="16200000">
            <a:off x="279507" y="4515213"/>
            <a:ext cx="1843294" cy="340519"/>
          </a:xfrm>
          <a:prstGeom prst="roundRect">
            <a:avLst/>
          </a:prstGeom>
          <a:solidFill>
            <a:srgbClr val="17505B"/>
          </a:solidFill>
        </p:spPr>
        <p:txBody>
          <a:bodyPr wrap="square" rtlCol="0">
            <a:spAutoFit/>
          </a:bodyPr>
          <a:lstStyle/>
          <a:p>
            <a:pPr algn="ctr"/>
            <a:r>
              <a:rPr lang="en-GB" b="1" dirty="0">
                <a:solidFill>
                  <a:srgbClr val="99FF80"/>
                </a:solidFill>
                <a:latin typeface="Noto Sans" panose="020B0502040504020204" pitchFamily="34" charset="0"/>
                <a:ea typeface="Noto Sans" panose="020B0502040504020204" pitchFamily="34" charset="0"/>
                <a:cs typeface="Calibri Light" panose="020F0302020204030204" pitchFamily="34" charset="0"/>
              </a:rPr>
              <a:t>SME</a:t>
            </a:r>
            <a:endParaRPr lang="en-GB" sz="1000" dirty="0">
              <a:solidFill>
                <a:srgbClr val="99FF80"/>
              </a:solidFill>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27927219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9" name="Google Shape;569;p53"/>
          <p:cNvSpPr/>
          <p:nvPr/>
        </p:nvSpPr>
        <p:spPr>
          <a:xfrm>
            <a:off x="1463002" y="2127562"/>
            <a:ext cx="1825430" cy="793767"/>
          </a:xfrm>
          <a:prstGeom prst="rect">
            <a:avLst/>
          </a:prstGeom>
          <a:noFill/>
          <a:ln>
            <a:noFill/>
          </a:ln>
        </p:spPr>
        <p:txBody>
          <a:bodyPr spcFirstLastPara="1" wrap="square" lIns="91425" tIns="91425" rIns="91425" bIns="91425" anchor="ctr" anchorCtr="0">
            <a:noAutofit/>
          </a:bodyPr>
          <a:lstStyle/>
          <a:p>
            <a:endParaRPr dirty="0">
              <a:latin typeface="Noto Sans" panose="020B0502040504020204" pitchFamily="34" charset="0"/>
              <a:ea typeface="Noto Sans" panose="020B0502040504020204" pitchFamily="34" charset="0"/>
              <a:cs typeface="Noto Sans" panose="020B0502040504020204" pitchFamily="34" charset="0"/>
            </a:endParaRPr>
          </a:p>
        </p:txBody>
      </p:sp>
      <p:sp>
        <p:nvSpPr>
          <p:cNvPr id="49" name="Google Shape;554;p52">
            <a:extLst>
              <a:ext uri="{FF2B5EF4-FFF2-40B4-BE49-F238E27FC236}">
                <a16:creationId xmlns:a16="http://schemas.microsoft.com/office/drawing/2014/main" id="{59A45DC8-C252-41E7-A50B-0F54B9CB0DA3}"/>
              </a:ext>
            </a:extLst>
          </p:cNvPr>
          <p:cNvSpPr txBox="1"/>
          <p:nvPr/>
        </p:nvSpPr>
        <p:spPr>
          <a:xfrm>
            <a:off x="1019175" y="414567"/>
            <a:ext cx="11648643" cy="976672"/>
          </a:xfrm>
          <a:prstGeom prst="rect">
            <a:avLst/>
          </a:prstGeom>
          <a:noFill/>
          <a:ln>
            <a:noFill/>
          </a:ln>
        </p:spPr>
        <p:txBody>
          <a:bodyPr spcFirstLastPara="1" wrap="square" lIns="0" tIns="0" rIns="0" bIns="0" anchor="t" anchorCtr="0">
            <a:noAutofit/>
          </a:bodyPr>
          <a:lstStyle/>
          <a:p>
            <a:pPr>
              <a:buClr>
                <a:srgbClr val="FFFFFF"/>
              </a:buClr>
              <a:buSzPts val="2400"/>
            </a:pPr>
            <a:endParaRPr sz="1600" dirty="0">
              <a:solidFill>
                <a:schemeClr val="bg2"/>
              </a:solidFill>
              <a:latin typeface="Calibri Light" panose="020F0302020204030204" pitchFamily="34" charset="0"/>
              <a:ea typeface="Noto Sans" panose="020B0502040504020204" pitchFamily="34" charset="0"/>
              <a:cs typeface="Calibri Light" panose="020F0302020204030204" pitchFamily="34" charset="0"/>
            </a:endParaRPr>
          </a:p>
          <a:p>
            <a:pPr>
              <a:buClr>
                <a:srgbClr val="FFFFFF"/>
              </a:buClr>
              <a:buSzPts val="1500"/>
            </a:pPr>
            <a:r>
              <a:rPr lang="en-GB" sz="2400" b="1" dirty="0">
                <a:solidFill>
                  <a:srgbClr val="17505B"/>
                </a:solidFill>
                <a:latin typeface="Roboto Slab" pitchFamily="2" charset="0"/>
                <a:ea typeface="Noto Sans" panose="020B0502040504020204" pitchFamily="34" charset="0"/>
                <a:cs typeface="Calibri Light" panose="020F0302020204030204" pitchFamily="34" charset="0"/>
              </a:rPr>
              <a:t>Wave on wave comparison – Opportunity scores</a:t>
            </a:r>
            <a:endParaRPr lang="en-GB" sz="2400" dirty="0">
              <a:solidFill>
                <a:srgbClr val="17505B"/>
              </a:solidFill>
              <a:latin typeface="Noto Sans" panose="020B0502040504020204" pitchFamily="34" charset="0"/>
              <a:ea typeface="Noto Sans" panose="020B0502040504020204" pitchFamily="34" charset="0"/>
              <a:cs typeface="Calibri Light" panose="020F0302020204030204" pitchFamily="34" charset="0"/>
            </a:endParaRPr>
          </a:p>
          <a:p>
            <a:pPr>
              <a:buClr>
                <a:srgbClr val="FFFFFF"/>
              </a:buClr>
              <a:buSzPts val="1500"/>
            </a:pPr>
            <a:endParaRPr lang="en-GB" dirty="0">
              <a:solidFill>
                <a:schemeClr val="bg2"/>
              </a:solidFill>
              <a:latin typeface="Calibri Light" panose="020F0302020204030204" pitchFamily="34" charset="0"/>
              <a:ea typeface="Noto Sans" panose="020B0502040504020204" pitchFamily="34" charset="0"/>
              <a:cs typeface="Calibri Light" panose="020F0302020204030204" pitchFamily="34" charset="0"/>
            </a:endParaRPr>
          </a:p>
          <a:p>
            <a:pPr>
              <a:buClr>
                <a:srgbClr val="FFFFFF"/>
              </a:buClr>
              <a:buSzPts val="1500"/>
            </a:pPr>
            <a:endParaRPr lang="en-GB" dirty="0">
              <a:solidFill>
                <a:schemeClr val="bg2"/>
              </a:solidFill>
              <a:latin typeface="Calibri Light" panose="020F0302020204030204" pitchFamily="34" charset="0"/>
              <a:ea typeface="Noto Sans" panose="020B0502040504020204" pitchFamily="34" charset="0"/>
              <a:cs typeface="Calibri Light" panose="020F0302020204030204" pitchFamily="34" charset="0"/>
            </a:endParaRPr>
          </a:p>
        </p:txBody>
      </p:sp>
      <p:sp>
        <p:nvSpPr>
          <p:cNvPr id="10" name="Google Shape;281;p26">
            <a:extLst>
              <a:ext uri="{FF2B5EF4-FFF2-40B4-BE49-F238E27FC236}">
                <a16:creationId xmlns:a16="http://schemas.microsoft.com/office/drawing/2014/main" id="{6BA30E1E-56C4-493B-8992-B93B1A6F3097}"/>
              </a:ext>
            </a:extLst>
          </p:cNvPr>
          <p:cNvSpPr txBox="1"/>
          <p:nvPr/>
        </p:nvSpPr>
        <p:spPr>
          <a:xfrm>
            <a:off x="917784" y="6108348"/>
            <a:ext cx="11020981" cy="325730"/>
          </a:xfrm>
          <a:prstGeom prst="rect">
            <a:avLst/>
          </a:prstGeom>
          <a:noFill/>
          <a:ln>
            <a:noFill/>
          </a:ln>
        </p:spPr>
        <p:txBody>
          <a:bodyPr spcFirstLastPara="1" wrap="square" lIns="91425" tIns="45700" rIns="91425" bIns="45700" anchor="t" anchorCtr="0">
            <a:noAutofit/>
          </a:bodyPr>
          <a:lstStyle/>
          <a:p>
            <a:r>
              <a:rPr lang="en-GB" sz="900" dirty="0">
                <a:solidFill>
                  <a:schemeClr val="tx1"/>
                </a:solidFill>
                <a:latin typeface="Noto Sans" panose="020B0502040504020204" pitchFamily="34" charset="0"/>
                <a:ea typeface="Corbel"/>
                <a:cs typeface="Noto Sans" panose="020B0502040504020204" pitchFamily="34" charset="0"/>
                <a:sym typeface="Corbel"/>
              </a:rPr>
              <a:t>Base: All Consumers/ SMEs that hold at least one (motor, travel/ employers’ liability, buildings and/or contents) insurance policy/ </a:t>
            </a:r>
            <a:r>
              <a:rPr lang="en-GB" sz="900" dirty="0">
                <a:latin typeface="Noto Sans" panose="020B0502040504020204" pitchFamily="34" charset="0"/>
                <a:ea typeface="Corbel"/>
                <a:cs typeface="Noto Sans" panose="020B0502040504020204" pitchFamily="34" charset="0"/>
                <a:sym typeface="Corbel"/>
              </a:rPr>
              <a:t>who have claimed on at least one insurance policy in the last 12 months</a:t>
            </a:r>
            <a:r>
              <a:rPr lang="en-GB" sz="900" dirty="0">
                <a:solidFill>
                  <a:schemeClr val="tx1"/>
                </a:solidFill>
                <a:latin typeface="Noto Sans" panose="020B0502040504020204" pitchFamily="34" charset="0"/>
                <a:ea typeface="Corbel"/>
                <a:cs typeface="Noto Sans" panose="020B0502040504020204" pitchFamily="34" charset="0"/>
                <a:sym typeface="Corbel"/>
              </a:rPr>
              <a:t>: Wave 1 (2019): Consumer n=1,002, SMEs n=1,016. Wave 1&amp;2 (2019): Consumer n=1,503, SMEs n=1,523. Wave 2&amp;3 (2019/2020): Consumer n=1,000, SMEs n=1,007.  Wave 3&amp;4 (2020): Consumer n=1,000 SMEs n= 1,000</a:t>
            </a:r>
            <a:endParaRPr lang="en-GB" sz="900"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p:txBody>
      </p:sp>
      <p:graphicFrame>
        <p:nvGraphicFramePr>
          <p:cNvPr id="26" name="Chart 25"/>
          <p:cNvGraphicFramePr/>
          <p:nvPr>
            <p:extLst>
              <p:ext uri="{D42A27DB-BD31-4B8C-83A1-F6EECF244321}">
                <p14:modId xmlns:p14="http://schemas.microsoft.com/office/powerpoint/2010/main" val="2201400649"/>
              </p:ext>
            </p:extLst>
          </p:nvPr>
        </p:nvGraphicFramePr>
        <p:xfrm>
          <a:off x="1452693" y="1173353"/>
          <a:ext cx="2910399" cy="234973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Chart 27"/>
          <p:cNvGraphicFramePr/>
          <p:nvPr>
            <p:extLst>
              <p:ext uri="{D42A27DB-BD31-4B8C-83A1-F6EECF244321}">
                <p14:modId xmlns:p14="http://schemas.microsoft.com/office/powerpoint/2010/main" val="1758379995"/>
              </p:ext>
            </p:extLst>
          </p:nvPr>
        </p:nvGraphicFramePr>
        <p:xfrm>
          <a:off x="3929574" y="3549350"/>
          <a:ext cx="2857306" cy="242812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p:cNvGraphicFramePr/>
          <p:nvPr>
            <p:extLst>
              <p:ext uri="{D42A27DB-BD31-4B8C-83A1-F6EECF244321}">
                <p14:modId xmlns:p14="http://schemas.microsoft.com/office/powerpoint/2010/main" val="1689866710"/>
              </p:ext>
            </p:extLst>
          </p:nvPr>
        </p:nvGraphicFramePr>
        <p:xfrm>
          <a:off x="4092134" y="1164498"/>
          <a:ext cx="2464176" cy="234973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11"/>
          <p:cNvGraphicFramePr/>
          <p:nvPr>
            <p:extLst>
              <p:ext uri="{D42A27DB-BD31-4B8C-83A1-F6EECF244321}">
                <p14:modId xmlns:p14="http://schemas.microsoft.com/office/powerpoint/2010/main" val="3908552307"/>
              </p:ext>
            </p:extLst>
          </p:nvPr>
        </p:nvGraphicFramePr>
        <p:xfrm>
          <a:off x="1351241" y="3483574"/>
          <a:ext cx="2801087" cy="242812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5" name="Chart 14"/>
          <p:cNvGraphicFramePr/>
          <p:nvPr>
            <p:extLst>
              <p:ext uri="{D42A27DB-BD31-4B8C-83A1-F6EECF244321}">
                <p14:modId xmlns:p14="http://schemas.microsoft.com/office/powerpoint/2010/main" val="1933259114"/>
              </p:ext>
            </p:extLst>
          </p:nvPr>
        </p:nvGraphicFramePr>
        <p:xfrm>
          <a:off x="6612000" y="3562835"/>
          <a:ext cx="2682426" cy="242812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6" name="Chart 15"/>
          <p:cNvGraphicFramePr/>
          <p:nvPr>
            <p:extLst>
              <p:ext uri="{D42A27DB-BD31-4B8C-83A1-F6EECF244321}">
                <p14:modId xmlns:p14="http://schemas.microsoft.com/office/powerpoint/2010/main" val="2824711020"/>
              </p:ext>
            </p:extLst>
          </p:nvPr>
        </p:nvGraphicFramePr>
        <p:xfrm>
          <a:off x="6532355" y="1173353"/>
          <a:ext cx="2734516" cy="234973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3" name="Chart 12"/>
          <p:cNvGraphicFramePr/>
          <p:nvPr>
            <p:extLst>
              <p:ext uri="{D42A27DB-BD31-4B8C-83A1-F6EECF244321}">
                <p14:modId xmlns:p14="http://schemas.microsoft.com/office/powerpoint/2010/main" val="1112132405"/>
              </p:ext>
            </p:extLst>
          </p:nvPr>
        </p:nvGraphicFramePr>
        <p:xfrm>
          <a:off x="8980068" y="1166223"/>
          <a:ext cx="3039978" cy="235658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4" name="Chart 13"/>
          <p:cNvGraphicFramePr/>
          <p:nvPr>
            <p:extLst>
              <p:ext uri="{D42A27DB-BD31-4B8C-83A1-F6EECF244321}">
                <p14:modId xmlns:p14="http://schemas.microsoft.com/office/powerpoint/2010/main" val="1656951949"/>
              </p:ext>
            </p:extLst>
          </p:nvPr>
        </p:nvGraphicFramePr>
        <p:xfrm>
          <a:off x="9134791" y="3483575"/>
          <a:ext cx="2842061" cy="2428127"/>
        </p:xfrm>
        <a:graphic>
          <a:graphicData uri="http://schemas.openxmlformats.org/drawingml/2006/chart">
            <c:chart xmlns:c="http://schemas.openxmlformats.org/drawingml/2006/chart" xmlns:r="http://schemas.openxmlformats.org/officeDocument/2006/relationships" r:id="rId10"/>
          </a:graphicData>
        </a:graphic>
      </p:graphicFrame>
      <p:sp>
        <p:nvSpPr>
          <p:cNvPr id="2" name="TextBox 1">
            <a:extLst>
              <a:ext uri="{FF2B5EF4-FFF2-40B4-BE49-F238E27FC236}">
                <a16:creationId xmlns:a16="http://schemas.microsoft.com/office/drawing/2014/main" id="{F69D1310-90C0-CF19-CCAA-461FB5D863E9}"/>
              </a:ext>
            </a:extLst>
          </p:cNvPr>
          <p:cNvSpPr txBox="1"/>
          <p:nvPr/>
        </p:nvSpPr>
        <p:spPr>
          <a:xfrm rot="16200000">
            <a:off x="279506" y="2247438"/>
            <a:ext cx="1843294" cy="340519"/>
          </a:xfrm>
          <a:prstGeom prst="roundRect">
            <a:avLst/>
          </a:prstGeom>
          <a:solidFill>
            <a:srgbClr val="99FF80"/>
          </a:solidFill>
        </p:spPr>
        <p:txBody>
          <a:bodyPr wrap="square" rtlCol="0">
            <a:spAutoFit/>
          </a:bodyPr>
          <a:lstStyle/>
          <a:p>
            <a:pPr algn="ctr"/>
            <a:r>
              <a:rPr lang="en-GB" b="1" dirty="0">
                <a:solidFill>
                  <a:srgbClr val="17505B"/>
                </a:solidFill>
                <a:latin typeface="Noto Sans" panose="020B0502040504020204" pitchFamily="34" charset="0"/>
                <a:ea typeface="Noto Sans" panose="020B0502040504020204" pitchFamily="34" charset="0"/>
                <a:cs typeface="Calibri Light" panose="020F0302020204030204" pitchFamily="34" charset="0"/>
              </a:rPr>
              <a:t>Consumer</a:t>
            </a:r>
            <a:endParaRPr lang="en-GB" sz="1000" dirty="0">
              <a:solidFill>
                <a:srgbClr val="17505B"/>
              </a:solidFill>
              <a:latin typeface="Noto Sans" panose="020B0502040504020204" pitchFamily="34" charset="0"/>
              <a:ea typeface="Noto Sans" panose="020B0502040504020204" pitchFamily="34" charset="0"/>
              <a:cs typeface="Noto Sans" panose="020B0502040504020204" pitchFamily="34" charset="0"/>
            </a:endParaRPr>
          </a:p>
        </p:txBody>
      </p:sp>
      <p:sp>
        <p:nvSpPr>
          <p:cNvPr id="3" name="TextBox 2">
            <a:extLst>
              <a:ext uri="{FF2B5EF4-FFF2-40B4-BE49-F238E27FC236}">
                <a16:creationId xmlns:a16="http://schemas.microsoft.com/office/drawing/2014/main" id="{5888181C-F101-6CBC-AE13-1BCC011C004F}"/>
              </a:ext>
            </a:extLst>
          </p:cNvPr>
          <p:cNvSpPr txBox="1"/>
          <p:nvPr/>
        </p:nvSpPr>
        <p:spPr>
          <a:xfrm rot="16200000">
            <a:off x="279507" y="4515213"/>
            <a:ext cx="1843294" cy="340519"/>
          </a:xfrm>
          <a:prstGeom prst="roundRect">
            <a:avLst/>
          </a:prstGeom>
          <a:solidFill>
            <a:srgbClr val="17505B"/>
          </a:solidFill>
        </p:spPr>
        <p:txBody>
          <a:bodyPr wrap="square" rtlCol="0">
            <a:spAutoFit/>
          </a:bodyPr>
          <a:lstStyle/>
          <a:p>
            <a:pPr algn="ctr"/>
            <a:r>
              <a:rPr lang="en-GB" b="1" dirty="0">
                <a:solidFill>
                  <a:srgbClr val="99FF80"/>
                </a:solidFill>
                <a:latin typeface="Noto Sans" panose="020B0502040504020204" pitchFamily="34" charset="0"/>
                <a:ea typeface="Noto Sans" panose="020B0502040504020204" pitchFamily="34" charset="0"/>
                <a:cs typeface="Calibri Light" panose="020F0302020204030204" pitchFamily="34" charset="0"/>
              </a:rPr>
              <a:t>SME</a:t>
            </a:r>
            <a:endParaRPr lang="en-GB" sz="1000" dirty="0">
              <a:solidFill>
                <a:srgbClr val="99FF80"/>
              </a:solidFill>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3202850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2BAB1E2-22B4-F23C-D534-B55B963D0AB5}"/>
            </a:ext>
          </a:extLst>
        </p:cNvPr>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9818171F-C5CA-8FE5-3DF4-8BD7ADFC532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530589" y="5811520"/>
            <a:ext cx="1891747" cy="580137"/>
          </a:xfrm>
          <a:prstGeom prst="rect">
            <a:avLst/>
          </a:prstGeom>
        </p:spPr>
      </p:pic>
      <p:sp>
        <p:nvSpPr>
          <p:cNvPr id="2" name="object 3">
            <a:extLst>
              <a:ext uri="{FF2B5EF4-FFF2-40B4-BE49-F238E27FC236}">
                <a16:creationId xmlns:a16="http://schemas.microsoft.com/office/drawing/2014/main" id="{4FF176BF-261F-2393-398E-DF1F19C46A9E}"/>
              </a:ext>
            </a:extLst>
          </p:cNvPr>
          <p:cNvSpPr txBox="1"/>
          <p:nvPr/>
        </p:nvSpPr>
        <p:spPr>
          <a:xfrm>
            <a:off x="1664384" y="2300844"/>
            <a:ext cx="9757952" cy="2027863"/>
          </a:xfrm>
          <a:prstGeom prst="rect">
            <a:avLst/>
          </a:prstGeom>
        </p:spPr>
        <p:txBody>
          <a:bodyPr vert="horz" wrap="square" lIns="0" tIns="277495" rIns="0" bIns="0" rtlCol="0">
            <a:spAutoFit/>
          </a:bodyPr>
          <a:lstStyle/>
          <a:p>
            <a:pPr marL="12701" marR="5080" lvl="0" indent="0" algn="r" defTabSz="457223" rtl="0" eaLnBrk="1" fontAlgn="auto" latinLnBrk="0" hangingPunct="1">
              <a:lnSpc>
                <a:spcPts val="68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17505B"/>
                </a:solidFill>
                <a:effectLst/>
                <a:uLnTx/>
                <a:uFillTx/>
                <a:latin typeface="Moderustic ExtraBold" pitchFamily="2" charset="0"/>
                <a:ea typeface="Noto Sans" panose="020B0502040504020204" pitchFamily="34" charset="0"/>
                <a:cs typeface="Cambria"/>
                <a:sym typeface="Arial"/>
              </a:rPr>
              <a:t>APPENDIX </a:t>
            </a:r>
            <a:r>
              <a:rPr kumimoji="0" lang="en-US" sz="7200" b="1" i="0" u="none" strike="noStrike" kern="120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a:t>
            </a:r>
          </a:p>
          <a:p>
            <a:pPr marL="12701" marR="5080" lvl="0" indent="0" algn="r" defTabSz="457223" rtl="0" eaLnBrk="1" fontAlgn="auto" latinLnBrk="0" hangingPunct="1">
              <a:lnSpc>
                <a:spcPts val="68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17505B"/>
                </a:solidFill>
                <a:effectLst/>
                <a:uLnTx/>
                <a:uFillTx/>
                <a:latin typeface="Moderustic ExtraBold" pitchFamily="2" charset="0"/>
                <a:ea typeface="Noto Sans" panose="020B0502040504020204" pitchFamily="34" charset="0"/>
                <a:cs typeface="Cambria"/>
                <a:sym typeface="Arial"/>
              </a:rPr>
              <a:t>CONSUMERS</a:t>
            </a:r>
          </a:p>
        </p:txBody>
      </p:sp>
    </p:spTree>
    <p:extLst>
      <p:ext uri="{BB962C8B-B14F-4D97-AF65-F5344CB8AC3E}">
        <p14:creationId xmlns:p14="http://schemas.microsoft.com/office/powerpoint/2010/main" val="646816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3" name="TextBox 2"/>
          <p:cNvSpPr txBox="1"/>
          <p:nvPr/>
        </p:nvSpPr>
        <p:spPr>
          <a:xfrm>
            <a:off x="917779" y="566455"/>
            <a:ext cx="11227990" cy="523220"/>
          </a:xfrm>
          <a:prstGeom prst="rect">
            <a:avLst/>
          </a:prstGeom>
          <a:noFill/>
        </p:spPr>
        <p:txBody>
          <a:bodyPr wrap="square" rtlCol="0">
            <a:spAutoFit/>
          </a:bodyPr>
          <a:lstStyle/>
          <a:p>
            <a:r>
              <a:rPr lang="en-GB" sz="2800" b="1" dirty="0">
                <a:solidFill>
                  <a:srgbClr val="17505B"/>
                </a:solidFill>
                <a:latin typeface="Roboto Slab" pitchFamily="2" charset="0"/>
                <a:ea typeface="Noto Sans" panose="020B0502040504020204" pitchFamily="34" charset="0"/>
                <a:cs typeface="Calibri Light" panose="020F0302020204030204" pitchFamily="34" charset="0"/>
              </a:rPr>
              <a:t>Theme scores for Consumers – gender</a:t>
            </a:r>
          </a:p>
        </p:txBody>
      </p:sp>
      <p:graphicFrame>
        <p:nvGraphicFramePr>
          <p:cNvPr id="4" name="Table 3"/>
          <p:cNvGraphicFramePr>
            <a:graphicFrameLocks noGrp="1"/>
          </p:cNvGraphicFramePr>
          <p:nvPr>
            <p:extLst>
              <p:ext uri="{D42A27DB-BD31-4B8C-83A1-F6EECF244321}">
                <p14:modId xmlns:p14="http://schemas.microsoft.com/office/powerpoint/2010/main" val="1090373751"/>
              </p:ext>
            </p:extLst>
          </p:nvPr>
        </p:nvGraphicFramePr>
        <p:xfrm>
          <a:off x="1019175" y="1569154"/>
          <a:ext cx="4853613" cy="3988247"/>
        </p:xfrm>
        <a:graphic>
          <a:graphicData uri="http://schemas.openxmlformats.org/drawingml/2006/table">
            <a:tbl>
              <a:tblPr firstRow="1" bandRow="1">
                <a:tableStyleId>{6E62EB93-AAC6-4EBA-99E5-D1D4B1179FDE}</a:tableStyleId>
              </a:tblPr>
              <a:tblGrid>
                <a:gridCol w="533613">
                  <a:extLst>
                    <a:ext uri="{9D8B030D-6E8A-4147-A177-3AD203B41FA5}">
                      <a16:colId xmlns:a16="http://schemas.microsoft.com/office/drawing/2014/main" val="20000"/>
                    </a:ext>
                  </a:extLst>
                </a:gridCol>
                <a:gridCol w="1080000">
                  <a:extLst>
                    <a:ext uri="{9D8B030D-6E8A-4147-A177-3AD203B41FA5}">
                      <a16:colId xmlns:a16="http://schemas.microsoft.com/office/drawing/2014/main" val="20001"/>
                    </a:ext>
                  </a:extLst>
                </a:gridCol>
                <a:gridCol w="1080000">
                  <a:extLst>
                    <a:ext uri="{9D8B030D-6E8A-4147-A177-3AD203B41FA5}">
                      <a16:colId xmlns:a16="http://schemas.microsoft.com/office/drawing/2014/main" val="20002"/>
                    </a:ext>
                  </a:extLst>
                </a:gridCol>
                <a:gridCol w="1080000">
                  <a:extLst>
                    <a:ext uri="{9D8B030D-6E8A-4147-A177-3AD203B41FA5}">
                      <a16:colId xmlns:a16="http://schemas.microsoft.com/office/drawing/2014/main" val="20003"/>
                    </a:ext>
                  </a:extLst>
                </a:gridCol>
                <a:gridCol w="1080000">
                  <a:extLst>
                    <a:ext uri="{9D8B030D-6E8A-4147-A177-3AD203B41FA5}">
                      <a16:colId xmlns:a16="http://schemas.microsoft.com/office/drawing/2014/main" val="20004"/>
                    </a:ext>
                  </a:extLst>
                </a:gridCol>
              </a:tblGrid>
              <a:tr h="368966">
                <a:tc>
                  <a:txBody>
                    <a:bodyPr/>
                    <a:lstStyle/>
                    <a:p>
                      <a:endParaRPr lang="en-GB" sz="1200"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2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2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40179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179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40179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0179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40179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0179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40179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0179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40179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Relationship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dirty="0">
                          <a:solidFill>
                            <a:srgbClr val="000000"/>
                          </a:solidFill>
                          <a:effectLst/>
                          <a:latin typeface="+mn-lt"/>
                        </a:rPr>
                        <a:t>5.15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685689415"/>
              </p:ext>
            </p:extLst>
          </p:nvPr>
        </p:nvGraphicFramePr>
        <p:xfrm>
          <a:off x="6304845" y="1569154"/>
          <a:ext cx="4853613" cy="3985103"/>
        </p:xfrm>
        <a:graphic>
          <a:graphicData uri="http://schemas.openxmlformats.org/drawingml/2006/table">
            <a:tbl>
              <a:tblPr firstRow="1" bandRow="1">
                <a:tableStyleId>{6E62EB93-AAC6-4EBA-99E5-D1D4B1179FDE}</a:tableStyleId>
              </a:tblPr>
              <a:tblGrid>
                <a:gridCol w="533613">
                  <a:extLst>
                    <a:ext uri="{9D8B030D-6E8A-4147-A177-3AD203B41FA5}">
                      <a16:colId xmlns:a16="http://schemas.microsoft.com/office/drawing/2014/main" val="20000"/>
                    </a:ext>
                  </a:extLst>
                </a:gridCol>
                <a:gridCol w="1080000">
                  <a:extLst>
                    <a:ext uri="{9D8B030D-6E8A-4147-A177-3AD203B41FA5}">
                      <a16:colId xmlns:a16="http://schemas.microsoft.com/office/drawing/2014/main" val="20001"/>
                    </a:ext>
                  </a:extLst>
                </a:gridCol>
                <a:gridCol w="1080000">
                  <a:extLst>
                    <a:ext uri="{9D8B030D-6E8A-4147-A177-3AD203B41FA5}">
                      <a16:colId xmlns:a16="http://schemas.microsoft.com/office/drawing/2014/main" val="20002"/>
                    </a:ext>
                  </a:extLst>
                </a:gridCol>
                <a:gridCol w="1080000">
                  <a:extLst>
                    <a:ext uri="{9D8B030D-6E8A-4147-A177-3AD203B41FA5}">
                      <a16:colId xmlns:a16="http://schemas.microsoft.com/office/drawing/2014/main" val="20003"/>
                    </a:ext>
                  </a:extLst>
                </a:gridCol>
                <a:gridCol w="1080000">
                  <a:extLst>
                    <a:ext uri="{9D8B030D-6E8A-4147-A177-3AD203B41FA5}">
                      <a16:colId xmlns:a16="http://schemas.microsoft.com/office/drawing/2014/main" val="20004"/>
                    </a:ext>
                  </a:extLst>
                </a:gridCol>
              </a:tblGrid>
              <a:tr h="368966">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40179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179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40179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0179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40179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0179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40179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0179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4.80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40179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Relationship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dirty="0">
                          <a:solidFill>
                            <a:srgbClr val="000000"/>
                          </a:solidFill>
                          <a:effectLst/>
                          <a:latin typeface="+mn-lt"/>
                        </a:rPr>
                        <a:t>4.69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2" name="TextBox 1"/>
          <p:cNvSpPr txBox="1"/>
          <p:nvPr/>
        </p:nvSpPr>
        <p:spPr>
          <a:xfrm>
            <a:off x="2800743" y="1226028"/>
            <a:ext cx="945444" cy="307777"/>
          </a:xfrm>
          <a:prstGeom prst="rect">
            <a:avLst/>
          </a:prstGeom>
          <a:noFill/>
        </p:spPr>
        <p:txBody>
          <a:bodyPr wrap="square" rtlCol="0">
            <a:spAutoFit/>
          </a:bodyPr>
          <a:lstStyle/>
          <a:p>
            <a:pPr algn="ctr"/>
            <a:r>
              <a:rPr lang="en-GB" b="1" dirty="0">
                <a:solidFill>
                  <a:srgbClr val="17505B"/>
                </a:solidFill>
                <a:latin typeface="Noto Sans" panose="020B0502040504020204" pitchFamily="34" charset="0"/>
                <a:ea typeface="Noto Sans" panose="020B0502040504020204" pitchFamily="34" charset="0"/>
                <a:cs typeface="Noto Sans" panose="020B0502040504020204" pitchFamily="34" charset="0"/>
              </a:rPr>
              <a:t>Females</a:t>
            </a:r>
          </a:p>
        </p:txBody>
      </p:sp>
      <p:sp>
        <p:nvSpPr>
          <p:cNvPr id="8" name="TextBox 7"/>
          <p:cNvSpPr txBox="1"/>
          <p:nvPr/>
        </p:nvSpPr>
        <p:spPr>
          <a:xfrm>
            <a:off x="8445815" y="1226028"/>
            <a:ext cx="754085" cy="307777"/>
          </a:xfrm>
          <a:prstGeom prst="rect">
            <a:avLst/>
          </a:prstGeom>
          <a:noFill/>
        </p:spPr>
        <p:txBody>
          <a:bodyPr wrap="square" rtlCol="0">
            <a:spAutoFit/>
          </a:bodyPr>
          <a:lstStyle/>
          <a:p>
            <a:pPr algn="ctr"/>
            <a:r>
              <a:rPr lang="en-GB" b="1" dirty="0">
                <a:solidFill>
                  <a:srgbClr val="17505B"/>
                </a:solidFill>
                <a:latin typeface="Noto Sans" panose="020B0502040504020204" pitchFamily="34" charset="0"/>
                <a:ea typeface="Noto Sans" panose="020B0502040504020204" pitchFamily="34" charset="0"/>
                <a:cs typeface="Noto Sans" panose="020B0502040504020204" pitchFamily="34" charset="0"/>
              </a:rPr>
              <a:t>Males</a:t>
            </a:r>
          </a:p>
        </p:txBody>
      </p:sp>
      <p:sp>
        <p:nvSpPr>
          <p:cNvPr id="9" name="Google Shape;281;p26">
            <a:extLst>
              <a:ext uri="{FF2B5EF4-FFF2-40B4-BE49-F238E27FC236}">
                <a16:creationId xmlns:a16="http://schemas.microsoft.com/office/drawing/2014/main" id="{6BA30E1E-56C4-493B-8992-B93B1A6F3097}"/>
              </a:ext>
            </a:extLst>
          </p:cNvPr>
          <p:cNvSpPr txBox="1"/>
          <p:nvPr/>
        </p:nvSpPr>
        <p:spPr>
          <a:xfrm>
            <a:off x="917779" y="5819720"/>
            <a:ext cx="10201458" cy="461665"/>
          </a:xfrm>
          <a:prstGeom prst="rect">
            <a:avLst/>
          </a:prstGeom>
          <a:noFill/>
          <a:ln>
            <a:noFill/>
          </a:ln>
        </p:spPr>
        <p:txBody>
          <a:bodyPr spcFirstLastPara="1" wrap="square" lIns="91425" tIns="45700" rIns="91425" bIns="45700" anchor="t" anchorCtr="0">
            <a:noAutofit/>
          </a:bodyPr>
          <a:lstStyle/>
          <a:p>
            <a:r>
              <a:rPr lang="en-GB" sz="900" dirty="0">
                <a:latin typeface="Noto Sans" panose="020B0502040504020204" pitchFamily="34" charset="0"/>
                <a:ea typeface="Corbel"/>
                <a:cs typeface="Noto Sans" panose="020B0502040504020204" pitchFamily="34" charset="0"/>
                <a:sym typeface="Corbel"/>
              </a:rPr>
              <a:t>Base: </a:t>
            </a:r>
            <a:r>
              <a:rPr lang="en-GB" sz="900" dirty="0">
                <a:solidFill>
                  <a:schemeClr val="tx1"/>
                </a:solidFill>
                <a:latin typeface="Noto Sans" panose="020B0502040504020204" pitchFamily="34" charset="0"/>
                <a:ea typeface="Corbel"/>
                <a:cs typeface="Noto Sans" panose="020B0502040504020204" pitchFamily="34" charset="0"/>
                <a:sym typeface="Corbel"/>
              </a:rPr>
              <a:t>April 2025 and Jan 2026 data. </a:t>
            </a:r>
            <a:r>
              <a:rPr lang="en-GB" sz="900" dirty="0">
                <a:latin typeface="Noto Sans" panose="020B0502040504020204" pitchFamily="34" charset="0"/>
                <a:ea typeface="Corbel"/>
                <a:cs typeface="Noto Sans" panose="020B0502040504020204" pitchFamily="34" charset="0"/>
                <a:sym typeface="Corbel"/>
              </a:rPr>
              <a:t>All consumers who hold at least one (motor, travel, buildings and/or contents) insurance policy / who have claimed on at least one insurance policy in the last 12 months: Female n=493/96, Male n=508/93.</a:t>
            </a:r>
            <a:endParaRPr lang="en-GB" sz="9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5695888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3" name="TextBox 2"/>
          <p:cNvSpPr txBox="1"/>
          <p:nvPr/>
        </p:nvSpPr>
        <p:spPr>
          <a:xfrm>
            <a:off x="919983" y="562093"/>
            <a:ext cx="11227990" cy="523220"/>
          </a:xfrm>
          <a:prstGeom prst="rect">
            <a:avLst/>
          </a:prstGeom>
          <a:noFill/>
        </p:spPr>
        <p:txBody>
          <a:bodyPr wrap="square" rtlCol="0">
            <a:spAutoFit/>
          </a:bodyPr>
          <a:lstStyle/>
          <a:p>
            <a:r>
              <a:rPr lang="en-GB" sz="2800" b="1" dirty="0">
                <a:solidFill>
                  <a:srgbClr val="17505B"/>
                </a:solidFill>
                <a:latin typeface="Roboto Slab" pitchFamily="2" charset="0"/>
                <a:ea typeface="Noto Sans" panose="020B0502040504020204" pitchFamily="34" charset="0"/>
                <a:cs typeface="Calibri Light" panose="020F0302020204030204" pitchFamily="34" charset="0"/>
              </a:rPr>
              <a:t>Top 10 opportunities for Consumers – Females</a:t>
            </a:r>
          </a:p>
        </p:txBody>
      </p:sp>
      <p:graphicFrame>
        <p:nvGraphicFramePr>
          <p:cNvPr id="4" name="Table 3"/>
          <p:cNvGraphicFramePr>
            <a:graphicFrameLocks noGrp="1"/>
          </p:cNvGraphicFramePr>
          <p:nvPr>
            <p:extLst>
              <p:ext uri="{D42A27DB-BD31-4B8C-83A1-F6EECF244321}">
                <p14:modId xmlns:p14="http://schemas.microsoft.com/office/powerpoint/2010/main" val="1682346873"/>
              </p:ext>
            </p:extLst>
          </p:nvPr>
        </p:nvGraphicFramePr>
        <p:xfrm>
          <a:off x="1019175" y="1341120"/>
          <a:ext cx="10014583" cy="4235216"/>
        </p:xfrm>
        <a:graphic>
          <a:graphicData uri="http://schemas.openxmlformats.org/drawingml/2006/table">
            <a:tbl>
              <a:tblPr firstRow="1" bandRow="1">
                <a:tableStyleId>{6E62EB93-AAC6-4EBA-99E5-D1D4B1179FDE}</a:tableStyleId>
              </a:tblPr>
              <a:tblGrid>
                <a:gridCol w="545465">
                  <a:extLst>
                    <a:ext uri="{9D8B030D-6E8A-4147-A177-3AD203B41FA5}">
                      <a16:colId xmlns:a16="http://schemas.microsoft.com/office/drawing/2014/main" val="20000"/>
                    </a:ext>
                  </a:extLst>
                </a:gridCol>
                <a:gridCol w="1366263">
                  <a:extLst>
                    <a:ext uri="{9D8B030D-6E8A-4147-A177-3AD203B41FA5}">
                      <a16:colId xmlns:a16="http://schemas.microsoft.com/office/drawing/2014/main" val="20001"/>
                    </a:ext>
                  </a:extLst>
                </a:gridCol>
                <a:gridCol w="3551177">
                  <a:extLst>
                    <a:ext uri="{9D8B030D-6E8A-4147-A177-3AD203B41FA5}">
                      <a16:colId xmlns:a16="http://schemas.microsoft.com/office/drawing/2014/main" val="20002"/>
                    </a:ext>
                  </a:extLst>
                </a:gridCol>
                <a:gridCol w="1517226">
                  <a:extLst>
                    <a:ext uri="{9D8B030D-6E8A-4147-A177-3AD203B41FA5}">
                      <a16:colId xmlns:a16="http://schemas.microsoft.com/office/drawing/2014/main" val="20003"/>
                    </a:ext>
                  </a:extLst>
                </a:gridCol>
                <a:gridCol w="1517226">
                  <a:extLst>
                    <a:ext uri="{9D8B030D-6E8A-4147-A177-3AD203B41FA5}">
                      <a16:colId xmlns:a16="http://schemas.microsoft.com/office/drawing/2014/main" val="20004"/>
                    </a:ext>
                  </a:extLst>
                </a:gridCol>
                <a:gridCol w="1517226">
                  <a:extLst>
                    <a:ext uri="{9D8B030D-6E8A-4147-A177-3AD203B41FA5}">
                      <a16:colId xmlns:a16="http://schemas.microsoft.com/office/drawing/2014/main" val="20005"/>
                    </a:ext>
                  </a:extLst>
                </a:gridCol>
              </a:tblGrid>
              <a:tr h="346298">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Statement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premium doesn't increase because I'm not a new customer anymore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9.63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949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got a discount for staying with the same company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4.60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9.39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The policy was explained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9.18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insurer handled my complaint professionally and fairly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9.07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assessed my risk individually, rather than using generic assumptions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9.05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insurer informed me about their claims process before I bought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insurance provider matched a cheaper price from a competitors quote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insurer provides additional benefits for renewing (e.g. enhanced cover)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3.97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provider takes my loyalty into account when calculating renewal quotes after I have claimed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The policy documents were easy to read with little or no small print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8.68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10"/>
                  </a:ext>
                </a:extLst>
              </a:tr>
            </a:tbl>
          </a:graphicData>
        </a:graphic>
      </p:graphicFrame>
      <p:sp>
        <p:nvSpPr>
          <p:cNvPr id="5" name="Google Shape;281;p26">
            <a:extLst>
              <a:ext uri="{FF2B5EF4-FFF2-40B4-BE49-F238E27FC236}">
                <a16:creationId xmlns:a16="http://schemas.microsoft.com/office/drawing/2014/main" id="{6BA30E1E-56C4-493B-8992-B93B1A6F3097}"/>
              </a:ext>
            </a:extLst>
          </p:cNvPr>
          <p:cNvSpPr txBox="1"/>
          <p:nvPr/>
        </p:nvSpPr>
        <p:spPr>
          <a:xfrm>
            <a:off x="913991" y="5880122"/>
            <a:ext cx="10453256" cy="355040"/>
          </a:xfrm>
          <a:prstGeom prst="rect">
            <a:avLst/>
          </a:prstGeom>
          <a:noFill/>
          <a:ln>
            <a:noFill/>
          </a:ln>
        </p:spPr>
        <p:txBody>
          <a:bodyPr spcFirstLastPara="1" wrap="square" lIns="91425" tIns="45700" rIns="91425" bIns="45700" anchor="t" anchorCtr="0">
            <a:noAutofit/>
          </a:bodyPr>
          <a:lstStyle/>
          <a:p>
            <a:r>
              <a:rPr lang="en-GB" sz="900" dirty="0">
                <a:latin typeface="Noto Sans" panose="020B0502040504020204" pitchFamily="34" charset="0"/>
                <a:ea typeface="Corbel"/>
                <a:cs typeface="Noto Sans" panose="020B0502040504020204" pitchFamily="34" charset="0"/>
                <a:sym typeface="Corbel"/>
              </a:rPr>
              <a:t>Base: </a:t>
            </a:r>
            <a:r>
              <a:rPr lang="en-GB" sz="900" dirty="0">
                <a:solidFill>
                  <a:schemeClr val="tx1"/>
                </a:solidFill>
                <a:latin typeface="Noto Sans" panose="020B0502040504020204" pitchFamily="34" charset="0"/>
                <a:ea typeface="Corbel"/>
                <a:cs typeface="Noto Sans" panose="020B0502040504020204" pitchFamily="34" charset="0"/>
                <a:sym typeface="Corbel"/>
              </a:rPr>
              <a:t>April 2025 and Jan 2026 data. </a:t>
            </a:r>
            <a:r>
              <a:rPr lang="en-GB" sz="900" dirty="0">
                <a:latin typeface="Noto Sans" panose="020B0502040504020204" pitchFamily="34" charset="0"/>
                <a:ea typeface="Corbel"/>
                <a:cs typeface="Noto Sans" panose="020B0502040504020204" pitchFamily="34" charset="0"/>
                <a:sym typeface="Corbel"/>
              </a:rPr>
              <a:t>All consumers who hold at least one (motor, travel, buildings and/or contents) insurance policy/ who have claimed on at least one insurance policy in the last 12 months: Female n=493/96</a:t>
            </a:r>
            <a:endParaRPr lang="en-GB" sz="9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24434682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DA92EBD3-6A20-EF94-8FD6-4189A38E5FD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E698EA9-014C-7160-B633-01959919385B}"/>
              </a:ext>
            </a:extLst>
          </p:cNvPr>
          <p:cNvSpPr txBox="1"/>
          <p:nvPr/>
        </p:nvSpPr>
        <p:spPr>
          <a:xfrm>
            <a:off x="919983" y="562093"/>
            <a:ext cx="11227990" cy="523220"/>
          </a:xfrm>
          <a:prstGeom prst="rect">
            <a:avLst/>
          </a:prstGeom>
          <a:noFill/>
        </p:spPr>
        <p:txBody>
          <a:bodyPr wrap="square" rtlCol="0">
            <a:spAutoFit/>
          </a:bodyPr>
          <a:lstStyle/>
          <a:p>
            <a:r>
              <a:rPr lang="en-GB" sz="2800" b="1" dirty="0">
                <a:solidFill>
                  <a:srgbClr val="17505B"/>
                </a:solidFill>
                <a:latin typeface="Roboto Slab" pitchFamily="2" charset="0"/>
                <a:ea typeface="Noto Sans" panose="020B0502040504020204" pitchFamily="34" charset="0"/>
                <a:cs typeface="Calibri Light" panose="020F0302020204030204" pitchFamily="34" charset="0"/>
              </a:rPr>
              <a:t>Top 10 opportunities for Consumers – Males</a:t>
            </a:r>
          </a:p>
        </p:txBody>
      </p:sp>
      <p:graphicFrame>
        <p:nvGraphicFramePr>
          <p:cNvPr id="4" name="Table 3">
            <a:extLst>
              <a:ext uri="{FF2B5EF4-FFF2-40B4-BE49-F238E27FC236}">
                <a16:creationId xmlns:a16="http://schemas.microsoft.com/office/drawing/2014/main" id="{38350CDD-A1D0-143C-2201-705B783BD9B3}"/>
              </a:ext>
            </a:extLst>
          </p:cNvPr>
          <p:cNvGraphicFramePr>
            <a:graphicFrameLocks noGrp="1"/>
          </p:cNvGraphicFramePr>
          <p:nvPr>
            <p:extLst>
              <p:ext uri="{D42A27DB-BD31-4B8C-83A1-F6EECF244321}">
                <p14:modId xmlns:p14="http://schemas.microsoft.com/office/powerpoint/2010/main" val="3087698114"/>
              </p:ext>
            </p:extLst>
          </p:nvPr>
        </p:nvGraphicFramePr>
        <p:xfrm>
          <a:off x="1019175" y="1341120"/>
          <a:ext cx="10014583" cy="4235216"/>
        </p:xfrm>
        <a:graphic>
          <a:graphicData uri="http://schemas.openxmlformats.org/drawingml/2006/table">
            <a:tbl>
              <a:tblPr firstRow="1" bandRow="1">
                <a:tableStyleId>{6E62EB93-AAC6-4EBA-99E5-D1D4B1179FDE}</a:tableStyleId>
              </a:tblPr>
              <a:tblGrid>
                <a:gridCol w="545465">
                  <a:extLst>
                    <a:ext uri="{9D8B030D-6E8A-4147-A177-3AD203B41FA5}">
                      <a16:colId xmlns:a16="http://schemas.microsoft.com/office/drawing/2014/main" val="20000"/>
                    </a:ext>
                  </a:extLst>
                </a:gridCol>
                <a:gridCol w="1366263">
                  <a:extLst>
                    <a:ext uri="{9D8B030D-6E8A-4147-A177-3AD203B41FA5}">
                      <a16:colId xmlns:a16="http://schemas.microsoft.com/office/drawing/2014/main" val="20001"/>
                    </a:ext>
                  </a:extLst>
                </a:gridCol>
                <a:gridCol w="3551177">
                  <a:extLst>
                    <a:ext uri="{9D8B030D-6E8A-4147-A177-3AD203B41FA5}">
                      <a16:colId xmlns:a16="http://schemas.microsoft.com/office/drawing/2014/main" val="20002"/>
                    </a:ext>
                  </a:extLst>
                </a:gridCol>
                <a:gridCol w="1517226">
                  <a:extLst>
                    <a:ext uri="{9D8B030D-6E8A-4147-A177-3AD203B41FA5}">
                      <a16:colId xmlns:a16="http://schemas.microsoft.com/office/drawing/2014/main" val="20003"/>
                    </a:ext>
                  </a:extLst>
                </a:gridCol>
                <a:gridCol w="1517226">
                  <a:extLst>
                    <a:ext uri="{9D8B030D-6E8A-4147-A177-3AD203B41FA5}">
                      <a16:colId xmlns:a16="http://schemas.microsoft.com/office/drawing/2014/main" val="20004"/>
                    </a:ext>
                  </a:extLst>
                </a:gridCol>
                <a:gridCol w="1517226">
                  <a:extLst>
                    <a:ext uri="{9D8B030D-6E8A-4147-A177-3AD203B41FA5}">
                      <a16:colId xmlns:a16="http://schemas.microsoft.com/office/drawing/2014/main" val="20005"/>
                    </a:ext>
                  </a:extLst>
                </a:gridCol>
              </a:tblGrid>
              <a:tr h="346298">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Statement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got a discount for staying with the same company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9.41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949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provider takes my loyalty into account when calculating renewal quotes after I have claimed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4.80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9.06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handled my complaint professionally and fairly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premium doesn't increase because I'm not a new customer anymore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4.39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know what the policy covers and excludes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The policy was explained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know the company pays out quickly and worries about paperwork later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insurance provider matched a cheaper price from a competitors quote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3.94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The policy documents were easy to read with little or no small print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insurer assessed my risk individually, rather than using generic assumptions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8.20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10"/>
                  </a:ext>
                </a:extLst>
              </a:tr>
            </a:tbl>
          </a:graphicData>
        </a:graphic>
      </p:graphicFrame>
      <p:sp>
        <p:nvSpPr>
          <p:cNvPr id="5" name="Google Shape;281;p26">
            <a:extLst>
              <a:ext uri="{FF2B5EF4-FFF2-40B4-BE49-F238E27FC236}">
                <a16:creationId xmlns:a16="http://schemas.microsoft.com/office/drawing/2014/main" id="{3C0AAA4C-D204-3C51-1D53-64726FAA4F66}"/>
              </a:ext>
            </a:extLst>
          </p:cNvPr>
          <p:cNvSpPr txBox="1"/>
          <p:nvPr/>
        </p:nvSpPr>
        <p:spPr>
          <a:xfrm>
            <a:off x="913991" y="5880122"/>
            <a:ext cx="10201458" cy="355040"/>
          </a:xfrm>
          <a:prstGeom prst="rect">
            <a:avLst/>
          </a:prstGeom>
          <a:noFill/>
          <a:ln>
            <a:noFill/>
          </a:ln>
        </p:spPr>
        <p:txBody>
          <a:bodyPr spcFirstLastPara="1" wrap="square" lIns="91425" tIns="45700" rIns="91425" bIns="45700" anchor="t" anchorCtr="0">
            <a:noAutofit/>
          </a:bodyPr>
          <a:lstStyle/>
          <a:p>
            <a:r>
              <a:rPr lang="en-GB" sz="900" dirty="0">
                <a:latin typeface="Noto Sans" panose="020B0502040504020204" pitchFamily="34" charset="0"/>
                <a:ea typeface="Corbel"/>
                <a:cs typeface="Noto Sans" panose="020B0502040504020204" pitchFamily="34" charset="0"/>
                <a:sym typeface="Corbel"/>
              </a:rPr>
              <a:t>Base: </a:t>
            </a:r>
            <a:r>
              <a:rPr lang="en-GB" sz="900" dirty="0">
                <a:solidFill>
                  <a:schemeClr val="tx1"/>
                </a:solidFill>
                <a:latin typeface="Noto Sans" panose="020B0502040504020204" pitchFamily="34" charset="0"/>
                <a:ea typeface="Corbel"/>
                <a:cs typeface="Noto Sans" panose="020B0502040504020204" pitchFamily="34" charset="0"/>
                <a:sym typeface="Corbel"/>
              </a:rPr>
              <a:t>April 2025 &amp; Jan 2026 data. </a:t>
            </a:r>
            <a:r>
              <a:rPr lang="en-GB" sz="900" dirty="0">
                <a:latin typeface="Noto Sans" panose="020B0502040504020204" pitchFamily="34" charset="0"/>
                <a:ea typeface="Corbel"/>
                <a:cs typeface="Noto Sans" panose="020B0502040504020204" pitchFamily="34" charset="0"/>
                <a:sym typeface="Corbel"/>
              </a:rPr>
              <a:t>All consumers who hold at least one (motor, travel, buildings and/or contents) insurance policy/ who have claimed on at least one insurance policy in the last 12 months: Male n=508/93.</a:t>
            </a:r>
            <a:endParaRPr lang="en-GB" sz="9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36522546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688D12B3-BA38-CE85-8A37-D546C0D1237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FCA4C9D-E9F0-0B8B-61C4-3578CDEDDA70}"/>
              </a:ext>
            </a:extLst>
          </p:cNvPr>
          <p:cNvSpPr txBox="1"/>
          <p:nvPr/>
        </p:nvSpPr>
        <p:spPr>
          <a:xfrm>
            <a:off x="927404" y="559990"/>
            <a:ext cx="11867873" cy="523220"/>
          </a:xfrm>
          <a:prstGeom prst="rect">
            <a:avLst/>
          </a:prstGeom>
          <a:noFill/>
        </p:spPr>
        <p:txBody>
          <a:bodyPr wrap="square" rtlCol="0">
            <a:spAutoFit/>
          </a:bodyPr>
          <a:lstStyle/>
          <a:p>
            <a:r>
              <a:rPr lang="en-GB" sz="2800" b="1" dirty="0">
                <a:solidFill>
                  <a:srgbClr val="17505B"/>
                </a:solidFill>
                <a:latin typeface="Roboto Slab" pitchFamily="2" charset="0"/>
                <a:ea typeface="Noto Sans" panose="020B0502040504020204" pitchFamily="34" charset="0"/>
                <a:cs typeface="Calibri Light" panose="020F0302020204030204" pitchFamily="34" charset="0"/>
              </a:rPr>
              <a:t>Theme scores for Consumers – Age</a:t>
            </a:r>
          </a:p>
        </p:txBody>
      </p:sp>
      <p:graphicFrame>
        <p:nvGraphicFramePr>
          <p:cNvPr id="4" name="Table 3">
            <a:extLst>
              <a:ext uri="{FF2B5EF4-FFF2-40B4-BE49-F238E27FC236}">
                <a16:creationId xmlns:a16="http://schemas.microsoft.com/office/drawing/2014/main" id="{28EAD672-EEAE-65AE-EAA2-ED2524F8E3D2}"/>
              </a:ext>
            </a:extLst>
          </p:cNvPr>
          <p:cNvGraphicFramePr>
            <a:graphicFrameLocks noGrp="1"/>
          </p:cNvGraphicFramePr>
          <p:nvPr>
            <p:extLst>
              <p:ext uri="{D42A27DB-BD31-4B8C-83A1-F6EECF244321}">
                <p14:modId xmlns:p14="http://schemas.microsoft.com/office/powerpoint/2010/main" val="3633604209"/>
              </p:ext>
            </p:extLst>
          </p:nvPr>
        </p:nvGraphicFramePr>
        <p:xfrm>
          <a:off x="365761" y="1662777"/>
          <a:ext cx="3799841" cy="3642974"/>
        </p:xfrm>
        <a:graphic>
          <a:graphicData uri="http://schemas.openxmlformats.org/drawingml/2006/table">
            <a:tbl>
              <a:tblPr firstRow="1" bandRow="1">
                <a:tableStyleId>{6E62EB93-AAC6-4EBA-99E5-D1D4B1179FDE}</a:tableStyleId>
              </a:tblPr>
              <a:tblGrid>
                <a:gridCol w="208280">
                  <a:extLst>
                    <a:ext uri="{9D8B030D-6E8A-4147-A177-3AD203B41FA5}">
                      <a16:colId xmlns:a16="http://schemas.microsoft.com/office/drawing/2014/main" val="20000"/>
                    </a:ext>
                  </a:extLst>
                </a:gridCol>
                <a:gridCol w="889000">
                  <a:extLst>
                    <a:ext uri="{9D8B030D-6E8A-4147-A177-3AD203B41FA5}">
                      <a16:colId xmlns:a16="http://schemas.microsoft.com/office/drawing/2014/main" val="20001"/>
                    </a:ext>
                  </a:extLst>
                </a:gridCol>
                <a:gridCol w="944880">
                  <a:extLst>
                    <a:ext uri="{9D8B030D-6E8A-4147-A177-3AD203B41FA5}">
                      <a16:colId xmlns:a16="http://schemas.microsoft.com/office/drawing/2014/main" val="20002"/>
                    </a:ext>
                  </a:extLst>
                </a:gridCol>
                <a:gridCol w="912161">
                  <a:extLst>
                    <a:ext uri="{9D8B030D-6E8A-4147-A177-3AD203B41FA5}">
                      <a16:colId xmlns:a16="http://schemas.microsoft.com/office/drawing/2014/main" val="20003"/>
                    </a:ext>
                  </a:extLst>
                </a:gridCol>
                <a:gridCol w="845520">
                  <a:extLst>
                    <a:ext uri="{9D8B030D-6E8A-4147-A177-3AD203B41FA5}">
                      <a16:colId xmlns:a16="http://schemas.microsoft.com/office/drawing/2014/main" val="20004"/>
                    </a:ext>
                  </a:extLst>
                </a:gridCol>
              </a:tblGrid>
              <a:tr h="386623">
                <a:tc>
                  <a:txBody>
                    <a:bodyPr/>
                    <a:lstStyle/>
                    <a:p>
                      <a:endParaRPr lang="en-GB" dirty="0">
                        <a:latin typeface="Noto Sans" panose="020B0502040504020204" pitchFamily="34" charset="0"/>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415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15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9021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415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415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Relationship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58130">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58130">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9021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4.80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9021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dirty="0">
                          <a:solidFill>
                            <a:srgbClr val="000000"/>
                          </a:solidFill>
                          <a:effectLst/>
                          <a:latin typeface="+mn-lt"/>
                        </a:rPr>
                        <a:t>4.74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2" name="TextBox 1">
            <a:extLst>
              <a:ext uri="{FF2B5EF4-FFF2-40B4-BE49-F238E27FC236}">
                <a16:creationId xmlns:a16="http://schemas.microsoft.com/office/drawing/2014/main" id="{C0BE6E60-53C2-1AFE-13CB-6BD6522B1A19}"/>
              </a:ext>
            </a:extLst>
          </p:cNvPr>
          <p:cNvSpPr txBox="1"/>
          <p:nvPr/>
        </p:nvSpPr>
        <p:spPr>
          <a:xfrm>
            <a:off x="533368" y="1240069"/>
            <a:ext cx="346462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18-34</a:t>
            </a:r>
          </a:p>
        </p:txBody>
      </p:sp>
      <p:sp>
        <p:nvSpPr>
          <p:cNvPr id="8" name="TextBox 7">
            <a:extLst>
              <a:ext uri="{FF2B5EF4-FFF2-40B4-BE49-F238E27FC236}">
                <a16:creationId xmlns:a16="http://schemas.microsoft.com/office/drawing/2014/main" id="{1B30445D-9026-F8E6-E5FA-0A0BFACAB311}"/>
              </a:ext>
            </a:extLst>
          </p:cNvPr>
          <p:cNvSpPr txBox="1"/>
          <p:nvPr/>
        </p:nvSpPr>
        <p:spPr>
          <a:xfrm>
            <a:off x="8222516" y="1240069"/>
            <a:ext cx="360372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55 or older</a:t>
            </a:r>
          </a:p>
        </p:txBody>
      </p:sp>
      <p:graphicFrame>
        <p:nvGraphicFramePr>
          <p:cNvPr id="12" name="Table 11">
            <a:extLst>
              <a:ext uri="{FF2B5EF4-FFF2-40B4-BE49-F238E27FC236}">
                <a16:creationId xmlns:a16="http://schemas.microsoft.com/office/drawing/2014/main" id="{7373AEC2-BE00-C71F-295B-E261666F4769}"/>
              </a:ext>
            </a:extLst>
          </p:cNvPr>
          <p:cNvGraphicFramePr>
            <a:graphicFrameLocks noGrp="1"/>
          </p:cNvGraphicFramePr>
          <p:nvPr>
            <p:extLst>
              <p:ext uri="{D42A27DB-BD31-4B8C-83A1-F6EECF244321}">
                <p14:modId xmlns:p14="http://schemas.microsoft.com/office/powerpoint/2010/main" val="3502640509"/>
              </p:ext>
            </p:extLst>
          </p:nvPr>
        </p:nvGraphicFramePr>
        <p:xfrm>
          <a:off x="4310800" y="1662775"/>
          <a:ext cx="3725877" cy="3646233"/>
        </p:xfrm>
        <a:graphic>
          <a:graphicData uri="http://schemas.openxmlformats.org/drawingml/2006/table">
            <a:tbl>
              <a:tblPr firstRow="1" bandRow="1">
                <a:tableStyleId>{6E62EB93-AAC6-4EBA-99E5-D1D4B1179FDE}</a:tableStyleId>
              </a:tblPr>
              <a:tblGrid>
                <a:gridCol w="230720">
                  <a:extLst>
                    <a:ext uri="{9D8B030D-6E8A-4147-A177-3AD203B41FA5}">
                      <a16:colId xmlns:a16="http://schemas.microsoft.com/office/drawing/2014/main" val="20000"/>
                    </a:ext>
                  </a:extLst>
                </a:gridCol>
                <a:gridCol w="894080">
                  <a:extLst>
                    <a:ext uri="{9D8B030D-6E8A-4147-A177-3AD203B41FA5}">
                      <a16:colId xmlns:a16="http://schemas.microsoft.com/office/drawing/2014/main" val="20001"/>
                    </a:ext>
                  </a:extLst>
                </a:gridCol>
                <a:gridCol w="810809">
                  <a:extLst>
                    <a:ext uri="{9D8B030D-6E8A-4147-A177-3AD203B41FA5}">
                      <a16:colId xmlns:a16="http://schemas.microsoft.com/office/drawing/2014/main" val="20002"/>
                    </a:ext>
                  </a:extLst>
                </a:gridCol>
                <a:gridCol w="961206">
                  <a:extLst>
                    <a:ext uri="{9D8B030D-6E8A-4147-A177-3AD203B41FA5}">
                      <a16:colId xmlns:a16="http://schemas.microsoft.com/office/drawing/2014/main" val="20003"/>
                    </a:ext>
                  </a:extLst>
                </a:gridCol>
                <a:gridCol w="829062">
                  <a:extLst>
                    <a:ext uri="{9D8B030D-6E8A-4147-A177-3AD203B41FA5}">
                      <a16:colId xmlns:a16="http://schemas.microsoft.com/office/drawing/2014/main" val="20004"/>
                    </a:ext>
                  </a:extLst>
                </a:gridCol>
              </a:tblGrid>
              <a:tr h="386623">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415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15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415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415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9021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9021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9021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58130">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58130">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Relationship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dirty="0">
                          <a:solidFill>
                            <a:srgbClr val="000000"/>
                          </a:solidFill>
                          <a:effectLst/>
                          <a:latin typeface="+mn-lt"/>
                        </a:rPr>
                        <a:t>5.72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graphicFrame>
        <p:nvGraphicFramePr>
          <p:cNvPr id="13" name="Table 12">
            <a:extLst>
              <a:ext uri="{FF2B5EF4-FFF2-40B4-BE49-F238E27FC236}">
                <a16:creationId xmlns:a16="http://schemas.microsoft.com/office/drawing/2014/main" id="{0ECCB986-12E3-8305-5706-33D0F0E8EB7F}"/>
              </a:ext>
            </a:extLst>
          </p:cNvPr>
          <p:cNvGraphicFramePr>
            <a:graphicFrameLocks noGrp="1"/>
          </p:cNvGraphicFramePr>
          <p:nvPr>
            <p:extLst>
              <p:ext uri="{D42A27DB-BD31-4B8C-83A1-F6EECF244321}">
                <p14:modId xmlns:p14="http://schemas.microsoft.com/office/powerpoint/2010/main" val="2739975501"/>
              </p:ext>
            </p:extLst>
          </p:nvPr>
        </p:nvGraphicFramePr>
        <p:xfrm>
          <a:off x="8181875" y="1654935"/>
          <a:ext cx="3644366" cy="3648587"/>
        </p:xfrm>
        <a:graphic>
          <a:graphicData uri="http://schemas.openxmlformats.org/drawingml/2006/table">
            <a:tbl>
              <a:tblPr firstRow="1" bandRow="1">
                <a:tableStyleId>{6E62EB93-AAC6-4EBA-99E5-D1D4B1179FDE}</a:tableStyleId>
              </a:tblPr>
              <a:tblGrid>
                <a:gridCol w="210285">
                  <a:extLst>
                    <a:ext uri="{9D8B030D-6E8A-4147-A177-3AD203B41FA5}">
                      <a16:colId xmlns:a16="http://schemas.microsoft.com/office/drawing/2014/main" val="20000"/>
                    </a:ext>
                  </a:extLst>
                </a:gridCol>
                <a:gridCol w="833814">
                  <a:extLst>
                    <a:ext uri="{9D8B030D-6E8A-4147-A177-3AD203B41FA5}">
                      <a16:colId xmlns:a16="http://schemas.microsoft.com/office/drawing/2014/main" val="20001"/>
                    </a:ext>
                  </a:extLst>
                </a:gridCol>
                <a:gridCol w="844280">
                  <a:extLst>
                    <a:ext uri="{9D8B030D-6E8A-4147-A177-3AD203B41FA5}">
                      <a16:colId xmlns:a16="http://schemas.microsoft.com/office/drawing/2014/main" val="20002"/>
                    </a:ext>
                  </a:extLst>
                </a:gridCol>
                <a:gridCol w="892387">
                  <a:extLst>
                    <a:ext uri="{9D8B030D-6E8A-4147-A177-3AD203B41FA5}">
                      <a16:colId xmlns:a16="http://schemas.microsoft.com/office/drawing/2014/main" val="20003"/>
                    </a:ext>
                  </a:extLst>
                </a:gridCol>
                <a:gridCol w="863600">
                  <a:extLst>
                    <a:ext uri="{9D8B030D-6E8A-4147-A177-3AD203B41FA5}">
                      <a16:colId xmlns:a16="http://schemas.microsoft.com/office/drawing/2014/main" val="20004"/>
                    </a:ext>
                  </a:extLst>
                </a:gridCol>
              </a:tblGrid>
              <a:tr h="386623">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9021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10.74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15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2.76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9021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9021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415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58130">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3.89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45982">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2.78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58130">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45982">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Relationship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3.01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2.32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dirty="0">
                          <a:solidFill>
                            <a:srgbClr val="000000"/>
                          </a:solidFill>
                          <a:effectLst/>
                          <a:latin typeface="+mn-lt"/>
                        </a:rPr>
                        <a:t>3.71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14" name="TextBox 13">
            <a:extLst>
              <a:ext uri="{FF2B5EF4-FFF2-40B4-BE49-F238E27FC236}">
                <a16:creationId xmlns:a16="http://schemas.microsoft.com/office/drawing/2014/main" id="{A0AF5D98-D29F-8634-0C5E-31CBDE2B69C0}"/>
              </a:ext>
            </a:extLst>
          </p:cNvPr>
          <p:cNvSpPr txBox="1"/>
          <p:nvPr/>
        </p:nvSpPr>
        <p:spPr>
          <a:xfrm>
            <a:off x="4608136" y="1240069"/>
            <a:ext cx="313120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35-54</a:t>
            </a:r>
          </a:p>
        </p:txBody>
      </p:sp>
      <p:sp>
        <p:nvSpPr>
          <p:cNvPr id="10" name="Google Shape;281;p26">
            <a:extLst>
              <a:ext uri="{FF2B5EF4-FFF2-40B4-BE49-F238E27FC236}">
                <a16:creationId xmlns:a16="http://schemas.microsoft.com/office/drawing/2014/main" id="{987198AA-709F-F779-56BA-3C142150396F}"/>
              </a:ext>
            </a:extLst>
          </p:cNvPr>
          <p:cNvSpPr txBox="1"/>
          <p:nvPr/>
        </p:nvSpPr>
        <p:spPr>
          <a:xfrm>
            <a:off x="267004" y="5612217"/>
            <a:ext cx="11559237" cy="330834"/>
          </a:xfrm>
          <a:prstGeom prst="rect">
            <a:avLst/>
          </a:prstGeom>
          <a:noFill/>
          <a:ln>
            <a:noFill/>
          </a:ln>
        </p:spPr>
        <p:txBody>
          <a:bodyPr spcFirstLastPara="1" wrap="square" lIns="91425" tIns="45700" rIns="91425" bIns="45700" anchor="t" anchorCtr="0">
            <a:noAutofit/>
          </a:bodyPr>
          <a:lstStyle/>
          <a:p>
            <a:r>
              <a:rPr lang="en-GB" sz="900" dirty="0">
                <a:latin typeface="Noto Sans" panose="020B0502040504020204" pitchFamily="34" charset="0"/>
                <a:ea typeface="Corbel"/>
                <a:cs typeface="Noto Sans" panose="020B0502040504020204" pitchFamily="34" charset="0"/>
                <a:sym typeface="Corbel"/>
              </a:rPr>
              <a:t>Base: </a:t>
            </a:r>
            <a:r>
              <a:rPr lang="en-GB" sz="900" dirty="0">
                <a:solidFill>
                  <a:schemeClr val="tx1"/>
                </a:solidFill>
                <a:latin typeface="Noto Sans" panose="020B0502040504020204" pitchFamily="34" charset="0"/>
                <a:ea typeface="Corbel"/>
                <a:cs typeface="Noto Sans" panose="020B0502040504020204" pitchFamily="34" charset="0"/>
                <a:sym typeface="Corbel"/>
              </a:rPr>
              <a:t>April 2025 &amp; Jan 2026 data. </a:t>
            </a:r>
            <a:r>
              <a:rPr lang="en-GB" sz="900" dirty="0">
                <a:latin typeface="Noto Sans" panose="020B0502040504020204" pitchFamily="34" charset="0"/>
                <a:ea typeface="Corbel"/>
                <a:cs typeface="Noto Sans" panose="020B0502040504020204" pitchFamily="34" charset="0"/>
                <a:sym typeface="Corbel"/>
              </a:rPr>
              <a:t>All consumers who hold at least one (motor, travel, buildings and/or contents) insurance policy/ who have claimed on at least one insurance policy in the last 12 months: 18-34 n=288/111, 35-54 n=344/66, 55 or older n= 369/12*   *Low sample, just shown for completeness</a:t>
            </a:r>
            <a:endParaRPr lang="en-GB" sz="9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1895351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82403074-E8A7-E4C1-8752-F8884A5BEB05}"/>
              </a:ext>
            </a:extLst>
          </p:cNvPr>
          <p:cNvGraphicFramePr>
            <a:graphicFrameLocks/>
          </p:cNvGraphicFramePr>
          <p:nvPr>
            <p:extLst>
              <p:ext uri="{D42A27DB-BD31-4B8C-83A1-F6EECF244321}">
                <p14:modId xmlns:p14="http://schemas.microsoft.com/office/powerpoint/2010/main" val="2860665500"/>
              </p:ext>
            </p:extLst>
          </p:nvPr>
        </p:nvGraphicFramePr>
        <p:xfrm>
          <a:off x="-10162" y="1454880"/>
          <a:ext cx="12192001" cy="448872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9E3815CF-130B-7C27-0E97-2EC711360745}"/>
              </a:ext>
            </a:extLst>
          </p:cNvPr>
          <p:cNvSpPr/>
          <p:nvPr/>
        </p:nvSpPr>
        <p:spPr>
          <a:xfrm>
            <a:off x="10086975" y="6429375"/>
            <a:ext cx="1628775" cy="409575"/>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Noto Sans" panose="020B0502040504020204" pitchFamily="34" charset="0"/>
            </a:endParaRPr>
          </a:p>
        </p:txBody>
      </p:sp>
      <p:sp>
        <p:nvSpPr>
          <p:cNvPr id="10" name="Google Shape;281;p26">
            <a:extLst>
              <a:ext uri="{FF2B5EF4-FFF2-40B4-BE49-F238E27FC236}">
                <a16:creationId xmlns:a16="http://schemas.microsoft.com/office/drawing/2014/main" id="{6BA30E1E-56C4-493B-8992-B93B1A6F3097}"/>
              </a:ext>
            </a:extLst>
          </p:cNvPr>
          <p:cNvSpPr txBox="1"/>
          <p:nvPr/>
        </p:nvSpPr>
        <p:spPr>
          <a:xfrm>
            <a:off x="914400" y="6115501"/>
            <a:ext cx="10224655" cy="325730"/>
          </a:xfrm>
          <a:prstGeom prst="rect">
            <a:avLst/>
          </a:prstGeom>
          <a:noFill/>
          <a:ln>
            <a:noFill/>
          </a:ln>
        </p:spPr>
        <p:txBody>
          <a:bodyPr spcFirstLastPara="1" wrap="square" lIns="91425" tIns="45700" rIns="91425" bIns="45700" anchor="t" anchorCtr="0">
            <a:noAutofit/>
          </a:bodyPr>
          <a:lstStyle/>
          <a:p>
            <a:r>
              <a:rPr lang="en-GB" sz="900" dirty="0">
                <a:solidFill>
                  <a:schemeClr val="tx1"/>
                </a:solidFill>
                <a:latin typeface="Noto Sans" panose="020B0502040504020204" pitchFamily="34" charset="0"/>
                <a:ea typeface="Corbel"/>
                <a:cs typeface="Noto Sans" panose="020B0502040504020204" pitchFamily="34" charset="0"/>
                <a:sym typeface="Corbel"/>
              </a:rPr>
              <a:t>Base: All Consumers that hold at least one (motor, travel, buildings and/or contents) insurance policy/ </a:t>
            </a:r>
            <a:r>
              <a:rPr lang="en-GB" sz="900" dirty="0">
                <a:latin typeface="Noto Sans" panose="020B0502040504020204" pitchFamily="34" charset="0"/>
                <a:ea typeface="Corbel"/>
                <a:cs typeface="Noto Sans" panose="020B0502040504020204" pitchFamily="34" charset="0"/>
                <a:sym typeface="Corbel"/>
              </a:rPr>
              <a:t>who have claimed on at least one insurance policy in the last 12 months</a:t>
            </a:r>
            <a:r>
              <a:rPr lang="en-GB" sz="900" dirty="0">
                <a:solidFill>
                  <a:schemeClr val="tx1"/>
                </a:solidFill>
                <a:latin typeface="Noto Sans" panose="020B0502040504020204" pitchFamily="34" charset="0"/>
                <a:ea typeface="Corbel"/>
                <a:cs typeface="Noto Sans" panose="020B0502040504020204" pitchFamily="34" charset="0"/>
                <a:sym typeface="Corbel"/>
              </a:rPr>
              <a:t>: </a:t>
            </a:r>
          </a:p>
          <a:p>
            <a:r>
              <a:rPr lang="en-GB" sz="900" dirty="0">
                <a:solidFill>
                  <a:schemeClr val="tx1"/>
                </a:solidFill>
                <a:latin typeface="Noto Sans" panose="020B0502040504020204" pitchFamily="34" charset="0"/>
                <a:ea typeface="Corbel"/>
                <a:cs typeface="Noto Sans" panose="020B0502040504020204" pitchFamily="34" charset="0"/>
                <a:sym typeface="Corbel"/>
              </a:rPr>
              <a:t>Wave 16&amp;17 (2026): Consumer n=1,001 / 189</a:t>
            </a:r>
            <a:endParaRPr lang="en-GB" sz="900"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49" name="Google Shape;554;p52">
            <a:extLst>
              <a:ext uri="{FF2B5EF4-FFF2-40B4-BE49-F238E27FC236}">
                <a16:creationId xmlns:a16="http://schemas.microsoft.com/office/drawing/2014/main" id="{59A45DC8-C252-41E7-A50B-0F54B9CB0DA3}"/>
              </a:ext>
            </a:extLst>
          </p:cNvPr>
          <p:cNvSpPr txBox="1"/>
          <p:nvPr/>
        </p:nvSpPr>
        <p:spPr>
          <a:xfrm>
            <a:off x="1019174" y="647091"/>
            <a:ext cx="11172825" cy="676223"/>
          </a:xfrm>
          <a:prstGeom prst="rect">
            <a:avLst/>
          </a:prstGeom>
          <a:noFill/>
          <a:ln>
            <a:noFill/>
          </a:ln>
        </p:spPr>
        <p:txBody>
          <a:bodyPr spcFirstLastPara="1" wrap="square" lIns="0" tIns="0" rIns="0" bIns="0" anchor="t" anchorCtr="0">
            <a:noAutofit/>
          </a:bodyPr>
          <a:lstStyle/>
          <a:p>
            <a:pPr>
              <a:buClr>
                <a:srgbClr val="FFFFFF"/>
              </a:buClr>
              <a:buSzPts val="1500"/>
            </a:pPr>
            <a:r>
              <a:rPr lang="en-GB" sz="2400" b="1" dirty="0">
                <a:solidFill>
                  <a:srgbClr val="17505B"/>
                </a:solidFill>
                <a:latin typeface="Roboto Slab" pitchFamily="2" charset="0"/>
                <a:ea typeface="Noto Sans" panose="020B0502040504020204" pitchFamily="34" charset="0"/>
                <a:cs typeface="Calibri Light" panose="020F0302020204030204" pitchFamily="34" charset="0"/>
              </a:rPr>
              <a:t>Consumer Wave on wave comparison – Opportunity scores: </a:t>
            </a:r>
          </a:p>
          <a:p>
            <a:pPr>
              <a:buClr>
                <a:schemeClr val="bg2"/>
              </a:buClr>
              <a:buSzPts val="1500"/>
            </a:pPr>
            <a:endParaRPr lang="en-GB" dirty="0">
              <a:solidFill>
                <a:schemeClr val="bg2"/>
              </a:solidFill>
              <a:latin typeface="Noto Sans" panose="020B0502040504020204" pitchFamily="34" charset="0"/>
              <a:ea typeface="Noto Sans" panose="020B050204050402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0F780FA1-F4A1-0117-2105-8DC34DF9A3BA}"/>
              </a:ext>
            </a:extLst>
          </p:cNvPr>
          <p:cNvSpPr txBox="1"/>
          <p:nvPr/>
        </p:nvSpPr>
        <p:spPr>
          <a:xfrm>
            <a:off x="914400" y="1164257"/>
            <a:ext cx="10485120" cy="1569660"/>
          </a:xfrm>
          <a:prstGeom prst="rect">
            <a:avLst/>
          </a:prstGeom>
          <a:noFill/>
        </p:spPr>
        <p:txBody>
          <a:bodyPr wrap="square">
            <a:spAutoFit/>
          </a:bodyPr>
          <a:lstStyle/>
          <a:p>
            <a:pPr marL="182563" indent="-182563">
              <a:buClr>
                <a:srgbClr val="17505B"/>
              </a:buClr>
              <a:buSzPct val="100000"/>
              <a:buFont typeface="Arial" panose="020B0604020202020204" pitchFamily="34" charset="0"/>
              <a:buChar char="•"/>
            </a:pPr>
            <a:r>
              <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The improvement to performance for Loyalty has meant a positive fall to the overall Opportunity score of 0.97 points (-30 to +30 scale) for the Loyalty theme Opportunity Score. It remains the key theme to increase overall trust levels in the sector, but this is an encouraging development and an early signal that trust levels of Consumers are improving.</a:t>
            </a:r>
          </a:p>
          <a:p>
            <a:pPr marL="182563" indent="-182563">
              <a:buClr>
                <a:srgbClr val="17505B"/>
              </a:buClr>
              <a:buSzPct val="100000"/>
              <a:buFont typeface="Arial" panose="020B0604020202020204" pitchFamily="34" charset="0"/>
              <a:buChar char="•"/>
            </a:pPr>
            <a:endPar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endParaRPr>
          </a:p>
          <a:p>
            <a:pPr marL="182563" indent="-182563">
              <a:buClr>
                <a:srgbClr val="17505B"/>
              </a:buClr>
              <a:buSzPct val="100000"/>
              <a:buFont typeface="Arial" panose="020B0604020202020204" pitchFamily="34" charset="0"/>
              <a:buChar char="•"/>
            </a:pPr>
            <a:r>
              <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In this wave, Confidence as a theme has the highest stated importance for Consumers, 7.05 (on a -10 to +10 scale) but due to a relatively good performance compared to most other themes, does not have a significantly higher Opportunity score. </a:t>
            </a:r>
          </a:p>
          <a:p>
            <a:pPr marL="182563" indent="-182563">
              <a:buClr>
                <a:srgbClr val="17505B"/>
              </a:buClr>
              <a:buSzPct val="100000"/>
              <a:buFont typeface="Arial" panose="020B0604020202020204" pitchFamily="34" charset="0"/>
              <a:buChar char="•"/>
            </a:pPr>
            <a:endPar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endParaRPr>
          </a:p>
          <a:p>
            <a:pPr marL="182563" indent="-182563">
              <a:buClr>
                <a:srgbClr val="17505B"/>
              </a:buClr>
              <a:buSzPct val="100000"/>
              <a:buFont typeface="Arial" panose="020B0604020202020204" pitchFamily="34" charset="0"/>
              <a:buChar char="•"/>
            </a:pPr>
            <a:r>
              <a:rPr lang="en-GB" sz="1200" dirty="0">
                <a:solidFill>
                  <a:schemeClr val="tx1"/>
                </a:solidFill>
                <a:latin typeface="Noto Sans" panose="020B0502040504020204" pitchFamily="34" charset="0"/>
                <a:ea typeface="Noto Sans" panose="020B0502040504020204" pitchFamily="34" charset="0"/>
                <a:cs typeface="Calibri Light" panose="020F0302020204030204" pitchFamily="34" charset="0"/>
              </a:rPr>
              <a:t>Speed (in relation to a claim) is the key opportunity to improve trust from the three claim specific themes</a:t>
            </a:r>
          </a:p>
        </p:txBody>
      </p:sp>
    </p:spTree>
    <p:extLst>
      <p:ext uri="{BB962C8B-B14F-4D97-AF65-F5344CB8AC3E}">
        <p14:creationId xmlns:p14="http://schemas.microsoft.com/office/powerpoint/2010/main" val="23318939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FB740A47-F182-C663-1368-9BAFCE6B9CC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51397AC-FE78-7403-FEE4-E8B42A03CFE4}"/>
              </a:ext>
            </a:extLst>
          </p:cNvPr>
          <p:cNvSpPr txBox="1"/>
          <p:nvPr/>
        </p:nvSpPr>
        <p:spPr>
          <a:xfrm>
            <a:off x="919983" y="562093"/>
            <a:ext cx="112279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Top 10 opportunities for Consumers – 18-34 years old</a:t>
            </a:r>
          </a:p>
        </p:txBody>
      </p:sp>
      <p:graphicFrame>
        <p:nvGraphicFramePr>
          <p:cNvPr id="4" name="Table 3">
            <a:extLst>
              <a:ext uri="{FF2B5EF4-FFF2-40B4-BE49-F238E27FC236}">
                <a16:creationId xmlns:a16="http://schemas.microsoft.com/office/drawing/2014/main" id="{2F1A02F4-BF83-5E11-FA32-C73D7E25C272}"/>
              </a:ext>
            </a:extLst>
          </p:cNvPr>
          <p:cNvGraphicFramePr>
            <a:graphicFrameLocks noGrp="1"/>
          </p:cNvGraphicFramePr>
          <p:nvPr>
            <p:extLst>
              <p:ext uri="{D42A27DB-BD31-4B8C-83A1-F6EECF244321}">
                <p14:modId xmlns:p14="http://schemas.microsoft.com/office/powerpoint/2010/main" val="2878381434"/>
              </p:ext>
            </p:extLst>
          </p:nvPr>
        </p:nvGraphicFramePr>
        <p:xfrm>
          <a:off x="1019175" y="1341120"/>
          <a:ext cx="10014583" cy="4235216"/>
        </p:xfrm>
        <a:graphic>
          <a:graphicData uri="http://schemas.openxmlformats.org/drawingml/2006/table">
            <a:tbl>
              <a:tblPr firstRow="1" bandRow="1">
                <a:tableStyleId>{6E62EB93-AAC6-4EBA-99E5-D1D4B1179FDE}</a:tableStyleId>
              </a:tblPr>
              <a:tblGrid>
                <a:gridCol w="545465">
                  <a:extLst>
                    <a:ext uri="{9D8B030D-6E8A-4147-A177-3AD203B41FA5}">
                      <a16:colId xmlns:a16="http://schemas.microsoft.com/office/drawing/2014/main" val="20000"/>
                    </a:ext>
                  </a:extLst>
                </a:gridCol>
                <a:gridCol w="1366263">
                  <a:extLst>
                    <a:ext uri="{9D8B030D-6E8A-4147-A177-3AD203B41FA5}">
                      <a16:colId xmlns:a16="http://schemas.microsoft.com/office/drawing/2014/main" val="20001"/>
                    </a:ext>
                  </a:extLst>
                </a:gridCol>
                <a:gridCol w="3551177">
                  <a:extLst>
                    <a:ext uri="{9D8B030D-6E8A-4147-A177-3AD203B41FA5}">
                      <a16:colId xmlns:a16="http://schemas.microsoft.com/office/drawing/2014/main" val="20002"/>
                    </a:ext>
                  </a:extLst>
                </a:gridCol>
                <a:gridCol w="1517226">
                  <a:extLst>
                    <a:ext uri="{9D8B030D-6E8A-4147-A177-3AD203B41FA5}">
                      <a16:colId xmlns:a16="http://schemas.microsoft.com/office/drawing/2014/main" val="20003"/>
                    </a:ext>
                  </a:extLst>
                </a:gridCol>
                <a:gridCol w="1517226">
                  <a:extLst>
                    <a:ext uri="{9D8B030D-6E8A-4147-A177-3AD203B41FA5}">
                      <a16:colId xmlns:a16="http://schemas.microsoft.com/office/drawing/2014/main" val="20004"/>
                    </a:ext>
                  </a:extLst>
                </a:gridCol>
                <a:gridCol w="1517226">
                  <a:extLst>
                    <a:ext uri="{9D8B030D-6E8A-4147-A177-3AD203B41FA5}">
                      <a16:colId xmlns:a16="http://schemas.microsoft.com/office/drawing/2014/main" val="20005"/>
                    </a:ext>
                  </a:extLst>
                </a:gridCol>
              </a:tblGrid>
              <a:tr h="346298">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Statement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The policy was explained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949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insurer provided effective assistance/ advice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claim was settled quickly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The policy documents were easy to read with little or no small print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can add additional cover to suit my needs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insurer handled my complaint professionally and fairly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assessed my risk individually, rather than using generic assumptions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questions are answered quickly and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know what the policy covers and excludes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Relationship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insurer knows me and what is important to me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6.57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10"/>
                  </a:ext>
                </a:extLst>
              </a:tr>
            </a:tbl>
          </a:graphicData>
        </a:graphic>
      </p:graphicFrame>
      <p:sp>
        <p:nvSpPr>
          <p:cNvPr id="5" name="Google Shape;281;p26">
            <a:extLst>
              <a:ext uri="{FF2B5EF4-FFF2-40B4-BE49-F238E27FC236}">
                <a16:creationId xmlns:a16="http://schemas.microsoft.com/office/drawing/2014/main" id="{0E5FD669-F62D-A2CE-25BD-F017F1B751A3}"/>
              </a:ext>
            </a:extLst>
          </p:cNvPr>
          <p:cNvSpPr txBox="1"/>
          <p:nvPr/>
        </p:nvSpPr>
        <p:spPr>
          <a:xfrm>
            <a:off x="913991" y="5880122"/>
            <a:ext cx="10201458" cy="355040"/>
          </a:xfrm>
          <a:prstGeom prst="rect">
            <a:avLst/>
          </a:prstGeom>
          <a:noFill/>
          <a:ln>
            <a:noFill/>
          </a:ln>
        </p:spPr>
        <p:txBody>
          <a:bodyPr spcFirstLastPara="1" wrap="square" lIns="91425" tIns="45700" rIns="91425" bIns="45700" anchor="t" anchorCtr="0">
            <a:noAutofit/>
          </a:bodyPr>
          <a:lstStyle/>
          <a:p>
            <a:r>
              <a:rPr lang="en-GB" sz="900" dirty="0">
                <a:latin typeface="Noto Sans" panose="020B0502040504020204" pitchFamily="34" charset="0"/>
                <a:ea typeface="Corbel"/>
                <a:cs typeface="Noto Sans" panose="020B0502040504020204" pitchFamily="34" charset="0"/>
                <a:sym typeface="Corbel"/>
              </a:rPr>
              <a:t>Base: </a:t>
            </a:r>
            <a:r>
              <a:rPr lang="en-GB" sz="900" dirty="0">
                <a:solidFill>
                  <a:schemeClr val="tx1"/>
                </a:solidFill>
                <a:latin typeface="Noto Sans" panose="020B0502040504020204" pitchFamily="34" charset="0"/>
                <a:ea typeface="Corbel"/>
                <a:cs typeface="Noto Sans" panose="020B0502040504020204" pitchFamily="34" charset="0"/>
                <a:sym typeface="Corbel"/>
              </a:rPr>
              <a:t>April 2025 &amp; Jan 2026 data. </a:t>
            </a:r>
            <a:r>
              <a:rPr lang="en-GB" sz="900" dirty="0">
                <a:latin typeface="Noto Sans" panose="020B0502040504020204" pitchFamily="34" charset="0"/>
                <a:ea typeface="Corbel"/>
                <a:cs typeface="Noto Sans" panose="020B0502040504020204" pitchFamily="34" charset="0"/>
                <a:sym typeface="Corbel"/>
              </a:rPr>
              <a:t>All consumers who hold at least one (motor, travel, buildings and/or contents) insurance policy/ who have claimed on at least one insurance policy in the last 12 months: 18-34 n=288/111</a:t>
            </a:r>
            <a:endParaRPr lang="en-GB" sz="9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3944692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3C5064E1-4332-A79E-5270-E1E0BB8A9F3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B6EFDDF-2845-0F97-6779-4E567E90F291}"/>
              </a:ext>
            </a:extLst>
          </p:cNvPr>
          <p:cNvSpPr txBox="1"/>
          <p:nvPr/>
        </p:nvSpPr>
        <p:spPr>
          <a:xfrm>
            <a:off x="919983" y="562093"/>
            <a:ext cx="112279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Top 10 opportunities for Consumers – 35-54 years old</a:t>
            </a:r>
          </a:p>
        </p:txBody>
      </p:sp>
      <p:graphicFrame>
        <p:nvGraphicFramePr>
          <p:cNvPr id="4" name="Table 3">
            <a:extLst>
              <a:ext uri="{FF2B5EF4-FFF2-40B4-BE49-F238E27FC236}">
                <a16:creationId xmlns:a16="http://schemas.microsoft.com/office/drawing/2014/main" id="{4D4D542B-5A64-B7E8-EAF2-5F798007B848}"/>
              </a:ext>
            </a:extLst>
          </p:cNvPr>
          <p:cNvGraphicFramePr>
            <a:graphicFrameLocks noGrp="1"/>
          </p:cNvGraphicFramePr>
          <p:nvPr>
            <p:extLst>
              <p:ext uri="{D42A27DB-BD31-4B8C-83A1-F6EECF244321}">
                <p14:modId xmlns:p14="http://schemas.microsoft.com/office/powerpoint/2010/main" val="3934196069"/>
              </p:ext>
            </p:extLst>
          </p:nvPr>
        </p:nvGraphicFramePr>
        <p:xfrm>
          <a:off x="1019175" y="1341120"/>
          <a:ext cx="10014583" cy="4235216"/>
        </p:xfrm>
        <a:graphic>
          <a:graphicData uri="http://schemas.openxmlformats.org/drawingml/2006/table">
            <a:tbl>
              <a:tblPr firstRow="1" bandRow="1">
                <a:tableStyleId>{6E62EB93-AAC6-4EBA-99E5-D1D4B1179FDE}</a:tableStyleId>
              </a:tblPr>
              <a:tblGrid>
                <a:gridCol w="545465">
                  <a:extLst>
                    <a:ext uri="{9D8B030D-6E8A-4147-A177-3AD203B41FA5}">
                      <a16:colId xmlns:a16="http://schemas.microsoft.com/office/drawing/2014/main" val="20000"/>
                    </a:ext>
                  </a:extLst>
                </a:gridCol>
                <a:gridCol w="1366263">
                  <a:extLst>
                    <a:ext uri="{9D8B030D-6E8A-4147-A177-3AD203B41FA5}">
                      <a16:colId xmlns:a16="http://schemas.microsoft.com/office/drawing/2014/main" val="20001"/>
                    </a:ext>
                  </a:extLst>
                </a:gridCol>
                <a:gridCol w="3551177">
                  <a:extLst>
                    <a:ext uri="{9D8B030D-6E8A-4147-A177-3AD203B41FA5}">
                      <a16:colId xmlns:a16="http://schemas.microsoft.com/office/drawing/2014/main" val="20002"/>
                    </a:ext>
                  </a:extLst>
                </a:gridCol>
                <a:gridCol w="1517226">
                  <a:extLst>
                    <a:ext uri="{9D8B030D-6E8A-4147-A177-3AD203B41FA5}">
                      <a16:colId xmlns:a16="http://schemas.microsoft.com/office/drawing/2014/main" val="20003"/>
                    </a:ext>
                  </a:extLst>
                </a:gridCol>
                <a:gridCol w="1517226">
                  <a:extLst>
                    <a:ext uri="{9D8B030D-6E8A-4147-A177-3AD203B41FA5}">
                      <a16:colId xmlns:a16="http://schemas.microsoft.com/office/drawing/2014/main" val="20004"/>
                    </a:ext>
                  </a:extLst>
                </a:gridCol>
                <a:gridCol w="1517226">
                  <a:extLst>
                    <a:ext uri="{9D8B030D-6E8A-4147-A177-3AD203B41FA5}">
                      <a16:colId xmlns:a16="http://schemas.microsoft.com/office/drawing/2014/main" val="20005"/>
                    </a:ext>
                  </a:extLst>
                </a:gridCol>
              </a:tblGrid>
              <a:tr h="346298">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Statement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premium doesn't increase because I'm not a new customer anymore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7.30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4.91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9.69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949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got a discount for staying with the same company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7.56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5.46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9.65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provider takes my loyalty into account when calculating renewal quotes after I have claimed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5.71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9.52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insurer assessed my risk individually, rather than using generic assumptions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6.42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9.51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The policy was explained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7.98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9.46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insurer handled my complaint professionally and fairly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7.54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9.32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insurance provider matched a cheaper price from a competitors quote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5.38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9.27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The price I paid was reasonable for the level of cover that I get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9.21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informed me about their claims process before I bought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9.07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know what the policy covers and excludes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8.89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10"/>
                  </a:ext>
                </a:extLst>
              </a:tr>
            </a:tbl>
          </a:graphicData>
        </a:graphic>
      </p:graphicFrame>
      <p:sp>
        <p:nvSpPr>
          <p:cNvPr id="5" name="Google Shape;281;p26">
            <a:extLst>
              <a:ext uri="{FF2B5EF4-FFF2-40B4-BE49-F238E27FC236}">
                <a16:creationId xmlns:a16="http://schemas.microsoft.com/office/drawing/2014/main" id="{E5605D86-0517-0FD3-3047-6BE1DD7E1A86}"/>
              </a:ext>
            </a:extLst>
          </p:cNvPr>
          <p:cNvSpPr txBox="1"/>
          <p:nvPr/>
        </p:nvSpPr>
        <p:spPr>
          <a:xfrm>
            <a:off x="913991" y="5880122"/>
            <a:ext cx="10201458" cy="355040"/>
          </a:xfrm>
          <a:prstGeom prst="rect">
            <a:avLst/>
          </a:prstGeom>
          <a:noFill/>
          <a:ln>
            <a:noFill/>
          </a:ln>
        </p:spPr>
        <p:txBody>
          <a:bodyPr spcFirstLastPara="1" wrap="square" lIns="91425" tIns="45700" rIns="91425" bIns="45700" anchor="t" anchorCtr="0">
            <a:noAutofit/>
          </a:bodyPr>
          <a:lstStyle/>
          <a:p>
            <a:r>
              <a:rPr lang="en-GB" sz="900" dirty="0">
                <a:latin typeface="Noto Sans" panose="020B0502040504020204" pitchFamily="34" charset="0"/>
                <a:ea typeface="Corbel"/>
                <a:cs typeface="Noto Sans" panose="020B0502040504020204" pitchFamily="34" charset="0"/>
                <a:sym typeface="Corbel"/>
              </a:rPr>
              <a:t>Base: </a:t>
            </a:r>
            <a:r>
              <a:rPr lang="en-GB" sz="900" dirty="0">
                <a:solidFill>
                  <a:schemeClr val="tx1"/>
                </a:solidFill>
                <a:latin typeface="Noto Sans" panose="020B0502040504020204" pitchFamily="34" charset="0"/>
                <a:ea typeface="Corbel"/>
                <a:cs typeface="Noto Sans" panose="020B0502040504020204" pitchFamily="34" charset="0"/>
                <a:sym typeface="Corbel"/>
              </a:rPr>
              <a:t>April 2025 and Jan 2026 data. </a:t>
            </a:r>
            <a:r>
              <a:rPr lang="en-GB" sz="900" dirty="0">
                <a:latin typeface="Noto Sans" panose="020B0502040504020204" pitchFamily="34" charset="0"/>
                <a:ea typeface="Corbel"/>
                <a:cs typeface="Noto Sans" panose="020B0502040504020204" pitchFamily="34" charset="0"/>
                <a:sym typeface="Corbel"/>
              </a:rPr>
              <a:t>All consumers who hold at least one (motor, travel, buildings and/or contents) insurance policy/ who have claimed on at least one insurance policy in the last 12 months: 35-54 n=344/66</a:t>
            </a:r>
            <a:endParaRPr lang="en-GB" sz="9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5639224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EE030B0A-28B3-DF09-B59D-67C3CB8AFB2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9854062-B375-93FF-4E71-BF65A1F3AD94}"/>
              </a:ext>
            </a:extLst>
          </p:cNvPr>
          <p:cNvSpPr txBox="1"/>
          <p:nvPr/>
        </p:nvSpPr>
        <p:spPr>
          <a:xfrm>
            <a:off x="919983" y="562093"/>
            <a:ext cx="112279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Top 10 opportunities for Consumers – 55 or older</a:t>
            </a:r>
          </a:p>
        </p:txBody>
      </p:sp>
      <p:graphicFrame>
        <p:nvGraphicFramePr>
          <p:cNvPr id="4" name="Table 3">
            <a:extLst>
              <a:ext uri="{FF2B5EF4-FFF2-40B4-BE49-F238E27FC236}">
                <a16:creationId xmlns:a16="http://schemas.microsoft.com/office/drawing/2014/main" id="{852A4C7C-9FB0-87BA-6D13-CC02D965B98C}"/>
              </a:ext>
            </a:extLst>
          </p:cNvPr>
          <p:cNvGraphicFramePr>
            <a:graphicFrameLocks noGrp="1"/>
          </p:cNvGraphicFramePr>
          <p:nvPr>
            <p:extLst>
              <p:ext uri="{D42A27DB-BD31-4B8C-83A1-F6EECF244321}">
                <p14:modId xmlns:p14="http://schemas.microsoft.com/office/powerpoint/2010/main" val="306136372"/>
              </p:ext>
            </p:extLst>
          </p:nvPr>
        </p:nvGraphicFramePr>
        <p:xfrm>
          <a:off x="1019175" y="1341120"/>
          <a:ext cx="10014583" cy="4235216"/>
        </p:xfrm>
        <a:graphic>
          <a:graphicData uri="http://schemas.openxmlformats.org/drawingml/2006/table">
            <a:tbl>
              <a:tblPr firstRow="1" bandRow="1">
                <a:tableStyleId>{6E62EB93-AAC6-4EBA-99E5-D1D4B1179FDE}</a:tableStyleId>
              </a:tblPr>
              <a:tblGrid>
                <a:gridCol w="545465">
                  <a:extLst>
                    <a:ext uri="{9D8B030D-6E8A-4147-A177-3AD203B41FA5}">
                      <a16:colId xmlns:a16="http://schemas.microsoft.com/office/drawing/2014/main" val="20000"/>
                    </a:ext>
                  </a:extLst>
                </a:gridCol>
                <a:gridCol w="1366263">
                  <a:extLst>
                    <a:ext uri="{9D8B030D-6E8A-4147-A177-3AD203B41FA5}">
                      <a16:colId xmlns:a16="http://schemas.microsoft.com/office/drawing/2014/main" val="20001"/>
                    </a:ext>
                  </a:extLst>
                </a:gridCol>
                <a:gridCol w="3551177">
                  <a:extLst>
                    <a:ext uri="{9D8B030D-6E8A-4147-A177-3AD203B41FA5}">
                      <a16:colId xmlns:a16="http://schemas.microsoft.com/office/drawing/2014/main" val="20002"/>
                    </a:ext>
                  </a:extLst>
                </a:gridCol>
                <a:gridCol w="1517226">
                  <a:extLst>
                    <a:ext uri="{9D8B030D-6E8A-4147-A177-3AD203B41FA5}">
                      <a16:colId xmlns:a16="http://schemas.microsoft.com/office/drawing/2014/main" val="20003"/>
                    </a:ext>
                  </a:extLst>
                </a:gridCol>
                <a:gridCol w="1517226">
                  <a:extLst>
                    <a:ext uri="{9D8B030D-6E8A-4147-A177-3AD203B41FA5}">
                      <a16:colId xmlns:a16="http://schemas.microsoft.com/office/drawing/2014/main" val="20004"/>
                    </a:ext>
                  </a:extLst>
                </a:gridCol>
                <a:gridCol w="1517226">
                  <a:extLst>
                    <a:ext uri="{9D8B030D-6E8A-4147-A177-3AD203B41FA5}">
                      <a16:colId xmlns:a16="http://schemas.microsoft.com/office/drawing/2014/main" val="20005"/>
                    </a:ext>
                  </a:extLst>
                </a:gridCol>
              </a:tblGrid>
              <a:tr h="346298">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Statement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claim was settled quickly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5.83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14.17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949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premium doesn't increase because I'm not a new customer anymore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7.64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3.26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12.03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got a discount for staying with the same company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3.19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11.55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am offered immediate assistance and advice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5.83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10.83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provider takes my loyalty into account when calculating renewal quotes after I have claimed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3.72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10.64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insurer handled my complaint professionally and fairly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6.31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10.49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can get through to the insurance company quickly at any time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6.36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10.30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was not asked needless questions about my claim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provided effective assistance/ advice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insurance company did not try to avoid paying out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10"/>
                  </a:ext>
                </a:extLst>
              </a:tr>
            </a:tbl>
          </a:graphicData>
        </a:graphic>
      </p:graphicFrame>
      <p:sp>
        <p:nvSpPr>
          <p:cNvPr id="5" name="Google Shape;281;p26">
            <a:extLst>
              <a:ext uri="{FF2B5EF4-FFF2-40B4-BE49-F238E27FC236}">
                <a16:creationId xmlns:a16="http://schemas.microsoft.com/office/drawing/2014/main" id="{47DE11E6-277A-F173-58C4-DF4DDB295861}"/>
              </a:ext>
            </a:extLst>
          </p:cNvPr>
          <p:cNvSpPr txBox="1"/>
          <p:nvPr/>
        </p:nvSpPr>
        <p:spPr>
          <a:xfrm>
            <a:off x="913991" y="5880122"/>
            <a:ext cx="10201458" cy="355040"/>
          </a:xfrm>
          <a:prstGeom prst="rect">
            <a:avLst/>
          </a:prstGeom>
          <a:noFill/>
          <a:ln>
            <a:noFill/>
          </a:ln>
        </p:spPr>
        <p:txBody>
          <a:bodyPr spcFirstLastPara="1" wrap="square" lIns="91425" tIns="45700" rIns="91425" bIns="45700" anchor="t" anchorCtr="0">
            <a:noAutofit/>
          </a:bodyPr>
          <a:lstStyle/>
          <a:p>
            <a:r>
              <a:rPr lang="en-GB" sz="900" dirty="0">
                <a:latin typeface="Noto Sans" panose="020B0502040504020204" pitchFamily="34" charset="0"/>
                <a:ea typeface="Corbel"/>
                <a:cs typeface="Noto Sans" panose="020B0502040504020204" pitchFamily="34" charset="0"/>
                <a:sym typeface="Corbel"/>
              </a:rPr>
              <a:t>Base: </a:t>
            </a:r>
            <a:r>
              <a:rPr lang="en-GB" sz="900" dirty="0">
                <a:solidFill>
                  <a:schemeClr val="tx1"/>
                </a:solidFill>
                <a:latin typeface="Noto Sans" panose="020B0502040504020204" pitchFamily="34" charset="0"/>
                <a:ea typeface="Corbel"/>
                <a:cs typeface="Noto Sans" panose="020B0502040504020204" pitchFamily="34" charset="0"/>
                <a:sym typeface="Corbel"/>
              </a:rPr>
              <a:t>April 2025 and Jan 2026 data. </a:t>
            </a:r>
            <a:r>
              <a:rPr lang="en-GB" sz="900" dirty="0">
                <a:latin typeface="Noto Sans" panose="020B0502040504020204" pitchFamily="34" charset="0"/>
                <a:ea typeface="Corbel"/>
                <a:cs typeface="Noto Sans" panose="020B0502040504020204" pitchFamily="34" charset="0"/>
                <a:sym typeface="Corbel"/>
              </a:rPr>
              <a:t>All consumers who hold at least one (motor, travel, buildings and/or contents) insurance policy/ who have claimed on at least one insurance policy in the last 12 months:-  55 or older n=369/12* Small base, indicative only</a:t>
            </a:r>
            <a:endParaRPr lang="en-GB" sz="9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14557624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3" name="TextBox 2"/>
          <p:cNvSpPr txBox="1"/>
          <p:nvPr/>
        </p:nvSpPr>
        <p:spPr>
          <a:xfrm>
            <a:off x="933530" y="575958"/>
            <a:ext cx="11227990" cy="523220"/>
          </a:xfrm>
          <a:prstGeom prst="rect">
            <a:avLst/>
          </a:prstGeom>
          <a:noFill/>
        </p:spPr>
        <p:txBody>
          <a:bodyPr wrap="square" rtlCol="0">
            <a:spAutoFit/>
          </a:bodyPr>
          <a:lstStyle/>
          <a:p>
            <a:r>
              <a:rPr lang="en-GB" sz="2800" b="1" dirty="0">
                <a:solidFill>
                  <a:srgbClr val="17505B"/>
                </a:solidFill>
                <a:latin typeface="Roboto Slab" pitchFamily="2" charset="0"/>
                <a:ea typeface="Noto Sans" panose="020B0502040504020204" pitchFamily="34" charset="0"/>
                <a:cs typeface="Calibri Light" panose="020F0302020204030204" pitchFamily="34" charset="0"/>
              </a:rPr>
              <a:t>Theme scores for Consumers – ethnicity</a:t>
            </a:r>
          </a:p>
        </p:txBody>
      </p:sp>
      <p:graphicFrame>
        <p:nvGraphicFramePr>
          <p:cNvPr id="4" name="Table 3"/>
          <p:cNvGraphicFramePr>
            <a:graphicFrameLocks noGrp="1"/>
          </p:cNvGraphicFramePr>
          <p:nvPr>
            <p:extLst>
              <p:ext uri="{D42A27DB-BD31-4B8C-83A1-F6EECF244321}">
                <p14:modId xmlns:p14="http://schemas.microsoft.com/office/powerpoint/2010/main" val="1743708876"/>
              </p:ext>
            </p:extLst>
          </p:nvPr>
        </p:nvGraphicFramePr>
        <p:xfrm>
          <a:off x="1019379" y="1660594"/>
          <a:ext cx="4853613" cy="3985103"/>
        </p:xfrm>
        <a:graphic>
          <a:graphicData uri="http://schemas.openxmlformats.org/drawingml/2006/table">
            <a:tbl>
              <a:tblPr firstRow="1" bandRow="1">
                <a:tableStyleId>{6E62EB93-AAC6-4EBA-99E5-D1D4B1179FDE}</a:tableStyleId>
              </a:tblPr>
              <a:tblGrid>
                <a:gridCol w="533613">
                  <a:extLst>
                    <a:ext uri="{9D8B030D-6E8A-4147-A177-3AD203B41FA5}">
                      <a16:colId xmlns:a16="http://schemas.microsoft.com/office/drawing/2014/main" val="20000"/>
                    </a:ext>
                  </a:extLst>
                </a:gridCol>
                <a:gridCol w="1080000">
                  <a:extLst>
                    <a:ext uri="{9D8B030D-6E8A-4147-A177-3AD203B41FA5}">
                      <a16:colId xmlns:a16="http://schemas.microsoft.com/office/drawing/2014/main" val="20001"/>
                    </a:ext>
                  </a:extLst>
                </a:gridCol>
                <a:gridCol w="1080000">
                  <a:extLst>
                    <a:ext uri="{9D8B030D-6E8A-4147-A177-3AD203B41FA5}">
                      <a16:colId xmlns:a16="http://schemas.microsoft.com/office/drawing/2014/main" val="20002"/>
                    </a:ext>
                  </a:extLst>
                </a:gridCol>
                <a:gridCol w="1080000">
                  <a:extLst>
                    <a:ext uri="{9D8B030D-6E8A-4147-A177-3AD203B41FA5}">
                      <a16:colId xmlns:a16="http://schemas.microsoft.com/office/drawing/2014/main" val="20003"/>
                    </a:ext>
                  </a:extLst>
                </a:gridCol>
                <a:gridCol w="1080000">
                  <a:extLst>
                    <a:ext uri="{9D8B030D-6E8A-4147-A177-3AD203B41FA5}">
                      <a16:colId xmlns:a16="http://schemas.microsoft.com/office/drawing/2014/main" val="20004"/>
                    </a:ext>
                  </a:extLst>
                </a:gridCol>
              </a:tblGrid>
              <a:tr h="368966">
                <a:tc>
                  <a:txBody>
                    <a:bodyPr/>
                    <a:lstStyle/>
                    <a:p>
                      <a:endParaRPr lang="en-GB" sz="1100"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40179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179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40179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0179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40179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0179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4.70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40179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0179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40179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Relationship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3.64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dirty="0">
                          <a:solidFill>
                            <a:srgbClr val="000000"/>
                          </a:solidFill>
                          <a:effectLst/>
                          <a:latin typeface="+mn-lt"/>
                        </a:rPr>
                        <a:t>4.59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875730865"/>
              </p:ext>
            </p:extLst>
          </p:nvPr>
        </p:nvGraphicFramePr>
        <p:xfrm>
          <a:off x="6319010" y="1660593"/>
          <a:ext cx="4853613" cy="3985099"/>
        </p:xfrm>
        <a:graphic>
          <a:graphicData uri="http://schemas.openxmlformats.org/drawingml/2006/table">
            <a:tbl>
              <a:tblPr firstRow="1" bandRow="1">
                <a:tableStyleId>{6E62EB93-AAC6-4EBA-99E5-D1D4B1179FDE}</a:tableStyleId>
              </a:tblPr>
              <a:tblGrid>
                <a:gridCol w="533613">
                  <a:extLst>
                    <a:ext uri="{9D8B030D-6E8A-4147-A177-3AD203B41FA5}">
                      <a16:colId xmlns:a16="http://schemas.microsoft.com/office/drawing/2014/main" val="20000"/>
                    </a:ext>
                  </a:extLst>
                </a:gridCol>
                <a:gridCol w="1080000">
                  <a:extLst>
                    <a:ext uri="{9D8B030D-6E8A-4147-A177-3AD203B41FA5}">
                      <a16:colId xmlns:a16="http://schemas.microsoft.com/office/drawing/2014/main" val="20001"/>
                    </a:ext>
                  </a:extLst>
                </a:gridCol>
                <a:gridCol w="1080000">
                  <a:extLst>
                    <a:ext uri="{9D8B030D-6E8A-4147-A177-3AD203B41FA5}">
                      <a16:colId xmlns:a16="http://schemas.microsoft.com/office/drawing/2014/main" val="20002"/>
                    </a:ext>
                  </a:extLst>
                </a:gridCol>
                <a:gridCol w="1080000">
                  <a:extLst>
                    <a:ext uri="{9D8B030D-6E8A-4147-A177-3AD203B41FA5}">
                      <a16:colId xmlns:a16="http://schemas.microsoft.com/office/drawing/2014/main" val="20003"/>
                    </a:ext>
                  </a:extLst>
                </a:gridCol>
                <a:gridCol w="1080000">
                  <a:extLst>
                    <a:ext uri="{9D8B030D-6E8A-4147-A177-3AD203B41FA5}">
                      <a16:colId xmlns:a16="http://schemas.microsoft.com/office/drawing/2014/main" val="20004"/>
                    </a:ext>
                  </a:extLst>
                </a:gridCol>
              </a:tblGrid>
              <a:tr h="349360">
                <a:tc>
                  <a:txBody>
                    <a:bodyPr/>
                    <a:lstStyle/>
                    <a:p>
                      <a:endParaRPr lang="en-GB" sz="1100"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410884">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10884">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410884">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10884">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410884">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10884">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410884">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Relationship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10884">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4866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dirty="0">
                          <a:solidFill>
                            <a:srgbClr val="000000"/>
                          </a:solidFill>
                          <a:effectLst/>
                          <a:latin typeface="+mn-lt"/>
                        </a:rPr>
                        <a:t>4.95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2" name="TextBox 1"/>
          <p:cNvSpPr txBox="1"/>
          <p:nvPr/>
        </p:nvSpPr>
        <p:spPr>
          <a:xfrm>
            <a:off x="2373744" y="1240885"/>
            <a:ext cx="2144883" cy="307777"/>
          </a:xfrm>
          <a:prstGeom prst="rect">
            <a:avLst/>
          </a:prstGeom>
          <a:noFill/>
        </p:spPr>
        <p:txBody>
          <a:bodyPr wrap="square" rtlCol="0">
            <a:spAutoFit/>
          </a:bodyPr>
          <a:lstStyle/>
          <a:p>
            <a:pPr algn="ctr"/>
            <a:r>
              <a:rPr lang="en-GB" b="1" dirty="0">
                <a:solidFill>
                  <a:srgbClr val="17505B"/>
                </a:solidFill>
                <a:latin typeface="Noto Sans" panose="020B0502040504020204" pitchFamily="34" charset="0"/>
                <a:ea typeface="Noto Sans" panose="020B0502040504020204" pitchFamily="34" charset="0"/>
                <a:cs typeface="Noto Sans" panose="020B0502040504020204" pitchFamily="34" charset="0"/>
              </a:rPr>
              <a:t>White/ White British</a:t>
            </a:r>
          </a:p>
        </p:txBody>
      </p:sp>
      <p:sp>
        <p:nvSpPr>
          <p:cNvPr id="9" name="TextBox 8"/>
          <p:cNvSpPr txBox="1"/>
          <p:nvPr/>
        </p:nvSpPr>
        <p:spPr>
          <a:xfrm>
            <a:off x="7927368" y="1240885"/>
            <a:ext cx="1890888" cy="307777"/>
          </a:xfrm>
          <a:prstGeom prst="rect">
            <a:avLst/>
          </a:prstGeom>
          <a:noFill/>
        </p:spPr>
        <p:txBody>
          <a:bodyPr wrap="square" rtlCol="0">
            <a:spAutoFit/>
          </a:bodyPr>
          <a:lstStyle/>
          <a:p>
            <a:pPr algn="ctr"/>
            <a:r>
              <a:rPr lang="en-GB" b="1" dirty="0">
                <a:solidFill>
                  <a:srgbClr val="17505B"/>
                </a:solidFill>
                <a:latin typeface="Noto Sans" panose="020B0502040504020204" pitchFamily="34" charset="0"/>
                <a:ea typeface="Noto Sans" panose="020B0502040504020204" pitchFamily="34" charset="0"/>
                <a:cs typeface="Noto Sans" panose="020B0502040504020204" pitchFamily="34" charset="0"/>
              </a:rPr>
              <a:t>Ethnic minorities</a:t>
            </a:r>
          </a:p>
        </p:txBody>
      </p:sp>
      <p:sp>
        <p:nvSpPr>
          <p:cNvPr id="10" name="Google Shape;281;p26">
            <a:extLst>
              <a:ext uri="{FF2B5EF4-FFF2-40B4-BE49-F238E27FC236}">
                <a16:creationId xmlns:a16="http://schemas.microsoft.com/office/drawing/2014/main" id="{6BA30E1E-56C4-493B-8992-B93B1A6F3097}"/>
              </a:ext>
            </a:extLst>
          </p:cNvPr>
          <p:cNvSpPr txBox="1"/>
          <p:nvPr/>
        </p:nvSpPr>
        <p:spPr>
          <a:xfrm>
            <a:off x="933530" y="5932193"/>
            <a:ext cx="10397648" cy="349849"/>
          </a:xfrm>
          <a:prstGeom prst="rect">
            <a:avLst/>
          </a:prstGeom>
          <a:noFill/>
          <a:ln>
            <a:noFill/>
          </a:ln>
        </p:spPr>
        <p:txBody>
          <a:bodyPr spcFirstLastPara="1" wrap="square" lIns="91425" tIns="45700" rIns="91425" bIns="45700" anchor="t" anchorCtr="0">
            <a:noAutofit/>
          </a:bodyPr>
          <a:lstStyle/>
          <a:p>
            <a:r>
              <a:rPr lang="en-GB" sz="900" dirty="0">
                <a:latin typeface="Noto Sans" panose="020B0502040504020204" pitchFamily="34" charset="0"/>
                <a:ea typeface="Corbel"/>
                <a:cs typeface="Noto Sans" panose="020B0502040504020204" pitchFamily="34" charset="0"/>
                <a:sym typeface="Corbel"/>
              </a:rPr>
              <a:t>Base: </a:t>
            </a:r>
            <a:r>
              <a:rPr lang="en-GB" sz="900" dirty="0">
                <a:solidFill>
                  <a:schemeClr val="tx1"/>
                </a:solidFill>
                <a:latin typeface="Noto Sans" panose="020B0502040504020204" pitchFamily="34" charset="0"/>
                <a:ea typeface="Corbel"/>
                <a:cs typeface="Noto Sans" panose="020B0502040504020204" pitchFamily="34" charset="0"/>
                <a:sym typeface="Corbel"/>
              </a:rPr>
              <a:t>April 2025 and Jan 2026 data. </a:t>
            </a:r>
            <a:r>
              <a:rPr lang="en-GB" sz="900" dirty="0">
                <a:latin typeface="Noto Sans" panose="020B0502040504020204" pitchFamily="34" charset="0"/>
                <a:ea typeface="Corbel"/>
                <a:cs typeface="Noto Sans" panose="020B0502040504020204" pitchFamily="34" charset="0"/>
                <a:sym typeface="Corbel"/>
              </a:rPr>
              <a:t>All consumers who hold at least one (motor, travel, buildings and/or contents) insurance policy/ who have claimed on at least one insurance policy in the last 12 months: White/ White British n=813/121, Ethnic minorities: n=185/68</a:t>
            </a:r>
            <a:endParaRPr lang="en-GB" sz="9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5184583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C17DB9B5-68C7-CD78-8CE6-5E742918612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50FD962-5E87-1FE4-0F86-D86F3506ED1A}"/>
              </a:ext>
            </a:extLst>
          </p:cNvPr>
          <p:cNvSpPr txBox="1"/>
          <p:nvPr/>
        </p:nvSpPr>
        <p:spPr>
          <a:xfrm>
            <a:off x="919983" y="562093"/>
            <a:ext cx="112279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Top 10 opportunities for Consumers – White/ White British</a:t>
            </a:r>
          </a:p>
        </p:txBody>
      </p:sp>
      <p:graphicFrame>
        <p:nvGraphicFramePr>
          <p:cNvPr id="4" name="Table 3">
            <a:extLst>
              <a:ext uri="{FF2B5EF4-FFF2-40B4-BE49-F238E27FC236}">
                <a16:creationId xmlns:a16="http://schemas.microsoft.com/office/drawing/2014/main" id="{E2374601-754B-E558-9535-91A097832645}"/>
              </a:ext>
            </a:extLst>
          </p:cNvPr>
          <p:cNvGraphicFramePr>
            <a:graphicFrameLocks noGrp="1"/>
          </p:cNvGraphicFramePr>
          <p:nvPr>
            <p:extLst>
              <p:ext uri="{D42A27DB-BD31-4B8C-83A1-F6EECF244321}">
                <p14:modId xmlns:p14="http://schemas.microsoft.com/office/powerpoint/2010/main" val="1721841333"/>
              </p:ext>
            </p:extLst>
          </p:nvPr>
        </p:nvGraphicFramePr>
        <p:xfrm>
          <a:off x="1019175" y="1341120"/>
          <a:ext cx="10014583" cy="4235216"/>
        </p:xfrm>
        <a:graphic>
          <a:graphicData uri="http://schemas.openxmlformats.org/drawingml/2006/table">
            <a:tbl>
              <a:tblPr firstRow="1" bandRow="1">
                <a:tableStyleId>{6E62EB93-AAC6-4EBA-99E5-D1D4B1179FDE}</a:tableStyleId>
              </a:tblPr>
              <a:tblGrid>
                <a:gridCol w="545465">
                  <a:extLst>
                    <a:ext uri="{9D8B030D-6E8A-4147-A177-3AD203B41FA5}">
                      <a16:colId xmlns:a16="http://schemas.microsoft.com/office/drawing/2014/main" val="20000"/>
                    </a:ext>
                  </a:extLst>
                </a:gridCol>
                <a:gridCol w="1366263">
                  <a:extLst>
                    <a:ext uri="{9D8B030D-6E8A-4147-A177-3AD203B41FA5}">
                      <a16:colId xmlns:a16="http://schemas.microsoft.com/office/drawing/2014/main" val="20001"/>
                    </a:ext>
                  </a:extLst>
                </a:gridCol>
                <a:gridCol w="3551177">
                  <a:extLst>
                    <a:ext uri="{9D8B030D-6E8A-4147-A177-3AD203B41FA5}">
                      <a16:colId xmlns:a16="http://schemas.microsoft.com/office/drawing/2014/main" val="20002"/>
                    </a:ext>
                  </a:extLst>
                </a:gridCol>
                <a:gridCol w="1517226">
                  <a:extLst>
                    <a:ext uri="{9D8B030D-6E8A-4147-A177-3AD203B41FA5}">
                      <a16:colId xmlns:a16="http://schemas.microsoft.com/office/drawing/2014/main" val="20003"/>
                    </a:ext>
                  </a:extLst>
                </a:gridCol>
                <a:gridCol w="1517226">
                  <a:extLst>
                    <a:ext uri="{9D8B030D-6E8A-4147-A177-3AD203B41FA5}">
                      <a16:colId xmlns:a16="http://schemas.microsoft.com/office/drawing/2014/main" val="20004"/>
                    </a:ext>
                  </a:extLst>
                </a:gridCol>
                <a:gridCol w="1517226">
                  <a:extLst>
                    <a:ext uri="{9D8B030D-6E8A-4147-A177-3AD203B41FA5}">
                      <a16:colId xmlns:a16="http://schemas.microsoft.com/office/drawing/2014/main" val="20005"/>
                    </a:ext>
                  </a:extLst>
                </a:gridCol>
              </a:tblGrid>
              <a:tr h="346298">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Statement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got a discount for staying with the same company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10.22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949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premium doesn't increase because I'm not a new customer anymore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4.36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9.41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handled my complaint professionally and fairly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9.22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provider takes my loyalty into account when calculating renewal quotes after I have claimed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4.64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9.16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The policy was explained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9.11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insurer assessed my risk individually, rather than using generic assumptions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informed me about their claims process before I bought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insurance provider matched a cheaper price from a competitors quote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4.12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know what the policy covers and excludes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The policy documents were easy to read with little or no small print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8.59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10"/>
                  </a:ext>
                </a:extLst>
              </a:tr>
            </a:tbl>
          </a:graphicData>
        </a:graphic>
      </p:graphicFrame>
      <p:sp>
        <p:nvSpPr>
          <p:cNvPr id="5" name="Google Shape;281;p26">
            <a:extLst>
              <a:ext uri="{FF2B5EF4-FFF2-40B4-BE49-F238E27FC236}">
                <a16:creationId xmlns:a16="http://schemas.microsoft.com/office/drawing/2014/main" id="{C0014300-4996-856D-0EF2-D3966C0F6412}"/>
              </a:ext>
            </a:extLst>
          </p:cNvPr>
          <p:cNvSpPr txBox="1"/>
          <p:nvPr/>
        </p:nvSpPr>
        <p:spPr>
          <a:xfrm>
            <a:off x="913991" y="5880122"/>
            <a:ext cx="10201458" cy="35504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Base: April 2025 and Jan 2026 data. All consumers who hold at least one (motor, travel, buildings and/or contents) insurance policy/ who have claimed on at least one insurance policy in the last 12 months: White/ White British n=813/121.</a:t>
            </a:r>
          </a:p>
        </p:txBody>
      </p:sp>
    </p:spTree>
    <p:extLst>
      <p:ext uri="{BB962C8B-B14F-4D97-AF65-F5344CB8AC3E}">
        <p14:creationId xmlns:p14="http://schemas.microsoft.com/office/powerpoint/2010/main" val="5794152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46E7F05D-30E5-52DE-2625-E717C0EEA39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23BF7A6-BC95-98F1-A04B-42B65924093F}"/>
              </a:ext>
            </a:extLst>
          </p:cNvPr>
          <p:cNvSpPr txBox="1"/>
          <p:nvPr/>
        </p:nvSpPr>
        <p:spPr>
          <a:xfrm>
            <a:off x="919983" y="562093"/>
            <a:ext cx="11227990" cy="523220"/>
          </a:xfrm>
          <a:prstGeom prst="rect">
            <a:avLst/>
          </a:prstGeom>
          <a:noFill/>
        </p:spPr>
        <p:txBody>
          <a:bodyPr wrap="square" rtlCol="0">
            <a:spAutoFit/>
          </a:bodyPr>
          <a:lstStyle/>
          <a:p>
            <a:r>
              <a:rPr lang="en-GB" sz="2800" b="1" dirty="0">
                <a:solidFill>
                  <a:srgbClr val="17505B"/>
                </a:solidFill>
                <a:latin typeface="Roboto Slab" pitchFamily="2" charset="0"/>
                <a:ea typeface="Noto Sans" panose="020B0502040504020204" pitchFamily="34" charset="0"/>
                <a:cs typeface="Calibri Light" panose="020F0302020204030204" pitchFamily="34" charset="0"/>
              </a:rPr>
              <a:t>Top 10 opportunities for Consumers – Ethnic minorities</a:t>
            </a:r>
          </a:p>
        </p:txBody>
      </p:sp>
      <p:graphicFrame>
        <p:nvGraphicFramePr>
          <p:cNvPr id="4" name="Table 3">
            <a:extLst>
              <a:ext uri="{FF2B5EF4-FFF2-40B4-BE49-F238E27FC236}">
                <a16:creationId xmlns:a16="http://schemas.microsoft.com/office/drawing/2014/main" id="{77976E23-57E0-BF05-176E-9C77C820D9D8}"/>
              </a:ext>
            </a:extLst>
          </p:cNvPr>
          <p:cNvGraphicFramePr>
            <a:graphicFrameLocks noGrp="1"/>
          </p:cNvGraphicFramePr>
          <p:nvPr>
            <p:extLst>
              <p:ext uri="{D42A27DB-BD31-4B8C-83A1-F6EECF244321}">
                <p14:modId xmlns:p14="http://schemas.microsoft.com/office/powerpoint/2010/main" val="786241115"/>
              </p:ext>
            </p:extLst>
          </p:nvPr>
        </p:nvGraphicFramePr>
        <p:xfrm>
          <a:off x="1019175" y="1341120"/>
          <a:ext cx="10014583" cy="4235216"/>
        </p:xfrm>
        <a:graphic>
          <a:graphicData uri="http://schemas.openxmlformats.org/drawingml/2006/table">
            <a:tbl>
              <a:tblPr firstRow="1" bandRow="1">
                <a:tableStyleId>{6E62EB93-AAC6-4EBA-99E5-D1D4B1179FDE}</a:tableStyleId>
              </a:tblPr>
              <a:tblGrid>
                <a:gridCol w="545465">
                  <a:extLst>
                    <a:ext uri="{9D8B030D-6E8A-4147-A177-3AD203B41FA5}">
                      <a16:colId xmlns:a16="http://schemas.microsoft.com/office/drawing/2014/main" val="20000"/>
                    </a:ext>
                  </a:extLst>
                </a:gridCol>
                <a:gridCol w="1366263">
                  <a:extLst>
                    <a:ext uri="{9D8B030D-6E8A-4147-A177-3AD203B41FA5}">
                      <a16:colId xmlns:a16="http://schemas.microsoft.com/office/drawing/2014/main" val="20001"/>
                    </a:ext>
                  </a:extLst>
                </a:gridCol>
                <a:gridCol w="3551177">
                  <a:extLst>
                    <a:ext uri="{9D8B030D-6E8A-4147-A177-3AD203B41FA5}">
                      <a16:colId xmlns:a16="http://schemas.microsoft.com/office/drawing/2014/main" val="20002"/>
                    </a:ext>
                  </a:extLst>
                </a:gridCol>
                <a:gridCol w="1517226">
                  <a:extLst>
                    <a:ext uri="{9D8B030D-6E8A-4147-A177-3AD203B41FA5}">
                      <a16:colId xmlns:a16="http://schemas.microsoft.com/office/drawing/2014/main" val="20003"/>
                    </a:ext>
                  </a:extLst>
                </a:gridCol>
                <a:gridCol w="1517226">
                  <a:extLst>
                    <a:ext uri="{9D8B030D-6E8A-4147-A177-3AD203B41FA5}">
                      <a16:colId xmlns:a16="http://schemas.microsoft.com/office/drawing/2014/main" val="20004"/>
                    </a:ext>
                  </a:extLst>
                </a:gridCol>
                <a:gridCol w="1517226">
                  <a:extLst>
                    <a:ext uri="{9D8B030D-6E8A-4147-A177-3AD203B41FA5}">
                      <a16:colId xmlns:a16="http://schemas.microsoft.com/office/drawing/2014/main" val="20005"/>
                    </a:ext>
                  </a:extLst>
                </a:gridCol>
              </a:tblGrid>
              <a:tr h="346298">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Statement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Relationship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knows me and what is important to me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7.41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949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dirty="0">
                          <a:solidFill>
                            <a:srgbClr val="000000"/>
                          </a:solidFill>
                          <a:effectLst/>
                          <a:latin typeface="+mn-lt"/>
                        </a:rPr>
                        <a:t>I can get through to the insurance company quickly at any time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6.52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4.70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questions are answered quickly and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7.51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insurer handled my complaint professionally and fairly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insurance company did not try to avoid paying out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5.15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insurer assessed my risk individually, rather than using generic assumptions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6.50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The policy documents were easy to read with little or no small print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6.85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provider takes my loyalty into account when calculating renewal quotes after I have claimed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6.69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7.69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The policy was explained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7.58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claim was settled quickly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5.78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7.55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10"/>
                  </a:ext>
                </a:extLst>
              </a:tr>
            </a:tbl>
          </a:graphicData>
        </a:graphic>
      </p:graphicFrame>
      <p:sp>
        <p:nvSpPr>
          <p:cNvPr id="5" name="Google Shape;281;p26">
            <a:extLst>
              <a:ext uri="{FF2B5EF4-FFF2-40B4-BE49-F238E27FC236}">
                <a16:creationId xmlns:a16="http://schemas.microsoft.com/office/drawing/2014/main" id="{C10374F9-1466-32BD-E7CB-6C043F1B2C7C}"/>
              </a:ext>
            </a:extLst>
          </p:cNvPr>
          <p:cNvSpPr txBox="1"/>
          <p:nvPr/>
        </p:nvSpPr>
        <p:spPr>
          <a:xfrm>
            <a:off x="913991" y="5880122"/>
            <a:ext cx="10201458" cy="35504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Base: April 2025 and Jan 2026 data. All consumers who hold at least one (motor, travel, buildings and/or contents) insurance policy/ who have claimed on at least one insurance policy in the last 12 months: Ethnic minorities: n=185/68.</a:t>
            </a:r>
          </a:p>
        </p:txBody>
      </p:sp>
    </p:spTree>
    <p:extLst>
      <p:ext uri="{BB962C8B-B14F-4D97-AF65-F5344CB8AC3E}">
        <p14:creationId xmlns:p14="http://schemas.microsoft.com/office/powerpoint/2010/main" val="28783610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1F668888-42BE-9207-4F9B-869203FE1AA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5F43EB3-A995-5342-2FC5-EB529F035ECF}"/>
              </a:ext>
            </a:extLst>
          </p:cNvPr>
          <p:cNvSpPr txBox="1"/>
          <p:nvPr/>
        </p:nvSpPr>
        <p:spPr>
          <a:xfrm>
            <a:off x="927404" y="559990"/>
            <a:ext cx="118678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Theme scores for Consumers – policy type held</a:t>
            </a:r>
          </a:p>
        </p:txBody>
      </p:sp>
      <p:graphicFrame>
        <p:nvGraphicFramePr>
          <p:cNvPr id="4" name="Table 3">
            <a:extLst>
              <a:ext uri="{FF2B5EF4-FFF2-40B4-BE49-F238E27FC236}">
                <a16:creationId xmlns:a16="http://schemas.microsoft.com/office/drawing/2014/main" id="{1895DCDA-FA13-86D9-122A-B1346CB3088F}"/>
              </a:ext>
            </a:extLst>
          </p:cNvPr>
          <p:cNvGraphicFramePr>
            <a:graphicFrameLocks noGrp="1"/>
          </p:cNvGraphicFramePr>
          <p:nvPr>
            <p:extLst>
              <p:ext uri="{D42A27DB-BD31-4B8C-83A1-F6EECF244321}">
                <p14:modId xmlns:p14="http://schemas.microsoft.com/office/powerpoint/2010/main" val="4005011283"/>
              </p:ext>
            </p:extLst>
          </p:nvPr>
        </p:nvGraphicFramePr>
        <p:xfrm>
          <a:off x="365761" y="1662777"/>
          <a:ext cx="3799841" cy="2919385"/>
        </p:xfrm>
        <a:graphic>
          <a:graphicData uri="http://schemas.openxmlformats.org/drawingml/2006/table">
            <a:tbl>
              <a:tblPr firstRow="1" bandRow="1">
                <a:tableStyleId>{6E62EB93-AAC6-4EBA-99E5-D1D4B1179FDE}</a:tableStyleId>
              </a:tblPr>
              <a:tblGrid>
                <a:gridCol w="208280">
                  <a:extLst>
                    <a:ext uri="{9D8B030D-6E8A-4147-A177-3AD203B41FA5}">
                      <a16:colId xmlns:a16="http://schemas.microsoft.com/office/drawing/2014/main" val="20000"/>
                    </a:ext>
                  </a:extLst>
                </a:gridCol>
                <a:gridCol w="889000">
                  <a:extLst>
                    <a:ext uri="{9D8B030D-6E8A-4147-A177-3AD203B41FA5}">
                      <a16:colId xmlns:a16="http://schemas.microsoft.com/office/drawing/2014/main" val="20001"/>
                    </a:ext>
                  </a:extLst>
                </a:gridCol>
                <a:gridCol w="944880">
                  <a:extLst>
                    <a:ext uri="{9D8B030D-6E8A-4147-A177-3AD203B41FA5}">
                      <a16:colId xmlns:a16="http://schemas.microsoft.com/office/drawing/2014/main" val="20002"/>
                    </a:ext>
                  </a:extLst>
                </a:gridCol>
                <a:gridCol w="912161">
                  <a:extLst>
                    <a:ext uri="{9D8B030D-6E8A-4147-A177-3AD203B41FA5}">
                      <a16:colId xmlns:a16="http://schemas.microsoft.com/office/drawing/2014/main" val="20003"/>
                    </a:ext>
                  </a:extLst>
                </a:gridCol>
                <a:gridCol w="845520">
                  <a:extLst>
                    <a:ext uri="{9D8B030D-6E8A-4147-A177-3AD203B41FA5}">
                      <a16:colId xmlns:a16="http://schemas.microsoft.com/office/drawing/2014/main" val="20004"/>
                    </a:ext>
                  </a:extLst>
                </a:gridCol>
              </a:tblGrid>
              <a:tr h="451272">
                <a:tc>
                  <a:txBody>
                    <a:bodyPr/>
                    <a:lstStyle/>
                    <a:p>
                      <a:endParaRPr lang="en-GB" dirty="0">
                        <a:latin typeface="Noto Sans" panose="020B0502040504020204" pitchFamily="34" charset="0"/>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9865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865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45546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9865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9865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18015">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Relationship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4.73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4.37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5.08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bl>
          </a:graphicData>
        </a:graphic>
      </p:graphicFrame>
      <p:sp>
        <p:nvSpPr>
          <p:cNvPr id="2" name="TextBox 1">
            <a:extLst>
              <a:ext uri="{FF2B5EF4-FFF2-40B4-BE49-F238E27FC236}">
                <a16:creationId xmlns:a16="http://schemas.microsoft.com/office/drawing/2014/main" id="{67816666-F87F-1312-D4A3-AF632D1649E8}"/>
              </a:ext>
            </a:extLst>
          </p:cNvPr>
          <p:cNvSpPr txBox="1"/>
          <p:nvPr/>
        </p:nvSpPr>
        <p:spPr>
          <a:xfrm>
            <a:off x="533368" y="1240069"/>
            <a:ext cx="346462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Motor</a:t>
            </a:r>
          </a:p>
        </p:txBody>
      </p:sp>
      <p:sp>
        <p:nvSpPr>
          <p:cNvPr id="8" name="TextBox 7">
            <a:extLst>
              <a:ext uri="{FF2B5EF4-FFF2-40B4-BE49-F238E27FC236}">
                <a16:creationId xmlns:a16="http://schemas.microsoft.com/office/drawing/2014/main" id="{56735CC3-D35F-C485-5FFA-29A4EA8981E6}"/>
              </a:ext>
            </a:extLst>
          </p:cNvPr>
          <p:cNvSpPr txBox="1"/>
          <p:nvPr/>
        </p:nvSpPr>
        <p:spPr>
          <a:xfrm>
            <a:off x="8222516" y="1240069"/>
            <a:ext cx="360372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Building/Contents</a:t>
            </a:r>
          </a:p>
        </p:txBody>
      </p:sp>
      <p:graphicFrame>
        <p:nvGraphicFramePr>
          <p:cNvPr id="12" name="Table 11">
            <a:extLst>
              <a:ext uri="{FF2B5EF4-FFF2-40B4-BE49-F238E27FC236}">
                <a16:creationId xmlns:a16="http://schemas.microsoft.com/office/drawing/2014/main" id="{F81A7B11-FDFF-B41B-3FBA-2BC476E9B687}"/>
              </a:ext>
            </a:extLst>
          </p:cNvPr>
          <p:cNvGraphicFramePr>
            <a:graphicFrameLocks noGrp="1"/>
          </p:cNvGraphicFramePr>
          <p:nvPr>
            <p:extLst>
              <p:ext uri="{D42A27DB-BD31-4B8C-83A1-F6EECF244321}">
                <p14:modId xmlns:p14="http://schemas.microsoft.com/office/powerpoint/2010/main" val="2191469055"/>
              </p:ext>
            </p:extLst>
          </p:nvPr>
        </p:nvGraphicFramePr>
        <p:xfrm>
          <a:off x="4310800" y="1662775"/>
          <a:ext cx="3725877" cy="2919383"/>
        </p:xfrm>
        <a:graphic>
          <a:graphicData uri="http://schemas.openxmlformats.org/drawingml/2006/table">
            <a:tbl>
              <a:tblPr firstRow="1" bandRow="1">
                <a:tableStyleId>{6E62EB93-AAC6-4EBA-99E5-D1D4B1179FDE}</a:tableStyleId>
              </a:tblPr>
              <a:tblGrid>
                <a:gridCol w="230720">
                  <a:extLst>
                    <a:ext uri="{9D8B030D-6E8A-4147-A177-3AD203B41FA5}">
                      <a16:colId xmlns:a16="http://schemas.microsoft.com/office/drawing/2014/main" val="20000"/>
                    </a:ext>
                  </a:extLst>
                </a:gridCol>
                <a:gridCol w="894080">
                  <a:extLst>
                    <a:ext uri="{9D8B030D-6E8A-4147-A177-3AD203B41FA5}">
                      <a16:colId xmlns:a16="http://schemas.microsoft.com/office/drawing/2014/main" val="20001"/>
                    </a:ext>
                  </a:extLst>
                </a:gridCol>
                <a:gridCol w="810809">
                  <a:extLst>
                    <a:ext uri="{9D8B030D-6E8A-4147-A177-3AD203B41FA5}">
                      <a16:colId xmlns:a16="http://schemas.microsoft.com/office/drawing/2014/main" val="20002"/>
                    </a:ext>
                  </a:extLst>
                </a:gridCol>
                <a:gridCol w="961206">
                  <a:extLst>
                    <a:ext uri="{9D8B030D-6E8A-4147-A177-3AD203B41FA5}">
                      <a16:colId xmlns:a16="http://schemas.microsoft.com/office/drawing/2014/main" val="20003"/>
                    </a:ext>
                  </a:extLst>
                </a:gridCol>
                <a:gridCol w="829062">
                  <a:extLst>
                    <a:ext uri="{9D8B030D-6E8A-4147-A177-3AD203B41FA5}">
                      <a16:colId xmlns:a16="http://schemas.microsoft.com/office/drawing/2014/main" val="20004"/>
                    </a:ext>
                  </a:extLst>
                </a:gridCol>
              </a:tblGrid>
              <a:tr h="445557">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936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36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4.51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936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936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44969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4969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Relationship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4.78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4.63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4.93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bl>
          </a:graphicData>
        </a:graphic>
      </p:graphicFrame>
      <p:graphicFrame>
        <p:nvGraphicFramePr>
          <p:cNvPr id="13" name="Table 12">
            <a:extLst>
              <a:ext uri="{FF2B5EF4-FFF2-40B4-BE49-F238E27FC236}">
                <a16:creationId xmlns:a16="http://schemas.microsoft.com/office/drawing/2014/main" id="{0A4914DA-CF94-8D9B-B4BD-79C858F65D03}"/>
              </a:ext>
            </a:extLst>
          </p:cNvPr>
          <p:cNvGraphicFramePr>
            <a:graphicFrameLocks noGrp="1"/>
          </p:cNvGraphicFramePr>
          <p:nvPr>
            <p:extLst>
              <p:ext uri="{D42A27DB-BD31-4B8C-83A1-F6EECF244321}">
                <p14:modId xmlns:p14="http://schemas.microsoft.com/office/powerpoint/2010/main" val="4229638676"/>
              </p:ext>
            </p:extLst>
          </p:nvPr>
        </p:nvGraphicFramePr>
        <p:xfrm>
          <a:off x="8181875" y="1654934"/>
          <a:ext cx="3644366" cy="2927223"/>
        </p:xfrm>
        <a:graphic>
          <a:graphicData uri="http://schemas.openxmlformats.org/drawingml/2006/table">
            <a:tbl>
              <a:tblPr firstRow="1" bandRow="1">
                <a:tableStyleId>{6E62EB93-AAC6-4EBA-99E5-D1D4B1179FDE}</a:tableStyleId>
              </a:tblPr>
              <a:tblGrid>
                <a:gridCol w="210285">
                  <a:extLst>
                    <a:ext uri="{9D8B030D-6E8A-4147-A177-3AD203B41FA5}">
                      <a16:colId xmlns:a16="http://schemas.microsoft.com/office/drawing/2014/main" val="20000"/>
                    </a:ext>
                  </a:extLst>
                </a:gridCol>
                <a:gridCol w="833814">
                  <a:extLst>
                    <a:ext uri="{9D8B030D-6E8A-4147-A177-3AD203B41FA5}">
                      <a16:colId xmlns:a16="http://schemas.microsoft.com/office/drawing/2014/main" val="20001"/>
                    </a:ext>
                  </a:extLst>
                </a:gridCol>
                <a:gridCol w="844280">
                  <a:extLst>
                    <a:ext uri="{9D8B030D-6E8A-4147-A177-3AD203B41FA5}">
                      <a16:colId xmlns:a16="http://schemas.microsoft.com/office/drawing/2014/main" val="20002"/>
                    </a:ext>
                  </a:extLst>
                </a:gridCol>
                <a:gridCol w="892387">
                  <a:extLst>
                    <a:ext uri="{9D8B030D-6E8A-4147-A177-3AD203B41FA5}">
                      <a16:colId xmlns:a16="http://schemas.microsoft.com/office/drawing/2014/main" val="20003"/>
                    </a:ext>
                  </a:extLst>
                </a:gridCol>
                <a:gridCol w="863600">
                  <a:extLst>
                    <a:ext uri="{9D8B030D-6E8A-4147-A177-3AD203B41FA5}">
                      <a16:colId xmlns:a16="http://schemas.microsoft.com/office/drawing/2014/main" val="20004"/>
                    </a:ext>
                  </a:extLst>
                </a:gridCol>
              </a:tblGrid>
              <a:tr h="435534">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439581">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3.88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84755">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439581">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39581">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84755">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0343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Relationship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4.01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3.38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4.64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bl>
          </a:graphicData>
        </a:graphic>
      </p:graphicFrame>
      <p:sp>
        <p:nvSpPr>
          <p:cNvPr id="14" name="TextBox 13">
            <a:extLst>
              <a:ext uri="{FF2B5EF4-FFF2-40B4-BE49-F238E27FC236}">
                <a16:creationId xmlns:a16="http://schemas.microsoft.com/office/drawing/2014/main" id="{BC8267EC-0479-DFDE-6114-1EC7FB207FD4}"/>
              </a:ext>
            </a:extLst>
          </p:cNvPr>
          <p:cNvSpPr txBox="1"/>
          <p:nvPr/>
        </p:nvSpPr>
        <p:spPr>
          <a:xfrm>
            <a:off x="4608136" y="1240069"/>
            <a:ext cx="313120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Travel</a:t>
            </a:r>
          </a:p>
        </p:txBody>
      </p:sp>
      <p:sp>
        <p:nvSpPr>
          <p:cNvPr id="10" name="Google Shape;281;p26">
            <a:extLst>
              <a:ext uri="{FF2B5EF4-FFF2-40B4-BE49-F238E27FC236}">
                <a16:creationId xmlns:a16="http://schemas.microsoft.com/office/drawing/2014/main" id="{0C5B5009-464F-F839-CD5D-5A836D7FE740}"/>
              </a:ext>
            </a:extLst>
          </p:cNvPr>
          <p:cNvSpPr txBox="1"/>
          <p:nvPr/>
        </p:nvSpPr>
        <p:spPr>
          <a:xfrm>
            <a:off x="267004" y="4823047"/>
            <a:ext cx="11559237" cy="330834"/>
          </a:xfrm>
          <a:prstGeom prst="rect">
            <a:avLst/>
          </a:prstGeom>
          <a:noFill/>
          <a:ln>
            <a:noFill/>
          </a:ln>
        </p:spPr>
        <p:txBody>
          <a:bodyPr spcFirstLastPara="1" wrap="square" lIns="91425" tIns="45700" rIns="91425" bIns="45700" anchor="t" anchorCtr="0">
            <a:noAutofit/>
          </a:bodyPr>
          <a:lstStyle/>
          <a:p>
            <a:r>
              <a:rPr lang="en-GB" sz="900" dirty="0">
                <a:solidFill>
                  <a:schemeClr val="tx1"/>
                </a:solidFill>
                <a:latin typeface="Noto Sans" panose="020B0502040504020204" pitchFamily="34" charset="0"/>
                <a:ea typeface="Corbel"/>
                <a:cs typeface="Noto Sans" panose="020B0502040504020204" pitchFamily="34" charset="0"/>
                <a:sym typeface="Corbel"/>
              </a:rPr>
              <a:t>Base: April 2025 and Jan 2026 data. </a:t>
            </a:r>
            <a:r>
              <a:rPr lang="en-GB" sz="900" dirty="0">
                <a:latin typeface="Noto Sans" panose="020B0502040504020204" pitchFamily="34" charset="0"/>
                <a:ea typeface="Corbel"/>
                <a:cs typeface="Noto Sans" panose="020B0502040504020204" pitchFamily="34" charset="0"/>
                <a:sym typeface="Corbel"/>
              </a:rPr>
              <a:t>All consumers who hold at least one (motor, travel, buildings and/or contents) insurance policy: </a:t>
            </a:r>
            <a:r>
              <a:rPr lang="en-GB" sz="900" dirty="0">
                <a:solidFill>
                  <a:schemeClr val="tx1"/>
                </a:solidFill>
                <a:latin typeface="Noto Sans" panose="020B0502040504020204" pitchFamily="34" charset="0"/>
                <a:ea typeface="Corbel"/>
                <a:cs typeface="Noto Sans" panose="020B0502040504020204" pitchFamily="34" charset="0"/>
                <a:sym typeface="Corbel"/>
              </a:rPr>
              <a:t>Motor n=465, Travel n=264, Buildings and/or Contents n=272, Total n=1,001.</a:t>
            </a:r>
            <a:r>
              <a:rPr lang="en-GB" sz="900" dirty="0">
                <a:latin typeface="Noto Sans" panose="020B0502040504020204" pitchFamily="34" charset="0"/>
                <a:ea typeface="Corbel"/>
                <a:cs typeface="Noto Sans" panose="020B0502040504020204" pitchFamily="34" charset="0"/>
                <a:sym typeface="Corbel"/>
              </a:rPr>
              <a:t> Note: If more than one different policies were selected, participants were randomly assigned to answer performance questions for one of the policies only.  </a:t>
            </a:r>
            <a:endParaRPr lang="en-GB" sz="9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42287306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CB59063B-8ED1-15FA-E48B-97E72790DA4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C1FAC07-ABC4-2CF3-CDFC-118A3929AA79}"/>
              </a:ext>
            </a:extLst>
          </p:cNvPr>
          <p:cNvSpPr txBox="1"/>
          <p:nvPr/>
        </p:nvSpPr>
        <p:spPr>
          <a:xfrm>
            <a:off x="919983" y="562093"/>
            <a:ext cx="112279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Top 10 opportunities for Consumers – policy type held motor</a:t>
            </a:r>
          </a:p>
        </p:txBody>
      </p:sp>
      <p:graphicFrame>
        <p:nvGraphicFramePr>
          <p:cNvPr id="4" name="Table 3">
            <a:extLst>
              <a:ext uri="{FF2B5EF4-FFF2-40B4-BE49-F238E27FC236}">
                <a16:creationId xmlns:a16="http://schemas.microsoft.com/office/drawing/2014/main" id="{9D58BA02-4DCD-6AB3-5B2F-F357DE8F56CB}"/>
              </a:ext>
            </a:extLst>
          </p:cNvPr>
          <p:cNvGraphicFramePr>
            <a:graphicFrameLocks noGrp="1"/>
          </p:cNvGraphicFramePr>
          <p:nvPr>
            <p:extLst>
              <p:ext uri="{D42A27DB-BD31-4B8C-83A1-F6EECF244321}">
                <p14:modId xmlns:p14="http://schemas.microsoft.com/office/powerpoint/2010/main" val="860567945"/>
              </p:ext>
            </p:extLst>
          </p:nvPr>
        </p:nvGraphicFramePr>
        <p:xfrm>
          <a:off x="1019175" y="1341120"/>
          <a:ext cx="10014583" cy="4235216"/>
        </p:xfrm>
        <a:graphic>
          <a:graphicData uri="http://schemas.openxmlformats.org/drawingml/2006/table">
            <a:tbl>
              <a:tblPr firstRow="1" bandRow="1">
                <a:tableStyleId>{6E62EB93-AAC6-4EBA-99E5-D1D4B1179FDE}</a:tableStyleId>
              </a:tblPr>
              <a:tblGrid>
                <a:gridCol w="545465">
                  <a:extLst>
                    <a:ext uri="{9D8B030D-6E8A-4147-A177-3AD203B41FA5}">
                      <a16:colId xmlns:a16="http://schemas.microsoft.com/office/drawing/2014/main" val="20000"/>
                    </a:ext>
                  </a:extLst>
                </a:gridCol>
                <a:gridCol w="1366263">
                  <a:extLst>
                    <a:ext uri="{9D8B030D-6E8A-4147-A177-3AD203B41FA5}">
                      <a16:colId xmlns:a16="http://schemas.microsoft.com/office/drawing/2014/main" val="20001"/>
                    </a:ext>
                  </a:extLst>
                </a:gridCol>
                <a:gridCol w="3551177">
                  <a:extLst>
                    <a:ext uri="{9D8B030D-6E8A-4147-A177-3AD203B41FA5}">
                      <a16:colId xmlns:a16="http://schemas.microsoft.com/office/drawing/2014/main" val="20002"/>
                    </a:ext>
                  </a:extLst>
                </a:gridCol>
                <a:gridCol w="1517226">
                  <a:extLst>
                    <a:ext uri="{9D8B030D-6E8A-4147-A177-3AD203B41FA5}">
                      <a16:colId xmlns:a16="http://schemas.microsoft.com/office/drawing/2014/main" val="20003"/>
                    </a:ext>
                  </a:extLst>
                </a:gridCol>
                <a:gridCol w="1517226">
                  <a:extLst>
                    <a:ext uri="{9D8B030D-6E8A-4147-A177-3AD203B41FA5}">
                      <a16:colId xmlns:a16="http://schemas.microsoft.com/office/drawing/2014/main" val="20004"/>
                    </a:ext>
                  </a:extLst>
                </a:gridCol>
                <a:gridCol w="1517226">
                  <a:extLst>
                    <a:ext uri="{9D8B030D-6E8A-4147-A177-3AD203B41FA5}">
                      <a16:colId xmlns:a16="http://schemas.microsoft.com/office/drawing/2014/main" val="20005"/>
                    </a:ext>
                  </a:extLst>
                </a:gridCol>
              </a:tblGrid>
              <a:tr h="346298">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Statement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premium doesn't increase because I'm not a new customer anymore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4.57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9.80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949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got a discount for staying with the same company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4.79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9.70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The policy was explained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9.45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provider takes my loyalty into account when calculating renewal quotes after I have claimed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5.24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9.34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handled my complaint professionally and fairly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9.28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The policy documents were easy to read with little or no small print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9.06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informed me about their claims process before I bought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insurer assessed my risk individually, rather than using generic assumptions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5.98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insurance provider matched a cheaper price from a competitors quote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4.70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know the company pays out quickly and worries about paperwork later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5.43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8.38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10"/>
                  </a:ext>
                </a:extLst>
              </a:tr>
            </a:tbl>
          </a:graphicData>
        </a:graphic>
      </p:graphicFrame>
      <p:sp>
        <p:nvSpPr>
          <p:cNvPr id="5" name="Google Shape;281;p26">
            <a:extLst>
              <a:ext uri="{FF2B5EF4-FFF2-40B4-BE49-F238E27FC236}">
                <a16:creationId xmlns:a16="http://schemas.microsoft.com/office/drawing/2014/main" id="{9D1D87C0-61E6-522F-F702-536E561B7E62}"/>
              </a:ext>
            </a:extLst>
          </p:cNvPr>
          <p:cNvSpPr txBox="1"/>
          <p:nvPr/>
        </p:nvSpPr>
        <p:spPr>
          <a:xfrm>
            <a:off x="913991" y="5880122"/>
            <a:ext cx="10201458" cy="35504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Base: April 2025 and Jan 2026 data. All consumers who hold at least one (motor, travel, buildings and/or contents) insurance policy: Motor n=465</a:t>
            </a:r>
          </a:p>
        </p:txBody>
      </p:sp>
    </p:spTree>
    <p:extLst>
      <p:ext uri="{BB962C8B-B14F-4D97-AF65-F5344CB8AC3E}">
        <p14:creationId xmlns:p14="http://schemas.microsoft.com/office/powerpoint/2010/main" val="42847814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75B267E9-C0A1-65E5-DB23-E5ED1CBF7F2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3D32373-D4E8-7C66-5BC4-EB8CAD02F2DF}"/>
              </a:ext>
            </a:extLst>
          </p:cNvPr>
          <p:cNvSpPr txBox="1"/>
          <p:nvPr/>
        </p:nvSpPr>
        <p:spPr>
          <a:xfrm>
            <a:off x="919983" y="562093"/>
            <a:ext cx="112279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Top 10 opportunities for Consumers – policy type held travel</a:t>
            </a:r>
          </a:p>
        </p:txBody>
      </p:sp>
      <p:graphicFrame>
        <p:nvGraphicFramePr>
          <p:cNvPr id="4" name="Table 3">
            <a:extLst>
              <a:ext uri="{FF2B5EF4-FFF2-40B4-BE49-F238E27FC236}">
                <a16:creationId xmlns:a16="http://schemas.microsoft.com/office/drawing/2014/main" id="{B14497D1-18F6-327E-6D29-EE93A2C2D44C}"/>
              </a:ext>
            </a:extLst>
          </p:cNvPr>
          <p:cNvGraphicFramePr>
            <a:graphicFrameLocks noGrp="1"/>
          </p:cNvGraphicFramePr>
          <p:nvPr>
            <p:extLst>
              <p:ext uri="{D42A27DB-BD31-4B8C-83A1-F6EECF244321}">
                <p14:modId xmlns:p14="http://schemas.microsoft.com/office/powerpoint/2010/main" val="2154379950"/>
              </p:ext>
            </p:extLst>
          </p:nvPr>
        </p:nvGraphicFramePr>
        <p:xfrm>
          <a:off x="1019175" y="1341120"/>
          <a:ext cx="10014583" cy="4235216"/>
        </p:xfrm>
        <a:graphic>
          <a:graphicData uri="http://schemas.openxmlformats.org/drawingml/2006/table">
            <a:tbl>
              <a:tblPr firstRow="1" bandRow="1">
                <a:tableStyleId>{6E62EB93-AAC6-4EBA-99E5-D1D4B1179FDE}</a:tableStyleId>
              </a:tblPr>
              <a:tblGrid>
                <a:gridCol w="545465">
                  <a:extLst>
                    <a:ext uri="{9D8B030D-6E8A-4147-A177-3AD203B41FA5}">
                      <a16:colId xmlns:a16="http://schemas.microsoft.com/office/drawing/2014/main" val="20000"/>
                    </a:ext>
                  </a:extLst>
                </a:gridCol>
                <a:gridCol w="1366263">
                  <a:extLst>
                    <a:ext uri="{9D8B030D-6E8A-4147-A177-3AD203B41FA5}">
                      <a16:colId xmlns:a16="http://schemas.microsoft.com/office/drawing/2014/main" val="20001"/>
                    </a:ext>
                  </a:extLst>
                </a:gridCol>
                <a:gridCol w="3551177">
                  <a:extLst>
                    <a:ext uri="{9D8B030D-6E8A-4147-A177-3AD203B41FA5}">
                      <a16:colId xmlns:a16="http://schemas.microsoft.com/office/drawing/2014/main" val="20002"/>
                    </a:ext>
                  </a:extLst>
                </a:gridCol>
                <a:gridCol w="1517226">
                  <a:extLst>
                    <a:ext uri="{9D8B030D-6E8A-4147-A177-3AD203B41FA5}">
                      <a16:colId xmlns:a16="http://schemas.microsoft.com/office/drawing/2014/main" val="20003"/>
                    </a:ext>
                  </a:extLst>
                </a:gridCol>
                <a:gridCol w="1517226">
                  <a:extLst>
                    <a:ext uri="{9D8B030D-6E8A-4147-A177-3AD203B41FA5}">
                      <a16:colId xmlns:a16="http://schemas.microsoft.com/office/drawing/2014/main" val="20004"/>
                    </a:ext>
                  </a:extLst>
                </a:gridCol>
                <a:gridCol w="1517226">
                  <a:extLst>
                    <a:ext uri="{9D8B030D-6E8A-4147-A177-3AD203B41FA5}">
                      <a16:colId xmlns:a16="http://schemas.microsoft.com/office/drawing/2014/main" val="20005"/>
                    </a:ext>
                  </a:extLst>
                </a:gridCol>
              </a:tblGrid>
              <a:tr h="346298">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Statement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The policy documents were easy to read with little or no small print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9.32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949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provider takes my loyalty into account when calculating renewal quotes after I have claimed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5.04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got a discount for staying with the same company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4.58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insurer handled my complaint professionally and fairly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assessed my risk individually, rather than using generic assumptions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know the company pays out quickly and worries about paperwork later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5.67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understand if there are any discounts or no claims bonus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know what the policy covers and excludes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The policy was explained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8.35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provider makes it easy to compare to policies from other providers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dirty="0">
                          <a:solidFill>
                            <a:srgbClr val="000000"/>
                          </a:solidFill>
                          <a:effectLst/>
                          <a:latin typeface="+mn-lt"/>
                        </a:rPr>
                        <a:t>7.71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10"/>
                  </a:ext>
                </a:extLst>
              </a:tr>
            </a:tbl>
          </a:graphicData>
        </a:graphic>
      </p:graphicFrame>
      <p:sp>
        <p:nvSpPr>
          <p:cNvPr id="5" name="Google Shape;281;p26">
            <a:extLst>
              <a:ext uri="{FF2B5EF4-FFF2-40B4-BE49-F238E27FC236}">
                <a16:creationId xmlns:a16="http://schemas.microsoft.com/office/drawing/2014/main" id="{71E14059-AEBF-8405-07DE-5ADB14DD60A1}"/>
              </a:ext>
            </a:extLst>
          </p:cNvPr>
          <p:cNvSpPr txBox="1"/>
          <p:nvPr/>
        </p:nvSpPr>
        <p:spPr>
          <a:xfrm>
            <a:off x="913991" y="5880122"/>
            <a:ext cx="10201458" cy="35504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Base: April 2025 and Jan 2026 data. All consumers who hold at least one (motor, travel, buildings and/or contents) insurance policy:, Travel n=264</a:t>
            </a:r>
          </a:p>
        </p:txBody>
      </p:sp>
    </p:spTree>
    <p:extLst>
      <p:ext uri="{BB962C8B-B14F-4D97-AF65-F5344CB8AC3E}">
        <p14:creationId xmlns:p14="http://schemas.microsoft.com/office/powerpoint/2010/main" val="34853170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854CE1C4-4BE4-074B-7F00-37E069186DE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BDFA409-0BB2-DB71-5EF6-0B70327F9156}"/>
              </a:ext>
            </a:extLst>
          </p:cNvPr>
          <p:cNvSpPr txBox="1"/>
          <p:nvPr/>
        </p:nvSpPr>
        <p:spPr>
          <a:xfrm>
            <a:off x="919983" y="480813"/>
            <a:ext cx="1122799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Top 10 opportunities for Consumers – policy type held </a:t>
            </a:r>
            <a:r>
              <a:rPr lang="en-US" sz="2800" b="1" dirty="0">
                <a:solidFill>
                  <a:srgbClr val="17505B"/>
                </a:solidFill>
                <a:latin typeface="Roboto Slab" pitchFamily="2" charset="0"/>
                <a:ea typeface="Noto Sans" panose="020B0502040504020204" pitchFamily="34" charset="0"/>
                <a:cs typeface="Calibri Light" panose="020F0302020204030204" pitchFamily="34" charset="0"/>
              </a:rPr>
              <a:t>building/contents</a:t>
            </a:r>
            <a:endParaRPr kumimoji="0" lang="en-US" sz="28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endParaRPr>
          </a:p>
        </p:txBody>
      </p:sp>
      <p:graphicFrame>
        <p:nvGraphicFramePr>
          <p:cNvPr id="4" name="Table 3">
            <a:extLst>
              <a:ext uri="{FF2B5EF4-FFF2-40B4-BE49-F238E27FC236}">
                <a16:creationId xmlns:a16="http://schemas.microsoft.com/office/drawing/2014/main" id="{0325F486-35B7-8AB8-D2D4-84C545CB2906}"/>
              </a:ext>
            </a:extLst>
          </p:cNvPr>
          <p:cNvGraphicFramePr>
            <a:graphicFrameLocks noGrp="1"/>
          </p:cNvGraphicFramePr>
          <p:nvPr>
            <p:extLst>
              <p:ext uri="{D42A27DB-BD31-4B8C-83A1-F6EECF244321}">
                <p14:modId xmlns:p14="http://schemas.microsoft.com/office/powerpoint/2010/main" val="2932246518"/>
              </p:ext>
            </p:extLst>
          </p:nvPr>
        </p:nvGraphicFramePr>
        <p:xfrm>
          <a:off x="1019175" y="1615440"/>
          <a:ext cx="10014583" cy="4235216"/>
        </p:xfrm>
        <a:graphic>
          <a:graphicData uri="http://schemas.openxmlformats.org/drawingml/2006/table">
            <a:tbl>
              <a:tblPr firstRow="1" bandRow="1">
                <a:tableStyleId>{6E62EB93-AAC6-4EBA-99E5-D1D4B1179FDE}</a:tableStyleId>
              </a:tblPr>
              <a:tblGrid>
                <a:gridCol w="545465">
                  <a:extLst>
                    <a:ext uri="{9D8B030D-6E8A-4147-A177-3AD203B41FA5}">
                      <a16:colId xmlns:a16="http://schemas.microsoft.com/office/drawing/2014/main" val="20000"/>
                    </a:ext>
                  </a:extLst>
                </a:gridCol>
                <a:gridCol w="1366263">
                  <a:extLst>
                    <a:ext uri="{9D8B030D-6E8A-4147-A177-3AD203B41FA5}">
                      <a16:colId xmlns:a16="http://schemas.microsoft.com/office/drawing/2014/main" val="20001"/>
                    </a:ext>
                  </a:extLst>
                </a:gridCol>
                <a:gridCol w="3551177">
                  <a:extLst>
                    <a:ext uri="{9D8B030D-6E8A-4147-A177-3AD203B41FA5}">
                      <a16:colId xmlns:a16="http://schemas.microsoft.com/office/drawing/2014/main" val="20002"/>
                    </a:ext>
                  </a:extLst>
                </a:gridCol>
                <a:gridCol w="1517226">
                  <a:extLst>
                    <a:ext uri="{9D8B030D-6E8A-4147-A177-3AD203B41FA5}">
                      <a16:colId xmlns:a16="http://schemas.microsoft.com/office/drawing/2014/main" val="20003"/>
                    </a:ext>
                  </a:extLst>
                </a:gridCol>
                <a:gridCol w="1517226">
                  <a:extLst>
                    <a:ext uri="{9D8B030D-6E8A-4147-A177-3AD203B41FA5}">
                      <a16:colId xmlns:a16="http://schemas.microsoft.com/office/drawing/2014/main" val="20004"/>
                    </a:ext>
                  </a:extLst>
                </a:gridCol>
                <a:gridCol w="1517226">
                  <a:extLst>
                    <a:ext uri="{9D8B030D-6E8A-4147-A177-3AD203B41FA5}">
                      <a16:colId xmlns:a16="http://schemas.microsoft.com/office/drawing/2014/main" val="20005"/>
                    </a:ext>
                  </a:extLst>
                </a:gridCol>
              </a:tblGrid>
              <a:tr h="346298">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Statement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insurance provider matched a cheaper price from a competitors quote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3.28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10.18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949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got a discount for staying with the same company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3.80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9.51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premium doesn't increase because I'm not a new customer anymore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9.27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insurer handled my complaint professionally and fairly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provides additional benefits for renewing (e.g. enhanced cover)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3.04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insurer assessed my risk individually, rather than using generic assumptions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informed me about their claims process before I bought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questions are answered quickly and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know what the policy covers and excludes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The policy was explained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8.24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10"/>
                  </a:ext>
                </a:extLst>
              </a:tr>
            </a:tbl>
          </a:graphicData>
        </a:graphic>
      </p:graphicFrame>
      <p:sp>
        <p:nvSpPr>
          <p:cNvPr id="5" name="Google Shape;281;p26">
            <a:extLst>
              <a:ext uri="{FF2B5EF4-FFF2-40B4-BE49-F238E27FC236}">
                <a16:creationId xmlns:a16="http://schemas.microsoft.com/office/drawing/2014/main" id="{4262B33A-4A10-F5D5-8FF6-A4382F9AB75A}"/>
              </a:ext>
            </a:extLst>
          </p:cNvPr>
          <p:cNvSpPr txBox="1"/>
          <p:nvPr/>
        </p:nvSpPr>
        <p:spPr>
          <a:xfrm>
            <a:off x="913991" y="6073162"/>
            <a:ext cx="10201458" cy="355040"/>
          </a:xfrm>
          <a:prstGeom prst="rect">
            <a:avLst/>
          </a:prstGeom>
          <a:noFill/>
          <a:ln>
            <a:noFill/>
          </a:ln>
        </p:spPr>
        <p:txBody>
          <a:bodyPr spcFirstLastPara="1" wrap="square" lIns="91425" tIns="45700" rIns="91425" bIns="45700" anchor="t" anchorCtr="0">
            <a:noAutofit/>
          </a:bodyPr>
          <a:lstStyle/>
          <a:p>
            <a:r>
              <a:rPr lang="en-GB" sz="900" dirty="0">
                <a:solidFill>
                  <a:schemeClr val="tx1"/>
                </a:solidFill>
                <a:latin typeface="Noto Sans" panose="020B0502040504020204" pitchFamily="34" charset="0"/>
                <a:ea typeface="Corbel"/>
                <a:cs typeface="Noto Sans" panose="020B0502040504020204" pitchFamily="34" charset="0"/>
                <a:sym typeface="Corbel"/>
              </a:rPr>
              <a:t>Base: April 2025 and Jan 2026 data. </a:t>
            </a:r>
            <a:r>
              <a:rPr lang="en-GB" sz="900" dirty="0">
                <a:latin typeface="Noto Sans" panose="020B0502040504020204" pitchFamily="34" charset="0"/>
                <a:ea typeface="Corbel"/>
                <a:cs typeface="Noto Sans" panose="020B0502040504020204" pitchFamily="34" charset="0"/>
                <a:sym typeface="Corbel"/>
              </a:rPr>
              <a:t>All consumers who hold at least one (motor, travel, buildings and/or contents) insurance policy</a:t>
            </a:r>
            <a:r>
              <a:rPr lang="en-GB" sz="900" dirty="0">
                <a:solidFill>
                  <a:schemeClr val="tx1"/>
                </a:solidFill>
                <a:latin typeface="Noto Sans" panose="020B0502040504020204" pitchFamily="34" charset="0"/>
                <a:ea typeface="Corbel"/>
                <a:cs typeface="Noto Sans" panose="020B0502040504020204" pitchFamily="34" charset="0"/>
                <a:sym typeface="Corbel"/>
              </a:rPr>
              <a:t>, Buildings and/or Contents n=272</a:t>
            </a:r>
            <a:endParaRPr lang="en-GB" sz="900"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2239737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84E47D50-35CE-B3DC-1373-6338F952DE4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76D8D2D-7E64-ED96-115A-7E38705D09E1}"/>
              </a:ext>
            </a:extLst>
          </p:cNvPr>
          <p:cNvSpPr txBox="1"/>
          <p:nvPr/>
        </p:nvSpPr>
        <p:spPr>
          <a:xfrm>
            <a:off x="935409" y="560393"/>
            <a:ext cx="112279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Top 10 opportunities to improve trust with Consumers - wave 16 &amp; 17</a:t>
            </a:r>
          </a:p>
        </p:txBody>
      </p:sp>
      <p:graphicFrame>
        <p:nvGraphicFramePr>
          <p:cNvPr id="4" name="Table 3">
            <a:extLst>
              <a:ext uri="{FF2B5EF4-FFF2-40B4-BE49-F238E27FC236}">
                <a16:creationId xmlns:a16="http://schemas.microsoft.com/office/drawing/2014/main" id="{CC1A595F-476C-9A3B-F59C-02AA5890A740}"/>
              </a:ext>
            </a:extLst>
          </p:cNvPr>
          <p:cNvGraphicFramePr>
            <a:graphicFrameLocks noGrp="1"/>
          </p:cNvGraphicFramePr>
          <p:nvPr>
            <p:extLst>
              <p:ext uri="{D42A27DB-BD31-4B8C-83A1-F6EECF244321}">
                <p14:modId xmlns:p14="http://schemas.microsoft.com/office/powerpoint/2010/main" val="1841069287"/>
              </p:ext>
            </p:extLst>
          </p:nvPr>
        </p:nvGraphicFramePr>
        <p:xfrm>
          <a:off x="1019175" y="1552755"/>
          <a:ext cx="7576186" cy="4412357"/>
        </p:xfrm>
        <a:graphic>
          <a:graphicData uri="http://schemas.openxmlformats.org/drawingml/2006/table">
            <a:tbl>
              <a:tblPr firstRow="1" bandRow="1">
                <a:tableStyleId>{6E62EB93-AAC6-4EBA-99E5-D1D4B1179FDE}</a:tableStyleId>
              </a:tblPr>
              <a:tblGrid>
                <a:gridCol w="435041">
                  <a:extLst>
                    <a:ext uri="{9D8B030D-6E8A-4147-A177-3AD203B41FA5}">
                      <a16:colId xmlns:a16="http://schemas.microsoft.com/office/drawing/2014/main" val="20000"/>
                    </a:ext>
                  </a:extLst>
                </a:gridCol>
                <a:gridCol w="1004504">
                  <a:extLst>
                    <a:ext uri="{9D8B030D-6E8A-4147-A177-3AD203B41FA5}">
                      <a16:colId xmlns:a16="http://schemas.microsoft.com/office/drawing/2014/main" val="20001"/>
                    </a:ext>
                  </a:extLst>
                </a:gridCol>
                <a:gridCol w="3291840">
                  <a:extLst>
                    <a:ext uri="{9D8B030D-6E8A-4147-A177-3AD203B41FA5}">
                      <a16:colId xmlns:a16="http://schemas.microsoft.com/office/drawing/2014/main" val="20002"/>
                    </a:ext>
                  </a:extLst>
                </a:gridCol>
                <a:gridCol w="948267">
                  <a:extLst>
                    <a:ext uri="{9D8B030D-6E8A-4147-A177-3AD203B41FA5}">
                      <a16:colId xmlns:a16="http://schemas.microsoft.com/office/drawing/2014/main" val="20003"/>
                    </a:ext>
                  </a:extLst>
                </a:gridCol>
                <a:gridCol w="948267">
                  <a:extLst>
                    <a:ext uri="{9D8B030D-6E8A-4147-A177-3AD203B41FA5}">
                      <a16:colId xmlns:a16="http://schemas.microsoft.com/office/drawing/2014/main" val="20004"/>
                    </a:ext>
                  </a:extLst>
                </a:gridCol>
                <a:gridCol w="948267">
                  <a:extLst>
                    <a:ext uri="{9D8B030D-6E8A-4147-A177-3AD203B41FA5}">
                      <a16:colId xmlns:a16="http://schemas.microsoft.com/office/drawing/2014/main" val="20005"/>
                    </a:ext>
                  </a:extLst>
                </a:gridCol>
              </a:tblGrid>
              <a:tr h="540897">
                <a:tc>
                  <a:txBody>
                    <a:bodyPr/>
                    <a:lstStyle/>
                    <a:p>
                      <a:pPr algn="ctr"/>
                      <a:endParaRPr lang="en-GB" dirty="0">
                        <a:solidFill>
                          <a:srgbClr val="99FF80"/>
                        </a:solidFill>
                        <a:latin typeface="+mj-lt"/>
                        <a:ea typeface="Noto Sans" panose="020B0502040504020204" pitchFamily="34" charset="0"/>
                        <a:cs typeface="Noto Sans" panose="020B050204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Statement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(-10 to +10)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(-10 to +10)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(-30 to +30)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87146">
                <a:tc>
                  <a:txBody>
                    <a:bodyPr/>
                    <a:lstStyle/>
                    <a:p>
                      <a:pPr algn="ctr" fontAlgn="b"/>
                      <a:r>
                        <a:rPr lang="en-GB" sz="1100" b="0" i="0" u="none" strike="noStrike"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dirty="0">
                          <a:solidFill>
                            <a:srgbClr val="000000"/>
                          </a:solidFill>
                          <a:effectLst/>
                          <a:latin typeface="+mn-lt"/>
                        </a:rPr>
                        <a:t>I got a discount for staying with the same company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9.40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87146">
                <a:tc>
                  <a:txBody>
                    <a:bodyPr/>
                    <a:lstStyle/>
                    <a:p>
                      <a:pPr algn="ctr" fontAlgn="b"/>
                      <a:r>
                        <a:rPr lang="en-GB" sz="1100" b="0" i="0" u="none" strike="noStrike"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My premium doesn't increase because I'm not a new customer anymore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4.42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9.09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87146">
                <a:tc>
                  <a:txBody>
                    <a:bodyPr/>
                    <a:lstStyle/>
                    <a:p>
                      <a:pPr algn="ctr" fontAlgn="b"/>
                      <a:r>
                        <a:rPr lang="en-GB" sz="1100" b="0" i="0" u="none" strike="noStrike"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My insurer handled my complaint professionally and fairly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87146">
                <a:tc>
                  <a:txBody>
                    <a:bodyPr/>
                    <a:lstStyle/>
                    <a:p>
                      <a:pPr algn="ctr" fontAlgn="b"/>
                      <a:r>
                        <a:rPr lang="en-GB" sz="1100" b="0" i="0" u="none" strike="noStrike"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My provider takes my loyalty into account when calculating renewal quotes after I have claimed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5.04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8.89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87146">
                <a:tc>
                  <a:txBody>
                    <a:bodyPr/>
                    <a:lstStyle/>
                    <a:p>
                      <a:pPr algn="ctr" fontAlgn="b"/>
                      <a:r>
                        <a:rPr lang="en-GB" sz="1100" b="0" i="0" u="none" strike="noStrike"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The policy was explained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87146">
                <a:tc>
                  <a:txBody>
                    <a:bodyPr/>
                    <a:lstStyle/>
                    <a:p>
                      <a:pPr algn="ctr" fontAlgn="b"/>
                      <a:r>
                        <a:rPr lang="en-GB" sz="1100" b="0" i="0" u="none" strike="noStrike"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My insurer assessed my risk individually, rather than using generic assumptions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87146">
                <a:tc>
                  <a:txBody>
                    <a:bodyPr/>
                    <a:lstStyle/>
                    <a:p>
                      <a:pPr algn="ctr" fontAlgn="b"/>
                      <a:r>
                        <a:rPr lang="en-GB" sz="1100" b="0" i="0" u="none" strike="noStrike"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My insurance provider matched a cheaper price from a competitors quote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87146">
                <a:tc>
                  <a:txBody>
                    <a:bodyPr/>
                    <a:lstStyle/>
                    <a:p>
                      <a:pPr algn="ctr" fontAlgn="b"/>
                      <a:r>
                        <a:rPr lang="en-GB" sz="1100" b="0" i="0" u="none" strike="noStrike"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The policy documents were easy to read with little or no small print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87146">
                <a:tc>
                  <a:txBody>
                    <a:bodyPr/>
                    <a:lstStyle/>
                    <a:p>
                      <a:pPr algn="ctr" fontAlgn="b"/>
                      <a:r>
                        <a:rPr lang="en-GB" sz="1100" b="0" i="0" u="none" strike="noStrike"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I know what the policy covers and excludes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87146">
                <a:tc>
                  <a:txBody>
                    <a:bodyPr/>
                    <a:lstStyle/>
                    <a:p>
                      <a:pPr algn="ctr" fontAlgn="b"/>
                      <a:r>
                        <a:rPr lang="en-GB" sz="1100" b="0" i="0" u="none" strike="noStrike"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My insurer informed me about their claims process before I bought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8.34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10"/>
                  </a:ext>
                </a:extLst>
              </a:tr>
            </a:tbl>
          </a:graphicData>
        </a:graphic>
      </p:graphicFrame>
      <p:sp>
        <p:nvSpPr>
          <p:cNvPr id="13" name="Google Shape;281;p26">
            <a:extLst>
              <a:ext uri="{FF2B5EF4-FFF2-40B4-BE49-F238E27FC236}">
                <a16:creationId xmlns:a16="http://schemas.microsoft.com/office/drawing/2014/main" id="{AF72D3F7-944E-B5D6-BF21-D16F1B767590}"/>
              </a:ext>
            </a:extLst>
          </p:cNvPr>
          <p:cNvSpPr txBox="1"/>
          <p:nvPr/>
        </p:nvSpPr>
        <p:spPr>
          <a:xfrm>
            <a:off x="925249" y="6101272"/>
            <a:ext cx="7813613" cy="41128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Base: April 2025 &amp; Jan 2026 data. All consumers who hold at least one (motor, travel, buildings and/or contents) insurance policy/ who have claimed on at least one insurance policy in the last 12 months n=1,001/189.</a:t>
            </a:r>
            <a:endParaRPr kumimoji="0" lang="en-GB" sz="900" b="0" i="0" u="none" strike="noStrike" kern="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7" name="TextBox 6">
            <a:extLst>
              <a:ext uri="{FF2B5EF4-FFF2-40B4-BE49-F238E27FC236}">
                <a16:creationId xmlns:a16="http://schemas.microsoft.com/office/drawing/2014/main" id="{702C9CCB-5745-A44B-63FC-F777D16D2B52}"/>
              </a:ext>
            </a:extLst>
          </p:cNvPr>
          <p:cNvSpPr txBox="1"/>
          <p:nvPr/>
        </p:nvSpPr>
        <p:spPr>
          <a:xfrm>
            <a:off x="917304" y="1004567"/>
            <a:ext cx="7678058" cy="307777"/>
          </a:xfrm>
          <a:prstGeom prst="rect">
            <a:avLst/>
          </a:prstGeom>
          <a:noFill/>
        </p:spPr>
        <p:txBody>
          <a:bodyPr wrap="square">
            <a:spAutoFit/>
          </a:bodyPr>
          <a:lstStyle/>
          <a:p>
            <a:pPr marL="182563" marR="0" lvl="0" indent="-182563" algn="l" defTabSz="914400" rtl="0" eaLnBrk="1" fontAlgn="auto" latinLnBrk="0" hangingPunct="1">
              <a:lnSpc>
                <a:spcPct val="100000"/>
              </a:lnSpc>
              <a:spcBef>
                <a:spcPts val="0"/>
              </a:spcBef>
              <a:spcAft>
                <a:spcPts val="0"/>
              </a:spcAft>
              <a:buClr>
                <a:srgbClr val="17505B"/>
              </a:buClr>
              <a:buSzTx/>
              <a:buFont typeface="Arial" panose="020B0604020202020204" pitchFamily="34" charset="0"/>
              <a:buChar char="•"/>
              <a:tabLst/>
              <a:defRPr/>
            </a:pPr>
            <a:r>
              <a:rPr kumimoji="0" lang="en-GB" b="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Loyalty and Confidence measures dominate the Top 10 as per the </a:t>
            </a:r>
            <a:r>
              <a:rPr lang="en-GB" dirty="0">
                <a:solidFill>
                  <a:schemeClr val="tx1"/>
                </a:solidFill>
                <a:latin typeface="Noto Sans" panose="020B0502040504020204" pitchFamily="34" charset="0"/>
                <a:ea typeface="Noto Sans" panose="020B0502040504020204" pitchFamily="34" charset="0"/>
                <a:cs typeface="Calibri Light" panose="020F0302020204030204" pitchFamily="34" charset="0"/>
              </a:rPr>
              <a:t>two</a:t>
            </a:r>
            <a:r>
              <a:rPr kumimoji="0" lang="en-GB" b="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Calibri Light" panose="020F0302020204030204" pitchFamily="34" charset="0"/>
                <a:sym typeface="Arial"/>
              </a:rPr>
              <a:t> previous waves</a:t>
            </a:r>
            <a:endParaRPr lang="en-GB" dirty="0">
              <a:solidFill>
                <a:schemeClr val="tx1"/>
              </a:solidFill>
              <a:latin typeface="Noto Sans" panose="020B0502040504020204" pitchFamily="34" charset="0"/>
              <a:ea typeface="Noto Sans" panose="020B0502040504020204" pitchFamily="34" charset="0"/>
              <a:cs typeface="Calibri Light" panose="020F0302020204030204" pitchFamily="34" charset="0"/>
            </a:endParaRPr>
          </a:p>
        </p:txBody>
      </p:sp>
      <p:sp>
        <p:nvSpPr>
          <p:cNvPr id="2" name="Rectangle: Rounded Corners 1">
            <a:extLst>
              <a:ext uri="{FF2B5EF4-FFF2-40B4-BE49-F238E27FC236}">
                <a16:creationId xmlns:a16="http://schemas.microsoft.com/office/drawing/2014/main" id="{A069BBDD-7168-5779-603B-261E796D910A}"/>
              </a:ext>
            </a:extLst>
          </p:cNvPr>
          <p:cNvSpPr/>
          <p:nvPr/>
        </p:nvSpPr>
        <p:spPr>
          <a:xfrm>
            <a:off x="9021927" y="1244534"/>
            <a:ext cx="2479193" cy="1193401"/>
          </a:xfrm>
          <a:prstGeom prst="roundRect">
            <a:avLst>
              <a:gd name="adj" fmla="val 6823"/>
            </a:avLst>
          </a:prstGeom>
          <a:solidFill>
            <a:srgbClr val="17505B"/>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lvl="0" fontAlgn="b">
              <a:defRPr/>
            </a:pPr>
            <a:r>
              <a:rPr lang="en-GB" sz="1200" dirty="0">
                <a:solidFill>
                  <a:schemeClr val="bg1"/>
                </a:solidFill>
                <a:latin typeface="Noto Sans" panose="020B0502040504020204" pitchFamily="34" charset="0"/>
                <a:ea typeface="Noto Sans" panose="020B0502040504020204" pitchFamily="34" charset="0"/>
                <a:cs typeface="Noto Sans" panose="020B0502040504020204" pitchFamily="34" charset="0"/>
              </a:rPr>
              <a:t>The stated importance given to each of the top 10 is only slightly lower than the previous wave, </a:t>
            </a:r>
            <a:r>
              <a:rPr lang="en-GB" sz="1200" b="1" dirty="0">
                <a:solidFill>
                  <a:srgbClr val="99FF80"/>
                </a:solidFill>
                <a:latin typeface="Noto Sans" panose="020B0502040504020204" pitchFamily="34" charset="0"/>
                <a:ea typeface="Noto Sans" panose="020B0502040504020204" pitchFamily="34" charset="0"/>
                <a:cs typeface="Noto Sans" panose="020B0502040504020204" pitchFamily="34" charset="0"/>
              </a:rPr>
              <a:t>by &lt;0.1 to 0.42 points</a:t>
            </a:r>
            <a:endParaRPr lang="en-GB" sz="1200"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6" name="Rectangle: Rounded Corners 5">
            <a:extLst>
              <a:ext uri="{FF2B5EF4-FFF2-40B4-BE49-F238E27FC236}">
                <a16:creationId xmlns:a16="http://schemas.microsoft.com/office/drawing/2014/main" id="{905B656A-5853-3C5F-DB9F-E39538B67EF0}"/>
              </a:ext>
            </a:extLst>
          </p:cNvPr>
          <p:cNvSpPr/>
          <p:nvPr/>
        </p:nvSpPr>
        <p:spPr>
          <a:xfrm>
            <a:off x="9021927" y="2501661"/>
            <a:ext cx="2479193" cy="1422806"/>
          </a:xfrm>
          <a:prstGeom prst="roundRect">
            <a:avLst>
              <a:gd name="adj" fmla="val 6823"/>
            </a:avLst>
          </a:prstGeom>
          <a:solidFill>
            <a:srgbClr val="99FF8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lvl="0" fontAlgn="b">
              <a:defRPr/>
            </a:pPr>
            <a:r>
              <a:rPr lang="en-US" sz="1200" dirty="0">
                <a:solidFill>
                  <a:srgbClr val="000000"/>
                </a:solidFill>
                <a:latin typeface="Noto Sans" panose="020B0502040504020204" pitchFamily="34" charset="0"/>
                <a:ea typeface="Noto Sans" panose="020B0502040504020204" pitchFamily="34" charset="0"/>
                <a:cs typeface="Noto Sans" panose="020B0502040504020204" pitchFamily="34" charset="0"/>
              </a:rPr>
              <a:t>‘I got a discount…..” and ‘My premium doesn’t increase…..” have each improved for performance </a:t>
            </a:r>
            <a:r>
              <a:rPr lang="en-US" sz="1200" b="1" dirty="0">
                <a:solidFill>
                  <a:srgbClr val="17505B"/>
                </a:solidFill>
                <a:latin typeface="Noto Sans" panose="020B0502040504020204" pitchFamily="34" charset="0"/>
                <a:ea typeface="Noto Sans" panose="020B0502040504020204" pitchFamily="34" charset="0"/>
                <a:cs typeface="Noto Sans" panose="020B0502040504020204" pitchFamily="34" charset="0"/>
              </a:rPr>
              <a:t>by 0.92 and 0.7 points </a:t>
            </a:r>
            <a:r>
              <a:rPr lang="en-US" sz="1200" dirty="0">
                <a:solidFill>
                  <a:schemeClr val="tx1"/>
                </a:solidFill>
                <a:latin typeface="Noto Sans" panose="020B0502040504020204" pitchFamily="34" charset="0"/>
                <a:ea typeface="Noto Sans" panose="020B0502040504020204" pitchFamily="34" charset="0"/>
                <a:cs typeface="Noto Sans" panose="020B0502040504020204" pitchFamily="34" charset="0"/>
              </a:rPr>
              <a:t>respectively (scale of -10 to +10)</a:t>
            </a:r>
            <a:endParaRPr lang="en-US" sz="1200" b="1" dirty="0">
              <a:solidFill>
                <a:srgbClr val="17505B"/>
              </a:solidFill>
              <a:latin typeface="Noto Sans" panose="020B0502040504020204" pitchFamily="34" charset="0"/>
              <a:ea typeface="Noto Sans" panose="020B0502040504020204" pitchFamily="34" charset="0"/>
              <a:cs typeface="Noto Sans" panose="020B0502040504020204" pitchFamily="34" charset="0"/>
            </a:endParaRPr>
          </a:p>
        </p:txBody>
      </p:sp>
      <p:sp>
        <p:nvSpPr>
          <p:cNvPr id="8" name="Rectangle: Rounded Corners 7">
            <a:extLst>
              <a:ext uri="{FF2B5EF4-FFF2-40B4-BE49-F238E27FC236}">
                <a16:creationId xmlns:a16="http://schemas.microsoft.com/office/drawing/2014/main" id="{D9C9F75E-E929-E42F-4F23-030E5C4670A3}"/>
              </a:ext>
            </a:extLst>
          </p:cNvPr>
          <p:cNvSpPr/>
          <p:nvPr/>
        </p:nvSpPr>
        <p:spPr>
          <a:xfrm>
            <a:off x="9021927" y="4082312"/>
            <a:ext cx="2479193" cy="2605359"/>
          </a:xfrm>
          <a:prstGeom prst="roundRect">
            <a:avLst>
              <a:gd name="adj" fmla="val 6823"/>
            </a:avLst>
          </a:prstGeom>
          <a:solidFill>
            <a:srgbClr val="3EFF97"/>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lvl="0" fontAlgn="b">
              <a:defRPr/>
            </a:pPr>
            <a:r>
              <a:rPr lang="en-US" sz="1200" b="1" dirty="0">
                <a:solidFill>
                  <a:srgbClr val="17505B"/>
                </a:solidFill>
                <a:latin typeface="Noto Sans" panose="020B0502040504020204" pitchFamily="34" charset="0"/>
                <a:ea typeface="Noto Sans" panose="020B0502040504020204" pitchFamily="34" charset="0"/>
                <a:cs typeface="Noto Sans" panose="020B0502040504020204" pitchFamily="34" charset="0"/>
              </a:rPr>
              <a:t>Performance</a:t>
            </a:r>
            <a:r>
              <a:rPr lang="en-US" sz="1200" dirty="0">
                <a:solidFill>
                  <a:srgbClr val="000000"/>
                </a:solidFill>
                <a:latin typeface="Noto Sans" panose="020B0502040504020204" pitchFamily="34" charset="0"/>
                <a:ea typeface="Noto Sans" panose="020B0502040504020204" pitchFamily="34" charset="0"/>
                <a:cs typeface="Noto Sans" panose="020B0502040504020204" pitchFamily="34" charset="0"/>
              </a:rPr>
              <a:t> is currently high comparatively for: </a:t>
            </a:r>
          </a:p>
          <a:p>
            <a:pPr marL="171450" lvl="0" indent="-171450" fontAlgn="b">
              <a:buFont typeface="Arial" panose="020B0604020202020204" pitchFamily="34" charset="0"/>
              <a:buChar char="•"/>
              <a:defRPr/>
            </a:pPr>
            <a:r>
              <a:rPr lang="en-US" sz="1200" dirty="0">
                <a:solidFill>
                  <a:srgbClr val="000000"/>
                </a:solidFill>
                <a:latin typeface="Noto Sans" panose="020B0502040504020204" pitchFamily="34" charset="0"/>
                <a:ea typeface="Noto Sans" panose="020B0502040504020204" pitchFamily="34" charset="0"/>
                <a:cs typeface="Noto Sans" panose="020B0502040504020204" pitchFamily="34" charset="0"/>
              </a:rPr>
              <a:t>a policy being explained clearly</a:t>
            </a:r>
          </a:p>
          <a:p>
            <a:pPr marL="171450" lvl="0" indent="-171450" fontAlgn="b">
              <a:buFont typeface="Arial" panose="020B0604020202020204" pitchFamily="34" charset="0"/>
              <a:buChar char="•"/>
              <a:defRPr/>
            </a:pPr>
            <a:r>
              <a:rPr lang="en-US" sz="1200" dirty="0">
                <a:solidFill>
                  <a:srgbClr val="000000"/>
                </a:solidFill>
                <a:latin typeface="Noto Sans" panose="020B0502040504020204" pitchFamily="34" charset="0"/>
                <a:ea typeface="Noto Sans" panose="020B0502040504020204" pitchFamily="34" charset="0"/>
                <a:cs typeface="Noto Sans" panose="020B0502040504020204" pitchFamily="34" charset="0"/>
              </a:rPr>
              <a:t>consumers knowing what the policy includes/ excludes</a:t>
            </a:r>
          </a:p>
          <a:p>
            <a:pPr marL="171450" lvl="0" indent="-171450" fontAlgn="b">
              <a:buFont typeface="Arial" panose="020B0604020202020204" pitchFamily="34" charset="0"/>
              <a:buChar char="•"/>
              <a:defRPr/>
            </a:pPr>
            <a:r>
              <a:rPr lang="en-US" sz="1200" dirty="0">
                <a:solidFill>
                  <a:srgbClr val="000000"/>
                </a:solidFill>
                <a:latin typeface="Noto Sans" panose="020B0502040504020204" pitchFamily="34" charset="0"/>
                <a:ea typeface="Noto Sans" panose="020B0502040504020204" pitchFamily="34" charset="0"/>
                <a:cs typeface="Noto Sans" panose="020B0502040504020204" pitchFamily="34" charset="0"/>
              </a:rPr>
              <a:t>policy documents being easy to read</a:t>
            </a:r>
          </a:p>
          <a:p>
            <a:pPr marL="171450" lvl="0" indent="-171450" fontAlgn="b">
              <a:buFont typeface="Arial" panose="020B0604020202020204" pitchFamily="34" charset="0"/>
              <a:buChar char="•"/>
              <a:defRPr/>
            </a:pPr>
            <a:endParaRPr lang="en-US" sz="1200"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a:p>
            <a:pPr lvl="0" fontAlgn="b">
              <a:defRPr/>
            </a:pPr>
            <a:r>
              <a:rPr lang="en-US" sz="1200" dirty="0">
                <a:solidFill>
                  <a:srgbClr val="000000"/>
                </a:solidFill>
                <a:latin typeface="Noto Sans" panose="020B0502040504020204" pitchFamily="34" charset="0"/>
                <a:ea typeface="Noto Sans" panose="020B0502040504020204" pitchFamily="34" charset="0"/>
                <a:cs typeface="Noto Sans" panose="020B0502040504020204" pitchFamily="34" charset="0"/>
              </a:rPr>
              <a:t>However, due to high stated importance of these to consumers, they remain key actions to improve trust</a:t>
            </a:r>
          </a:p>
        </p:txBody>
      </p:sp>
    </p:spTree>
    <p:extLst>
      <p:ext uri="{BB962C8B-B14F-4D97-AF65-F5344CB8AC3E}">
        <p14:creationId xmlns:p14="http://schemas.microsoft.com/office/powerpoint/2010/main" val="364091467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20C7CD60-92B7-967F-5B12-F5143816E39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B3D0DB4-D8A4-BDB9-DEB5-42E18AF3DE23}"/>
              </a:ext>
            </a:extLst>
          </p:cNvPr>
          <p:cNvSpPr txBox="1"/>
          <p:nvPr/>
        </p:nvSpPr>
        <p:spPr>
          <a:xfrm>
            <a:off x="927404" y="559990"/>
            <a:ext cx="118678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Theme scores for Consumers – policy type claimed</a:t>
            </a:r>
          </a:p>
        </p:txBody>
      </p:sp>
      <p:graphicFrame>
        <p:nvGraphicFramePr>
          <p:cNvPr id="4" name="Table 3">
            <a:extLst>
              <a:ext uri="{FF2B5EF4-FFF2-40B4-BE49-F238E27FC236}">
                <a16:creationId xmlns:a16="http://schemas.microsoft.com/office/drawing/2014/main" id="{C0333A4E-7772-073A-B727-B0D3435E2DE0}"/>
              </a:ext>
            </a:extLst>
          </p:cNvPr>
          <p:cNvGraphicFramePr>
            <a:graphicFrameLocks noGrp="1"/>
          </p:cNvGraphicFramePr>
          <p:nvPr>
            <p:extLst>
              <p:ext uri="{D42A27DB-BD31-4B8C-83A1-F6EECF244321}">
                <p14:modId xmlns:p14="http://schemas.microsoft.com/office/powerpoint/2010/main" val="4250063108"/>
              </p:ext>
            </p:extLst>
          </p:nvPr>
        </p:nvGraphicFramePr>
        <p:xfrm>
          <a:off x="1019175" y="1607936"/>
          <a:ext cx="4657909" cy="1704054"/>
        </p:xfrm>
        <a:graphic>
          <a:graphicData uri="http://schemas.openxmlformats.org/drawingml/2006/table">
            <a:tbl>
              <a:tblPr firstRow="1" bandRow="1">
                <a:tableStyleId>{6E62EB93-AAC6-4EBA-99E5-D1D4B1179FDE}</a:tableStyleId>
              </a:tblPr>
              <a:tblGrid>
                <a:gridCol w="255313">
                  <a:extLst>
                    <a:ext uri="{9D8B030D-6E8A-4147-A177-3AD203B41FA5}">
                      <a16:colId xmlns:a16="http://schemas.microsoft.com/office/drawing/2014/main" val="20000"/>
                    </a:ext>
                  </a:extLst>
                </a:gridCol>
                <a:gridCol w="1089751">
                  <a:extLst>
                    <a:ext uri="{9D8B030D-6E8A-4147-A177-3AD203B41FA5}">
                      <a16:colId xmlns:a16="http://schemas.microsoft.com/office/drawing/2014/main" val="20001"/>
                    </a:ext>
                  </a:extLst>
                </a:gridCol>
                <a:gridCol w="1158250">
                  <a:extLst>
                    <a:ext uri="{9D8B030D-6E8A-4147-A177-3AD203B41FA5}">
                      <a16:colId xmlns:a16="http://schemas.microsoft.com/office/drawing/2014/main" val="20002"/>
                    </a:ext>
                  </a:extLst>
                </a:gridCol>
                <a:gridCol w="1118142">
                  <a:extLst>
                    <a:ext uri="{9D8B030D-6E8A-4147-A177-3AD203B41FA5}">
                      <a16:colId xmlns:a16="http://schemas.microsoft.com/office/drawing/2014/main" val="20003"/>
                    </a:ext>
                  </a:extLst>
                </a:gridCol>
                <a:gridCol w="1036453">
                  <a:extLst>
                    <a:ext uri="{9D8B030D-6E8A-4147-A177-3AD203B41FA5}">
                      <a16:colId xmlns:a16="http://schemas.microsoft.com/office/drawing/2014/main" val="20004"/>
                    </a:ext>
                  </a:extLst>
                </a:gridCol>
              </a:tblGrid>
              <a:tr h="451272">
                <a:tc>
                  <a:txBody>
                    <a:bodyPr/>
                    <a:lstStyle/>
                    <a:p>
                      <a:endParaRPr lang="en-GB" dirty="0">
                        <a:latin typeface="Noto Sans" panose="020B0502040504020204" pitchFamily="34" charset="0"/>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9865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865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5.99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5.40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45546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5.38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4.57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2" name="TextBox 1">
            <a:extLst>
              <a:ext uri="{FF2B5EF4-FFF2-40B4-BE49-F238E27FC236}">
                <a16:creationId xmlns:a16="http://schemas.microsoft.com/office/drawing/2014/main" id="{2EAA5D11-C8A5-EA60-24C3-19F8EA2A2410}"/>
              </a:ext>
            </a:extLst>
          </p:cNvPr>
          <p:cNvSpPr txBox="1"/>
          <p:nvPr/>
        </p:nvSpPr>
        <p:spPr>
          <a:xfrm>
            <a:off x="1217261" y="1266508"/>
            <a:ext cx="424699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Motor</a:t>
            </a:r>
          </a:p>
        </p:txBody>
      </p:sp>
      <p:sp>
        <p:nvSpPr>
          <p:cNvPr id="8" name="TextBox 7">
            <a:extLst>
              <a:ext uri="{FF2B5EF4-FFF2-40B4-BE49-F238E27FC236}">
                <a16:creationId xmlns:a16="http://schemas.microsoft.com/office/drawing/2014/main" id="{66C499D4-A026-69BF-6969-5116041D4770}"/>
              </a:ext>
            </a:extLst>
          </p:cNvPr>
          <p:cNvSpPr txBox="1"/>
          <p:nvPr/>
        </p:nvSpPr>
        <p:spPr>
          <a:xfrm>
            <a:off x="6241314" y="1263927"/>
            <a:ext cx="44175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Building/Contents</a:t>
            </a:r>
          </a:p>
        </p:txBody>
      </p:sp>
      <p:graphicFrame>
        <p:nvGraphicFramePr>
          <p:cNvPr id="12" name="Table 11">
            <a:extLst>
              <a:ext uri="{FF2B5EF4-FFF2-40B4-BE49-F238E27FC236}">
                <a16:creationId xmlns:a16="http://schemas.microsoft.com/office/drawing/2014/main" id="{4E92AEAA-DC71-0C8F-C431-843B74BC4B70}"/>
              </a:ext>
            </a:extLst>
          </p:cNvPr>
          <p:cNvGraphicFramePr>
            <a:graphicFrameLocks noGrp="1"/>
          </p:cNvGraphicFramePr>
          <p:nvPr>
            <p:extLst>
              <p:ext uri="{D42A27DB-BD31-4B8C-83A1-F6EECF244321}">
                <p14:modId xmlns:p14="http://schemas.microsoft.com/office/powerpoint/2010/main" val="2224564259"/>
              </p:ext>
            </p:extLst>
          </p:nvPr>
        </p:nvGraphicFramePr>
        <p:xfrm>
          <a:off x="3691255" y="3824169"/>
          <a:ext cx="4657910" cy="1699451"/>
        </p:xfrm>
        <a:graphic>
          <a:graphicData uri="http://schemas.openxmlformats.org/drawingml/2006/table">
            <a:tbl>
              <a:tblPr firstRow="1" bandRow="1">
                <a:tableStyleId>{6E62EB93-AAC6-4EBA-99E5-D1D4B1179FDE}</a:tableStyleId>
              </a:tblPr>
              <a:tblGrid>
                <a:gridCol w="288435">
                  <a:extLst>
                    <a:ext uri="{9D8B030D-6E8A-4147-A177-3AD203B41FA5}">
                      <a16:colId xmlns:a16="http://schemas.microsoft.com/office/drawing/2014/main" val="20000"/>
                    </a:ext>
                  </a:extLst>
                </a:gridCol>
                <a:gridCol w="1117735">
                  <a:extLst>
                    <a:ext uri="{9D8B030D-6E8A-4147-A177-3AD203B41FA5}">
                      <a16:colId xmlns:a16="http://schemas.microsoft.com/office/drawing/2014/main" val="20001"/>
                    </a:ext>
                  </a:extLst>
                </a:gridCol>
                <a:gridCol w="1013634">
                  <a:extLst>
                    <a:ext uri="{9D8B030D-6E8A-4147-A177-3AD203B41FA5}">
                      <a16:colId xmlns:a16="http://schemas.microsoft.com/office/drawing/2014/main" val="20002"/>
                    </a:ext>
                  </a:extLst>
                </a:gridCol>
                <a:gridCol w="1201653">
                  <a:extLst>
                    <a:ext uri="{9D8B030D-6E8A-4147-A177-3AD203B41FA5}">
                      <a16:colId xmlns:a16="http://schemas.microsoft.com/office/drawing/2014/main" val="20003"/>
                    </a:ext>
                  </a:extLst>
                </a:gridCol>
                <a:gridCol w="1036453">
                  <a:extLst>
                    <a:ext uri="{9D8B030D-6E8A-4147-A177-3AD203B41FA5}">
                      <a16:colId xmlns:a16="http://schemas.microsoft.com/office/drawing/2014/main" val="20004"/>
                    </a:ext>
                  </a:extLst>
                </a:gridCol>
              </a:tblGrid>
              <a:tr h="465575">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411292">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11292">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7.29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6.62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411292">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7.62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5.71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graphicFrame>
        <p:nvGraphicFramePr>
          <p:cNvPr id="13" name="Table 12">
            <a:extLst>
              <a:ext uri="{FF2B5EF4-FFF2-40B4-BE49-F238E27FC236}">
                <a16:creationId xmlns:a16="http://schemas.microsoft.com/office/drawing/2014/main" id="{771E6E75-5550-8369-9E9F-92EFC52DF182}"/>
              </a:ext>
            </a:extLst>
          </p:cNvPr>
          <p:cNvGraphicFramePr>
            <a:graphicFrameLocks noGrp="1"/>
          </p:cNvGraphicFramePr>
          <p:nvPr>
            <p:extLst>
              <p:ext uri="{D42A27DB-BD31-4B8C-83A1-F6EECF244321}">
                <p14:modId xmlns:p14="http://schemas.microsoft.com/office/powerpoint/2010/main" val="2507227822"/>
              </p:ext>
            </p:extLst>
          </p:nvPr>
        </p:nvGraphicFramePr>
        <p:xfrm>
          <a:off x="6210834" y="1631057"/>
          <a:ext cx="4467325" cy="1699451"/>
        </p:xfrm>
        <a:graphic>
          <a:graphicData uri="http://schemas.openxmlformats.org/drawingml/2006/table">
            <a:tbl>
              <a:tblPr firstRow="1" bandRow="1">
                <a:tableStyleId>{6E62EB93-AAC6-4EBA-99E5-D1D4B1179FDE}</a:tableStyleId>
              </a:tblPr>
              <a:tblGrid>
                <a:gridCol w="257771">
                  <a:extLst>
                    <a:ext uri="{9D8B030D-6E8A-4147-A177-3AD203B41FA5}">
                      <a16:colId xmlns:a16="http://schemas.microsoft.com/office/drawing/2014/main" val="20000"/>
                    </a:ext>
                  </a:extLst>
                </a:gridCol>
                <a:gridCol w="1022103">
                  <a:extLst>
                    <a:ext uri="{9D8B030D-6E8A-4147-A177-3AD203B41FA5}">
                      <a16:colId xmlns:a16="http://schemas.microsoft.com/office/drawing/2014/main" val="20001"/>
                    </a:ext>
                  </a:extLst>
                </a:gridCol>
                <a:gridCol w="1034933">
                  <a:extLst>
                    <a:ext uri="{9D8B030D-6E8A-4147-A177-3AD203B41FA5}">
                      <a16:colId xmlns:a16="http://schemas.microsoft.com/office/drawing/2014/main" val="20002"/>
                    </a:ext>
                  </a:extLst>
                </a:gridCol>
                <a:gridCol w="1093903">
                  <a:extLst>
                    <a:ext uri="{9D8B030D-6E8A-4147-A177-3AD203B41FA5}">
                      <a16:colId xmlns:a16="http://schemas.microsoft.com/office/drawing/2014/main" val="20003"/>
                    </a:ext>
                  </a:extLst>
                </a:gridCol>
                <a:gridCol w="1058615">
                  <a:extLst>
                    <a:ext uri="{9D8B030D-6E8A-4147-A177-3AD203B41FA5}">
                      <a16:colId xmlns:a16="http://schemas.microsoft.com/office/drawing/2014/main" val="20004"/>
                    </a:ext>
                  </a:extLst>
                </a:gridCol>
              </a:tblGrid>
              <a:tr h="435534">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439581">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5.83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5.25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84755">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5.37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5.39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b">
                        <a:buNone/>
                      </a:pPr>
                      <a:r>
                        <a:rPr lang="en-GB" sz="1100" b="0" i="0" u="none" strike="noStrike">
                          <a:solidFill>
                            <a:srgbClr val="000000"/>
                          </a:solidFill>
                          <a:effectLst/>
                          <a:latin typeface="+mn-lt"/>
                        </a:rPr>
                        <a:t>5.35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439581">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5.74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rgbClr val="000000"/>
                          </a:solidFill>
                          <a:effectLst/>
                          <a:latin typeface="+mn-lt"/>
                        </a:rPr>
                        <a:t>6.83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dirty="0">
                          <a:solidFill>
                            <a:srgbClr val="000000"/>
                          </a:solidFill>
                          <a:effectLst/>
                          <a:latin typeface="+mn-lt"/>
                        </a:rPr>
                        <a:t>4.65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4" name="TextBox 13">
            <a:extLst>
              <a:ext uri="{FF2B5EF4-FFF2-40B4-BE49-F238E27FC236}">
                <a16:creationId xmlns:a16="http://schemas.microsoft.com/office/drawing/2014/main" id="{63ADE017-705C-4499-96D4-96B2DCFDAB36}"/>
              </a:ext>
            </a:extLst>
          </p:cNvPr>
          <p:cNvSpPr txBox="1"/>
          <p:nvPr/>
        </p:nvSpPr>
        <p:spPr>
          <a:xfrm>
            <a:off x="4454607" y="3528939"/>
            <a:ext cx="313120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Travel</a:t>
            </a:r>
          </a:p>
        </p:txBody>
      </p:sp>
      <p:sp>
        <p:nvSpPr>
          <p:cNvPr id="10" name="Google Shape;281;p26">
            <a:extLst>
              <a:ext uri="{FF2B5EF4-FFF2-40B4-BE49-F238E27FC236}">
                <a16:creationId xmlns:a16="http://schemas.microsoft.com/office/drawing/2014/main" id="{5866B6EF-76AE-6B70-461C-C9DAD0C88F20}"/>
              </a:ext>
            </a:extLst>
          </p:cNvPr>
          <p:cNvSpPr txBox="1"/>
          <p:nvPr/>
        </p:nvSpPr>
        <p:spPr>
          <a:xfrm>
            <a:off x="927405" y="5896056"/>
            <a:ext cx="10959796" cy="330834"/>
          </a:xfrm>
          <a:prstGeom prst="rect">
            <a:avLst/>
          </a:prstGeom>
          <a:noFill/>
          <a:ln>
            <a:noFill/>
          </a:ln>
        </p:spPr>
        <p:txBody>
          <a:bodyPr spcFirstLastPara="1" wrap="square" lIns="91425" tIns="45700" rIns="91425" bIns="45700" anchor="t" anchorCtr="0">
            <a:noAutofit/>
          </a:bodyPr>
          <a:lstStyle/>
          <a:p>
            <a:r>
              <a:rPr lang="en-GB" sz="900" dirty="0">
                <a:latin typeface="Noto Sans" panose="020B0502040504020204" pitchFamily="34" charset="0"/>
                <a:ea typeface="Corbel"/>
                <a:cs typeface="Noto Sans" panose="020B0502040504020204" pitchFamily="34" charset="0"/>
                <a:sym typeface="Corbel"/>
              </a:rPr>
              <a:t>Base: </a:t>
            </a:r>
            <a:r>
              <a:rPr lang="en-GB" sz="900" dirty="0">
                <a:solidFill>
                  <a:schemeClr val="tx1"/>
                </a:solidFill>
                <a:latin typeface="Noto Sans" panose="020B0502040504020204" pitchFamily="34" charset="0"/>
                <a:ea typeface="Corbel"/>
                <a:cs typeface="Noto Sans" panose="020B0502040504020204" pitchFamily="34" charset="0"/>
                <a:sym typeface="Corbel"/>
              </a:rPr>
              <a:t>April 2025 and Jan 2026 data. </a:t>
            </a:r>
            <a:r>
              <a:rPr lang="en-GB" sz="900" dirty="0">
                <a:latin typeface="Noto Sans" panose="020B0502040504020204" pitchFamily="34" charset="0"/>
                <a:ea typeface="Corbel"/>
                <a:cs typeface="Noto Sans" panose="020B0502040504020204" pitchFamily="34" charset="0"/>
                <a:sym typeface="Corbel"/>
              </a:rPr>
              <a:t>All consumers who have claimed on at least one (motor, travel, buildings and/or contents) insurance policy: Motor n=93, Travel n=57, Buildings/Contents n=36. Note: If more than one different policies were selected, participants were randomly assigned to answer performance questions for one of the policies only. </a:t>
            </a:r>
            <a:endParaRPr lang="en-GB" sz="9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30158765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F78CB5FC-D6BB-7588-4E69-CCB487BEC78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16E7A91-2C42-454B-41A7-34DD55BD1CEB}"/>
              </a:ext>
            </a:extLst>
          </p:cNvPr>
          <p:cNvSpPr txBox="1"/>
          <p:nvPr/>
        </p:nvSpPr>
        <p:spPr>
          <a:xfrm>
            <a:off x="919983" y="480813"/>
            <a:ext cx="1072337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Claim themes Opportunities for Consumers – claimed on motor</a:t>
            </a:r>
          </a:p>
        </p:txBody>
      </p:sp>
      <p:graphicFrame>
        <p:nvGraphicFramePr>
          <p:cNvPr id="4" name="Table 3">
            <a:extLst>
              <a:ext uri="{FF2B5EF4-FFF2-40B4-BE49-F238E27FC236}">
                <a16:creationId xmlns:a16="http://schemas.microsoft.com/office/drawing/2014/main" id="{4842E103-D973-9BFC-3EBA-1BFADB15A2F7}"/>
              </a:ext>
            </a:extLst>
          </p:cNvPr>
          <p:cNvGraphicFramePr>
            <a:graphicFrameLocks noGrp="1"/>
          </p:cNvGraphicFramePr>
          <p:nvPr>
            <p:extLst>
              <p:ext uri="{D42A27DB-BD31-4B8C-83A1-F6EECF244321}">
                <p14:modId xmlns:p14="http://schemas.microsoft.com/office/powerpoint/2010/main" val="2386838098"/>
              </p:ext>
            </p:extLst>
          </p:nvPr>
        </p:nvGraphicFramePr>
        <p:xfrm>
          <a:off x="1019175" y="1615441"/>
          <a:ext cx="10014583" cy="4281486"/>
        </p:xfrm>
        <a:graphic>
          <a:graphicData uri="http://schemas.openxmlformats.org/drawingml/2006/table">
            <a:tbl>
              <a:tblPr firstRow="1" bandRow="1">
                <a:tableStyleId>{6E62EB93-AAC6-4EBA-99E5-D1D4B1179FDE}</a:tableStyleId>
              </a:tblPr>
              <a:tblGrid>
                <a:gridCol w="545465">
                  <a:extLst>
                    <a:ext uri="{9D8B030D-6E8A-4147-A177-3AD203B41FA5}">
                      <a16:colId xmlns:a16="http://schemas.microsoft.com/office/drawing/2014/main" val="20000"/>
                    </a:ext>
                  </a:extLst>
                </a:gridCol>
                <a:gridCol w="1366263">
                  <a:extLst>
                    <a:ext uri="{9D8B030D-6E8A-4147-A177-3AD203B41FA5}">
                      <a16:colId xmlns:a16="http://schemas.microsoft.com/office/drawing/2014/main" val="20001"/>
                    </a:ext>
                  </a:extLst>
                </a:gridCol>
                <a:gridCol w="3551177">
                  <a:extLst>
                    <a:ext uri="{9D8B030D-6E8A-4147-A177-3AD203B41FA5}">
                      <a16:colId xmlns:a16="http://schemas.microsoft.com/office/drawing/2014/main" val="20002"/>
                    </a:ext>
                  </a:extLst>
                </a:gridCol>
                <a:gridCol w="1517226">
                  <a:extLst>
                    <a:ext uri="{9D8B030D-6E8A-4147-A177-3AD203B41FA5}">
                      <a16:colId xmlns:a16="http://schemas.microsoft.com/office/drawing/2014/main" val="20003"/>
                    </a:ext>
                  </a:extLst>
                </a:gridCol>
                <a:gridCol w="1517226">
                  <a:extLst>
                    <a:ext uri="{9D8B030D-6E8A-4147-A177-3AD203B41FA5}">
                      <a16:colId xmlns:a16="http://schemas.microsoft.com/office/drawing/2014/main" val="20004"/>
                    </a:ext>
                  </a:extLst>
                </a:gridCol>
                <a:gridCol w="1517226">
                  <a:extLst>
                    <a:ext uri="{9D8B030D-6E8A-4147-A177-3AD203B41FA5}">
                      <a16:colId xmlns:a16="http://schemas.microsoft.com/office/drawing/2014/main" val="20005"/>
                    </a:ext>
                  </a:extLst>
                </a:gridCol>
              </a:tblGrid>
              <a:tr h="326839">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Statement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5591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can get through to the insurance company quickly at any time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7134">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was not asked needless questions about my claim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4.95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5591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knew what I need to do to make a claim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5591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was able to choose the supplier that the insurance company uses (e.g. tradesmen, garage, airline, law firm)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3.98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5591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Repairs or replacement items were completed/ delivered at a time that suited me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5591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insurer provided effective assistance/ advice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48364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am offered immediate assistance and advice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5591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claim was settled quickly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5591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had a choice in how the company settled the claim (e.g. financial settlement, repair or replacement)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5591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insurance company did not try to avoid paying out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5.70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10"/>
                  </a:ext>
                </a:extLst>
              </a:tr>
            </a:tbl>
          </a:graphicData>
        </a:graphic>
      </p:graphicFrame>
      <p:sp>
        <p:nvSpPr>
          <p:cNvPr id="5" name="Google Shape;281;p26">
            <a:extLst>
              <a:ext uri="{FF2B5EF4-FFF2-40B4-BE49-F238E27FC236}">
                <a16:creationId xmlns:a16="http://schemas.microsoft.com/office/drawing/2014/main" id="{C0CCE08A-1749-666D-0C4B-4D01EE2A5273}"/>
              </a:ext>
            </a:extLst>
          </p:cNvPr>
          <p:cNvSpPr txBox="1"/>
          <p:nvPr/>
        </p:nvSpPr>
        <p:spPr>
          <a:xfrm>
            <a:off x="913991" y="6073162"/>
            <a:ext cx="10201458" cy="35504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Base: April 2025 and Jan 2026 data. All consumers who have claimed on at least one (motor, travel, buildings and/or contents) insurance policy: Motor n=</a:t>
            </a:r>
            <a:r>
              <a:rPr lang="en-US" sz="900" dirty="0">
                <a:latin typeface="Noto Sans" panose="020B0502040504020204" pitchFamily="34" charset="0"/>
                <a:ea typeface="Corbel"/>
                <a:cs typeface="Noto Sans" panose="020B0502040504020204" pitchFamily="34" charset="0"/>
                <a:sym typeface="Corbel"/>
              </a:rPr>
              <a:t>93</a:t>
            </a:r>
            <a:r>
              <a:rPr kumimoji="0" lang="en-US"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 Note: If more than one different policies were selected, participants were randomly assigned to answer performance questions for one of the policies only. </a:t>
            </a:r>
          </a:p>
        </p:txBody>
      </p:sp>
    </p:spTree>
    <p:extLst>
      <p:ext uri="{BB962C8B-B14F-4D97-AF65-F5344CB8AC3E}">
        <p14:creationId xmlns:p14="http://schemas.microsoft.com/office/powerpoint/2010/main" val="15308530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D97CECE1-40B3-692C-8E2C-220FC9F2973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4E2F9E4-7DFF-C505-D9F0-38C697724F36}"/>
              </a:ext>
            </a:extLst>
          </p:cNvPr>
          <p:cNvSpPr txBox="1"/>
          <p:nvPr/>
        </p:nvSpPr>
        <p:spPr>
          <a:xfrm>
            <a:off x="919983" y="480813"/>
            <a:ext cx="1072337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Claim themes Opportunities for Consumers – claimed on travel</a:t>
            </a:r>
          </a:p>
        </p:txBody>
      </p:sp>
      <p:graphicFrame>
        <p:nvGraphicFramePr>
          <p:cNvPr id="4" name="Table 3">
            <a:extLst>
              <a:ext uri="{FF2B5EF4-FFF2-40B4-BE49-F238E27FC236}">
                <a16:creationId xmlns:a16="http://schemas.microsoft.com/office/drawing/2014/main" id="{65887721-67CC-2115-B8E0-FB1EB5B4D0DF}"/>
              </a:ext>
            </a:extLst>
          </p:cNvPr>
          <p:cNvGraphicFramePr>
            <a:graphicFrameLocks noGrp="1"/>
          </p:cNvGraphicFramePr>
          <p:nvPr>
            <p:extLst>
              <p:ext uri="{D42A27DB-BD31-4B8C-83A1-F6EECF244321}">
                <p14:modId xmlns:p14="http://schemas.microsoft.com/office/powerpoint/2010/main" val="3046190620"/>
              </p:ext>
            </p:extLst>
          </p:nvPr>
        </p:nvGraphicFramePr>
        <p:xfrm>
          <a:off x="1019175" y="1615441"/>
          <a:ext cx="10014583" cy="4153754"/>
        </p:xfrm>
        <a:graphic>
          <a:graphicData uri="http://schemas.openxmlformats.org/drawingml/2006/table">
            <a:tbl>
              <a:tblPr firstRow="1" bandRow="1">
                <a:tableStyleId>{6E62EB93-AAC6-4EBA-99E5-D1D4B1179FDE}</a:tableStyleId>
              </a:tblPr>
              <a:tblGrid>
                <a:gridCol w="545465">
                  <a:extLst>
                    <a:ext uri="{9D8B030D-6E8A-4147-A177-3AD203B41FA5}">
                      <a16:colId xmlns:a16="http://schemas.microsoft.com/office/drawing/2014/main" val="20000"/>
                    </a:ext>
                  </a:extLst>
                </a:gridCol>
                <a:gridCol w="1366263">
                  <a:extLst>
                    <a:ext uri="{9D8B030D-6E8A-4147-A177-3AD203B41FA5}">
                      <a16:colId xmlns:a16="http://schemas.microsoft.com/office/drawing/2014/main" val="20001"/>
                    </a:ext>
                  </a:extLst>
                </a:gridCol>
                <a:gridCol w="3551177">
                  <a:extLst>
                    <a:ext uri="{9D8B030D-6E8A-4147-A177-3AD203B41FA5}">
                      <a16:colId xmlns:a16="http://schemas.microsoft.com/office/drawing/2014/main" val="20002"/>
                    </a:ext>
                  </a:extLst>
                </a:gridCol>
                <a:gridCol w="1517226">
                  <a:extLst>
                    <a:ext uri="{9D8B030D-6E8A-4147-A177-3AD203B41FA5}">
                      <a16:colId xmlns:a16="http://schemas.microsoft.com/office/drawing/2014/main" val="20003"/>
                    </a:ext>
                  </a:extLst>
                </a:gridCol>
                <a:gridCol w="1517226">
                  <a:extLst>
                    <a:ext uri="{9D8B030D-6E8A-4147-A177-3AD203B41FA5}">
                      <a16:colId xmlns:a16="http://schemas.microsoft.com/office/drawing/2014/main" val="20004"/>
                    </a:ext>
                  </a:extLst>
                </a:gridCol>
                <a:gridCol w="1517226">
                  <a:extLst>
                    <a:ext uri="{9D8B030D-6E8A-4147-A177-3AD203B41FA5}">
                      <a16:colId xmlns:a16="http://schemas.microsoft.com/office/drawing/2014/main" val="20005"/>
                    </a:ext>
                  </a:extLst>
                </a:gridCol>
              </a:tblGrid>
              <a:tr h="326839">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Statement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5591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claim was settled quickly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10.18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7134">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insurer provided effective assistance/ advice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5591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can get through to the insurance company quickly at any time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5591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The people you dealt with showed compassion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5591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am offered immediate assistance and advice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5591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knew what I need to do to make a claim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48364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was able to choose the supplier that the insurance company uses (e.g. tradesmen, garage, airline, law firm)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5591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had a choice in how the company settled the claim (e.g. financial settlement, repair or replacement)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5591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was not asked needless questions about my claim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5591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insurance company did not try to avoid paying out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6.14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10"/>
                  </a:ext>
                </a:extLst>
              </a:tr>
            </a:tbl>
          </a:graphicData>
        </a:graphic>
      </p:graphicFrame>
      <p:sp>
        <p:nvSpPr>
          <p:cNvPr id="5" name="Google Shape;281;p26">
            <a:extLst>
              <a:ext uri="{FF2B5EF4-FFF2-40B4-BE49-F238E27FC236}">
                <a16:creationId xmlns:a16="http://schemas.microsoft.com/office/drawing/2014/main" id="{3734F6BB-CF16-3AA2-9931-8B3C41567655}"/>
              </a:ext>
            </a:extLst>
          </p:cNvPr>
          <p:cNvSpPr txBox="1"/>
          <p:nvPr/>
        </p:nvSpPr>
        <p:spPr>
          <a:xfrm>
            <a:off x="913991" y="6073162"/>
            <a:ext cx="10201458" cy="35504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Base: April 2025 and Jan 2026 data. All consumers who have claimed on at least one (motor, travel, buildings and/or contents) insurance policy: Travel n=</a:t>
            </a:r>
            <a:r>
              <a:rPr lang="en-US" sz="900" dirty="0">
                <a:latin typeface="Noto Sans" panose="020B0502040504020204" pitchFamily="34" charset="0"/>
                <a:ea typeface="Corbel"/>
                <a:cs typeface="Noto Sans" panose="020B0502040504020204" pitchFamily="34" charset="0"/>
                <a:sym typeface="Corbel"/>
              </a:rPr>
              <a:t>57</a:t>
            </a:r>
            <a:r>
              <a:rPr kumimoji="0" lang="en-US"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 Note: If more than one different policies were selected, participants were randomly assigned to answer performance questions for one of the policies only. </a:t>
            </a:r>
          </a:p>
        </p:txBody>
      </p:sp>
    </p:spTree>
    <p:extLst>
      <p:ext uri="{BB962C8B-B14F-4D97-AF65-F5344CB8AC3E}">
        <p14:creationId xmlns:p14="http://schemas.microsoft.com/office/powerpoint/2010/main" val="40562155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1133092D-BA03-93F6-99F3-161BC3648D7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9162392-9766-F868-A364-CE034E1ACF4A}"/>
              </a:ext>
            </a:extLst>
          </p:cNvPr>
          <p:cNvSpPr txBox="1"/>
          <p:nvPr/>
        </p:nvSpPr>
        <p:spPr>
          <a:xfrm>
            <a:off x="919983" y="480813"/>
            <a:ext cx="1072337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Claim themes Opportunities for Consumers – claimed on buildings/ contents</a:t>
            </a:r>
          </a:p>
        </p:txBody>
      </p:sp>
      <p:graphicFrame>
        <p:nvGraphicFramePr>
          <p:cNvPr id="4" name="Table 3">
            <a:extLst>
              <a:ext uri="{FF2B5EF4-FFF2-40B4-BE49-F238E27FC236}">
                <a16:creationId xmlns:a16="http://schemas.microsoft.com/office/drawing/2014/main" id="{A2B4065B-1F32-513F-2127-2A465931E5F3}"/>
              </a:ext>
            </a:extLst>
          </p:cNvPr>
          <p:cNvGraphicFramePr>
            <a:graphicFrameLocks noGrp="1"/>
          </p:cNvGraphicFramePr>
          <p:nvPr>
            <p:extLst>
              <p:ext uri="{D42A27DB-BD31-4B8C-83A1-F6EECF244321}">
                <p14:modId xmlns:p14="http://schemas.microsoft.com/office/powerpoint/2010/main" val="957461088"/>
              </p:ext>
            </p:extLst>
          </p:nvPr>
        </p:nvGraphicFramePr>
        <p:xfrm>
          <a:off x="1019175" y="1615441"/>
          <a:ext cx="10014583" cy="4124958"/>
        </p:xfrm>
        <a:graphic>
          <a:graphicData uri="http://schemas.openxmlformats.org/drawingml/2006/table">
            <a:tbl>
              <a:tblPr firstRow="1" bandRow="1">
                <a:tableStyleId>{6E62EB93-AAC6-4EBA-99E5-D1D4B1179FDE}</a:tableStyleId>
              </a:tblPr>
              <a:tblGrid>
                <a:gridCol w="545465">
                  <a:extLst>
                    <a:ext uri="{9D8B030D-6E8A-4147-A177-3AD203B41FA5}">
                      <a16:colId xmlns:a16="http://schemas.microsoft.com/office/drawing/2014/main" val="20000"/>
                    </a:ext>
                  </a:extLst>
                </a:gridCol>
                <a:gridCol w="1366263">
                  <a:extLst>
                    <a:ext uri="{9D8B030D-6E8A-4147-A177-3AD203B41FA5}">
                      <a16:colId xmlns:a16="http://schemas.microsoft.com/office/drawing/2014/main" val="20001"/>
                    </a:ext>
                  </a:extLst>
                </a:gridCol>
                <a:gridCol w="3551177">
                  <a:extLst>
                    <a:ext uri="{9D8B030D-6E8A-4147-A177-3AD203B41FA5}">
                      <a16:colId xmlns:a16="http://schemas.microsoft.com/office/drawing/2014/main" val="20002"/>
                    </a:ext>
                  </a:extLst>
                </a:gridCol>
                <a:gridCol w="1517226">
                  <a:extLst>
                    <a:ext uri="{9D8B030D-6E8A-4147-A177-3AD203B41FA5}">
                      <a16:colId xmlns:a16="http://schemas.microsoft.com/office/drawing/2014/main" val="20003"/>
                    </a:ext>
                  </a:extLst>
                </a:gridCol>
                <a:gridCol w="1517226">
                  <a:extLst>
                    <a:ext uri="{9D8B030D-6E8A-4147-A177-3AD203B41FA5}">
                      <a16:colId xmlns:a16="http://schemas.microsoft.com/office/drawing/2014/main" val="20004"/>
                    </a:ext>
                  </a:extLst>
                </a:gridCol>
                <a:gridCol w="1517226">
                  <a:extLst>
                    <a:ext uri="{9D8B030D-6E8A-4147-A177-3AD203B41FA5}">
                      <a16:colId xmlns:a16="http://schemas.microsoft.com/office/drawing/2014/main" val="20005"/>
                    </a:ext>
                  </a:extLst>
                </a:gridCol>
              </a:tblGrid>
              <a:tr h="326839">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Statement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5591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had a choice in how the company settled the claim (e.g. financial settlement, repair or replacement)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7134">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claim was settled quickly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4.55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5591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did not have to prove that my claim was genuine with lots of receipts or pictures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5591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insurer provided effective assistance/ advice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5591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am offered immediate assistance and advice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5591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insurance company did not try to avoid paying out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483649">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The people you dealt with showed compassion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5591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Repairs or replacement items were completed/ delivered at a time that suited me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4.72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5591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was not asked needless questions about my claim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4.29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5591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knew what I need to do to make a claim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4.72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4.02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10"/>
                  </a:ext>
                </a:extLst>
              </a:tr>
            </a:tbl>
          </a:graphicData>
        </a:graphic>
      </p:graphicFrame>
      <p:sp>
        <p:nvSpPr>
          <p:cNvPr id="5" name="Google Shape;281;p26">
            <a:extLst>
              <a:ext uri="{FF2B5EF4-FFF2-40B4-BE49-F238E27FC236}">
                <a16:creationId xmlns:a16="http://schemas.microsoft.com/office/drawing/2014/main" id="{DEFB7DAC-4C89-2CD2-AB67-B0C314558846}"/>
              </a:ext>
            </a:extLst>
          </p:cNvPr>
          <p:cNvSpPr txBox="1"/>
          <p:nvPr/>
        </p:nvSpPr>
        <p:spPr>
          <a:xfrm>
            <a:off x="913991" y="6073162"/>
            <a:ext cx="10201458" cy="35504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Base: April 2025 and Jan 2026 data. All consumers who have claimed on at least one (motor, travel, buildings and/or contents) insurance policy:  Buildings/Contents n=</a:t>
            </a:r>
            <a:r>
              <a:rPr lang="en-US" sz="900" dirty="0">
                <a:latin typeface="Noto Sans" panose="020B0502040504020204" pitchFamily="34" charset="0"/>
                <a:ea typeface="Corbel"/>
                <a:cs typeface="Noto Sans" panose="020B0502040504020204" pitchFamily="34" charset="0"/>
                <a:sym typeface="Corbel"/>
              </a:rPr>
              <a:t>36</a:t>
            </a:r>
            <a:r>
              <a:rPr kumimoji="0" lang="en-US"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 Note: If more than one different policies were selected, participants were randomly assigned to answer performance questions for one of the policies only. </a:t>
            </a:r>
          </a:p>
        </p:txBody>
      </p:sp>
    </p:spTree>
    <p:extLst>
      <p:ext uri="{BB962C8B-B14F-4D97-AF65-F5344CB8AC3E}">
        <p14:creationId xmlns:p14="http://schemas.microsoft.com/office/powerpoint/2010/main" val="343677605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671B69F-BDA8-7117-9675-861373DF4AE2}"/>
            </a:ext>
          </a:extLst>
        </p:cNvPr>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A05C4C2-8A27-19AC-B099-0E97BB78747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530589" y="5811520"/>
            <a:ext cx="1891747" cy="580137"/>
          </a:xfrm>
          <a:prstGeom prst="rect">
            <a:avLst/>
          </a:prstGeom>
        </p:spPr>
      </p:pic>
      <p:sp>
        <p:nvSpPr>
          <p:cNvPr id="2" name="object 3">
            <a:extLst>
              <a:ext uri="{FF2B5EF4-FFF2-40B4-BE49-F238E27FC236}">
                <a16:creationId xmlns:a16="http://schemas.microsoft.com/office/drawing/2014/main" id="{0CE94CFD-B12A-6297-A7CE-A35997A50C4D}"/>
              </a:ext>
            </a:extLst>
          </p:cNvPr>
          <p:cNvSpPr txBox="1"/>
          <p:nvPr/>
        </p:nvSpPr>
        <p:spPr>
          <a:xfrm>
            <a:off x="1664384" y="2300844"/>
            <a:ext cx="9757952" cy="2027863"/>
          </a:xfrm>
          <a:prstGeom prst="rect">
            <a:avLst/>
          </a:prstGeom>
        </p:spPr>
        <p:txBody>
          <a:bodyPr vert="horz" wrap="square" lIns="0" tIns="277495" rIns="0" bIns="0" rtlCol="0">
            <a:spAutoFit/>
          </a:bodyPr>
          <a:lstStyle/>
          <a:p>
            <a:pPr marL="12701" marR="5080" lvl="0" indent="0" algn="r" defTabSz="457223" rtl="0" eaLnBrk="1" fontAlgn="auto" latinLnBrk="0" hangingPunct="1">
              <a:lnSpc>
                <a:spcPts val="68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17505B"/>
                </a:solidFill>
                <a:effectLst/>
                <a:uLnTx/>
                <a:uFillTx/>
                <a:latin typeface="Moderustic ExtraBold" pitchFamily="2" charset="0"/>
                <a:ea typeface="Noto Sans" panose="020B0502040504020204" pitchFamily="34" charset="0"/>
                <a:cs typeface="Cambria"/>
                <a:sym typeface="Arial"/>
              </a:rPr>
              <a:t>APPENDIX </a:t>
            </a:r>
            <a:r>
              <a:rPr kumimoji="0" lang="en-US" sz="7200" b="1" i="0" u="none" strike="noStrike" kern="120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a:t>
            </a:r>
          </a:p>
          <a:p>
            <a:pPr marL="12701" marR="5080" lvl="0" indent="0" algn="r" defTabSz="457223" rtl="0" eaLnBrk="1" fontAlgn="auto" latinLnBrk="0" hangingPunct="1">
              <a:lnSpc>
                <a:spcPts val="68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17505B"/>
                </a:solidFill>
                <a:effectLst/>
                <a:uLnTx/>
                <a:uFillTx/>
                <a:latin typeface="Moderustic ExtraBold" pitchFamily="2" charset="0"/>
                <a:ea typeface="Noto Sans" panose="020B0502040504020204" pitchFamily="34" charset="0"/>
                <a:cs typeface="Cambria"/>
                <a:sym typeface="Arial"/>
              </a:rPr>
              <a:t>SMEs</a:t>
            </a:r>
          </a:p>
        </p:txBody>
      </p:sp>
    </p:spTree>
    <p:extLst>
      <p:ext uri="{BB962C8B-B14F-4D97-AF65-F5344CB8AC3E}">
        <p14:creationId xmlns:p14="http://schemas.microsoft.com/office/powerpoint/2010/main" val="107655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F5764109-047D-B62C-58B3-43F61897023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5BE63A7-FB8D-902C-FD58-45B974C96C45}"/>
              </a:ext>
            </a:extLst>
          </p:cNvPr>
          <p:cNvSpPr txBox="1"/>
          <p:nvPr/>
        </p:nvSpPr>
        <p:spPr>
          <a:xfrm>
            <a:off x="933530" y="575958"/>
            <a:ext cx="112279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Theme scores for SMEs – gender</a:t>
            </a:r>
          </a:p>
        </p:txBody>
      </p:sp>
      <p:graphicFrame>
        <p:nvGraphicFramePr>
          <p:cNvPr id="4" name="Table 3">
            <a:extLst>
              <a:ext uri="{FF2B5EF4-FFF2-40B4-BE49-F238E27FC236}">
                <a16:creationId xmlns:a16="http://schemas.microsoft.com/office/drawing/2014/main" id="{80A7805E-559F-3CF9-222E-1B483104A7B9}"/>
              </a:ext>
            </a:extLst>
          </p:cNvPr>
          <p:cNvGraphicFramePr>
            <a:graphicFrameLocks noGrp="1"/>
          </p:cNvGraphicFramePr>
          <p:nvPr>
            <p:extLst>
              <p:ext uri="{D42A27DB-BD31-4B8C-83A1-F6EECF244321}">
                <p14:modId xmlns:p14="http://schemas.microsoft.com/office/powerpoint/2010/main" val="3533145130"/>
              </p:ext>
            </p:extLst>
          </p:nvPr>
        </p:nvGraphicFramePr>
        <p:xfrm>
          <a:off x="1019379" y="1660594"/>
          <a:ext cx="4853613" cy="3985103"/>
        </p:xfrm>
        <a:graphic>
          <a:graphicData uri="http://schemas.openxmlformats.org/drawingml/2006/table">
            <a:tbl>
              <a:tblPr firstRow="1" bandRow="1">
                <a:tableStyleId>{6E62EB93-AAC6-4EBA-99E5-D1D4B1179FDE}</a:tableStyleId>
              </a:tblPr>
              <a:tblGrid>
                <a:gridCol w="533613">
                  <a:extLst>
                    <a:ext uri="{9D8B030D-6E8A-4147-A177-3AD203B41FA5}">
                      <a16:colId xmlns:a16="http://schemas.microsoft.com/office/drawing/2014/main" val="20000"/>
                    </a:ext>
                  </a:extLst>
                </a:gridCol>
                <a:gridCol w="1080000">
                  <a:extLst>
                    <a:ext uri="{9D8B030D-6E8A-4147-A177-3AD203B41FA5}">
                      <a16:colId xmlns:a16="http://schemas.microsoft.com/office/drawing/2014/main" val="20001"/>
                    </a:ext>
                  </a:extLst>
                </a:gridCol>
                <a:gridCol w="1080000">
                  <a:extLst>
                    <a:ext uri="{9D8B030D-6E8A-4147-A177-3AD203B41FA5}">
                      <a16:colId xmlns:a16="http://schemas.microsoft.com/office/drawing/2014/main" val="20002"/>
                    </a:ext>
                  </a:extLst>
                </a:gridCol>
                <a:gridCol w="1080000">
                  <a:extLst>
                    <a:ext uri="{9D8B030D-6E8A-4147-A177-3AD203B41FA5}">
                      <a16:colId xmlns:a16="http://schemas.microsoft.com/office/drawing/2014/main" val="20003"/>
                    </a:ext>
                  </a:extLst>
                </a:gridCol>
                <a:gridCol w="1080000">
                  <a:extLst>
                    <a:ext uri="{9D8B030D-6E8A-4147-A177-3AD203B41FA5}">
                      <a16:colId xmlns:a16="http://schemas.microsoft.com/office/drawing/2014/main" val="20004"/>
                    </a:ext>
                  </a:extLst>
                </a:gridCol>
              </a:tblGrid>
              <a:tr h="368966">
                <a:tc>
                  <a:txBody>
                    <a:bodyPr/>
                    <a:lstStyle/>
                    <a:p>
                      <a:endParaRPr lang="en-GB" sz="1100"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40179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179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40179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0179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40179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0179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40179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0179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Relationship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401793">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dirty="0">
                          <a:solidFill>
                            <a:srgbClr val="000000"/>
                          </a:solidFill>
                          <a:effectLst/>
                          <a:latin typeface="+mn-lt"/>
                        </a:rPr>
                        <a:t>5.91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graphicFrame>
        <p:nvGraphicFramePr>
          <p:cNvPr id="6" name="Table 5">
            <a:extLst>
              <a:ext uri="{FF2B5EF4-FFF2-40B4-BE49-F238E27FC236}">
                <a16:creationId xmlns:a16="http://schemas.microsoft.com/office/drawing/2014/main" id="{B23A64F3-9BE4-F8B7-D1D1-1E0243003615}"/>
              </a:ext>
            </a:extLst>
          </p:cNvPr>
          <p:cNvGraphicFramePr>
            <a:graphicFrameLocks noGrp="1"/>
          </p:cNvGraphicFramePr>
          <p:nvPr>
            <p:extLst>
              <p:ext uri="{D42A27DB-BD31-4B8C-83A1-F6EECF244321}">
                <p14:modId xmlns:p14="http://schemas.microsoft.com/office/powerpoint/2010/main" val="158773779"/>
              </p:ext>
            </p:extLst>
          </p:nvPr>
        </p:nvGraphicFramePr>
        <p:xfrm>
          <a:off x="6319010" y="1660593"/>
          <a:ext cx="4853613" cy="3985099"/>
        </p:xfrm>
        <a:graphic>
          <a:graphicData uri="http://schemas.openxmlformats.org/drawingml/2006/table">
            <a:tbl>
              <a:tblPr firstRow="1" bandRow="1">
                <a:tableStyleId>{6E62EB93-AAC6-4EBA-99E5-D1D4B1179FDE}</a:tableStyleId>
              </a:tblPr>
              <a:tblGrid>
                <a:gridCol w="533613">
                  <a:extLst>
                    <a:ext uri="{9D8B030D-6E8A-4147-A177-3AD203B41FA5}">
                      <a16:colId xmlns:a16="http://schemas.microsoft.com/office/drawing/2014/main" val="20000"/>
                    </a:ext>
                  </a:extLst>
                </a:gridCol>
                <a:gridCol w="1080000">
                  <a:extLst>
                    <a:ext uri="{9D8B030D-6E8A-4147-A177-3AD203B41FA5}">
                      <a16:colId xmlns:a16="http://schemas.microsoft.com/office/drawing/2014/main" val="20001"/>
                    </a:ext>
                  </a:extLst>
                </a:gridCol>
                <a:gridCol w="1080000">
                  <a:extLst>
                    <a:ext uri="{9D8B030D-6E8A-4147-A177-3AD203B41FA5}">
                      <a16:colId xmlns:a16="http://schemas.microsoft.com/office/drawing/2014/main" val="20002"/>
                    </a:ext>
                  </a:extLst>
                </a:gridCol>
                <a:gridCol w="1080000">
                  <a:extLst>
                    <a:ext uri="{9D8B030D-6E8A-4147-A177-3AD203B41FA5}">
                      <a16:colId xmlns:a16="http://schemas.microsoft.com/office/drawing/2014/main" val="20003"/>
                    </a:ext>
                  </a:extLst>
                </a:gridCol>
                <a:gridCol w="1080000">
                  <a:extLst>
                    <a:ext uri="{9D8B030D-6E8A-4147-A177-3AD203B41FA5}">
                      <a16:colId xmlns:a16="http://schemas.microsoft.com/office/drawing/2014/main" val="20004"/>
                    </a:ext>
                  </a:extLst>
                </a:gridCol>
              </a:tblGrid>
              <a:tr h="349360">
                <a:tc>
                  <a:txBody>
                    <a:bodyPr/>
                    <a:lstStyle/>
                    <a:p>
                      <a:endParaRPr lang="en-GB" sz="1100"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410884">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buNone/>
                      </a:pPr>
                      <a:r>
                        <a:rPr lang="en-GB" sz="1100" b="0" i="0" u="none" strike="noStrike">
                          <a:solidFill>
                            <a:srgbClr val="000000"/>
                          </a:solidFill>
                          <a:effectLst/>
                          <a:latin typeface="+mn-lt"/>
                        </a:rPr>
                        <a:t>6.53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buNone/>
                      </a:pPr>
                      <a:r>
                        <a:rPr lang="en-GB" sz="1100" b="0" i="0" u="none" strike="noStrike">
                          <a:solidFill>
                            <a:srgbClr val="000000"/>
                          </a:solidFill>
                          <a:effectLst/>
                          <a:latin typeface="+mn-lt"/>
                        </a:rPr>
                        <a:t>5.91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buNone/>
                      </a:pPr>
                      <a:r>
                        <a:rPr lang="en-GB" sz="1100" b="0" i="0" u="none" strike="noStrike">
                          <a:solidFill>
                            <a:srgbClr val="000000"/>
                          </a:solidFill>
                          <a:effectLst/>
                          <a:latin typeface="+mn-lt"/>
                        </a:rPr>
                        <a:t>7.15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10884">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r" fontAlgn="b">
                        <a:buNone/>
                      </a:pPr>
                      <a:r>
                        <a:rPr lang="en-GB" sz="1100" b="0" i="0" u="none" strike="noStrike">
                          <a:solidFill>
                            <a:srgbClr val="000000"/>
                          </a:solidFill>
                          <a:effectLst/>
                          <a:latin typeface="+mn-lt"/>
                        </a:rPr>
                        <a:t>7.21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r" fontAlgn="b">
                        <a:buNone/>
                      </a:pPr>
                      <a:r>
                        <a:rPr lang="en-GB" sz="1100" b="0" i="0" u="none" strike="noStrike">
                          <a:solidFill>
                            <a:srgbClr val="000000"/>
                          </a:solidFill>
                          <a:effectLst/>
                          <a:latin typeface="+mn-lt"/>
                        </a:rPr>
                        <a:t>7.32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r" fontAlgn="b">
                        <a:buNone/>
                      </a:pPr>
                      <a:r>
                        <a:rPr lang="en-GB" sz="1100" b="0" i="0" u="none" strike="noStrike">
                          <a:solidFill>
                            <a:srgbClr val="000000"/>
                          </a:solidFill>
                          <a:effectLst/>
                          <a:latin typeface="+mn-lt"/>
                        </a:rPr>
                        <a:t>7.11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410884">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buNone/>
                      </a:pPr>
                      <a:r>
                        <a:rPr lang="en-GB" sz="1100" b="0" i="0" u="none" strike="noStrike">
                          <a:solidFill>
                            <a:srgbClr val="000000"/>
                          </a:solidFill>
                          <a:effectLst/>
                          <a:latin typeface="+mn-lt"/>
                        </a:rPr>
                        <a:t>7.20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buNone/>
                      </a:pPr>
                      <a:r>
                        <a:rPr lang="en-GB" sz="1100" b="0" i="0" u="none" strike="noStrike">
                          <a:solidFill>
                            <a:srgbClr val="000000"/>
                          </a:solidFill>
                          <a:effectLst/>
                          <a:latin typeface="+mn-lt"/>
                        </a:rPr>
                        <a:t>7.33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buNone/>
                      </a:pPr>
                      <a:r>
                        <a:rPr lang="en-GB" sz="1100" b="0" i="0" u="none" strike="noStrike">
                          <a:solidFill>
                            <a:srgbClr val="000000"/>
                          </a:solidFill>
                          <a:effectLst/>
                          <a:latin typeface="+mn-lt"/>
                        </a:rPr>
                        <a:t>7.06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10884">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r" fontAlgn="b">
                        <a:buNone/>
                      </a:pPr>
                      <a:r>
                        <a:rPr lang="en-GB" sz="1100" b="0" i="0" u="none" strike="noStrike">
                          <a:solidFill>
                            <a:srgbClr val="000000"/>
                          </a:solidFill>
                          <a:effectLst/>
                          <a:latin typeface="+mn-lt"/>
                        </a:rPr>
                        <a:t>7.12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r" fontAlgn="b">
                        <a:buNone/>
                      </a:pPr>
                      <a:r>
                        <a:rPr lang="en-GB" sz="1100" b="0" i="0" u="none" strike="noStrike">
                          <a:solidFill>
                            <a:srgbClr val="000000"/>
                          </a:solidFill>
                          <a:effectLst/>
                          <a:latin typeface="+mn-lt"/>
                        </a:rPr>
                        <a:t>7.23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r" fontAlgn="b">
                        <a:buNone/>
                      </a:pPr>
                      <a:r>
                        <a:rPr lang="en-GB" sz="1100" b="0" i="0" u="none" strike="noStrike">
                          <a:solidFill>
                            <a:srgbClr val="000000"/>
                          </a:solidFill>
                          <a:effectLst/>
                          <a:latin typeface="+mn-lt"/>
                        </a:rPr>
                        <a:t>7.00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410884">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buNone/>
                      </a:pPr>
                      <a:r>
                        <a:rPr lang="en-GB" sz="1100" b="0" i="0" u="none" strike="noStrike">
                          <a:solidFill>
                            <a:srgbClr val="000000"/>
                          </a:solidFill>
                          <a:effectLst/>
                          <a:latin typeface="+mn-lt"/>
                        </a:rPr>
                        <a:t>6.70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buNone/>
                      </a:pPr>
                      <a:r>
                        <a:rPr lang="en-GB" sz="1100" b="0" i="0" u="none" strike="noStrike">
                          <a:solidFill>
                            <a:srgbClr val="000000"/>
                          </a:solidFill>
                          <a:effectLst/>
                          <a:latin typeface="+mn-lt"/>
                        </a:rPr>
                        <a:t>6.77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buNone/>
                      </a:pPr>
                      <a:r>
                        <a:rPr lang="en-GB" sz="1100" b="0" i="0" u="none" strike="noStrike">
                          <a:solidFill>
                            <a:srgbClr val="000000"/>
                          </a:solidFill>
                          <a:effectLst/>
                          <a:latin typeface="+mn-lt"/>
                        </a:rPr>
                        <a:t>6.63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10884">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r" fontAlgn="b">
                        <a:buNone/>
                      </a:pPr>
                      <a:r>
                        <a:rPr lang="en-GB" sz="1100" b="0" i="0" u="none" strike="noStrike">
                          <a:solidFill>
                            <a:srgbClr val="000000"/>
                          </a:solidFill>
                          <a:effectLst/>
                          <a:latin typeface="+mn-lt"/>
                        </a:rPr>
                        <a:t>6.76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r" fontAlgn="b">
                        <a:buNone/>
                      </a:pPr>
                      <a:r>
                        <a:rPr lang="en-GB" sz="1100" b="0" i="0" u="none" strike="noStrike">
                          <a:solidFill>
                            <a:srgbClr val="000000"/>
                          </a:solidFill>
                          <a:effectLst/>
                          <a:latin typeface="+mn-lt"/>
                        </a:rPr>
                        <a:t>6.96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r" fontAlgn="b">
                        <a:buNone/>
                      </a:pPr>
                      <a:r>
                        <a:rPr lang="en-GB" sz="1100" b="0" i="0" u="none" strike="noStrike">
                          <a:solidFill>
                            <a:srgbClr val="000000"/>
                          </a:solidFill>
                          <a:effectLst/>
                          <a:latin typeface="+mn-lt"/>
                        </a:rPr>
                        <a:t>6.56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410884">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buNone/>
                      </a:pPr>
                      <a:r>
                        <a:rPr lang="en-GB" sz="1100" b="0" i="0" u="none" strike="noStrike">
                          <a:solidFill>
                            <a:srgbClr val="000000"/>
                          </a:solidFill>
                          <a:effectLst/>
                          <a:latin typeface="+mn-lt"/>
                        </a:rPr>
                        <a:t>6.64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buNone/>
                      </a:pPr>
                      <a:r>
                        <a:rPr lang="en-GB" sz="1100" b="0" i="0" u="none" strike="noStrike">
                          <a:solidFill>
                            <a:srgbClr val="000000"/>
                          </a:solidFill>
                          <a:effectLst/>
                          <a:latin typeface="+mn-lt"/>
                        </a:rPr>
                        <a:t>6.87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buNone/>
                      </a:pPr>
                      <a:r>
                        <a:rPr lang="en-GB" sz="1100" b="0" i="0" u="none" strike="noStrike">
                          <a:solidFill>
                            <a:srgbClr val="000000"/>
                          </a:solidFill>
                          <a:effectLst/>
                          <a:latin typeface="+mn-lt"/>
                        </a:rPr>
                        <a:t>6.41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10884">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r" fontAlgn="b">
                        <a:buNone/>
                      </a:pPr>
                      <a:r>
                        <a:rPr lang="en-GB" sz="1100" b="0" i="0" u="none" strike="noStrike">
                          <a:solidFill>
                            <a:srgbClr val="000000"/>
                          </a:solidFill>
                          <a:effectLst/>
                          <a:latin typeface="+mn-lt"/>
                        </a:rPr>
                        <a:t>6.02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r" fontAlgn="b">
                        <a:buNone/>
                      </a:pPr>
                      <a:r>
                        <a:rPr lang="en-GB" sz="1100" b="0" i="0" u="none" strike="noStrike">
                          <a:solidFill>
                            <a:srgbClr val="000000"/>
                          </a:solidFill>
                          <a:effectLst/>
                          <a:latin typeface="+mn-lt"/>
                        </a:rPr>
                        <a:t>5.87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r" fontAlgn="b">
                        <a:buNone/>
                      </a:pPr>
                      <a:r>
                        <a:rPr lang="en-GB" sz="1100" b="0" i="0" u="none" strike="noStrike">
                          <a:solidFill>
                            <a:srgbClr val="000000"/>
                          </a:solidFill>
                          <a:effectLst/>
                          <a:latin typeface="+mn-lt"/>
                        </a:rPr>
                        <a:t>6.16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48667">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Relationship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buNone/>
                      </a:pPr>
                      <a:r>
                        <a:rPr lang="en-GB" sz="1100" b="0" i="0" u="none" strike="noStrike">
                          <a:solidFill>
                            <a:srgbClr val="000000"/>
                          </a:solidFill>
                          <a:effectLst/>
                          <a:latin typeface="+mn-lt"/>
                        </a:rPr>
                        <a:t>6.21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buNone/>
                      </a:pPr>
                      <a:r>
                        <a:rPr lang="en-GB" sz="1100" b="0" i="0" u="none" strike="noStrike">
                          <a:solidFill>
                            <a:srgbClr val="000000"/>
                          </a:solidFill>
                          <a:effectLst/>
                          <a:latin typeface="+mn-lt"/>
                        </a:rPr>
                        <a:t>6.28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buNone/>
                      </a:pPr>
                      <a:r>
                        <a:rPr lang="en-GB" sz="1100" b="0" i="0" u="none" strike="noStrike" dirty="0">
                          <a:solidFill>
                            <a:srgbClr val="000000"/>
                          </a:solidFill>
                          <a:effectLst/>
                          <a:latin typeface="+mn-lt"/>
                        </a:rPr>
                        <a:t>6.13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2" name="TextBox 1">
            <a:extLst>
              <a:ext uri="{FF2B5EF4-FFF2-40B4-BE49-F238E27FC236}">
                <a16:creationId xmlns:a16="http://schemas.microsoft.com/office/drawing/2014/main" id="{5C6F01B7-1842-79C4-6C76-0EFD21F3F697}"/>
              </a:ext>
            </a:extLst>
          </p:cNvPr>
          <p:cNvSpPr txBox="1"/>
          <p:nvPr/>
        </p:nvSpPr>
        <p:spPr>
          <a:xfrm>
            <a:off x="2373744" y="1240885"/>
            <a:ext cx="214488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err="1">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Fema</a:t>
            </a:r>
            <a:r>
              <a:rPr lang="en-GB" b="1" dirty="0">
                <a:solidFill>
                  <a:srgbClr val="17505B"/>
                </a:solidFill>
                <a:latin typeface="Noto Sans" panose="020B0502040504020204" pitchFamily="34" charset="0"/>
                <a:ea typeface="Noto Sans" panose="020B0502040504020204" pitchFamily="34" charset="0"/>
                <a:cs typeface="Noto Sans" panose="020B0502040504020204" pitchFamily="34" charset="0"/>
              </a:rPr>
              <a:t>les</a:t>
            </a:r>
            <a:endPar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9" name="TextBox 8">
            <a:extLst>
              <a:ext uri="{FF2B5EF4-FFF2-40B4-BE49-F238E27FC236}">
                <a16:creationId xmlns:a16="http://schemas.microsoft.com/office/drawing/2014/main" id="{7F163335-EBB9-4A05-4911-3F89232CAEBF}"/>
              </a:ext>
            </a:extLst>
          </p:cNvPr>
          <p:cNvSpPr txBox="1"/>
          <p:nvPr/>
        </p:nvSpPr>
        <p:spPr>
          <a:xfrm>
            <a:off x="7927368" y="1240885"/>
            <a:ext cx="189088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Males</a:t>
            </a:r>
          </a:p>
        </p:txBody>
      </p:sp>
      <p:sp>
        <p:nvSpPr>
          <p:cNvPr id="10" name="Google Shape;281;p26">
            <a:extLst>
              <a:ext uri="{FF2B5EF4-FFF2-40B4-BE49-F238E27FC236}">
                <a16:creationId xmlns:a16="http://schemas.microsoft.com/office/drawing/2014/main" id="{D4097978-2268-0A39-76E0-2AC69C6BD1D9}"/>
              </a:ext>
            </a:extLst>
          </p:cNvPr>
          <p:cNvSpPr txBox="1"/>
          <p:nvPr/>
        </p:nvSpPr>
        <p:spPr>
          <a:xfrm>
            <a:off x="933530" y="5932193"/>
            <a:ext cx="10397648" cy="349849"/>
          </a:xfrm>
          <a:prstGeom prst="rect">
            <a:avLst/>
          </a:prstGeom>
          <a:noFill/>
          <a:ln>
            <a:noFill/>
          </a:ln>
        </p:spPr>
        <p:txBody>
          <a:bodyPr spcFirstLastPara="1" wrap="square" lIns="91425" tIns="45700" rIns="91425" bIns="45700" anchor="t" anchorCtr="0">
            <a:noAutofit/>
          </a:bodyPr>
          <a:lstStyle/>
          <a:p>
            <a:r>
              <a:rPr lang="en-GB" sz="900" dirty="0">
                <a:solidFill>
                  <a:schemeClr val="tx1"/>
                </a:solidFill>
                <a:latin typeface="Noto Sans" panose="020B0502040504020204" pitchFamily="34" charset="0"/>
                <a:ea typeface="Corbel"/>
                <a:cs typeface="Noto Sans" panose="020B0502040504020204" pitchFamily="34" charset="0"/>
                <a:sym typeface="Corbel"/>
              </a:rPr>
              <a:t>Base: April 2025 and Jan 2026 data. </a:t>
            </a:r>
            <a:r>
              <a:rPr lang="en-GB" sz="900" dirty="0">
                <a:latin typeface="Noto Sans" panose="020B0502040504020204" pitchFamily="34" charset="0"/>
                <a:ea typeface="Corbel"/>
                <a:cs typeface="Noto Sans" panose="020B0502040504020204" pitchFamily="34" charset="0"/>
                <a:sym typeface="Corbel"/>
              </a:rPr>
              <a:t>All SMEs that hold at least one (motor, employers’ liability, buildings and/or contents, business interruption) insurance policy/ who have claimed on at least one insurance policy in the last 12 months: Female n=610/214, Male: 888/310.</a:t>
            </a:r>
            <a:endParaRPr lang="en-GB" sz="9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16018012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B6CD5B72-EC93-20AC-724F-E9CB6D01185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FAC8EF5-B6F8-080F-4B90-34250DDFDC7A}"/>
              </a:ext>
            </a:extLst>
          </p:cNvPr>
          <p:cNvSpPr txBox="1"/>
          <p:nvPr/>
        </p:nvSpPr>
        <p:spPr>
          <a:xfrm>
            <a:off x="919983" y="562093"/>
            <a:ext cx="112279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Top 10 opportunities for SMEs – Females</a:t>
            </a:r>
          </a:p>
        </p:txBody>
      </p:sp>
      <p:graphicFrame>
        <p:nvGraphicFramePr>
          <p:cNvPr id="4" name="Table 3">
            <a:extLst>
              <a:ext uri="{FF2B5EF4-FFF2-40B4-BE49-F238E27FC236}">
                <a16:creationId xmlns:a16="http://schemas.microsoft.com/office/drawing/2014/main" id="{DEEAF202-F9F7-4179-7D2F-3E3A76DDF22E}"/>
              </a:ext>
            </a:extLst>
          </p:cNvPr>
          <p:cNvGraphicFramePr>
            <a:graphicFrameLocks noGrp="1"/>
          </p:cNvGraphicFramePr>
          <p:nvPr>
            <p:extLst>
              <p:ext uri="{D42A27DB-BD31-4B8C-83A1-F6EECF244321}">
                <p14:modId xmlns:p14="http://schemas.microsoft.com/office/powerpoint/2010/main" val="456031799"/>
              </p:ext>
            </p:extLst>
          </p:nvPr>
        </p:nvGraphicFramePr>
        <p:xfrm>
          <a:off x="1019175" y="1341120"/>
          <a:ext cx="10014583" cy="4235216"/>
        </p:xfrm>
        <a:graphic>
          <a:graphicData uri="http://schemas.openxmlformats.org/drawingml/2006/table">
            <a:tbl>
              <a:tblPr firstRow="1" bandRow="1">
                <a:tableStyleId>{6E62EB93-AAC6-4EBA-99E5-D1D4B1179FDE}</a:tableStyleId>
              </a:tblPr>
              <a:tblGrid>
                <a:gridCol w="545465">
                  <a:extLst>
                    <a:ext uri="{9D8B030D-6E8A-4147-A177-3AD203B41FA5}">
                      <a16:colId xmlns:a16="http://schemas.microsoft.com/office/drawing/2014/main" val="20000"/>
                    </a:ext>
                  </a:extLst>
                </a:gridCol>
                <a:gridCol w="1366263">
                  <a:extLst>
                    <a:ext uri="{9D8B030D-6E8A-4147-A177-3AD203B41FA5}">
                      <a16:colId xmlns:a16="http://schemas.microsoft.com/office/drawing/2014/main" val="20001"/>
                    </a:ext>
                  </a:extLst>
                </a:gridCol>
                <a:gridCol w="3551177">
                  <a:extLst>
                    <a:ext uri="{9D8B030D-6E8A-4147-A177-3AD203B41FA5}">
                      <a16:colId xmlns:a16="http://schemas.microsoft.com/office/drawing/2014/main" val="20002"/>
                    </a:ext>
                  </a:extLst>
                </a:gridCol>
                <a:gridCol w="1517226">
                  <a:extLst>
                    <a:ext uri="{9D8B030D-6E8A-4147-A177-3AD203B41FA5}">
                      <a16:colId xmlns:a16="http://schemas.microsoft.com/office/drawing/2014/main" val="20003"/>
                    </a:ext>
                  </a:extLst>
                </a:gridCol>
                <a:gridCol w="1517226">
                  <a:extLst>
                    <a:ext uri="{9D8B030D-6E8A-4147-A177-3AD203B41FA5}">
                      <a16:colId xmlns:a16="http://schemas.microsoft.com/office/drawing/2014/main" val="20004"/>
                    </a:ext>
                  </a:extLst>
                </a:gridCol>
                <a:gridCol w="1517226">
                  <a:extLst>
                    <a:ext uri="{9D8B030D-6E8A-4147-A177-3AD203B41FA5}">
                      <a16:colId xmlns:a16="http://schemas.microsoft.com/office/drawing/2014/main" val="20005"/>
                    </a:ext>
                  </a:extLst>
                </a:gridCol>
              </a:tblGrid>
              <a:tr h="346298">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Statement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provided effective assistance/ advice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949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know what the policy covers and excludes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understand if there are any discounts or no claims bonus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questions are answered quickly and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handled my complaint professionally and fairly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insurance cover is of the right level for my business to continue to trade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got a discount for staying with the same company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can get through to the insurance company quickly at any time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informed me about their claims process before I bought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insurer assessed my risk individually, rather than using generic assumptions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7.46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10"/>
                  </a:ext>
                </a:extLst>
              </a:tr>
            </a:tbl>
          </a:graphicData>
        </a:graphic>
      </p:graphicFrame>
      <p:sp>
        <p:nvSpPr>
          <p:cNvPr id="5" name="Google Shape;281;p26">
            <a:extLst>
              <a:ext uri="{FF2B5EF4-FFF2-40B4-BE49-F238E27FC236}">
                <a16:creationId xmlns:a16="http://schemas.microsoft.com/office/drawing/2014/main" id="{BBFCF4DD-AC0F-2ADD-6FFE-6DCB91981C95}"/>
              </a:ext>
            </a:extLst>
          </p:cNvPr>
          <p:cNvSpPr txBox="1"/>
          <p:nvPr/>
        </p:nvSpPr>
        <p:spPr>
          <a:xfrm>
            <a:off x="913991" y="5880122"/>
            <a:ext cx="10201458" cy="35504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Base: April 2025 and Jan 2026 data. All SMEs that hold at least one (motor, employers’ liability, buildings and/or contents, business interruption) insurance policy/ who have claimed on at least one insurance policy in the last 12 months: Female n=</a:t>
            </a:r>
            <a:r>
              <a:rPr lang="en-US" sz="900" dirty="0">
                <a:latin typeface="Noto Sans" panose="020B0502040504020204" pitchFamily="34" charset="0"/>
                <a:ea typeface="Corbel"/>
                <a:cs typeface="Noto Sans" panose="020B0502040504020204" pitchFamily="34" charset="0"/>
                <a:sym typeface="Corbel"/>
              </a:rPr>
              <a:t>610/214</a:t>
            </a:r>
            <a:endParaRPr kumimoji="0" lang="en-US"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endParaRPr>
          </a:p>
        </p:txBody>
      </p:sp>
    </p:spTree>
    <p:extLst>
      <p:ext uri="{BB962C8B-B14F-4D97-AF65-F5344CB8AC3E}">
        <p14:creationId xmlns:p14="http://schemas.microsoft.com/office/powerpoint/2010/main" val="37397598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81338DEC-B67C-73DD-5EA2-0049BE2C097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0DA7316-F6BC-1AA9-B6A7-E2E3C25C58E0}"/>
              </a:ext>
            </a:extLst>
          </p:cNvPr>
          <p:cNvSpPr txBox="1"/>
          <p:nvPr/>
        </p:nvSpPr>
        <p:spPr>
          <a:xfrm>
            <a:off x="919983" y="562093"/>
            <a:ext cx="112279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Top 10 opportunities for SMEs – Males</a:t>
            </a:r>
          </a:p>
        </p:txBody>
      </p:sp>
      <p:graphicFrame>
        <p:nvGraphicFramePr>
          <p:cNvPr id="4" name="Table 3">
            <a:extLst>
              <a:ext uri="{FF2B5EF4-FFF2-40B4-BE49-F238E27FC236}">
                <a16:creationId xmlns:a16="http://schemas.microsoft.com/office/drawing/2014/main" id="{6DF2640E-828F-3CDC-53BE-238777432D24}"/>
              </a:ext>
            </a:extLst>
          </p:cNvPr>
          <p:cNvGraphicFramePr>
            <a:graphicFrameLocks noGrp="1"/>
          </p:cNvGraphicFramePr>
          <p:nvPr>
            <p:extLst>
              <p:ext uri="{D42A27DB-BD31-4B8C-83A1-F6EECF244321}">
                <p14:modId xmlns:p14="http://schemas.microsoft.com/office/powerpoint/2010/main" val="1953306170"/>
              </p:ext>
            </p:extLst>
          </p:nvPr>
        </p:nvGraphicFramePr>
        <p:xfrm>
          <a:off x="1019175" y="1341120"/>
          <a:ext cx="10014583" cy="4235216"/>
        </p:xfrm>
        <a:graphic>
          <a:graphicData uri="http://schemas.openxmlformats.org/drawingml/2006/table">
            <a:tbl>
              <a:tblPr firstRow="1" bandRow="1">
                <a:tableStyleId>{6E62EB93-AAC6-4EBA-99E5-D1D4B1179FDE}</a:tableStyleId>
              </a:tblPr>
              <a:tblGrid>
                <a:gridCol w="545465">
                  <a:extLst>
                    <a:ext uri="{9D8B030D-6E8A-4147-A177-3AD203B41FA5}">
                      <a16:colId xmlns:a16="http://schemas.microsoft.com/office/drawing/2014/main" val="20000"/>
                    </a:ext>
                  </a:extLst>
                </a:gridCol>
                <a:gridCol w="1366263">
                  <a:extLst>
                    <a:ext uri="{9D8B030D-6E8A-4147-A177-3AD203B41FA5}">
                      <a16:colId xmlns:a16="http://schemas.microsoft.com/office/drawing/2014/main" val="20001"/>
                    </a:ext>
                  </a:extLst>
                </a:gridCol>
                <a:gridCol w="3551177">
                  <a:extLst>
                    <a:ext uri="{9D8B030D-6E8A-4147-A177-3AD203B41FA5}">
                      <a16:colId xmlns:a16="http://schemas.microsoft.com/office/drawing/2014/main" val="20002"/>
                    </a:ext>
                  </a:extLst>
                </a:gridCol>
                <a:gridCol w="1517226">
                  <a:extLst>
                    <a:ext uri="{9D8B030D-6E8A-4147-A177-3AD203B41FA5}">
                      <a16:colId xmlns:a16="http://schemas.microsoft.com/office/drawing/2014/main" val="20003"/>
                    </a:ext>
                  </a:extLst>
                </a:gridCol>
                <a:gridCol w="1517226">
                  <a:extLst>
                    <a:ext uri="{9D8B030D-6E8A-4147-A177-3AD203B41FA5}">
                      <a16:colId xmlns:a16="http://schemas.microsoft.com/office/drawing/2014/main" val="20004"/>
                    </a:ext>
                  </a:extLst>
                </a:gridCol>
                <a:gridCol w="1517226">
                  <a:extLst>
                    <a:ext uri="{9D8B030D-6E8A-4147-A177-3AD203B41FA5}">
                      <a16:colId xmlns:a16="http://schemas.microsoft.com/office/drawing/2014/main" val="20005"/>
                    </a:ext>
                  </a:extLst>
                </a:gridCol>
              </a:tblGrid>
              <a:tr h="346298">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Statement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The policy was explained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949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know what the policy covers and excludes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8.01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got a discount for staying with the same company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am offered immediate assistance and advice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Repairs or replacement items were completed/ delivered at a time that suited me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provider takes my loyalty into account when calculating renewal quotes after I have claimed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assessed my risk individually, rather than using generic assumptions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insurer provides additional benefits for renewing (e.g. enhanced cover)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premium doesn't increase because I'm not a new customer anymore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My insurer informed me about their claims process before I bought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7.46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10"/>
                  </a:ext>
                </a:extLst>
              </a:tr>
            </a:tbl>
          </a:graphicData>
        </a:graphic>
      </p:graphicFrame>
      <p:sp>
        <p:nvSpPr>
          <p:cNvPr id="5" name="Google Shape;281;p26">
            <a:extLst>
              <a:ext uri="{FF2B5EF4-FFF2-40B4-BE49-F238E27FC236}">
                <a16:creationId xmlns:a16="http://schemas.microsoft.com/office/drawing/2014/main" id="{501DFF6D-DBA5-5238-3267-B06C21240BCF}"/>
              </a:ext>
            </a:extLst>
          </p:cNvPr>
          <p:cNvSpPr txBox="1"/>
          <p:nvPr/>
        </p:nvSpPr>
        <p:spPr>
          <a:xfrm>
            <a:off x="913991" y="5880122"/>
            <a:ext cx="10201458" cy="35504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Noto Sans" panose="020B0502040504020204" pitchFamily="34" charset="0"/>
                <a:ea typeface="Corbel"/>
                <a:cs typeface="Noto Sans" panose="020B0502040504020204" pitchFamily="34" charset="0"/>
                <a:sym typeface="Corbel"/>
              </a:rPr>
              <a:t>Base: April 2025 and Jan 2026 data. All SMEs that hold at least one (motor, employers’ liability, buildings and/or contents, business interruption) insurance policy/ who have claimed on at least one insurance policy in the last 12 months: Male: 888/310</a:t>
            </a:r>
          </a:p>
        </p:txBody>
      </p:sp>
    </p:spTree>
    <p:extLst>
      <p:ext uri="{BB962C8B-B14F-4D97-AF65-F5344CB8AC3E}">
        <p14:creationId xmlns:p14="http://schemas.microsoft.com/office/powerpoint/2010/main" val="298018398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46A9014D-AF37-E7F0-4DC9-44145AA52FA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1A52B54-70C6-23D7-D805-5EEFFCCD2C63}"/>
              </a:ext>
            </a:extLst>
          </p:cNvPr>
          <p:cNvSpPr txBox="1"/>
          <p:nvPr/>
        </p:nvSpPr>
        <p:spPr>
          <a:xfrm>
            <a:off x="927404" y="559990"/>
            <a:ext cx="118678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Theme scores for Consumers – Age</a:t>
            </a:r>
          </a:p>
        </p:txBody>
      </p:sp>
      <p:graphicFrame>
        <p:nvGraphicFramePr>
          <p:cNvPr id="4" name="Table 3">
            <a:extLst>
              <a:ext uri="{FF2B5EF4-FFF2-40B4-BE49-F238E27FC236}">
                <a16:creationId xmlns:a16="http://schemas.microsoft.com/office/drawing/2014/main" id="{EC805795-D98C-9547-F866-DEFE7F740F78}"/>
              </a:ext>
            </a:extLst>
          </p:cNvPr>
          <p:cNvGraphicFramePr>
            <a:graphicFrameLocks noGrp="1"/>
          </p:cNvGraphicFramePr>
          <p:nvPr>
            <p:extLst>
              <p:ext uri="{D42A27DB-BD31-4B8C-83A1-F6EECF244321}">
                <p14:modId xmlns:p14="http://schemas.microsoft.com/office/powerpoint/2010/main" val="1341223003"/>
              </p:ext>
            </p:extLst>
          </p:nvPr>
        </p:nvGraphicFramePr>
        <p:xfrm>
          <a:off x="365761" y="1662777"/>
          <a:ext cx="3799841" cy="3642974"/>
        </p:xfrm>
        <a:graphic>
          <a:graphicData uri="http://schemas.openxmlformats.org/drawingml/2006/table">
            <a:tbl>
              <a:tblPr firstRow="1" bandRow="1">
                <a:tableStyleId>{6E62EB93-AAC6-4EBA-99E5-D1D4B1179FDE}</a:tableStyleId>
              </a:tblPr>
              <a:tblGrid>
                <a:gridCol w="208280">
                  <a:extLst>
                    <a:ext uri="{9D8B030D-6E8A-4147-A177-3AD203B41FA5}">
                      <a16:colId xmlns:a16="http://schemas.microsoft.com/office/drawing/2014/main" val="20000"/>
                    </a:ext>
                  </a:extLst>
                </a:gridCol>
                <a:gridCol w="889000">
                  <a:extLst>
                    <a:ext uri="{9D8B030D-6E8A-4147-A177-3AD203B41FA5}">
                      <a16:colId xmlns:a16="http://schemas.microsoft.com/office/drawing/2014/main" val="20001"/>
                    </a:ext>
                  </a:extLst>
                </a:gridCol>
                <a:gridCol w="944880">
                  <a:extLst>
                    <a:ext uri="{9D8B030D-6E8A-4147-A177-3AD203B41FA5}">
                      <a16:colId xmlns:a16="http://schemas.microsoft.com/office/drawing/2014/main" val="20002"/>
                    </a:ext>
                  </a:extLst>
                </a:gridCol>
                <a:gridCol w="912161">
                  <a:extLst>
                    <a:ext uri="{9D8B030D-6E8A-4147-A177-3AD203B41FA5}">
                      <a16:colId xmlns:a16="http://schemas.microsoft.com/office/drawing/2014/main" val="20003"/>
                    </a:ext>
                  </a:extLst>
                </a:gridCol>
                <a:gridCol w="845520">
                  <a:extLst>
                    <a:ext uri="{9D8B030D-6E8A-4147-A177-3AD203B41FA5}">
                      <a16:colId xmlns:a16="http://schemas.microsoft.com/office/drawing/2014/main" val="20004"/>
                    </a:ext>
                  </a:extLst>
                </a:gridCol>
              </a:tblGrid>
              <a:tr h="386623">
                <a:tc>
                  <a:txBody>
                    <a:bodyPr/>
                    <a:lstStyle/>
                    <a:p>
                      <a:endParaRPr lang="en-GB" dirty="0">
                        <a:latin typeface="Noto Sans" panose="020B0502040504020204" pitchFamily="34" charset="0"/>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415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15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9021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415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415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58130">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Relationship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58130">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9021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9021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dirty="0">
                          <a:solidFill>
                            <a:srgbClr val="000000"/>
                          </a:solidFill>
                          <a:effectLst/>
                          <a:latin typeface="+mn-lt"/>
                        </a:rPr>
                        <a:t>5.72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2" name="TextBox 1">
            <a:extLst>
              <a:ext uri="{FF2B5EF4-FFF2-40B4-BE49-F238E27FC236}">
                <a16:creationId xmlns:a16="http://schemas.microsoft.com/office/drawing/2014/main" id="{BF8B1777-718C-3358-B948-95EB79B61B7F}"/>
              </a:ext>
            </a:extLst>
          </p:cNvPr>
          <p:cNvSpPr txBox="1"/>
          <p:nvPr/>
        </p:nvSpPr>
        <p:spPr>
          <a:xfrm>
            <a:off x="533368" y="1240069"/>
            <a:ext cx="346462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18-34</a:t>
            </a:r>
          </a:p>
        </p:txBody>
      </p:sp>
      <p:sp>
        <p:nvSpPr>
          <p:cNvPr id="8" name="TextBox 7">
            <a:extLst>
              <a:ext uri="{FF2B5EF4-FFF2-40B4-BE49-F238E27FC236}">
                <a16:creationId xmlns:a16="http://schemas.microsoft.com/office/drawing/2014/main" id="{945081F4-836B-B562-7D78-B14073E3FA1A}"/>
              </a:ext>
            </a:extLst>
          </p:cNvPr>
          <p:cNvSpPr txBox="1"/>
          <p:nvPr/>
        </p:nvSpPr>
        <p:spPr>
          <a:xfrm>
            <a:off x="8222516" y="1240069"/>
            <a:ext cx="360372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55 or older</a:t>
            </a:r>
          </a:p>
        </p:txBody>
      </p:sp>
      <p:graphicFrame>
        <p:nvGraphicFramePr>
          <p:cNvPr id="12" name="Table 11">
            <a:extLst>
              <a:ext uri="{FF2B5EF4-FFF2-40B4-BE49-F238E27FC236}">
                <a16:creationId xmlns:a16="http://schemas.microsoft.com/office/drawing/2014/main" id="{3123E1F0-CE99-2D34-C6E9-AC56577DAC30}"/>
              </a:ext>
            </a:extLst>
          </p:cNvPr>
          <p:cNvGraphicFramePr>
            <a:graphicFrameLocks noGrp="1"/>
          </p:cNvGraphicFramePr>
          <p:nvPr>
            <p:extLst>
              <p:ext uri="{D42A27DB-BD31-4B8C-83A1-F6EECF244321}">
                <p14:modId xmlns:p14="http://schemas.microsoft.com/office/powerpoint/2010/main" val="1410143284"/>
              </p:ext>
            </p:extLst>
          </p:nvPr>
        </p:nvGraphicFramePr>
        <p:xfrm>
          <a:off x="4310800" y="1662775"/>
          <a:ext cx="3725877" cy="3649492"/>
        </p:xfrm>
        <a:graphic>
          <a:graphicData uri="http://schemas.openxmlformats.org/drawingml/2006/table">
            <a:tbl>
              <a:tblPr firstRow="1" bandRow="1">
                <a:tableStyleId>{6E62EB93-AAC6-4EBA-99E5-D1D4B1179FDE}</a:tableStyleId>
              </a:tblPr>
              <a:tblGrid>
                <a:gridCol w="230720">
                  <a:extLst>
                    <a:ext uri="{9D8B030D-6E8A-4147-A177-3AD203B41FA5}">
                      <a16:colId xmlns:a16="http://schemas.microsoft.com/office/drawing/2014/main" val="20000"/>
                    </a:ext>
                  </a:extLst>
                </a:gridCol>
                <a:gridCol w="894080">
                  <a:extLst>
                    <a:ext uri="{9D8B030D-6E8A-4147-A177-3AD203B41FA5}">
                      <a16:colId xmlns:a16="http://schemas.microsoft.com/office/drawing/2014/main" val="20001"/>
                    </a:ext>
                  </a:extLst>
                </a:gridCol>
                <a:gridCol w="810809">
                  <a:extLst>
                    <a:ext uri="{9D8B030D-6E8A-4147-A177-3AD203B41FA5}">
                      <a16:colId xmlns:a16="http://schemas.microsoft.com/office/drawing/2014/main" val="20002"/>
                    </a:ext>
                  </a:extLst>
                </a:gridCol>
                <a:gridCol w="961206">
                  <a:extLst>
                    <a:ext uri="{9D8B030D-6E8A-4147-A177-3AD203B41FA5}">
                      <a16:colId xmlns:a16="http://schemas.microsoft.com/office/drawing/2014/main" val="20003"/>
                    </a:ext>
                  </a:extLst>
                </a:gridCol>
                <a:gridCol w="829062">
                  <a:extLst>
                    <a:ext uri="{9D8B030D-6E8A-4147-A177-3AD203B41FA5}">
                      <a16:colId xmlns:a16="http://schemas.microsoft.com/office/drawing/2014/main" val="20004"/>
                    </a:ext>
                  </a:extLst>
                </a:gridCol>
              </a:tblGrid>
              <a:tr h="386623">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415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15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415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415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9021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9021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9021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58130">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58130">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Relationship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dirty="0">
                          <a:solidFill>
                            <a:srgbClr val="000000"/>
                          </a:solidFill>
                          <a:effectLst/>
                          <a:latin typeface="+mn-lt"/>
                        </a:rPr>
                        <a:t>6.41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graphicFrame>
        <p:nvGraphicFramePr>
          <p:cNvPr id="13" name="Table 12">
            <a:extLst>
              <a:ext uri="{FF2B5EF4-FFF2-40B4-BE49-F238E27FC236}">
                <a16:creationId xmlns:a16="http://schemas.microsoft.com/office/drawing/2014/main" id="{88F4DF32-DCA8-3EA5-6444-9C4650D5DC49}"/>
              </a:ext>
            </a:extLst>
          </p:cNvPr>
          <p:cNvGraphicFramePr>
            <a:graphicFrameLocks noGrp="1"/>
          </p:cNvGraphicFramePr>
          <p:nvPr>
            <p:extLst>
              <p:ext uri="{D42A27DB-BD31-4B8C-83A1-F6EECF244321}">
                <p14:modId xmlns:p14="http://schemas.microsoft.com/office/powerpoint/2010/main" val="9538714"/>
              </p:ext>
            </p:extLst>
          </p:nvPr>
        </p:nvGraphicFramePr>
        <p:xfrm>
          <a:off x="8181875" y="1654935"/>
          <a:ext cx="3644366" cy="3651846"/>
        </p:xfrm>
        <a:graphic>
          <a:graphicData uri="http://schemas.openxmlformats.org/drawingml/2006/table">
            <a:tbl>
              <a:tblPr firstRow="1" bandRow="1">
                <a:tableStyleId>{6E62EB93-AAC6-4EBA-99E5-D1D4B1179FDE}</a:tableStyleId>
              </a:tblPr>
              <a:tblGrid>
                <a:gridCol w="210285">
                  <a:extLst>
                    <a:ext uri="{9D8B030D-6E8A-4147-A177-3AD203B41FA5}">
                      <a16:colId xmlns:a16="http://schemas.microsoft.com/office/drawing/2014/main" val="20000"/>
                    </a:ext>
                  </a:extLst>
                </a:gridCol>
                <a:gridCol w="833814">
                  <a:extLst>
                    <a:ext uri="{9D8B030D-6E8A-4147-A177-3AD203B41FA5}">
                      <a16:colId xmlns:a16="http://schemas.microsoft.com/office/drawing/2014/main" val="20001"/>
                    </a:ext>
                  </a:extLst>
                </a:gridCol>
                <a:gridCol w="844280">
                  <a:extLst>
                    <a:ext uri="{9D8B030D-6E8A-4147-A177-3AD203B41FA5}">
                      <a16:colId xmlns:a16="http://schemas.microsoft.com/office/drawing/2014/main" val="20002"/>
                    </a:ext>
                  </a:extLst>
                </a:gridCol>
                <a:gridCol w="892387">
                  <a:extLst>
                    <a:ext uri="{9D8B030D-6E8A-4147-A177-3AD203B41FA5}">
                      <a16:colId xmlns:a16="http://schemas.microsoft.com/office/drawing/2014/main" val="20003"/>
                    </a:ext>
                  </a:extLst>
                </a:gridCol>
                <a:gridCol w="863600">
                  <a:extLst>
                    <a:ext uri="{9D8B030D-6E8A-4147-A177-3AD203B41FA5}">
                      <a16:colId xmlns:a16="http://schemas.microsoft.com/office/drawing/2014/main" val="20004"/>
                    </a:ext>
                  </a:extLst>
                </a:gridCol>
              </a:tblGrid>
              <a:tr h="386623">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9021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10.39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15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Respect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10.09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9021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Control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8.97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9021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Loyalty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415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Protection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58130">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45982">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58130">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Price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5.40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45982">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Relationship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5.58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dirty="0">
                          <a:solidFill>
                            <a:srgbClr val="000000"/>
                          </a:solidFill>
                          <a:effectLst/>
                          <a:latin typeface="+mn-lt"/>
                        </a:rPr>
                        <a:t>5.40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14" name="TextBox 13">
            <a:extLst>
              <a:ext uri="{FF2B5EF4-FFF2-40B4-BE49-F238E27FC236}">
                <a16:creationId xmlns:a16="http://schemas.microsoft.com/office/drawing/2014/main" id="{08A40AB4-C53A-093B-8F80-85769BCD020A}"/>
              </a:ext>
            </a:extLst>
          </p:cNvPr>
          <p:cNvSpPr txBox="1"/>
          <p:nvPr/>
        </p:nvSpPr>
        <p:spPr>
          <a:xfrm>
            <a:off x="4608136" y="1240069"/>
            <a:ext cx="313120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17505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35-54</a:t>
            </a:r>
          </a:p>
        </p:txBody>
      </p:sp>
      <p:sp>
        <p:nvSpPr>
          <p:cNvPr id="10" name="Google Shape;281;p26">
            <a:extLst>
              <a:ext uri="{FF2B5EF4-FFF2-40B4-BE49-F238E27FC236}">
                <a16:creationId xmlns:a16="http://schemas.microsoft.com/office/drawing/2014/main" id="{1E730E75-6182-334F-1A37-09D3530719FD}"/>
              </a:ext>
            </a:extLst>
          </p:cNvPr>
          <p:cNvSpPr txBox="1"/>
          <p:nvPr/>
        </p:nvSpPr>
        <p:spPr>
          <a:xfrm>
            <a:off x="267004" y="5612217"/>
            <a:ext cx="11559237" cy="330834"/>
          </a:xfrm>
          <a:prstGeom prst="rect">
            <a:avLst/>
          </a:prstGeom>
          <a:noFill/>
          <a:ln>
            <a:noFill/>
          </a:ln>
        </p:spPr>
        <p:txBody>
          <a:bodyPr spcFirstLastPara="1" wrap="square" lIns="91425" tIns="45700" rIns="91425" bIns="45700" anchor="t" anchorCtr="0">
            <a:noAutofit/>
          </a:bodyPr>
          <a:lstStyle/>
          <a:p>
            <a:r>
              <a:rPr lang="en-GB" sz="900" dirty="0">
                <a:solidFill>
                  <a:schemeClr val="tx1"/>
                </a:solidFill>
                <a:latin typeface="Noto Sans" panose="020B0502040504020204" pitchFamily="34" charset="0"/>
                <a:ea typeface="Corbel"/>
                <a:cs typeface="Noto Sans" panose="020B0502040504020204" pitchFamily="34" charset="0"/>
                <a:sym typeface="Corbel"/>
              </a:rPr>
              <a:t>Base: April 2025 and Jan 2026 data. </a:t>
            </a:r>
            <a:r>
              <a:rPr lang="en-GB" sz="900" dirty="0">
                <a:latin typeface="Noto Sans" panose="020B0502040504020204" pitchFamily="34" charset="0"/>
                <a:ea typeface="Corbel"/>
                <a:cs typeface="Noto Sans" panose="020B0502040504020204" pitchFamily="34" charset="0"/>
                <a:sym typeface="Corbel"/>
              </a:rPr>
              <a:t>All SMEs that hold at least one (motor, employers’ liability, buildings and/or contents, business interruption) insurance policy/ who have claimed on at least one insurance policy in the last 12 months: 18-34 n=672/331  35-54 n=613/182,  55 or older n=214/11*  *Small base, indicative only</a:t>
            </a:r>
            <a:endParaRPr lang="en-GB" sz="9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18567952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CB013919-2FDD-1296-AAC0-13CF3D2C8CF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A9D240B-CD3C-D130-0D8B-63C7875234C9}"/>
              </a:ext>
            </a:extLst>
          </p:cNvPr>
          <p:cNvSpPr txBox="1"/>
          <p:nvPr/>
        </p:nvSpPr>
        <p:spPr>
          <a:xfrm>
            <a:off x="919983" y="562093"/>
            <a:ext cx="112279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17505B"/>
                </a:solidFill>
                <a:effectLst/>
                <a:uLnTx/>
                <a:uFillTx/>
                <a:latin typeface="Roboto Slab" pitchFamily="2" charset="0"/>
                <a:ea typeface="Noto Sans" panose="020B0502040504020204" pitchFamily="34" charset="0"/>
                <a:cs typeface="Calibri Light" panose="020F0302020204030204" pitchFamily="34" charset="0"/>
                <a:sym typeface="Arial"/>
              </a:rPr>
              <a:t>Top 10 opportunities for SMEs – 18-34 years old</a:t>
            </a:r>
          </a:p>
        </p:txBody>
      </p:sp>
      <p:graphicFrame>
        <p:nvGraphicFramePr>
          <p:cNvPr id="4" name="Table 3">
            <a:extLst>
              <a:ext uri="{FF2B5EF4-FFF2-40B4-BE49-F238E27FC236}">
                <a16:creationId xmlns:a16="http://schemas.microsoft.com/office/drawing/2014/main" id="{26583C2B-B778-C3F0-BE7E-FE2AF2DE0E49}"/>
              </a:ext>
            </a:extLst>
          </p:cNvPr>
          <p:cNvGraphicFramePr>
            <a:graphicFrameLocks noGrp="1"/>
          </p:cNvGraphicFramePr>
          <p:nvPr>
            <p:extLst>
              <p:ext uri="{D42A27DB-BD31-4B8C-83A1-F6EECF244321}">
                <p14:modId xmlns:p14="http://schemas.microsoft.com/office/powerpoint/2010/main" val="2809445510"/>
              </p:ext>
            </p:extLst>
          </p:nvPr>
        </p:nvGraphicFramePr>
        <p:xfrm>
          <a:off x="1019175" y="1341120"/>
          <a:ext cx="10014583" cy="4235216"/>
        </p:xfrm>
        <a:graphic>
          <a:graphicData uri="http://schemas.openxmlformats.org/drawingml/2006/table">
            <a:tbl>
              <a:tblPr firstRow="1" bandRow="1">
                <a:tableStyleId>{6E62EB93-AAC6-4EBA-99E5-D1D4B1179FDE}</a:tableStyleId>
              </a:tblPr>
              <a:tblGrid>
                <a:gridCol w="545465">
                  <a:extLst>
                    <a:ext uri="{9D8B030D-6E8A-4147-A177-3AD203B41FA5}">
                      <a16:colId xmlns:a16="http://schemas.microsoft.com/office/drawing/2014/main" val="20000"/>
                    </a:ext>
                  </a:extLst>
                </a:gridCol>
                <a:gridCol w="1366263">
                  <a:extLst>
                    <a:ext uri="{9D8B030D-6E8A-4147-A177-3AD203B41FA5}">
                      <a16:colId xmlns:a16="http://schemas.microsoft.com/office/drawing/2014/main" val="20001"/>
                    </a:ext>
                  </a:extLst>
                </a:gridCol>
                <a:gridCol w="3551177">
                  <a:extLst>
                    <a:ext uri="{9D8B030D-6E8A-4147-A177-3AD203B41FA5}">
                      <a16:colId xmlns:a16="http://schemas.microsoft.com/office/drawing/2014/main" val="20002"/>
                    </a:ext>
                  </a:extLst>
                </a:gridCol>
                <a:gridCol w="1517226">
                  <a:extLst>
                    <a:ext uri="{9D8B030D-6E8A-4147-A177-3AD203B41FA5}">
                      <a16:colId xmlns:a16="http://schemas.microsoft.com/office/drawing/2014/main" val="20003"/>
                    </a:ext>
                  </a:extLst>
                </a:gridCol>
                <a:gridCol w="1517226">
                  <a:extLst>
                    <a:ext uri="{9D8B030D-6E8A-4147-A177-3AD203B41FA5}">
                      <a16:colId xmlns:a16="http://schemas.microsoft.com/office/drawing/2014/main" val="20004"/>
                    </a:ext>
                  </a:extLst>
                </a:gridCol>
                <a:gridCol w="1517226">
                  <a:extLst>
                    <a:ext uri="{9D8B030D-6E8A-4147-A177-3AD203B41FA5}">
                      <a16:colId xmlns:a16="http://schemas.microsoft.com/office/drawing/2014/main" val="20005"/>
                    </a:ext>
                  </a:extLst>
                </a:gridCol>
              </a:tblGrid>
              <a:tr h="346298">
                <a:tc>
                  <a:txBody>
                    <a:bodyPr/>
                    <a:lstStyle/>
                    <a:p>
                      <a:endParaRPr lang="en-GB" dirty="0">
                        <a:solidFill>
                          <a:srgbClr val="99FF80"/>
                        </a:solidFill>
                        <a:latin typeface="+mj-lt"/>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a:r>
                        <a:rPr lang="en-GB" sz="1100" b="1" i="0" u="none" strike="noStrike" cap="none" dirty="0">
                          <a:solidFill>
                            <a:srgbClr val="99FF80"/>
                          </a:solidFill>
                          <a:effectLst/>
                          <a:latin typeface="+mj-lt"/>
                          <a:ea typeface="Noto Sans" panose="020B0502040504020204" pitchFamily="34" charset="0"/>
                          <a:cs typeface="Noto Sans" panose="020B0502040504020204" pitchFamily="34" charset="0"/>
                          <a:sym typeface="Aria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Statement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Importance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Performance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tc>
                  <a:txBody>
                    <a:bodyPr/>
                    <a:lstStyle/>
                    <a:p>
                      <a:pPr algn="ctr" fontAlgn="b"/>
                      <a:r>
                        <a:rPr lang="en-GB" sz="1100" b="1" i="0" u="none" strike="noStrike" dirty="0">
                          <a:solidFill>
                            <a:srgbClr val="99FF80"/>
                          </a:solidFill>
                          <a:effectLst/>
                          <a:latin typeface="+mj-lt"/>
                          <a:ea typeface="Noto Sans" panose="020B0502040504020204" pitchFamily="34" charset="0"/>
                          <a:cs typeface="Noto Sans" panose="020B0502040504020204" pitchFamily="34" charset="0"/>
                        </a:rPr>
                        <a:t>Opportunity score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7505B"/>
                    </a:solidFill>
                  </a:tcPr>
                </a:tc>
                <a:extLst>
                  <a:ext uri="{0D108BD9-81ED-4DB2-BD59-A6C34878D82A}">
                    <a16:rowId xmlns:a16="http://schemas.microsoft.com/office/drawing/2014/main" val="10000"/>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I know what the policy covers and excludes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94946">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knew what I need to do to make a claim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2"/>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provided effective assistance/ advice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The policy was explained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4"/>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questions are answered quickly and clearly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7.02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am offered immediate assistance and advice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6"/>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informed me about their claims process before I bought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understand if there are any discounts or no claims bonus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7.06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08"/>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rgbClr val="000000"/>
                          </a:solidFill>
                          <a:effectLst/>
                          <a:latin typeface="+mn-lt"/>
                        </a:rPr>
                        <a:t>Confidence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US" sz="1100" b="0" i="0" u="none" strike="noStrike">
                          <a:solidFill>
                            <a:srgbClr val="000000"/>
                          </a:solidFill>
                          <a:effectLst/>
                          <a:latin typeface="+mn-lt"/>
                        </a:rPr>
                        <a:t>My insurer assessed my risk individually, rather than using generic assumptions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GB" sz="1100" b="0" i="0" u="none" strike="noStrike">
                          <a:solidFill>
                            <a:srgbClr val="000000"/>
                          </a:solidFill>
                          <a:effectLst/>
                          <a:latin typeface="+mn-lt"/>
                        </a:rPr>
                        <a:t>6.93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7108">
                <a:tc>
                  <a:txBody>
                    <a:bodyPr/>
                    <a:lstStyle/>
                    <a:p>
                      <a:pPr algn="ctr" fontAlgn="b"/>
                      <a:r>
                        <a:rPr lang="en-GB" sz="11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GB" sz="1100" b="0" i="0" u="none" strike="noStrike">
                          <a:solidFill>
                            <a:srgbClr val="000000"/>
                          </a:solidFill>
                          <a:effectLst/>
                          <a:latin typeface="+mn-lt"/>
                        </a:rPr>
                        <a:t>Speed (claims)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l" fontAlgn="b">
                        <a:buNone/>
                      </a:pPr>
                      <a:r>
                        <a:rPr lang="en-US" sz="1100" b="0" i="0" u="none" strike="noStrike">
                          <a:solidFill>
                            <a:srgbClr val="000000"/>
                          </a:solidFill>
                          <a:effectLst/>
                          <a:latin typeface="+mn-lt"/>
                        </a:rPr>
                        <a:t>I can get through to the insurance company quickly at any time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a:solidFill>
                            <a:srgbClr val="000000"/>
                          </a:solidFill>
                          <a:effectLst/>
                          <a:latin typeface="+mn-lt"/>
                        </a:rPr>
                        <a:t>6.36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tc>
                  <a:txBody>
                    <a:bodyPr/>
                    <a:lstStyle/>
                    <a:p>
                      <a:pPr algn="ctr" fontAlgn="ctr">
                        <a:buNone/>
                      </a:pPr>
                      <a:r>
                        <a:rPr lang="en-GB" sz="1100" b="0" i="0" u="none" strike="noStrike" dirty="0">
                          <a:solidFill>
                            <a:srgbClr val="000000"/>
                          </a:solidFill>
                          <a:effectLst/>
                          <a:latin typeface="+mn-lt"/>
                        </a:rPr>
                        <a:t>6.87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E4"/>
                    </a:solidFill>
                  </a:tcPr>
                </a:tc>
                <a:extLst>
                  <a:ext uri="{0D108BD9-81ED-4DB2-BD59-A6C34878D82A}">
                    <a16:rowId xmlns:a16="http://schemas.microsoft.com/office/drawing/2014/main" val="10010"/>
                  </a:ext>
                </a:extLst>
              </a:tr>
            </a:tbl>
          </a:graphicData>
        </a:graphic>
      </p:graphicFrame>
      <p:sp>
        <p:nvSpPr>
          <p:cNvPr id="5" name="Google Shape;281;p26">
            <a:extLst>
              <a:ext uri="{FF2B5EF4-FFF2-40B4-BE49-F238E27FC236}">
                <a16:creationId xmlns:a16="http://schemas.microsoft.com/office/drawing/2014/main" id="{1EFFFA0A-3AFC-7D61-58C0-C000D94DF227}"/>
              </a:ext>
            </a:extLst>
          </p:cNvPr>
          <p:cNvSpPr txBox="1"/>
          <p:nvPr/>
        </p:nvSpPr>
        <p:spPr>
          <a:xfrm>
            <a:off x="913991" y="5880122"/>
            <a:ext cx="10201458" cy="355040"/>
          </a:xfrm>
          <a:prstGeom prst="rect">
            <a:avLst/>
          </a:prstGeom>
          <a:noFill/>
          <a:ln>
            <a:noFill/>
          </a:ln>
        </p:spPr>
        <p:txBody>
          <a:bodyPr spcFirstLastPara="1" wrap="square" lIns="91425" tIns="45700" rIns="91425" bIns="45700" anchor="t" anchorCtr="0">
            <a:noAutofit/>
          </a:bodyPr>
          <a:lstStyle/>
          <a:p>
            <a:r>
              <a:rPr lang="en-GB" sz="900" dirty="0">
                <a:solidFill>
                  <a:schemeClr val="tx1"/>
                </a:solidFill>
                <a:latin typeface="Noto Sans" panose="020B0502040504020204" pitchFamily="34" charset="0"/>
                <a:ea typeface="Corbel"/>
                <a:cs typeface="Noto Sans" panose="020B0502040504020204" pitchFamily="34" charset="0"/>
                <a:sym typeface="Corbel"/>
              </a:rPr>
              <a:t>Base: April 2025 and Jan 2026 data. </a:t>
            </a:r>
            <a:r>
              <a:rPr lang="en-GB" sz="900" dirty="0">
                <a:latin typeface="Noto Sans" panose="020B0502040504020204" pitchFamily="34" charset="0"/>
                <a:ea typeface="Corbel"/>
                <a:cs typeface="Noto Sans" panose="020B0502040504020204" pitchFamily="34" charset="0"/>
                <a:sym typeface="Corbel"/>
              </a:rPr>
              <a:t>All SMEs that hold at least one (motor, employers’ liability, buildings and/or contents, business interruption) insurance policy/ who have claimed on at least one insurance policy in the last 12 months: 18-34 n=672/331</a:t>
            </a:r>
            <a:endParaRPr lang="en-GB" sz="9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3370254360"/>
      </p:ext>
    </p:extLst>
  </p:cSld>
  <p:clrMapOvr>
    <a:masterClrMapping/>
  </p:clrMapOvr>
</p:sld>
</file>

<file path=ppt/theme/theme1.xml><?xml version="1.0" encoding="utf-8"?>
<a:theme xmlns:a="http://schemas.openxmlformats.org/drawingml/2006/main" name="1_Office Theme">
  <a:themeElements>
    <a:clrScheme name="ICS Theme 1">
      <a:dk1>
        <a:srgbClr val="000000"/>
      </a:dk1>
      <a:lt1>
        <a:srgbClr val="FFFFFF"/>
      </a:lt1>
      <a:dk2>
        <a:srgbClr val="008265"/>
      </a:dk2>
      <a:lt2>
        <a:srgbClr val="FFFFFF"/>
      </a:lt2>
      <a:accent1>
        <a:srgbClr val="008265"/>
      </a:accent1>
      <a:accent2>
        <a:srgbClr val="93C01F"/>
      </a:accent2>
      <a:accent3>
        <a:srgbClr val="15ADD0"/>
      </a:accent3>
      <a:accent4>
        <a:srgbClr val="AB588C"/>
      </a:accent4>
      <a:accent5>
        <a:srgbClr val="F5A03D"/>
      </a:accent5>
      <a:accent6>
        <a:srgbClr val="F9ED6F"/>
      </a:accent6>
      <a:hlink>
        <a:srgbClr val="000000"/>
      </a:hlink>
      <a:folHlink>
        <a:srgbClr val="000000"/>
      </a:folHlink>
    </a:clrScheme>
    <a:fontScheme name="Custom 1">
      <a:majorFont>
        <a:latin typeface="Roboto Slab Bold"/>
        <a:ea typeface=""/>
        <a:cs typeface=""/>
      </a:majorFont>
      <a:minorFont>
        <a:latin typeface="No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ICS 2024 Brand">
      <a:dk1>
        <a:srgbClr val="16505A"/>
      </a:dk1>
      <a:lt1>
        <a:srgbClr val="FFFFFF"/>
      </a:lt1>
      <a:dk2>
        <a:srgbClr val="027D5B"/>
      </a:dk2>
      <a:lt2>
        <a:srgbClr val="FFFFFF"/>
      </a:lt2>
      <a:accent1>
        <a:srgbClr val="027D5B"/>
      </a:accent1>
      <a:accent2>
        <a:srgbClr val="92D050"/>
      </a:accent2>
      <a:accent3>
        <a:srgbClr val="FFC000"/>
      </a:accent3>
      <a:accent4>
        <a:srgbClr val="FFFFFF"/>
      </a:accent4>
      <a:accent5>
        <a:srgbClr val="FFFFFF"/>
      </a:accent5>
      <a:accent6>
        <a:srgbClr val="FFFFFF"/>
      </a:accent6>
      <a:hlink>
        <a:srgbClr val="00B0F0"/>
      </a:hlink>
      <a:folHlink>
        <a:srgbClr val="00B0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d376980-a4e1-4fd8-aff1-a97f0b035b5f">
      <Terms xmlns="http://schemas.microsoft.com/office/infopath/2007/PartnerControls"/>
    </lcf76f155ced4ddcb4097134ff3c332f>
    <TaxCatchAll xmlns="fa7f30be-cfe5-449f-a5ad-53e8f897778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D678DB9336289438FBAE4A1AB5A3E00" ma:contentTypeVersion="19" ma:contentTypeDescription="Create a new document." ma:contentTypeScope="" ma:versionID="59ab7471cfa924014fdad8ca3da7db4d">
  <xsd:schema xmlns:xsd="http://www.w3.org/2001/XMLSchema" xmlns:xs="http://www.w3.org/2001/XMLSchema" xmlns:p="http://schemas.microsoft.com/office/2006/metadata/properties" xmlns:ns2="dd376980-a4e1-4fd8-aff1-a97f0b035b5f" xmlns:ns3="fa7f30be-cfe5-449f-a5ad-53e8f8977787" targetNamespace="http://schemas.microsoft.com/office/2006/metadata/properties" ma:root="true" ma:fieldsID="d6448d9ac117e1100f54759e5ea62955" ns2:_="" ns3:_="">
    <xsd:import namespace="dd376980-a4e1-4fd8-aff1-a97f0b035b5f"/>
    <xsd:import namespace="fa7f30be-cfe5-449f-a5ad-53e8f897778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376980-a4e1-4fd8-aff1-a97f0b035b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b78c983-70e1-4d19-aa21-d2ba636a15d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7f30be-cfe5-449f-a5ad-53e8f897778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602e060-28e5-46ce-a089-4dce914eb31d}" ma:internalName="TaxCatchAll" ma:showField="CatchAllData" ma:web="fa7f30be-cfe5-449f-a5ad-53e8f89777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AE3DA2-172E-4C28-BD7C-C6C553E93236}">
  <ds:schemaRefs>
    <ds:schemaRef ds:uri="http://schemas.microsoft.com/sharepoint/v3/contenttype/forms"/>
  </ds:schemaRefs>
</ds:datastoreItem>
</file>

<file path=customXml/itemProps2.xml><?xml version="1.0" encoding="utf-8"?>
<ds:datastoreItem xmlns:ds="http://schemas.openxmlformats.org/officeDocument/2006/customXml" ds:itemID="{99E6EA8B-EFD5-49E9-B2F7-1E3FCC38E0A4}">
  <ds:schemaRefs>
    <ds:schemaRef ds:uri="http://purl.org/dc/elements/1.1/"/>
    <ds:schemaRef ds:uri="dd376980-a4e1-4fd8-aff1-a97f0b035b5f"/>
    <ds:schemaRef ds:uri="http://schemas.microsoft.com/office/2006/metadata/properties"/>
    <ds:schemaRef ds:uri="http://purl.org/dc/terms/"/>
    <ds:schemaRef ds:uri="http://schemas.microsoft.com/office/2006/documentManagement/types"/>
    <ds:schemaRef ds:uri="http://schemas.openxmlformats.org/package/2006/metadata/core-properties"/>
    <ds:schemaRef ds:uri="fa7f30be-cfe5-449f-a5ad-53e8f8977787"/>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B06389A4-369A-4615-96CE-E360DD519A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376980-a4e1-4fd8-aff1-a97f0b035b5f"/>
    <ds:schemaRef ds:uri="fa7f30be-cfe5-449f-a5ad-53e8f89777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25276</Words>
  <Application>Microsoft Office PowerPoint</Application>
  <PresentationFormat>Widescreen</PresentationFormat>
  <Paragraphs>6499</Paragraphs>
  <Slides>117</Slides>
  <Notes>112</Notes>
  <HiddenSlides>0</HiddenSlides>
  <MMClips>0</MMClips>
  <ScaleCrop>false</ScaleCrop>
  <HeadingPairs>
    <vt:vector size="4" baseType="variant">
      <vt:variant>
        <vt:lpstr>Theme</vt:lpstr>
      </vt:variant>
      <vt:variant>
        <vt:i4>2</vt:i4>
      </vt:variant>
      <vt:variant>
        <vt:lpstr>Slide Titles</vt:lpstr>
      </vt:variant>
      <vt:variant>
        <vt:i4>117</vt:i4>
      </vt:variant>
    </vt:vector>
  </HeadingPairs>
  <TitlesOfParts>
    <vt:vector size="119" baseType="lpstr">
      <vt:lpstr>1_Office Theme</vt:lpstr>
      <vt:lpstr>2_Office Theme</vt:lpstr>
      <vt:lpstr>PowerPoint Presentation</vt:lpstr>
      <vt:lpstr>Contents</vt:lpstr>
      <vt:lpstr>PowerPoint Presentation</vt:lpstr>
      <vt:lpstr>PowerPoint Presentation</vt:lpstr>
      <vt:lpstr>Key findings – Consumers</vt:lpstr>
      <vt:lpstr>Key findings – Consumers</vt:lpstr>
      <vt:lpstr>PowerPoint Presentation</vt:lpstr>
      <vt:lpstr>PowerPoint Presentation</vt:lpstr>
      <vt:lpstr>PowerPoint Presentation</vt:lpstr>
      <vt:lpstr>PowerPoint Presentation</vt:lpstr>
      <vt:lpstr>Key findings – SME Market</vt:lpstr>
      <vt:lpstr>Key findings – SME Market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Institute of Customer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CII Trust Index</dc:subject>
  <dc:creator>Luke Fisher</dc:creator>
  <cp:lastModifiedBy>Arianne Sheppard</cp:lastModifiedBy>
  <cp:revision>45</cp:revision>
  <cp:lastPrinted>2026-03-04T15:34:09Z</cp:lastPrinted>
  <dcterms:modified xsi:type="dcterms:W3CDTF">2026-04-02T13:56:29Z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1339200</vt:r8>
  </property>
  <property fmtid="{D5CDD505-2E9C-101B-9397-08002B2CF9AE}" pid="3" name="ContentTypeId">
    <vt:lpwstr>0x0101007D678DB9336289438FBAE4A1AB5A3E00</vt:lpwstr>
  </property>
  <property fmtid="{D5CDD505-2E9C-101B-9397-08002B2CF9AE}" pid="4" name="MediaServiceImageTags">
    <vt:lpwstr/>
  </property>
</Properties>
</file>