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5" r:id="rId5"/>
  </p:sldMasterIdLst>
  <p:notesMasterIdLst>
    <p:notesMasterId r:id="rId29"/>
  </p:notesMasterIdLst>
  <p:sldIdLst>
    <p:sldId id="455" r:id="rId6"/>
    <p:sldId id="292" r:id="rId7"/>
    <p:sldId id="435" r:id="rId8"/>
    <p:sldId id="436" r:id="rId9"/>
    <p:sldId id="437" r:id="rId10"/>
    <p:sldId id="438" r:id="rId11"/>
    <p:sldId id="440" r:id="rId12"/>
    <p:sldId id="439" r:id="rId13"/>
    <p:sldId id="441" r:id="rId14"/>
    <p:sldId id="442" r:id="rId15"/>
    <p:sldId id="443" r:id="rId16"/>
    <p:sldId id="444" r:id="rId17"/>
    <p:sldId id="445" r:id="rId18"/>
    <p:sldId id="447" r:id="rId19"/>
    <p:sldId id="446" r:id="rId20"/>
    <p:sldId id="448" r:id="rId21"/>
    <p:sldId id="449" r:id="rId22"/>
    <p:sldId id="450" r:id="rId23"/>
    <p:sldId id="451" r:id="rId24"/>
    <p:sldId id="452" r:id="rId25"/>
    <p:sldId id="453" r:id="rId26"/>
    <p:sldId id="454" r:id="rId27"/>
    <p:sldId id="434" r:id="rId2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566" userDrawn="1">
          <p15:clr>
            <a:srgbClr val="A4A3A4"/>
          </p15:clr>
        </p15:guide>
        <p15:guide id="3" pos="5768" userDrawn="1">
          <p15:clr>
            <a:srgbClr val="A4A3A4"/>
          </p15:clr>
        </p15:guide>
        <p15:guide id="4" orient="horz" pos="845" userDrawn="1">
          <p15:clr>
            <a:srgbClr val="A4A3A4"/>
          </p15:clr>
        </p15:guide>
        <p15:guide id="5" orient="horz" pos="1774" userDrawn="1">
          <p15:clr>
            <a:srgbClr val="A4A3A4"/>
          </p15:clr>
        </p15:guide>
        <p15:guide id="6" orient="horz" pos="1071" userDrawn="1">
          <p15:clr>
            <a:srgbClr val="A4A3A4"/>
          </p15:clr>
        </p15:guide>
        <p15:guide id="7" orient="horz" pos="1412" userDrawn="1">
          <p15:clr>
            <a:srgbClr val="A4A3A4"/>
          </p15:clr>
        </p15:guide>
        <p15:guide id="8" orient="horz" pos="1298" userDrawn="1">
          <p15:clr>
            <a:srgbClr val="A4A3A4"/>
          </p15:clr>
        </p15:guide>
        <p15:guide id="9" orient="horz" pos="1162" userDrawn="1">
          <p15:clr>
            <a:srgbClr val="A4A3A4"/>
          </p15:clr>
        </p15:guide>
        <p15:guide id="11" orient="horz" pos="1616" userDrawn="1">
          <p15:clr>
            <a:srgbClr val="A4A3A4"/>
          </p15:clr>
        </p15:guide>
        <p15:guide id="12" orient="horz" pos="1752" userDrawn="1">
          <p15:clr>
            <a:srgbClr val="A4A3A4"/>
          </p15:clr>
        </p15:guide>
        <p15:guide id="13" orient="horz" pos="2908" userDrawn="1">
          <p15:clr>
            <a:srgbClr val="A4A3A4"/>
          </p15:clr>
        </p15:guide>
        <p15:guide id="14" orient="horz" pos="2092" userDrawn="1">
          <p15:clr>
            <a:srgbClr val="A4A3A4"/>
          </p15:clr>
        </p15:guide>
        <p15:guide id="15" orient="horz" pos="3498" userDrawn="1">
          <p15:clr>
            <a:srgbClr val="A4A3A4"/>
          </p15:clr>
        </p15:guide>
        <p15:guide id="16" pos="2887" userDrawn="1">
          <p15:clr>
            <a:srgbClr val="A4A3A4"/>
          </p15:clr>
        </p15:guide>
        <p15:guide id="17" pos="279" userDrawn="1">
          <p15:clr>
            <a:srgbClr val="A4A3A4"/>
          </p15:clr>
        </p15:guide>
        <p15:guide id="18" pos="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532"/>
    <a:srgbClr val="CEE5DD"/>
    <a:srgbClr val="789F90"/>
    <a:srgbClr val="C1D4CD"/>
    <a:srgbClr val="B6CAC3"/>
    <a:srgbClr val="6FA397"/>
    <a:srgbClr val="606161"/>
    <a:srgbClr val="7FA99B"/>
    <a:srgbClr val="7EAA9B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89" autoAdjust="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>
        <p:guide pos="4566"/>
        <p:guide pos="5768"/>
        <p:guide orient="horz" pos="845"/>
        <p:guide orient="horz" pos="1774"/>
        <p:guide orient="horz" pos="1071"/>
        <p:guide orient="horz" pos="1412"/>
        <p:guide orient="horz" pos="1298"/>
        <p:guide orient="horz" pos="1162"/>
        <p:guide orient="horz" pos="1616"/>
        <p:guide orient="horz" pos="1752"/>
        <p:guide orient="horz" pos="2908"/>
        <p:guide orient="horz" pos="2092"/>
        <p:guide orient="horz" pos="3498"/>
        <p:guide pos="2887"/>
        <p:guide pos="279"/>
        <p:guide pos="89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BC0A4-E040-584B-A156-D1EDC7CBAD99}" type="datetimeFigureOut">
              <a:rPr lang="en-BE" smtClean="0"/>
              <a:t>06/21/2023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ADDDA-294E-354B-B58C-70A38478518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1643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ADDDA-294E-354B-B58C-70A38478518E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414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1D5BE7B-769B-AC43-8626-9428AB0D6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39191" r="6930" b="39191"/>
          <a:stretch/>
        </p:blipFill>
        <p:spPr>
          <a:xfrm>
            <a:off x="437134" y="322499"/>
            <a:ext cx="1018800" cy="25568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2EFDF42A-9AB5-904B-83A3-0D911C38042E}"/>
              </a:ext>
            </a:extLst>
          </p:cNvPr>
          <p:cNvSpPr/>
          <p:nvPr userDrawn="1"/>
        </p:nvSpPr>
        <p:spPr>
          <a:xfrm>
            <a:off x="0" y="860156"/>
            <a:ext cx="12192000" cy="51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8526713-93D0-BF48-A296-0F4EBE4322D3}"/>
              </a:ext>
            </a:extLst>
          </p:cNvPr>
          <p:cNvSpPr/>
          <p:nvPr userDrawn="1"/>
        </p:nvSpPr>
        <p:spPr>
          <a:xfrm>
            <a:off x="0" y="860156"/>
            <a:ext cx="12192000" cy="5130000"/>
          </a:xfrm>
          <a:prstGeom prst="rect">
            <a:avLst/>
          </a:prstGeom>
          <a:solidFill>
            <a:srgbClr val="7FA9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E581598-1597-784B-92A7-B4A53B9DBD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35" y="1595929"/>
            <a:ext cx="8569214" cy="3843124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4936D5D-D7A0-3942-970B-B72A3413A11B}"/>
              </a:ext>
            </a:extLst>
          </p:cNvPr>
          <p:cNvCxnSpPr/>
          <p:nvPr userDrawn="1"/>
        </p:nvCxnSpPr>
        <p:spPr>
          <a:xfrm>
            <a:off x="0" y="857238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FB313B1-CC1F-7E46-9C44-D259DC90B968}"/>
              </a:ext>
            </a:extLst>
          </p:cNvPr>
          <p:cNvCxnSpPr/>
          <p:nvPr userDrawn="1"/>
        </p:nvCxnSpPr>
        <p:spPr>
          <a:xfrm>
            <a:off x="0" y="6000761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68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lang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4463293F-7065-DC4E-9379-9876E9024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147" y="1177636"/>
            <a:ext cx="3558742" cy="228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8C01C758-56CF-BE4D-B97F-353DD533A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147" y="1475509"/>
            <a:ext cx="3558742" cy="8589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959F8267-5355-1246-A927-A0FC3FFB76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147" y="2570018"/>
            <a:ext cx="3558742" cy="195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Restoration Hotel van </a:t>
            </a:r>
            <a:r>
              <a:rPr lang="en-US" err="1"/>
              <a:t>Eetvelde</a:t>
            </a:r>
            <a:r>
              <a:rPr lang="en-US"/>
              <a:t> in Brussels</a:t>
            </a:r>
            <a:endParaRPr lang="nl-BE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BC36207-14B1-5743-B960-3C5B58805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147" y="306532"/>
            <a:ext cx="162744" cy="2483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190621-9E94-7F42-A178-B9FE0909E1B8}"/>
              </a:ext>
            </a:extLst>
          </p:cNvPr>
          <p:cNvSpPr/>
          <p:nvPr userDrawn="1"/>
        </p:nvSpPr>
        <p:spPr>
          <a:xfrm>
            <a:off x="4413250" y="0"/>
            <a:ext cx="336178" cy="84533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60743AA-DCAF-954F-81D8-8E3F8B44C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730" y="311727"/>
            <a:ext cx="9504190" cy="228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8" name="Tijdelijke aanduiding voor afbeelding 4">
            <a:extLst>
              <a:ext uri="{FF2B5EF4-FFF2-40B4-BE49-F238E27FC236}">
                <a16:creationId xmlns:a16="http://schemas.microsoft.com/office/drawing/2014/main" id="{C0AAF177-8F04-7A46-9BF8-379DE1F9BF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1050" y="863600"/>
            <a:ext cx="7597775" cy="5126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657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2E90DCE-B459-344E-BA06-B8575372D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39191" r="6930" b="39191"/>
          <a:stretch/>
        </p:blipFill>
        <p:spPr>
          <a:xfrm>
            <a:off x="437134" y="322499"/>
            <a:ext cx="1018800" cy="2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1D5BE7B-769B-AC43-8626-9428AB0D6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39191" r="6930" b="39191"/>
          <a:stretch/>
        </p:blipFill>
        <p:spPr>
          <a:xfrm>
            <a:off x="437134" y="322499"/>
            <a:ext cx="1018800" cy="2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3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1D5BE7B-769B-AC43-8626-9428AB0D68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39191" r="6930" b="39191"/>
          <a:stretch/>
        </p:blipFill>
        <p:spPr>
          <a:xfrm>
            <a:off x="437134" y="322499"/>
            <a:ext cx="1018800" cy="255682"/>
          </a:xfrm>
          <a:prstGeom prst="rect">
            <a:avLst/>
          </a:prstGeom>
        </p:spPr>
      </p:pic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8BE86DB0-A993-A74C-AE8C-BDE5777479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147" y="1177636"/>
            <a:ext cx="3558742" cy="228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4" name="Tijdelijke aanduiding voor tekst 9">
            <a:extLst>
              <a:ext uri="{FF2B5EF4-FFF2-40B4-BE49-F238E27FC236}">
                <a16:creationId xmlns:a16="http://schemas.microsoft.com/office/drawing/2014/main" id="{012F2D6E-F321-D14A-A7CB-989F23070B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147" y="2005691"/>
            <a:ext cx="3558742" cy="195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250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lij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B39DD20-863F-664C-92B6-96C512A1E0B0}"/>
              </a:ext>
            </a:extLst>
          </p:cNvPr>
          <p:cNvSpPr/>
          <p:nvPr userDrawn="1"/>
        </p:nvSpPr>
        <p:spPr>
          <a:xfrm>
            <a:off x="4591782" y="0"/>
            <a:ext cx="6083085" cy="6858000"/>
          </a:xfrm>
          <a:prstGeom prst="rect">
            <a:avLst/>
          </a:prstGeom>
          <a:solidFill>
            <a:srgbClr val="7FA9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F944A90-38A3-CC45-8BF9-9F67EE169330}"/>
              </a:ext>
            </a:extLst>
          </p:cNvPr>
          <p:cNvSpPr/>
          <p:nvPr userDrawn="1"/>
        </p:nvSpPr>
        <p:spPr>
          <a:xfrm>
            <a:off x="0" y="860156"/>
            <a:ext cx="12192000" cy="5145437"/>
          </a:xfrm>
          <a:prstGeom prst="rect">
            <a:avLst/>
          </a:prstGeom>
          <a:solidFill>
            <a:srgbClr val="7FA9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BA043E59-5581-7346-9492-3522A1C1F691}"/>
              </a:ext>
            </a:extLst>
          </p:cNvPr>
          <p:cNvCxnSpPr/>
          <p:nvPr userDrawn="1"/>
        </p:nvCxnSpPr>
        <p:spPr>
          <a:xfrm>
            <a:off x="0" y="855599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9946306F-8A9E-C349-8F49-2639AC48A47C}"/>
              </a:ext>
            </a:extLst>
          </p:cNvPr>
          <p:cNvCxnSpPr/>
          <p:nvPr userDrawn="1"/>
        </p:nvCxnSpPr>
        <p:spPr>
          <a:xfrm>
            <a:off x="0" y="6000761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A6B31A38-23AF-A545-BC30-830A1F288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39191" r="6930" b="39191"/>
          <a:stretch/>
        </p:blipFill>
        <p:spPr>
          <a:xfrm>
            <a:off x="437134" y="322499"/>
            <a:ext cx="1018800" cy="255682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C801488-DBCB-3946-9B93-345696E2089A}"/>
              </a:ext>
            </a:extLst>
          </p:cNvPr>
          <p:cNvCxnSpPr/>
          <p:nvPr userDrawn="1"/>
        </p:nvCxnSpPr>
        <p:spPr>
          <a:xfrm>
            <a:off x="4582335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15878E6-8927-D54F-BE7D-2E1AFE5AD422}"/>
              </a:ext>
            </a:extLst>
          </p:cNvPr>
          <p:cNvCxnSpPr/>
          <p:nvPr userDrawn="1"/>
        </p:nvCxnSpPr>
        <p:spPr>
          <a:xfrm>
            <a:off x="10679124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691AE023-2D66-BC4C-97BF-1865B3D2A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134" y="1351280"/>
            <a:ext cx="3558742" cy="177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70"/>
              </a:lnSpc>
              <a:buNone/>
              <a:defRPr sz="44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17" name="Tijdelijke aanduiding voor tekst 9">
            <a:extLst>
              <a:ext uri="{FF2B5EF4-FFF2-40B4-BE49-F238E27FC236}">
                <a16:creationId xmlns:a16="http://schemas.microsoft.com/office/drawing/2014/main" id="{C7483F7A-0AD9-624F-80A3-AEA96E304A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897" y="1351280"/>
            <a:ext cx="5028140" cy="177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lnSpc>
                <a:spcPts val="1900"/>
              </a:lnSpc>
              <a:buSzPct val="50000"/>
              <a:buFontTx/>
              <a:buBlip>
                <a:blip r:embed="rId3"/>
              </a:buBlip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952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FF944A90-38A3-CC45-8BF9-9F67EE169330}"/>
              </a:ext>
            </a:extLst>
          </p:cNvPr>
          <p:cNvSpPr/>
          <p:nvPr userDrawn="1"/>
        </p:nvSpPr>
        <p:spPr>
          <a:xfrm>
            <a:off x="0" y="860156"/>
            <a:ext cx="12192000" cy="5145437"/>
          </a:xfrm>
          <a:prstGeom prst="rect">
            <a:avLst/>
          </a:prstGeom>
          <a:solidFill>
            <a:srgbClr val="7FA9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BA043E59-5581-7346-9492-3522A1C1F691}"/>
              </a:ext>
            </a:extLst>
          </p:cNvPr>
          <p:cNvCxnSpPr/>
          <p:nvPr userDrawn="1"/>
        </p:nvCxnSpPr>
        <p:spPr>
          <a:xfrm>
            <a:off x="0" y="855599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9946306F-8A9E-C349-8F49-2639AC48A47C}"/>
              </a:ext>
            </a:extLst>
          </p:cNvPr>
          <p:cNvCxnSpPr/>
          <p:nvPr userDrawn="1"/>
        </p:nvCxnSpPr>
        <p:spPr>
          <a:xfrm>
            <a:off x="0" y="6000761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A6B31A38-23AF-A545-BC30-830A1F288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39191" r="6930" b="39191"/>
          <a:stretch/>
        </p:blipFill>
        <p:spPr>
          <a:xfrm>
            <a:off x="437134" y="322499"/>
            <a:ext cx="1018800" cy="255682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C801488-DBCB-3946-9B93-345696E2089A}"/>
              </a:ext>
            </a:extLst>
          </p:cNvPr>
          <p:cNvCxnSpPr/>
          <p:nvPr userDrawn="1"/>
        </p:nvCxnSpPr>
        <p:spPr>
          <a:xfrm>
            <a:off x="4582335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15878E6-8927-D54F-BE7D-2E1AFE5AD422}"/>
              </a:ext>
            </a:extLst>
          </p:cNvPr>
          <p:cNvCxnSpPr/>
          <p:nvPr userDrawn="1"/>
        </p:nvCxnSpPr>
        <p:spPr>
          <a:xfrm>
            <a:off x="10679124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691AE023-2D66-BC4C-97BF-1865B3D2A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134" y="1351280"/>
            <a:ext cx="3558742" cy="177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70"/>
              </a:lnSpc>
              <a:buNone/>
              <a:defRPr sz="44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56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dfdia - foto invliegen va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FF944A90-38A3-CC45-8BF9-9F67EE169330}"/>
              </a:ext>
            </a:extLst>
          </p:cNvPr>
          <p:cNvSpPr/>
          <p:nvPr userDrawn="1"/>
        </p:nvSpPr>
        <p:spPr>
          <a:xfrm>
            <a:off x="0" y="860156"/>
            <a:ext cx="12192000" cy="5145437"/>
          </a:xfrm>
          <a:prstGeom prst="rect">
            <a:avLst/>
          </a:prstGeom>
          <a:solidFill>
            <a:srgbClr val="7FA9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BA043E59-5581-7346-9492-3522A1C1F691}"/>
              </a:ext>
            </a:extLst>
          </p:cNvPr>
          <p:cNvCxnSpPr/>
          <p:nvPr userDrawn="1"/>
        </p:nvCxnSpPr>
        <p:spPr>
          <a:xfrm>
            <a:off x="0" y="855599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9946306F-8A9E-C349-8F49-2639AC48A47C}"/>
              </a:ext>
            </a:extLst>
          </p:cNvPr>
          <p:cNvCxnSpPr/>
          <p:nvPr userDrawn="1"/>
        </p:nvCxnSpPr>
        <p:spPr>
          <a:xfrm>
            <a:off x="0" y="6000761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36AF1A3-A4F8-3842-8804-AA31B5B61B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9462" y="857238"/>
            <a:ext cx="7608885" cy="513869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6B31A38-23AF-A545-BC30-830A1F288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39191" r="6930" b="39191"/>
          <a:stretch/>
        </p:blipFill>
        <p:spPr>
          <a:xfrm>
            <a:off x="437134" y="322499"/>
            <a:ext cx="1018800" cy="255682"/>
          </a:xfrm>
          <a:prstGeom prst="rect">
            <a:avLst/>
          </a:prstGeom>
        </p:spPr>
      </p:pic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691AE023-2D66-BC4C-97BF-1865B3D2A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134" y="1351280"/>
            <a:ext cx="3558742" cy="177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70"/>
              </a:lnSpc>
              <a:buNone/>
              <a:defRPr sz="44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C801488-DBCB-3946-9B93-345696E2089A}"/>
              </a:ext>
            </a:extLst>
          </p:cNvPr>
          <p:cNvCxnSpPr/>
          <p:nvPr userDrawn="1"/>
        </p:nvCxnSpPr>
        <p:spPr>
          <a:xfrm>
            <a:off x="4582335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15878E6-8927-D54F-BE7D-2E1AFE5AD422}"/>
              </a:ext>
            </a:extLst>
          </p:cNvPr>
          <p:cNvCxnSpPr/>
          <p:nvPr userDrawn="1"/>
        </p:nvCxnSpPr>
        <p:spPr>
          <a:xfrm>
            <a:off x="10679124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8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6" grpId="0" build="p">
        <p:tmplLst>
          <p:tmpl lvl="1">
            <p:tnLst>
              <p:par>
                <p:cTn presetID="1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dfdia 2 - foto invliegen van on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FF944A90-38A3-CC45-8BF9-9F67EE169330}"/>
              </a:ext>
            </a:extLst>
          </p:cNvPr>
          <p:cNvSpPr/>
          <p:nvPr userDrawn="1"/>
        </p:nvSpPr>
        <p:spPr>
          <a:xfrm>
            <a:off x="0" y="860156"/>
            <a:ext cx="12192000" cy="5145437"/>
          </a:xfrm>
          <a:prstGeom prst="rect">
            <a:avLst/>
          </a:prstGeom>
          <a:solidFill>
            <a:srgbClr val="7FA9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BA043E59-5581-7346-9492-3522A1C1F691}"/>
              </a:ext>
            </a:extLst>
          </p:cNvPr>
          <p:cNvCxnSpPr/>
          <p:nvPr userDrawn="1"/>
        </p:nvCxnSpPr>
        <p:spPr>
          <a:xfrm>
            <a:off x="0" y="855599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9946306F-8A9E-C349-8F49-2639AC48A47C}"/>
              </a:ext>
            </a:extLst>
          </p:cNvPr>
          <p:cNvCxnSpPr/>
          <p:nvPr userDrawn="1"/>
        </p:nvCxnSpPr>
        <p:spPr>
          <a:xfrm>
            <a:off x="0" y="6000761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36AF1A3-A4F8-3842-8804-AA31B5B61B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9461" y="7749"/>
            <a:ext cx="6084000" cy="685025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6B31A38-23AF-A545-BC30-830A1F288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39191" r="6930" b="39191"/>
          <a:stretch/>
        </p:blipFill>
        <p:spPr>
          <a:xfrm>
            <a:off x="437134" y="322499"/>
            <a:ext cx="1018800" cy="255682"/>
          </a:xfrm>
          <a:prstGeom prst="rect">
            <a:avLst/>
          </a:prstGeom>
        </p:spPr>
      </p:pic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691AE023-2D66-BC4C-97BF-1865B3D2A5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134" y="1351280"/>
            <a:ext cx="3558742" cy="177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570"/>
              </a:lnSpc>
              <a:buNone/>
              <a:defRPr sz="44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C801488-DBCB-3946-9B93-345696E2089A}"/>
              </a:ext>
            </a:extLst>
          </p:cNvPr>
          <p:cNvCxnSpPr/>
          <p:nvPr userDrawn="1"/>
        </p:nvCxnSpPr>
        <p:spPr>
          <a:xfrm>
            <a:off x="4582335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15878E6-8927-D54F-BE7D-2E1AFE5AD422}"/>
              </a:ext>
            </a:extLst>
          </p:cNvPr>
          <p:cNvCxnSpPr/>
          <p:nvPr userDrawn="1"/>
        </p:nvCxnSpPr>
        <p:spPr>
          <a:xfrm>
            <a:off x="10679124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3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6" grpId="0" build="p">
        <p:tmplLst>
          <p:tmpl lvl="1">
            <p:tnLst>
              <p:par>
                <p:cTn presetID="1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korte titel beeld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60743AA-DCAF-954F-81D8-8E3F8B44C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731" y="311727"/>
            <a:ext cx="3558742" cy="228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4463293F-7065-DC4E-9379-9876E9024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147" y="1177636"/>
            <a:ext cx="3558742" cy="228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8C01C758-56CF-BE4D-B97F-353DD533A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147" y="1475509"/>
            <a:ext cx="3558742" cy="8589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959F8267-5355-1246-A927-A0FC3FFB76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147" y="2570018"/>
            <a:ext cx="3558742" cy="195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BC36207-14B1-5743-B960-3C5B58805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147" y="306532"/>
            <a:ext cx="162744" cy="248399"/>
          </a:xfrm>
          <a:prstGeom prst="rect">
            <a:avLst/>
          </a:prstGeom>
        </p:spPr>
      </p:pic>
      <p:sp>
        <p:nvSpPr>
          <p:cNvPr id="7" name="Tijdelijke aanduiding voor afbeelding 4">
            <a:extLst>
              <a:ext uri="{FF2B5EF4-FFF2-40B4-BE49-F238E27FC236}">
                <a16:creationId xmlns:a16="http://schemas.microsoft.com/office/drawing/2014/main" id="{5D05C40D-55E3-2347-95E7-5127A36A0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1050" y="863600"/>
            <a:ext cx="7597775" cy="5126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253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met korte titel beeld vertik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60743AA-DCAF-954F-81D8-8E3F8B44C1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731" y="311727"/>
            <a:ext cx="3558742" cy="228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4463293F-7065-DC4E-9379-9876E9024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147" y="1177636"/>
            <a:ext cx="3558742" cy="228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8C01C758-56CF-BE4D-B97F-353DD533A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147" y="1475509"/>
            <a:ext cx="3558742" cy="8589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959F8267-5355-1246-A927-A0FC3FFB76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147" y="2570018"/>
            <a:ext cx="3558742" cy="195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>
                <a:solidFill>
                  <a:srgbClr val="7FA9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nl-BE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BC36207-14B1-5743-B960-3C5B58805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147" y="306532"/>
            <a:ext cx="162744" cy="248399"/>
          </a:xfrm>
          <a:prstGeom prst="rect">
            <a:avLst/>
          </a:prstGeom>
        </p:spPr>
      </p:pic>
      <p:sp>
        <p:nvSpPr>
          <p:cNvPr id="7" name="Tijdelijke aanduiding voor afbeelding 4">
            <a:extLst>
              <a:ext uri="{FF2B5EF4-FFF2-40B4-BE49-F238E27FC236}">
                <a16:creationId xmlns:a16="http://schemas.microsoft.com/office/drawing/2014/main" id="{5D05C40D-55E3-2347-95E7-5127A36A0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1051" y="0"/>
            <a:ext cx="60804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44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1E4509F-C246-9743-BB23-15C763A06EB2}"/>
              </a:ext>
            </a:extLst>
          </p:cNvPr>
          <p:cNvCxnSpPr/>
          <p:nvPr userDrawn="1"/>
        </p:nvCxnSpPr>
        <p:spPr>
          <a:xfrm>
            <a:off x="0" y="857238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FF6FC7D-B655-3D49-BD23-A5944498644A}"/>
              </a:ext>
            </a:extLst>
          </p:cNvPr>
          <p:cNvCxnSpPr/>
          <p:nvPr userDrawn="1"/>
        </p:nvCxnSpPr>
        <p:spPr>
          <a:xfrm>
            <a:off x="0" y="6000761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8AC2228-1A22-7946-A244-8F3847B6E924}"/>
              </a:ext>
            </a:extLst>
          </p:cNvPr>
          <p:cNvCxnSpPr/>
          <p:nvPr userDrawn="1"/>
        </p:nvCxnSpPr>
        <p:spPr>
          <a:xfrm>
            <a:off x="4582335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95ECA82-F06E-B346-A048-7FBCC8C445C5}"/>
              </a:ext>
            </a:extLst>
          </p:cNvPr>
          <p:cNvCxnSpPr/>
          <p:nvPr userDrawn="1"/>
        </p:nvCxnSpPr>
        <p:spPr>
          <a:xfrm>
            <a:off x="10679124" y="0"/>
            <a:ext cx="0" cy="6858000"/>
          </a:xfrm>
          <a:prstGeom prst="line">
            <a:avLst/>
          </a:prstGeom>
          <a:ln w="19050">
            <a:solidFill>
              <a:srgbClr val="7FA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hlinkClick r:id="" action="ppaction://noaction"/>
            <a:extLst>
              <a:ext uri="{FF2B5EF4-FFF2-40B4-BE49-F238E27FC236}">
                <a16:creationId xmlns:a16="http://schemas.microsoft.com/office/drawing/2014/main" id="{D4638507-8725-4D41-9EBD-BD064371B2E1}"/>
              </a:ext>
            </a:extLst>
          </p:cNvPr>
          <p:cNvSpPr txBox="1"/>
          <p:nvPr userDrawn="1"/>
        </p:nvSpPr>
        <p:spPr>
          <a:xfrm>
            <a:off x="10756883" y="6426857"/>
            <a:ext cx="143511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800" b="1" i="0">
                <a:solidFill>
                  <a:srgbClr val="B6CA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Business Units</a:t>
            </a:r>
          </a:p>
          <a:p>
            <a:pPr algn="ctr"/>
            <a:endParaRPr lang="nl-BE" sz="800" b="1" i="0">
              <a:solidFill>
                <a:srgbClr val="B6CA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riehoek 3">
            <a:hlinkClick r:id="" action="ppaction://noaction"/>
            <a:extLst>
              <a:ext uri="{FF2B5EF4-FFF2-40B4-BE49-F238E27FC236}">
                <a16:creationId xmlns:a16="http://schemas.microsoft.com/office/drawing/2014/main" id="{F42587D3-E715-384B-B806-1499276D24EC}"/>
              </a:ext>
            </a:extLst>
          </p:cNvPr>
          <p:cNvSpPr/>
          <p:nvPr userDrawn="1"/>
        </p:nvSpPr>
        <p:spPr>
          <a:xfrm rot="16200000">
            <a:off x="11426817" y="6312126"/>
            <a:ext cx="95249" cy="88446"/>
          </a:xfrm>
          <a:prstGeom prst="triangle">
            <a:avLst/>
          </a:prstGeom>
          <a:solidFill>
            <a:srgbClr val="B6C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605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7" r:id="rId3"/>
    <p:sldLayoutId id="2147483649" r:id="rId4"/>
    <p:sldLayoutId id="2147483651" r:id="rId5"/>
    <p:sldLayoutId id="2147483658" r:id="rId6"/>
    <p:sldLayoutId id="2147483659" r:id="rId7"/>
    <p:sldLayoutId id="2147483654" r:id="rId8"/>
    <p:sldLayoutId id="2147483660" r:id="rId9"/>
    <p:sldLayoutId id="214748365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A7FA463-AE7A-4946-8DDA-295ACC2D2B68}"/>
              </a:ext>
            </a:extLst>
          </p:cNvPr>
          <p:cNvCxnSpPr/>
          <p:nvPr userDrawn="1"/>
        </p:nvCxnSpPr>
        <p:spPr>
          <a:xfrm>
            <a:off x="0" y="855599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AECD38F-AE9E-2D4B-BCF6-5AF458C24698}"/>
              </a:ext>
            </a:extLst>
          </p:cNvPr>
          <p:cNvCxnSpPr/>
          <p:nvPr userDrawn="1"/>
        </p:nvCxnSpPr>
        <p:spPr>
          <a:xfrm>
            <a:off x="0" y="6000761"/>
            <a:ext cx="12192000" cy="0"/>
          </a:xfrm>
          <a:prstGeom prst="line">
            <a:avLst/>
          </a:prstGeom>
          <a:ln w="19050">
            <a:solidFill>
              <a:srgbClr val="1045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hlinkClick r:id="" action="ppaction://noaction"/>
            <a:extLst>
              <a:ext uri="{FF2B5EF4-FFF2-40B4-BE49-F238E27FC236}">
                <a16:creationId xmlns:a16="http://schemas.microsoft.com/office/drawing/2014/main" id="{B211D214-F569-B54A-90EC-B8AB82FBFFDF}"/>
              </a:ext>
            </a:extLst>
          </p:cNvPr>
          <p:cNvSpPr txBox="1"/>
          <p:nvPr userDrawn="1"/>
        </p:nvSpPr>
        <p:spPr>
          <a:xfrm>
            <a:off x="10756883" y="6426857"/>
            <a:ext cx="143511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800" b="1" i="0">
                <a:solidFill>
                  <a:srgbClr val="B6CA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Business Units</a:t>
            </a:r>
          </a:p>
          <a:p>
            <a:pPr algn="ctr"/>
            <a:endParaRPr lang="nl-BE" sz="800" b="1" i="0">
              <a:solidFill>
                <a:srgbClr val="B6CA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riehoek 4">
            <a:hlinkClick r:id="" action="ppaction://noaction"/>
            <a:extLst>
              <a:ext uri="{FF2B5EF4-FFF2-40B4-BE49-F238E27FC236}">
                <a16:creationId xmlns:a16="http://schemas.microsoft.com/office/drawing/2014/main" id="{5F3489D7-9528-FF4D-B7F5-D88B34438C7D}"/>
              </a:ext>
            </a:extLst>
          </p:cNvPr>
          <p:cNvSpPr/>
          <p:nvPr userDrawn="1"/>
        </p:nvSpPr>
        <p:spPr>
          <a:xfrm rot="16200000">
            <a:off x="11426817" y="6312126"/>
            <a:ext cx="95249" cy="88446"/>
          </a:xfrm>
          <a:prstGeom prst="triangle">
            <a:avLst/>
          </a:prstGeom>
          <a:solidFill>
            <a:srgbClr val="B6C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971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microsoft.com/office/2007/relationships/hdphoto" Target="../media/hdphoto2.wdp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9B2D26-AF8B-9B8E-5CED-C5FF7D27C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/>
              <a:t>Transport </a:t>
            </a:r>
            <a:r>
              <a:rPr lang="en-US" sz="3600" i="1" dirty="0" err="1"/>
              <a:t>leidingdelen</a:t>
            </a:r>
            <a:endParaRPr lang="en-US" sz="36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0F7A5-764B-371B-850E-932483D4FF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Transport 34 m </a:t>
            </a:r>
            <a:r>
              <a:rPr lang="en-US" dirty="0" err="1"/>
              <a:t>leidingdelen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Biesbosch</a:t>
            </a:r>
            <a:endParaRPr lang="en-US" dirty="0"/>
          </a:p>
          <a:p>
            <a:pPr lvl="1"/>
            <a:r>
              <a:rPr lang="en-US" dirty="0"/>
              <a:t>Transport per as ZHD – VDW</a:t>
            </a:r>
          </a:p>
          <a:p>
            <a:pPr lvl="1"/>
            <a:r>
              <a:rPr lang="en-US" dirty="0"/>
              <a:t>Transport over water VDW – </a:t>
            </a:r>
            <a:r>
              <a:rPr lang="en-US" dirty="0" err="1"/>
              <a:t>Kerksloot</a:t>
            </a:r>
            <a:endParaRPr lang="en-US" dirty="0"/>
          </a:p>
          <a:p>
            <a:pPr lvl="1"/>
            <a:r>
              <a:rPr lang="en-US" dirty="0"/>
              <a:t>Transport per SPMT </a:t>
            </a:r>
            <a:r>
              <a:rPr lang="en-US" dirty="0" err="1"/>
              <a:t>Kerksloot</a:t>
            </a:r>
            <a:r>
              <a:rPr lang="en-US" dirty="0"/>
              <a:t> - </a:t>
            </a:r>
            <a:r>
              <a:rPr lang="en-US" dirty="0" err="1"/>
              <a:t>Projectlocatie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C5B5D-8061-B783-32F1-3BD0D4C7A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62267" cy="6858000"/>
          </a:xfrm>
          <a:prstGeom prst="rect">
            <a:avLst/>
          </a:prstGeom>
        </p:spPr>
      </p:pic>
      <p:pic>
        <p:nvPicPr>
          <p:cNvPr id="7" name="Picture 6" descr="A picture containing sky, vehicle, wheel, transport&#10;&#10;Description automatically generated">
            <a:extLst>
              <a:ext uri="{FF2B5EF4-FFF2-40B4-BE49-F238E27FC236}">
                <a16:creationId xmlns:a16="http://schemas.microsoft.com/office/drawing/2014/main" id="{7F1F9A3F-1127-FB4E-E0FA-17600FC20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350" y="0"/>
            <a:ext cx="9144000" cy="6858000"/>
          </a:xfrm>
          <a:prstGeom prst="rect">
            <a:avLst/>
          </a:prstGeom>
        </p:spPr>
      </p:pic>
      <p:pic>
        <p:nvPicPr>
          <p:cNvPr id="9" name="Picture 8" descr="A picture containing sky, outdoor, water, lake&#10;&#10;Description automatically generated">
            <a:extLst>
              <a:ext uri="{FF2B5EF4-FFF2-40B4-BE49-F238E27FC236}">
                <a16:creationId xmlns:a16="http://schemas.microsoft.com/office/drawing/2014/main" id="{1F7D5A2E-603B-CC48-1DB0-58DD9A4D4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1B59CD-AC07-BE84-E93E-838EEA56A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848" y="0"/>
            <a:ext cx="9930502" cy="6858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586AE73-65AA-B685-D4D0-FC77FEA5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6AE324D-2559-ED7C-53EC-BCC5700B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2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D6DA2CC5-D4F4-D6E6-036A-70DB1C3B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EE0AF69-328A-167C-4CA8-695CF3C6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986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D6F79EB1-508C-41CA-1425-93CC4B85C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25" y="0"/>
            <a:ext cx="6327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8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64F774-9ADB-6891-300A-43932F184A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i="1" dirty="0"/>
              <a:t>YouTube-film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FF423-4F9D-B662-334F-DE30F4CC9B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1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80BC5A-F7D8-4F3E-F0B9-FC5C78E278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 err="1"/>
              <a:t>Fasering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B17F1-629F-6E1F-6851-75F780619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Vijf</a:t>
            </a:r>
            <a:r>
              <a:rPr lang="en-US" dirty="0"/>
              <a:t> </a:t>
            </a:r>
            <a:r>
              <a:rPr lang="en-US" dirty="0" err="1"/>
              <a:t>fasen</a:t>
            </a:r>
            <a:endParaRPr lang="en-US" dirty="0"/>
          </a:p>
          <a:p>
            <a:pPr lvl="1"/>
            <a:r>
              <a:rPr lang="en-US" dirty="0"/>
              <a:t>70% in den </a:t>
            </a:r>
            <a:r>
              <a:rPr lang="en-US" dirty="0" err="1"/>
              <a:t>natte</a:t>
            </a:r>
            <a:endParaRPr lang="en-US" dirty="0"/>
          </a:p>
          <a:p>
            <a:pPr lvl="1"/>
            <a:r>
              <a:rPr lang="en-US" dirty="0"/>
              <a:t>30% in den </a:t>
            </a:r>
            <a:r>
              <a:rPr lang="en-US" dirty="0" err="1"/>
              <a:t>droge</a:t>
            </a:r>
            <a:r>
              <a:rPr lang="en-US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CB96C2-8766-9B1C-B292-C01D5A253323}"/>
              </a:ext>
            </a:extLst>
          </p:cNvPr>
          <p:cNvGrpSpPr/>
          <p:nvPr/>
        </p:nvGrpSpPr>
        <p:grpSpPr>
          <a:xfrm>
            <a:off x="0" y="0"/>
            <a:ext cx="12223181" cy="6992572"/>
            <a:chOff x="-14209" y="-9193"/>
            <a:chExt cx="12223181" cy="69925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FD2400-525D-F395-16AA-E2143F6A0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209" y="-9193"/>
              <a:ext cx="12177894" cy="14880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BB3AF2-25ED-4E3C-572A-69A084EC1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79" y="1455342"/>
              <a:ext cx="12138006" cy="14880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14515A-F652-5C98-26BD-79D999EDD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7" y="2943441"/>
              <a:ext cx="12138008" cy="14880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34EDAA-0AD1-2CBA-745B-7BB96A8C3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97" y="4216584"/>
              <a:ext cx="12138003" cy="14936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736172-E949-3E28-2F86-AF8A326E8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79" y="5489727"/>
              <a:ext cx="12183293" cy="1493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25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075FB4-4AE7-79BC-8C52-A7CBDF35C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/>
              <a:t>In den </a:t>
            </a:r>
            <a:r>
              <a:rPr lang="en-US" sz="3600" i="1" dirty="0" err="1"/>
              <a:t>natte</a:t>
            </a:r>
            <a:endParaRPr lang="en-US" sz="36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3B6B8-9139-33C0-280B-A766162A08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Hellingbaan</a:t>
            </a:r>
            <a:r>
              <a:rPr lang="en-US" dirty="0"/>
              <a:t> = </a:t>
            </a:r>
            <a:r>
              <a:rPr lang="en-US" dirty="0" err="1"/>
              <a:t>Productielocatie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3 x Las- en NDO-station</a:t>
            </a:r>
          </a:p>
          <a:p>
            <a:pPr lvl="1"/>
            <a:r>
              <a:rPr lang="en-US" dirty="0"/>
              <a:t>3 x </a:t>
            </a:r>
            <a:r>
              <a:rPr lang="en-US" dirty="0" err="1"/>
              <a:t>Coatingstation</a:t>
            </a:r>
            <a:endParaRPr lang="en-US" dirty="0"/>
          </a:p>
          <a:p>
            <a:r>
              <a:rPr lang="en-US" dirty="0"/>
              <a:t>2 x </a:t>
            </a:r>
            <a:r>
              <a:rPr lang="en-US" dirty="0" err="1"/>
              <a:t>Lierlocatie</a:t>
            </a:r>
            <a:r>
              <a:rPr lang="en-US" dirty="0"/>
              <a:t> (80 T)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E39015B-C72C-7483-265E-959A3195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A546151-35F1-8BDB-66F9-8DC5C6E17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B1DC370-A9EF-55E8-7BCE-6A20F2F5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5E824EC-88B0-0725-6FC3-AAB7527F7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A3A4870-23D4-A37D-98FA-13598389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9D354753-AF82-CDB8-2F09-904675B77653}"/>
              </a:ext>
            </a:extLst>
          </p:cNvPr>
          <p:cNvSpPr/>
          <p:nvPr/>
        </p:nvSpPr>
        <p:spPr>
          <a:xfrm>
            <a:off x="8720276" y="1778000"/>
            <a:ext cx="3280414" cy="1351280"/>
          </a:xfrm>
          <a:prstGeom prst="borderCallout1">
            <a:avLst>
              <a:gd name="adj1" fmla="val 158125"/>
              <a:gd name="adj2" fmla="val 47540"/>
              <a:gd name="adj3" fmla="val 106505"/>
              <a:gd name="adj4" fmla="val 58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Beweegbaar</a:t>
            </a:r>
            <a:r>
              <a:rPr lang="en-US" dirty="0"/>
              <a:t> ponton (z) met </a:t>
            </a:r>
            <a:r>
              <a:rPr lang="en-US" dirty="0" err="1"/>
              <a:t>kantelrollen</a:t>
            </a:r>
            <a:r>
              <a:rPr lang="en-US" dirty="0"/>
              <a:t> </a:t>
            </a:r>
          </a:p>
          <a:p>
            <a:r>
              <a:rPr lang="en-US" dirty="0" err="1"/>
              <a:t>Opvangen</a:t>
            </a:r>
            <a:r>
              <a:rPr lang="en-US" dirty="0"/>
              <a:t> </a:t>
            </a:r>
            <a:r>
              <a:rPr lang="en-US" dirty="0" err="1"/>
              <a:t>getijdewisseling</a:t>
            </a:r>
            <a:endParaRPr lang="en-US" dirty="0"/>
          </a:p>
          <a:p>
            <a:r>
              <a:rPr lang="en-US" dirty="0" err="1"/>
              <a:t>Integriteit</a:t>
            </a:r>
            <a:r>
              <a:rPr lang="en-US" dirty="0"/>
              <a:t> leiding (F &gt; 100 T)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120D319-37D6-D88E-3803-2CB14595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7C699874-C48C-02FE-9859-049397C3A882}"/>
              </a:ext>
            </a:extLst>
          </p:cNvPr>
          <p:cNvSpPr/>
          <p:nvPr/>
        </p:nvSpPr>
        <p:spPr>
          <a:xfrm>
            <a:off x="2614548" y="5506720"/>
            <a:ext cx="3280414" cy="1351280"/>
          </a:xfrm>
          <a:prstGeom prst="borderCallout1">
            <a:avLst>
              <a:gd name="adj1" fmla="val -63600"/>
              <a:gd name="adj2" fmla="val 74228"/>
              <a:gd name="adj3" fmla="val -7237"/>
              <a:gd name="adj4" fmla="val 67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Beweegbaar</a:t>
            </a:r>
            <a:r>
              <a:rPr lang="en-US" dirty="0"/>
              <a:t> ponton (z) met </a:t>
            </a:r>
            <a:r>
              <a:rPr lang="en-US" dirty="0" err="1"/>
              <a:t>kantelrollen</a:t>
            </a:r>
            <a:r>
              <a:rPr lang="en-US" dirty="0"/>
              <a:t> </a:t>
            </a:r>
          </a:p>
          <a:p>
            <a:r>
              <a:rPr lang="en-US" dirty="0" err="1"/>
              <a:t>Opvangen</a:t>
            </a:r>
            <a:r>
              <a:rPr lang="en-US" dirty="0"/>
              <a:t> </a:t>
            </a:r>
            <a:r>
              <a:rPr lang="en-US" dirty="0" err="1"/>
              <a:t>getijdewisseling</a:t>
            </a:r>
            <a:endParaRPr lang="en-US" dirty="0"/>
          </a:p>
          <a:p>
            <a:r>
              <a:rPr lang="en-US" dirty="0" err="1"/>
              <a:t>Integriteit</a:t>
            </a:r>
            <a:r>
              <a:rPr lang="en-US" dirty="0"/>
              <a:t> leiding (F &gt; 100 T)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842BC053-B8F1-1175-C1E1-DEC1E6FA332A}"/>
              </a:ext>
            </a:extLst>
          </p:cNvPr>
          <p:cNvSpPr/>
          <p:nvPr/>
        </p:nvSpPr>
        <p:spPr>
          <a:xfrm>
            <a:off x="3299368" y="347818"/>
            <a:ext cx="3280414" cy="634676"/>
          </a:xfrm>
          <a:prstGeom prst="borderCallout1">
            <a:avLst>
              <a:gd name="adj1" fmla="val 11502"/>
              <a:gd name="adj2" fmla="val -2872"/>
              <a:gd name="adj3" fmla="val 69398"/>
              <a:gd name="adj4" fmla="val -119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Peilstokken</a:t>
            </a:r>
            <a:r>
              <a:rPr lang="en-US" dirty="0"/>
              <a:t> – </a:t>
            </a:r>
            <a:r>
              <a:rPr lang="en-US" dirty="0" err="1"/>
              <a:t>Diepteligging</a:t>
            </a:r>
            <a:r>
              <a:rPr lang="en-US" dirty="0"/>
              <a:t> leiding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AB73B926-0E00-34DB-A578-697A9EBC61EB}"/>
              </a:ext>
            </a:extLst>
          </p:cNvPr>
          <p:cNvSpPr/>
          <p:nvPr/>
        </p:nvSpPr>
        <p:spPr>
          <a:xfrm>
            <a:off x="3299368" y="1922942"/>
            <a:ext cx="3280414" cy="634676"/>
          </a:xfrm>
          <a:prstGeom prst="borderCallout1">
            <a:avLst>
              <a:gd name="adj1" fmla="val 11502"/>
              <a:gd name="adj2" fmla="val -2872"/>
              <a:gd name="adj3" fmla="val 305433"/>
              <a:gd name="adj4" fmla="val -21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Trekkoppen</a:t>
            </a:r>
            <a:r>
              <a:rPr lang="en-US" dirty="0"/>
              <a:t> – </a:t>
            </a:r>
            <a:r>
              <a:rPr lang="en-US" dirty="0" err="1"/>
              <a:t>Bevestiging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lier</a:t>
            </a:r>
            <a:endParaRPr lang="en-US" dirty="0"/>
          </a:p>
        </p:txBody>
      </p:sp>
      <p:pic>
        <p:nvPicPr>
          <p:cNvPr id="11" name="Picture 10" descr="A person standing on a scaffolding&#10;&#10;Description automatically generated with low confidence">
            <a:extLst>
              <a:ext uri="{FF2B5EF4-FFF2-40B4-BE49-F238E27FC236}">
                <a16:creationId xmlns:a16="http://schemas.microsoft.com/office/drawing/2014/main" id="{F5796561-DC9B-8193-4F04-3012CE707D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0287000" cy="6858000"/>
          </a:xfrm>
          <a:prstGeom prst="rect">
            <a:avLst/>
          </a:prstGeom>
        </p:spPr>
      </p:pic>
      <p:pic>
        <p:nvPicPr>
          <p:cNvPr id="13" name="Picture 12" descr="A picture containing sky, outdoor, ground, vehicle&#10;&#10;Description automatically generated">
            <a:extLst>
              <a:ext uri="{FF2B5EF4-FFF2-40B4-BE49-F238E27FC236}">
                <a16:creationId xmlns:a16="http://schemas.microsoft.com/office/drawing/2014/main" id="{FE8FD1DF-061D-8FE5-5C4D-30CE6FDDBA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350" y="0"/>
            <a:ext cx="10287000" cy="6858000"/>
          </a:xfrm>
          <a:prstGeom prst="rect">
            <a:avLst/>
          </a:prstGeom>
        </p:spPr>
      </p:pic>
      <p:sp>
        <p:nvSpPr>
          <p:cNvPr id="14" name="Callout: Line 13">
            <a:extLst>
              <a:ext uri="{FF2B5EF4-FFF2-40B4-BE49-F238E27FC236}">
                <a16:creationId xmlns:a16="http://schemas.microsoft.com/office/drawing/2014/main" id="{CF51C79E-1E66-CA65-53AC-59E540303F89}"/>
              </a:ext>
            </a:extLst>
          </p:cNvPr>
          <p:cNvSpPr/>
          <p:nvPr/>
        </p:nvSpPr>
        <p:spPr>
          <a:xfrm>
            <a:off x="6224458" y="1757463"/>
            <a:ext cx="3280414" cy="530698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Housemade</a:t>
            </a:r>
            <a:r>
              <a:rPr lang="en-US" dirty="0"/>
              <a:t> </a:t>
            </a:r>
            <a:r>
              <a:rPr lang="en-US" dirty="0" err="1"/>
              <a:t>remklemmen</a:t>
            </a:r>
            <a:r>
              <a:rPr lang="en-US" dirty="0"/>
              <a:t> bij </a:t>
            </a:r>
            <a:r>
              <a:rPr lang="en-US" dirty="0" err="1"/>
              <a:t>calamiteit</a:t>
            </a:r>
            <a:endParaRPr lang="en-US" dirty="0"/>
          </a:p>
        </p:txBody>
      </p:sp>
      <p:pic>
        <p:nvPicPr>
          <p:cNvPr id="16" name="Picture 15" descr="A picture containing building, outdoor, boat, plane&#10;&#10;Description automatically generated">
            <a:extLst>
              <a:ext uri="{FF2B5EF4-FFF2-40B4-BE49-F238E27FC236}">
                <a16:creationId xmlns:a16="http://schemas.microsoft.com/office/drawing/2014/main" id="{23E39F02-7E69-3136-F2BA-9DCE9B3AF5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36650" y="1142999"/>
            <a:ext cx="6857999" cy="4572000"/>
          </a:xfrm>
          <a:prstGeom prst="rect">
            <a:avLst/>
          </a:prstGeom>
        </p:spPr>
      </p:pic>
      <p:pic>
        <p:nvPicPr>
          <p:cNvPr id="18" name="Picture 17" descr="A picture containing plane, ground, water, outdoor&#10;&#10;Description automatically generated">
            <a:extLst>
              <a:ext uri="{FF2B5EF4-FFF2-40B4-BE49-F238E27FC236}">
                <a16:creationId xmlns:a16="http://schemas.microsoft.com/office/drawing/2014/main" id="{EDFE69B2-264E-48A4-4CDD-D114437E14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-2"/>
            <a:ext cx="10287000" cy="6858000"/>
          </a:xfrm>
          <a:prstGeom prst="rect">
            <a:avLst/>
          </a:prstGeom>
        </p:spPr>
      </p:pic>
      <p:pic>
        <p:nvPicPr>
          <p:cNvPr id="20" name="Picture 19" descr="A picture containing outdoor, sky, storage tank, pipe&#10;&#10;Description automatically generated">
            <a:extLst>
              <a:ext uri="{FF2B5EF4-FFF2-40B4-BE49-F238E27FC236}">
                <a16:creationId xmlns:a16="http://schemas.microsoft.com/office/drawing/2014/main" id="{249D8B66-DB5C-D132-4848-E92DD31220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9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075FB4-4AE7-79BC-8C52-A7CBDF35C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/>
              <a:t>In den </a:t>
            </a:r>
            <a:r>
              <a:rPr lang="en-US" sz="3600" i="1" dirty="0" err="1"/>
              <a:t>natte</a:t>
            </a:r>
            <a:endParaRPr lang="en-US" sz="36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3B6B8-9139-33C0-280B-A766162A08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Geautomatiseerd</a:t>
            </a:r>
            <a:r>
              <a:rPr lang="en-US" dirty="0"/>
              <a:t> </a:t>
            </a:r>
            <a:r>
              <a:rPr lang="en-US" dirty="0" err="1"/>
              <a:t>lassen</a:t>
            </a:r>
            <a:r>
              <a:rPr lang="en-US" dirty="0"/>
              <a:t> (CRC)</a:t>
            </a:r>
          </a:p>
          <a:p>
            <a:r>
              <a:rPr lang="en-US" dirty="0"/>
              <a:t>Time of Flight Diffraction (</a:t>
            </a:r>
            <a:r>
              <a:rPr lang="en-US" dirty="0" err="1"/>
              <a:t>ToFD</a:t>
            </a:r>
            <a:r>
              <a:rPr lang="en-US" dirty="0"/>
              <a:t> / </a:t>
            </a:r>
            <a:r>
              <a:rPr lang="en-US" dirty="0" err="1"/>
              <a:t>Ultrasoon</a:t>
            </a:r>
            <a:r>
              <a:rPr lang="en-US" dirty="0"/>
              <a:t>) NDO</a:t>
            </a:r>
          </a:p>
          <a:p>
            <a:r>
              <a:rPr lang="en-US" dirty="0" err="1"/>
              <a:t>Flamespray</a:t>
            </a:r>
            <a:r>
              <a:rPr lang="en-US" dirty="0"/>
              <a:t> coating</a:t>
            </a:r>
          </a:p>
        </p:txBody>
      </p:sp>
      <p:pic>
        <p:nvPicPr>
          <p:cNvPr id="6" name="Picture 5" descr="A picture containing engineering, steel, electrical wiring, electrical supply&#10;&#10;Description automatically generated">
            <a:extLst>
              <a:ext uri="{FF2B5EF4-FFF2-40B4-BE49-F238E27FC236}">
                <a16:creationId xmlns:a16="http://schemas.microsoft.com/office/drawing/2014/main" id="{26483BFC-31D2-64B4-68CC-D6D89BF39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43000" y="1142999"/>
            <a:ext cx="6857999" cy="4572000"/>
          </a:xfrm>
          <a:prstGeom prst="rect">
            <a:avLst/>
          </a:prstGeom>
        </p:spPr>
      </p:pic>
      <p:pic>
        <p:nvPicPr>
          <p:cNvPr id="8" name="Picture 7" descr="A picture containing clothing, person, person, mammal&#10;&#10;Description automatically generated">
            <a:extLst>
              <a:ext uri="{FF2B5EF4-FFF2-40B4-BE49-F238E27FC236}">
                <a16:creationId xmlns:a16="http://schemas.microsoft.com/office/drawing/2014/main" id="{ADFC36B9-8E23-9C8E-AE37-AF14B7A47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10" name="Picture 9" descr="A picture containing screenshot, indoor&#10;&#10;Description automatically generated">
            <a:extLst>
              <a:ext uri="{FF2B5EF4-FFF2-40B4-BE49-F238E27FC236}">
                <a16:creationId xmlns:a16="http://schemas.microsoft.com/office/drawing/2014/main" id="{3058E215-4FAE-6187-E3C2-54C6FA89D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12" name="Picture 11" descr="A picture containing pipe, engineering, industry, factory&#10;&#10;Description automatically generated">
            <a:extLst>
              <a:ext uri="{FF2B5EF4-FFF2-40B4-BE49-F238E27FC236}">
                <a16:creationId xmlns:a16="http://schemas.microsoft.com/office/drawing/2014/main" id="{FBBDCBA1-8473-8967-DB6C-EEE33B2F7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77001" y="1143001"/>
            <a:ext cx="6857999" cy="457199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FEC0192-8025-98D1-343B-50B58921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4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075FB4-4AE7-79BC-8C52-A7CBDF35C8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/>
              <a:t>In den </a:t>
            </a:r>
            <a:r>
              <a:rPr lang="en-US" sz="3600" i="1" dirty="0" err="1"/>
              <a:t>natte</a:t>
            </a:r>
            <a:endParaRPr lang="en-US" sz="36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3B6B8-9139-33C0-280B-A766162A08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897" y="1351280"/>
            <a:ext cx="5028140" cy="4543682"/>
          </a:xfrm>
        </p:spPr>
        <p:txBody>
          <a:bodyPr/>
          <a:lstStyle/>
          <a:p>
            <a:r>
              <a:rPr lang="en-US" dirty="0" err="1"/>
              <a:t>Harde</a:t>
            </a:r>
            <a:r>
              <a:rPr lang="en-US" dirty="0"/>
              <a:t> </a:t>
            </a:r>
            <a:r>
              <a:rPr lang="en-US" dirty="0" err="1"/>
              <a:t>eis</a:t>
            </a:r>
            <a:r>
              <a:rPr lang="en-US" dirty="0"/>
              <a:t>: </a:t>
            </a:r>
            <a:r>
              <a:rPr lang="en-US" dirty="0" err="1"/>
              <a:t>doorvaart</a:t>
            </a:r>
            <a:r>
              <a:rPr lang="en-US" dirty="0"/>
              <a:t> </a:t>
            </a:r>
            <a:r>
              <a:rPr lang="en-US" dirty="0" err="1"/>
              <a:t>Spijkerboor</a:t>
            </a:r>
            <a:r>
              <a:rPr lang="en-US" dirty="0"/>
              <a:t> </a:t>
            </a:r>
            <a:r>
              <a:rPr lang="en-US" dirty="0" err="1"/>
              <a:t>mogelijk</a:t>
            </a:r>
            <a:endParaRPr lang="en-US" dirty="0"/>
          </a:p>
          <a:p>
            <a:r>
              <a:rPr lang="en-US" dirty="0"/>
              <a:t>Hoe </a:t>
            </a:r>
            <a:r>
              <a:rPr lang="en-US" dirty="0" err="1"/>
              <a:t>uit</a:t>
            </a:r>
            <a:r>
              <a:rPr lang="en-US" dirty="0"/>
              <a:t> te </a:t>
            </a:r>
            <a:r>
              <a:rPr lang="en-US" dirty="0" err="1"/>
              <a:t>voeren</a:t>
            </a:r>
            <a:r>
              <a:rPr lang="en-US" dirty="0"/>
              <a:t>? </a:t>
            </a:r>
          </a:p>
          <a:p>
            <a:r>
              <a:rPr lang="en-US" dirty="0"/>
              <a:t>Off-Bottom Tow </a:t>
            </a:r>
            <a:r>
              <a:rPr lang="en-US" dirty="0" err="1"/>
              <a:t>Methode</a:t>
            </a:r>
            <a:endParaRPr lang="en-US" dirty="0"/>
          </a:p>
          <a:p>
            <a:pPr lvl="1"/>
            <a:r>
              <a:rPr lang="en-US" dirty="0"/>
              <a:t>Custom-made </a:t>
            </a:r>
            <a:r>
              <a:rPr lang="en-US" dirty="0" err="1"/>
              <a:t>bigbags</a:t>
            </a:r>
            <a:r>
              <a:rPr lang="en-US" dirty="0"/>
              <a:t> (</a:t>
            </a:r>
            <a:r>
              <a:rPr lang="en-US" dirty="0" err="1"/>
              <a:t>PipeSak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7 m³</a:t>
            </a:r>
          </a:p>
          <a:p>
            <a:pPr lvl="1"/>
            <a:r>
              <a:rPr lang="en-US" dirty="0" err="1"/>
              <a:t>Gewicht</a:t>
            </a:r>
            <a:r>
              <a:rPr lang="en-US" dirty="0"/>
              <a:t> heel </a:t>
            </a:r>
            <a:r>
              <a:rPr lang="en-US" dirty="0" err="1"/>
              <a:t>kritisch</a:t>
            </a:r>
            <a:endParaRPr lang="en-US" dirty="0"/>
          </a:p>
          <a:p>
            <a:pPr lvl="1"/>
            <a:r>
              <a:rPr lang="en-US" dirty="0" err="1"/>
              <a:t>Vulinstallatie</a:t>
            </a:r>
            <a:r>
              <a:rPr lang="en-US" dirty="0"/>
              <a:t> + </a:t>
            </a:r>
            <a:r>
              <a:rPr lang="en-US" dirty="0" err="1"/>
              <a:t>droog</a:t>
            </a:r>
            <a:r>
              <a:rPr lang="en-US" dirty="0"/>
              <a:t> en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verdichten</a:t>
            </a:r>
            <a:endParaRPr lang="en-US" dirty="0"/>
          </a:p>
          <a:p>
            <a:pPr lvl="1"/>
            <a:r>
              <a:rPr lang="en-US" dirty="0"/>
              <a:t>Korte </a:t>
            </a:r>
            <a:r>
              <a:rPr lang="en-US" dirty="0" err="1"/>
              <a:t>kettingen</a:t>
            </a:r>
            <a:r>
              <a:rPr lang="en-US" dirty="0"/>
              <a:t> (70 cm)</a:t>
            </a:r>
          </a:p>
          <a:p>
            <a:pPr lvl="1"/>
            <a:r>
              <a:rPr lang="en-US" dirty="0"/>
              <a:t>Lange </a:t>
            </a:r>
            <a:r>
              <a:rPr lang="en-US" dirty="0" err="1"/>
              <a:t>kettingen</a:t>
            </a:r>
            <a:r>
              <a:rPr lang="en-US" dirty="0"/>
              <a:t> (3,40 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3EDAD-DFBB-8250-5B98-BADE5DED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399" y="-14237"/>
            <a:ext cx="6807200" cy="687223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7612320-58B7-DA43-5F92-B5A62B2E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91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llout: Line 14">
            <a:extLst>
              <a:ext uri="{FF2B5EF4-FFF2-40B4-BE49-F238E27FC236}">
                <a16:creationId xmlns:a16="http://schemas.microsoft.com/office/drawing/2014/main" id="{3B1683F8-1B9B-0BCC-E353-6DB57B4CD70F}"/>
              </a:ext>
            </a:extLst>
          </p:cNvPr>
          <p:cNvSpPr/>
          <p:nvPr/>
        </p:nvSpPr>
        <p:spPr>
          <a:xfrm>
            <a:off x="8800034" y="288315"/>
            <a:ext cx="2973932" cy="889000"/>
          </a:xfrm>
          <a:prstGeom prst="borderCallout1">
            <a:avLst>
              <a:gd name="adj1" fmla="val 18750"/>
              <a:gd name="adj2" fmla="val -8333"/>
              <a:gd name="adj3" fmla="val 285561"/>
              <a:gd name="adj4" fmla="val -178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Genummerde</a:t>
            </a:r>
            <a:r>
              <a:rPr lang="en-US" dirty="0"/>
              <a:t> </a:t>
            </a:r>
            <a:r>
              <a:rPr lang="en-US" dirty="0" err="1"/>
              <a:t>zakken</a:t>
            </a:r>
            <a:r>
              <a:rPr lang="en-US" dirty="0"/>
              <a:t> </a:t>
            </a:r>
          </a:p>
          <a:p>
            <a:r>
              <a:rPr lang="en-US" dirty="0" err="1"/>
              <a:t>Kraanmachinist</a:t>
            </a:r>
            <a:r>
              <a:rPr lang="en-US" dirty="0"/>
              <a:t> </a:t>
            </a:r>
            <a:r>
              <a:rPr lang="en-US" dirty="0" err="1"/>
              <a:t>houdt</a:t>
            </a:r>
            <a:r>
              <a:rPr lang="en-US" dirty="0"/>
              <a:t> bij </a:t>
            </a:r>
          </a:p>
          <a:p>
            <a:r>
              <a:rPr lang="en-US" dirty="0"/>
              <a:t>Check met FEM-model</a:t>
            </a:r>
          </a:p>
        </p:txBody>
      </p:sp>
      <p:pic>
        <p:nvPicPr>
          <p:cNvPr id="6" name="Picture 5" descr="A picture containing outdoor, sky, transport, crane&#10;&#10;Description automatically generated">
            <a:extLst>
              <a:ext uri="{FF2B5EF4-FFF2-40B4-BE49-F238E27FC236}">
                <a16:creationId xmlns:a16="http://schemas.microsoft.com/office/drawing/2014/main" id="{2E24D26E-785E-CF76-278C-7CBD61D5F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237"/>
            <a:ext cx="10287000" cy="6858000"/>
          </a:xfrm>
          <a:prstGeom prst="rect">
            <a:avLst/>
          </a:prstGeom>
        </p:spPr>
      </p:pic>
      <p:pic>
        <p:nvPicPr>
          <p:cNvPr id="10" name="Picture 9" descr="A picture containing outdoor, sky, power shovel, lake&#10;&#10;Description automatically generated">
            <a:extLst>
              <a:ext uri="{FF2B5EF4-FFF2-40B4-BE49-F238E27FC236}">
                <a16:creationId xmlns:a16="http://schemas.microsoft.com/office/drawing/2014/main" id="{C593E8E9-BCD5-0C8F-08B7-3E687AE596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19"/>
            <a:ext cx="10287000" cy="6858000"/>
          </a:xfrm>
          <a:prstGeom prst="rect">
            <a:avLst/>
          </a:prstGeom>
        </p:spPr>
      </p:pic>
      <p:pic>
        <p:nvPicPr>
          <p:cNvPr id="8" name="Picture 7" descr="A picture containing sky, transport, outdoor, boat&#10;&#10;Description automatically generated">
            <a:extLst>
              <a:ext uri="{FF2B5EF4-FFF2-40B4-BE49-F238E27FC236}">
                <a16:creationId xmlns:a16="http://schemas.microsoft.com/office/drawing/2014/main" id="{3F41CD3C-EE8D-0FEF-C5A3-5B882EC1F0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13" y="-36147"/>
            <a:ext cx="10287000" cy="6858000"/>
          </a:xfrm>
          <a:prstGeom prst="rect">
            <a:avLst/>
          </a:prstGeom>
        </p:spPr>
      </p:pic>
      <p:pic>
        <p:nvPicPr>
          <p:cNvPr id="12" name="Picture 11" descr="A picture containing outdoor, sky, water, lake&#10;&#10;Description automatically generated">
            <a:extLst>
              <a:ext uri="{FF2B5EF4-FFF2-40B4-BE49-F238E27FC236}">
                <a16:creationId xmlns:a16="http://schemas.microsoft.com/office/drawing/2014/main" id="{2E66D839-230A-C5F3-7DB5-CD56B1965A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-36664"/>
            <a:ext cx="10287000" cy="6858000"/>
          </a:xfrm>
          <a:prstGeom prst="rect">
            <a:avLst/>
          </a:prstGeom>
        </p:spPr>
      </p:pic>
      <p:pic>
        <p:nvPicPr>
          <p:cNvPr id="14" name="Picture 13" descr="A picture containing outdoor, sky, water, lake&#10;&#10;Description automatically generated">
            <a:extLst>
              <a:ext uri="{FF2B5EF4-FFF2-40B4-BE49-F238E27FC236}">
                <a16:creationId xmlns:a16="http://schemas.microsoft.com/office/drawing/2014/main" id="{5AB46BAB-FBCF-FBB4-6FA6-65A5E1414C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546"/>
            <a:ext cx="10287000" cy="68580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AE93931-059D-E622-DB6D-2D0D2A7F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-733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CBA847-298E-271E-9571-C0125B4C36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/>
              <a:t>In den </a:t>
            </a:r>
            <a:r>
              <a:rPr lang="en-US" sz="3600" i="1" dirty="0" err="1"/>
              <a:t>natte</a:t>
            </a:r>
            <a:endParaRPr lang="en-US" sz="36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EDD3C-2264-A2B2-756D-D775362A04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Monitoring </a:t>
            </a:r>
            <a:r>
              <a:rPr lang="en-US" dirty="0" err="1"/>
              <a:t>belangrijk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manueel</a:t>
            </a:r>
            <a:r>
              <a:rPr lang="en-US" dirty="0"/>
              <a:t> </a:t>
            </a:r>
            <a:r>
              <a:rPr lang="en-US" dirty="0" err="1"/>
              <a:t>peilen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Wekelijks</a:t>
            </a:r>
            <a:r>
              <a:rPr lang="en-US" dirty="0"/>
              <a:t> sonar meting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E9FEAC-AEBB-5AEA-C01F-FEC74232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EF41C10-120C-A65C-510E-C4999CEA4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496" y="0"/>
            <a:ext cx="12312496" cy="700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7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D002D4-DDF9-9F58-15FD-9C3D1CBAA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 err="1"/>
              <a:t>Afzinken</a:t>
            </a:r>
            <a:r>
              <a:rPr lang="en-US" sz="3600" i="1" dirty="0"/>
              <a:t> leiding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634E8-363C-5676-95F0-52A8FB084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Gefaseerde</a:t>
            </a:r>
            <a:r>
              <a:rPr lang="en-US" dirty="0"/>
              <a:t> </a:t>
            </a:r>
            <a:r>
              <a:rPr lang="en-US" dirty="0" err="1"/>
              <a:t>afbraak</a:t>
            </a:r>
            <a:r>
              <a:rPr lang="en-US" dirty="0"/>
              <a:t> </a:t>
            </a:r>
            <a:r>
              <a:rPr lang="en-US" dirty="0" err="1"/>
              <a:t>productielocatie</a:t>
            </a:r>
            <a:endParaRPr lang="en-US" dirty="0"/>
          </a:p>
          <a:p>
            <a:r>
              <a:rPr lang="en-US" dirty="0" err="1"/>
              <a:t>Installatie</a:t>
            </a:r>
            <a:r>
              <a:rPr lang="en-US" dirty="0"/>
              <a:t> </a:t>
            </a:r>
            <a:r>
              <a:rPr lang="en-US" dirty="0" err="1"/>
              <a:t>opkomers</a:t>
            </a:r>
            <a:r>
              <a:rPr lang="en-US" dirty="0"/>
              <a:t> over </a:t>
            </a:r>
            <a:r>
              <a:rPr lang="en-US" dirty="0" err="1"/>
              <a:t>dijk</a:t>
            </a:r>
            <a:r>
              <a:rPr lang="en-US" dirty="0"/>
              <a:t> </a:t>
            </a:r>
          </a:p>
          <a:p>
            <a:r>
              <a:rPr lang="en-US" dirty="0" err="1"/>
              <a:t>Afzinken</a:t>
            </a:r>
            <a:r>
              <a:rPr lang="en-US" dirty="0"/>
              <a:t> </a:t>
            </a:r>
            <a:r>
              <a:rPr lang="en-US" dirty="0" err="1"/>
              <a:t>leidingen</a:t>
            </a:r>
            <a:r>
              <a:rPr lang="en-US" dirty="0"/>
              <a:t>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79BC5F2-C8AD-0C2A-3886-188AA7AD8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D4D3F56-4A56-EF05-3D33-7FED6972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70BA524-BDD0-1F61-39D3-327D9DE1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extLst>
              <a:ext uri="{FF2B5EF4-FFF2-40B4-BE49-F238E27FC236}">
                <a16:creationId xmlns:a16="http://schemas.microsoft.com/office/drawing/2014/main" id="{E87B5CA9-EC55-605B-732E-0878F7079C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F7C7911E-9F0A-D795-F890-5F3FF2C7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8709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BAA5C24D-7E87-8252-FDAA-D9F05680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15240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5EBCB0D7-71DA-7E9B-32A4-2530C4D8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FC66FF69-CEA7-0D9B-8A60-2EE941E30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1127125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8">
            <a:extLst>
              <a:ext uri="{FF2B5EF4-FFF2-40B4-BE49-F238E27FC236}">
                <a16:creationId xmlns:a16="http://schemas.microsoft.com/office/drawing/2014/main" id="{23D971DF-B1F7-E649-4DDD-B245C21187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0">
            <a:extLst>
              <a:ext uri="{FF2B5EF4-FFF2-40B4-BE49-F238E27FC236}">
                <a16:creationId xmlns:a16="http://schemas.microsoft.com/office/drawing/2014/main" id="{0F8CD842-DB98-9449-AB1B-767726DCC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19825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42" name="Picture 22">
            <a:extLst>
              <a:ext uri="{FF2B5EF4-FFF2-40B4-BE49-F238E27FC236}">
                <a16:creationId xmlns:a16="http://schemas.microsoft.com/office/drawing/2014/main" id="{B093262B-A329-7A0B-EA84-48F04C8B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365125"/>
            <a:ext cx="12192000" cy="67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4">
            <a:extLst>
              <a:ext uri="{FF2B5EF4-FFF2-40B4-BE49-F238E27FC236}">
                <a16:creationId xmlns:a16="http://schemas.microsoft.com/office/drawing/2014/main" id="{320156E2-13BD-2BC5-083B-55F12CCBED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07125" y="188436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46" name="Picture 26">
            <a:extLst>
              <a:ext uri="{FF2B5EF4-FFF2-40B4-BE49-F238E27FC236}">
                <a16:creationId xmlns:a16="http://schemas.microsoft.com/office/drawing/2014/main" id="{6B140B95-18F1-A97C-4552-DBEA2176E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275" y="-42863"/>
            <a:ext cx="1219200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>
            <a:extLst>
              <a:ext uri="{FF2B5EF4-FFF2-40B4-BE49-F238E27FC236}">
                <a16:creationId xmlns:a16="http://schemas.microsoft.com/office/drawing/2014/main" id="{528F0E8B-DAA8-A4F2-C537-FF8C7FD9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975" y="1182688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0">
            <a:extLst>
              <a:ext uri="{FF2B5EF4-FFF2-40B4-BE49-F238E27FC236}">
                <a16:creationId xmlns:a16="http://schemas.microsoft.com/office/drawing/2014/main" id="{CF9DB4AF-6AA4-1F8B-49DC-0091F33A0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596169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52" name="Picture 32">
            <a:extLst>
              <a:ext uri="{FF2B5EF4-FFF2-40B4-BE49-F238E27FC236}">
                <a16:creationId xmlns:a16="http://schemas.microsoft.com/office/drawing/2014/main" id="{2C886E59-CD0B-F60C-BD9B-E98DB5CB8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91672"/>
            <a:ext cx="12192000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5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66AE22-AD07-6724-ACC9-7E65C029D5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AD64D-614A-24C6-11BE-441067366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1E65094-3EA7-7E3F-CC74-9763A16A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85EBCD6-D841-0C1F-8BD9-28786C4E3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18359"/>
            <a:ext cx="12192000" cy="47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E369E6F-7B04-096B-D9BF-47A4C0FDE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416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extLst>
              <a:ext uri="{FF2B5EF4-FFF2-40B4-BE49-F238E27FC236}">
                <a16:creationId xmlns:a16="http://schemas.microsoft.com/office/drawing/2014/main" id="{75586756-C37C-05D9-0D85-3086554636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ADEA2C86-4559-E74E-B31B-54604DACB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2350" y="39109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EB68ED08-45B0-7C94-B1A0-683F7FEF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351" y="915034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45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44929F-7C0F-9F69-EA18-F648D93034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i="1" dirty="0"/>
              <a:t>YouTube-film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1FDA9-6D94-A1D0-E31B-54B3025294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0C7D1CB-F38C-A648-970A-2D94BDB5F0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872" y="983661"/>
            <a:ext cx="4385181" cy="4580559"/>
          </a:xfrm>
        </p:spPr>
        <p:txBody>
          <a:bodyPr/>
          <a:lstStyle/>
          <a:p>
            <a:pPr algn="ctr"/>
            <a:endParaRPr lang="nl-BE" b="0" dirty="0"/>
          </a:p>
          <a:p>
            <a:pPr algn="ctr"/>
            <a:r>
              <a:rPr lang="nl-BE" dirty="0"/>
              <a:t> </a:t>
            </a:r>
          </a:p>
          <a:p>
            <a:pPr algn="ctr"/>
            <a:r>
              <a:rPr lang="nl-BE" dirty="0"/>
              <a:t>EVIDES</a:t>
            </a:r>
          </a:p>
          <a:p>
            <a:pPr algn="ctr"/>
            <a:r>
              <a:rPr lang="nl-BE" dirty="0"/>
              <a:t>BERGSCHE MAAS </a:t>
            </a:r>
          </a:p>
          <a:p>
            <a:pPr algn="ctr"/>
            <a:endParaRPr lang="nl-BE" dirty="0"/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nl-BE" sz="1600" dirty="0"/>
              <a:t>Bouwend Nederland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nl-BE" sz="1600" dirty="0"/>
              <a:t>6 Juni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C39311-BDDA-4417-9D77-5E3717A4E87B}"/>
              </a:ext>
            </a:extLst>
          </p:cNvPr>
          <p:cNvSpPr/>
          <p:nvPr/>
        </p:nvSpPr>
        <p:spPr>
          <a:xfrm>
            <a:off x="10914434" y="6245157"/>
            <a:ext cx="1157592" cy="418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Placeholder 5" descr="A picture containing sky, outdoor, water, lake&#10;&#10;Description automatically generated">
            <a:extLst>
              <a:ext uri="{FF2B5EF4-FFF2-40B4-BE49-F238E27FC236}">
                <a16:creationId xmlns:a16="http://schemas.microsoft.com/office/drawing/2014/main" id="{04E1FCCB-3B44-B9B7-C9EB-FE34E94E76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9462" y="1375322"/>
            <a:ext cx="6081781" cy="4107356"/>
          </a:xfrm>
        </p:spPr>
      </p:pic>
    </p:spTree>
    <p:extLst>
      <p:ext uri="{BB962C8B-B14F-4D97-AF65-F5344CB8AC3E}">
        <p14:creationId xmlns:p14="http://schemas.microsoft.com/office/powerpoint/2010/main" val="2639663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7CD14-B948-AF98-E096-654D4292F9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/>
              <a:t>In den </a:t>
            </a:r>
            <a:r>
              <a:rPr lang="en-US" sz="3600" i="1" dirty="0" err="1"/>
              <a:t>droge</a:t>
            </a:r>
            <a:endParaRPr lang="en-US" sz="36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8953E-966A-E137-3FF5-AEDB1340B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897" y="1351280"/>
            <a:ext cx="5028140" cy="2915920"/>
          </a:xfrm>
        </p:spPr>
        <p:txBody>
          <a:bodyPr/>
          <a:lstStyle/>
          <a:p>
            <a:r>
              <a:rPr lang="en-US" dirty="0"/>
              <a:t>Twee </a:t>
            </a:r>
            <a:r>
              <a:rPr lang="en-US" dirty="0" err="1"/>
              <a:t>fasen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Fortunapolder</a:t>
            </a:r>
            <a:r>
              <a:rPr lang="en-US" dirty="0"/>
              <a:t> – </a:t>
            </a:r>
            <a:r>
              <a:rPr lang="en-US" dirty="0" err="1"/>
              <a:t>Aansluiting</a:t>
            </a:r>
            <a:r>
              <a:rPr lang="en-US" dirty="0"/>
              <a:t> op IPS</a:t>
            </a:r>
          </a:p>
          <a:p>
            <a:pPr lvl="1"/>
            <a:r>
              <a:rPr lang="en-US" dirty="0" err="1"/>
              <a:t>Gijsterdeijk</a:t>
            </a:r>
            <a:r>
              <a:rPr lang="en-US" dirty="0"/>
              <a:t> – </a:t>
            </a:r>
            <a:r>
              <a:rPr lang="en-US" dirty="0" err="1"/>
              <a:t>Uitstroomconstructie</a:t>
            </a:r>
            <a:endParaRPr lang="en-US" dirty="0"/>
          </a:p>
          <a:p>
            <a:pPr lvl="1"/>
            <a:r>
              <a:rPr lang="en-US" dirty="0"/>
              <a:t>	42 m </a:t>
            </a:r>
          </a:p>
          <a:p>
            <a:pPr lvl="1"/>
            <a:r>
              <a:rPr lang="en-US" dirty="0"/>
              <a:t>	54 ton </a:t>
            </a:r>
          </a:p>
          <a:p>
            <a:pPr lvl="1"/>
            <a:r>
              <a:rPr lang="en-US" dirty="0"/>
              <a:t>	750 T </a:t>
            </a:r>
            <a:r>
              <a:rPr lang="en-US" dirty="0" err="1"/>
              <a:t>kraan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D544C3C-FB84-E21E-3B87-FE1D858B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8514CEF-30F8-678E-E4E1-75FE7D34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6182E0E-699E-F7D1-A453-763733D9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ED508933-CD18-CAE3-13DD-A8F5E757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FFFE8057-7396-BF51-BFB6-8F857750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1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3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0D0C36-49AC-4F80-C141-2EC080B7D4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 </a:t>
            </a:r>
          </a:p>
          <a:p>
            <a:r>
              <a:rPr lang="en-US" sz="3600" i="1" dirty="0"/>
              <a:t>In den </a:t>
            </a:r>
            <a:r>
              <a:rPr lang="en-US" sz="3600" i="1" dirty="0" err="1"/>
              <a:t>droge</a:t>
            </a:r>
            <a:endParaRPr lang="en-US" sz="36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24A37-C0EC-5998-64E6-46E7142EB4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897" y="1351280"/>
            <a:ext cx="5028140" cy="4454434"/>
          </a:xfrm>
        </p:spPr>
        <p:txBody>
          <a:bodyPr/>
          <a:lstStyle/>
          <a:p>
            <a:r>
              <a:rPr lang="en-US" dirty="0" err="1"/>
              <a:t>Fortunapolder</a:t>
            </a:r>
            <a:endParaRPr lang="en-US" dirty="0"/>
          </a:p>
          <a:p>
            <a:pPr lvl="1"/>
            <a:r>
              <a:rPr lang="en-US" dirty="0" err="1"/>
              <a:t>Damwandkuip</a:t>
            </a:r>
            <a:endParaRPr lang="en-US" dirty="0"/>
          </a:p>
          <a:p>
            <a:pPr lvl="1"/>
            <a:r>
              <a:rPr lang="en-US" dirty="0" err="1"/>
              <a:t>Kleikist</a:t>
            </a:r>
            <a:r>
              <a:rPr lang="en-US" dirty="0"/>
              <a:t> – </a:t>
            </a:r>
            <a:r>
              <a:rPr lang="en-US" dirty="0" err="1"/>
              <a:t>Scheiding</a:t>
            </a:r>
            <a:r>
              <a:rPr lang="en-US" dirty="0"/>
              <a:t> in den </a:t>
            </a:r>
            <a:r>
              <a:rPr lang="en-US" dirty="0" err="1"/>
              <a:t>natte</a:t>
            </a:r>
            <a:r>
              <a:rPr lang="en-US" dirty="0"/>
              <a:t> / in den </a:t>
            </a:r>
            <a:r>
              <a:rPr lang="en-US" dirty="0" err="1"/>
              <a:t>droge</a:t>
            </a:r>
            <a:endParaRPr lang="en-US" dirty="0"/>
          </a:p>
          <a:p>
            <a:pPr lvl="1"/>
            <a:r>
              <a:rPr lang="en-US" dirty="0" err="1"/>
              <a:t>Waterglas</a:t>
            </a:r>
            <a:r>
              <a:rPr lang="en-US" dirty="0"/>
              <a:t> – </a:t>
            </a:r>
            <a:r>
              <a:rPr lang="en-US" dirty="0" err="1"/>
              <a:t>Waterbezwaar</a:t>
            </a:r>
            <a:endParaRPr lang="en-US" dirty="0"/>
          </a:p>
          <a:p>
            <a:pPr lvl="1"/>
            <a:r>
              <a:rPr lang="en-US" dirty="0" err="1"/>
              <a:t>Aansluiting</a:t>
            </a:r>
            <a:r>
              <a:rPr lang="en-US" dirty="0"/>
              <a:t> IPS </a:t>
            </a:r>
          </a:p>
          <a:p>
            <a:pPr lvl="1"/>
            <a:r>
              <a:rPr lang="en-US" dirty="0" err="1"/>
              <a:t>Isolatiekoppeling</a:t>
            </a:r>
            <a:r>
              <a:rPr lang="en-US" dirty="0"/>
              <a:t> (IK) – </a:t>
            </a:r>
            <a:r>
              <a:rPr lang="en-US" dirty="0" err="1"/>
              <a:t>Elektrische</a:t>
            </a:r>
            <a:r>
              <a:rPr lang="en-US" dirty="0"/>
              <a:t> </a:t>
            </a:r>
            <a:r>
              <a:rPr lang="en-US" dirty="0" err="1"/>
              <a:t>scheiding</a:t>
            </a:r>
            <a:endParaRPr lang="en-US" dirty="0"/>
          </a:p>
          <a:p>
            <a:pPr lvl="1"/>
            <a:r>
              <a:rPr lang="en-US" dirty="0" err="1"/>
              <a:t>Pendelstuk</a:t>
            </a:r>
            <a:r>
              <a:rPr lang="en-US" dirty="0"/>
              <a:t> (RGF) – </a:t>
            </a:r>
            <a:r>
              <a:rPr lang="en-US" dirty="0" err="1"/>
              <a:t>Opvangen</a:t>
            </a:r>
            <a:r>
              <a:rPr lang="en-US" dirty="0"/>
              <a:t> diff. </a:t>
            </a:r>
            <a:r>
              <a:rPr lang="en-US" dirty="0" err="1"/>
              <a:t>zettingen</a:t>
            </a:r>
            <a:r>
              <a:rPr lang="en-US" dirty="0"/>
              <a:t> IPS en leiding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600CFC2-3BFE-F40D-A979-59FB4941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94776DA-E98E-83AD-F2C3-8CCEF495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C8E957F-85B8-C334-47D6-82A120C3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136722CD-A830-866E-C0C0-510CB145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1E8BB79B-9502-4394-D4E2-B8F26E2B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737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6205C36D-51A1-C9C4-92DA-3610015B4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05643330-F296-C557-F110-F4E1B9B0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737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2C45324C-C166-979A-DE0E-BD8AF1879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4E98CD09-30C4-4148-1089-AF0F0016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9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>
            <a:extLst>
              <a:ext uri="{FF2B5EF4-FFF2-40B4-BE49-F238E27FC236}">
                <a16:creationId xmlns:a16="http://schemas.microsoft.com/office/drawing/2014/main" id="{FFDA201E-A58E-19AC-5577-A4301668B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>
            <a:extLst>
              <a:ext uri="{FF2B5EF4-FFF2-40B4-BE49-F238E27FC236}">
                <a16:creationId xmlns:a16="http://schemas.microsoft.com/office/drawing/2014/main" id="{6A3BB0FD-9EE4-25D4-337F-3F23E61F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>
            <a:extLst>
              <a:ext uri="{FF2B5EF4-FFF2-40B4-BE49-F238E27FC236}">
                <a16:creationId xmlns:a16="http://schemas.microsoft.com/office/drawing/2014/main" id="{0560630C-2C52-034E-C1BB-3EAFE29C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2884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1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1769C1-9020-5D6D-4FF6-A46CB5AB8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A80EE-5A2A-DD52-8C57-6BBBC5B419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32D8ED70-F76B-8F94-7898-16B1D7EE0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12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D1093A87-3A55-DC91-53BD-273DC126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8962" y="0"/>
            <a:ext cx="3333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A05C9-0F8B-4FBB-88FD-C99420360812}"/>
              </a:ext>
            </a:extLst>
          </p:cNvPr>
          <p:cNvSpPr/>
          <p:nvPr/>
        </p:nvSpPr>
        <p:spPr>
          <a:xfrm>
            <a:off x="10914434" y="6245157"/>
            <a:ext cx="1157592" cy="418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244" name="Picture 4" descr="Evides Bergsche Maas Feb2020 Dsc02741">
            <a:extLst>
              <a:ext uri="{FF2B5EF4-FFF2-40B4-BE49-F238E27FC236}">
                <a16:creationId xmlns:a16="http://schemas.microsoft.com/office/drawing/2014/main" id="{3463716D-7410-FCB5-9CEC-356A6E1B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6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BF1500E-9129-C449-B267-D783AA85C7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7798" b="38117"/>
          <a:stretch/>
        </p:blipFill>
        <p:spPr>
          <a:xfrm>
            <a:off x="8212729" y="612843"/>
            <a:ext cx="2690455" cy="64800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8B525C-7D69-EB42-8B95-91EA17164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3886" y="1260843"/>
            <a:ext cx="5028140" cy="563880"/>
          </a:xfrm>
        </p:spPr>
        <p:txBody>
          <a:bodyPr/>
          <a:lstStyle/>
          <a:p>
            <a:pPr marL="0" indent="0" algn="ctr">
              <a:buNone/>
            </a:pPr>
            <a:r>
              <a:rPr lang="nl-BE" sz="1600" dirty="0">
                <a:solidFill>
                  <a:srgbClr val="104532"/>
                </a:solidFill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90212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0FFAF2-A1A1-1563-E198-889E9E8867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463" y="1351280"/>
            <a:ext cx="4083474" cy="1778000"/>
          </a:xfrm>
        </p:spPr>
        <p:txBody>
          <a:bodyPr/>
          <a:lstStyle/>
          <a:p>
            <a:r>
              <a:rPr lang="en-US" dirty="0" err="1"/>
              <a:t>Inhoud</a:t>
            </a:r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0A9E3-2062-E611-49D2-BF5BC4855E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897" y="1351279"/>
            <a:ext cx="5028140" cy="4446405"/>
          </a:xfrm>
        </p:spPr>
        <p:txBody>
          <a:bodyPr/>
          <a:lstStyle/>
          <a:p>
            <a:r>
              <a:rPr lang="en-US" dirty="0" err="1"/>
              <a:t>Introductie</a:t>
            </a:r>
            <a:r>
              <a:rPr lang="en-US" dirty="0"/>
              <a:t> Denys</a:t>
            </a:r>
          </a:p>
          <a:p>
            <a:r>
              <a:rPr lang="en-US" dirty="0"/>
              <a:t>Doel van het project </a:t>
            </a:r>
          </a:p>
          <a:p>
            <a:r>
              <a:rPr lang="en-US" dirty="0"/>
              <a:t>Uitvoering</a:t>
            </a:r>
          </a:p>
          <a:p>
            <a:pPr lvl="1"/>
            <a:r>
              <a:rPr lang="en-US" dirty="0"/>
              <a:t>Scope</a:t>
            </a:r>
          </a:p>
          <a:p>
            <a:pPr lvl="1"/>
            <a:r>
              <a:rPr lang="en-US" dirty="0" err="1"/>
              <a:t>Prefabricatie</a:t>
            </a:r>
            <a:r>
              <a:rPr lang="en-US" dirty="0"/>
              <a:t> in Dordrecht</a:t>
            </a:r>
          </a:p>
          <a:p>
            <a:pPr lvl="1"/>
            <a:r>
              <a:rPr lang="en-US" dirty="0"/>
              <a:t>Transport </a:t>
            </a:r>
            <a:r>
              <a:rPr lang="en-US" dirty="0" err="1"/>
              <a:t>leidingdelen</a:t>
            </a:r>
            <a:endParaRPr lang="en-US" dirty="0"/>
          </a:p>
          <a:p>
            <a:pPr lvl="1"/>
            <a:r>
              <a:rPr lang="en-US" dirty="0" err="1"/>
              <a:t>Fasering</a:t>
            </a:r>
            <a:r>
              <a:rPr lang="en-US" dirty="0"/>
              <a:t> </a:t>
            </a:r>
          </a:p>
        </p:txBody>
      </p:sp>
      <p:pic>
        <p:nvPicPr>
          <p:cNvPr id="1028" name="Picture 4" descr="cartoons about presentations. Archives - Glasbergen Cartoon Service">
            <a:extLst>
              <a:ext uri="{FF2B5EF4-FFF2-40B4-BE49-F238E27FC236}">
                <a16:creationId xmlns:a16="http://schemas.microsoft.com/office/drawing/2014/main" id="{820B9297-F358-3CBA-E423-9F09312A3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17"/>
          <a:stretch/>
        </p:blipFill>
        <p:spPr bwMode="auto">
          <a:xfrm>
            <a:off x="247463" y="1974714"/>
            <a:ext cx="4083474" cy="395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9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022D9D-CC8C-BEA6-4739-923761BB3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134" y="1117816"/>
            <a:ext cx="3558742" cy="1778000"/>
          </a:xfrm>
        </p:spPr>
        <p:txBody>
          <a:bodyPr/>
          <a:lstStyle/>
          <a:p>
            <a:r>
              <a:rPr lang="en-US" dirty="0" err="1"/>
              <a:t>Introductie</a:t>
            </a:r>
            <a:r>
              <a:rPr lang="en-US" dirty="0"/>
              <a:t> </a:t>
            </a:r>
          </a:p>
          <a:p>
            <a:r>
              <a:rPr lang="en-US" dirty="0"/>
              <a:t>Denys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A1E2C-B3BD-951B-2804-85A3AA2C1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897" y="1351279"/>
            <a:ext cx="5028140" cy="4456133"/>
          </a:xfrm>
        </p:spPr>
        <p:txBody>
          <a:bodyPr/>
          <a:lstStyle/>
          <a:p>
            <a:r>
              <a:rPr lang="en-US" dirty="0" err="1"/>
              <a:t>Opgericht</a:t>
            </a:r>
            <a:r>
              <a:rPr lang="en-US" dirty="0"/>
              <a:t> in 1923 – 100-jarig </a:t>
            </a:r>
            <a:r>
              <a:rPr lang="en-US" dirty="0" err="1"/>
              <a:t>bestaan</a:t>
            </a:r>
            <a:r>
              <a:rPr lang="en-US" dirty="0"/>
              <a:t> </a:t>
            </a:r>
          </a:p>
          <a:p>
            <a:r>
              <a:rPr lang="en-US" dirty="0"/>
              <a:t>3.000 </a:t>
            </a:r>
            <a:r>
              <a:rPr lang="en-US" dirty="0" err="1"/>
              <a:t>medewerkers</a:t>
            </a:r>
            <a:r>
              <a:rPr lang="en-US" dirty="0"/>
              <a:t> – ca. 44 </a:t>
            </a:r>
            <a:r>
              <a:rPr lang="en-US" dirty="0" err="1"/>
              <a:t>nationaliteiten</a:t>
            </a:r>
            <a:endParaRPr lang="en-US" dirty="0"/>
          </a:p>
          <a:p>
            <a:r>
              <a:rPr lang="en-US" dirty="0"/>
              <a:t>€350 </a:t>
            </a:r>
            <a:r>
              <a:rPr lang="en-US" dirty="0" err="1"/>
              <a:t>miljoen</a:t>
            </a:r>
            <a:r>
              <a:rPr lang="en-US" dirty="0"/>
              <a:t> </a:t>
            </a:r>
            <a:r>
              <a:rPr lang="en-US" dirty="0" err="1"/>
              <a:t>omzet</a:t>
            </a:r>
            <a:endParaRPr lang="en-US" dirty="0"/>
          </a:p>
          <a:p>
            <a:r>
              <a:rPr lang="en-US" dirty="0" err="1"/>
              <a:t>Multidisciplinaire</a:t>
            </a:r>
            <a:r>
              <a:rPr lang="en-US" dirty="0"/>
              <a:t> </a:t>
            </a:r>
            <a:r>
              <a:rPr lang="en-US" dirty="0" err="1"/>
              <a:t>organisatie</a:t>
            </a:r>
            <a:r>
              <a:rPr lang="en-US" dirty="0"/>
              <a:t> </a:t>
            </a:r>
          </a:p>
          <a:p>
            <a:r>
              <a:rPr lang="en-US" dirty="0" err="1"/>
              <a:t>Drie</a:t>
            </a:r>
            <a:r>
              <a:rPr lang="en-US" dirty="0"/>
              <a:t> </a:t>
            </a:r>
            <a:r>
              <a:rPr lang="en-US" dirty="0" err="1"/>
              <a:t>pijlers</a:t>
            </a:r>
            <a:endParaRPr lang="en-US" dirty="0"/>
          </a:p>
          <a:p>
            <a:pPr lvl="1"/>
            <a:r>
              <a:rPr lang="en-US" dirty="0" err="1"/>
              <a:t>Diversificatie</a:t>
            </a:r>
            <a:endParaRPr lang="en-US" dirty="0"/>
          </a:p>
          <a:p>
            <a:pPr lvl="1"/>
            <a:r>
              <a:rPr lang="en-US" dirty="0" err="1"/>
              <a:t>Innovatie</a:t>
            </a:r>
            <a:endParaRPr lang="en-US" dirty="0"/>
          </a:p>
          <a:p>
            <a:pPr lvl="1"/>
            <a:r>
              <a:rPr lang="en-US" dirty="0"/>
              <a:t>Export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Alle informatie over Denys vind je hier | Denys | Denys">
            <a:extLst>
              <a:ext uri="{FF2B5EF4-FFF2-40B4-BE49-F238E27FC236}">
                <a16:creationId xmlns:a16="http://schemas.microsoft.com/office/drawing/2014/main" id="{63BD422E-4366-D2FD-013F-34C365EFD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71" y="2965315"/>
            <a:ext cx="2931268" cy="29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000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022D9D-CC8C-BEA6-4739-923761BB3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134" y="1117816"/>
            <a:ext cx="3558742" cy="1778000"/>
          </a:xfrm>
        </p:spPr>
        <p:txBody>
          <a:bodyPr/>
          <a:lstStyle/>
          <a:p>
            <a:r>
              <a:rPr lang="en-US" dirty="0" err="1"/>
              <a:t>Introductie</a:t>
            </a:r>
            <a:r>
              <a:rPr lang="en-US" dirty="0"/>
              <a:t> </a:t>
            </a:r>
          </a:p>
          <a:p>
            <a:r>
              <a:rPr lang="en-US" dirty="0"/>
              <a:t>Denys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A1E2C-B3BD-951B-2804-85A3AA2C1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897" y="1351279"/>
            <a:ext cx="5028140" cy="4456133"/>
          </a:xfrm>
        </p:spPr>
        <p:txBody>
          <a:bodyPr/>
          <a:lstStyle/>
          <a:p>
            <a:r>
              <a:rPr lang="en-US" dirty="0" err="1"/>
              <a:t>Afdelingen</a:t>
            </a:r>
            <a:endParaRPr lang="en-US" dirty="0"/>
          </a:p>
          <a:p>
            <a:pPr lvl="1"/>
            <a:r>
              <a:rPr lang="en-US" dirty="0"/>
              <a:t>Buildings </a:t>
            </a:r>
          </a:p>
          <a:p>
            <a:pPr lvl="1"/>
            <a:r>
              <a:rPr lang="en-US" dirty="0"/>
              <a:t>Infrastructure</a:t>
            </a:r>
          </a:p>
          <a:p>
            <a:pPr lvl="1"/>
            <a:r>
              <a:rPr lang="en-US" dirty="0"/>
              <a:t>Redesignation and Redevelopment</a:t>
            </a:r>
          </a:p>
          <a:p>
            <a:pPr lvl="1"/>
            <a:r>
              <a:rPr lang="en-US" dirty="0"/>
              <a:t>Restoration and Renovation</a:t>
            </a:r>
          </a:p>
          <a:p>
            <a:pPr lvl="1"/>
            <a:r>
              <a:rPr lang="en-US" dirty="0"/>
              <a:t>Tunneling</a:t>
            </a:r>
          </a:p>
          <a:p>
            <a:pPr lvl="1"/>
            <a:r>
              <a:rPr lang="en-US" dirty="0"/>
              <a:t>Water Works</a:t>
            </a:r>
          </a:p>
          <a:p>
            <a:pPr lvl="1"/>
            <a:r>
              <a:rPr lang="en-US" dirty="0"/>
              <a:t>Energies: Pipelines, District Heating and Cable Works</a:t>
            </a:r>
          </a:p>
          <a:p>
            <a:pPr lvl="1"/>
            <a:r>
              <a:rPr lang="en-US" dirty="0"/>
              <a:t>Nuclear Works</a:t>
            </a:r>
          </a:p>
          <a:p>
            <a:pPr lvl="1"/>
            <a:r>
              <a:rPr lang="en-US" dirty="0"/>
              <a:t>Rail Works</a:t>
            </a:r>
          </a:p>
          <a:p>
            <a:pPr lvl="1"/>
            <a:r>
              <a:rPr lang="en-US" dirty="0"/>
              <a:t>Special Foundation and Injection </a:t>
            </a:r>
          </a:p>
          <a:p>
            <a:pPr lvl="1"/>
            <a:r>
              <a:rPr lang="en-US" dirty="0"/>
              <a:t>Dream Works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050" name="Picture 2" descr="Alle informatie over Denys vind je hier | Denys | Denys">
            <a:extLst>
              <a:ext uri="{FF2B5EF4-FFF2-40B4-BE49-F238E27FC236}">
                <a16:creationId xmlns:a16="http://schemas.microsoft.com/office/drawing/2014/main" id="{63BD422E-4366-D2FD-013F-34C365EFD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71" y="2965315"/>
            <a:ext cx="2931268" cy="29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0220614 092236 Large">
            <a:extLst>
              <a:ext uri="{FF2B5EF4-FFF2-40B4-BE49-F238E27FC236}">
                <a16:creationId xmlns:a16="http://schemas.microsoft.com/office/drawing/2014/main" id="{DC755A72-2EC2-8479-E195-36505814E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ddelburg Politie Districtskantoor Render">
            <a:extLst>
              <a:ext uri="{FF2B5EF4-FFF2-40B4-BE49-F238E27FC236}">
                <a16:creationId xmlns:a16="http://schemas.microsoft.com/office/drawing/2014/main" id="{32B68724-1D3A-0D43-F924-E6C5AA1A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863" y="0"/>
            <a:ext cx="1024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osterweel">
            <a:extLst>
              <a:ext uri="{FF2B5EF4-FFF2-40B4-BE49-F238E27FC236}">
                <a16:creationId xmlns:a16="http://schemas.microsoft.com/office/drawing/2014/main" id="{1333A677-A4A1-8715-D629-0616C65C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4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372 001 Stad Brussel – Beurs 0070">
            <a:extLst>
              <a:ext uri="{FF2B5EF4-FFF2-40B4-BE49-F238E27FC236}">
                <a16:creationId xmlns:a16="http://schemas.microsoft.com/office/drawing/2014/main" id="{0148AA7E-56A6-0682-255F-14576666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20372 001 Stad Brussel – Beurs 0001">
            <a:extLst>
              <a:ext uri="{FF2B5EF4-FFF2-40B4-BE49-F238E27FC236}">
                <a16:creationId xmlns:a16="http://schemas.microsoft.com/office/drawing/2014/main" id="{E670DC83-75DF-363C-31D6-42937CAAE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862" y="0"/>
            <a:ext cx="1024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20390 005 Weyts Arch Gouvernementsgebouw Bergen Op Zoom 0001">
            <a:extLst>
              <a:ext uri="{FF2B5EF4-FFF2-40B4-BE49-F238E27FC236}">
                <a16:creationId xmlns:a16="http://schemas.microsoft.com/office/drawing/2014/main" id="{31FFDC4E-DC6C-7F9C-9AF2-DEC6E116F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sc 0565">
            <a:extLst>
              <a:ext uri="{FF2B5EF4-FFF2-40B4-BE49-F238E27FC236}">
                <a16:creationId xmlns:a16="http://schemas.microsoft.com/office/drawing/2014/main" id="{62BB4ACB-5510-1925-C989-832C0151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024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Evides Bergsche Maas Feb2020 Dji 0079">
            <a:extLst>
              <a:ext uri="{FF2B5EF4-FFF2-40B4-BE49-F238E27FC236}">
                <a16:creationId xmlns:a16="http://schemas.microsoft.com/office/drawing/2014/main" id="{7E8FDE68-0909-B6F0-ED64-7AF6B6145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024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96 A9 Bb7 F 858 D 4 E13 9020 9 A9 D8 A4 Ef2 E6">
            <a:extLst>
              <a:ext uri="{FF2B5EF4-FFF2-40B4-BE49-F238E27FC236}">
                <a16:creationId xmlns:a16="http://schemas.microsoft.com/office/drawing/2014/main" id="{2F93F18F-BD35-3027-AC2C-B11FB1D3B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" y="0"/>
            <a:ext cx="10244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Grootste Nederlandse project voor CO2-reductie, Porthos, ligt op schema -  EBN">
            <a:extLst>
              <a:ext uri="{FF2B5EF4-FFF2-40B4-BE49-F238E27FC236}">
                <a16:creationId xmlns:a16="http://schemas.microsoft.com/office/drawing/2014/main" id="{27453F41-ECC7-2024-0AB8-D5335E68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ardt Hyperloop">
            <a:extLst>
              <a:ext uri="{FF2B5EF4-FFF2-40B4-BE49-F238E27FC236}">
                <a16:creationId xmlns:a16="http://schemas.microsoft.com/office/drawing/2014/main" id="{6FABBC2C-7A79-03C6-2BB0-916CBE3E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" y="0"/>
            <a:ext cx="10072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49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C97C67-A9F2-4FA5-4730-693578EC18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Doel van het project</a:t>
            </a:r>
          </a:p>
          <a:p>
            <a:r>
              <a:rPr lang="en-US" sz="2800" i="1" dirty="0"/>
              <a:t>(YouTube film)</a:t>
            </a:r>
          </a:p>
        </p:txBody>
      </p:sp>
    </p:spTree>
    <p:extLst>
      <p:ext uri="{BB962C8B-B14F-4D97-AF65-F5344CB8AC3E}">
        <p14:creationId xmlns:p14="http://schemas.microsoft.com/office/powerpoint/2010/main" val="3197709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B1A6EFF7-AC87-2C61-3F5E-92C10780E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3245" y="3129280"/>
            <a:ext cx="5745261" cy="27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54D20B-386A-487A-A821-A5A28B36C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/>
              <a:t>Scope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787EE-844C-50CF-22E0-806BDA406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0366" y="1196070"/>
            <a:ext cx="5028140" cy="4465860"/>
          </a:xfrm>
        </p:spPr>
        <p:txBody>
          <a:bodyPr/>
          <a:lstStyle/>
          <a:p>
            <a:r>
              <a:rPr lang="en-US" dirty="0" err="1"/>
              <a:t>Combinatie</a:t>
            </a:r>
            <a:r>
              <a:rPr lang="en-US" dirty="0"/>
              <a:t> Denys – Van Oord V.O.F.</a:t>
            </a:r>
          </a:p>
          <a:p>
            <a:r>
              <a:rPr lang="en-US" dirty="0"/>
              <a:t>Denys – </a:t>
            </a:r>
            <a:r>
              <a:rPr lang="en-US" dirty="0" err="1"/>
              <a:t>Leidingwerk</a:t>
            </a:r>
            <a:r>
              <a:rPr lang="en-US" dirty="0"/>
              <a:t> </a:t>
            </a:r>
          </a:p>
          <a:p>
            <a:r>
              <a:rPr lang="en-US" dirty="0"/>
              <a:t>Van Oord – Nat en </a:t>
            </a:r>
            <a:r>
              <a:rPr lang="en-US" dirty="0" err="1"/>
              <a:t>droog</a:t>
            </a:r>
            <a:r>
              <a:rPr lang="en-US" dirty="0"/>
              <a:t> </a:t>
            </a:r>
            <a:r>
              <a:rPr lang="en-US" dirty="0" err="1"/>
              <a:t>grondwerk</a:t>
            </a:r>
            <a:r>
              <a:rPr lang="en-US" dirty="0"/>
              <a:t> </a:t>
            </a:r>
          </a:p>
          <a:p>
            <a:r>
              <a:rPr lang="en-US" dirty="0" err="1"/>
              <a:t>Combinatie</a:t>
            </a:r>
            <a:r>
              <a:rPr lang="en-US" dirty="0"/>
              <a:t> – Specials (</a:t>
            </a:r>
            <a:r>
              <a:rPr lang="en-US" dirty="0" err="1"/>
              <a:t>damwand</a:t>
            </a:r>
            <a:r>
              <a:rPr lang="en-US" dirty="0"/>
              <a:t>, </a:t>
            </a:r>
            <a:r>
              <a:rPr lang="en-US" dirty="0" err="1"/>
              <a:t>waterglas</a:t>
            </a:r>
            <a:r>
              <a:rPr lang="en-US" dirty="0"/>
              <a:t>,…)</a:t>
            </a:r>
          </a:p>
          <a:p>
            <a:endParaRPr lang="en-US" dirty="0"/>
          </a:p>
          <a:p>
            <a:r>
              <a:rPr lang="en-US" dirty="0" err="1"/>
              <a:t>Stalen</a:t>
            </a:r>
            <a:r>
              <a:rPr lang="en-US" dirty="0"/>
              <a:t> leiding</a:t>
            </a:r>
          </a:p>
          <a:p>
            <a:pPr lvl="1"/>
            <a:r>
              <a:rPr lang="en-US" dirty="0" err="1"/>
              <a:t>Spiraalnaad</a:t>
            </a:r>
            <a:endParaRPr lang="en-US" dirty="0"/>
          </a:p>
          <a:p>
            <a:pPr lvl="1"/>
            <a:r>
              <a:rPr lang="en-US" dirty="0" err="1"/>
              <a:t>Noksel</a:t>
            </a:r>
            <a:r>
              <a:rPr lang="en-US" dirty="0"/>
              <a:t> – </a:t>
            </a:r>
            <a:r>
              <a:rPr lang="en-US" dirty="0" err="1"/>
              <a:t>Spanje</a:t>
            </a:r>
            <a:r>
              <a:rPr lang="en-US" dirty="0"/>
              <a:t> (per </a:t>
            </a:r>
            <a:r>
              <a:rPr lang="en-US" dirty="0" err="1"/>
              <a:t>schip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Staal</a:t>
            </a:r>
            <a:r>
              <a:rPr lang="en-US" dirty="0"/>
              <a:t> – </a:t>
            </a:r>
            <a:r>
              <a:rPr lang="en-US" dirty="0" err="1"/>
              <a:t>Turkije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Van Leeuwen </a:t>
            </a:r>
            <a:r>
              <a:rPr lang="en-US" dirty="0" err="1"/>
              <a:t>Buizen</a:t>
            </a:r>
            <a:endParaRPr lang="en-US" dirty="0"/>
          </a:p>
          <a:p>
            <a:pPr lvl="1"/>
            <a:r>
              <a:rPr lang="en-US" dirty="0"/>
              <a:t>3 x 1.500 m</a:t>
            </a:r>
          </a:p>
          <a:p>
            <a:pPr lvl="1"/>
            <a:r>
              <a:rPr lang="en-US" dirty="0"/>
              <a:t>DN2100 / 84”</a:t>
            </a:r>
          </a:p>
          <a:p>
            <a:pPr lvl="1"/>
            <a:r>
              <a:rPr lang="en-US" dirty="0"/>
              <a:t>d = 22,2 mm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1BC97D-EEB0-E06C-D57D-086DD3FA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79" y="3129280"/>
            <a:ext cx="3722451" cy="27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E495951-CA7C-049D-9285-C4440BC5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2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1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DDB444-2886-9F55-09E2-16F8D232EB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/>
              <a:t>Scope</a:t>
            </a:r>
            <a:endParaRPr lang="en-US" i="1" dirty="0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73E6C29B-74D6-DBBE-2CB6-21B0B6CFFFAC}"/>
              </a:ext>
            </a:extLst>
          </p:cNvPr>
          <p:cNvSpPr txBox="1">
            <a:spLocks/>
          </p:cNvSpPr>
          <p:nvPr/>
        </p:nvSpPr>
        <p:spPr>
          <a:xfrm>
            <a:off x="347663" y="971550"/>
            <a:ext cx="3708400" cy="3714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/>
              <a:t>Scope Van Oord</a:t>
            </a:r>
          </a:p>
        </p:txBody>
      </p:sp>
      <p:sp>
        <p:nvSpPr>
          <p:cNvPr id="68" name="Vertical Text Placeholder 4">
            <a:extLst>
              <a:ext uri="{FF2B5EF4-FFF2-40B4-BE49-F238E27FC236}">
                <a16:creationId xmlns:a16="http://schemas.microsoft.com/office/drawing/2014/main" id="{4A95289F-2B7A-914D-BC1C-042BD7F2C39E}"/>
              </a:ext>
            </a:extLst>
          </p:cNvPr>
          <p:cNvSpPr txBox="1">
            <a:spLocks/>
          </p:cNvSpPr>
          <p:nvPr/>
        </p:nvSpPr>
        <p:spPr>
          <a:xfrm>
            <a:off x="339725" y="1316038"/>
            <a:ext cx="5689600" cy="5103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2925">
              <a:defRPr/>
            </a:pPr>
            <a:r>
              <a:rPr lang="nl-NL" sz="1400"/>
              <a:t>	Inrichten gronddepots</a:t>
            </a:r>
          </a:p>
          <a:p>
            <a:pPr defTabSz="542925">
              <a:defRPr/>
            </a:pPr>
            <a:r>
              <a:rPr lang="nl-NL" sz="1400"/>
              <a:t>	Ontgraven en terugvullen leidingensleuf</a:t>
            </a:r>
          </a:p>
          <a:p>
            <a:pPr defTabSz="542925">
              <a:defRPr/>
            </a:pPr>
            <a:r>
              <a:rPr lang="nl-NL" sz="1400"/>
              <a:t>	Bouwkuipen Fortunapolder</a:t>
            </a:r>
          </a:p>
          <a:p>
            <a:pPr defTabSz="542925">
              <a:defRPr/>
            </a:pPr>
            <a:r>
              <a:rPr lang="nl-NL" sz="1400"/>
              <a:t>	Bodembeschermingen</a:t>
            </a:r>
          </a:p>
          <a:p>
            <a:pPr defTabSz="542925">
              <a:defRPr/>
            </a:pPr>
            <a:r>
              <a:rPr lang="nl-NL" sz="1400"/>
              <a:t>	Aanleg lashelling en kruising Gijsterdijk	</a:t>
            </a:r>
          </a:p>
          <a:p>
            <a:pPr defTabSz="542925">
              <a:defRPr/>
            </a:pPr>
            <a:r>
              <a:rPr lang="nl-NL" sz="1400"/>
              <a:t>	Uitstroomconstructie Gijsterbekken</a:t>
            </a:r>
          </a:p>
          <a:p>
            <a:pPr defTabSz="542925">
              <a:defRPr/>
            </a:pPr>
            <a:r>
              <a:rPr lang="nl-NL" sz="1400"/>
              <a:t>	Cultuurtechnische herinrichting (sloten,	terpen)</a:t>
            </a:r>
          </a:p>
          <a:p>
            <a:pPr defTabSz="542925">
              <a:defRPr/>
            </a:pPr>
            <a:endParaRPr lang="nl-NL" sz="1400"/>
          </a:p>
          <a:p>
            <a:pPr defTabSz="542925">
              <a:defRPr/>
            </a:pPr>
            <a:r>
              <a:rPr lang="nl-NL" sz="1400"/>
              <a:t>	</a:t>
            </a:r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AEC88E30-4FA5-EDB2-76AA-F61FC681D511}"/>
              </a:ext>
            </a:extLst>
          </p:cNvPr>
          <p:cNvSpPr txBox="1">
            <a:spLocks/>
          </p:cNvSpPr>
          <p:nvPr/>
        </p:nvSpPr>
        <p:spPr>
          <a:xfrm>
            <a:off x="6132513" y="952500"/>
            <a:ext cx="3708400" cy="373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/>
              <a:t>Scope Denys</a:t>
            </a:r>
          </a:p>
        </p:txBody>
      </p:sp>
      <p:sp>
        <p:nvSpPr>
          <p:cNvPr id="70" name="Slide Number Placeholder 9">
            <a:extLst>
              <a:ext uri="{FF2B5EF4-FFF2-40B4-BE49-F238E27FC236}">
                <a16:creationId xmlns:a16="http://schemas.microsoft.com/office/drawing/2014/main" id="{0F6D6F23-8046-F80C-FB1C-0967FC5A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1913" y="6588125"/>
            <a:ext cx="1973262" cy="252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F4381453-F7EA-4AC8-A269-A4659772F2E5}" type="slidenum">
              <a:rPr lang="en-GB" altLang="en-US" smtClean="0">
                <a:solidFill>
                  <a:srgbClr val="A6A6A6"/>
                </a:solidFill>
              </a:rPr>
              <a:pPr/>
              <a:t>8</a:t>
            </a:fld>
            <a:endParaRPr lang="en-GB" altLang="en-US">
              <a:solidFill>
                <a:srgbClr val="A6A6A6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8FFFF6F-EC51-BD9D-CC16-65D633E86383}"/>
              </a:ext>
            </a:extLst>
          </p:cNvPr>
          <p:cNvSpPr/>
          <p:nvPr/>
        </p:nvSpPr>
        <p:spPr>
          <a:xfrm>
            <a:off x="3817938" y="5808663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en-US" sz="1400" kern="0">
                <a:solidFill>
                  <a:srgbClr val="00446C"/>
                </a:solidFill>
                <a:latin typeface="Arial"/>
              </a:rPr>
              <a:t>4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FE12659-7CE7-0E43-9A85-AF1271BBF4DE}"/>
              </a:ext>
            </a:extLst>
          </p:cNvPr>
          <p:cNvSpPr/>
          <p:nvPr/>
        </p:nvSpPr>
        <p:spPr>
          <a:xfrm>
            <a:off x="2430463" y="5399088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en-US" sz="1400" kern="0">
                <a:solidFill>
                  <a:srgbClr val="00446C"/>
                </a:solidFill>
                <a:latin typeface="Arial"/>
              </a:rPr>
              <a:t>4</a:t>
            </a:r>
          </a:p>
        </p:txBody>
      </p:sp>
      <p:pic>
        <p:nvPicPr>
          <p:cNvPr id="73" name="Picture 1">
            <a:extLst>
              <a:ext uri="{FF2B5EF4-FFF2-40B4-BE49-F238E27FC236}">
                <a16:creationId xmlns:a16="http://schemas.microsoft.com/office/drawing/2014/main" id="{8C632E64-482E-409C-09F9-8A78E956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97"/>
          <a:stretch>
            <a:fillRect/>
          </a:stretch>
        </p:blipFill>
        <p:spPr bwMode="auto">
          <a:xfrm>
            <a:off x="0" y="4648200"/>
            <a:ext cx="121951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6B04EAD6-8B02-E206-D934-D422929AC752}"/>
              </a:ext>
            </a:extLst>
          </p:cNvPr>
          <p:cNvSpPr/>
          <p:nvPr/>
        </p:nvSpPr>
        <p:spPr>
          <a:xfrm>
            <a:off x="974725" y="1695450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1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913B1CA-F0EC-AC40-B8B8-A7FE23FC6A1A}"/>
              </a:ext>
            </a:extLst>
          </p:cNvPr>
          <p:cNvSpPr/>
          <p:nvPr/>
        </p:nvSpPr>
        <p:spPr>
          <a:xfrm>
            <a:off x="974725" y="2098675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A546EDF-C6EE-729A-E6F6-8F6FAE33DA68}"/>
              </a:ext>
            </a:extLst>
          </p:cNvPr>
          <p:cNvSpPr/>
          <p:nvPr/>
        </p:nvSpPr>
        <p:spPr>
          <a:xfrm>
            <a:off x="974725" y="2501900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3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D33E9BF-4384-232F-1DC0-4C0B27C6B0A5}"/>
              </a:ext>
            </a:extLst>
          </p:cNvPr>
          <p:cNvSpPr/>
          <p:nvPr/>
        </p:nvSpPr>
        <p:spPr>
          <a:xfrm>
            <a:off x="974725" y="2905125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4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A88634C-F2EC-837F-7784-EEB85AA73AE6}"/>
              </a:ext>
            </a:extLst>
          </p:cNvPr>
          <p:cNvSpPr/>
          <p:nvPr/>
        </p:nvSpPr>
        <p:spPr>
          <a:xfrm>
            <a:off x="974725" y="3325813"/>
            <a:ext cx="252413" cy="2524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5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2A57384-3AFF-415B-FC19-30E8A0B89427}"/>
              </a:ext>
            </a:extLst>
          </p:cNvPr>
          <p:cNvSpPr/>
          <p:nvPr/>
        </p:nvSpPr>
        <p:spPr>
          <a:xfrm>
            <a:off x="974725" y="3732213"/>
            <a:ext cx="252413" cy="2524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6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3B02C4F-F809-E061-6338-09B2C0E2D603}"/>
              </a:ext>
            </a:extLst>
          </p:cNvPr>
          <p:cNvSpPr/>
          <p:nvPr/>
        </p:nvSpPr>
        <p:spPr>
          <a:xfrm>
            <a:off x="4489450" y="4959350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1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2C6AA659-3231-3B7A-DA30-92240B2262D8}"/>
              </a:ext>
            </a:extLst>
          </p:cNvPr>
          <p:cNvSpPr/>
          <p:nvPr/>
        </p:nvSpPr>
        <p:spPr>
          <a:xfrm>
            <a:off x="8948738" y="6378575"/>
            <a:ext cx="252412" cy="279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1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BC6C606-9B26-68BB-F092-16BC3D332661}"/>
              </a:ext>
            </a:extLst>
          </p:cNvPr>
          <p:cNvSpPr/>
          <p:nvPr/>
        </p:nvSpPr>
        <p:spPr>
          <a:xfrm>
            <a:off x="3479800" y="5641975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995773A-0B09-D76F-F587-2F6203302209}"/>
              </a:ext>
            </a:extLst>
          </p:cNvPr>
          <p:cNvSpPr/>
          <p:nvPr/>
        </p:nvSpPr>
        <p:spPr>
          <a:xfrm>
            <a:off x="6908800" y="5637213"/>
            <a:ext cx="252413" cy="2524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50F3A6A-EC73-313E-D942-6C67CC8052B1}"/>
              </a:ext>
            </a:extLst>
          </p:cNvPr>
          <p:cNvSpPr/>
          <p:nvPr/>
        </p:nvSpPr>
        <p:spPr>
          <a:xfrm>
            <a:off x="9080500" y="5626100"/>
            <a:ext cx="339725" cy="279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697482B-4B89-ADAD-B155-116611915969}"/>
              </a:ext>
            </a:extLst>
          </p:cNvPr>
          <p:cNvSpPr/>
          <p:nvPr/>
        </p:nvSpPr>
        <p:spPr>
          <a:xfrm>
            <a:off x="8213725" y="5876925"/>
            <a:ext cx="285750" cy="279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3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B40C62D-54FF-E5F3-6E7D-63B78BAB99FC}"/>
              </a:ext>
            </a:extLst>
          </p:cNvPr>
          <p:cNvSpPr/>
          <p:nvPr/>
        </p:nvSpPr>
        <p:spPr>
          <a:xfrm>
            <a:off x="9913938" y="5822950"/>
            <a:ext cx="285750" cy="279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3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75F0357-0FF6-F79A-18BE-748E743A933C}"/>
              </a:ext>
            </a:extLst>
          </p:cNvPr>
          <p:cNvSpPr/>
          <p:nvPr/>
        </p:nvSpPr>
        <p:spPr>
          <a:xfrm>
            <a:off x="1868488" y="5851525"/>
            <a:ext cx="252412" cy="25082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4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1D558-2A20-E2FC-21D7-4C682DF08BCD}"/>
              </a:ext>
            </a:extLst>
          </p:cNvPr>
          <p:cNvSpPr/>
          <p:nvPr/>
        </p:nvSpPr>
        <p:spPr>
          <a:xfrm>
            <a:off x="7367588" y="5903913"/>
            <a:ext cx="252412" cy="25082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4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6AC5553-654B-7371-BCCF-11BE4B3FA694}"/>
              </a:ext>
            </a:extLst>
          </p:cNvPr>
          <p:cNvSpPr/>
          <p:nvPr/>
        </p:nvSpPr>
        <p:spPr>
          <a:xfrm>
            <a:off x="1227138" y="5661025"/>
            <a:ext cx="252412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5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5C96D2A-E8A9-578C-A1BA-6F9AF188411A}"/>
              </a:ext>
            </a:extLst>
          </p:cNvPr>
          <p:cNvSpPr/>
          <p:nvPr/>
        </p:nvSpPr>
        <p:spPr>
          <a:xfrm>
            <a:off x="336550" y="5641975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en-US" sz="1400" kern="0">
                <a:solidFill>
                  <a:srgbClr val="00446C"/>
                </a:solidFill>
                <a:latin typeface="Arial"/>
              </a:rPr>
              <a:t>6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53628845-BAE8-B872-A63E-8B40113A70AA}"/>
              </a:ext>
            </a:extLst>
          </p:cNvPr>
          <p:cNvSpPr/>
          <p:nvPr/>
        </p:nvSpPr>
        <p:spPr>
          <a:xfrm>
            <a:off x="974725" y="4135438"/>
            <a:ext cx="252413" cy="2524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en-US" sz="1400" kern="0">
                <a:solidFill>
                  <a:srgbClr val="00446C"/>
                </a:solidFill>
                <a:latin typeface="Arial"/>
              </a:rPr>
              <a:t>7</a:t>
            </a:r>
          </a:p>
        </p:txBody>
      </p:sp>
      <p:sp>
        <p:nvSpPr>
          <p:cNvPr id="92" name="Vertical Text Placeholder 4">
            <a:extLst>
              <a:ext uri="{FF2B5EF4-FFF2-40B4-BE49-F238E27FC236}">
                <a16:creationId xmlns:a16="http://schemas.microsoft.com/office/drawing/2014/main" id="{8F3A0F1F-D1F4-65E4-3B09-9936F86FB694}"/>
              </a:ext>
            </a:extLst>
          </p:cNvPr>
          <p:cNvSpPr txBox="1">
            <a:spLocks/>
          </p:cNvSpPr>
          <p:nvPr/>
        </p:nvSpPr>
        <p:spPr>
          <a:xfrm>
            <a:off x="6136409" y="1332203"/>
            <a:ext cx="5576887" cy="3352510"/>
          </a:xfrm>
          <a:prstGeom prst="rect">
            <a:avLst/>
          </a:prstGeom>
          <a:solidFill>
            <a:schemeClr val="bg1"/>
          </a:solidFill>
        </p:spPr>
        <p:txBody>
          <a:bodyPr lIns="612000" tIns="432000" rIns="612000" bIns="432000"/>
          <a:lstStyle>
            <a:lvl1pPr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defRPr sz="1600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rgbClr val="404040"/>
              </a:buClr>
              <a:buFont typeface="Corbel" panose="020B0503020204020204" pitchFamily="34" charset="0"/>
              <a:buChar char="−"/>
              <a:defRPr sz="1600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rgbClr val="404040"/>
              </a:buClr>
              <a:buSzPct val="80000"/>
              <a:buFont typeface="Corbel" panose="020B0503020204020204" pitchFamily="34" charset="0"/>
              <a:buChar char="−"/>
              <a:defRPr sz="1400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defRPr sz="2000" b="1" kern="1200" spc="5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5113" indent="-265113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AutoNum type="arabicPeriod"/>
              <a:defRPr sz="1600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6088" indent="-180975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Corbel" panose="020B0503020204020204" pitchFamily="34" charset="0"/>
              <a:buChar char="−"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7063" indent="-180975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rbel" panose="020B0503020204020204" pitchFamily="34" charset="0"/>
              <a:buChar char="−"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2000" b="1" kern="1200" spc="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000" i="1" kern="1200" spc="5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2925">
              <a:defRPr/>
            </a:pPr>
            <a:r>
              <a:rPr lang="nl-NL" sz="1400" dirty="0"/>
              <a:t>	Lassen leidingen 3 stuks á 1500m x ø 2,10m</a:t>
            </a:r>
          </a:p>
          <a:p>
            <a:pPr defTabSz="542925">
              <a:defRPr/>
            </a:pPr>
            <a:r>
              <a:rPr lang="nl-NL" sz="1400" dirty="0"/>
              <a:t>	Tijdelijke constructies t.b.v. leidinginstallatie</a:t>
            </a:r>
          </a:p>
          <a:p>
            <a:pPr defTabSz="542925">
              <a:defRPr/>
            </a:pPr>
            <a:r>
              <a:rPr lang="nl-NL" sz="1400" dirty="0"/>
              <a:t>	Installeren van leidingen</a:t>
            </a:r>
          </a:p>
          <a:p>
            <a:pPr defTabSz="542925">
              <a:defRPr/>
            </a:pPr>
            <a:r>
              <a:rPr lang="nl-NL" sz="1400" dirty="0"/>
              <a:t>	Testen van leidingen</a:t>
            </a:r>
          </a:p>
          <a:p>
            <a:pPr defTabSz="542925">
              <a:defRPr/>
            </a:pPr>
            <a:r>
              <a:rPr lang="nl-NL" sz="1400" dirty="0"/>
              <a:t>	Aansluiten leidingen op pompstation</a:t>
            </a:r>
          </a:p>
          <a:p>
            <a:pPr defTabSz="542925">
              <a:defRPr/>
            </a:pPr>
            <a:r>
              <a:rPr lang="nl-NL" sz="1400" dirty="0"/>
              <a:t>	Prefabricatie in Dordrecht</a:t>
            </a:r>
          </a:p>
          <a:p>
            <a:pPr defTabSz="542925">
              <a:defRPr/>
            </a:pPr>
            <a:endParaRPr lang="nl-NL" sz="1400" dirty="0"/>
          </a:p>
          <a:p>
            <a:pPr defTabSz="542925">
              <a:defRPr/>
            </a:pPr>
            <a:r>
              <a:rPr lang="nl-NL" sz="1400" dirty="0"/>
              <a:t>	</a:t>
            </a:r>
          </a:p>
          <a:p>
            <a:pPr defTabSz="542925">
              <a:defRPr/>
            </a:pPr>
            <a:r>
              <a:rPr lang="nl-NL" sz="1400" dirty="0"/>
              <a:t>	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F3D10EE2-3EB3-1AF0-39F2-0AA1C1BE2C62}"/>
              </a:ext>
            </a:extLst>
          </p:cNvPr>
          <p:cNvSpPr txBox="1">
            <a:spLocks/>
          </p:cNvSpPr>
          <p:nvPr/>
        </p:nvSpPr>
        <p:spPr>
          <a:xfrm>
            <a:off x="347663" y="971550"/>
            <a:ext cx="3708400" cy="371475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108000" rIns="90000" bIns="90000" rtlCol="0" anchor="ctr">
            <a:no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rgbClr val="404040"/>
              </a:buClr>
              <a:buFont typeface="Corbel" panose="020B0503020204020204" pitchFamily="34" charset="0"/>
              <a:buNone/>
              <a:defRPr sz="2000" b="1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rgbClr val="404040"/>
              </a:buClr>
              <a:buSzPct val="80000"/>
              <a:buFont typeface="Corbel" panose="020B0503020204020204" pitchFamily="34" charset="0"/>
              <a:buNone/>
              <a:defRPr sz="1800" b="1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99" indent="0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b="1" kern="1200" spc="5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b="1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Corbel" panose="020B0503020204020204" pitchFamily="34" charset="0"/>
              <a:buNone/>
              <a:defRPr sz="16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rbel" panose="020B0503020204020204" pitchFamily="34" charset="0"/>
              <a:buNone/>
              <a:defRPr sz="16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b="1" kern="1200" spc="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3657599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b="1" i="1" kern="1200" spc="5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/>
              <a:t>Scope Van Oord</a:t>
            </a:r>
          </a:p>
        </p:txBody>
      </p:sp>
      <p:sp>
        <p:nvSpPr>
          <p:cNvPr id="94" name="Vertical Text Placeholder 4">
            <a:extLst>
              <a:ext uri="{FF2B5EF4-FFF2-40B4-BE49-F238E27FC236}">
                <a16:creationId xmlns:a16="http://schemas.microsoft.com/office/drawing/2014/main" id="{E974E32A-611B-CF0D-241B-B8E960C55470}"/>
              </a:ext>
            </a:extLst>
          </p:cNvPr>
          <p:cNvSpPr txBox="1">
            <a:spLocks/>
          </p:cNvSpPr>
          <p:nvPr/>
        </p:nvSpPr>
        <p:spPr>
          <a:xfrm>
            <a:off x="339725" y="1316038"/>
            <a:ext cx="5689600" cy="3368675"/>
          </a:xfrm>
          <a:prstGeom prst="rect">
            <a:avLst/>
          </a:prstGeom>
          <a:solidFill>
            <a:schemeClr val="bg1"/>
          </a:solidFill>
        </p:spPr>
        <p:txBody>
          <a:bodyPr vert="horz" lIns="612000" tIns="432000" rIns="612000" bIns="432000" rtlCol="0">
            <a:noAutofit/>
          </a:bodyPr>
          <a:lstStyle>
            <a:lvl1pPr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defRPr sz="1600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rgbClr val="404040"/>
              </a:buClr>
              <a:buFont typeface="Corbel" panose="020B0503020204020204" pitchFamily="34" charset="0"/>
              <a:buChar char="−"/>
              <a:defRPr sz="1600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rgbClr val="404040"/>
              </a:buClr>
              <a:buSzPct val="80000"/>
              <a:buFont typeface="Corbel" panose="020B0503020204020204" pitchFamily="34" charset="0"/>
              <a:buChar char="−"/>
              <a:defRPr sz="1400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defRPr sz="2000" b="1" kern="1200" spc="5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5113" indent="-265113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AutoNum type="arabicPeriod"/>
              <a:defRPr sz="1600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6088" indent="-180975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Corbel" panose="020B0503020204020204" pitchFamily="34" charset="0"/>
              <a:buChar char="−"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7063" indent="-180975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rbel" panose="020B0503020204020204" pitchFamily="34" charset="0"/>
              <a:buChar char="−"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2000" b="1" kern="1200" spc="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000" i="1" kern="1200" spc="5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2925">
              <a:defRPr/>
            </a:pPr>
            <a:r>
              <a:rPr lang="nl-NL" sz="1400" dirty="0"/>
              <a:t>	Inrichten gronddepots</a:t>
            </a:r>
          </a:p>
          <a:p>
            <a:pPr defTabSz="542925">
              <a:defRPr/>
            </a:pPr>
            <a:r>
              <a:rPr lang="nl-NL" sz="1400" dirty="0"/>
              <a:t>	Ontgraven en aanvullen leidingensleuf</a:t>
            </a:r>
          </a:p>
          <a:p>
            <a:pPr defTabSz="542925">
              <a:defRPr/>
            </a:pPr>
            <a:r>
              <a:rPr lang="nl-NL" sz="1400" dirty="0"/>
              <a:t>	Bouwkuipen Fortunapolder</a:t>
            </a:r>
          </a:p>
          <a:p>
            <a:pPr defTabSz="542925">
              <a:defRPr/>
            </a:pPr>
            <a:r>
              <a:rPr lang="nl-NL" sz="1400" dirty="0"/>
              <a:t>	Bodembeschermingen</a:t>
            </a:r>
          </a:p>
          <a:p>
            <a:pPr defTabSz="542925">
              <a:defRPr/>
            </a:pPr>
            <a:r>
              <a:rPr lang="nl-NL" sz="1400" dirty="0"/>
              <a:t>	Werkzaamheden Gijsterdijk	</a:t>
            </a:r>
          </a:p>
          <a:p>
            <a:pPr defTabSz="542925">
              <a:defRPr/>
            </a:pPr>
            <a:r>
              <a:rPr lang="nl-NL" sz="1400" dirty="0"/>
              <a:t>	Uitstroomconstructie spaarbekken Gijster</a:t>
            </a:r>
          </a:p>
          <a:p>
            <a:pPr defTabSz="542925">
              <a:defRPr/>
            </a:pPr>
            <a:r>
              <a:rPr lang="nl-NL" sz="1400" dirty="0"/>
              <a:t>	Cultuurtechnische herinrichting (sloten,	terpen)</a:t>
            </a:r>
          </a:p>
          <a:p>
            <a:pPr defTabSz="542925">
              <a:defRPr/>
            </a:pPr>
            <a:endParaRPr lang="nl-NL" sz="1400" dirty="0"/>
          </a:p>
          <a:p>
            <a:pPr defTabSz="542925">
              <a:defRPr/>
            </a:pPr>
            <a:r>
              <a:rPr lang="nl-NL" sz="1400" dirty="0"/>
              <a:t>	</a:t>
            </a:r>
          </a:p>
        </p:txBody>
      </p:sp>
      <p:sp>
        <p:nvSpPr>
          <p:cNvPr id="95" name="Text Placeholder 5">
            <a:extLst>
              <a:ext uri="{FF2B5EF4-FFF2-40B4-BE49-F238E27FC236}">
                <a16:creationId xmlns:a16="http://schemas.microsoft.com/office/drawing/2014/main" id="{1D1D820C-7418-C6AE-705E-C1E7E0B46999}"/>
              </a:ext>
            </a:extLst>
          </p:cNvPr>
          <p:cNvSpPr txBox="1">
            <a:spLocks/>
          </p:cNvSpPr>
          <p:nvPr/>
        </p:nvSpPr>
        <p:spPr>
          <a:xfrm>
            <a:off x="6132513" y="952500"/>
            <a:ext cx="3708400" cy="37306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108000" rIns="90000" bIns="90000" rtlCol="0" anchor="ctr">
            <a:no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rgbClr val="404040"/>
              </a:buClr>
              <a:buFont typeface="Corbel" panose="020B0503020204020204" pitchFamily="34" charset="0"/>
              <a:buNone/>
              <a:defRPr sz="2000" b="1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rgbClr val="404040"/>
              </a:buClr>
              <a:buSzPct val="80000"/>
              <a:buFont typeface="Corbel" panose="020B0503020204020204" pitchFamily="34" charset="0"/>
              <a:buNone/>
              <a:defRPr sz="1800" b="1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99" indent="0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b="1" kern="1200" spc="5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b="1" kern="1200" spc="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Corbel" panose="020B0503020204020204" pitchFamily="34" charset="0"/>
              <a:buNone/>
              <a:defRPr sz="16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rbel" panose="020B0503020204020204" pitchFamily="34" charset="0"/>
              <a:buNone/>
              <a:defRPr sz="16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b="1" kern="1200" spc="5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3657599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600" b="1" i="1" kern="1200" spc="5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/>
              <a:t>Scope Denys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6BECD36E-3641-0E2E-8D24-4416F0B0E0A0}"/>
              </a:ext>
            </a:extLst>
          </p:cNvPr>
          <p:cNvSpPr/>
          <p:nvPr/>
        </p:nvSpPr>
        <p:spPr>
          <a:xfrm>
            <a:off x="6570663" y="1683834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1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E7EAA69-085A-A5CC-688F-A8E4FDD0F052}"/>
              </a:ext>
            </a:extLst>
          </p:cNvPr>
          <p:cNvSpPr/>
          <p:nvPr/>
        </p:nvSpPr>
        <p:spPr>
          <a:xfrm>
            <a:off x="6570663" y="2055813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 dirty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dirty="0">
              <a:solidFill>
                <a:srgbClr val="00446C"/>
              </a:solidFill>
              <a:latin typeface="Arial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1D70192-D858-F915-21F7-5520301AE863}"/>
              </a:ext>
            </a:extLst>
          </p:cNvPr>
          <p:cNvSpPr/>
          <p:nvPr/>
        </p:nvSpPr>
        <p:spPr>
          <a:xfrm>
            <a:off x="6570355" y="2492881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3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1F4D4912-E119-D87C-9131-DCA50DE33CEE}"/>
              </a:ext>
            </a:extLst>
          </p:cNvPr>
          <p:cNvSpPr/>
          <p:nvPr/>
        </p:nvSpPr>
        <p:spPr>
          <a:xfrm>
            <a:off x="6570355" y="2917826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4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00" name="Slide Number Placeholder 9">
            <a:extLst>
              <a:ext uri="{FF2B5EF4-FFF2-40B4-BE49-F238E27FC236}">
                <a16:creationId xmlns:a16="http://schemas.microsoft.com/office/drawing/2014/main" id="{1F8D4298-B6CF-DBE5-9186-A7D830C85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1913" y="6588125"/>
            <a:ext cx="19732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F4381453-F7EA-4AC8-A269-A4659772F2E5}" type="slidenum">
              <a:rPr lang="en-GB" altLang="en-US" smtClean="0">
                <a:solidFill>
                  <a:srgbClr val="A6A6A6"/>
                </a:solidFill>
              </a:rPr>
              <a:pPr/>
              <a:t>8</a:t>
            </a:fld>
            <a:endParaRPr lang="en-GB" altLang="en-US">
              <a:solidFill>
                <a:srgbClr val="A6A6A6"/>
              </a:solidFill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57481AD-6740-9321-16BB-6F67B95F9337}"/>
              </a:ext>
            </a:extLst>
          </p:cNvPr>
          <p:cNvSpPr/>
          <p:nvPr/>
        </p:nvSpPr>
        <p:spPr>
          <a:xfrm>
            <a:off x="3817938" y="5808663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en-US" sz="1400" kern="0">
                <a:solidFill>
                  <a:srgbClr val="00446C"/>
                </a:solidFill>
                <a:latin typeface="Arial"/>
              </a:rPr>
              <a:t>4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3626DBA2-BAEB-CDFB-B4C0-90FBCB95D4FB}"/>
              </a:ext>
            </a:extLst>
          </p:cNvPr>
          <p:cNvSpPr/>
          <p:nvPr/>
        </p:nvSpPr>
        <p:spPr>
          <a:xfrm>
            <a:off x="2430463" y="5399088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en-US" sz="1400" kern="0">
                <a:solidFill>
                  <a:srgbClr val="00446C"/>
                </a:solidFill>
                <a:latin typeface="Arial"/>
              </a:rPr>
              <a:t>4</a:t>
            </a:r>
          </a:p>
        </p:txBody>
      </p:sp>
      <p:pic>
        <p:nvPicPr>
          <p:cNvPr id="103" name="Picture 1">
            <a:extLst>
              <a:ext uri="{FF2B5EF4-FFF2-40B4-BE49-F238E27FC236}">
                <a16:creationId xmlns:a16="http://schemas.microsoft.com/office/drawing/2014/main" id="{2725688C-4698-8268-3832-AF2781F3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97"/>
          <a:stretch>
            <a:fillRect/>
          </a:stretch>
        </p:blipFill>
        <p:spPr bwMode="auto">
          <a:xfrm>
            <a:off x="0" y="4648200"/>
            <a:ext cx="121951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Oval 103">
            <a:extLst>
              <a:ext uri="{FF2B5EF4-FFF2-40B4-BE49-F238E27FC236}">
                <a16:creationId xmlns:a16="http://schemas.microsoft.com/office/drawing/2014/main" id="{AB43100A-051A-C833-0B1F-C196C3CFA19A}"/>
              </a:ext>
            </a:extLst>
          </p:cNvPr>
          <p:cNvSpPr/>
          <p:nvPr/>
        </p:nvSpPr>
        <p:spPr>
          <a:xfrm>
            <a:off x="974725" y="1695450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1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E2A2D84-867C-ABD5-DABB-C00A2A834121}"/>
              </a:ext>
            </a:extLst>
          </p:cNvPr>
          <p:cNvSpPr/>
          <p:nvPr/>
        </p:nvSpPr>
        <p:spPr>
          <a:xfrm>
            <a:off x="974725" y="2098675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4326516-C62B-A01E-52BD-1556D11A0AA5}"/>
              </a:ext>
            </a:extLst>
          </p:cNvPr>
          <p:cNvSpPr/>
          <p:nvPr/>
        </p:nvSpPr>
        <p:spPr>
          <a:xfrm>
            <a:off x="974725" y="2501900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3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0BA8D0C-58FA-46E1-C9B4-0210B7E6E988}"/>
              </a:ext>
            </a:extLst>
          </p:cNvPr>
          <p:cNvSpPr/>
          <p:nvPr/>
        </p:nvSpPr>
        <p:spPr>
          <a:xfrm>
            <a:off x="974725" y="2905125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4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C2D543F-5CC9-E15C-C617-1CAA83B8315C}"/>
              </a:ext>
            </a:extLst>
          </p:cNvPr>
          <p:cNvSpPr/>
          <p:nvPr/>
        </p:nvSpPr>
        <p:spPr>
          <a:xfrm>
            <a:off x="974725" y="3325813"/>
            <a:ext cx="252413" cy="2524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5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97D8F49-1122-B5DD-C517-F0ACBB375381}"/>
              </a:ext>
            </a:extLst>
          </p:cNvPr>
          <p:cNvSpPr/>
          <p:nvPr/>
        </p:nvSpPr>
        <p:spPr>
          <a:xfrm>
            <a:off x="974725" y="3732213"/>
            <a:ext cx="252413" cy="2524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6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8E9CDC6-DE11-C16C-4DC0-2AF36B825275}"/>
              </a:ext>
            </a:extLst>
          </p:cNvPr>
          <p:cNvSpPr/>
          <p:nvPr/>
        </p:nvSpPr>
        <p:spPr>
          <a:xfrm>
            <a:off x="4489450" y="4959350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1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91B2DCC-F964-F492-729B-154A55950B69}"/>
              </a:ext>
            </a:extLst>
          </p:cNvPr>
          <p:cNvSpPr/>
          <p:nvPr/>
        </p:nvSpPr>
        <p:spPr>
          <a:xfrm>
            <a:off x="8948738" y="6378575"/>
            <a:ext cx="252412" cy="279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1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695C0F1-5923-38C0-9839-1C80113D0E13}"/>
              </a:ext>
            </a:extLst>
          </p:cNvPr>
          <p:cNvSpPr/>
          <p:nvPr/>
        </p:nvSpPr>
        <p:spPr>
          <a:xfrm>
            <a:off x="3479800" y="5641975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 dirty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dirty="0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A97907E-7CAF-0630-7F15-9A5988E57586}"/>
              </a:ext>
            </a:extLst>
          </p:cNvPr>
          <p:cNvSpPr/>
          <p:nvPr/>
        </p:nvSpPr>
        <p:spPr>
          <a:xfrm>
            <a:off x="6908800" y="5637213"/>
            <a:ext cx="252413" cy="2524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481288F-4AE2-139F-FEDB-770B28FA6F02}"/>
              </a:ext>
            </a:extLst>
          </p:cNvPr>
          <p:cNvSpPr/>
          <p:nvPr/>
        </p:nvSpPr>
        <p:spPr>
          <a:xfrm>
            <a:off x="9080500" y="5626100"/>
            <a:ext cx="339725" cy="279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37543C1-B080-FC12-2A76-08F3BF87EA75}"/>
              </a:ext>
            </a:extLst>
          </p:cNvPr>
          <p:cNvSpPr/>
          <p:nvPr/>
        </p:nvSpPr>
        <p:spPr>
          <a:xfrm>
            <a:off x="8213725" y="5876925"/>
            <a:ext cx="285750" cy="279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3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CD6E961-CAEA-3793-70A7-3DFA63CE4601}"/>
              </a:ext>
            </a:extLst>
          </p:cNvPr>
          <p:cNvSpPr/>
          <p:nvPr/>
        </p:nvSpPr>
        <p:spPr>
          <a:xfrm>
            <a:off x="9913938" y="5822950"/>
            <a:ext cx="285750" cy="279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3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7B5D778-9CC8-9874-D6D0-BDE84EC172D9}"/>
              </a:ext>
            </a:extLst>
          </p:cNvPr>
          <p:cNvSpPr/>
          <p:nvPr/>
        </p:nvSpPr>
        <p:spPr>
          <a:xfrm>
            <a:off x="1868488" y="5851525"/>
            <a:ext cx="252412" cy="25082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4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7D8892B-EE25-7082-A405-3FD78757C215}"/>
              </a:ext>
            </a:extLst>
          </p:cNvPr>
          <p:cNvSpPr/>
          <p:nvPr/>
        </p:nvSpPr>
        <p:spPr>
          <a:xfrm>
            <a:off x="7367588" y="5903913"/>
            <a:ext cx="252412" cy="25082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4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1A41A16A-9147-EDFB-BF5E-85ADD903D409}"/>
              </a:ext>
            </a:extLst>
          </p:cNvPr>
          <p:cNvSpPr/>
          <p:nvPr/>
        </p:nvSpPr>
        <p:spPr>
          <a:xfrm>
            <a:off x="1227138" y="5661025"/>
            <a:ext cx="252412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5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9A8423C-888F-37F7-BA5C-05EB0EBCE92C}"/>
              </a:ext>
            </a:extLst>
          </p:cNvPr>
          <p:cNvSpPr/>
          <p:nvPr/>
        </p:nvSpPr>
        <p:spPr>
          <a:xfrm>
            <a:off x="336550" y="5641975"/>
            <a:ext cx="252413" cy="25241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en-US" sz="1400" kern="0">
                <a:solidFill>
                  <a:srgbClr val="00446C"/>
                </a:solidFill>
                <a:latin typeface="Arial"/>
              </a:rPr>
              <a:t>6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8E7A222-AE8B-4CF1-D464-12F89F577D87}"/>
              </a:ext>
            </a:extLst>
          </p:cNvPr>
          <p:cNvSpPr/>
          <p:nvPr/>
        </p:nvSpPr>
        <p:spPr>
          <a:xfrm>
            <a:off x="974725" y="4135438"/>
            <a:ext cx="252413" cy="2524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en-US" sz="1400" kern="0">
                <a:solidFill>
                  <a:srgbClr val="00446C"/>
                </a:solidFill>
                <a:latin typeface="Arial"/>
              </a:rPr>
              <a:t>7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A42B9193-15A5-5747-5273-403F42E5FC08}"/>
              </a:ext>
            </a:extLst>
          </p:cNvPr>
          <p:cNvSpPr/>
          <p:nvPr/>
        </p:nvSpPr>
        <p:spPr>
          <a:xfrm>
            <a:off x="1227138" y="5661026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1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017BADF-CFBE-FEB3-CFD9-0DD20D4466AA}"/>
              </a:ext>
            </a:extLst>
          </p:cNvPr>
          <p:cNvSpPr/>
          <p:nvPr/>
        </p:nvSpPr>
        <p:spPr>
          <a:xfrm>
            <a:off x="5856288" y="5661026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2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C6D9CC3-587D-C9B3-EBA4-4F43853AAC5E}"/>
              </a:ext>
            </a:extLst>
          </p:cNvPr>
          <p:cNvSpPr/>
          <p:nvPr/>
        </p:nvSpPr>
        <p:spPr>
          <a:xfrm>
            <a:off x="6116638" y="5651501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3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198BAD3E-EDE6-A273-5FA9-BF60B6438DC2}"/>
              </a:ext>
            </a:extLst>
          </p:cNvPr>
          <p:cNvSpPr/>
          <p:nvPr/>
        </p:nvSpPr>
        <p:spPr>
          <a:xfrm>
            <a:off x="6390319" y="5656188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4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E31647F-170C-5301-2602-05174A32AF9A}"/>
              </a:ext>
            </a:extLst>
          </p:cNvPr>
          <p:cNvSpPr/>
          <p:nvPr/>
        </p:nvSpPr>
        <p:spPr>
          <a:xfrm>
            <a:off x="6570663" y="3300413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5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9D8F21B7-16CB-61D5-20D9-27EDE2E8936B}"/>
              </a:ext>
            </a:extLst>
          </p:cNvPr>
          <p:cNvSpPr/>
          <p:nvPr/>
        </p:nvSpPr>
        <p:spPr>
          <a:xfrm>
            <a:off x="10173509" y="5845250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>
                <a:solidFill>
                  <a:srgbClr val="00446C"/>
                </a:solidFill>
                <a:latin typeface="Arial"/>
              </a:rPr>
              <a:t>5</a:t>
            </a:r>
            <a:endParaRPr lang="en-US" sz="1400" kern="0" err="1">
              <a:solidFill>
                <a:srgbClr val="00446C"/>
              </a:solidFill>
              <a:latin typeface="Arial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892B72E7-E43A-55F1-7003-E859E9824546}"/>
              </a:ext>
            </a:extLst>
          </p:cNvPr>
          <p:cNvSpPr/>
          <p:nvPr/>
        </p:nvSpPr>
        <p:spPr>
          <a:xfrm>
            <a:off x="6583760" y="3721894"/>
            <a:ext cx="252412" cy="252412"/>
          </a:xfrm>
          <a:prstGeom prst="ellipse">
            <a:avLst/>
          </a:prstGeom>
          <a:solidFill>
            <a:srgbClr val="F18B11"/>
          </a:solidFill>
          <a:ln w="9525" cap="flat" cmpd="sng" algn="ctr">
            <a:solidFill>
              <a:srgbClr val="F18B11"/>
            </a:solidFill>
            <a:prstDash val="solid"/>
          </a:ln>
          <a:effectLst/>
        </p:spPr>
        <p:txBody>
          <a:bodyPr tIns="90000" b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446C"/>
              </a:buClr>
              <a:defRPr/>
            </a:pPr>
            <a:r>
              <a:rPr lang="nl-NL" sz="1400" kern="0" dirty="0">
                <a:solidFill>
                  <a:srgbClr val="00446C"/>
                </a:solidFill>
                <a:latin typeface="Arial"/>
              </a:rPr>
              <a:t>0</a:t>
            </a:r>
            <a:endParaRPr lang="en-US" sz="1400" kern="0" dirty="0">
              <a:solidFill>
                <a:srgbClr val="00446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1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  <p:bldP spid="102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2" grpId="0" animBg="1"/>
      <p:bldP spid="123" grpId="0" animBg="1"/>
      <p:bldP spid="124" grpId="0" animBg="1"/>
      <p:bldP spid="125" grpId="0" animBg="1"/>
      <p:bldP spid="1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A741A6-66AB-98C8-CE39-0C420100F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Uitvoering</a:t>
            </a:r>
          </a:p>
          <a:p>
            <a:r>
              <a:rPr lang="en-US" sz="3600" i="1" dirty="0" err="1"/>
              <a:t>Prefabricatie</a:t>
            </a:r>
            <a:r>
              <a:rPr lang="en-US" sz="3600" i="1" dirty="0"/>
              <a:t> in Dordrecht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A0D40-C054-F164-AED2-E5377A3FC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6197" y="992067"/>
            <a:ext cx="5028140" cy="4358856"/>
          </a:xfrm>
        </p:spPr>
        <p:txBody>
          <a:bodyPr/>
          <a:lstStyle/>
          <a:p>
            <a:r>
              <a:rPr lang="en-US" dirty="0"/>
              <a:t>Leiding 17 m – Leiding 34 m</a:t>
            </a:r>
          </a:p>
          <a:p>
            <a:pPr lvl="1"/>
            <a:r>
              <a:rPr lang="en-US" dirty="0" err="1"/>
              <a:t>Keuze</a:t>
            </a:r>
            <a:r>
              <a:rPr lang="en-US" dirty="0"/>
              <a:t> Denys – Van Oord</a:t>
            </a:r>
          </a:p>
          <a:p>
            <a:pPr lvl="1"/>
            <a:r>
              <a:rPr lang="en-US" dirty="0"/>
              <a:t>Minder </a:t>
            </a:r>
            <a:r>
              <a:rPr lang="en-US" dirty="0" err="1"/>
              <a:t>overlast</a:t>
            </a:r>
            <a:r>
              <a:rPr lang="en-US" dirty="0"/>
              <a:t> in de </a:t>
            </a:r>
            <a:r>
              <a:rPr lang="en-US" dirty="0" err="1"/>
              <a:t>Biesbosch</a:t>
            </a:r>
            <a:endParaRPr lang="en-US" dirty="0"/>
          </a:p>
          <a:p>
            <a:pPr lvl="1"/>
            <a:r>
              <a:rPr lang="en-US" dirty="0" err="1"/>
              <a:t>Kortere</a:t>
            </a:r>
            <a:r>
              <a:rPr lang="en-US" dirty="0"/>
              <a:t> </a:t>
            </a:r>
            <a:r>
              <a:rPr lang="en-US" dirty="0" err="1"/>
              <a:t>doorlooptijd</a:t>
            </a:r>
            <a:r>
              <a:rPr lang="en-US" dirty="0"/>
              <a:t> in de </a:t>
            </a:r>
            <a:r>
              <a:rPr lang="en-US" dirty="0" err="1"/>
              <a:t>Biesbosch</a:t>
            </a:r>
            <a:endParaRPr lang="en-US" dirty="0"/>
          </a:p>
          <a:p>
            <a:r>
              <a:rPr lang="en-US" dirty="0"/>
              <a:t>2 x Las- en NDO-station</a:t>
            </a:r>
          </a:p>
          <a:p>
            <a:pPr lvl="1"/>
            <a:r>
              <a:rPr lang="en-US" dirty="0" err="1"/>
              <a:t>Lastijd</a:t>
            </a:r>
            <a:r>
              <a:rPr lang="en-US" dirty="0"/>
              <a:t> 5 – 6 </a:t>
            </a:r>
            <a:r>
              <a:rPr lang="en-US" dirty="0" err="1"/>
              <a:t>uur</a:t>
            </a:r>
            <a:r>
              <a:rPr lang="en-US" dirty="0"/>
              <a:t> (</a:t>
            </a:r>
            <a:r>
              <a:rPr lang="en-US" dirty="0" err="1"/>
              <a:t>Pendelen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Optimalisatie</a:t>
            </a:r>
            <a:r>
              <a:rPr lang="en-US" dirty="0"/>
              <a:t> 4 </a:t>
            </a:r>
            <a:r>
              <a:rPr lang="en-US" dirty="0" err="1"/>
              <a:t>uur</a:t>
            </a:r>
            <a:endParaRPr lang="en-US" dirty="0"/>
          </a:p>
          <a:p>
            <a:pPr lvl="1"/>
            <a:r>
              <a:rPr lang="en-US" dirty="0" err="1"/>
              <a:t>Productie</a:t>
            </a:r>
            <a:r>
              <a:rPr lang="en-US" dirty="0"/>
              <a:t>: 1,5 – 2 las per </a:t>
            </a:r>
            <a:r>
              <a:rPr lang="en-US" dirty="0" err="1"/>
              <a:t>dag</a:t>
            </a:r>
            <a:endParaRPr lang="en-US" dirty="0"/>
          </a:p>
          <a:p>
            <a:r>
              <a:rPr lang="en-US" dirty="0"/>
              <a:t>2 x </a:t>
            </a:r>
            <a:r>
              <a:rPr lang="en-US" dirty="0" err="1"/>
              <a:t>Coatingstation</a:t>
            </a:r>
            <a:r>
              <a:rPr lang="en-US" dirty="0"/>
              <a:t> </a:t>
            </a:r>
          </a:p>
          <a:p>
            <a:r>
              <a:rPr lang="en-US" dirty="0" err="1"/>
              <a:t>Tijdelijke</a:t>
            </a:r>
            <a:r>
              <a:rPr lang="en-US" dirty="0"/>
              <a:t> </a:t>
            </a:r>
            <a:r>
              <a:rPr lang="en-US" dirty="0" err="1"/>
              <a:t>opslag</a:t>
            </a:r>
            <a:endParaRPr lang="en-US" dirty="0"/>
          </a:p>
          <a:p>
            <a:r>
              <a:rPr lang="en-US" dirty="0" err="1"/>
              <a:t>Uitdagingen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Productie</a:t>
            </a:r>
            <a:r>
              <a:rPr lang="en-US" dirty="0"/>
              <a:t> en </a:t>
            </a:r>
            <a:r>
              <a:rPr lang="en-US" dirty="0" err="1"/>
              <a:t>tijd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Ruimtegebruik</a:t>
            </a:r>
            <a:r>
              <a:rPr lang="en-US" dirty="0"/>
              <a:t> + </a:t>
            </a:r>
            <a:r>
              <a:rPr lang="en-US" dirty="0" err="1"/>
              <a:t>Logistiek</a:t>
            </a:r>
            <a:endParaRPr lang="en-US" dirty="0"/>
          </a:p>
          <a:p>
            <a:pPr lvl="1"/>
            <a:r>
              <a:rPr lang="en-US" dirty="0" err="1"/>
              <a:t>Milieuvergunning</a:t>
            </a:r>
            <a:r>
              <a:rPr lang="en-US" dirty="0"/>
              <a:t> ZHD   </a:t>
            </a:r>
          </a:p>
        </p:txBody>
      </p:sp>
      <p:pic>
        <p:nvPicPr>
          <p:cNvPr id="5" name="Picture 4" descr="A crane lifting a large white pipe&#10;&#10;Description automatically generated with low confidence">
            <a:extLst>
              <a:ext uri="{FF2B5EF4-FFF2-40B4-BE49-F238E27FC236}">
                <a16:creationId xmlns:a16="http://schemas.microsoft.com/office/drawing/2014/main" id="{BF441FAF-5079-3D3A-2D0B-DEB8514B2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64"/>
            <a:ext cx="9144000" cy="68580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36F36D5-5558-7FF8-EAEA-F80E1D3CF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6F48DA9-DADF-A6EC-688A-E36DA4EB5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8" y="-197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DE7AC85-6C62-A40F-672A-9B4D3DDBA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625" y="-34696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2C54EC3-A4DD-F3C7-7EA1-08742D76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1018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F2209C9C-A027-81E1-15BD-5C409FA4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7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7F7486A-1631-D70F-E985-B560DB0F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00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3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_Thema_Deny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bl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3114535D7F61459F128FAA64E41668" ma:contentTypeVersion="5" ma:contentTypeDescription="Create a new document." ma:contentTypeScope="" ma:versionID="8ba09df16ee24292988925c5208ed875">
  <xsd:schema xmlns:xsd="http://www.w3.org/2001/XMLSchema" xmlns:xs="http://www.w3.org/2001/XMLSchema" xmlns:p="http://schemas.microsoft.com/office/2006/metadata/properties" xmlns:ns2="f5c7171b-81d9-47e9-97f7-032d7e32a398" xmlns:ns3="9d2b3890-ff9d-49bc-9a1f-5292d6ce0915" targetNamespace="http://schemas.microsoft.com/office/2006/metadata/properties" ma:root="true" ma:fieldsID="eabc8a5113597a010ebd70b5bdf6d687" ns2:_="" ns3:_="">
    <xsd:import namespace="f5c7171b-81d9-47e9-97f7-032d7e32a398"/>
    <xsd:import namespace="9d2b3890-ff9d-49bc-9a1f-5292d6ce09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7171b-81d9-47e9-97f7-032d7e32a3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b3890-ff9d-49bc-9a1f-5292d6ce09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F54253-E49E-4C13-8B2F-22842DF41E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023B6D-35F8-4EE0-8762-D75128509AE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EE459A9-A3C5-49E2-9756-E99D2B6D02E0}">
  <ds:schemaRefs>
    <ds:schemaRef ds:uri="9d2b3890-ff9d-49bc-9a1f-5292d6ce0915"/>
    <ds:schemaRef ds:uri="f5c7171b-81d9-47e9-97f7-032d7e32a3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Breedbeeld</PresentationFormat>
  <Paragraphs>234</Paragraphs>
  <Slides>23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PPT_Thema_Denys</vt:lpstr>
      <vt:lpstr>Slide blanco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studio</dc:creator>
  <cp:lastModifiedBy>Valerie van den Broek</cp:lastModifiedBy>
  <cp:revision>47</cp:revision>
  <dcterms:created xsi:type="dcterms:W3CDTF">2021-01-18T09:15:17Z</dcterms:created>
  <dcterms:modified xsi:type="dcterms:W3CDTF">2023-06-21T09:36:16Z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0x010100943114535D7F61459F128FAA64E41668</vt:lpwstr>
  </property>
</Properties>
</file>