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98" r:id="rId3"/>
    <p:sldId id="274" r:id="rId4"/>
    <p:sldId id="273" r:id="rId5"/>
    <p:sldId id="275" r:id="rId6"/>
    <p:sldId id="285" r:id="rId7"/>
    <p:sldId id="268" r:id="rId8"/>
    <p:sldId id="288" r:id="rId9"/>
    <p:sldId id="286" r:id="rId10"/>
    <p:sldId id="289" r:id="rId11"/>
    <p:sldId id="290" r:id="rId12"/>
    <p:sldId id="287" r:id="rId13"/>
    <p:sldId id="295" r:id="rId14"/>
    <p:sldId id="297" r:id="rId15"/>
    <p:sldId id="292" r:id="rId16"/>
    <p:sldId id="291" r:id="rId17"/>
    <p:sldId id="294" r:id="rId18"/>
    <p:sldId id="29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F698C-B3DE-4025-9AF2-5811C7E99DA8}" v="1" dt="2024-10-02T06:05:51.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4150" autoAdjust="0"/>
  </p:normalViewPr>
  <p:slideViewPr>
    <p:cSldViewPr snapToGrid="0">
      <p:cViewPr varScale="1">
        <p:scale>
          <a:sx n="93" d="100"/>
          <a:sy n="93" d="100"/>
        </p:scale>
        <p:origin x="1904" y="496"/>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BF49D-90B2-4FEA-8035-F1B0EF0C81BE}" type="datetimeFigureOut">
              <a:rPr lang="nl-NL" smtClean="0"/>
              <a:t>12-02-2025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62F5F-D138-46AB-91C0-4007BEED3667}" type="slidenum">
              <a:rPr lang="nl-NL" smtClean="0"/>
              <a:t>‹nr.›</a:t>
            </a:fld>
            <a:endParaRPr lang="nl-NL"/>
          </a:p>
        </p:txBody>
      </p:sp>
    </p:spTree>
    <p:extLst>
      <p:ext uri="{BB962C8B-B14F-4D97-AF65-F5344CB8AC3E}">
        <p14:creationId xmlns:p14="http://schemas.microsoft.com/office/powerpoint/2010/main" val="147684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 door Bart</a:t>
            </a:r>
          </a:p>
          <a:p>
            <a:endParaRPr lang="nl-NL" dirty="0"/>
          </a:p>
          <a:p>
            <a:r>
              <a:rPr lang="nl-NL" sz="1800" dirty="0">
                <a:effectLst/>
                <a:latin typeface="Arial" panose="020B0604020202020204" pitchFamily="34" charset="0"/>
                <a:ea typeface="Aptos" panose="020B0004020202020204" pitchFamily="34" charset="0"/>
              </a:rPr>
              <a:t>De aannemers van Bouwend Nederland krijgen op en rond de bouwplaatsen steeds vaker te maken met weerstand en agressie. Hoe ga je hier als opdrachtnemer en opdrachtgever mee om en wat zijn zaken die je moet regelen in een project? Hoe zorg je ervoor dat je het hoofd koel houdt en dat de situatie niet escaleert? </a:t>
            </a:r>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a:t>
            </a:fld>
            <a:endParaRPr lang="nl-NL"/>
          </a:p>
        </p:txBody>
      </p:sp>
    </p:spTree>
    <p:extLst>
      <p:ext uri="{BB962C8B-B14F-4D97-AF65-F5344CB8AC3E}">
        <p14:creationId xmlns:p14="http://schemas.microsoft.com/office/powerpoint/2010/main" val="427514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dit alleen fysiek, of ook via telefoon/whatsapp/mail? Of laten we hier te veel toe?</a:t>
            </a:r>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10</a:t>
            </a:fld>
            <a:endParaRPr lang="nl-NL"/>
          </a:p>
        </p:txBody>
      </p:sp>
    </p:spTree>
    <p:extLst>
      <p:ext uri="{BB962C8B-B14F-4D97-AF65-F5344CB8AC3E}">
        <p14:creationId xmlns:p14="http://schemas.microsoft.com/office/powerpoint/2010/main" val="314510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dit alleen fysiek, of ook via telefoon/whatsapp/mail? Of laten we hier te veel toe?</a:t>
            </a:r>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11</a:t>
            </a:fld>
            <a:endParaRPr lang="nl-NL"/>
          </a:p>
        </p:txBody>
      </p:sp>
    </p:spTree>
    <p:extLst>
      <p:ext uri="{BB962C8B-B14F-4D97-AF65-F5344CB8AC3E}">
        <p14:creationId xmlns:p14="http://schemas.microsoft.com/office/powerpoint/2010/main" val="10449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12</a:t>
            </a:fld>
            <a:endParaRPr lang="nl-NL"/>
          </a:p>
        </p:txBody>
      </p:sp>
    </p:spTree>
    <p:extLst>
      <p:ext uri="{BB962C8B-B14F-4D97-AF65-F5344CB8AC3E}">
        <p14:creationId xmlns:p14="http://schemas.microsoft.com/office/powerpoint/2010/main" val="343364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Bart</a:t>
            </a:r>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13</a:t>
            </a:fld>
            <a:endParaRPr lang="nl-NL"/>
          </a:p>
        </p:txBody>
      </p:sp>
    </p:spTree>
    <p:extLst>
      <p:ext uri="{BB962C8B-B14F-4D97-AF65-F5344CB8AC3E}">
        <p14:creationId xmlns:p14="http://schemas.microsoft.com/office/powerpoint/2010/main" val="29233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14</a:t>
            </a:fld>
            <a:endParaRPr lang="nl-NL"/>
          </a:p>
        </p:txBody>
      </p:sp>
    </p:spTree>
    <p:extLst>
      <p:ext uri="{BB962C8B-B14F-4D97-AF65-F5344CB8AC3E}">
        <p14:creationId xmlns:p14="http://schemas.microsoft.com/office/powerpoint/2010/main" val="12599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15</a:t>
            </a:fld>
            <a:endParaRPr lang="nl-NL"/>
          </a:p>
        </p:txBody>
      </p:sp>
    </p:spTree>
    <p:extLst>
      <p:ext uri="{BB962C8B-B14F-4D97-AF65-F5344CB8AC3E}">
        <p14:creationId xmlns:p14="http://schemas.microsoft.com/office/powerpoint/2010/main" val="306544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16</a:t>
            </a:fld>
            <a:endParaRPr lang="nl-NL"/>
          </a:p>
        </p:txBody>
      </p:sp>
    </p:spTree>
    <p:extLst>
      <p:ext uri="{BB962C8B-B14F-4D97-AF65-F5344CB8AC3E}">
        <p14:creationId xmlns:p14="http://schemas.microsoft.com/office/powerpoint/2010/main" val="3432579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17</a:t>
            </a:fld>
            <a:endParaRPr lang="nl-NL"/>
          </a:p>
        </p:txBody>
      </p:sp>
    </p:spTree>
    <p:extLst>
      <p:ext uri="{BB962C8B-B14F-4D97-AF65-F5344CB8AC3E}">
        <p14:creationId xmlns:p14="http://schemas.microsoft.com/office/powerpoint/2010/main" val="120869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18</a:t>
            </a:fld>
            <a:endParaRPr lang="nl-NL"/>
          </a:p>
        </p:txBody>
      </p:sp>
    </p:spTree>
    <p:extLst>
      <p:ext uri="{BB962C8B-B14F-4D97-AF65-F5344CB8AC3E}">
        <p14:creationId xmlns:p14="http://schemas.microsoft.com/office/powerpoint/2010/main" val="95079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2</a:t>
            </a:fld>
            <a:endParaRPr lang="nl-NL"/>
          </a:p>
        </p:txBody>
      </p:sp>
    </p:spTree>
    <p:extLst>
      <p:ext uri="{BB962C8B-B14F-4D97-AF65-F5344CB8AC3E}">
        <p14:creationId xmlns:p14="http://schemas.microsoft.com/office/powerpoint/2010/main" val="40892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Elke</a:t>
            </a:r>
          </a:p>
          <a:p>
            <a:endParaRPr lang="nl-NL" dirty="0"/>
          </a:p>
          <a:p>
            <a:r>
              <a:rPr lang="nl-NL" dirty="0"/>
              <a:t>Hoewel er soms negatief wordt gedaan over territorialiteit, lijkt het belangrijk voor ons te zijn. Het geeft ons controle en doordat wij in hun territorium komen, lijkt het voor hen alsof ze de controle gaan verliezen. </a:t>
            </a:r>
          </a:p>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3</a:t>
            </a:fld>
            <a:endParaRPr lang="nl-NL"/>
          </a:p>
        </p:txBody>
      </p:sp>
    </p:spTree>
    <p:extLst>
      <p:ext uri="{BB962C8B-B14F-4D97-AF65-F5344CB8AC3E}">
        <p14:creationId xmlns:p14="http://schemas.microsoft.com/office/powerpoint/2010/main" val="25253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ELke</a:t>
            </a:r>
            <a:endParaRPr lang="nl-NL" dirty="0"/>
          </a:p>
          <a:p>
            <a:endParaRPr lang="nl-NL" dirty="0"/>
          </a:p>
          <a:p>
            <a:r>
              <a:rPr lang="nl-NL" dirty="0"/>
              <a:t>Wat zien we gebeuren?</a:t>
            </a:r>
          </a:p>
          <a:p>
            <a:endParaRPr lang="nl-NL" dirty="0"/>
          </a:p>
          <a:p>
            <a:r>
              <a:rPr lang="nl-NL" dirty="0"/>
              <a:t>De maatschappij wordt harder en mondiger. We komen in hun territorium en willen daar iets gaan doen. Dat we met agressie te maken hebben, is een feit, maar hoe gaan we ermee om?</a:t>
            </a:r>
          </a:p>
          <a:p>
            <a:r>
              <a:rPr lang="nl-NL" dirty="0"/>
              <a:t>We krijgen niet alleen te maken met fysiek geweld, maar ook in schrift wordt het steeds meer. We willen laagdrempelig bereikbaar zijn voor onze omgeving, maar wel de grens kunnen bewaken.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4</a:t>
            </a:fld>
            <a:endParaRPr lang="nl-NL"/>
          </a:p>
        </p:txBody>
      </p:sp>
    </p:spTree>
    <p:extLst>
      <p:ext uri="{BB962C8B-B14F-4D97-AF65-F5344CB8AC3E}">
        <p14:creationId xmlns:p14="http://schemas.microsoft.com/office/powerpoint/2010/main" val="246029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Bart</a:t>
            </a:r>
          </a:p>
          <a:p>
            <a:endParaRPr lang="nl-NL" dirty="0"/>
          </a:p>
          <a:p>
            <a:r>
              <a:rPr lang="nl-NL" dirty="0"/>
              <a:t>We zien steeds vaker dat aannemers een agressietraining organiseren voor haar omgevingsmanagers</a:t>
            </a:r>
          </a:p>
          <a:p>
            <a:r>
              <a:rPr lang="nl-NL" dirty="0"/>
              <a:t>Een agressieprotocol wordt steeds vaker opgesteld</a:t>
            </a:r>
          </a:p>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5</a:t>
            </a:fld>
            <a:endParaRPr lang="nl-NL"/>
          </a:p>
        </p:txBody>
      </p:sp>
    </p:spTree>
    <p:extLst>
      <p:ext uri="{BB962C8B-B14F-4D97-AF65-F5344CB8AC3E}">
        <p14:creationId xmlns:p14="http://schemas.microsoft.com/office/powerpoint/2010/main" val="406475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Bart</a:t>
            </a:r>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6</a:t>
            </a:fld>
            <a:endParaRPr lang="nl-NL"/>
          </a:p>
        </p:txBody>
      </p:sp>
    </p:spTree>
    <p:extLst>
      <p:ext uri="{BB962C8B-B14F-4D97-AF65-F5344CB8AC3E}">
        <p14:creationId xmlns:p14="http://schemas.microsoft.com/office/powerpoint/2010/main" val="134925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Kijken of mensen hier wat over willen vertellen</a:t>
            </a:r>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7</a:t>
            </a:fld>
            <a:endParaRPr lang="nl-NL"/>
          </a:p>
        </p:txBody>
      </p:sp>
    </p:spTree>
    <p:extLst>
      <p:ext uri="{BB962C8B-B14F-4D97-AF65-F5344CB8AC3E}">
        <p14:creationId xmlns:p14="http://schemas.microsoft.com/office/powerpoint/2010/main" val="8531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8</a:t>
            </a:fld>
            <a:endParaRPr lang="nl-NL"/>
          </a:p>
        </p:txBody>
      </p:sp>
    </p:spTree>
    <p:extLst>
      <p:ext uri="{BB962C8B-B14F-4D97-AF65-F5344CB8AC3E}">
        <p14:creationId xmlns:p14="http://schemas.microsoft.com/office/powerpoint/2010/main" val="308113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dit alleen fysiek, of ook via telefoon/whatsapp/mail? Of laten we hier te veel toe?</a:t>
            </a:r>
          </a:p>
        </p:txBody>
      </p:sp>
      <p:sp>
        <p:nvSpPr>
          <p:cNvPr id="4" name="Tijdelijke aanduiding voor dianummer 3"/>
          <p:cNvSpPr>
            <a:spLocks noGrp="1"/>
          </p:cNvSpPr>
          <p:nvPr>
            <p:ph type="sldNum" sz="quarter" idx="5"/>
          </p:nvPr>
        </p:nvSpPr>
        <p:spPr/>
        <p:txBody>
          <a:bodyPr/>
          <a:lstStyle/>
          <a:p>
            <a:fld id="{31A62F5F-D138-46AB-91C0-4007BEED3667}" type="slidenum">
              <a:rPr lang="nl-NL" smtClean="0"/>
              <a:t>9</a:t>
            </a:fld>
            <a:endParaRPr lang="nl-NL"/>
          </a:p>
        </p:txBody>
      </p:sp>
    </p:spTree>
    <p:extLst>
      <p:ext uri="{BB962C8B-B14F-4D97-AF65-F5344CB8AC3E}">
        <p14:creationId xmlns:p14="http://schemas.microsoft.com/office/powerpoint/2010/main" val="87649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942F6-7AA9-4D83-899E-2B93F770F09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7E8F1FD-4100-4FA6-A8F5-4E728A609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376DC7-07AD-4760-B1E7-22D3DCD60AB5}"/>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5" name="Tijdelijke aanduiding voor voettekst 4">
            <a:extLst>
              <a:ext uri="{FF2B5EF4-FFF2-40B4-BE49-F238E27FC236}">
                <a16:creationId xmlns:a16="http://schemas.microsoft.com/office/drawing/2014/main" id="{7E112901-DAAA-42B0-BF0B-D0096715B4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0683ED-F972-4B3F-ACB1-BF1B27F05106}"/>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411300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8DE94-97A6-43D0-B7CB-A8EBD4A5522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2B6AC48-BCD1-4704-AC25-200963B1B82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38CC16-37A8-4567-93DD-CB471B21A35B}"/>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5" name="Tijdelijke aanduiding voor voettekst 4">
            <a:extLst>
              <a:ext uri="{FF2B5EF4-FFF2-40B4-BE49-F238E27FC236}">
                <a16:creationId xmlns:a16="http://schemas.microsoft.com/office/drawing/2014/main" id="{ADEED30D-1306-442E-A387-0A97E924A2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6ADFE0-978F-49D0-8FBD-B4C862D57AD3}"/>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19602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F22718-03A4-4C02-B78E-6DCA169665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79A446-7685-49E2-895E-CCB7B2131E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217905-77D2-4D46-A463-41F4FC55A71C}"/>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5" name="Tijdelijke aanduiding voor voettekst 4">
            <a:extLst>
              <a:ext uri="{FF2B5EF4-FFF2-40B4-BE49-F238E27FC236}">
                <a16:creationId xmlns:a16="http://schemas.microsoft.com/office/drawing/2014/main" id="{BEAF24AC-26D0-4B26-8EB0-018CF02677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E43F13-EB80-4407-8363-00BDA3C408BF}"/>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315205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ina met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9BB0D94-580C-46A0-BFCE-1D2E512EB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ijdelijke aanduiding voor tekst 4">
            <a:extLst>
              <a:ext uri="{FF2B5EF4-FFF2-40B4-BE49-F238E27FC236}">
                <a16:creationId xmlns:a16="http://schemas.microsoft.com/office/drawing/2014/main" id="{C819D200-FB3B-4E65-B66D-2765173EF1C3}"/>
              </a:ext>
            </a:extLst>
          </p:cNvPr>
          <p:cNvSpPr>
            <a:spLocks noGrp="1"/>
          </p:cNvSpPr>
          <p:nvPr>
            <p:ph type="body" sz="quarter" idx="10" hasCustomPrompt="1"/>
          </p:nvPr>
        </p:nvSpPr>
        <p:spPr>
          <a:xfrm>
            <a:off x="1035170" y="1895474"/>
            <a:ext cx="9522851" cy="2902769"/>
          </a:xfrm>
          <a:prstGeom prst="rect">
            <a:avLst/>
          </a:prstGeom>
        </p:spPr>
        <p:txBody>
          <a:bodyPr/>
          <a:lstStyle>
            <a:lvl1pPr marL="284400" indent="-284400">
              <a:lnSpc>
                <a:spcPct val="100000"/>
              </a:lnSpc>
              <a:spcBef>
                <a:spcPts val="0"/>
              </a:spcBef>
              <a:buNone/>
              <a:defRPr sz="1700">
                <a:latin typeface="Malgun Gothic" panose="020B0503020000020004" pitchFamily="34" charset="-127"/>
              </a:defRPr>
            </a:lvl1pPr>
            <a:lvl2pPr>
              <a:lnSpc>
                <a:spcPct val="100000"/>
              </a:lnSpc>
              <a:spcBef>
                <a:spcPts val="0"/>
              </a:spcBef>
              <a:defRPr/>
            </a:lvl2pPr>
            <a:lvl3pPr marL="1200150" indent="-285750">
              <a:lnSpc>
                <a:spcPct val="100000"/>
              </a:lnSpc>
              <a:spcBef>
                <a:spcPts val="0"/>
              </a:spcBef>
              <a:spcAft>
                <a:spcPts val="0"/>
              </a:spcAft>
              <a:buSzPts val="1500"/>
              <a:buFont typeface="Courier New" charset="0"/>
              <a:buChar char="o"/>
              <a:tabLst>
                <a:tab pos="1371600" algn="l"/>
              </a:tabLst>
              <a:defRPr/>
            </a:lvl3pPr>
            <a:lvl4pPr marL="1657350" indent="-285750">
              <a:lnSpc>
                <a:spcPct val="100000"/>
              </a:lnSpc>
              <a:spcBef>
                <a:spcPts val="0"/>
              </a:spcBef>
              <a:spcAft>
                <a:spcPts val="0"/>
              </a:spcAft>
              <a:buFont typeface="Courier New" charset="0"/>
              <a:buChar char="o"/>
              <a:tabLst>
                <a:tab pos="1828800" algn="l"/>
              </a:tabLst>
              <a:defRPr/>
            </a:lvl4pPr>
          </a:lstStyle>
          <a:p>
            <a:r>
              <a:rPr lang="nl-NL" sz="1700" dirty="0">
                <a:latin typeface="Malgun Gothic" charset="-127"/>
                <a:ea typeface="Malgun Gothic" charset="-127"/>
                <a:cs typeface="Malgun Gothic" charset="-127"/>
              </a:rPr>
              <a:t>Tekst</a:t>
            </a:r>
            <a:br>
              <a:rPr lang="nl-NL" sz="1700" dirty="0">
                <a:latin typeface="Malgun Gothic" charset="-127"/>
                <a:ea typeface="Malgun Gothic" charset="-127"/>
                <a:cs typeface="Malgun Gothic" charset="-127"/>
              </a:rPr>
            </a:br>
            <a:endParaRPr lang="nl-NL" sz="1700" dirty="0">
              <a:latin typeface="Malgun Gothic" charset="-127"/>
              <a:ea typeface="Malgun Gothic" charset="-127"/>
              <a:cs typeface="Malgun Gothic" charset="-127"/>
            </a:endParaRPr>
          </a:p>
          <a:p>
            <a:pPr marL="285750" indent="-285750">
              <a:buFont typeface="Arial" charset="0"/>
              <a:buChar char="•"/>
            </a:pPr>
            <a:r>
              <a:rPr lang="nl-NL" sz="1700" dirty="0">
                <a:latin typeface="Malgun Gothic" charset="-127"/>
                <a:ea typeface="Malgun Gothic" charset="-127"/>
                <a:cs typeface="Malgun Gothic" charset="-127"/>
              </a:rPr>
              <a:t>Niveau 1 </a:t>
            </a:r>
          </a:p>
          <a:p>
            <a:pPr marL="742950" lvl="1" indent="-285750">
              <a:buFont typeface="Courier New" charset="0"/>
              <a:buChar char="o"/>
            </a:pPr>
            <a:r>
              <a:rPr lang="nl-NL" sz="1500" dirty="0">
                <a:latin typeface="Malgun Gothic" charset="-127"/>
                <a:ea typeface="Malgun Gothic" charset="-127"/>
                <a:cs typeface="Malgun Gothic" charset="-127"/>
              </a:rPr>
              <a:t>Niveau 2</a:t>
            </a:r>
          </a:p>
          <a:p>
            <a:pPr marL="1200150" lvl="2" indent="-285750">
              <a:buFont typeface="Courier New" charset="0"/>
              <a:buChar char="o"/>
            </a:pPr>
            <a:r>
              <a:rPr lang="nl-NL" sz="1500" dirty="0">
                <a:latin typeface="Malgun Gothic" charset="-127"/>
                <a:ea typeface="Malgun Gothic" charset="-127"/>
                <a:cs typeface="Malgun Gothic" charset="-127"/>
              </a:rPr>
              <a:t>Niveau 3</a:t>
            </a:r>
          </a:p>
          <a:p>
            <a:pPr marL="1657350" lvl="3" indent="-285750">
              <a:buFont typeface="Courier New" charset="0"/>
              <a:buChar char="o"/>
            </a:pPr>
            <a:r>
              <a:rPr lang="nl-NL" sz="1500" dirty="0">
                <a:latin typeface="Malgun Gothic" charset="-127"/>
                <a:ea typeface="Malgun Gothic" charset="-127"/>
                <a:cs typeface="Malgun Gothic" charset="-127"/>
              </a:rPr>
              <a:t>Niveau 4</a:t>
            </a:r>
          </a:p>
          <a:p>
            <a:pPr marL="228600" indent="-228600">
              <a:lnSpc>
                <a:spcPct val="107000"/>
              </a:lnSpc>
              <a:spcAft>
                <a:spcPts val="0"/>
              </a:spcAft>
            </a:pPr>
            <a:endParaRPr lang="nl-NL" dirty="0">
              <a:effectLst/>
              <a:ea typeface="Times New Roman" panose="02020603050405020304" pitchFamily="18" charset="0"/>
            </a:endParaRPr>
          </a:p>
        </p:txBody>
      </p:sp>
      <p:sp>
        <p:nvSpPr>
          <p:cNvPr id="3" name="Tijdelijke aanduiding voor tekst 2">
            <a:extLst>
              <a:ext uri="{FF2B5EF4-FFF2-40B4-BE49-F238E27FC236}">
                <a16:creationId xmlns:a16="http://schemas.microsoft.com/office/drawing/2014/main" id="{5805DB39-31A0-45F1-B9C8-5C838CA112CE}"/>
              </a:ext>
            </a:extLst>
          </p:cNvPr>
          <p:cNvSpPr>
            <a:spLocks noGrp="1"/>
          </p:cNvSpPr>
          <p:nvPr>
            <p:ph type="body" sz="quarter" idx="11" hasCustomPrompt="1"/>
          </p:nvPr>
        </p:nvSpPr>
        <p:spPr>
          <a:xfrm>
            <a:off x="572400" y="536400"/>
            <a:ext cx="9720000" cy="430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latin typeface="Malgun Gothic" panose="020B0503020000020004" pitchFamily="34" charset="-12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white"/>
                </a:solidFill>
                <a:effectLst/>
                <a:uLnTx/>
                <a:uFillTx/>
                <a:latin typeface="Malgun Gothic" charset="-127"/>
                <a:ea typeface="Malgun Gothic" charset="-127"/>
                <a:cs typeface="Malgun Gothic" charset="-127"/>
              </a:rPr>
              <a:t>NAAM</a:t>
            </a:r>
            <a:endParaRPr lang="nl-NL" sz="2800" dirty="0">
              <a:solidFill>
                <a:schemeClr val="bg1"/>
              </a:solidFill>
              <a:latin typeface="Malgun Gothic" charset="-127"/>
              <a:ea typeface="Malgun Gothic" charset="-127"/>
              <a:cs typeface="Malgun Gothic" charset="-127"/>
            </a:endParaRPr>
          </a:p>
          <a:p>
            <a:pPr lvl="0"/>
            <a:endParaRPr lang="nl-NL" dirty="0"/>
          </a:p>
        </p:txBody>
      </p:sp>
      <p:sp>
        <p:nvSpPr>
          <p:cNvPr id="6" name="Rechthoek 5">
            <a:extLst>
              <a:ext uri="{FF2B5EF4-FFF2-40B4-BE49-F238E27FC236}">
                <a16:creationId xmlns:a16="http://schemas.microsoft.com/office/drawing/2014/main" id="{9EB3CB1B-86FF-4135-AE69-E57A88B85E8D}"/>
              </a:ext>
            </a:extLst>
          </p:cNvPr>
          <p:cNvSpPr/>
          <p:nvPr userDrawn="1"/>
        </p:nvSpPr>
        <p:spPr>
          <a:xfrm>
            <a:off x="9707418" y="5938982"/>
            <a:ext cx="2373746" cy="782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6EAF8BF9-E385-1787-F324-F7938674B8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48582" y="6018780"/>
            <a:ext cx="2088000" cy="77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3092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12F1E-9DC2-439C-A122-90650419C07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19780C-3098-4F6F-AFFC-7BF887D0519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8A4112-048C-4845-A64D-F84865AA2F9B}"/>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5" name="Tijdelijke aanduiding voor voettekst 4">
            <a:extLst>
              <a:ext uri="{FF2B5EF4-FFF2-40B4-BE49-F238E27FC236}">
                <a16:creationId xmlns:a16="http://schemas.microsoft.com/office/drawing/2014/main" id="{3899F970-8008-4638-B654-70D7A6D8A6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504B0D-F75E-4AA7-8465-C8B1896E872A}"/>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112389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E614F-149A-49A1-8AB8-D5DBAABA74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290D4DE-2F4D-4706-AAD2-040A63127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6238182-D4C5-4280-AF10-67930C0215DF}"/>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5" name="Tijdelijke aanduiding voor voettekst 4">
            <a:extLst>
              <a:ext uri="{FF2B5EF4-FFF2-40B4-BE49-F238E27FC236}">
                <a16:creationId xmlns:a16="http://schemas.microsoft.com/office/drawing/2014/main" id="{A9A83F71-762C-47A9-8E9A-1836CC9F9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FB616A-FE6F-4DB0-8E95-E8025846732B}"/>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223574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F3BDA-40A7-48C1-BC9C-C4B9274270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CA48DC-0B96-4136-9B74-880F219650D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B40CE2-B608-4021-AB9A-9C1B9369684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952836F-3BC5-45BF-8D98-189B9BFE5C71}"/>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6" name="Tijdelijke aanduiding voor voettekst 5">
            <a:extLst>
              <a:ext uri="{FF2B5EF4-FFF2-40B4-BE49-F238E27FC236}">
                <a16:creationId xmlns:a16="http://schemas.microsoft.com/office/drawing/2014/main" id="{29BC54A9-058C-47A6-ABDE-45CF1D620F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4FBFE1-99E9-473E-BE67-58FE20DFAE03}"/>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354519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42123-8DE0-44B2-8CF8-E6F02925EE2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695AEBE-50F3-49A6-90E2-C4B99BFF5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642F355-D68F-4F94-9FB8-4CBF55FF674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C6DFCEC-4A9E-46A7-83FD-8CD1CB911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89804CB-DE0C-4646-AF3E-C8EA6D9D91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1FD3B90-4797-4DDD-AC98-56193942A0B6}"/>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8" name="Tijdelijke aanduiding voor voettekst 7">
            <a:extLst>
              <a:ext uri="{FF2B5EF4-FFF2-40B4-BE49-F238E27FC236}">
                <a16:creationId xmlns:a16="http://schemas.microsoft.com/office/drawing/2014/main" id="{FA2B88BD-03D7-46F6-B457-7BBD9E008A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9164F32-5A9B-4576-9878-B2EAE213D4A3}"/>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152164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8D646-90B9-447B-86F2-4B99E16C62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054058-CF07-41A4-A19A-F380E6DF940C}"/>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4" name="Tijdelijke aanduiding voor voettekst 3">
            <a:extLst>
              <a:ext uri="{FF2B5EF4-FFF2-40B4-BE49-F238E27FC236}">
                <a16:creationId xmlns:a16="http://schemas.microsoft.com/office/drawing/2014/main" id="{89877E30-DD2D-4B74-8FCF-FE72512F283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BB97667-CEE8-4461-98CF-73E20CDCF8B3}"/>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115893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37273F1-A111-4684-9101-F2E75E52C858}"/>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3" name="Tijdelijke aanduiding voor voettekst 2">
            <a:extLst>
              <a:ext uri="{FF2B5EF4-FFF2-40B4-BE49-F238E27FC236}">
                <a16:creationId xmlns:a16="http://schemas.microsoft.com/office/drawing/2014/main" id="{0E2324DA-E138-4F0B-A236-42C6B81239D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62E880F-0D20-4151-84DB-8BE086440BDA}"/>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321565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47759-74A3-40E6-BD85-02B651B8B9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388A0F1-4B06-4F91-A677-9CC5A5495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6C2699-5963-4BA1-9A40-CA865F32F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F5435F-9034-4819-9167-A9F73230C89D}"/>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6" name="Tijdelijke aanduiding voor voettekst 5">
            <a:extLst>
              <a:ext uri="{FF2B5EF4-FFF2-40B4-BE49-F238E27FC236}">
                <a16:creationId xmlns:a16="http://schemas.microsoft.com/office/drawing/2014/main" id="{E1ECE3AC-33ED-432B-BE49-12ACF6D6C7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B63215-15B9-4F50-AF06-71283ED21F61}"/>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306898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CD114-327A-4913-A64A-44D7A458AE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4F3941-ABC3-4354-995A-636F1D78D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FB99501-8545-4E16-872D-AB424179D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17C889-A12D-46FF-9C79-A58FD275C67D}"/>
              </a:ext>
            </a:extLst>
          </p:cNvPr>
          <p:cNvSpPr>
            <a:spLocks noGrp="1"/>
          </p:cNvSpPr>
          <p:nvPr>
            <p:ph type="dt" sz="half" idx="10"/>
          </p:nvPr>
        </p:nvSpPr>
        <p:spPr/>
        <p:txBody>
          <a:bodyPr/>
          <a:lstStyle/>
          <a:p>
            <a:fld id="{D7A3952D-0569-4E97-9CA1-1972E307F0F1}" type="datetimeFigureOut">
              <a:rPr lang="nl-NL" smtClean="0"/>
              <a:t>12-02-2025</a:t>
            </a:fld>
            <a:endParaRPr lang="nl-NL"/>
          </a:p>
        </p:txBody>
      </p:sp>
      <p:sp>
        <p:nvSpPr>
          <p:cNvPr id="6" name="Tijdelijke aanduiding voor voettekst 5">
            <a:extLst>
              <a:ext uri="{FF2B5EF4-FFF2-40B4-BE49-F238E27FC236}">
                <a16:creationId xmlns:a16="http://schemas.microsoft.com/office/drawing/2014/main" id="{434A2C4E-F82D-48A7-AC10-FDBCF5307C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F044B9-2B70-45B1-AAB1-9CA6E777D8E7}"/>
              </a:ext>
            </a:extLst>
          </p:cNvPr>
          <p:cNvSpPr>
            <a:spLocks noGrp="1"/>
          </p:cNvSpPr>
          <p:nvPr>
            <p:ph type="sldNum" sz="quarter" idx="12"/>
          </p:nvPr>
        </p:nvSpPr>
        <p:spPr/>
        <p:txBody>
          <a:bodyPr/>
          <a:lstStyle/>
          <a:p>
            <a:fld id="{92DC096D-4EC8-465D-8599-CAFE6AFF8132}" type="slidenum">
              <a:rPr lang="nl-NL" smtClean="0"/>
              <a:t>‹nr.›</a:t>
            </a:fld>
            <a:endParaRPr lang="nl-NL"/>
          </a:p>
        </p:txBody>
      </p:sp>
    </p:spTree>
    <p:extLst>
      <p:ext uri="{BB962C8B-B14F-4D97-AF65-F5344CB8AC3E}">
        <p14:creationId xmlns:p14="http://schemas.microsoft.com/office/powerpoint/2010/main" val="210095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F5F770-968D-4ACB-A668-70693304D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62D5B6-4F3B-4100-A48A-4FF815FEA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AA0EC0-1282-4D1E-988A-1D6FF5C3F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3952D-0569-4E97-9CA1-1972E307F0F1}" type="datetimeFigureOut">
              <a:rPr lang="nl-NL" smtClean="0"/>
              <a:t>12-02-2025</a:t>
            </a:fld>
            <a:endParaRPr lang="nl-NL"/>
          </a:p>
        </p:txBody>
      </p:sp>
      <p:sp>
        <p:nvSpPr>
          <p:cNvPr id="5" name="Tijdelijke aanduiding voor voettekst 4">
            <a:extLst>
              <a:ext uri="{FF2B5EF4-FFF2-40B4-BE49-F238E27FC236}">
                <a16:creationId xmlns:a16="http://schemas.microsoft.com/office/drawing/2014/main" id="{208E72D4-A16E-44BF-90FB-9FE489C3C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950873F-1E3B-4254-99B6-30C198EF95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C096D-4EC8-465D-8599-CAFE6AFF8132}" type="slidenum">
              <a:rPr lang="nl-NL" smtClean="0"/>
              <a:t>‹nr.›</a:t>
            </a:fld>
            <a:endParaRPr lang="nl-NL"/>
          </a:p>
        </p:txBody>
      </p:sp>
    </p:spTree>
    <p:extLst>
      <p:ext uri="{BB962C8B-B14F-4D97-AF65-F5344CB8AC3E}">
        <p14:creationId xmlns:p14="http://schemas.microsoft.com/office/powerpoint/2010/main" val="2370784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5.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5.png"/><Relationship Id="rId15" Type="http://schemas.openxmlformats.org/officeDocument/2006/relationships/image" Target="../media/image25.jpg"/><Relationship Id="rId10" Type="http://schemas.openxmlformats.org/officeDocument/2006/relationships/image" Target="../media/image20.jpeg"/><Relationship Id="rId4" Type="http://schemas.openxmlformats.org/officeDocument/2006/relationships/image" Target="../media/image16.jpeg"/><Relationship Id="rId9" Type="http://schemas.openxmlformats.org/officeDocument/2006/relationships/image" Target="../media/image19.png"/><Relationship Id="rId1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45BAF38-C717-405C-ABE5-722416E2959A}"/>
              </a:ext>
            </a:extLst>
          </p:cNvPr>
          <p:cNvSpPr>
            <a:spLocks noGrp="1"/>
          </p:cNvSpPr>
          <p:nvPr>
            <p:ph type="body" sz="quarter" idx="10"/>
          </p:nvPr>
        </p:nvSpPr>
        <p:spPr>
          <a:xfrm>
            <a:off x="572400" y="1015999"/>
            <a:ext cx="10333288" cy="4826002"/>
          </a:xfrm>
        </p:spPr>
        <p:txBody>
          <a:bodyPr>
            <a:normAutofit/>
          </a:bodyPr>
          <a:lstStyle/>
          <a:p>
            <a:pPr marL="0" indent="0"/>
            <a:endParaRPr lang="nl-NL" sz="1800" i="1" dirty="0">
              <a:effectLst/>
              <a:latin typeface="Arial" panose="020B0604020202020204" pitchFamily="34" charset="0"/>
              <a:ea typeface="Aptos" panose="020B0004020202020204" pitchFamily="34" charset="0"/>
            </a:endParaRPr>
          </a:p>
          <a:p>
            <a:pPr marL="0" indent="0"/>
            <a:endParaRPr lang="nl-NL" sz="2400" b="1" i="1" dirty="0">
              <a:latin typeface="Arial" panose="020B0604020202020204" pitchFamily="34" charset="0"/>
              <a:ea typeface="Aptos" panose="020B0004020202020204" pitchFamily="34" charset="0"/>
            </a:endParaRPr>
          </a:p>
          <a:p>
            <a:pPr marL="0" indent="0" algn="ctr"/>
            <a:endParaRPr lang="nl-NL" sz="2800" b="1" i="1" dirty="0">
              <a:effectLst/>
              <a:latin typeface="Arial" panose="020B0604020202020204" pitchFamily="34" charset="0"/>
              <a:ea typeface="Aptos" panose="020B0004020202020204" pitchFamily="34" charset="0"/>
            </a:endParaRPr>
          </a:p>
          <a:p>
            <a:pPr marL="0" indent="0" algn="ctr"/>
            <a:r>
              <a:rPr lang="nl-NL" sz="2800" b="1" i="1" dirty="0">
                <a:effectLst/>
                <a:latin typeface="Arial" panose="020B0604020202020204" pitchFamily="34" charset="0"/>
                <a:ea typeface="Aptos" panose="020B0004020202020204" pitchFamily="34" charset="0"/>
              </a:rPr>
              <a:t>Constructief in conflicten</a:t>
            </a:r>
          </a:p>
          <a:p>
            <a:pPr marL="0" indent="0" algn="ctr"/>
            <a:r>
              <a:rPr lang="nl-NL" sz="2800" b="1" i="1" dirty="0">
                <a:effectLst/>
                <a:latin typeface="Arial" panose="020B0604020202020204" pitchFamily="34" charset="0"/>
                <a:ea typeface="Aptos" panose="020B0004020202020204" pitchFamily="34" charset="0"/>
                <a:cs typeface="Arial" panose="020B0604020202020204" pitchFamily="34" charset="0"/>
              </a:rPr>
              <a:t>Laat weerstand en agressie niet de baas worden</a:t>
            </a:r>
            <a:endParaRPr lang="nl-NL" sz="2800" b="1" dirty="0">
              <a:effectLst/>
              <a:latin typeface="Arial" panose="020B0604020202020204" pitchFamily="34" charset="0"/>
              <a:ea typeface="Aptos" panose="020B0004020202020204" pitchFamily="34" charset="0"/>
              <a:cs typeface="Arial" panose="020B0604020202020204" pitchFamily="34" charset="0"/>
            </a:endParaRPr>
          </a:p>
          <a:p>
            <a:pPr marL="0" indent="0"/>
            <a:endParaRPr lang="nl-NL" sz="1600" dirty="0">
              <a:solidFill>
                <a:srgbClr val="A50034"/>
              </a:solidFill>
              <a:latin typeface="Bahnschrift" panose="020B0502040204020203" pitchFamily="34" charset="0"/>
              <a:cs typeface="Aharoni" panose="02010803020104030203" pitchFamily="2" charset="-79"/>
            </a:endParaRPr>
          </a:p>
        </p:txBody>
      </p:sp>
      <p:pic>
        <p:nvPicPr>
          <p:cNvPr id="2050" name="Picture 2" descr="bam logo - Bodemvisie">
            <a:extLst>
              <a:ext uri="{FF2B5EF4-FFF2-40B4-BE49-F238E27FC236}">
                <a16:creationId xmlns:a16="http://schemas.microsoft.com/office/drawing/2014/main" id="{9173290A-B38F-3D05-EA05-C1C8D77BA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6" y="6481"/>
            <a:ext cx="754284" cy="424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MB – Aqua Nederland">
            <a:extLst>
              <a:ext uri="{FF2B5EF4-FFF2-40B4-BE49-F238E27FC236}">
                <a16:creationId xmlns:a16="http://schemas.microsoft.com/office/drawing/2014/main" id="{88ACA24F-4D92-B0E0-89DA-B2943E5760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125" b="15581"/>
          <a:stretch/>
        </p:blipFill>
        <p:spPr bwMode="auto">
          <a:xfrm>
            <a:off x="930714" y="77629"/>
            <a:ext cx="746630" cy="28261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29E7C1BA-905C-29AE-03AA-536E01C32422}"/>
              </a:ext>
            </a:extLst>
          </p:cNvPr>
          <p:cNvPicPr>
            <a:picLocks noChangeAspect="1"/>
          </p:cNvPicPr>
          <p:nvPr/>
        </p:nvPicPr>
        <p:blipFill rotWithShape="1">
          <a:blip r:embed="rId5"/>
          <a:srcRect l="4047" t="37798" r="3598" b="39328"/>
          <a:stretch/>
        </p:blipFill>
        <p:spPr>
          <a:xfrm>
            <a:off x="1727388" y="44538"/>
            <a:ext cx="1408248" cy="348798"/>
          </a:xfrm>
          <a:prstGeom prst="rect">
            <a:avLst/>
          </a:prstGeom>
        </p:spPr>
      </p:pic>
      <p:pic>
        <p:nvPicPr>
          <p:cNvPr id="2056" name="Picture 8" descr="BESIX - Wikipedia">
            <a:extLst>
              <a:ext uri="{FF2B5EF4-FFF2-40B4-BE49-F238E27FC236}">
                <a16:creationId xmlns:a16="http://schemas.microsoft.com/office/drawing/2014/main" id="{37C3AEA2-C18D-434A-EA1B-F1C4ECDEE40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hidden">
          <a:xfrm>
            <a:off x="3185680" y="3065"/>
            <a:ext cx="1245415" cy="4317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61CFC008-C0D9-D89B-0EAC-875B2B151BE4}"/>
              </a:ext>
            </a:extLst>
          </p:cNvPr>
          <p:cNvPicPr>
            <a:picLocks noChangeAspect="1"/>
          </p:cNvPicPr>
          <p:nvPr/>
        </p:nvPicPr>
        <p:blipFill rotWithShape="1">
          <a:blip r:embed="rId7">
            <a:alphaModFix/>
          </a:blip>
          <a:srcRect t="16760" b="19935"/>
          <a:stretch/>
        </p:blipFill>
        <p:spPr>
          <a:xfrm>
            <a:off x="4489019" y="64148"/>
            <a:ext cx="754284" cy="309579"/>
          </a:xfrm>
          <a:prstGeom prst="rect">
            <a:avLst/>
          </a:prstGeom>
        </p:spPr>
      </p:pic>
      <p:pic>
        <p:nvPicPr>
          <p:cNvPr id="2060" name="Picture 12" descr="logo aannemersbedrijf Van Gelder - Bio Bound">
            <a:extLst>
              <a:ext uri="{FF2B5EF4-FFF2-40B4-BE49-F238E27FC236}">
                <a16:creationId xmlns:a16="http://schemas.microsoft.com/office/drawing/2014/main" id="{F1733943-5EA5-BAF9-3B7A-6CDB9EB96C4B}"/>
              </a:ext>
            </a:extLst>
          </p:cNvPr>
          <p:cNvPicPr>
            <a:picLocks noChangeAspect="1" noChangeArrowheads="1"/>
          </p:cNvPicPr>
          <p:nvPr/>
        </p:nvPicPr>
        <p:blipFill rotWithShape="1">
          <a:blip r:embed="rId8">
            <a:alphaModFix/>
            <a:extLst>
              <a:ext uri="{28A0092B-C50C-407E-A947-70E740481C1C}">
                <a14:useLocalDpi xmlns:a14="http://schemas.microsoft.com/office/drawing/2010/main" val="0"/>
              </a:ext>
            </a:extLst>
          </a:blip>
          <a:srcRect t="14223" b="18281"/>
          <a:stretch/>
        </p:blipFill>
        <p:spPr bwMode="auto">
          <a:xfrm>
            <a:off x="5301227" y="43813"/>
            <a:ext cx="1245415" cy="3502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Veiligheid bij Heijmans - Bouwend Nederland">
            <a:extLst>
              <a:ext uri="{FF2B5EF4-FFF2-40B4-BE49-F238E27FC236}">
                <a16:creationId xmlns:a16="http://schemas.microsoft.com/office/drawing/2014/main" id="{65B28B10-05B0-E39D-8836-B5FDAE48E7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7646" y="-88095"/>
            <a:ext cx="1042197" cy="6253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erscontact | Van Oord">
            <a:extLst>
              <a:ext uri="{FF2B5EF4-FFF2-40B4-BE49-F238E27FC236}">
                <a16:creationId xmlns:a16="http://schemas.microsoft.com/office/drawing/2014/main" id="{3D43ACB1-8414-DB89-B86D-1AF63805BAF6}"/>
              </a:ext>
            </a:extLst>
          </p:cNvPr>
          <p:cNvPicPr>
            <a:picLocks noChangeAspect="1" noChangeArrowheads="1"/>
          </p:cNvPicPr>
          <p:nvPr/>
        </p:nvPicPr>
        <p:blipFill>
          <a:blip r:embed="rId10">
            <a:alphaModFix/>
            <a:extLst>
              <a:ext uri="{28A0092B-C50C-407E-A947-70E740481C1C}">
                <a14:useLocalDpi xmlns:a14="http://schemas.microsoft.com/office/drawing/2010/main" val="0"/>
              </a:ext>
            </a:extLst>
          </a:blip>
          <a:srcRect/>
          <a:stretch>
            <a:fillRect/>
          </a:stretch>
        </p:blipFill>
        <p:spPr bwMode="auto">
          <a:xfrm>
            <a:off x="7738297" y="32078"/>
            <a:ext cx="1187491" cy="37371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ome - VolkerWessels">
            <a:extLst>
              <a:ext uri="{FF2B5EF4-FFF2-40B4-BE49-F238E27FC236}">
                <a16:creationId xmlns:a16="http://schemas.microsoft.com/office/drawing/2014/main" id="{3D592FBC-1247-DEAC-91C4-10F708E81D14}"/>
              </a:ext>
            </a:extLst>
          </p:cNvPr>
          <p:cNvPicPr>
            <a:picLocks noChangeAspect="1" noChangeArrowheads="1"/>
          </p:cNvPicPr>
          <p:nvPr/>
        </p:nvPicPr>
        <p:blipFill rotWithShape="1">
          <a:blip r:embed="rId11">
            <a:alphaModFix/>
            <a:extLst>
              <a:ext uri="{28A0092B-C50C-407E-A947-70E740481C1C}">
                <a14:useLocalDpi xmlns:a14="http://schemas.microsoft.com/office/drawing/2010/main" val="0"/>
              </a:ext>
            </a:extLst>
          </a:blip>
          <a:srcRect t="39266" b="43119"/>
          <a:stretch/>
        </p:blipFill>
        <p:spPr bwMode="auto">
          <a:xfrm>
            <a:off x="9064242" y="64148"/>
            <a:ext cx="1763632" cy="3106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A9F5115-56CB-EE41-FD87-9127CDD47D6A}"/>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10905688" y="110827"/>
            <a:ext cx="1050181" cy="282509"/>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persoon, glimlach, Menselijk gezicht, buitenshuis&#10;&#10;Automatisch gegenereerde beschrijving">
            <a:extLst>
              <a:ext uri="{FF2B5EF4-FFF2-40B4-BE49-F238E27FC236}">
                <a16:creationId xmlns:a16="http://schemas.microsoft.com/office/drawing/2014/main" id="{2FEB1D8B-8E52-E8D8-A80D-E7BBC435CE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46642" y="3429000"/>
            <a:ext cx="2619375" cy="1743075"/>
          </a:xfrm>
          <a:prstGeom prst="rect">
            <a:avLst/>
          </a:prstGeom>
        </p:spPr>
      </p:pic>
      <p:pic>
        <p:nvPicPr>
          <p:cNvPr id="15" name="Afbeelding 14" descr="Afbeelding met persoon, person, vinger, duim&#10;&#10;Automatisch gegenereerde beschrijving">
            <a:extLst>
              <a:ext uri="{FF2B5EF4-FFF2-40B4-BE49-F238E27FC236}">
                <a16:creationId xmlns:a16="http://schemas.microsoft.com/office/drawing/2014/main" id="{92A32760-3297-1264-184D-98E6F0FF8C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0422" y="3262312"/>
            <a:ext cx="2209800" cy="2076450"/>
          </a:xfrm>
          <a:prstGeom prst="rect">
            <a:avLst/>
          </a:prstGeom>
        </p:spPr>
      </p:pic>
    </p:spTree>
    <p:extLst>
      <p:ext uri="{BB962C8B-B14F-4D97-AF65-F5344CB8AC3E}">
        <p14:creationId xmlns:p14="http://schemas.microsoft.com/office/powerpoint/2010/main" val="3260985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Aannemers hebben meer last van agressie uit de omgeving dan de overheid</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4</a:t>
            </a:r>
          </a:p>
        </p:txBody>
      </p:sp>
    </p:spTree>
    <p:extLst>
      <p:ext uri="{BB962C8B-B14F-4D97-AF65-F5344CB8AC3E}">
        <p14:creationId xmlns:p14="http://schemas.microsoft.com/office/powerpoint/2010/main" val="335480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Als omgevingsmanager ga ik niet alleen naar een afspraak</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5</a:t>
            </a:r>
          </a:p>
        </p:txBody>
      </p:sp>
    </p:spTree>
    <p:extLst>
      <p:ext uri="{BB962C8B-B14F-4D97-AF65-F5344CB8AC3E}">
        <p14:creationId xmlns:p14="http://schemas.microsoft.com/office/powerpoint/2010/main" val="312065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Na een incident ga ik gewoon door met werken zonder het eerst te verwerken</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6</a:t>
            </a:r>
          </a:p>
        </p:txBody>
      </p:sp>
    </p:spTree>
    <p:extLst>
      <p:ext uri="{BB962C8B-B14F-4D97-AF65-F5344CB8AC3E}">
        <p14:creationId xmlns:p14="http://schemas.microsoft.com/office/powerpoint/2010/main" val="194400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err="1">
                <a:latin typeface="Bahnschrift" panose="020B0502040204020203" pitchFamily="34" charset="0"/>
              </a:rPr>
              <a:t>Wrap</a:t>
            </a:r>
            <a:r>
              <a:rPr lang="nl-NL" dirty="0">
                <a:latin typeface="Bahnschrift" panose="020B0502040204020203" pitchFamily="34" charset="0"/>
              </a:rPr>
              <a:t> up</a:t>
            </a:r>
          </a:p>
        </p:txBody>
      </p:sp>
      <p:sp>
        <p:nvSpPr>
          <p:cNvPr id="5" name="Tijdelijke aanduiding voor tekst 4">
            <a:extLst>
              <a:ext uri="{FF2B5EF4-FFF2-40B4-BE49-F238E27FC236}">
                <a16:creationId xmlns:a16="http://schemas.microsoft.com/office/drawing/2014/main" id="{E3507E10-3393-D6AA-4708-B2732F668ED6}"/>
              </a:ext>
            </a:extLst>
          </p:cNvPr>
          <p:cNvSpPr>
            <a:spLocks noGrp="1"/>
          </p:cNvSpPr>
          <p:nvPr>
            <p:ph type="body" sz="quarter" idx="10"/>
          </p:nvPr>
        </p:nvSpPr>
        <p:spPr/>
        <p:txBody>
          <a:bodyPr>
            <a:normAutofit/>
          </a:bodyPr>
          <a:lstStyle/>
          <a:p>
            <a:r>
              <a:rPr lang="nl-NL" sz="2800" dirty="0"/>
              <a:t>Agressie is niet altijd zichtbaar/fysiek</a:t>
            </a:r>
          </a:p>
          <a:p>
            <a:r>
              <a:rPr lang="nl-NL" sz="2800" dirty="0"/>
              <a:t>Actueel onderwerp</a:t>
            </a:r>
          </a:p>
          <a:p>
            <a:r>
              <a:rPr lang="nl-NL" sz="2800" dirty="0"/>
              <a:t>Sociale veiligheid – onderschat het niet!</a:t>
            </a:r>
          </a:p>
          <a:p>
            <a:endParaRPr lang="nl-NL" sz="2800" dirty="0"/>
          </a:p>
          <a:p>
            <a:endParaRPr lang="nl-NL" sz="2800" dirty="0"/>
          </a:p>
          <a:p>
            <a:r>
              <a:rPr lang="nl-NL" sz="2800" dirty="0"/>
              <a:t>Wat neem je mee na deze workshop?</a:t>
            </a:r>
          </a:p>
        </p:txBody>
      </p:sp>
    </p:spTree>
    <p:extLst>
      <p:ext uri="{BB962C8B-B14F-4D97-AF65-F5344CB8AC3E}">
        <p14:creationId xmlns:p14="http://schemas.microsoft.com/office/powerpoint/2010/main" val="183502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endParaRPr lang="nl-NL" dirty="0">
              <a:latin typeface="Bahnschrift" panose="020B0502040204020203" pitchFamily="34" charset="0"/>
            </a:endParaRPr>
          </a:p>
        </p:txBody>
      </p:sp>
      <p:sp>
        <p:nvSpPr>
          <p:cNvPr id="5" name="Tijdelijke aanduiding voor tekst 4">
            <a:extLst>
              <a:ext uri="{FF2B5EF4-FFF2-40B4-BE49-F238E27FC236}">
                <a16:creationId xmlns:a16="http://schemas.microsoft.com/office/drawing/2014/main" id="{E3507E10-3393-D6AA-4708-B2732F668ED6}"/>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5885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Ik maak goede afspraken met OG/ON over hoe om te gaan met agressie uit de omgeving</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9</a:t>
            </a:r>
          </a:p>
        </p:txBody>
      </p:sp>
    </p:spTree>
    <p:extLst>
      <p:ext uri="{BB962C8B-B14F-4D97-AF65-F5344CB8AC3E}">
        <p14:creationId xmlns:p14="http://schemas.microsoft.com/office/powerpoint/2010/main" val="144414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Ik durf om hulp te vragen</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7</a:t>
            </a:r>
          </a:p>
        </p:txBody>
      </p:sp>
    </p:spTree>
    <p:extLst>
      <p:ext uri="{BB962C8B-B14F-4D97-AF65-F5344CB8AC3E}">
        <p14:creationId xmlns:p14="http://schemas.microsoft.com/office/powerpoint/2010/main" val="164259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Wij hebben een agressieprotocol </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8</a:t>
            </a:r>
          </a:p>
        </p:txBody>
      </p:sp>
    </p:spTree>
    <p:extLst>
      <p:ext uri="{BB962C8B-B14F-4D97-AF65-F5344CB8AC3E}">
        <p14:creationId xmlns:p14="http://schemas.microsoft.com/office/powerpoint/2010/main" val="236846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45519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Ik weet welke stappen te zetten binnen mijn organisatie als er een incident heeft plaatsgevonden omtrent agressie</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10</a:t>
            </a:r>
          </a:p>
        </p:txBody>
      </p:sp>
    </p:spTree>
    <p:extLst>
      <p:ext uri="{BB962C8B-B14F-4D97-AF65-F5344CB8AC3E}">
        <p14:creationId xmlns:p14="http://schemas.microsoft.com/office/powerpoint/2010/main" val="35754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45BAF38-C717-405C-ABE5-722416E2959A}"/>
              </a:ext>
            </a:extLst>
          </p:cNvPr>
          <p:cNvSpPr>
            <a:spLocks noGrp="1"/>
          </p:cNvSpPr>
          <p:nvPr>
            <p:ph type="body" sz="quarter" idx="10"/>
          </p:nvPr>
        </p:nvSpPr>
        <p:spPr>
          <a:xfrm>
            <a:off x="-153354" y="218937"/>
            <a:ext cx="4418700" cy="4826003"/>
          </a:xfrm>
        </p:spPr>
        <p:txBody>
          <a:bodyPr>
            <a:normAutofit/>
          </a:bodyPr>
          <a:lstStyle/>
          <a:p>
            <a:pPr marL="0" indent="0"/>
            <a:endParaRPr lang="nl-NL" sz="1800" i="1" dirty="0">
              <a:latin typeface="Arial" panose="020B0604020202020204" pitchFamily="34" charset="0"/>
              <a:ea typeface="Aptos" panose="020B0004020202020204" pitchFamily="34" charset="0"/>
            </a:endParaRPr>
          </a:p>
          <a:p>
            <a:pPr marL="0" indent="0"/>
            <a:endParaRPr lang="nl-NL" sz="24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br>
              <a:rPr lang="nl-NL" sz="2800" b="1" i="1" dirty="0">
                <a:latin typeface="Arial" panose="020B0604020202020204" pitchFamily="34" charset="0"/>
                <a:ea typeface="Aptos" panose="020B0004020202020204" pitchFamily="34" charset="0"/>
              </a:rPr>
            </a:b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1600" b="1" i="1" dirty="0">
              <a:latin typeface="Arial" panose="020B0604020202020204" pitchFamily="34" charset="0"/>
              <a:ea typeface="Aptos" panose="020B0004020202020204" pitchFamily="34" charset="0"/>
            </a:endParaRPr>
          </a:p>
          <a:p>
            <a:pPr marL="0" indent="0" algn="ctr"/>
            <a:r>
              <a:rPr lang="nl-NL" sz="1600" b="1" i="1" dirty="0">
                <a:latin typeface="Arial" panose="020B0604020202020204" pitchFamily="34" charset="0"/>
                <a:ea typeface="Aptos" panose="020B0004020202020204" pitchFamily="34" charset="0"/>
              </a:rPr>
              <a:t>		Bart de Jong</a:t>
            </a:r>
          </a:p>
          <a:p>
            <a:pPr marL="0" indent="0" algn="ctr"/>
            <a:r>
              <a:rPr lang="nl-NL" sz="1333" i="1" dirty="0">
                <a:latin typeface="Arial" panose="020B0604020202020204" pitchFamily="34" charset="0"/>
                <a:ea typeface="Aptos" panose="020B0004020202020204" pitchFamily="34" charset="0"/>
                <a:cs typeface="Arial" panose="020B0604020202020204" pitchFamily="34" charset="0"/>
              </a:rPr>
              <a:t>		BAM</a:t>
            </a:r>
            <a:endParaRPr lang="nl-NL" sz="1333" dirty="0">
              <a:latin typeface="Arial" panose="020B0604020202020204" pitchFamily="34" charset="0"/>
              <a:ea typeface="Aptos" panose="020B0004020202020204" pitchFamily="34" charset="0"/>
              <a:cs typeface="Arial" panose="020B0604020202020204" pitchFamily="34" charset="0"/>
            </a:endParaRPr>
          </a:p>
          <a:p>
            <a:pPr marL="0" indent="0"/>
            <a:endParaRPr lang="nl-NL" sz="1600" dirty="0">
              <a:solidFill>
                <a:srgbClr val="A50034"/>
              </a:solidFill>
              <a:latin typeface="Bahnschrift" panose="020B0502040204020203" pitchFamily="34" charset="0"/>
              <a:cs typeface="Aharoni" panose="02010803020104030203" pitchFamily="2" charset="-79"/>
            </a:endParaRPr>
          </a:p>
        </p:txBody>
      </p:sp>
      <p:pic>
        <p:nvPicPr>
          <p:cNvPr id="2050" name="Picture 2" descr="bam logo - Bodemvisie">
            <a:extLst>
              <a:ext uri="{FF2B5EF4-FFF2-40B4-BE49-F238E27FC236}">
                <a16:creationId xmlns:a16="http://schemas.microsoft.com/office/drawing/2014/main" id="{9173290A-B38F-3D05-EA05-C1C8D77BA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7" y="6482"/>
            <a:ext cx="754284" cy="424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MB – Aqua Nederland">
            <a:extLst>
              <a:ext uri="{FF2B5EF4-FFF2-40B4-BE49-F238E27FC236}">
                <a16:creationId xmlns:a16="http://schemas.microsoft.com/office/drawing/2014/main" id="{88ACA24F-4D92-B0E0-89DA-B2943E57605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125" b="15581"/>
          <a:stretch/>
        </p:blipFill>
        <p:spPr bwMode="auto">
          <a:xfrm>
            <a:off x="930714" y="77630"/>
            <a:ext cx="746631" cy="28261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29E7C1BA-905C-29AE-03AA-536E01C32422}"/>
              </a:ext>
            </a:extLst>
          </p:cNvPr>
          <p:cNvPicPr>
            <a:picLocks noChangeAspect="1"/>
          </p:cNvPicPr>
          <p:nvPr/>
        </p:nvPicPr>
        <p:blipFill rotWithShape="1">
          <a:blip r:embed="rId5"/>
          <a:srcRect l="4047" t="37798" r="3598" b="39328"/>
          <a:stretch/>
        </p:blipFill>
        <p:spPr>
          <a:xfrm>
            <a:off x="1727388" y="44538"/>
            <a:ext cx="1408248" cy="348799"/>
          </a:xfrm>
          <a:prstGeom prst="rect">
            <a:avLst/>
          </a:prstGeom>
        </p:spPr>
      </p:pic>
      <p:pic>
        <p:nvPicPr>
          <p:cNvPr id="2056" name="Picture 8" descr="BESIX - Wikipedia">
            <a:extLst>
              <a:ext uri="{FF2B5EF4-FFF2-40B4-BE49-F238E27FC236}">
                <a16:creationId xmlns:a16="http://schemas.microsoft.com/office/drawing/2014/main" id="{37C3AEA2-C18D-434A-EA1B-F1C4ECDEE408}"/>
              </a:ext>
            </a:extLst>
          </p:cNvPr>
          <p:cNvPicPr>
            <a:picLocks noChangeAspect="1" noChangeArrowheads="1"/>
          </p:cNvPicPr>
          <p:nvPr/>
        </p:nvPicPr>
        <p:blipFill>
          <a:blip r:embed="rId6" cstate="print">
            <a:alphaModFix/>
            <a:extLst>
              <a:ext uri="{28A0092B-C50C-407E-A947-70E740481C1C}">
                <a14:useLocalDpi xmlns:a14="http://schemas.microsoft.com/office/drawing/2010/main" val="0"/>
              </a:ext>
            </a:extLst>
          </a:blip>
          <a:srcRect/>
          <a:stretch>
            <a:fillRect/>
          </a:stretch>
        </p:blipFill>
        <p:spPr bwMode="hidden">
          <a:xfrm>
            <a:off x="3185682" y="3065"/>
            <a:ext cx="1245415" cy="4317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61CFC008-C0D9-D89B-0EAC-875B2B151BE4}"/>
              </a:ext>
            </a:extLst>
          </p:cNvPr>
          <p:cNvPicPr>
            <a:picLocks noChangeAspect="1"/>
          </p:cNvPicPr>
          <p:nvPr/>
        </p:nvPicPr>
        <p:blipFill rotWithShape="1">
          <a:blip r:embed="rId7">
            <a:alphaModFix/>
          </a:blip>
          <a:srcRect t="16760" b="19935"/>
          <a:stretch/>
        </p:blipFill>
        <p:spPr>
          <a:xfrm>
            <a:off x="4489019" y="64149"/>
            <a:ext cx="754284" cy="309579"/>
          </a:xfrm>
          <a:prstGeom prst="rect">
            <a:avLst/>
          </a:prstGeom>
        </p:spPr>
      </p:pic>
      <p:pic>
        <p:nvPicPr>
          <p:cNvPr id="2060" name="Picture 12" descr="logo aannemersbedrijf Van Gelder - Bio Bound">
            <a:extLst>
              <a:ext uri="{FF2B5EF4-FFF2-40B4-BE49-F238E27FC236}">
                <a16:creationId xmlns:a16="http://schemas.microsoft.com/office/drawing/2014/main" id="{F1733943-5EA5-BAF9-3B7A-6CDB9EB96C4B}"/>
              </a:ext>
            </a:extLst>
          </p:cNvPr>
          <p:cNvPicPr>
            <a:picLocks noChangeAspect="1" noChangeArrowheads="1"/>
          </p:cNvPicPr>
          <p:nvPr/>
        </p:nvPicPr>
        <p:blipFill rotWithShape="1">
          <a:blip r:embed="rId8" cstate="print">
            <a:alphaModFix/>
            <a:extLst>
              <a:ext uri="{28A0092B-C50C-407E-A947-70E740481C1C}">
                <a14:useLocalDpi xmlns:a14="http://schemas.microsoft.com/office/drawing/2010/main" val="0"/>
              </a:ext>
            </a:extLst>
          </a:blip>
          <a:srcRect t="14223" b="18281"/>
          <a:stretch/>
        </p:blipFill>
        <p:spPr bwMode="auto">
          <a:xfrm>
            <a:off x="5301229" y="43813"/>
            <a:ext cx="1245415" cy="3502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Veiligheid bij Heijmans - Bouwend Nederland">
            <a:extLst>
              <a:ext uri="{FF2B5EF4-FFF2-40B4-BE49-F238E27FC236}">
                <a16:creationId xmlns:a16="http://schemas.microsoft.com/office/drawing/2014/main" id="{65B28B10-05B0-E39D-8836-B5FDAE48E7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7647" y="-88096"/>
            <a:ext cx="1042197" cy="62531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erscontact | Van Oord">
            <a:extLst>
              <a:ext uri="{FF2B5EF4-FFF2-40B4-BE49-F238E27FC236}">
                <a16:creationId xmlns:a16="http://schemas.microsoft.com/office/drawing/2014/main" id="{3D43ACB1-8414-DB89-B86D-1AF63805BAF6}"/>
              </a:ext>
            </a:extLst>
          </p:cNvPr>
          <p:cNvPicPr>
            <a:picLocks noChangeAspect="1" noChangeArrowheads="1"/>
          </p:cNvPicPr>
          <p:nvPr/>
        </p:nvPicPr>
        <p:blipFill>
          <a:blip r:embed="rId10" cstate="print">
            <a:alphaModFix/>
            <a:extLst>
              <a:ext uri="{28A0092B-C50C-407E-A947-70E740481C1C}">
                <a14:useLocalDpi xmlns:a14="http://schemas.microsoft.com/office/drawing/2010/main" val="0"/>
              </a:ext>
            </a:extLst>
          </a:blip>
          <a:srcRect/>
          <a:stretch>
            <a:fillRect/>
          </a:stretch>
        </p:blipFill>
        <p:spPr bwMode="auto">
          <a:xfrm>
            <a:off x="7738297" y="32079"/>
            <a:ext cx="1187491" cy="37371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ome - VolkerWessels">
            <a:extLst>
              <a:ext uri="{FF2B5EF4-FFF2-40B4-BE49-F238E27FC236}">
                <a16:creationId xmlns:a16="http://schemas.microsoft.com/office/drawing/2014/main" id="{3D592FBC-1247-DEAC-91C4-10F708E81D14}"/>
              </a:ext>
            </a:extLst>
          </p:cNvPr>
          <p:cNvPicPr>
            <a:picLocks noChangeAspect="1" noChangeArrowheads="1"/>
          </p:cNvPicPr>
          <p:nvPr/>
        </p:nvPicPr>
        <p:blipFill rotWithShape="1">
          <a:blip r:embed="rId11" cstate="print">
            <a:alphaModFix/>
            <a:extLst>
              <a:ext uri="{28A0092B-C50C-407E-A947-70E740481C1C}">
                <a14:useLocalDpi xmlns:a14="http://schemas.microsoft.com/office/drawing/2010/main" val="0"/>
              </a:ext>
            </a:extLst>
          </a:blip>
          <a:srcRect t="39266" b="43119"/>
          <a:stretch/>
        </p:blipFill>
        <p:spPr bwMode="auto">
          <a:xfrm>
            <a:off x="9064243" y="64148"/>
            <a:ext cx="1763632" cy="310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A9F5115-56CB-EE41-FD87-9127CDD47D6A}"/>
              </a:ext>
            </a:extLst>
          </p:cNvPr>
          <p:cNvPicPr>
            <a:picLocks noChangeAspect="1" noChangeArrowheads="1"/>
          </p:cNvPicPr>
          <p:nvPr/>
        </p:nvPicPr>
        <p:blipFill>
          <a:blip r:embed="rId12" cstate="print">
            <a:alphaModFix/>
            <a:extLst>
              <a:ext uri="{28A0092B-C50C-407E-A947-70E740481C1C}">
                <a14:useLocalDpi xmlns:a14="http://schemas.microsoft.com/office/drawing/2010/main" val="0"/>
              </a:ext>
            </a:extLst>
          </a:blip>
          <a:srcRect/>
          <a:stretch>
            <a:fillRect/>
          </a:stretch>
        </p:blipFill>
        <p:spPr bwMode="auto">
          <a:xfrm>
            <a:off x="10905688" y="110828"/>
            <a:ext cx="1050181" cy="28250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11">
            <a:extLst>
              <a:ext uri="{FF2B5EF4-FFF2-40B4-BE49-F238E27FC236}">
                <a16:creationId xmlns:a16="http://schemas.microsoft.com/office/drawing/2014/main" id="{B632ACC6-BA54-3230-C85A-3054CD1F3393}"/>
              </a:ext>
            </a:extLst>
          </p:cNvPr>
          <p:cNvSpPr>
            <a:spLocks noGrp="1"/>
          </p:cNvSpPr>
          <p:nvPr>
            <p:ph type="body" sz="quarter" idx="11"/>
          </p:nvPr>
        </p:nvSpPr>
        <p:spPr>
          <a:xfrm>
            <a:off x="572400" y="536402"/>
            <a:ext cx="9720000" cy="430887"/>
          </a:xfrm>
        </p:spPr>
        <p:txBody>
          <a:bodyPr/>
          <a:lstStyle/>
          <a:p>
            <a:r>
              <a:rPr lang="nl-NL" dirty="0"/>
              <a:t>Even voorstellen</a:t>
            </a:r>
          </a:p>
        </p:txBody>
      </p:sp>
      <p:sp>
        <p:nvSpPr>
          <p:cNvPr id="4" name="Tijdelijke aanduiding voor tekst 1">
            <a:extLst>
              <a:ext uri="{FF2B5EF4-FFF2-40B4-BE49-F238E27FC236}">
                <a16:creationId xmlns:a16="http://schemas.microsoft.com/office/drawing/2014/main" id="{85A7C5E3-088C-BA73-1DEE-F933B0821677}"/>
              </a:ext>
            </a:extLst>
          </p:cNvPr>
          <p:cNvSpPr txBox="1">
            <a:spLocks/>
          </p:cNvSpPr>
          <p:nvPr/>
        </p:nvSpPr>
        <p:spPr>
          <a:xfrm>
            <a:off x="5811822" y="924070"/>
            <a:ext cx="4888708" cy="2697881"/>
          </a:xfrm>
          <a:prstGeom prst="rect">
            <a:avLst/>
          </a:prstGeom>
        </p:spPr>
        <p:txBody>
          <a:bodyPr vert="horz" lIns="91440" tIns="45720" rIns="91440" bIns="45720" rtlCol="0">
            <a:normAutofit fontScale="62500" lnSpcReduction="20000"/>
          </a:bodyPr>
          <a:lstStyle>
            <a:lvl1pPr marL="284400" indent="-284400" algn="l" defTabSz="914400" rtl="0" eaLnBrk="1" latinLnBrk="0" hangingPunct="1">
              <a:lnSpc>
                <a:spcPct val="100000"/>
              </a:lnSpc>
              <a:spcBef>
                <a:spcPts val="0"/>
              </a:spcBef>
              <a:buFont typeface="Arial" panose="020B0604020202020204" pitchFamily="34" charset="0"/>
              <a:buNone/>
              <a:defRPr sz="1700" kern="1200">
                <a:solidFill>
                  <a:schemeClr val="tx1"/>
                </a:solidFill>
                <a:latin typeface="Malgun Gothic" panose="020B0503020000020004" pitchFamily="34" charset="-127"/>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0"/>
              </a:spcAft>
              <a:buSzPts val="1500"/>
              <a:buFont typeface="Courier New" charset="0"/>
              <a:buChar char="o"/>
              <a:tabLst>
                <a:tab pos="1371600" algn="l"/>
              </a:tabLst>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0"/>
              </a:spcAft>
              <a:buFont typeface="Courier New" charset="0"/>
              <a:buChar char="o"/>
              <a:tabLst>
                <a:tab pos="18288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nl-NL" sz="1800" i="1" dirty="0">
              <a:latin typeface="Arial" panose="020B0604020202020204" pitchFamily="34" charset="0"/>
              <a:ea typeface="Aptos" panose="020B0004020202020204" pitchFamily="34" charset="0"/>
            </a:endParaRPr>
          </a:p>
          <a:p>
            <a:pPr marL="0" indent="0"/>
            <a:endParaRPr lang="nl-NL" sz="24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r>
              <a:rPr lang="nl-NL" sz="2800" b="1" i="1" dirty="0">
                <a:latin typeface="Arial" panose="020B0604020202020204" pitchFamily="34" charset="0"/>
                <a:ea typeface="Aptos" panose="020B0004020202020204" pitchFamily="34" charset="0"/>
              </a:rPr>
              <a:t>Elke van de Wiel</a:t>
            </a:r>
          </a:p>
          <a:p>
            <a:pPr marL="0" indent="0" algn="ctr"/>
            <a:r>
              <a:rPr lang="nl-NL" sz="2000" i="1" dirty="0">
                <a:latin typeface="Arial" panose="020B0604020202020204" pitchFamily="34" charset="0"/>
                <a:ea typeface="Aptos" panose="020B0004020202020204" pitchFamily="34" charset="0"/>
                <a:cs typeface="Arial" panose="020B0604020202020204" pitchFamily="34" charset="0"/>
              </a:rPr>
              <a:t>Heijmans</a:t>
            </a:r>
            <a:endParaRPr lang="nl-NL" sz="2000" dirty="0">
              <a:latin typeface="Arial" panose="020B0604020202020204" pitchFamily="34" charset="0"/>
              <a:ea typeface="Aptos" panose="020B0004020202020204" pitchFamily="34" charset="0"/>
              <a:cs typeface="Arial" panose="020B0604020202020204" pitchFamily="34" charset="0"/>
            </a:endParaRPr>
          </a:p>
          <a:p>
            <a:pPr marL="0" indent="0"/>
            <a:endParaRPr lang="nl-NL" sz="1600" dirty="0">
              <a:solidFill>
                <a:srgbClr val="A50034"/>
              </a:solidFill>
              <a:latin typeface="Bahnschrift" panose="020B0502040204020203" pitchFamily="34" charset="0"/>
              <a:cs typeface="Aharoni" panose="02010803020104030203" pitchFamily="2" charset="-79"/>
            </a:endParaRPr>
          </a:p>
        </p:txBody>
      </p:sp>
      <p:sp>
        <p:nvSpPr>
          <p:cNvPr id="6" name="Tijdelijke aanduiding voor tekst 1">
            <a:extLst>
              <a:ext uri="{FF2B5EF4-FFF2-40B4-BE49-F238E27FC236}">
                <a16:creationId xmlns:a16="http://schemas.microsoft.com/office/drawing/2014/main" id="{327A6327-AAFB-5553-8372-8428D9CE2089}"/>
              </a:ext>
            </a:extLst>
          </p:cNvPr>
          <p:cNvSpPr txBox="1">
            <a:spLocks/>
          </p:cNvSpPr>
          <p:nvPr/>
        </p:nvSpPr>
        <p:spPr>
          <a:xfrm>
            <a:off x="12397" y="2460768"/>
            <a:ext cx="4418700" cy="4826003"/>
          </a:xfrm>
          <a:prstGeom prst="rect">
            <a:avLst/>
          </a:prstGeom>
        </p:spPr>
        <p:txBody>
          <a:bodyPr vert="horz" lIns="91440" tIns="45720" rIns="91440" bIns="45720" rtlCol="0">
            <a:normAutofit/>
          </a:bodyPr>
          <a:lstStyle>
            <a:lvl1pPr marL="284400" indent="-284400" algn="l" defTabSz="914400" rtl="0" eaLnBrk="1" latinLnBrk="0" hangingPunct="1">
              <a:lnSpc>
                <a:spcPct val="100000"/>
              </a:lnSpc>
              <a:spcBef>
                <a:spcPts val="0"/>
              </a:spcBef>
              <a:buFont typeface="Arial" panose="020B0604020202020204" pitchFamily="34" charset="0"/>
              <a:buNone/>
              <a:defRPr sz="1700" kern="1200">
                <a:solidFill>
                  <a:schemeClr val="tx1"/>
                </a:solidFill>
                <a:latin typeface="Malgun Gothic" panose="020B0503020000020004" pitchFamily="34" charset="-127"/>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0"/>
              </a:spcAft>
              <a:buSzPts val="1500"/>
              <a:buFont typeface="Courier New" charset="0"/>
              <a:buChar char="o"/>
              <a:tabLst>
                <a:tab pos="1371600" algn="l"/>
              </a:tabLst>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0"/>
              </a:spcAft>
              <a:buFont typeface="Courier New" charset="0"/>
              <a:buChar char="o"/>
              <a:tabLst>
                <a:tab pos="18288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nl-NL" sz="1800" i="1" dirty="0">
              <a:latin typeface="Arial" panose="020B0604020202020204" pitchFamily="34" charset="0"/>
              <a:ea typeface="Aptos" panose="020B0004020202020204" pitchFamily="34" charset="0"/>
            </a:endParaRPr>
          </a:p>
          <a:p>
            <a:pPr marL="0" indent="0"/>
            <a:r>
              <a:rPr lang="nl-NL" sz="2400" b="1" i="1" dirty="0">
                <a:latin typeface="Arial" panose="020B0604020202020204" pitchFamily="34" charset="0"/>
                <a:ea typeface="Aptos" panose="020B0004020202020204" pitchFamily="34" charset="0"/>
              </a:rPr>
              <a:t>   		</a:t>
            </a: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br>
              <a:rPr lang="nl-NL" sz="2800" b="1" i="1" dirty="0">
                <a:latin typeface="Arial" panose="020B0604020202020204" pitchFamily="34" charset="0"/>
                <a:ea typeface="Aptos" panose="020B0004020202020204" pitchFamily="34" charset="0"/>
              </a:rPr>
            </a:br>
            <a:r>
              <a:rPr lang="nl-NL" sz="2800" b="1" i="1" dirty="0">
                <a:latin typeface="Arial" panose="020B0604020202020204" pitchFamily="34" charset="0"/>
                <a:ea typeface="Aptos" panose="020B0004020202020204" pitchFamily="34" charset="0"/>
              </a:rPr>
              <a:t> 	 </a:t>
            </a:r>
            <a:r>
              <a:rPr lang="nl-NL" sz="1600" b="1" i="1" dirty="0">
                <a:latin typeface="Arial" panose="020B0604020202020204" pitchFamily="34" charset="0"/>
                <a:ea typeface="Aptos" panose="020B0004020202020204" pitchFamily="34" charset="0"/>
              </a:rPr>
              <a:t>Nynke Bollen</a:t>
            </a:r>
          </a:p>
          <a:p>
            <a:pPr marL="0" indent="0" algn="ctr"/>
            <a:r>
              <a:rPr lang="nl-NL" sz="1333" i="1" dirty="0">
                <a:latin typeface="Arial" panose="020B0604020202020204" pitchFamily="34" charset="0"/>
                <a:ea typeface="Aptos" panose="020B0004020202020204" pitchFamily="34" charset="0"/>
                <a:cs typeface="Arial" panose="020B0604020202020204" pitchFamily="34" charset="0"/>
              </a:rPr>
              <a:t> 	Dura Vermeer</a:t>
            </a:r>
            <a:endParaRPr lang="nl-NL" sz="1333" dirty="0">
              <a:latin typeface="Arial" panose="020B0604020202020204" pitchFamily="34" charset="0"/>
              <a:ea typeface="Aptos" panose="020B0004020202020204" pitchFamily="34" charset="0"/>
              <a:cs typeface="Arial" panose="020B0604020202020204" pitchFamily="34" charset="0"/>
            </a:endParaRPr>
          </a:p>
          <a:p>
            <a:pPr marL="0" indent="0"/>
            <a:endParaRPr lang="nl-NL" sz="1600" dirty="0">
              <a:solidFill>
                <a:srgbClr val="A50034"/>
              </a:solidFill>
              <a:latin typeface="Bahnschrift" panose="020B0502040204020203" pitchFamily="34" charset="0"/>
              <a:cs typeface="Aharoni" panose="02010803020104030203" pitchFamily="2" charset="-79"/>
            </a:endParaRPr>
          </a:p>
        </p:txBody>
      </p:sp>
      <p:sp>
        <p:nvSpPr>
          <p:cNvPr id="7" name="Tijdelijke aanduiding voor tekst 1">
            <a:extLst>
              <a:ext uri="{FF2B5EF4-FFF2-40B4-BE49-F238E27FC236}">
                <a16:creationId xmlns:a16="http://schemas.microsoft.com/office/drawing/2014/main" id="{BFCC2832-7FC8-75D5-99CA-5EFC85776057}"/>
              </a:ext>
            </a:extLst>
          </p:cNvPr>
          <p:cNvSpPr txBox="1">
            <a:spLocks/>
          </p:cNvSpPr>
          <p:nvPr/>
        </p:nvSpPr>
        <p:spPr>
          <a:xfrm>
            <a:off x="5923935" y="3029471"/>
            <a:ext cx="4418700" cy="4826003"/>
          </a:xfrm>
          <a:prstGeom prst="rect">
            <a:avLst/>
          </a:prstGeom>
        </p:spPr>
        <p:txBody>
          <a:bodyPr vert="horz" lIns="91440" tIns="45720" rIns="91440" bIns="45720" rtlCol="0">
            <a:normAutofit/>
          </a:bodyPr>
          <a:lstStyle>
            <a:lvl1pPr marL="284400" indent="-284400" algn="l" defTabSz="914400" rtl="0" eaLnBrk="1" latinLnBrk="0" hangingPunct="1">
              <a:lnSpc>
                <a:spcPct val="100000"/>
              </a:lnSpc>
              <a:spcBef>
                <a:spcPts val="0"/>
              </a:spcBef>
              <a:buFont typeface="Arial" panose="020B0604020202020204" pitchFamily="34" charset="0"/>
              <a:buNone/>
              <a:defRPr sz="1700" kern="1200">
                <a:solidFill>
                  <a:schemeClr val="tx1"/>
                </a:solidFill>
                <a:latin typeface="Malgun Gothic" panose="020B0503020000020004" pitchFamily="34" charset="-127"/>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0"/>
              </a:spcAft>
              <a:buSzPts val="1500"/>
              <a:buFont typeface="Courier New" charset="0"/>
              <a:buChar char="o"/>
              <a:tabLst>
                <a:tab pos="1371600" algn="l"/>
              </a:tabLst>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0"/>
              </a:spcAft>
              <a:buFont typeface="Courier New" charset="0"/>
              <a:buChar char="o"/>
              <a:tabLst>
                <a:tab pos="18288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nl-NL" sz="24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2800" b="1" i="1" dirty="0">
              <a:latin typeface="Arial" panose="020B0604020202020204" pitchFamily="34" charset="0"/>
              <a:ea typeface="Aptos" panose="020B0004020202020204" pitchFamily="34" charset="0"/>
            </a:endParaRPr>
          </a:p>
          <a:p>
            <a:pPr marL="0" indent="0" algn="ctr"/>
            <a:endParaRPr lang="nl-NL" sz="1600" b="1" i="1" dirty="0">
              <a:latin typeface="Arial" panose="020B0604020202020204" pitchFamily="34" charset="0"/>
              <a:ea typeface="Aptos" panose="020B0004020202020204" pitchFamily="34" charset="0"/>
            </a:endParaRPr>
          </a:p>
          <a:p>
            <a:pPr marL="0" indent="0" algn="ctr"/>
            <a:r>
              <a:rPr lang="nl-NL" sz="1600" b="1" i="1" dirty="0">
                <a:latin typeface="Arial" panose="020B0604020202020204" pitchFamily="34" charset="0"/>
                <a:ea typeface="Aptos" panose="020B0004020202020204" pitchFamily="34" charset="0"/>
              </a:rPr>
              <a:t>Maura Niessen</a:t>
            </a:r>
          </a:p>
          <a:p>
            <a:pPr marL="0" indent="0" algn="ctr"/>
            <a:r>
              <a:rPr lang="nl-NL" sz="1333" i="1" dirty="0">
                <a:latin typeface="Arial" panose="020B0604020202020204" pitchFamily="34" charset="0"/>
                <a:ea typeface="Aptos" panose="020B0004020202020204" pitchFamily="34" charset="0"/>
                <a:cs typeface="Arial" panose="020B0604020202020204" pitchFamily="34" charset="0"/>
              </a:rPr>
              <a:t>GMB</a:t>
            </a:r>
            <a:endParaRPr lang="nl-NL" sz="1333" dirty="0">
              <a:latin typeface="Arial" panose="020B0604020202020204" pitchFamily="34" charset="0"/>
              <a:ea typeface="Aptos" panose="020B0004020202020204" pitchFamily="34" charset="0"/>
              <a:cs typeface="Arial" panose="020B0604020202020204" pitchFamily="34" charset="0"/>
            </a:endParaRPr>
          </a:p>
          <a:p>
            <a:pPr marL="0" indent="0"/>
            <a:endParaRPr lang="nl-NL" sz="1600" dirty="0">
              <a:solidFill>
                <a:srgbClr val="A50034"/>
              </a:solidFill>
              <a:latin typeface="Bahnschrift" panose="020B0502040204020203" pitchFamily="34" charset="0"/>
              <a:cs typeface="Aharoni" panose="02010803020104030203" pitchFamily="2" charset="-79"/>
            </a:endParaRPr>
          </a:p>
        </p:txBody>
      </p:sp>
      <p:pic>
        <p:nvPicPr>
          <p:cNvPr id="1028" name="Picture 4" descr="Nynke Bollen">
            <a:extLst>
              <a:ext uri="{FF2B5EF4-FFF2-40B4-BE49-F238E27FC236}">
                <a16:creationId xmlns:a16="http://schemas.microsoft.com/office/drawing/2014/main" id="{A556DF20-A341-C3C4-11B0-D0793DB829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4184" y="3500498"/>
            <a:ext cx="2202995" cy="179429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Menselijk gezicht, persoon, glimlach, kleding&#10;&#10;Automatisch gegenereerde beschrijving">
            <a:extLst>
              <a:ext uri="{FF2B5EF4-FFF2-40B4-BE49-F238E27FC236}">
                <a16:creationId xmlns:a16="http://schemas.microsoft.com/office/drawing/2014/main" id="{FC3586A5-E66C-D7B4-97C3-F981C732441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58587" y="1120661"/>
            <a:ext cx="1395175" cy="1755439"/>
          </a:xfrm>
          <a:prstGeom prst="rect">
            <a:avLst/>
          </a:prstGeom>
        </p:spPr>
      </p:pic>
      <p:pic>
        <p:nvPicPr>
          <p:cNvPr id="15" name="Afbeelding 14" descr="Afbeelding met kleding, Menselijk gezicht, persoon, muur&#10;&#10;Automatisch gegenereerde beschrijving">
            <a:extLst>
              <a:ext uri="{FF2B5EF4-FFF2-40B4-BE49-F238E27FC236}">
                <a16:creationId xmlns:a16="http://schemas.microsoft.com/office/drawing/2014/main" id="{22061054-508A-E6CB-A1E5-BCB07861A4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66121" y="1159446"/>
            <a:ext cx="1744719" cy="1744719"/>
          </a:xfrm>
          <a:prstGeom prst="rect">
            <a:avLst/>
          </a:prstGeom>
        </p:spPr>
      </p:pic>
      <p:pic>
        <p:nvPicPr>
          <p:cNvPr id="17" name="Afbeelding 16" descr="Afbeelding met hemel, buitenshuis, persoon, kleding&#10;&#10;Automatisch gegenereerde beschrijving">
            <a:extLst>
              <a:ext uri="{FF2B5EF4-FFF2-40B4-BE49-F238E27FC236}">
                <a16:creationId xmlns:a16="http://schemas.microsoft.com/office/drawing/2014/main" id="{3509E1EA-43A0-C363-4D26-B2FAE488F0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22080" y="3429000"/>
            <a:ext cx="1819923" cy="1922197"/>
          </a:xfrm>
          <a:prstGeom prst="rect">
            <a:avLst/>
          </a:prstGeom>
        </p:spPr>
      </p:pic>
    </p:spTree>
    <p:extLst>
      <p:ext uri="{BB962C8B-B14F-4D97-AF65-F5344CB8AC3E}">
        <p14:creationId xmlns:p14="http://schemas.microsoft.com/office/powerpoint/2010/main" val="311716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0677BAC-F533-2147-3B60-2FE12FBF6A7F}"/>
              </a:ext>
            </a:extLst>
          </p:cNvPr>
          <p:cNvSpPr>
            <a:spLocks noGrp="1"/>
          </p:cNvSpPr>
          <p:nvPr>
            <p:ph type="body" sz="quarter" idx="10"/>
          </p:nvPr>
        </p:nvSpPr>
        <p:spPr/>
        <p:txBody>
          <a:bodyPr/>
          <a:lstStyle/>
          <a:p>
            <a:pPr marL="0" indent="0" algn="ctr"/>
            <a:r>
              <a:rPr lang="nl-NL" sz="2800" b="1" i="1" dirty="0"/>
              <a:t>Territoriumdrift</a:t>
            </a:r>
          </a:p>
          <a:p>
            <a:pPr marL="342900" indent="-342900">
              <a:buAutoNum type="arabicPeriod"/>
            </a:pPr>
            <a:endParaRPr lang="nl-NL" dirty="0"/>
          </a:p>
          <a:p>
            <a:pPr marL="0" indent="0" algn="ctr"/>
            <a:r>
              <a:rPr lang="nl-NL" sz="2400" i="1" dirty="0"/>
              <a:t>“De aangeboren behoefte van mens of dier om een eigen woongebied te verwerven en te verdedigen”</a:t>
            </a:r>
          </a:p>
          <a:p>
            <a:pPr marL="0" indent="0"/>
            <a:endParaRPr lang="nl-NL" dirty="0"/>
          </a:p>
          <a:p>
            <a:pPr marL="342900" indent="-342900">
              <a:buAutoNum type="arabicPeriod"/>
            </a:pPr>
            <a:endParaRPr lang="nl-NL" dirty="0"/>
          </a:p>
        </p:txBody>
      </p:sp>
      <p:sp>
        <p:nvSpPr>
          <p:cNvPr id="12" name="Tijdelijke aanduiding voor tekst 11">
            <a:extLst>
              <a:ext uri="{FF2B5EF4-FFF2-40B4-BE49-F238E27FC236}">
                <a16:creationId xmlns:a16="http://schemas.microsoft.com/office/drawing/2014/main" id="{E555F277-2F86-01B4-1771-E2B55CC5A409}"/>
              </a:ext>
            </a:extLst>
          </p:cNvPr>
          <p:cNvSpPr>
            <a:spLocks noGrp="1"/>
          </p:cNvSpPr>
          <p:nvPr>
            <p:ph type="body" sz="quarter" idx="11"/>
          </p:nvPr>
        </p:nvSpPr>
        <p:spPr/>
        <p:txBody>
          <a:bodyPr/>
          <a:lstStyle/>
          <a:p>
            <a:r>
              <a:rPr lang="nl-NL" dirty="0"/>
              <a:t>Waar komt het vandaan?</a:t>
            </a:r>
          </a:p>
        </p:txBody>
      </p:sp>
    </p:spTree>
    <p:extLst>
      <p:ext uri="{BB962C8B-B14F-4D97-AF65-F5344CB8AC3E}">
        <p14:creationId xmlns:p14="http://schemas.microsoft.com/office/powerpoint/2010/main" val="58318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Maatschappelijke ontwikkeling</a:t>
            </a:r>
          </a:p>
        </p:txBody>
      </p:sp>
      <p:sp>
        <p:nvSpPr>
          <p:cNvPr id="2" name="Tekstvak 1">
            <a:extLst>
              <a:ext uri="{FF2B5EF4-FFF2-40B4-BE49-F238E27FC236}">
                <a16:creationId xmlns:a16="http://schemas.microsoft.com/office/drawing/2014/main" id="{C36E514F-69F5-ECDF-D871-7F032AD63BA6}"/>
              </a:ext>
            </a:extLst>
          </p:cNvPr>
          <p:cNvSpPr txBox="1"/>
          <p:nvPr/>
        </p:nvSpPr>
        <p:spPr>
          <a:xfrm>
            <a:off x="342944" y="2451178"/>
            <a:ext cx="3321506" cy="461665"/>
          </a:xfrm>
          <a:prstGeom prst="rect">
            <a:avLst/>
          </a:prstGeom>
          <a:noFill/>
        </p:spPr>
        <p:txBody>
          <a:bodyPr wrap="square" rtlCol="0">
            <a:spAutoFit/>
          </a:bodyPr>
          <a:lstStyle/>
          <a:p>
            <a:r>
              <a:rPr lang="nl-NL" sz="2400" i="1" dirty="0">
                <a:solidFill>
                  <a:srgbClr val="00B050"/>
                </a:solidFill>
              </a:rPr>
              <a:t>“Ik rij je van de dijk af!”</a:t>
            </a:r>
          </a:p>
        </p:txBody>
      </p:sp>
      <p:sp>
        <p:nvSpPr>
          <p:cNvPr id="4" name="Tekstvak 3">
            <a:extLst>
              <a:ext uri="{FF2B5EF4-FFF2-40B4-BE49-F238E27FC236}">
                <a16:creationId xmlns:a16="http://schemas.microsoft.com/office/drawing/2014/main" id="{BDA44F8E-FBD0-ADB0-5956-0B21E3C625C1}"/>
              </a:ext>
            </a:extLst>
          </p:cNvPr>
          <p:cNvSpPr txBox="1"/>
          <p:nvPr/>
        </p:nvSpPr>
        <p:spPr>
          <a:xfrm>
            <a:off x="2443782" y="4501222"/>
            <a:ext cx="1849348" cy="369332"/>
          </a:xfrm>
          <a:prstGeom prst="rect">
            <a:avLst/>
          </a:prstGeom>
          <a:noFill/>
        </p:spPr>
        <p:txBody>
          <a:bodyPr wrap="square" rtlCol="0">
            <a:spAutoFit/>
          </a:bodyPr>
          <a:lstStyle/>
          <a:p>
            <a:r>
              <a:rPr lang="nl-NL" dirty="0">
                <a:solidFill>
                  <a:srgbClr val="00B050"/>
                </a:solidFill>
              </a:rPr>
              <a:t>“Is goed, meisje”</a:t>
            </a:r>
          </a:p>
        </p:txBody>
      </p:sp>
      <p:sp>
        <p:nvSpPr>
          <p:cNvPr id="5" name="Tekstvak 4">
            <a:extLst>
              <a:ext uri="{FF2B5EF4-FFF2-40B4-BE49-F238E27FC236}">
                <a16:creationId xmlns:a16="http://schemas.microsoft.com/office/drawing/2014/main" id="{DF011D87-F7A9-5100-636A-08CC4BB9C316}"/>
              </a:ext>
            </a:extLst>
          </p:cNvPr>
          <p:cNvSpPr txBox="1"/>
          <p:nvPr/>
        </p:nvSpPr>
        <p:spPr>
          <a:xfrm>
            <a:off x="5980703" y="4885812"/>
            <a:ext cx="3401316" cy="307777"/>
          </a:xfrm>
          <a:prstGeom prst="rect">
            <a:avLst/>
          </a:prstGeom>
          <a:noFill/>
        </p:spPr>
        <p:txBody>
          <a:bodyPr wrap="none" rtlCol="0">
            <a:spAutoFit/>
          </a:bodyPr>
          <a:lstStyle/>
          <a:p>
            <a:r>
              <a:rPr lang="nl-NL" sz="1400" dirty="0"/>
              <a:t>Zwart gemaakt worden via de (</a:t>
            </a:r>
            <a:r>
              <a:rPr lang="nl-NL" sz="1400" dirty="0" err="1"/>
              <a:t>social</a:t>
            </a:r>
            <a:r>
              <a:rPr lang="nl-NL" sz="1400" dirty="0"/>
              <a:t>) media</a:t>
            </a:r>
          </a:p>
        </p:txBody>
      </p:sp>
      <p:sp>
        <p:nvSpPr>
          <p:cNvPr id="6" name="Tekstvak 5">
            <a:extLst>
              <a:ext uri="{FF2B5EF4-FFF2-40B4-BE49-F238E27FC236}">
                <a16:creationId xmlns:a16="http://schemas.microsoft.com/office/drawing/2014/main" id="{595C66E6-80ED-B4B0-5583-AEC5F9FE723D}"/>
              </a:ext>
            </a:extLst>
          </p:cNvPr>
          <p:cNvSpPr txBox="1"/>
          <p:nvPr/>
        </p:nvSpPr>
        <p:spPr>
          <a:xfrm>
            <a:off x="2845003" y="1993596"/>
            <a:ext cx="4124506" cy="400110"/>
          </a:xfrm>
          <a:prstGeom prst="rect">
            <a:avLst/>
          </a:prstGeom>
          <a:noFill/>
        </p:spPr>
        <p:txBody>
          <a:bodyPr wrap="square" rtlCol="0">
            <a:spAutoFit/>
          </a:bodyPr>
          <a:lstStyle/>
          <a:p>
            <a:r>
              <a:rPr lang="nl-NL" sz="2000" dirty="0"/>
              <a:t>Bedreigd worden met fysiek geweld</a:t>
            </a:r>
          </a:p>
        </p:txBody>
      </p:sp>
      <p:sp>
        <p:nvSpPr>
          <p:cNvPr id="7" name="Tekstvak 6">
            <a:extLst>
              <a:ext uri="{FF2B5EF4-FFF2-40B4-BE49-F238E27FC236}">
                <a16:creationId xmlns:a16="http://schemas.microsoft.com/office/drawing/2014/main" id="{EE3CBE2A-909A-6CB3-3830-0B75A46E84DC}"/>
              </a:ext>
            </a:extLst>
          </p:cNvPr>
          <p:cNvSpPr txBox="1"/>
          <p:nvPr/>
        </p:nvSpPr>
        <p:spPr>
          <a:xfrm>
            <a:off x="7595221" y="4510243"/>
            <a:ext cx="2603854" cy="369332"/>
          </a:xfrm>
          <a:prstGeom prst="rect">
            <a:avLst/>
          </a:prstGeom>
          <a:noFill/>
        </p:spPr>
        <p:txBody>
          <a:bodyPr wrap="none" rtlCol="0">
            <a:spAutoFit/>
          </a:bodyPr>
          <a:lstStyle/>
          <a:p>
            <a:r>
              <a:rPr lang="nl-NL" dirty="0">
                <a:solidFill>
                  <a:srgbClr val="00B050"/>
                </a:solidFill>
              </a:rPr>
              <a:t>“Weet je wel wie ik ben?”</a:t>
            </a:r>
          </a:p>
        </p:txBody>
      </p:sp>
      <p:sp>
        <p:nvSpPr>
          <p:cNvPr id="8" name="Tekstvak 7">
            <a:extLst>
              <a:ext uri="{FF2B5EF4-FFF2-40B4-BE49-F238E27FC236}">
                <a16:creationId xmlns:a16="http://schemas.microsoft.com/office/drawing/2014/main" id="{301B6935-D23B-C490-A2A3-84AD9E9608A2}"/>
              </a:ext>
            </a:extLst>
          </p:cNvPr>
          <p:cNvSpPr txBox="1"/>
          <p:nvPr/>
        </p:nvSpPr>
        <p:spPr>
          <a:xfrm>
            <a:off x="8919590" y="2503875"/>
            <a:ext cx="2558970" cy="369332"/>
          </a:xfrm>
          <a:prstGeom prst="rect">
            <a:avLst/>
          </a:prstGeom>
          <a:noFill/>
        </p:spPr>
        <p:txBody>
          <a:bodyPr wrap="none" rtlCol="0">
            <a:spAutoFit/>
          </a:bodyPr>
          <a:lstStyle/>
          <a:p>
            <a:r>
              <a:rPr lang="nl-NL" dirty="0"/>
              <a:t>Het gezin wordt bedreigd</a:t>
            </a:r>
          </a:p>
        </p:txBody>
      </p:sp>
      <p:sp>
        <p:nvSpPr>
          <p:cNvPr id="9" name="Tekstvak 8">
            <a:extLst>
              <a:ext uri="{FF2B5EF4-FFF2-40B4-BE49-F238E27FC236}">
                <a16:creationId xmlns:a16="http://schemas.microsoft.com/office/drawing/2014/main" id="{9559B6C5-8A2E-FA5C-7673-0DFB7DF4DE51}"/>
              </a:ext>
            </a:extLst>
          </p:cNvPr>
          <p:cNvSpPr txBox="1"/>
          <p:nvPr/>
        </p:nvSpPr>
        <p:spPr>
          <a:xfrm>
            <a:off x="2739776" y="5935103"/>
            <a:ext cx="2603854" cy="338554"/>
          </a:xfrm>
          <a:prstGeom prst="rect">
            <a:avLst/>
          </a:prstGeom>
          <a:noFill/>
        </p:spPr>
        <p:txBody>
          <a:bodyPr wrap="square" rtlCol="0">
            <a:spAutoFit/>
          </a:bodyPr>
          <a:lstStyle/>
          <a:p>
            <a:r>
              <a:rPr lang="nl-NL" sz="1600" dirty="0"/>
              <a:t>Poging tot omkoping</a:t>
            </a:r>
          </a:p>
        </p:txBody>
      </p:sp>
      <p:sp>
        <p:nvSpPr>
          <p:cNvPr id="10" name="Tekstvak 9">
            <a:extLst>
              <a:ext uri="{FF2B5EF4-FFF2-40B4-BE49-F238E27FC236}">
                <a16:creationId xmlns:a16="http://schemas.microsoft.com/office/drawing/2014/main" id="{A334660F-AFC5-AC9A-B3B5-58E85819E077}"/>
              </a:ext>
            </a:extLst>
          </p:cNvPr>
          <p:cNvSpPr txBox="1"/>
          <p:nvPr/>
        </p:nvSpPr>
        <p:spPr>
          <a:xfrm>
            <a:off x="1961274" y="5404588"/>
            <a:ext cx="5148845" cy="400110"/>
          </a:xfrm>
          <a:prstGeom prst="rect">
            <a:avLst/>
          </a:prstGeom>
          <a:noFill/>
        </p:spPr>
        <p:txBody>
          <a:bodyPr wrap="none" rtlCol="0">
            <a:spAutoFit/>
          </a:bodyPr>
          <a:lstStyle/>
          <a:p>
            <a:r>
              <a:rPr lang="nl-NL" sz="2000" dirty="0">
                <a:solidFill>
                  <a:srgbClr val="00B050"/>
                </a:solidFill>
              </a:rPr>
              <a:t>“Als mijn kind er niet bij was, sloeg ik je verrot!”</a:t>
            </a:r>
          </a:p>
        </p:txBody>
      </p:sp>
      <p:sp>
        <p:nvSpPr>
          <p:cNvPr id="12" name="Tekstvak 11">
            <a:extLst>
              <a:ext uri="{FF2B5EF4-FFF2-40B4-BE49-F238E27FC236}">
                <a16:creationId xmlns:a16="http://schemas.microsoft.com/office/drawing/2014/main" id="{6676FB2E-0E9D-52DD-6CA5-E1F1916D0FB4}"/>
              </a:ext>
            </a:extLst>
          </p:cNvPr>
          <p:cNvSpPr txBox="1"/>
          <p:nvPr/>
        </p:nvSpPr>
        <p:spPr>
          <a:xfrm>
            <a:off x="572400" y="3920891"/>
            <a:ext cx="3274032" cy="369332"/>
          </a:xfrm>
          <a:prstGeom prst="rect">
            <a:avLst/>
          </a:prstGeom>
          <a:noFill/>
        </p:spPr>
        <p:txBody>
          <a:bodyPr wrap="square" rtlCol="0">
            <a:spAutoFit/>
          </a:bodyPr>
          <a:lstStyle/>
          <a:p>
            <a:r>
              <a:rPr lang="nl-NL" dirty="0"/>
              <a:t>De hond wordt op je losgelaten</a:t>
            </a:r>
          </a:p>
        </p:txBody>
      </p:sp>
      <p:sp>
        <p:nvSpPr>
          <p:cNvPr id="13" name="Tekstvak 12">
            <a:extLst>
              <a:ext uri="{FF2B5EF4-FFF2-40B4-BE49-F238E27FC236}">
                <a16:creationId xmlns:a16="http://schemas.microsoft.com/office/drawing/2014/main" id="{7E676EA3-EA59-24CF-0963-FF16A7313119}"/>
              </a:ext>
            </a:extLst>
          </p:cNvPr>
          <p:cNvSpPr txBox="1"/>
          <p:nvPr/>
        </p:nvSpPr>
        <p:spPr>
          <a:xfrm>
            <a:off x="8125288" y="1985906"/>
            <a:ext cx="2835668" cy="369332"/>
          </a:xfrm>
          <a:prstGeom prst="rect">
            <a:avLst/>
          </a:prstGeom>
          <a:noFill/>
        </p:spPr>
        <p:txBody>
          <a:bodyPr wrap="square" rtlCol="0">
            <a:spAutoFit/>
          </a:bodyPr>
          <a:lstStyle/>
          <a:p>
            <a:r>
              <a:rPr lang="nl-NL" dirty="0">
                <a:solidFill>
                  <a:srgbClr val="00B050"/>
                </a:solidFill>
              </a:rPr>
              <a:t>“Jij regelt dit, of anders…!”</a:t>
            </a:r>
          </a:p>
        </p:txBody>
      </p:sp>
      <p:sp>
        <p:nvSpPr>
          <p:cNvPr id="14" name="Tekstvak 13">
            <a:extLst>
              <a:ext uri="{FF2B5EF4-FFF2-40B4-BE49-F238E27FC236}">
                <a16:creationId xmlns:a16="http://schemas.microsoft.com/office/drawing/2014/main" id="{C9F1483F-E670-D06E-021F-591A58DB0033}"/>
              </a:ext>
            </a:extLst>
          </p:cNvPr>
          <p:cNvSpPr txBox="1"/>
          <p:nvPr/>
        </p:nvSpPr>
        <p:spPr>
          <a:xfrm>
            <a:off x="7617818" y="3460394"/>
            <a:ext cx="3528402" cy="369332"/>
          </a:xfrm>
          <a:prstGeom prst="rect">
            <a:avLst/>
          </a:prstGeom>
          <a:noFill/>
        </p:spPr>
        <p:txBody>
          <a:bodyPr wrap="none" rtlCol="0">
            <a:spAutoFit/>
          </a:bodyPr>
          <a:lstStyle/>
          <a:p>
            <a:r>
              <a:rPr lang="nl-NL" dirty="0" err="1"/>
              <a:t>Stalking</a:t>
            </a:r>
            <a:r>
              <a:rPr lang="nl-NL" dirty="0"/>
              <a:t> via </a:t>
            </a:r>
            <a:r>
              <a:rPr lang="nl-NL" dirty="0" err="1"/>
              <a:t>Social</a:t>
            </a:r>
            <a:r>
              <a:rPr lang="nl-NL" dirty="0"/>
              <a:t> Media/Whatsapp</a:t>
            </a:r>
          </a:p>
        </p:txBody>
      </p:sp>
      <p:sp>
        <p:nvSpPr>
          <p:cNvPr id="15" name="Tekstvak 14">
            <a:extLst>
              <a:ext uri="{FF2B5EF4-FFF2-40B4-BE49-F238E27FC236}">
                <a16:creationId xmlns:a16="http://schemas.microsoft.com/office/drawing/2014/main" id="{4564CD6F-40EC-AB38-F75E-29D4958048B2}"/>
              </a:ext>
            </a:extLst>
          </p:cNvPr>
          <p:cNvSpPr txBox="1"/>
          <p:nvPr/>
        </p:nvSpPr>
        <p:spPr>
          <a:xfrm>
            <a:off x="469958" y="4912114"/>
            <a:ext cx="3734164" cy="369332"/>
          </a:xfrm>
          <a:prstGeom prst="rect">
            <a:avLst/>
          </a:prstGeom>
          <a:noFill/>
        </p:spPr>
        <p:txBody>
          <a:bodyPr wrap="none" rtlCol="0">
            <a:spAutoFit/>
          </a:bodyPr>
          <a:lstStyle/>
          <a:p>
            <a:r>
              <a:rPr lang="nl-NL" dirty="0"/>
              <a:t>Aangevallen worden met een koevoet</a:t>
            </a:r>
          </a:p>
        </p:txBody>
      </p:sp>
      <p:sp>
        <p:nvSpPr>
          <p:cNvPr id="16" name="Tekstvak 15">
            <a:extLst>
              <a:ext uri="{FF2B5EF4-FFF2-40B4-BE49-F238E27FC236}">
                <a16:creationId xmlns:a16="http://schemas.microsoft.com/office/drawing/2014/main" id="{5E1375DB-BB8B-4A29-B6FE-305A2E98E107}"/>
              </a:ext>
            </a:extLst>
          </p:cNvPr>
          <p:cNvSpPr txBox="1"/>
          <p:nvPr/>
        </p:nvSpPr>
        <p:spPr>
          <a:xfrm>
            <a:off x="1002896" y="3038506"/>
            <a:ext cx="3684214" cy="369332"/>
          </a:xfrm>
          <a:prstGeom prst="rect">
            <a:avLst/>
          </a:prstGeom>
          <a:noFill/>
        </p:spPr>
        <p:txBody>
          <a:bodyPr wrap="none" rtlCol="0">
            <a:spAutoFit/>
          </a:bodyPr>
          <a:lstStyle/>
          <a:p>
            <a:r>
              <a:rPr lang="nl-NL" dirty="0"/>
              <a:t>Bedreigd worden met een luchtbuks</a:t>
            </a:r>
          </a:p>
        </p:txBody>
      </p:sp>
      <p:sp>
        <p:nvSpPr>
          <p:cNvPr id="17" name="Tekstvak 16">
            <a:extLst>
              <a:ext uri="{FF2B5EF4-FFF2-40B4-BE49-F238E27FC236}">
                <a16:creationId xmlns:a16="http://schemas.microsoft.com/office/drawing/2014/main" id="{F3A84CEE-22F6-FED3-1780-5B4071EB3AB5}"/>
              </a:ext>
            </a:extLst>
          </p:cNvPr>
          <p:cNvSpPr txBox="1"/>
          <p:nvPr/>
        </p:nvSpPr>
        <p:spPr>
          <a:xfrm>
            <a:off x="5283947" y="2915239"/>
            <a:ext cx="4915128" cy="400110"/>
          </a:xfrm>
          <a:prstGeom prst="rect">
            <a:avLst/>
          </a:prstGeom>
          <a:noFill/>
        </p:spPr>
        <p:txBody>
          <a:bodyPr wrap="none" rtlCol="0">
            <a:spAutoFit/>
          </a:bodyPr>
          <a:lstStyle/>
          <a:p>
            <a:r>
              <a:rPr lang="nl-NL" sz="2000" i="1" dirty="0">
                <a:solidFill>
                  <a:srgbClr val="00B050"/>
                </a:solidFill>
              </a:rPr>
              <a:t>“Ik heb al eerder iemand knock-out geslagen”</a:t>
            </a:r>
          </a:p>
        </p:txBody>
      </p:sp>
      <p:sp>
        <p:nvSpPr>
          <p:cNvPr id="18" name="Tekstvak 17">
            <a:extLst>
              <a:ext uri="{FF2B5EF4-FFF2-40B4-BE49-F238E27FC236}">
                <a16:creationId xmlns:a16="http://schemas.microsoft.com/office/drawing/2014/main" id="{E977F627-12DF-E5C4-AAC9-DB3370B09C37}"/>
              </a:ext>
            </a:extLst>
          </p:cNvPr>
          <p:cNvSpPr txBox="1"/>
          <p:nvPr/>
        </p:nvSpPr>
        <p:spPr>
          <a:xfrm>
            <a:off x="8253202" y="1292001"/>
            <a:ext cx="3471143" cy="338554"/>
          </a:xfrm>
          <a:prstGeom prst="rect">
            <a:avLst/>
          </a:prstGeom>
          <a:noFill/>
        </p:spPr>
        <p:txBody>
          <a:bodyPr wrap="none" rtlCol="0">
            <a:spAutoFit/>
          </a:bodyPr>
          <a:lstStyle/>
          <a:p>
            <a:r>
              <a:rPr lang="nl-NL" sz="1600" dirty="0"/>
              <a:t>Bedreigd worden over de telefoon/mail</a:t>
            </a:r>
          </a:p>
        </p:txBody>
      </p:sp>
      <p:sp>
        <p:nvSpPr>
          <p:cNvPr id="19" name="Tekstvak 18">
            <a:extLst>
              <a:ext uri="{FF2B5EF4-FFF2-40B4-BE49-F238E27FC236}">
                <a16:creationId xmlns:a16="http://schemas.microsoft.com/office/drawing/2014/main" id="{BE51E6B0-2F42-F715-034E-82A2162C337A}"/>
              </a:ext>
            </a:extLst>
          </p:cNvPr>
          <p:cNvSpPr txBox="1"/>
          <p:nvPr/>
        </p:nvSpPr>
        <p:spPr>
          <a:xfrm>
            <a:off x="1692345" y="3491137"/>
            <a:ext cx="3320589" cy="369332"/>
          </a:xfrm>
          <a:prstGeom prst="rect">
            <a:avLst/>
          </a:prstGeom>
          <a:noFill/>
        </p:spPr>
        <p:txBody>
          <a:bodyPr wrap="none" rtlCol="0">
            <a:spAutoFit/>
          </a:bodyPr>
          <a:lstStyle/>
          <a:p>
            <a:r>
              <a:rPr lang="nl-NL" i="1" dirty="0">
                <a:solidFill>
                  <a:srgbClr val="00B050"/>
                </a:solidFill>
              </a:rPr>
              <a:t>“Ik wil je leidinggevende spreken”</a:t>
            </a:r>
          </a:p>
        </p:txBody>
      </p:sp>
      <p:sp>
        <p:nvSpPr>
          <p:cNvPr id="20" name="Tekstvak 19">
            <a:extLst>
              <a:ext uri="{FF2B5EF4-FFF2-40B4-BE49-F238E27FC236}">
                <a16:creationId xmlns:a16="http://schemas.microsoft.com/office/drawing/2014/main" id="{A1A0D10C-FDDF-7E47-2306-C24F60A3319A}"/>
              </a:ext>
            </a:extLst>
          </p:cNvPr>
          <p:cNvSpPr txBox="1"/>
          <p:nvPr/>
        </p:nvSpPr>
        <p:spPr>
          <a:xfrm>
            <a:off x="1927421" y="1642865"/>
            <a:ext cx="3095463" cy="369332"/>
          </a:xfrm>
          <a:prstGeom prst="rect">
            <a:avLst/>
          </a:prstGeom>
          <a:noFill/>
        </p:spPr>
        <p:txBody>
          <a:bodyPr wrap="none" rtlCol="0">
            <a:spAutoFit/>
          </a:bodyPr>
          <a:lstStyle/>
          <a:p>
            <a:r>
              <a:rPr lang="nl-NL" dirty="0">
                <a:solidFill>
                  <a:srgbClr val="00B050"/>
                </a:solidFill>
              </a:rPr>
              <a:t>“Laat de mannen maar praten”</a:t>
            </a:r>
          </a:p>
        </p:txBody>
      </p:sp>
      <p:sp>
        <p:nvSpPr>
          <p:cNvPr id="21" name="Tekstvak 20">
            <a:extLst>
              <a:ext uri="{FF2B5EF4-FFF2-40B4-BE49-F238E27FC236}">
                <a16:creationId xmlns:a16="http://schemas.microsoft.com/office/drawing/2014/main" id="{75B629EF-0CDD-5E24-CF6F-E20571D724BE}"/>
              </a:ext>
            </a:extLst>
          </p:cNvPr>
          <p:cNvSpPr txBox="1"/>
          <p:nvPr/>
        </p:nvSpPr>
        <p:spPr>
          <a:xfrm>
            <a:off x="302632" y="1222028"/>
            <a:ext cx="2086661" cy="369332"/>
          </a:xfrm>
          <a:prstGeom prst="rect">
            <a:avLst/>
          </a:prstGeom>
          <a:noFill/>
        </p:spPr>
        <p:txBody>
          <a:bodyPr wrap="none" rtlCol="0">
            <a:spAutoFit/>
          </a:bodyPr>
          <a:lstStyle/>
          <a:p>
            <a:r>
              <a:rPr lang="nl-NL" dirty="0"/>
              <a:t>Achtervolgd worden</a:t>
            </a:r>
          </a:p>
        </p:txBody>
      </p:sp>
      <p:sp>
        <p:nvSpPr>
          <p:cNvPr id="22" name="Tekstvak 21">
            <a:extLst>
              <a:ext uri="{FF2B5EF4-FFF2-40B4-BE49-F238E27FC236}">
                <a16:creationId xmlns:a16="http://schemas.microsoft.com/office/drawing/2014/main" id="{68E403C4-7D66-BB8E-6446-69ECB791C01C}"/>
              </a:ext>
            </a:extLst>
          </p:cNvPr>
          <p:cNvSpPr txBox="1"/>
          <p:nvPr/>
        </p:nvSpPr>
        <p:spPr>
          <a:xfrm>
            <a:off x="4074366" y="4064377"/>
            <a:ext cx="5104090" cy="369332"/>
          </a:xfrm>
          <a:prstGeom prst="rect">
            <a:avLst/>
          </a:prstGeom>
          <a:noFill/>
        </p:spPr>
        <p:txBody>
          <a:bodyPr wrap="none" rtlCol="0">
            <a:spAutoFit/>
          </a:bodyPr>
          <a:lstStyle/>
          <a:p>
            <a:r>
              <a:rPr lang="nl-NL" dirty="0"/>
              <a:t>Iemand probeert zijn zin te krijgen via de wethouder</a:t>
            </a:r>
          </a:p>
        </p:txBody>
      </p:sp>
      <p:sp>
        <p:nvSpPr>
          <p:cNvPr id="11" name="Tekstvak 10">
            <a:extLst>
              <a:ext uri="{FF2B5EF4-FFF2-40B4-BE49-F238E27FC236}">
                <a16:creationId xmlns:a16="http://schemas.microsoft.com/office/drawing/2014/main" id="{B52EC441-9C94-1579-3D72-ACB67FBAE621}"/>
              </a:ext>
            </a:extLst>
          </p:cNvPr>
          <p:cNvSpPr txBox="1"/>
          <p:nvPr/>
        </p:nvSpPr>
        <p:spPr>
          <a:xfrm>
            <a:off x="3201137" y="1061845"/>
            <a:ext cx="5789726" cy="369332"/>
          </a:xfrm>
          <a:prstGeom prst="rect">
            <a:avLst/>
          </a:prstGeom>
          <a:noFill/>
        </p:spPr>
        <p:txBody>
          <a:bodyPr wrap="none" rtlCol="0">
            <a:spAutoFit/>
          </a:bodyPr>
          <a:lstStyle/>
          <a:p>
            <a:r>
              <a:rPr lang="nl-NL" dirty="0">
                <a:solidFill>
                  <a:srgbClr val="00B050"/>
                </a:solidFill>
              </a:rPr>
              <a:t>“Ik hoop dat je aan me denkt als ik hier word doodgereden”</a:t>
            </a:r>
          </a:p>
        </p:txBody>
      </p:sp>
    </p:spTree>
    <p:extLst>
      <p:ext uri="{BB962C8B-B14F-4D97-AF65-F5344CB8AC3E}">
        <p14:creationId xmlns:p14="http://schemas.microsoft.com/office/powerpoint/2010/main" val="187217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0677BAC-F533-2147-3B60-2FE12FBF6A7F}"/>
              </a:ext>
            </a:extLst>
          </p:cNvPr>
          <p:cNvSpPr>
            <a:spLocks noGrp="1"/>
          </p:cNvSpPr>
          <p:nvPr>
            <p:ph type="body" sz="quarter" idx="10"/>
          </p:nvPr>
        </p:nvSpPr>
        <p:spPr/>
        <p:txBody>
          <a:bodyPr/>
          <a:lstStyle/>
          <a:p>
            <a:pPr marL="342900" indent="-342900">
              <a:buAutoNum type="arabicPeriod"/>
            </a:pPr>
            <a:r>
              <a:rPr lang="nl-NL" dirty="0"/>
              <a:t>Agressietraining</a:t>
            </a:r>
          </a:p>
          <a:p>
            <a:pPr marL="342900" indent="-342900">
              <a:buAutoNum type="arabicPeriod"/>
            </a:pPr>
            <a:r>
              <a:rPr lang="nl-NL" dirty="0"/>
              <a:t>Agressieprotocol</a:t>
            </a:r>
          </a:p>
          <a:p>
            <a:pPr marL="342900" indent="-342900">
              <a:buAutoNum type="arabicPeriod"/>
            </a:pPr>
            <a:r>
              <a:rPr lang="nl-NL" dirty="0"/>
              <a:t>Onderwerp regelmatig laten terugkomen in afdelingsoverleg of projectteam</a:t>
            </a:r>
          </a:p>
          <a:p>
            <a:pPr marL="342900" indent="-342900">
              <a:buAutoNum type="arabicPeriod"/>
            </a:pPr>
            <a:r>
              <a:rPr lang="nl-NL" dirty="0"/>
              <a:t>Kennisdrager over het onderwerp</a:t>
            </a:r>
          </a:p>
          <a:p>
            <a:pPr marL="342900" indent="-342900">
              <a:buAutoNum type="arabicPeriod"/>
            </a:pPr>
            <a:r>
              <a:rPr lang="nl-NL" dirty="0"/>
              <a:t>Intern bespreekbaar maken, bijvoorbeeld d.m.v. casus in intervisie</a:t>
            </a:r>
          </a:p>
          <a:p>
            <a:pPr marL="342900" indent="-342900">
              <a:buAutoNum type="arabicPeriod"/>
            </a:pPr>
            <a:endParaRPr lang="nl-NL" dirty="0"/>
          </a:p>
        </p:txBody>
      </p:sp>
      <p:sp>
        <p:nvSpPr>
          <p:cNvPr id="12" name="Tijdelijke aanduiding voor tekst 11">
            <a:extLst>
              <a:ext uri="{FF2B5EF4-FFF2-40B4-BE49-F238E27FC236}">
                <a16:creationId xmlns:a16="http://schemas.microsoft.com/office/drawing/2014/main" id="{E555F277-2F86-01B4-1771-E2B55CC5A409}"/>
              </a:ext>
            </a:extLst>
          </p:cNvPr>
          <p:cNvSpPr>
            <a:spLocks noGrp="1"/>
          </p:cNvSpPr>
          <p:nvPr>
            <p:ph type="body" sz="quarter" idx="11"/>
          </p:nvPr>
        </p:nvSpPr>
        <p:spPr/>
        <p:txBody>
          <a:bodyPr/>
          <a:lstStyle/>
          <a:p>
            <a:r>
              <a:rPr lang="nl-NL" dirty="0"/>
              <a:t>Hoe gaan wij ermee om? </a:t>
            </a:r>
          </a:p>
        </p:txBody>
      </p:sp>
    </p:spTree>
    <p:extLst>
      <p:ext uri="{BB962C8B-B14F-4D97-AF65-F5344CB8AC3E}">
        <p14:creationId xmlns:p14="http://schemas.microsoft.com/office/powerpoint/2010/main" val="26582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5582536-2B96-9612-D164-A0CC1907CDA1}"/>
              </a:ext>
            </a:extLst>
          </p:cNvPr>
          <p:cNvSpPr>
            <a:spLocks noGrp="1"/>
          </p:cNvSpPr>
          <p:nvPr>
            <p:ph type="body" sz="quarter" idx="10"/>
          </p:nvPr>
        </p:nvSpPr>
        <p:spPr>
          <a:xfrm>
            <a:off x="1035170" y="1895474"/>
            <a:ext cx="9522851" cy="2902769"/>
          </a:xfrm>
        </p:spPr>
        <p:txBody>
          <a:bodyPr>
            <a:normAutofit/>
          </a:bodyPr>
          <a:lstStyle/>
          <a:p>
            <a:r>
              <a:rPr lang="nl-NL" sz="2800" dirty="0"/>
              <a:t>6 stellingen</a:t>
            </a:r>
          </a:p>
          <a:p>
            <a:r>
              <a:rPr lang="nl-NL" sz="2800" dirty="0"/>
              <a:t>Petje op/petje af</a:t>
            </a:r>
          </a:p>
          <a:p>
            <a:r>
              <a:rPr lang="nl-NL" sz="2800" dirty="0"/>
              <a:t>Ruimte voor gesprek per stelling</a:t>
            </a:r>
          </a:p>
        </p:txBody>
      </p:sp>
      <p:sp>
        <p:nvSpPr>
          <p:cNvPr id="3" name="Tijdelijke aanduiding voor tekst 2">
            <a:extLst>
              <a:ext uri="{FF2B5EF4-FFF2-40B4-BE49-F238E27FC236}">
                <a16:creationId xmlns:a16="http://schemas.microsoft.com/office/drawing/2014/main" id="{B93B73B2-1BC2-7F4A-F86E-3054A37CB838}"/>
              </a:ext>
            </a:extLst>
          </p:cNvPr>
          <p:cNvSpPr>
            <a:spLocks noGrp="1"/>
          </p:cNvSpPr>
          <p:nvPr>
            <p:ph type="body" sz="quarter" idx="11"/>
          </p:nvPr>
        </p:nvSpPr>
        <p:spPr/>
        <p:txBody>
          <a:bodyPr/>
          <a:lstStyle/>
          <a:p>
            <a:r>
              <a:rPr lang="nl-NL" dirty="0"/>
              <a:t>Samen in gesprek</a:t>
            </a:r>
          </a:p>
        </p:txBody>
      </p:sp>
    </p:spTree>
    <p:extLst>
      <p:ext uri="{BB962C8B-B14F-4D97-AF65-F5344CB8AC3E}">
        <p14:creationId xmlns:p14="http://schemas.microsoft.com/office/powerpoint/2010/main" val="321186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Ik heb wel eens te maken gehad met agressie op mijn project</a:t>
            </a:r>
          </a:p>
          <a:p>
            <a:pPr marL="858600" lvl="1" indent="-457200">
              <a:lnSpc>
                <a:spcPct val="150000"/>
              </a:lnSpc>
              <a:buFont typeface="+mj-lt"/>
              <a:buAutoNum type="arabicPeriod"/>
            </a:pP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1</a:t>
            </a:r>
          </a:p>
        </p:txBody>
      </p:sp>
    </p:spTree>
    <p:extLst>
      <p:ext uri="{BB962C8B-B14F-4D97-AF65-F5344CB8AC3E}">
        <p14:creationId xmlns:p14="http://schemas.microsoft.com/office/powerpoint/2010/main" val="359471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Voor mij is het pas agressie als het fysiek wordt</a:t>
            </a:r>
          </a:p>
          <a:p>
            <a:pPr marL="858600" lvl="1" indent="-457200">
              <a:lnSpc>
                <a:spcPct val="150000"/>
              </a:lnSpc>
              <a:buFont typeface="+mj-lt"/>
              <a:buAutoNum type="arabicPeriod"/>
            </a:pP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2</a:t>
            </a:r>
          </a:p>
        </p:txBody>
      </p:sp>
    </p:spTree>
    <p:extLst>
      <p:ext uri="{BB962C8B-B14F-4D97-AF65-F5344CB8AC3E}">
        <p14:creationId xmlns:p14="http://schemas.microsoft.com/office/powerpoint/2010/main" val="71286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29D3D-1D84-468E-B721-F5D413A857CD}"/>
              </a:ext>
            </a:extLst>
          </p:cNvPr>
          <p:cNvSpPr>
            <a:spLocks noGrp="1"/>
          </p:cNvSpPr>
          <p:nvPr>
            <p:ph type="body" sz="quarter" idx="10"/>
          </p:nvPr>
        </p:nvSpPr>
        <p:spPr>
          <a:xfrm>
            <a:off x="572400" y="1157243"/>
            <a:ext cx="10252590" cy="3651886"/>
          </a:xfrm>
        </p:spPr>
        <p:txBody>
          <a:bodyPr>
            <a:normAutofit/>
          </a:bodyPr>
          <a:lstStyle/>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endParaRPr lang="nl-NL" dirty="0">
              <a:latin typeface="Bahnschrift" panose="020B0502040204020203" pitchFamily="34" charset="0"/>
            </a:endParaRPr>
          </a:p>
          <a:p>
            <a:pPr marL="401400" lvl="1" indent="0" algn="ctr">
              <a:lnSpc>
                <a:spcPct val="150000"/>
              </a:lnSpc>
              <a:buNone/>
            </a:pPr>
            <a:r>
              <a:rPr lang="nl-NL" sz="3200" dirty="0">
                <a:latin typeface="Bahnschrift" panose="020B0502040204020203" pitchFamily="34" charset="0"/>
              </a:rPr>
              <a:t>Ik vind het lastig om grenzen te stellen</a:t>
            </a:r>
            <a:endParaRPr lang="nl-NL" dirty="0">
              <a:latin typeface="Bahnschrift" panose="020B0502040204020203" pitchFamily="34" charset="0"/>
            </a:endParaRPr>
          </a:p>
        </p:txBody>
      </p:sp>
      <p:sp>
        <p:nvSpPr>
          <p:cNvPr id="3" name="Tijdelijke aanduiding voor tekst 2">
            <a:extLst>
              <a:ext uri="{FF2B5EF4-FFF2-40B4-BE49-F238E27FC236}">
                <a16:creationId xmlns:a16="http://schemas.microsoft.com/office/drawing/2014/main" id="{C8A39008-AA93-4544-B700-8D006890571A}"/>
              </a:ext>
            </a:extLst>
          </p:cNvPr>
          <p:cNvSpPr>
            <a:spLocks noGrp="1"/>
          </p:cNvSpPr>
          <p:nvPr>
            <p:ph type="body" sz="quarter" idx="11"/>
          </p:nvPr>
        </p:nvSpPr>
        <p:spPr/>
        <p:txBody>
          <a:bodyPr/>
          <a:lstStyle/>
          <a:p>
            <a:r>
              <a:rPr lang="nl-NL" dirty="0">
                <a:latin typeface="Bahnschrift" panose="020B0502040204020203" pitchFamily="34" charset="0"/>
              </a:rPr>
              <a:t>Stelling 3</a:t>
            </a:r>
          </a:p>
        </p:txBody>
      </p:sp>
    </p:spTree>
    <p:extLst>
      <p:ext uri="{BB962C8B-B14F-4D97-AF65-F5344CB8AC3E}">
        <p14:creationId xmlns:p14="http://schemas.microsoft.com/office/powerpoint/2010/main" val="34066980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TotalTime>
  <Words>712</Words>
  <Application>Microsoft Macintosh PowerPoint</Application>
  <PresentationFormat>Breedbeeld</PresentationFormat>
  <Paragraphs>163</Paragraphs>
  <Slides>18</Slides>
  <Notes>18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Malgun Gothic</vt:lpstr>
      <vt:lpstr>Aptos</vt:lpstr>
      <vt:lpstr>Arial</vt:lpstr>
      <vt:lpstr>Bahnschrift</vt:lpstr>
      <vt:lpstr>Calibri</vt:lpstr>
      <vt:lpstr>Calibri Light</vt:lpstr>
      <vt:lpstr>Courier New</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Ronde 1, groep 5: Arbeid en regels</dc:title>
  <dc:creator>Joppe Duindam</dc:creator>
  <cp:lastModifiedBy>Jeroen Olthof</cp:lastModifiedBy>
  <cp:revision>21</cp:revision>
  <dcterms:created xsi:type="dcterms:W3CDTF">2021-09-16T15:45:49Z</dcterms:created>
  <dcterms:modified xsi:type="dcterms:W3CDTF">2025-02-12T12:05:40Z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6e227-27d5-42bc-8eb9-760c0419ec2f_Enabled">
    <vt:lpwstr>true</vt:lpwstr>
  </property>
  <property fmtid="{D5CDD505-2E9C-101B-9397-08002B2CF9AE}" pid="3" name="MSIP_Label_41a6e227-27d5-42bc-8eb9-760c0419ec2f_SetDate">
    <vt:lpwstr>2024-08-27T13:44:05Z</vt:lpwstr>
  </property>
  <property fmtid="{D5CDD505-2E9C-101B-9397-08002B2CF9AE}" pid="4" name="MSIP_Label_41a6e227-27d5-42bc-8eb9-760c0419ec2f_Method">
    <vt:lpwstr>Standard</vt:lpwstr>
  </property>
  <property fmtid="{D5CDD505-2E9C-101B-9397-08002B2CF9AE}" pid="5" name="MSIP_Label_41a6e227-27d5-42bc-8eb9-760c0419ec2f_Name">
    <vt:lpwstr>Private</vt:lpwstr>
  </property>
  <property fmtid="{D5CDD505-2E9C-101B-9397-08002B2CF9AE}" pid="6" name="MSIP_Label_41a6e227-27d5-42bc-8eb9-760c0419ec2f_SiteId">
    <vt:lpwstr>bf5f4046-a1dc-4119-aa8a-bfb9fbf46271</vt:lpwstr>
  </property>
  <property fmtid="{D5CDD505-2E9C-101B-9397-08002B2CF9AE}" pid="7" name="MSIP_Label_41a6e227-27d5-42bc-8eb9-760c0419ec2f_ActionId">
    <vt:lpwstr>eb62e68e-908e-4772-8059-e010f2907d3b</vt:lpwstr>
  </property>
  <property fmtid="{D5CDD505-2E9C-101B-9397-08002B2CF9AE}" pid="8" name="MSIP_Label_41a6e227-27d5-42bc-8eb9-760c0419ec2f_ContentBits">
    <vt:lpwstr>0</vt:lpwstr>
  </property>
</Properties>
</file>